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56"/>
  </p:notesMasterIdLst>
  <p:sldIdLst>
    <p:sldId id="256" r:id="rId2"/>
    <p:sldId id="260" r:id="rId3"/>
    <p:sldId id="261" r:id="rId4"/>
    <p:sldId id="257" r:id="rId5"/>
    <p:sldId id="258"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10" r:id="rId54"/>
    <p:sldId id="309" r:id="rId55"/>
  </p:sldIdLst>
  <p:sldSz cx="14630400" cy="8229600"/>
  <p:notesSz cx="8229600" cy="14630400"/>
  <p:embeddedFontLst>
    <p:embeddedFont>
      <p:font typeface="Calibri" pitchFamily="34" charset="0"/>
      <p:regular r:id="rId57"/>
      <p:bold r:id="rId58"/>
      <p:italic r:id="rId59"/>
      <p:boldItalic r:id="rId60"/>
    </p:embeddedFont>
    <p:embeddedFont>
      <p:font typeface="Inter"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E4D6AE-8EE8-4185-8973-401E9E204773}" v="58" dt="2025-03-26T02:36:46.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11"/>
    <p:restoredTop sz="94610"/>
  </p:normalViewPr>
  <p:slideViewPr>
    <p:cSldViewPr snapToGrid="0" snapToObjects="1">
      <p:cViewPr varScale="1">
        <p:scale>
          <a:sx n="61" d="100"/>
          <a:sy n="61" d="100"/>
        </p:scale>
        <p:origin x="-564" y="-84"/>
      </p:cViewPr>
      <p:guideLst>
        <p:guide orient="horz" pos="2592"/>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2306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14</a:t>
            </a:fld>
            <a:endParaRPr lang="en-US"/>
          </a:p>
        </p:txBody>
      </p:sp>
    </p:spTree>
    <p:extLst>
      <p:ext uri="{BB962C8B-B14F-4D97-AF65-F5344CB8AC3E}">
        <p14:creationId xmlns:p14="http://schemas.microsoft.com/office/powerpoint/2010/main" xmlns="" val="405521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15</a:t>
            </a:fld>
            <a:endParaRPr lang="en-US"/>
          </a:p>
        </p:txBody>
      </p:sp>
    </p:spTree>
    <p:extLst>
      <p:ext uri="{BB962C8B-B14F-4D97-AF65-F5344CB8AC3E}">
        <p14:creationId xmlns:p14="http://schemas.microsoft.com/office/powerpoint/2010/main" xmlns="" val="3351869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16</a:t>
            </a:fld>
            <a:endParaRPr lang="en-US"/>
          </a:p>
        </p:txBody>
      </p:sp>
    </p:spTree>
    <p:extLst>
      <p:ext uri="{BB962C8B-B14F-4D97-AF65-F5344CB8AC3E}">
        <p14:creationId xmlns:p14="http://schemas.microsoft.com/office/powerpoint/2010/main" xmlns="" val="193007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17</a:t>
            </a:fld>
            <a:endParaRPr lang="en-US"/>
          </a:p>
        </p:txBody>
      </p:sp>
    </p:spTree>
    <p:extLst>
      <p:ext uri="{BB962C8B-B14F-4D97-AF65-F5344CB8AC3E}">
        <p14:creationId xmlns:p14="http://schemas.microsoft.com/office/powerpoint/2010/main" xmlns="" val="382359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18</a:t>
            </a:fld>
            <a:endParaRPr lang="en-US"/>
          </a:p>
        </p:txBody>
      </p:sp>
    </p:spTree>
    <p:extLst>
      <p:ext uri="{BB962C8B-B14F-4D97-AF65-F5344CB8AC3E}">
        <p14:creationId xmlns:p14="http://schemas.microsoft.com/office/powerpoint/2010/main" xmlns="" val="1932024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19</a:t>
            </a:fld>
            <a:endParaRPr lang="en-US"/>
          </a:p>
        </p:txBody>
      </p:sp>
    </p:spTree>
    <p:extLst>
      <p:ext uri="{BB962C8B-B14F-4D97-AF65-F5344CB8AC3E}">
        <p14:creationId xmlns:p14="http://schemas.microsoft.com/office/powerpoint/2010/main" xmlns="" val="157197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20</a:t>
            </a:fld>
            <a:endParaRPr lang="en-US"/>
          </a:p>
        </p:txBody>
      </p:sp>
    </p:spTree>
    <p:extLst>
      <p:ext uri="{BB962C8B-B14F-4D97-AF65-F5344CB8AC3E}">
        <p14:creationId xmlns:p14="http://schemas.microsoft.com/office/powerpoint/2010/main" xmlns="" val="282789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21</a:t>
            </a:fld>
            <a:endParaRPr lang="en-US"/>
          </a:p>
        </p:txBody>
      </p:sp>
    </p:spTree>
    <p:extLst>
      <p:ext uri="{BB962C8B-B14F-4D97-AF65-F5344CB8AC3E}">
        <p14:creationId xmlns:p14="http://schemas.microsoft.com/office/powerpoint/2010/main" xmlns="" val="205414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22</a:t>
            </a:fld>
            <a:endParaRPr lang="en-US"/>
          </a:p>
        </p:txBody>
      </p:sp>
    </p:spTree>
    <p:extLst>
      <p:ext uri="{BB962C8B-B14F-4D97-AF65-F5344CB8AC3E}">
        <p14:creationId xmlns:p14="http://schemas.microsoft.com/office/powerpoint/2010/main" xmlns="" val="284000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23</a:t>
            </a:fld>
            <a:endParaRPr lang="en-US"/>
          </a:p>
        </p:txBody>
      </p:sp>
    </p:spTree>
    <p:extLst>
      <p:ext uri="{BB962C8B-B14F-4D97-AF65-F5344CB8AC3E}">
        <p14:creationId xmlns:p14="http://schemas.microsoft.com/office/powerpoint/2010/main" xmlns="" val="2978326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IN"/>
              <a:t>In this slide, we discuss the essential components of banking policies. Regulatory compliance is crucial for maintaining financial stability and avoiding penalties. Risk management strategies help mitigate potential losses. Protecting customer privacy ensures trust and loyalty, while transparency with stakeholders reinforces credibility. Finally, implementing sustainable practices contributes to the bank's long-term growth and community impact.</a:t>
            </a:r>
          </a:p>
        </p:txBody>
      </p:sp>
    </p:spTree>
    <p:extLst>
      <p:ext uri="{BB962C8B-B14F-4D97-AF65-F5344CB8AC3E}">
        <p14:creationId xmlns:p14="http://schemas.microsoft.com/office/powerpoint/2010/main" xmlns="" val="1384819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24</a:t>
            </a:fld>
            <a:endParaRPr lang="en-US"/>
          </a:p>
        </p:txBody>
      </p:sp>
    </p:spTree>
    <p:extLst>
      <p:ext uri="{BB962C8B-B14F-4D97-AF65-F5344CB8AC3E}">
        <p14:creationId xmlns:p14="http://schemas.microsoft.com/office/powerpoint/2010/main" xmlns="" val="435950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25</a:t>
            </a:fld>
            <a:endParaRPr lang="en-US"/>
          </a:p>
        </p:txBody>
      </p:sp>
    </p:spTree>
    <p:extLst>
      <p:ext uri="{BB962C8B-B14F-4D97-AF65-F5344CB8AC3E}">
        <p14:creationId xmlns:p14="http://schemas.microsoft.com/office/powerpoint/2010/main" xmlns="" val="384769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26</a:t>
            </a:fld>
            <a:endParaRPr lang="en-US"/>
          </a:p>
        </p:txBody>
      </p:sp>
    </p:spTree>
    <p:extLst>
      <p:ext uri="{BB962C8B-B14F-4D97-AF65-F5344CB8AC3E}">
        <p14:creationId xmlns:p14="http://schemas.microsoft.com/office/powerpoint/2010/main" xmlns="" val="2320703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27</a:t>
            </a:fld>
            <a:endParaRPr lang="en-US"/>
          </a:p>
        </p:txBody>
      </p:sp>
    </p:spTree>
    <p:extLst>
      <p:ext uri="{BB962C8B-B14F-4D97-AF65-F5344CB8AC3E}">
        <p14:creationId xmlns:p14="http://schemas.microsoft.com/office/powerpoint/2010/main" xmlns="" val="2201013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28</a:t>
            </a:fld>
            <a:endParaRPr lang="en-US"/>
          </a:p>
        </p:txBody>
      </p:sp>
    </p:spTree>
    <p:extLst>
      <p:ext uri="{BB962C8B-B14F-4D97-AF65-F5344CB8AC3E}">
        <p14:creationId xmlns:p14="http://schemas.microsoft.com/office/powerpoint/2010/main" xmlns="" val="4063802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29</a:t>
            </a:fld>
            <a:endParaRPr lang="en-US"/>
          </a:p>
        </p:txBody>
      </p:sp>
    </p:spTree>
    <p:extLst>
      <p:ext uri="{BB962C8B-B14F-4D97-AF65-F5344CB8AC3E}">
        <p14:creationId xmlns:p14="http://schemas.microsoft.com/office/powerpoint/2010/main" xmlns="" val="2569004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30</a:t>
            </a:fld>
            <a:endParaRPr lang="en-US"/>
          </a:p>
        </p:txBody>
      </p:sp>
    </p:spTree>
    <p:extLst>
      <p:ext uri="{BB962C8B-B14F-4D97-AF65-F5344CB8AC3E}">
        <p14:creationId xmlns:p14="http://schemas.microsoft.com/office/powerpoint/2010/main" xmlns="" val="1639315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31</a:t>
            </a:fld>
            <a:endParaRPr lang="en-US"/>
          </a:p>
        </p:txBody>
      </p:sp>
    </p:spTree>
    <p:extLst>
      <p:ext uri="{BB962C8B-B14F-4D97-AF65-F5344CB8AC3E}">
        <p14:creationId xmlns:p14="http://schemas.microsoft.com/office/powerpoint/2010/main" xmlns="" val="784099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32</a:t>
            </a:fld>
            <a:endParaRPr lang="en-US"/>
          </a:p>
        </p:txBody>
      </p:sp>
    </p:spTree>
    <p:extLst>
      <p:ext uri="{BB962C8B-B14F-4D97-AF65-F5344CB8AC3E}">
        <p14:creationId xmlns:p14="http://schemas.microsoft.com/office/powerpoint/2010/main" xmlns="" val="2009834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4076465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2188320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328428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3088687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2726332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1198817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1935434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185662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2923655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333808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43</a:t>
            </a:fld>
            <a:endParaRPr lang="en-US"/>
          </a:p>
        </p:txBody>
      </p:sp>
    </p:spTree>
    <p:extLst>
      <p:ext uri="{BB962C8B-B14F-4D97-AF65-F5344CB8AC3E}">
        <p14:creationId xmlns:p14="http://schemas.microsoft.com/office/powerpoint/2010/main" xmlns="" val="376603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44</a:t>
            </a:fld>
            <a:endParaRPr lang="en-US"/>
          </a:p>
        </p:txBody>
      </p:sp>
    </p:spTree>
    <p:extLst>
      <p:ext uri="{BB962C8B-B14F-4D97-AF65-F5344CB8AC3E}">
        <p14:creationId xmlns:p14="http://schemas.microsoft.com/office/powerpoint/2010/main" xmlns="" val="3235791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45</a:t>
            </a:fld>
            <a:endParaRPr lang="en-US"/>
          </a:p>
        </p:txBody>
      </p:sp>
    </p:spTree>
    <p:extLst>
      <p:ext uri="{BB962C8B-B14F-4D97-AF65-F5344CB8AC3E}">
        <p14:creationId xmlns:p14="http://schemas.microsoft.com/office/powerpoint/2010/main" xmlns="" val="2284289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46</a:t>
            </a:fld>
            <a:endParaRPr lang="en-US"/>
          </a:p>
        </p:txBody>
      </p:sp>
    </p:spTree>
    <p:extLst>
      <p:ext uri="{BB962C8B-B14F-4D97-AF65-F5344CB8AC3E}">
        <p14:creationId xmlns:p14="http://schemas.microsoft.com/office/powerpoint/2010/main" xmlns="" val="3849288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47</a:t>
            </a:fld>
            <a:endParaRPr lang="en-US"/>
          </a:p>
        </p:txBody>
      </p:sp>
    </p:spTree>
    <p:extLst>
      <p:ext uri="{BB962C8B-B14F-4D97-AF65-F5344CB8AC3E}">
        <p14:creationId xmlns:p14="http://schemas.microsoft.com/office/powerpoint/2010/main" xmlns="" val="282066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48</a:t>
            </a:fld>
            <a:endParaRPr lang="en-US"/>
          </a:p>
        </p:txBody>
      </p:sp>
    </p:spTree>
    <p:extLst>
      <p:ext uri="{BB962C8B-B14F-4D97-AF65-F5344CB8AC3E}">
        <p14:creationId xmlns:p14="http://schemas.microsoft.com/office/powerpoint/2010/main" xmlns="" val="2757352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49</a:t>
            </a:fld>
            <a:endParaRPr lang="en-US"/>
          </a:p>
        </p:txBody>
      </p:sp>
    </p:spTree>
    <p:extLst>
      <p:ext uri="{BB962C8B-B14F-4D97-AF65-F5344CB8AC3E}">
        <p14:creationId xmlns:p14="http://schemas.microsoft.com/office/powerpoint/2010/main" xmlns="" val="2378430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50</a:t>
            </a:fld>
            <a:endParaRPr lang="en-US"/>
          </a:p>
        </p:txBody>
      </p:sp>
    </p:spTree>
    <p:extLst>
      <p:ext uri="{BB962C8B-B14F-4D97-AF65-F5344CB8AC3E}">
        <p14:creationId xmlns:p14="http://schemas.microsoft.com/office/powerpoint/2010/main" xmlns="" val="10615637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51</a:t>
            </a:fld>
            <a:endParaRPr lang="en-US"/>
          </a:p>
        </p:txBody>
      </p:sp>
    </p:spTree>
    <p:extLst>
      <p:ext uri="{BB962C8B-B14F-4D97-AF65-F5344CB8AC3E}">
        <p14:creationId xmlns:p14="http://schemas.microsoft.com/office/powerpoint/2010/main" xmlns="" val="3849389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52</a:t>
            </a:fld>
            <a:endParaRPr lang="en-US"/>
          </a:p>
        </p:txBody>
      </p:sp>
    </p:spTree>
    <p:extLst>
      <p:ext uri="{BB962C8B-B14F-4D97-AF65-F5344CB8AC3E}">
        <p14:creationId xmlns:p14="http://schemas.microsoft.com/office/powerpoint/2010/main" xmlns="" val="218780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3386357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3384381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322545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66848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13</a:t>
            </a:fld>
            <a:endParaRPr lang="en-US"/>
          </a:p>
        </p:txBody>
      </p:sp>
    </p:spTree>
    <p:extLst>
      <p:ext uri="{BB962C8B-B14F-4D97-AF65-F5344CB8AC3E}">
        <p14:creationId xmlns:p14="http://schemas.microsoft.com/office/powerpoint/2010/main" xmlns="" val="209991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xmlns="" val="358668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xmlns="" val="366052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xmlns="" val="22774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xmlns="" val="46433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xmlns="" val="317613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xmlns="" val="421892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xmlns="" val="122433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95080"/>
            <a:ext cx="7556421" cy="223277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Navigating Non-Performing Assets: A Comprehensive Guide</a:t>
            </a:r>
            <a:endParaRPr lang="en-US" sz="4650" dirty="0"/>
          </a:p>
        </p:txBody>
      </p:sp>
      <p:sp>
        <p:nvSpPr>
          <p:cNvPr id="4" name="Text 1"/>
          <p:cNvSpPr/>
          <p:nvPr/>
        </p:nvSpPr>
        <p:spPr>
          <a:xfrm>
            <a:off x="793790" y="4168021"/>
            <a:ext cx="7556421"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In the dynamic world of banking and credit risk management, understanding non-performing assets (NPAs) is crucial. This presentation provides a detailed overview of NPAs, their classification, and related terms. We will cover the essential definitions and parameters banks use to identify and manage these assets.</a:t>
            </a:r>
            <a:endParaRPr lang="en-US" sz="1750" dirty="0"/>
          </a:p>
        </p:txBody>
      </p:sp>
      <p:sp>
        <p:nvSpPr>
          <p:cNvPr id="5" name="Shape 2"/>
          <p:cNvSpPr/>
          <p:nvPr/>
        </p:nvSpPr>
        <p:spPr>
          <a:xfrm>
            <a:off x="793790" y="6254591"/>
            <a:ext cx="362903" cy="362903"/>
          </a:xfrm>
          <a:prstGeom prst="roundRect">
            <a:avLst>
              <a:gd name="adj" fmla="val 25194296"/>
            </a:avLst>
          </a:prstGeom>
          <a:solidFill>
            <a:srgbClr val="3574D4"/>
          </a:solidFill>
          <a:ln w="7620">
            <a:solidFill>
              <a:srgbClr val="FFFFFF"/>
            </a:solidFill>
            <a:prstDash val="solid"/>
          </a:ln>
        </p:spPr>
        <p:txBody>
          <a:bodyPr/>
          <a:lstStyle/>
          <a:p>
            <a:endParaRPr lang="en-IN"/>
          </a:p>
        </p:txBody>
      </p:sp>
      <p:sp>
        <p:nvSpPr>
          <p:cNvPr id="6" name="Text 3"/>
          <p:cNvSpPr/>
          <p:nvPr/>
        </p:nvSpPr>
        <p:spPr>
          <a:xfrm>
            <a:off x="912614" y="6387227"/>
            <a:ext cx="125254"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Inter Medium" pitchFamily="34" charset="0"/>
                <a:ea typeface="Inter Medium" pitchFamily="34" charset="-122"/>
                <a:cs typeface="Inter Medium" pitchFamily="34" charset="-120"/>
              </a:rPr>
              <a:t>jv</a:t>
            </a:r>
            <a:endParaRPr lang="en-US" sz="750" dirty="0"/>
          </a:p>
        </p:txBody>
      </p:sp>
      <p:sp>
        <p:nvSpPr>
          <p:cNvPr id="7" name="Text 4"/>
          <p:cNvSpPr/>
          <p:nvPr/>
        </p:nvSpPr>
        <p:spPr>
          <a:xfrm>
            <a:off x="1270040" y="6237684"/>
            <a:ext cx="3008590" cy="396835"/>
          </a:xfrm>
          <a:prstGeom prst="rect">
            <a:avLst/>
          </a:prstGeom>
          <a:noFill/>
          <a:ln/>
        </p:spPr>
        <p:txBody>
          <a:bodyPr wrap="none" lIns="0" tIns="0" rIns="0" bIns="0" rtlCol="0" anchor="t"/>
          <a:lstStyle/>
          <a:p>
            <a:pPr marL="0" indent="0" algn="l">
              <a:lnSpc>
                <a:spcPts val="3100"/>
              </a:lnSpc>
              <a:buNone/>
            </a:pPr>
            <a:r>
              <a:rPr lang="en-US" sz="2200" b="1" dirty="0">
                <a:solidFill>
                  <a:srgbClr val="272525"/>
                </a:solidFill>
                <a:latin typeface="Inter Bold" pitchFamily="34" charset="0"/>
                <a:ea typeface="Inter Bold" pitchFamily="34" charset="-122"/>
                <a:cs typeface="Inter Bold" pitchFamily="34" charset="-120"/>
              </a:rPr>
              <a:t>by jawahar vadlamani</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976652" y="105239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Reversal of Income</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976652" y="1912535"/>
            <a:ext cx="12438902" cy="2502711"/>
          </a:xfrm>
          <a:prstGeom prst="rect">
            <a:avLst/>
          </a:prstGeom>
          <a:noFill/>
          <a:ln/>
        </p:spPr>
        <p:txBody>
          <a:bodyPr wrap="square" lIns="0" tIns="0" rIns="0" bIns="0" rtlCol="0" anchor="t"/>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When an advance becomes an NPA, all previously accrued and credited interest fees commission </a:t>
            </a:r>
            <a:r>
              <a:rPr kumimoji="0" lang="en-US" sz="2800" b="0" i="0" u="none" strike="noStrike" kern="1200" cap="none" spc="0" normalizeH="0" baseline="0" noProof="0" dirty="0" err="1">
                <a:ln>
                  <a:noFill/>
                </a:ln>
                <a:solidFill>
                  <a:srgbClr val="272525"/>
                </a:solidFill>
                <a:effectLst/>
                <a:uLnTx/>
                <a:uFillTx/>
                <a:latin typeface="Inter" pitchFamily="34" charset="0"/>
                <a:ea typeface="Inter" pitchFamily="34" charset="-122"/>
                <a:cs typeface="Inter" pitchFamily="34" charset="-120"/>
              </a:rPr>
              <a:t>etc.,must</a:t>
            </a:r>
            <a:r>
              <a:rPr kumimoji="0" lang="en-US" sz="28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be reversed if uncollected. This applies to government-guaranteed accounts. Similarly, accrued but uncollected fees and commissions related to NPAs must be reversed.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9023C490-25D3-48FA-2D92-CF943C75A784}"/>
              </a:ext>
            </a:extLst>
          </p:cNvPr>
          <p:cNvSpPr txBox="1"/>
          <p:nvPr/>
        </p:nvSpPr>
        <p:spPr>
          <a:xfrm>
            <a:off x="953589" y="4568288"/>
            <a:ext cx="12461965" cy="260891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Any finance charge component of finance income on leased assets which has accrued and was credited to income account before the asset became non performing, and remaining </a:t>
            </a:r>
            <a:r>
              <a:rPr kumimoji="0" lang="en-US" sz="2800" b="0" i="0" u="none" strike="noStrike" kern="1200" cap="none" spc="0" normalizeH="0" baseline="0" noProof="0" dirty="0" err="1">
                <a:ln>
                  <a:noFill/>
                </a:ln>
                <a:solidFill>
                  <a:srgbClr val="272525"/>
                </a:solidFill>
                <a:effectLst/>
                <a:uLnTx/>
                <a:uFillTx/>
                <a:latin typeface="Inter" pitchFamily="34" charset="0"/>
                <a:ea typeface="Inter" pitchFamily="34" charset="-122"/>
                <a:cs typeface="Inter" pitchFamily="34" charset="-120"/>
              </a:rPr>
              <a:t>unrealised</a:t>
            </a:r>
            <a:r>
              <a:rPr kumimoji="0" lang="en-US" sz="28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should be reversed or provided for in the current accounting period.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7550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4384" y="616268"/>
            <a:ext cx="13061633" cy="1470660"/>
          </a:xfrm>
          <a:prstGeom prst="rect">
            <a:avLst/>
          </a:prstGeom>
          <a:noFill/>
          <a:ln/>
        </p:spPr>
        <p:txBody>
          <a:bodyPr wrap="square" lIns="0" tIns="0" rIns="0" bIns="0" rtlCol="0" anchor="t"/>
          <a:lstStyle/>
          <a:p>
            <a:pPr marL="0" marR="0" lvl="0" indent="0" algn="l" defTabSz="914400" rtl="0" eaLnBrk="1" fontAlgn="auto" latinLnBrk="0" hangingPunct="1">
              <a:lnSpc>
                <a:spcPts val="575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Appropriation of Recovery &amp; Interest Application</a:t>
            </a:r>
            <a:endParaRPr kumimoji="0" lang="en-US" sz="4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784384" y="2535079"/>
            <a:ext cx="6530816" cy="896422"/>
          </a:xfrm>
          <a:prstGeom prst="rect">
            <a:avLst/>
          </a:prstGeom>
        </p:spPr>
      </p:pic>
      <p:sp>
        <p:nvSpPr>
          <p:cNvPr id="4" name="Text 1"/>
          <p:cNvSpPr/>
          <p:nvPr/>
        </p:nvSpPr>
        <p:spPr>
          <a:xfrm>
            <a:off x="1008459" y="3767614"/>
            <a:ext cx="4690943" cy="367665"/>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Appropriation of Recovery in NPAs</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1008459" y="4269700"/>
            <a:ext cx="6082665" cy="143398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Interest realized on NPAs can be recognized as income if the credits aren't from fresh/additional credit. Consistent accounting principles for appropriation (principal vs. interest) are essential.</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1" descr="preencoded.png"/>
          <p:cNvPicPr>
            <a:picLocks noChangeAspect="1"/>
          </p:cNvPicPr>
          <p:nvPr/>
        </p:nvPicPr>
        <p:blipFill>
          <a:blip r:embed="rId4"/>
          <a:stretch>
            <a:fillRect/>
          </a:stretch>
        </p:blipFill>
        <p:spPr>
          <a:xfrm>
            <a:off x="7315200" y="2535079"/>
            <a:ext cx="6530816" cy="896422"/>
          </a:xfrm>
          <a:prstGeom prst="rect">
            <a:avLst/>
          </a:prstGeom>
        </p:spPr>
      </p:pic>
      <p:sp>
        <p:nvSpPr>
          <p:cNvPr id="7" name="Text 3"/>
          <p:cNvSpPr/>
          <p:nvPr/>
        </p:nvSpPr>
        <p:spPr>
          <a:xfrm>
            <a:off x="7539276" y="3767614"/>
            <a:ext cx="2941677" cy="367665"/>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Interest Application</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4"/>
          <p:cNvSpPr/>
          <p:nvPr/>
        </p:nvSpPr>
        <p:spPr>
          <a:xfrm>
            <a:off x="7539276" y="4269700"/>
            <a:ext cx="6082665" cy="143398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Upon an account turning NPA, immediately reverse any interest already charged and uncollected by debiting the Profit and Loss account. Stop accruing any further interest on the account.</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5"/>
          <p:cNvSpPr/>
          <p:nvPr/>
        </p:nvSpPr>
        <p:spPr>
          <a:xfrm>
            <a:off x="784384" y="6179820"/>
            <a:ext cx="13061633" cy="1433989"/>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Though interest application should stop, such accrued interest may continue to be recorded in a Memorandum account in the books, although it should not be taken into account when computing Gross Advances. Also, in the absence of a clear agreement between the bank and the borrower for the purpose of appropriation of recoveries in NPAs banks should adopt an accounting principle.</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13959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0069" y="617815"/>
            <a:ext cx="7356753" cy="734735"/>
          </a:xfrm>
          <a:prstGeom prst="rect">
            <a:avLst/>
          </a:prstGeom>
          <a:noFill/>
          <a:ln/>
        </p:spPr>
        <p:txBody>
          <a:bodyPr wrap="none" lIns="0" tIns="0" rIns="0" bIns="0" rtlCol="0" anchor="t"/>
          <a:lstStyle/>
          <a:p>
            <a:pPr marL="0" marR="0" lvl="0" indent="0" algn="l" defTabSz="914400" rtl="0" eaLnBrk="1" fontAlgn="auto" latinLnBrk="0" hangingPunct="1">
              <a:lnSpc>
                <a:spcPts val="575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Computation of NPA Levels</a:t>
            </a:r>
            <a:endParaRPr kumimoji="0" lang="en-US" sz="4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270069" y="1940243"/>
            <a:ext cx="503753" cy="503753"/>
          </a:xfrm>
          <a:prstGeom prst="roundRect">
            <a:avLst>
              <a:gd name="adj" fmla="val 18670"/>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6345555" y="1971675"/>
            <a:ext cx="352663" cy="440769"/>
          </a:xfrm>
          <a:prstGeom prst="rect">
            <a:avLst/>
          </a:prstGeom>
          <a:noFill/>
          <a:ln/>
        </p:spPr>
        <p:txBody>
          <a:bodyPr wrap="none" lIns="0" tIns="0" rIns="0" bIns="0" rtlCol="0" anchor="t"/>
          <a:lstStyle/>
          <a:p>
            <a:pPr marL="0" marR="0" lvl="0" indent="0" algn="ctr" defTabSz="914400" rtl="0" eaLnBrk="1" fontAlgn="auto" latinLnBrk="0" hangingPunct="1">
              <a:lnSpc>
                <a:spcPts val="2750"/>
              </a:lnSpc>
              <a:spcBef>
                <a:spcPts val="0"/>
              </a:spcBef>
              <a:spcAft>
                <a:spcPts val="0"/>
              </a:spcAft>
              <a:buClrTx/>
              <a:buSzTx/>
              <a:buFontTx/>
              <a:buNone/>
              <a:tabLst/>
              <a:defRPr/>
            </a:pPr>
            <a:r>
              <a:rPr kumimoji="0" lang="en-US" sz="275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1</a:t>
            </a:r>
            <a:endParaRPr kumimoji="0" lang="en-US" sz="2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6997660" y="1940243"/>
            <a:ext cx="3050143" cy="367308"/>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Accurate Computation</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6997660" y="2441853"/>
            <a:ext cx="6849070" cy="716518"/>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Banks must accurately compute Gross Advances, Net Advances, Gross NPAs, and Net NPAs.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5"/>
          <p:cNvSpPr/>
          <p:nvPr/>
        </p:nvSpPr>
        <p:spPr>
          <a:xfrm>
            <a:off x="6270069" y="3634026"/>
            <a:ext cx="503753" cy="503753"/>
          </a:xfrm>
          <a:prstGeom prst="roundRect">
            <a:avLst>
              <a:gd name="adj" fmla="val 18670"/>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6345555" y="3665458"/>
            <a:ext cx="352663" cy="440769"/>
          </a:xfrm>
          <a:prstGeom prst="rect">
            <a:avLst/>
          </a:prstGeom>
          <a:noFill/>
          <a:ln/>
        </p:spPr>
        <p:txBody>
          <a:bodyPr wrap="none" lIns="0" tIns="0" rIns="0" bIns="0" rtlCol="0" anchor="t"/>
          <a:lstStyle/>
          <a:p>
            <a:pPr marL="0" marR="0" lvl="0" indent="0" algn="ctr" defTabSz="914400" rtl="0" eaLnBrk="1" fontAlgn="auto" latinLnBrk="0" hangingPunct="1">
              <a:lnSpc>
                <a:spcPts val="2750"/>
              </a:lnSpc>
              <a:spcBef>
                <a:spcPts val="0"/>
              </a:spcBef>
              <a:spcAft>
                <a:spcPts val="0"/>
              </a:spcAft>
              <a:buClrTx/>
              <a:buSzTx/>
              <a:buFontTx/>
              <a:buNone/>
              <a:tabLst/>
              <a:defRPr/>
            </a:pPr>
            <a:r>
              <a:rPr kumimoji="0" lang="en-US" sz="275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2</a:t>
            </a:r>
            <a:endParaRPr kumimoji="0" lang="en-US" sz="2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7"/>
          <p:cNvSpPr/>
          <p:nvPr/>
        </p:nvSpPr>
        <p:spPr>
          <a:xfrm>
            <a:off x="6997660" y="3634026"/>
            <a:ext cx="3151108" cy="367308"/>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Regulatory Compliance</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8"/>
          <p:cNvSpPr/>
          <p:nvPr/>
        </p:nvSpPr>
        <p:spPr>
          <a:xfrm>
            <a:off x="6997660" y="4135636"/>
            <a:ext cx="6849070" cy="1074777"/>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Adhering to the prescribed format is vital for reporting to regulatory bodies and ensuring transparency in financial statements.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9"/>
          <p:cNvSpPr/>
          <p:nvPr/>
        </p:nvSpPr>
        <p:spPr>
          <a:xfrm>
            <a:off x="6270069" y="5462230"/>
            <a:ext cx="7576661" cy="2149554"/>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Understanding and implementing these income recognition policies for NPAs is essential for banks to maintain financial integrity, comply with regulations, and ensure accurate reporting. By following these guidelines, financial professionals can mitigate risks associated with non-performing assets and maintain transparency in banking operations.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84948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785699"/>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Understanding Asset Classification in Banking</a:t>
            </a:r>
            <a:endParaRPr lang="en-US" sz="4650" dirty="0"/>
          </a:p>
        </p:txBody>
      </p:sp>
      <p:sp>
        <p:nvSpPr>
          <p:cNvPr id="6" name="Text 3"/>
          <p:cNvSpPr/>
          <p:nvPr/>
        </p:nvSpPr>
        <p:spPr>
          <a:xfrm>
            <a:off x="6399014" y="6196489"/>
            <a:ext cx="125254"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Inter Medium" pitchFamily="34" charset="0"/>
                <a:ea typeface="Inter Medium" pitchFamily="34" charset="-122"/>
                <a:cs typeface="Inter Medium" pitchFamily="34" charset="-120"/>
              </a:rPr>
              <a:t>jv</a:t>
            </a:r>
            <a:endParaRPr lang="en-US" sz="750" dirty="0"/>
          </a:p>
        </p:txBody>
      </p:sp>
    </p:spTree>
    <p:extLst>
      <p:ext uri="{BB962C8B-B14F-4D97-AF65-F5344CB8AC3E}">
        <p14:creationId xmlns:p14="http://schemas.microsoft.com/office/powerpoint/2010/main" xmlns="" val="208909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968937"/>
            <a:ext cx="12048530"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Categories of Non-Performing Assets (NPAs)</a:t>
            </a:r>
            <a:endParaRPr lang="en-US" sz="4650" dirty="0"/>
          </a:p>
        </p:txBody>
      </p:sp>
      <p:sp>
        <p:nvSpPr>
          <p:cNvPr id="3" name="Text 1"/>
          <p:cNvSpPr/>
          <p:nvPr/>
        </p:nvSpPr>
        <p:spPr>
          <a:xfrm>
            <a:off x="793790" y="3280172"/>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Substandard Assets</a:t>
            </a:r>
            <a:endParaRPr lang="en-US" sz="2300" dirty="0"/>
          </a:p>
        </p:txBody>
      </p:sp>
      <p:sp>
        <p:nvSpPr>
          <p:cNvPr id="4" name="Text 2"/>
          <p:cNvSpPr/>
          <p:nvPr/>
        </p:nvSpPr>
        <p:spPr>
          <a:xfrm>
            <a:off x="793790" y="3879056"/>
            <a:ext cx="3978116" cy="2177415"/>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Assets classified as NPA for 12 months or less. These assets exhibit credit weaknesses that jeopardize debt liquidation. Banks may sustain losses if deficiencies aren't corrected promptly.</a:t>
            </a:r>
            <a:endParaRPr lang="en-US" sz="1750" dirty="0"/>
          </a:p>
        </p:txBody>
      </p:sp>
      <p:sp>
        <p:nvSpPr>
          <p:cNvPr id="5" name="Text 3"/>
          <p:cNvSpPr/>
          <p:nvPr/>
        </p:nvSpPr>
        <p:spPr>
          <a:xfrm>
            <a:off x="5332928" y="3280172"/>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Doubtful Assets</a:t>
            </a:r>
            <a:endParaRPr lang="en-US" sz="2300" dirty="0"/>
          </a:p>
        </p:txBody>
      </p:sp>
      <p:sp>
        <p:nvSpPr>
          <p:cNvPr id="6" name="Text 4"/>
          <p:cNvSpPr/>
          <p:nvPr/>
        </p:nvSpPr>
        <p:spPr>
          <a:xfrm>
            <a:off x="5332928" y="3879056"/>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Assets remaining in the substandard category for 12 months. These loans have inherent weaknesses, making full collection or liquidation highly questionable and improbable.</a:t>
            </a:r>
            <a:endParaRPr lang="en-US" sz="1750" dirty="0"/>
          </a:p>
        </p:txBody>
      </p:sp>
      <p:sp>
        <p:nvSpPr>
          <p:cNvPr id="7" name="Text 5"/>
          <p:cNvSpPr/>
          <p:nvPr/>
        </p:nvSpPr>
        <p:spPr>
          <a:xfrm>
            <a:off x="9872067" y="3280172"/>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Loss Assets</a:t>
            </a:r>
            <a:endParaRPr lang="en-US" sz="2300" dirty="0"/>
          </a:p>
        </p:txBody>
      </p:sp>
      <p:sp>
        <p:nvSpPr>
          <p:cNvPr id="8" name="Text 6"/>
          <p:cNvSpPr/>
          <p:nvPr/>
        </p:nvSpPr>
        <p:spPr>
          <a:xfrm>
            <a:off x="9872067" y="3879056"/>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Assets identified as a loss by the bank, auditors, or RBI inspection, but not entirely written off. These assets are considered uncollectible with minimal salvage value.</a:t>
            </a:r>
            <a:endParaRPr lang="en-US" sz="1750" dirty="0"/>
          </a:p>
        </p:txBody>
      </p:sp>
    </p:spTree>
    <p:extLst>
      <p:ext uri="{BB962C8B-B14F-4D97-AF65-F5344CB8AC3E}">
        <p14:creationId xmlns:p14="http://schemas.microsoft.com/office/powerpoint/2010/main" xmlns="" val="2899700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53584"/>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General Guidelines for Asset Classification</a:t>
            </a:r>
            <a:endParaRPr lang="en-US" sz="4650" dirty="0"/>
          </a:p>
        </p:txBody>
      </p:sp>
      <p:sp>
        <p:nvSpPr>
          <p:cNvPr id="4" name="Shape 1"/>
          <p:cNvSpPr/>
          <p:nvPr/>
        </p:nvSpPr>
        <p:spPr>
          <a:xfrm>
            <a:off x="793790" y="3137416"/>
            <a:ext cx="510302" cy="510302"/>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5" name="Text 2"/>
          <p:cNvSpPr/>
          <p:nvPr/>
        </p:nvSpPr>
        <p:spPr>
          <a:xfrm>
            <a:off x="870347" y="3169325"/>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1530906" y="3137416"/>
            <a:ext cx="2927747"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Credit Weaknesses</a:t>
            </a:r>
            <a:endParaRPr lang="en-US" sz="2300" dirty="0"/>
          </a:p>
        </p:txBody>
      </p:sp>
      <p:sp>
        <p:nvSpPr>
          <p:cNvPr id="7" name="Text 4"/>
          <p:cNvSpPr/>
          <p:nvPr/>
        </p:nvSpPr>
        <p:spPr>
          <a:xfrm>
            <a:off x="1530906" y="3645575"/>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Classification should account for the degree of well-defined credit weaknesses.</a:t>
            </a:r>
            <a:endParaRPr lang="en-US" sz="1750" dirty="0"/>
          </a:p>
        </p:txBody>
      </p:sp>
      <p:sp>
        <p:nvSpPr>
          <p:cNvPr id="8" name="Shape 5"/>
          <p:cNvSpPr/>
          <p:nvPr/>
        </p:nvSpPr>
        <p:spPr>
          <a:xfrm>
            <a:off x="4685467" y="3137416"/>
            <a:ext cx="510302" cy="510302"/>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9" name="Text 6"/>
          <p:cNvSpPr/>
          <p:nvPr/>
        </p:nvSpPr>
        <p:spPr>
          <a:xfrm>
            <a:off x="4762024" y="3169325"/>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5422583" y="3137416"/>
            <a:ext cx="2927747"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Internal Systems</a:t>
            </a:r>
            <a:endParaRPr lang="en-US" sz="2300" dirty="0"/>
          </a:p>
        </p:txBody>
      </p:sp>
      <p:sp>
        <p:nvSpPr>
          <p:cNvPr id="11" name="Text 8"/>
          <p:cNvSpPr/>
          <p:nvPr/>
        </p:nvSpPr>
        <p:spPr>
          <a:xfrm>
            <a:off x="5422583" y="3645575"/>
            <a:ext cx="2927747"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Banks must establish internal systems for timely identification of NPAs, including technology-enabled processes.</a:t>
            </a:r>
            <a:endParaRPr lang="en-US" sz="1750" dirty="0"/>
          </a:p>
        </p:txBody>
      </p:sp>
      <p:sp>
        <p:nvSpPr>
          <p:cNvPr id="12" name="Shape 9"/>
          <p:cNvSpPr/>
          <p:nvPr/>
        </p:nvSpPr>
        <p:spPr>
          <a:xfrm>
            <a:off x="793790" y="5942052"/>
            <a:ext cx="510302" cy="510302"/>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13" name="Text 10"/>
          <p:cNvSpPr/>
          <p:nvPr/>
        </p:nvSpPr>
        <p:spPr>
          <a:xfrm>
            <a:off x="870347" y="5973961"/>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1530906" y="5942052"/>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Security/Net Worth</a:t>
            </a:r>
            <a:endParaRPr lang="en-US" sz="2300" dirty="0"/>
          </a:p>
        </p:txBody>
      </p:sp>
      <p:sp>
        <p:nvSpPr>
          <p:cNvPr id="15" name="Text 12"/>
          <p:cNvSpPr/>
          <p:nvPr/>
        </p:nvSpPr>
        <p:spPr>
          <a:xfrm>
            <a:off x="1530906" y="6450211"/>
            <a:ext cx="6819305" cy="725805"/>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Availability of security or net worth should not be considered, except as specified.</a:t>
            </a:r>
            <a:endParaRPr lang="en-US" sz="1750" dirty="0"/>
          </a:p>
        </p:txBody>
      </p:sp>
    </p:spTree>
    <p:extLst>
      <p:ext uri="{BB962C8B-B14F-4D97-AF65-F5344CB8AC3E}">
        <p14:creationId xmlns:p14="http://schemas.microsoft.com/office/powerpoint/2010/main" xmlns="" val="3686554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39867"/>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Handling Accounts with Temporary Deficiencies</a:t>
            </a:r>
            <a:endParaRPr lang="en-US" sz="4650" dirty="0"/>
          </a:p>
        </p:txBody>
      </p:sp>
      <p:sp>
        <p:nvSpPr>
          <p:cNvPr id="4" name="Shape 1"/>
          <p:cNvSpPr/>
          <p:nvPr/>
        </p:nvSpPr>
        <p:spPr>
          <a:xfrm>
            <a:off x="793790" y="2668548"/>
            <a:ext cx="3664863" cy="2791539"/>
          </a:xfrm>
          <a:prstGeom prst="roundRect">
            <a:avLst>
              <a:gd name="adj" fmla="val 3413"/>
            </a:avLst>
          </a:prstGeom>
          <a:solidFill>
            <a:srgbClr val="CCEEFF"/>
          </a:solidFill>
          <a:ln w="7620">
            <a:solidFill>
              <a:srgbClr val="B2D4E5"/>
            </a:solidFill>
            <a:prstDash val="solid"/>
          </a:ln>
        </p:spPr>
        <p:txBody>
          <a:bodyPr/>
          <a:lstStyle/>
          <a:p>
            <a:endParaRPr lang="en-IN"/>
          </a:p>
        </p:txBody>
      </p:sp>
      <p:sp>
        <p:nvSpPr>
          <p:cNvPr id="5" name="Text 2"/>
          <p:cNvSpPr/>
          <p:nvPr/>
        </p:nvSpPr>
        <p:spPr>
          <a:xfrm>
            <a:off x="1028224" y="2902982"/>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Record of Recovery</a:t>
            </a:r>
            <a:endParaRPr lang="en-US" sz="2300" dirty="0"/>
          </a:p>
        </p:txBody>
      </p:sp>
      <p:sp>
        <p:nvSpPr>
          <p:cNvPr id="6" name="Text 3"/>
          <p:cNvSpPr/>
          <p:nvPr/>
        </p:nvSpPr>
        <p:spPr>
          <a:xfrm>
            <a:off x="1028224" y="3411141"/>
            <a:ext cx="3195995"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Classification as NPA should be based on the record of recovery, not temporary deficiencies.</a:t>
            </a:r>
            <a:endParaRPr lang="en-US" sz="1750" dirty="0"/>
          </a:p>
        </p:txBody>
      </p:sp>
      <p:sp>
        <p:nvSpPr>
          <p:cNvPr id="7" name="Shape 4"/>
          <p:cNvSpPr/>
          <p:nvPr/>
        </p:nvSpPr>
        <p:spPr>
          <a:xfrm>
            <a:off x="4685467" y="2668548"/>
            <a:ext cx="3664863" cy="2791539"/>
          </a:xfrm>
          <a:prstGeom prst="roundRect">
            <a:avLst>
              <a:gd name="adj" fmla="val 3413"/>
            </a:avLst>
          </a:prstGeom>
          <a:solidFill>
            <a:srgbClr val="CCEEFF"/>
          </a:solidFill>
          <a:ln w="7620">
            <a:solidFill>
              <a:srgbClr val="B2D4E5"/>
            </a:solidFill>
            <a:prstDash val="solid"/>
          </a:ln>
        </p:spPr>
        <p:txBody>
          <a:bodyPr/>
          <a:lstStyle/>
          <a:p>
            <a:endParaRPr lang="en-IN"/>
          </a:p>
        </p:txBody>
      </p:sp>
      <p:sp>
        <p:nvSpPr>
          <p:cNvPr id="8" name="Text 5"/>
          <p:cNvSpPr/>
          <p:nvPr/>
        </p:nvSpPr>
        <p:spPr>
          <a:xfrm>
            <a:off x="4919901" y="2902982"/>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Drawing Power</a:t>
            </a:r>
            <a:endParaRPr lang="en-US" sz="2300" dirty="0"/>
          </a:p>
        </p:txBody>
      </p:sp>
      <p:sp>
        <p:nvSpPr>
          <p:cNvPr id="9" name="Text 6"/>
          <p:cNvSpPr/>
          <p:nvPr/>
        </p:nvSpPr>
        <p:spPr>
          <a:xfrm>
            <a:off x="4919901" y="3411141"/>
            <a:ext cx="3195995"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Working capital drawings should be covered by current assets. Stock statements older than three months are deemed irregular.</a:t>
            </a:r>
            <a:endParaRPr lang="en-US" sz="1750" dirty="0"/>
          </a:p>
        </p:txBody>
      </p:sp>
      <p:sp>
        <p:nvSpPr>
          <p:cNvPr id="10" name="Shape 7"/>
          <p:cNvSpPr/>
          <p:nvPr/>
        </p:nvSpPr>
        <p:spPr>
          <a:xfrm>
            <a:off x="793790" y="5686901"/>
            <a:ext cx="7556421" cy="1702832"/>
          </a:xfrm>
          <a:prstGeom prst="roundRect">
            <a:avLst>
              <a:gd name="adj" fmla="val 5595"/>
            </a:avLst>
          </a:prstGeom>
          <a:solidFill>
            <a:srgbClr val="CCEEFF"/>
          </a:solidFill>
          <a:ln w="7620">
            <a:solidFill>
              <a:srgbClr val="B2D4E5"/>
            </a:solidFill>
            <a:prstDash val="solid"/>
          </a:ln>
        </p:spPr>
        <p:txBody>
          <a:bodyPr/>
          <a:lstStyle/>
          <a:p>
            <a:endParaRPr lang="en-IN"/>
          </a:p>
        </p:txBody>
      </p:sp>
      <p:sp>
        <p:nvSpPr>
          <p:cNvPr id="11" name="Text 8"/>
          <p:cNvSpPr/>
          <p:nvPr/>
        </p:nvSpPr>
        <p:spPr>
          <a:xfrm>
            <a:off x="1028224" y="5921335"/>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Credit Limits</a:t>
            </a:r>
            <a:endParaRPr lang="en-US" sz="2300" dirty="0"/>
          </a:p>
        </p:txBody>
      </p:sp>
      <p:sp>
        <p:nvSpPr>
          <p:cNvPr id="12" name="Text 9"/>
          <p:cNvSpPr/>
          <p:nvPr/>
        </p:nvSpPr>
        <p:spPr>
          <a:xfrm>
            <a:off x="1028224" y="6429494"/>
            <a:ext cx="7087553" cy="725805"/>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Regular and ad hoc credit limits must be reviewed within three months. Delay beyond six months is not desirable.</a:t>
            </a:r>
            <a:endParaRPr lang="en-US" sz="1750" dirty="0"/>
          </a:p>
        </p:txBody>
      </p:sp>
    </p:spTree>
    <p:extLst>
      <p:ext uri="{BB962C8B-B14F-4D97-AF65-F5344CB8AC3E}">
        <p14:creationId xmlns:p14="http://schemas.microsoft.com/office/powerpoint/2010/main" xmlns="" val="3537683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79765"/>
            <a:ext cx="7556421" cy="223277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Upgrading and Regularizing Loan Accounts</a:t>
            </a:r>
            <a:endParaRPr lang="en-US" sz="4650" dirty="0"/>
          </a:p>
        </p:txBody>
      </p:sp>
      <p:pic>
        <p:nvPicPr>
          <p:cNvPr id="4" name="Image 1" descr="preencoded.png"/>
          <p:cNvPicPr>
            <a:picLocks noChangeAspect="1"/>
          </p:cNvPicPr>
          <p:nvPr/>
        </p:nvPicPr>
        <p:blipFill>
          <a:blip r:embed="rId4"/>
          <a:stretch>
            <a:fillRect/>
          </a:stretch>
        </p:blipFill>
        <p:spPr>
          <a:xfrm>
            <a:off x="793790" y="3552706"/>
            <a:ext cx="566976" cy="566976"/>
          </a:xfrm>
          <a:prstGeom prst="rect">
            <a:avLst/>
          </a:prstGeom>
        </p:spPr>
      </p:pic>
      <p:sp>
        <p:nvSpPr>
          <p:cNvPr id="5" name="Text 1"/>
          <p:cNvSpPr/>
          <p:nvPr/>
        </p:nvSpPr>
        <p:spPr>
          <a:xfrm>
            <a:off x="793790" y="4346496"/>
            <a:ext cx="2291953" cy="290322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If arrears of interest and principal are paid, the account should no longer be treated as nonperforming and may be classified as ‘standard’.</a:t>
            </a:r>
            <a:endParaRPr lang="en-US" sz="1750" dirty="0"/>
          </a:p>
        </p:txBody>
      </p:sp>
      <p:pic>
        <p:nvPicPr>
          <p:cNvPr id="6" name="Image 2" descr="preencoded.png"/>
          <p:cNvPicPr>
            <a:picLocks noChangeAspect="1"/>
          </p:cNvPicPr>
          <p:nvPr/>
        </p:nvPicPr>
        <p:blipFill>
          <a:blip r:embed="rId5"/>
          <a:stretch>
            <a:fillRect/>
          </a:stretch>
        </p:blipFill>
        <p:spPr>
          <a:xfrm>
            <a:off x="3425904" y="3552706"/>
            <a:ext cx="566976" cy="566976"/>
          </a:xfrm>
          <a:prstGeom prst="rect">
            <a:avLst/>
          </a:prstGeom>
        </p:spPr>
      </p:pic>
      <p:sp>
        <p:nvSpPr>
          <p:cNvPr id="7" name="Text 2"/>
          <p:cNvSpPr/>
          <p:nvPr/>
        </p:nvSpPr>
        <p:spPr>
          <a:xfrm>
            <a:off x="3425904" y="4346496"/>
            <a:ext cx="2292072" cy="254031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Handle asset classification of borrowal accounts with care near the balance sheet date, ensuring no subjectivity.</a:t>
            </a:r>
            <a:endParaRPr lang="en-US" sz="1750" dirty="0"/>
          </a:p>
        </p:txBody>
      </p:sp>
      <p:pic>
        <p:nvPicPr>
          <p:cNvPr id="8" name="Image 3" descr="preencoded.png"/>
          <p:cNvPicPr>
            <a:picLocks noChangeAspect="1"/>
          </p:cNvPicPr>
          <p:nvPr/>
        </p:nvPicPr>
        <p:blipFill>
          <a:blip r:embed="rId6"/>
          <a:stretch>
            <a:fillRect/>
          </a:stretch>
        </p:blipFill>
        <p:spPr>
          <a:xfrm>
            <a:off x="6058138" y="3552706"/>
            <a:ext cx="566976" cy="566976"/>
          </a:xfrm>
          <a:prstGeom prst="rect">
            <a:avLst/>
          </a:prstGeom>
        </p:spPr>
      </p:pic>
      <p:sp>
        <p:nvSpPr>
          <p:cNvPr id="9" name="Text 3"/>
          <p:cNvSpPr/>
          <p:nvPr/>
        </p:nvSpPr>
        <p:spPr>
          <a:xfrm>
            <a:off x="6058138" y="4346496"/>
            <a:ext cx="2291953"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All facilities granted to a borrower must be treated as NPA, not just the irregular facility.</a:t>
            </a:r>
            <a:endParaRPr lang="en-US" sz="1750" dirty="0"/>
          </a:p>
        </p:txBody>
      </p:sp>
    </p:spTree>
    <p:extLst>
      <p:ext uri="{BB962C8B-B14F-4D97-AF65-F5344CB8AC3E}">
        <p14:creationId xmlns:p14="http://schemas.microsoft.com/office/powerpoint/2010/main" xmlns="" val="3299750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5330" y="923092"/>
            <a:ext cx="7673340" cy="1378744"/>
          </a:xfrm>
          <a:prstGeom prst="rect">
            <a:avLst/>
          </a:prstGeom>
          <a:noFill/>
          <a:ln/>
        </p:spPr>
        <p:txBody>
          <a:bodyPr wrap="square" lIns="0" tIns="0" rIns="0" bIns="0" rtlCol="0" anchor="t"/>
          <a:lstStyle/>
          <a:p>
            <a:pPr marL="0" indent="0">
              <a:lnSpc>
                <a:spcPts val="5400"/>
              </a:lnSpc>
              <a:buNone/>
            </a:pPr>
            <a:r>
              <a:rPr lang="en-US" sz="4300" b="1" dirty="0">
                <a:solidFill>
                  <a:srgbClr val="000000"/>
                </a:solidFill>
                <a:latin typeface="Petrona Bold" pitchFamily="34" charset="0"/>
                <a:ea typeface="Petrona Bold" pitchFamily="34" charset="-122"/>
                <a:cs typeface="Petrona Bold" pitchFamily="34" charset="-120"/>
              </a:rPr>
              <a:t>Specific Scenarios Affecting Asset Classification</a:t>
            </a:r>
            <a:endParaRPr lang="en-US" sz="4300" dirty="0"/>
          </a:p>
        </p:txBody>
      </p:sp>
      <p:pic>
        <p:nvPicPr>
          <p:cNvPr id="4" name="Image 1" descr="preencoded.png"/>
          <p:cNvPicPr>
            <a:picLocks noChangeAspect="1"/>
          </p:cNvPicPr>
          <p:nvPr/>
        </p:nvPicPr>
        <p:blipFill>
          <a:blip r:embed="rId4"/>
          <a:stretch>
            <a:fillRect/>
          </a:stretch>
        </p:blipFill>
        <p:spPr>
          <a:xfrm>
            <a:off x="735330" y="2616875"/>
            <a:ext cx="1050488" cy="1563172"/>
          </a:xfrm>
          <a:prstGeom prst="rect">
            <a:avLst/>
          </a:prstGeom>
        </p:spPr>
      </p:pic>
      <p:sp>
        <p:nvSpPr>
          <p:cNvPr id="5" name="Text 1"/>
          <p:cNvSpPr/>
          <p:nvPr/>
        </p:nvSpPr>
        <p:spPr>
          <a:xfrm>
            <a:off x="2100858" y="2826901"/>
            <a:ext cx="2757488" cy="344686"/>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Derivative Contracts</a:t>
            </a:r>
            <a:endParaRPr lang="en-US" sz="2150" dirty="0"/>
          </a:p>
        </p:txBody>
      </p:sp>
      <p:sp>
        <p:nvSpPr>
          <p:cNvPr id="6" name="Text 2"/>
          <p:cNvSpPr/>
          <p:nvPr/>
        </p:nvSpPr>
        <p:spPr>
          <a:xfrm>
            <a:off x="2100858" y="3297555"/>
            <a:ext cx="6307812" cy="672465"/>
          </a:xfrm>
          <a:prstGeom prst="rect">
            <a:avLst/>
          </a:prstGeom>
          <a:noFill/>
          <a:ln/>
        </p:spPr>
        <p:txBody>
          <a:bodyPr wrap="squar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Overdue receivables from derivative contracts are treated as NPAs if unpaid for 90+ days.</a:t>
            </a:r>
            <a:endParaRPr lang="en-US" sz="1650" dirty="0"/>
          </a:p>
        </p:txBody>
      </p:sp>
      <p:pic>
        <p:nvPicPr>
          <p:cNvPr id="7" name="Image 2" descr="preencoded.png"/>
          <p:cNvPicPr>
            <a:picLocks noChangeAspect="1"/>
          </p:cNvPicPr>
          <p:nvPr/>
        </p:nvPicPr>
        <p:blipFill>
          <a:blip r:embed="rId5"/>
          <a:stretch>
            <a:fillRect/>
          </a:stretch>
        </p:blipFill>
        <p:spPr>
          <a:xfrm>
            <a:off x="735330" y="4180046"/>
            <a:ext cx="1050488" cy="1563172"/>
          </a:xfrm>
          <a:prstGeom prst="rect">
            <a:avLst/>
          </a:prstGeom>
        </p:spPr>
      </p:pic>
      <p:sp>
        <p:nvSpPr>
          <p:cNvPr id="8" name="Text 3"/>
          <p:cNvSpPr/>
          <p:nvPr/>
        </p:nvSpPr>
        <p:spPr>
          <a:xfrm>
            <a:off x="2100858" y="4390073"/>
            <a:ext cx="3380661" cy="344686"/>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Consortium Arrangements</a:t>
            </a:r>
            <a:endParaRPr lang="en-US" sz="2150" dirty="0"/>
          </a:p>
        </p:txBody>
      </p:sp>
      <p:sp>
        <p:nvSpPr>
          <p:cNvPr id="9" name="Text 4"/>
          <p:cNvSpPr/>
          <p:nvPr/>
        </p:nvSpPr>
        <p:spPr>
          <a:xfrm>
            <a:off x="2100858" y="4860727"/>
            <a:ext cx="6307812" cy="672465"/>
          </a:xfrm>
          <a:prstGeom prst="rect">
            <a:avLst/>
          </a:prstGeom>
          <a:noFill/>
          <a:ln/>
        </p:spPr>
        <p:txBody>
          <a:bodyPr wrap="squar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Asset classification is based on the record of recovery of individual member banks.</a:t>
            </a:r>
            <a:endParaRPr lang="en-US" sz="1650" dirty="0"/>
          </a:p>
        </p:txBody>
      </p:sp>
      <p:pic>
        <p:nvPicPr>
          <p:cNvPr id="10" name="Image 3" descr="preencoded.png"/>
          <p:cNvPicPr>
            <a:picLocks noChangeAspect="1"/>
          </p:cNvPicPr>
          <p:nvPr/>
        </p:nvPicPr>
        <p:blipFill>
          <a:blip r:embed="rId6"/>
          <a:stretch>
            <a:fillRect/>
          </a:stretch>
        </p:blipFill>
        <p:spPr>
          <a:xfrm>
            <a:off x="735330" y="5743218"/>
            <a:ext cx="1050488" cy="1563172"/>
          </a:xfrm>
          <a:prstGeom prst="rect">
            <a:avLst/>
          </a:prstGeom>
        </p:spPr>
      </p:pic>
      <p:sp>
        <p:nvSpPr>
          <p:cNvPr id="11" name="Text 5"/>
          <p:cNvSpPr/>
          <p:nvPr/>
        </p:nvSpPr>
        <p:spPr>
          <a:xfrm>
            <a:off x="2100858" y="5953244"/>
            <a:ext cx="3078837" cy="344686"/>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Security Erosion/Frauds</a:t>
            </a:r>
            <a:endParaRPr lang="en-US" sz="2150" dirty="0"/>
          </a:p>
        </p:txBody>
      </p:sp>
      <p:sp>
        <p:nvSpPr>
          <p:cNvPr id="12" name="Text 6"/>
          <p:cNvSpPr/>
          <p:nvPr/>
        </p:nvSpPr>
        <p:spPr>
          <a:xfrm>
            <a:off x="2100858" y="6423898"/>
            <a:ext cx="6307812" cy="672465"/>
          </a:xfrm>
          <a:prstGeom prst="rect">
            <a:avLst/>
          </a:prstGeom>
          <a:noFill/>
          <a:ln/>
        </p:spPr>
        <p:txBody>
          <a:bodyPr wrap="squar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Accounts with security erosion or fraud may be directly classified as doubtful or loss assets.</a:t>
            </a:r>
            <a:endParaRPr lang="en-US" sz="1650" dirty="0"/>
          </a:p>
        </p:txBody>
      </p:sp>
    </p:spTree>
    <p:extLst>
      <p:ext uri="{BB962C8B-B14F-4D97-AF65-F5344CB8AC3E}">
        <p14:creationId xmlns:p14="http://schemas.microsoft.com/office/powerpoint/2010/main" xmlns="" val="4094424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61179"/>
            <a:ext cx="130428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Agricultural Advances and Government Guarantees</a:t>
            </a:r>
            <a:endParaRPr lang="en-US" sz="4650" dirty="0"/>
          </a:p>
        </p:txBody>
      </p:sp>
      <p:sp>
        <p:nvSpPr>
          <p:cNvPr id="3" name="Text 1"/>
          <p:cNvSpPr/>
          <p:nvPr/>
        </p:nvSpPr>
        <p:spPr>
          <a:xfrm>
            <a:off x="1543526" y="4468773"/>
            <a:ext cx="3035498" cy="372070"/>
          </a:xfrm>
          <a:prstGeom prst="rect">
            <a:avLst/>
          </a:prstGeom>
          <a:noFill/>
          <a:ln/>
        </p:spPr>
        <p:txBody>
          <a:bodyPr wrap="none" lIns="0" tIns="0" rIns="0" bIns="0" rtlCol="0" anchor="t"/>
          <a:lstStyle/>
          <a:p>
            <a:pPr marL="0" indent="0" algn="r">
              <a:lnSpc>
                <a:spcPts val="2900"/>
              </a:lnSpc>
              <a:buNone/>
            </a:pPr>
            <a:r>
              <a:rPr lang="en-US" sz="2300" b="1" dirty="0">
                <a:solidFill>
                  <a:srgbClr val="272525"/>
                </a:solidFill>
                <a:latin typeface="Petrona Bold" pitchFamily="34" charset="0"/>
                <a:ea typeface="Petrona Bold" pitchFamily="34" charset="-122"/>
                <a:cs typeface="Petrona Bold" pitchFamily="34" charset="-120"/>
              </a:rPr>
              <a:t>Agricultural Advances</a:t>
            </a:r>
            <a:endParaRPr lang="en-US" sz="2300" dirty="0"/>
          </a:p>
        </p:txBody>
      </p:sp>
      <p:sp>
        <p:nvSpPr>
          <p:cNvPr id="4" name="Text 2"/>
          <p:cNvSpPr/>
          <p:nvPr/>
        </p:nvSpPr>
        <p:spPr>
          <a:xfrm>
            <a:off x="793790" y="4976932"/>
            <a:ext cx="3785235" cy="725805"/>
          </a:xfrm>
          <a:prstGeom prst="rect">
            <a:avLst/>
          </a:prstGeom>
          <a:noFill/>
          <a:ln/>
        </p:spPr>
        <p:txBody>
          <a:bodyPr wrap="square" lIns="0" tIns="0" rIns="0" bIns="0" rtlCol="0" anchor="t"/>
          <a:lstStyle/>
          <a:p>
            <a:pPr marL="0" indent="0" algn="r">
              <a:lnSpc>
                <a:spcPts val="2850"/>
              </a:lnSpc>
              <a:buNone/>
            </a:pPr>
            <a:r>
              <a:rPr lang="en-US" sz="1750" dirty="0">
                <a:solidFill>
                  <a:srgbClr val="272525"/>
                </a:solidFill>
                <a:latin typeface="Inter" pitchFamily="34" charset="0"/>
                <a:ea typeface="Inter" pitchFamily="34" charset="-122"/>
                <a:cs typeface="Inter" pitchFamily="34" charset="-120"/>
              </a:rPr>
              <a:t>NPA status depends on crop duration and overdue periods.</a:t>
            </a:r>
            <a:endParaRPr lang="en-US" sz="1750" dirty="0"/>
          </a:p>
        </p:txBody>
      </p:sp>
      <p:pic>
        <p:nvPicPr>
          <p:cNvPr id="5" name="Image 0" descr="preencoded.png"/>
          <p:cNvPicPr>
            <a:picLocks noChangeAspect="1"/>
          </p:cNvPicPr>
          <p:nvPr/>
        </p:nvPicPr>
        <p:blipFill>
          <a:blip r:embed="rId3"/>
          <a:stretch>
            <a:fillRect/>
          </a:stretch>
        </p:blipFill>
        <p:spPr>
          <a:xfrm>
            <a:off x="5032653" y="2803327"/>
            <a:ext cx="4564975" cy="4564975"/>
          </a:xfrm>
          <a:prstGeom prst="rect">
            <a:avLst/>
          </a:prstGeom>
        </p:spPr>
      </p:pic>
      <p:sp>
        <p:nvSpPr>
          <p:cNvPr id="6" name="Text 3"/>
          <p:cNvSpPr/>
          <p:nvPr/>
        </p:nvSpPr>
        <p:spPr>
          <a:xfrm>
            <a:off x="5571411" y="4598908"/>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272525"/>
                </a:solidFill>
                <a:latin typeface="Petrona Bold" pitchFamily="34" charset="0"/>
                <a:ea typeface="Petrona Bold" pitchFamily="34" charset="-122"/>
                <a:cs typeface="Petrona Bold" pitchFamily="34" charset="-120"/>
              </a:rPr>
              <a:t>1</a:t>
            </a:r>
            <a:endParaRPr lang="en-US" sz="2650" dirty="0"/>
          </a:p>
        </p:txBody>
      </p:sp>
      <p:sp>
        <p:nvSpPr>
          <p:cNvPr id="7" name="Text 4"/>
          <p:cNvSpPr/>
          <p:nvPr/>
        </p:nvSpPr>
        <p:spPr>
          <a:xfrm>
            <a:off x="9937790" y="3061097"/>
            <a:ext cx="330719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Government Guarantees</a:t>
            </a:r>
            <a:endParaRPr lang="en-US" sz="2300" dirty="0"/>
          </a:p>
        </p:txBody>
      </p:sp>
      <p:sp>
        <p:nvSpPr>
          <p:cNvPr id="8" name="Text 5"/>
          <p:cNvSpPr/>
          <p:nvPr/>
        </p:nvSpPr>
        <p:spPr>
          <a:xfrm>
            <a:off x="9937790" y="3569256"/>
            <a:ext cx="38988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Advances guaranteed by the Central Government are NPAs only upon repudiation.</a:t>
            </a:r>
            <a:endParaRPr lang="en-US" sz="1750" dirty="0"/>
          </a:p>
        </p:txBody>
      </p:sp>
      <p:pic>
        <p:nvPicPr>
          <p:cNvPr id="9" name="Image 1" descr="preencoded.png"/>
          <p:cNvPicPr>
            <a:picLocks noChangeAspect="1"/>
          </p:cNvPicPr>
          <p:nvPr/>
        </p:nvPicPr>
        <p:blipFill>
          <a:blip r:embed="rId4"/>
          <a:stretch>
            <a:fillRect/>
          </a:stretch>
        </p:blipFill>
        <p:spPr>
          <a:xfrm>
            <a:off x="5032653" y="2803327"/>
            <a:ext cx="4564975" cy="4564975"/>
          </a:xfrm>
          <a:prstGeom prst="rect">
            <a:avLst/>
          </a:prstGeom>
        </p:spPr>
      </p:pic>
      <p:sp>
        <p:nvSpPr>
          <p:cNvPr id="10" name="Text 6"/>
          <p:cNvSpPr/>
          <p:nvPr/>
        </p:nvSpPr>
        <p:spPr>
          <a:xfrm>
            <a:off x="8170307" y="3647837"/>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272525"/>
                </a:solidFill>
                <a:latin typeface="Petrona Bold" pitchFamily="34" charset="0"/>
                <a:ea typeface="Petrona Bold" pitchFamily="34" charset="-122"/>
                <a:cs typeface="Petrona Bold" pitchFamily="34" charset="-120"/>
              </a:rPr>
              <a:t>2</a:t>
            </a:r>
            <a:endParaRPr lang="en-US" sz="2650" dirty="0"/>
          </a:p>
        </p:txBody>
      </p:sp>
      <p:sp>
        <p:nvSpPr>
          <p:cNvPr id="11" name="Text 7"/>
          <p:cNvSpPr/>
          <p:nvPr/>
        </p:nvSpPr>
        <p:spPr>
          <a:xfrm>
            <a:off x="9937790" y="551366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State Guarantees</a:t>
            </a:r>
            <a:endParaRPr lang="en-US" sz="2300" dirty="0"/>
          </a:p>
        </p:txBody>
      </p:sp>
      <p:sp>
        <p:nvSpPr>
          <p:cNvPr id="12" name="Text 8"/>
          <p:cNvSpPr/>
          <p:nvPr/>
        </p:nvSpPr>
        <p:spPr>
          <a:xfrm>
            <a:off x="9937790" y="6021824"/>
            <a:ext cx="38988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State Government guaranteed advances attract NPA norms if overdue for more than 90 days.</a:t>
            </a:r>
            <a:endParaRPr lang="en-US" sz="1750" dirty="0"/>
          </a:p>
        </p:txBody>
      </p:sp>
      <p:pic>
        <p:nvPicPr>
          <p:cNvPr id="13" name="Image 2" descr="preencoded.png"/>
          <p:cNvPicPr>
            <a:picLocks noChangeAspect="1"/>
          </p:cNvPicPr>
          <p:nvPr/>
        </p:nvPicPr>
        <p:blipFill>
          <a:blip r:embed="rId5"/>
          <a:stretch>
            <a:fillRect/>
          </a:stretch>
        </p:blipFill>
        <p:spPr>
          <a:xfrm>
            <a:off x="5032653" y="2803327"/>
            <a:ext cx="4564975" cy="4564975"/>
          </a:xfrm>
          <a:prstGeom prst="rect">
            <a:avLst/>
          </a:prstGeom>
        </p:spPr>
      </p:pic>
      <p:sp>
        <p:nvSpPr>
          <p:cNvPr id="14" name="Text 9"/>
          <p:cNvSpPr/>
          <p:nvPr/>
        </p:nvSpPr>
        <p:spPr>
          <a:xfrm>
            <a:off x="7694533" y="6374011"/>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272525"/>
                </a:solidFill>
                <a:latin typeface="Petrona Bold" pitchFamily="34" charset="0"/>
                <a:ea typeface="Petrona Bold" pitchFamily="34" charset="-122"/>
                <a:cs typeface="Petrona Bold" pitchFamily="34" charset="-120"/>
              </a:rPr>
              <a:t>3</a:t>
            </a:r>
            <a:endParaRPr lang="en-US" sz="2650" dirty="0"/>
          </a:p>
        </p:txBody>
      </p:sp>
    </p:spTree>
    <p:extLst>
      <p:ext uri="{BB962C8B-B14F-4D97-AF65-F5344CB8AC3E}">
        <p14:creationId xmlns:p14="http://schemas.microsoft.com/office/powerpoint/2010/main" xmlns="" val="223262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C3B3973-1705-4B72-9A5F-4BCD581A003A}"/>
              </a:ext>
            </a:extLst>
          </p:cNvPr>
          <p:cNvSpPr txBox="1"/>
          <p:nvPr/>
        </p:nvSpPr>
        <p:spPr>
          <a:xfrm>
            <a:off x="855877" y="3616985"/>
            <a:ext cx="12980503" cy="1771840"/>
          </a:xfrm>
          <a:prstGeom prst="rect">
            <a:avLst/>
          </a:prstGeom>
        </p:spPr>
        <p:txBody>
          <a:bodyPr vert="horz" lIns="91440" tIns="45720" rIns="91440" bIns="45720" rtlCol="0" anchor="ctr">
            <a:noAutofit/>
          </a:bodyPr>
          <a:lstStyle/>
          <a:p>
            <a:pPr>
              <a:lnSpc>
                <a:spcPct val="110000"/>
              </a:lnSpc>
              <a:spcAft>
                <a:spcPts val="600"/>
              </a:spcAft>
              <a:buSzPct val="87000"/>
              <a:buFont typeface="Arial" panose="020B0604020202020204" pitchFamily="34" charset="0"/>
              <a:buChar char="•"/>
            </a:pPr>
            <a:r>
              <a:rPr lang="en-US" sz="3600" b="0" i="0" u="none" strike="noStrike" baseline="0" dirty="0">
                <a:solidFill>
                  <a:srgbClr val="000000"/>
                </a:solidFill>
                <a:latin typeface="Arial" panose="020B0604020202020204" pitchFamily="34" charset="0"/>
              </a:rPr>
              <a:t>The policy of income recognition should be objective and based on record of recovery rather than on any subjective considerations</a:t>
            </a:r>
          </a:p>
        </p:txBody>
      </p:sp>
      <p:pic>
        <p:nvPicPr>
          <p:cNvPr id="2" name="Picture 1" descr="e-banking">
            <a:extLst>
              <a:ext uri="{FF2B5EF4-FFF2-40B4-BE49-F238E27FC236}">
                <a16:creationId xmlns:a16="http://schemas.microsoft.com/office/drawing/2014/main" xmlns="" id="{C3F24C09-1142-415F-9C0A-FEA5EDA78B21}"/>
              </a:ext>
            </a:extLst>
          </p:cNvPr>
          <p:cNvPicPr>
            <a:picLocks noChangeAspect="1"/>
          </p:cNvPicPr>
          <p:nvPr/>
        </p:nvPicPr>
        <p:blipFill>
          <a:blip r:embed="rId3"/>
          <a:srcRect t="33536" b="2355"/>
          <a:stretch/>
        </p:blipFill>
        <p:spPr>
          <a:xfrm>
            <a:off x="793189" y="11"/>
            <a:ext cx="13044020" cy="3265704"/>
          </a:xfrm>
          <a:prstGeom prst="rect">
            <a:avLst/>
          </a:prstGeom>
        </p:spPr>
      </p:pic>
      <p:sp>
        <p:nvSpPr>
          <p:cNvPr id="4" name="TextBox 3">
            <a:extLst>
              <a:ext uri="{FF2B5EF4-FFF2-40B4-BE49-F238E27FC236}">
                <a16:creationId xmlns:a16="http://schemas.microsoft.com/office/drawing/2014/main" xmlns="" id="{148A1284-4342-4DFF-BB26-7FB6438B7798}"/>
              </a:ext>
            </a:extLst>
          </p:cNvPr>
          <p:cNvSpPr txBox="1"/>
          <p:nvPr/>
        </p:nvSpPr>
        <p:spPr>
          <a:xfrm>
            <a:off x="917734" y="5874324"/>
            <a:ext cx="12981335" cy="1771849"/>
          </a:xfrm>
          <a:prstGeom prst="rect">
            <a:avLst/>
          </a:prstGeom>
        </p:spPr>
        <p:txBody>
          <a:bodyPr vert="horz" lIns="91440" tIns="45720" rIns="91440" bIns="45720" rtlCol="0" anchor="ctr">
            <a:noAutofit/>
          </a:bodyPr>
          <a:lstStyle/>
          <a:p>
            <a:pPr>
              <a:lnSpc>
                <a:spcPct val="110000"/>
              </a:lnSpc>
              <a:spcAft>
                <a:spcPts val="600"/>
              </a:spcAft>
              <a:buSzPct val="87000"/>
              <a:buFont typeface="Arial" panose="020B0604020202020204" pitchFamily="34" charset="0"/>
              <a:buChar char="•"/>
            </a:pPr>
            <a:r>
              <a:rPr lang="en-US" sz="3600" dirty="0">
                <a:solidFill>
                  <a:srgbClr val="000000"/>
                </a:solidFill>
                <a:latin typeface="Arial" panose="020B0604020202020204" pitchFamily="34" charset="0"/>
              </a:rPr>
              <a:t>T</a:t>
            </a:r>
            <a:r>
              <a:rPr lang="en-US" sz="3600" b="0" i="0" u="none" strike="noStrike" baseline="0" dirty="0">
                <a:solidFill>
                  <a:srgbClr val="000000"/>
                </a:solidFill>
                <a:latin typeface="Arial" panose="020B0604020202020204" pitchFamily="34" charset="0"/>
              </a:rPr>
              <a:t>he classification of assets of banks has to be done on the basis of objective criteria which would ensure a uniform and consistent application of the norms.</a:t>
            </a:r>
            <a:endParaRPr lang="en-US" sz="3600" dirty="0"/>
          </a:p>
        </p:txBody>
      </p:sp>
    </p:spTree>
    <p:extLst>
      <p:ext uri="{BB962C8B-B14F-4D97-AF65-F5344CB8AC3E}">
        <p14:creationId xmlns:p14="http://schemas.microsoft.com/office/powerpoint/2010/main" xmlns="" val="4102454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30241"/>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Key Takeaways and Next Steps</a:t>
            </a:r>
            <a:endParaRPr lang="en-US" sz="4650" dirty="0"/>
          </a:p>
        </p:txBody>
      </p:sp>
      <p:sp>
        <p:nvSpPr>
          <p:cNvPr id="4" name="Text 1"/>
          <p:cNvSpPr/>
          <p:nvPr/>
        </p:nvSpPr>
        <p:spPr>
          <a:xfrm>
            <a:off x="6280190" y="3758922"/>
            <a:ext cx="7556421" cy="254031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Understanding asset classification is vital for maintaining financial stability and regulatory compliance. Banks must establish robust internal systems for timely NPA identification and adhere to specific guidelines for various scenarios. Regular reviews and updates are essential to adapt to changing economic conditions and regulatory requirements. By following these guidelines, banks can effectively manage asset quality and mitigate risks.</a:t>
            </a:r>
            <a:endParaRPr lang="en-US" sz="1750" dirty="0"/>
          </a:p>
        </p:txBody>
      </p:sp>
    </p:spTree>
    <p:extLst>
      <p:ext uri="{BB962C8B-B14F-4D97-AF65-F5344CB8AC3E}">
        <p14:creationId xmlns:p14="http://schemas.microsoft.com/office/powerpoint/2010/main" xmlns="" val="3356151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41640"/>
            <a:ext cx="7556421" cy="223277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Project Loan Management: DCCO and Asset Classification</a:t>
            </a:r>
            <a:endParaRPr lang="en-US" sz="4650" dirty="0"/>
          </a:p>
        </p:txBody>
      </p:sp>
      <p:sp>
        <p:nvSpPr>
          <p:cNvPr id="4" name="Text 1"/>
          <p:cNvSpPr/>
          <p:nvPr/>
        </p:nvSpPr>
        <p:spPr>
          <a:xfrm>
            <a:off x="793790" y="3314581"/>
            <a:ext cx="7556421"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This presentation outlines the guidelines for managing project loans, focusing on the Date of Commencement of Commercial Operations (DCCO), deferment policies, and asset classification norms as per regulatory guidelines. We will also cover change in ownership, deemed DCCO, financing of cost overruns, and income recognition.</a:t>
            </a:r>
            <a:endParaRPr lang="en-US" sz="1750" dirty="0"/>
          </a:p>
        </p:txBody>
      </p:sp>
      <p:sp>
        <p:nvSpPr>
          <p:cNvPr id="5" name="Text 2"/>
          <p:cNvSpPr/>
          <p:nvPr/>
        </p:nvSpPr>
        <p:spPr>
          <a:xfrm>
            <a:off x="793790" y="5384244"/>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Understanding these guidelines is crucial for financial institutions to effectively manage project loan risks and ensure compliance with regulatory requirements. This presentation aims to provide clarity and practical insights into these complex areas.</a:t>
            </a:r>
            <a:endParaRPr lang="en-US" sz="1750" dirty="0"/>
          </a:p>
        </p:txBody>
      </p:sp>
      <p:sp>
        <p:nvSpPr>
          <p:cNvPr id="7" name="Text 4"/>
          <p:cNvSpPr/>
          <p:nvPr/>
        </p:nvSpPr>
        <p:spPr>
          <a:xfrm>
            <a:off x="912614" y="7240548"/>
            <a:ext cx="125254"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Inter Medium" pitchFamily="34" charset="0"/>
                <a:ea typeface="Inter Medium" pitchFamily="34" charset="-122"/>
                <a:cs typeface="Inter Medium" pitchFamily="34" charset="-120"/>
              </a:rPr>
              <a:t>jv</a:t>
            </a:r>
            <a:endParaRPr lang="en-US" sz="750" dirty="0"/>
          </a:p>
        </p:txBody>
      </p:sp>
    </p:spTree>
    <p:extLst>
      <p:ext uri="{BB962C8B-B14F-4D97-AF65-F5344CB8AC3E}">
        <p14:creationId xmlns:p14="http://schemas.microsoft.com/office/powerpoint/2010/main" xmlns="" val="1361093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968937"/>
            <a:ext cx="8109347"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Defining and Deferring DCCO</a:t>
            </a:r>
            <a:endParaRPr lang="en-US" sz="4650" dirty="0"/>
          </a:p>
        </p:txBody>
      </p:sp>
      <p:sp>
        <p:nvSpPr>
          <p:cNvPr id="3" name="Text 1"/>
          <p:cNvSpPr/>
          <p:nvPr/>
        </p:nvSpPr>
        <p:spPr>
          <a:xfrm>
            <a:off x="793790" y="3280172"/>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DCCO Definition</a:t>
            </a:r>
            <a:endParaRPr lang="en-US" sz="2300" dirty="0"/>
          </a:p>
        </p:txBody>
      </p:sp>
      <p:sp>
        <p:nvSpPr>
          <p:cNvPr id="4" name="Text 2"/>
          <p:cNvSpPr/>
          <p:nvPr/>
        </p:nvSpPr>
        <p:spPr>
          <a:xfrm>
            <a:off x="793790" y="3879056"/>
            <a:ext cx="6244709"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The Date of Commencement of Commercial Operations (DCCO) must be clearly defined and documented at the time of financial closure for all projects financed by banks. This should be included in the bank's appraisal note during loan sanction.</a:t>
            </a:r>
            <a:endParaRPr lang="en-US" sz="1750" dirty="0"/>
          </a:p>
        </p:txBody>
      </p:sp>
      <p:sp>
        <p:nvSpPr>
          <p:cNvPr id="5" name="Text 3"/>
          <p:cNvSpPr/>
          <p:nvPr/>
        </p:nvSpPr>
        <p:spPr>
          <a:xfrm>
            <a:off x="7599521" y="3280172"/>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Deferment of DCCO</a:t>
            </a:r>
            <a:endParaRPr lang="en-US" sz="2300" dirty="0"/>
          </a:p>
        </p:txBody>
      </p:sp>
      <p:sp>
        <p:nvSpPr>
          <p:cNvPr id="6" name="Text 4"/>
          <p:cNvSpPr/>
          <p:nvPr/>
        </p:nvSpPr>
        <p:spPr>
          <a:xfrm>
            <a:off x="7599521" y="3879056"/>
            <a:ext cx="6244709" cy="2177415"/>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Delays in project completion may occur due to legal or external factors beyond the promoter's control. These delays may require loan restructuring. Project loans are categorized into infrastructure and non-infrastructure sectors based on the Harmonised Master List of Infrastructure sub-sectors.</a:t>
            </a:r>
            <a:endParaRPr lang="en-US" sz="1750" dirty="0"/>
          </a:p>
        </p:txBody>
      </p:sp>
    </p:spTree>
    <p:extLst>
      <p:ext uri="{BB962C8B-B14F-4D97-AF65-F5344CB8AC3E}">
        <p14:creationId xmlns:p14="http://schemas.microsoft.com/office/powerpoint/2010/main" xmlns="" val="1527195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90682"/>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DCCO Deferment and Loan Restructuring</a:t>
            </a:r>
            <a:endParaRPr lang="en-US" sz="4650" dirty="0"/>
          </a:p>
        </p:txBody>
      </p:sp>
      <p:sp>
        <p:nvSpPr>
          <p:cNvPr id="4" name="Shape 1"/>
          <p:cNvSpPr/>
          <p:nvPr/>
        </p:nvSpPr>
        <p:spPr>
          <a:xfrm>
            <a:off x="6280190" y="2774513"/>
            <a:ext cx="510302" cy="510302"/>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5" name="Text 2"/>
          <p:cNvSpPr/>
          <p:nvPr/>
        </p:nvSpPr>
        <p:spPr>
          <a:xfrm>
            <a:off x="6356747" y="2806422"/>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7017306" y="2774513"/>
            <a:ext cx="4010858"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Standard Asset Classification</a:t>
            </a:r>
            <a:endParaRPr lang="en-US" sz="2300" dirty="0"/>
          </a:p>
        </p:txBody>
      </p:sp>
      <p:sp>
        <p:nvSpPr>
          <p:cNvPr id="7" name="Text 4"/>
          <p:cNvSpPr/>
          <p:nvPr/>
        </p:nvSpPr>
        <p:spPr>
          <a:xfrm>
            <a:off x="7017306" y="3282672"/>
            <a:ext cx="6819305"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Deferment of DCCO and a shift in the repayment schedule will not be treated as restructuring if the revised DCCO falls within two years for infrastructure projects and one year for non-infrastructure projects from the original DCCO, and all other loan terms remain unchanged.</a:t>
            </a:r>
            <a:endParaRPr lang="en-US" sz="1750" dirty="0"/>
          </a:p>
        </p:txBody>
      </p:sp>
      <p:sp>
        <p:nvSpPr>
          <p:cNvPr id="8" name="Shape 5"/>
          <p:cNvSpPr/>
          <p:nvPr/>
        </p:nvSpPr>
        <p:spPr>
          <a:xfrm>
            <a:off x="6280190" y="5579150"/>
            <a:ext cx="510302" cy="510302"/>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9" name="Text 6"/>
          <p:cNvSpPr/>
          <p:nvPr/>
        </p:nvSpPr>
        <p:spPr>
          <a:xfrm>
            <a:off x="6356747" y="5611058"/>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7017306" y="5579150"/>
            <a:ext cx="4711898"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Restructuring Beyond Time Limits</a:t>
            </a:r>
            <a:endParaRPr lang="en-US" sz="2300" dirty="0"/>
          </a:p>
        </p:txBody>
      </p:sp>
      <p:sp>
        <p:nvSpPr>
          <p:cNvPr id="11" name="Text 8"/>
          <p:cNvSpPr/>
          <p:nvPr/>
        </p:nvSpPr>
        <p:spPr>
          <a:xfrm>
            <a:off x="7017306" y="6087308"/>
            <a:ext cx="6819305"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Banks may restructure project loans beyond the initial time limits and retain the 'standard' asset classification if the fresh DCCO is within specified limits, such as an additional two years for infrastructure projects involving court cases.</a:t>
            </a:r>
            <a:endParaRPr lang="en-US" sz="1750" dirty="0"/>
          </a:p>
        </p:txBody>
      </p:sp>
    </p:spTree>
    <p:extLst>
      <p:ext uri="{BB962C8B-B14F-4D97-AF65-F5344CB8AC3E}">
        <p14:creationId xmlns:p14="http://schemas.microsoft.com/office/powerpoint/2010/main" xmlns="" val="1995269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58416"/>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Conditions for DCCO Extension</a:t>
            </a:r>
            <a:endParaRPr lang="en-US" sz="4650" dirty="0"/>
          </a:p>
        </p:txBody>
      </p:sp>
      <p:sp>
        <p:nvSpPr>
          <p:cNvPr id="4" name="Shape 1"/>
          <p:cNvSpPr/>
          <p:nvPr/>
        </p:nvSpPr>
        <p:spPr>
          <a:xfrm>
            <a:off x="6280190" y="2487097"/>
            <a:ext cx="7556421" cy="2428637"/>
          </a:xfrm>
          <a:prstGeom prst="roundRect">
            <a:avLst>
              <a:gd name="adj" fmla="val 3923"/>
            </a:avLst>
          </a:prstGeom>
          <a:solidFill>
            <a:srgbClr val="CCEEFF"/>
          </a:solidFill>
          <a:ln w="7620">
            <a:solidFill>
              <a:srgbClr val="B2D4E5"/>
            </a:solidFill>
            <a:prstDash val="solid"/>
          </a:ln>
        </p:spPr>
        <p:txBody>
          <a:bodyPr/>
          <a:lstStyle/>
          <a:p>
            <a:endParaRPr lang="en-IN"/>
          </a:p>
        </p:txBody>
      </p:sp>
      <p:sp>
        <p:nvSpPr>
          <p:cNvPr id="5" name="Text 2"/>
          <p:cNvSpPr/>
          <p:nvPr/>
        </p:nvSpPr>
        <p:spPr>
          <a:xfrm>
            <a:off x="6514624" y="2721531"/>
            <a:ext cx="3233737"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Moratorium on Interest</a:t>
            </a:r>
            <a:endParaRPr lang="en-US" sz="2300" dirty="0"/>
          </a:p>
        </p:txBody>
      </p:sp>
      <p:sp>
        <p:nvSpPr>
          <p:cNvPr id="6" name="Text 3"/>
          <p:cNvSpPr/>
          <p:nvPr/>
        </p:nvSpPr>
        <p:spPr>
          <a:xfrm>
            <a:off x="6514624" y="3229689"/>
            <a:ext cx="7087553"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In cases with a moratorium on interest payments, banks should not book income on an accrual basis beyond two years and one year from the original DCCO for infrastructure and non-infrastructure projects, respectively.</a:t>
            </a:r>
            <a:endParaRPr lang="en-US" sz="1750" dirty="0"/>
          </a:p>
        </p:txBody>
      </p:sp>
      <p:sp>
        <p:nvSpPr>
          <p:cNvPr id="7" name="Shape 4"/>
          <p:cNvSpPr/>
          <p:nvPr/>
        </p:nvSpPr>
        <p:spPr>
          <a:xfrm>
            <a:off x="6280190" y="5142548"/>
            <a:ext cx="7556421" cy="2428637"/>
          </a:xfrm>
          <a:prstGeom prst="roundRect">
            <a:avLst>
              <a:gd name="adj" fmla="val 3923"/>
            </a:avLst>
          </a:prstGeom>
          <a:solidFill>
            <a:srgbClr val="CCEEFF"/>
          </a:solidFill>
          <a:ln w="7620">
            <a:solidFill>
              <a:srgbClr val="B2D4E5"/>
            </a:solidFill>
            <a:prstDash val="solid"/>
          </a:ln>
        </p:spPr>
        <p:txBody>
          <a:bodyPr/>
          <a:lstStyle/>
          <a:p>
            <a:endParaRPr lang="en-IN"/>
          </a:p>
        </p:txBody>
      </p:sp>
      <p:sp>
        <p:nvSpPr>
          <p:cNvPr id="8" name="Text 5"/>
          <p:cNvSpPr/>
          <p:nvPr/>
        </p:nvSpPr>
        <p:spPr>
          <a:xfrm>
            <a:off x="6514624" y="5376982"/>
            <a:ext cx="3744278"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Provisioning Requirements</a:t>
            </a:r>
            <a:endParaRPr lang="en-US" sz="2300" dirty="0"/>
          </a:p>
        </p:txBody>
      </p:sp>
      <p:sp>
        <p:nvSpPr>
          <p:cNvPr id="9" name="Text 6"/>
          <p:cNvSpPr/>
          <p:nvPr/>
        </p:nvSpPr>
        <p:spPr>
          <a:xfrm>
            <a:off x="6514624" y="5885140"/>
            <a:ext cx="7087553"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Banks must maintain specific provisions on such accounts as long as they are classified as standard assets, such as 0.40% if the revised DCCO is within the initial time frame and 5.00% if the DCCO is extended beyond those limits.</a:t>
            </a:r>
            <a:endParaRPr lang="en-US" sz="1750" dirty="0"/>
          </a:p>
        </p:txBody>
      </p:sp>
    </p:spTree>
    <p:extLst>
      <p:ext uri="{BB962C8B-B14F-4D97-AF65-F5344CB8AC3E}">
        <p14:creationId xmlns:p14="http://schemas.microsoft.com/office/powerpoint/2010/main" xmlns="" val="3287226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97875"/>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Change in Ownership and Deemed DCCO</a:t>
            </a:r>
            <a:endParaRPr lang="en-US" sz="4650" dirty="0"/>
          </a:p>
        </p:txBody>
      </p:sp>
      <p:pic>
        <p:nvPicPr>
          <p:cNvPr id="4" name="Image 1" descr="preencoded.png"/>
          <p:cNvPicPr>
            <a:picLocks noChangeAspect="1"/>
          </p:cNvPicPr>
          <p:nvPr/>
        </p:nvPicPr>
        <p:blipFill>
          <a:blip r:embed="rId4"/>
          <a:stretch>
            <a:fillRect/>
          </a:stretch>
        </p:blipFill>
        <p:spPr>
          <a:xfrm>
            <a:off x="6280190" y="2926556"/>
            <a:ext cx="566976" cy="566976"/>
          </a:xfrm>
          <a:prstGeom prst="rect">
            <a:avLst/>
          </a:prstGeom>
        </p:spPr>
      </p:pic>
      <p:sp>
        <p:nvSpPr>
          <p:cNvPr id="5" name="Text 1"/>
          <p:cNvSpPr/>
          <p:nvPr/>
        </p:nvSpPr>
        <p:spPr>
          <a:xfrm>
            <a:off x="6280190" y="372034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Change in Ownership</a:t>
            </a:r>
            <a:endParaRPr lang="en-US" sz="2300" dirty="0"/>
          </a:p>
        </p:txBody>
      </p:sp>
      <p:sp>
        <p:nvSpPr>
          <p:cNvPr id="6" name="Text 2"/>
          <p:cNvSpPr/>
          <p:nvPr/>
        </p:nvSpPr>
        <p:spPr>
          <a:xfrm>
            <a:off x="6280190" y="4228505"/>
            <a:ext cx="3608070" cy="254031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To facilitate project revival, banks may permit an extension of the DCCO by up to two years if a change in ownership occurs due to inadequacies of the current promoters, without changing the asset classification.</a:t>
            </a:r>
            <a:endParaRPr lang="en-US" sz="1750" dirty="0"/>
          </a:p>
        </p:txBody>
      </p:sp>
      <p:pic>
        <p:nvPicPr>
          <p:cNvPr id="7" name="Image 2" descr="preencoded.png"/>
          <p:cNvPicPr>
            <a:picLocks noChangeAspect="1"/>
          </p:cNvPicPr>
          <p:nvPr/>
        </p:nvPicPr>
        <p:blipFill>
          <a:blip r:embed="rId5"/>
          <a:stretch>
            <a:fillRect/>
          </a:stretch>
        </p:blipFill>
        <p:spPr>
          <a:xfrm>
            <a:off x="10228421" y="2926556"/>
            <a:ext cx="566976" cy="566976"/>
          </a:xfrm>
          <a:prstGeom prst="rect">
            <a:avLst/>
          </a:prstGeom>
        </p:spPr>
      </p:pic>
      <p:sp>
        <p:nvSpPr>
          <p:cNvPr id="8" name="Text 3"/>
          <p:cNvSpPr/>
          <p:nvPr/>
        </p:nvSpPr>
        <p:spPr>
          <a:xfrm>
            <a:off x="10228421" y="372034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Deemed DCCO</a:t>
            </a:r>
            <a:endParaRPr lang="en-US" sz="2300" dirty="0"/>
          </a:p>
        </p:txBody>
      </p:sp>
      <p:sp>
        <p:nvSpPr>
          <p:cNvPr id="9" name="Text 4"/>
          <p:cNvSpPr/>
          <p:nvPr/>
        </p:nvSpPr>
        <p:spPr>
          <a:xfrm>
            <a:off x="10228421" y="4228505"/>
            <a:ext cx="3608189" cy="290322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A project with multiple independent units may be deemed to have commenced commercial operations when units representing 50% or higher of the originally envisaged capacity have started commercial production.</a:t>
            </a:r>
            <a:endParaRPr lang="en-US" sz="1750" dirty="0"/>
          </a:p>
        </p:txBody>
      </p:sp>
    </p:spTree>
    <p:extLst>
      <p:ext uri="{BB962C8B-B14F-4D97-AF65-F5344CB8AC3E}">
        <p14:creationId xmlns:p14="http://schemas.microsoft.com/office/powerpoint/2010/main" xmlns="" val="1427478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59193"/>
            <a:ext cx="6790134"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Financing Cost Overruns</a:t>
            </a:r>
            <a:endParaRPr lang="en-US" sz="4650" dirty="0"/>
          </a:p>
        </p:txBody>
      </p:sp>
      <p:pic>
        <p:nvPicPr>
          <p:cNvPr id="4" name="Image 1" descr="preencoded.png"/>
          <p:cNvPicPr>
            <a:picLocks noChangeAspect="1"/>
          </p:cNvPicPr>
          <p:nvPr/>
        </p:nvPicPr>
        <p:blipFill>
          <a:blip r:embed="rId4"/>
          <a:stretch>
            <a:fillRect/>
          </a:stretch>
        </p:blipFill>
        <p:spPr>
          <a:xfrm>
            <a:off x="6280190" y="2243614"/>
            <a:ext cx="1134070" cy="2050494"/>
          </a:xfrm>
          <a:prstGeom prst="rect">
            <a:avLst/>
          </a:prstGeom>
        </p:spPr>
      </p:pic>
      <p:sp>
        <p:nvSpPr>
          <p:cNvPr id="5" name="Text 1"/>
          <p:cNvSpPr/>
          <p:nvPr/>
        </p:nvSpPr>
        <p:spPr>
          <a:xfrm>
            <a:off x="7754422" y="2470428"/>
            <a:ext cx="3129558"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Standby Credit Facility</a:t>
            </a:r>
            <a:endParaRPr lang="en-US" sz="2300" dirty="0"/>
          </a:p>
        </p:txBody>
      </p:sp>
      <p:sp>
        <p:nvSpPr>
          <p:cNvPr id="6" name="Text 2"/>
          <p:cNvSpPr/>
          <p:nvPr/>
        </p:nvSpPr>
        <p:spPr>
          <a:xfrm>
            <a:off x="7754422" y="2978587"/>
            <a:ext cx="6082189"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Banks may fund cost overruns as per agreed terms if they have specifically sanctioned a 'standby facility' at the time of initial financial closure to fund such overruns.</a:t>
            </a:r>
            <a:endParaRPr lang="en-US" sz="1750" dirty="0"/>
          </a:p>
        </p:txBody>
      </p:sp>
      <p:pic>
        <p:nvPicPr>
          <p:cNvPr id="7" name="Image 2" descr="preencoded.png"/>
          <p:cNvPicPr>
            <a:picLocks noChangeAspect="1"/>
          </p:cNvPicPr>
          <p:nvPr/>
        </p:nvPicPr>
        <p:blipFill>
          <a:blip r:embed="rId5"/>
          <a:stretch>
            <a:fillRect/>
          </a:stretch>
        </p:blipFill>
        <p:spPr>
          <a:xfrm>
            <a:off x="6280190" y="4294108"/>
            <a:ext cx="1134070" cy="2776299"/>
          </a:xfrm>
          <a:prstGeom prst="rect">
            <a:avLst/>
          </a:prstGeom>
        </p:spPr>
      </p:pic>
      <p:sp>
        <p:nvSpPr>
          <p:cNvPr id="8" name="Text 3"/>
          <p:cNvSpPr/>
          <p:nvPr/>
        </p:nvSpPr>
        <p:spPr>
          <a:xfrm>
            <a:off x="7754422" y="4520922"/>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Funding Conditions</a:t>
            </a:r>
            <a:endParaRPr lang="en-US" sz="2300" dirty="0"/>
          </a:p>
        </p:txBody>
      </p:sp>
      <p:sp>
        <p:nvSpPr>
          <p:cNvPr id="9" name="Text 4"/>
          <p:cNvSpPr/>
          <p:nvPr/>
        </p:nvSpPr>
        <p:spPr>
          <a:xfrm>
            <a:off x="7754422" y="5029081"/>
            <a:ext cx="6082189"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If the initial financial closure does not include such financing, banks can fund cost overruns arising from DCCO extensions up to two years for infrastructure and one year for non-infrastructure projects, subject to specific conditions.</a:t>
            </a:r>
            <a:endParaRPr lang="en-US" sz="1750" dirty="0"/>
          </a:p>
        </p:txBody>
      </p:sp>
    </p:spTree>
    <p:extLst>
      <p:ext uri="{BB962C8B-B14F-4D97-AF65-F5344CB8AC3E}">
        <p14:creationId xmlns:p14="http://schemas.microsoft.com/office/powerpoint/2010/main" xmlns="" val="532047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04555"/>
            <a:ext cx="12185452"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Asset Classification and Income Recognition</a:t>
            </a:r>
            <a:endParaRPr lang="en-US" sz="4650" dirty="0"/>
          </a:p>
        </p:txBody>
      </p:sp>
      <p:sp>
        <p:nvSpPr>
          <p:cNvPr id="3" name="Text 1"/>
          <p:cNvSpPr/>
          <p:nvPr/>
        </p:nvSpPr>
        <p:spPr>
          <a:xfrm>
            <a:off x="1601986" y="3552349"/>
            <a:ext cx="2977039" cy="372070"/>
          </a:xfrm>
          <a:prstGeom prst="rect">
            <a:avLst/>
          </a:prstGeom>
          <a:noFill/>
          <a:ln/>
        </p:spPr>
        <p:txBody>
          <a:bodyPr wrap="none" lIns="0" tIns="0" rIns="0" bIns="0" rtlCol="0" anchor="t"/>
          <a:lstStyle/>
          <a:p>
            <a:pPr marL="0" indent="0" algn="r">
              <a:lnSpc>
                <a:spcPts val="2900"/>
              </a:lnSpc>
              <a:buNone/>
            </a:pPr>
            <a:r>
              <a:rPr lang="en-US" sz="2300" b="1" dirty="0">
                <a:solidFill>
                  <a:srgbClr val="272525"/>
                </a:solidFill>
                <a:latin typeface="Petrona Bold" pitchFamily="34" charset="0"/>
                <a:ea typeface="Petrona Bold" pitchFamily="34" charset="-122"/>
                <a:cs typeface="Petrona Bold" pitchFamily="34" charset="-120"/>
              </a:rPr>
              <a:t>Standard Loans</a:t>
            </a:r>
            <a:endParaRPr lang="en-US" sz="2300" dirty="0"/>
          </a:p>
        </p:txBody>
      </p:sp>
      <p:sp>
        <p:nvSpPr>
          <p:cNvPr id="4" name="Text 2"/>
          <p:cNvSpPr/>
          <p:nvPr/>
        </p:nvSpPr>
        <p:spPr>
          <a:xfrm>
            <a:off x="793790" y="4060508"/>
            <a:ext cx="3785235" cy="1814513"/>
          </a:xfrm>
          <a:prstGeom prst="rect">
            <a:avLst/>
          </a:prstGeom>
          <a:noFill/>
          <a:ln/>
        </p:spPr>
        <p:txBody>
          <a:bodyPr wrap="square" lIns="0" tIns="0" rIns="0" bIns="0" rtlCol="0" anchor="t"/>
          <a:lstStyle/>
          <a:p>
            <a:pPr marL="0" indent="0" algn="r">
              <a:lnSpc>
                <a:spcPts val="2850"/>
              </a:lnSpc>
              <a:buNone/>
            </a:pPr>
            <a:r>
              <a:rPr lang="en-US" sz="1750" dirty="0">
                <a:solidFill>
                  <a:srgbClr val="272525"/>
                </a:solidFill>
                <a:latin typeface="Inter" pitchFamily="34" charset="0"/>
                <a:ea typeface="Inter" pitchFamily="34" charset="-122"/>
                <a:cs typeface="Inter" pitchFamily="34" charset="-120"/>
              </a:rPr>
              <a:t>Loans are treated as 'standard' if the DCCO is extended within stipulated periods and cost overruns comply with specified thresholds.</a:t>
            </a:r>
            <a:endParaRPr lang="en-US" sz="1750" dirty="0"/>
          </a:p>
        </p:txBody>
      </p:sp>
      <p:pic>
        <p:nvPicPr>
          <p:cNvPr id="5" name="Image 0" descr="preencoded.png"/>
          <p:cNvPicPr>
            <a:picLocks noChangeAspect="1"/>
          </p:cNvPicPr>
          <p:nvPr/>
        </p:nvPicPr>
        <p:blipFill>
          <a:blip r:embed="rId3"/>
          <a:stretch>
            <a:fillRect/>
          </a:stretch>
        </p:blipFill>
        <p:spPr>
          <a:xfrm>
            <a:off x="5032653" y="2431256"/>
            <a:ext cx="4564975" cy="4564975"/>
          </a:xfrm>
          <a:prstGeom prst="rect">
            <a:avLst/>
          </a:prstGeom>
        </p:spPr>
      </p:pic>
      <p:sp>
        <p:nvSpPr>
          <p:cNvPr id="6" name="Text 3"/>
          <p:cNvSpPr/>
          <p:nvPr/>
        </p:nvSpPr>
        <p:spPr>
          <a:xfrm>
            <a:off x="5571411" y="4226838"/>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272525"/>
                </a:solidFill>
                <a:latin typeface="Petrona Bold" pitchFamily="34" charset="0"/>
                <a:ea typeface="Petrona Bold" pitchFamily="34" charset="-122"/>
                <a:cs typeface="Petrona Bold" pitchFamily="34" charset="-120"/>
              </a:rPr>
              <a:t>1</a:t>
            </a:r>
            <a:endParaRPr lang="en-US" sz="2650" dirty="0"/>
          </a:p>
        </p:txBody>
      </p:sp>
      <p:sp>
        <p:nvSpPr>
          <p:cNvPr id="7" name="Text 4"/>
          <p:cNvSpPr/>
          <p:nvPr/>
        </p:nvSpPr>
        <p:spPr>
          <a:xfrm>
            <a:off x="9937790" y="2402443"/>
            <a:ext cx="3114675"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Restructured Standard</a:t>
            </a:r>
            <a:endParaRPr lang="en-US" sz="2300" dirty="0"/>
          </a:p>
        </p:txBody>
      </p:sp>
      <p:sp>
        <p:nvSpPr>
          <p:cNvPr id="8" name="Text 5"/>
          <p:cNvSpPr/>
          <p:nvPr/>
        </p:nvSpPr>
        <p:spPr>
          <a:xfrm>
            <a:off x="9937790" y="2910602"/>
            <a:ext cx="3898821"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Loans are treated as 'restructured standard' if the DCCO is extended within limits, but cost overruns do not comply, attracting a 5% provision.</a:t>
            </a:r>
            <a:endParaRPr lang="en-US" sz="1750" dirty="0"/>
          </a:p>
        </p:txBody>
      </p:sp>
      <p:pic>
        <p:nvPicPr>
          <p:cNvPr id="9" name="Image 1" descr="preencoded.png"/>
          <p:cNvPicPr>
            <a:picLocks noChangeAspect="1"/>
          </p:cNvPicPr>
          <p:nvPr/>
        </p:nvPicPr>
        <p:blipFill>
          <a:blip r:embed="rId4"/>
          <a:stretch>
            <a:fillRect/>
          </a:stretch>
        </p:blipFill>
        <p:spPr>
          <a:xfrm>
            <a:off x="5032653" y="2431256"/>
            <a:ext cx="4564975" cy="4564975"/>
          </a:xfrm>
          <a:prstGeom prst="rect">
            <a:avLst/>
          </a:prstGeom>
        </p:spPr>
      </p:pic>
      <p:sp>
        <p:nvSpPr>
          <p:cNvPr id="10" name="Text 6"/>
          <p:cNvSpPr/>
          <p:nvPr/>
        </p:nvSpPr>
        <p:spPr>
          <a:xfrm>
            <a:off x="8170307" y="3275767"/>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272525"/>
                </a:solidFill>
                <a:latin typeface="Petrona Bold" pitchFamily="34" charset="0"/>
                <a:ea typeface="Petrona Bold" pitchFamily="34" charset="-122"/>
                <a:cs typeface="Petrona Bold" pitchFamily="34" charset="-120"/>
              </a:rPr>
              <a:t>2</a:t>
            </a:r>
            <a:endParaRPr lang="en-US" sz="2650" dirty="0"/>
          </a:p>
        </p:txBody>
      </p:sp>
      <p:sp>
        <p:nvSpPr>
          <p:cNvPr id="11" name="Text 7"/>
          <p:cNvSpPr/>
          <p:nvPr/>
        </p:nvSpPr>
        <p:spPr>
          <a:xfrm>
            <a:off x="9937790" y="5065276"/>
            <a:ext cx="3044785"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Non-Performing Asset</a:t>
            </a:r>
            <a:endParaRPr lang="en-US" sz="2300" dirty="0"/>
          </a:p>
        </p:txBody>
      </p:sp>
      <p:sp>
        <p:nvSpPr>
          <p:cNvPr id="12" name="Text 8"/>
          <p:cNvSpPr/>
          <p:nvPr/>
        </p:nvSpPr>
        <p:spPr>
          <a:xfrm>
            <a:off x="9937790" y="5573435"/>
            <a:ext cx="3898821"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Loans are treated as 'non-performing' if the DCCO is extended beyond stipulated periods and cost overruns do not comply.</a:t>
            </a:r>
            <a:endParaRPr lang="en-US" sz="1750" dirty="0"/>
          </a:p>
        </p:txBody>
      </p:sp>
      <p:pic>
        <p:nvPicPr>
          <p:cNvPr id="13" name="Image 2" descr="preencoded.png"/>
          <p:cNvPicPr>
            <a:picLocks noChangeAspect="1"/>
          </p:cNvPicPr>
          <p:nvPr/>
        </p:nvPicPr>
        <p:blipFill>
          <a:blip r:embed="rId5"/>
          <a:stretch>
            <a:fillRect/>
          </a:stretch>
        </p:blipFill>
        <p:spPr>
          <a:xfrm>
            <a:off x="5032653" y="2431256"/>
            <a:ext cx="4564975" cy="4564975"/>
          </a:xfrm>
          <a:prstGeom prst="rect">
            <a:avLst/>
          </a:prstGeom>
        </p:spPr>
      </p:pic>
      <p:sp>
        <p:nvSpPr>
          <p:cNvPr id="14" name="Text 9"/>
          <p:cNvSpPr/>
          <p:nvPr/>
        </p:nvSpPr>
        <p:spPr>
          <a:xfrm>
            <a:off x="7694533" y="6001941"/>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272525"/>
                </a:solidFill>
                <a:latin typeface="Petrona Bold" pitchFamily="34" charset="0"/>
                <a:ea typeface="Petrona Bold" pitchFamily="34" charset="-122"/>
                <a:cs typeface="Petrona Bold" pitchFamily="34" charset="-120"/>
              </a:rPr>
              <a:t>3</a:t>
            </a:r>
            <a:endParaRPr lang="en-US" sz="2650" dirty="0"/>
          </a:p>
        </p:txBody>
      </p:sp>
    </p:spTree>
    <p:extLst>
      <p:ext uri="{BB962C8B-B14F-4D97-AF65-F5344CB8AC3E}">
        <p14:creationId xmlns:p14="http://schemas.microsoft.com/office/powerpoint/2010/main" xmlns="" val="1561812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8424" y="740926"/>
            <a:ext cx="7516535" cy="682943"/>
          </a:xfrm>
          <a:prstGeom prst="rect">
            <a:avLst/>
          </a:prstGeom>
          <a:noFill/>
          <a:ln/>
        </p:spPr>
        <p:txBody>
          <a:bodyPr wrap="none" lIns="0" tIns="0" rIns="0" bIns="0" rtlCol="0" anchor="t"/>
          <a:lstStyle/>
          <a:p>
            <a:pPr marL="0" indent="0">
              <a:lnSpc>
                <a:spcPts val="5350"/>
              </a:lnSpc>
              <a:buNone/>
            </a:pPr>
            <a:r>
              <a:rPr lang="en-US" sz="4300" b="1" dirty="0">
                <a:solidFill>
                  <a:srgbClr val="000000"/>
                </a:solidFill>
                <a:latin typeface="Petrona Bold" pitchFamily="34" charset="0"/>
                <a:ea typeface="Petrona Bold" pitchFamily="34" charset="-122"/>
                <a:cs typeface="Petrona Bold" pitchFamily="34" charset="-120"/>
              </a:rPr>
              <a:t>Key Takeaways and Next Steps</a:t>
            </a:r>
            <a:endParaRPr lang="en-US" sz="4300" dirty="0"/>
          </a:p>
        </p:txBody>
      </p:sp>
      <p:pic>
        <p:nvPicPr>
          <p:cNvPr id="3" name="Image 0" descr="preencoded.png"/>
          <p:cNvPicPr>
            <a:picLocks noChangeAspect="1"/>
          </p:cNvPicPr>
          <p:nvPr/>
        </p:nvPicPr>
        <p:blipFill>
          <a:blip r:embed="rId3"/>
          <a:stretch>
            <a:fillRect/>
          </a:stretch>
        </p:blipFill>
        <p:spPr>
          <a:xfrm>
            <a:off x="2934891" y="1840111"/>
            <a:ext cx="2173605" cy="1548170"/>
          </a:xfrm>
          <a:prstGeom prst="rect">
            <a:avLst/>
          </a:prstGeom>
        </p:spPr>
      </p:pic>
      <p:sp>
        <p:nvSpPr>
          <p:cNvPr id="4" name="Text 1"/>
          <p:cNvSpPr/>
          <p:nvPr/>
        </p:nvSpPr>
        <p:spPr>
          <a:xfrm>
            <a:off x="3875365" y="2632234"/>
            <a:ext cx="292656" cy="365760"/>
          </a:xfrm>
          <a:prstGeom prst="rect">
            <a:avLst/>
          </a:prstGeom>
          <a:noFill/>
          <a:ln/>
        </p:spPr>
        <p:txBody>
          <a:bodyPr wrap="none" lIns="0" tIns="0" rIns="0" bIns="0" rtlCol="0" anchor="t"/>
          <a:lstStyle/>
          <a:p>
            <a:pPr marL="0" indent="0" algn="ctr">
              <a:lnSpc>
                <a:spcPts val="3650"/>
              </a:lnSpc>
              <a:buNone/>
            </a:pPr>
            <a:r>
              <a:rPr lang="en-US" sz="2300" b="1" dirty="0">
                <a:solidFill>
                  <a:srgbClr val="272525"/>
                </a:solidFill>
                <a:latin typeface="Petrona Bold" pitchFamily="34" charset="0"/>
                <a:ea typeface="Petrona Bold" pitchFamily="34" charset="-122"/>
                <a:cs typeface="Petrona Bold" pitchFamily="34" charset="-120"/>
              </a:rPr>
              <a:t>1</a:t>
            </a:r>
            <a:endParaRPr lang="en-US" sz="2300" dirty="0"/>
          </a:p>
        </p:txBody>
      </p:sp>
      <p:sp>
        <p:nvSpPr>
          <p:cNvPr id="5" name="Text 2"/>
          <p:cNvSpPr/>
          <p:nvPr/>
        </p:nvSpPr>
        <p:spPr>
          <a:xfrm>
            <a:off x="5316617" y="2214682"/>
            <a:ext cx="2731651" cy="341352"/>
          </a:xfrm>
          <a:prstGeom prst="rect">
            <a:avLst/>
          </a:prstGeom>
          <a:noFill/>
          <a:ln/>
        </p:spPr>
        <p:txBody>
          <a:bodyPr wrap="none" lIns="0" tIns="0" rIns="0" bIns="0" rtlCol="0" anchor="t"/>
          <a:lstStyle/>
          <a:p>
            <a:pPr marL="0" indent="0" algn="l">
              <a:lnSpc>
                <a:spcPts val="2650"/>
              </a:lnSpc>
              <a:buNone/>
            </a:pPr>
            <a:r>
              <a:rPr lang="en-US" sz="2150" b="1" dirty="0">
                <a:solidFill>
                  <a:srgbClr val="272525"/>
                </a:solidFill>
                <a:latin typeface="Petrona Bold" pitchFamily="34" charset="0"/>
                <a:ea typeface="Petrona Bold" pitchFamily="34" charset="-122"/>
                <a:cs typeface="Petrona Bold" pitchFamily="34" charset="-120"/>
              </a:rPr>
              <a:t>Compliance</a:t>
            </a:r>
            <a:endParaRPr lang="en-US" sz="2150" dirty="0"/>
          </a:p>
        </p:txBody>
      </p:sp>
      <p:sp>
        <p:nvSpPr>
          <p:cNvPr id="6" name="Text 3"/>
          <p:cNvSpPr/>
          <p:nvPr/>
        </p:nvSpPr>
        <p:spPr>
          <a:xfrm>
            <a:off x="5316617" y="2680811"/>
            <a:ext cx="7689890" cy="332899"/>
          </a:xfrm>
          <a:prstGeom prst="rect">
            <a:avLst/>
          </a:prstGeom>
          <a:noFill/>
          <a:ln/>
        </p:spPr>
        <p:txBody>
          <a:bodyPr wrap="none" lIns="0" tIns="0" rIns="0" bIns="0" rtlCol="0" anchor="t"/>
          <a:lstStyle/>
          <a:p>
            <a:pPr marL="0" indent="0" algn="l">
              <a:lnSpc>
                <a:spcPts val="2600"/>
              </a:lnSpc>
              <a:buNone/>
            </a:pPr>
            <a:r>
              <a:rPr lang="en-US" sz="1600" dirty="0">
                <a:solidFill>
                  <a:srgbClr val="272525"/>
                </a:solidFill>
                <a:latin typeface="Inter" pitchFamily="34" charset="0"/>
                <a:ea typeface="Inter" pitchFamily="34" charset="-122"/>
                <a:cs typeface="Inter" pitchFamily="34" charset="-120"/>
              </a:rPr>
              <a:t>Adhere to regulatory guidelines for DCCO, deferment, and asset classification.</a:t>
            </a:r>
            <a:endParaRPr lang="en-US" sz="1600" dirty="0"/>
          </a:p>
        </p:txBody>
      </p:sp>
      <p:sp>
        <p:nvSpPr>
          <p:cNvPr id="7" name="Shape 4"/>
          <p:cNvSpPr/>
          <p:nvPr/>
        </p:nvSpPr>
        <p:spPr>
          <a:xfrm>
            <a:off x="5160526" y="3404711"/>
            <a:ext cx="8689419" cy="11430"/>
          </a:xfrm>
          <a:prstGeom prst="roundRect">
            <a:avLst>
              <a:gd name="adj" fmla="val 764798"/>
            </a:avLst>
          </a:prstGeom>
          <a:solidFill>
            <a:srgbClr val="B2D4E5"/>
          </a:solidFill>
          <a:ln/>
        </p:spPr>
        <p:txBody>
          <a:bodyPr/>
          <a:lstStyle/>
          <a:p>
            <a:endParaRPr lang="en-IN"/>
          </a:p>
        </p:txBody>
      </p:sp>
      <p:pic>
        <p:nvPicPr>
          <p:cNvPr id="8" name="Image 1" descr="preencoded.png"/>
          <p:cNvPicPr>
            <a:picLocks noChangeAspect="1"/>
          </p:cNvPicPr>
          <p:nvPr/>
        </p:nvPicPr>
        <p:blipFill>
          <a:blip r:embed="rId4"/>
          <a:stretch>
            <a:fillRect/>
          </a:stretch>
        </p:blipFill>
        <p:spPr>
          <a:xfrm>
            <a:off x="1848088" y="3440311"/>
            <a:ext cx="4347210" cy="1548170"/>
          </a:xfrm>
          <a:prstGeom prst="rect">
            <a:avLst/>
          </a:prstGeom>
        </p:spPr>
      </p:pic>
      <p:sp>
        <p:nvSpPr>
          <p:cNvPr id="9" name="Text 5"/>
          <p:cNvSpPr/>
          <p:nvPr/>
        </p:nvSpPr>
        <p:spPr>
          <a:xfrm>
            <a:off x="3875365" y="4031456"/>
            <a:ext cx="292656" cy="365760"/>
          </a:xfrm>
          <a:prstGeom prst="rect">
            <a:avLst/>
          </a:prstGeom>
          <a:noFill/>
          <a:ln/>
        </p:spPr>
        <p:txBody>
          <a:bodyPr wrap="none" lIns="0" tIns="0" rIns="0" bIns="0" rtlCol="0" anchor="t"/>
          <a:lstStyle/>
          <a:p>
            <a:pPr marL="0" indent="0" algn="ctr">
              <a:lnSpc>
                <a:spcPts val="3650"/>
              </a:lnSpc>
              <a:buNone/>
            </a:pPr>
            <a:r>
              <a:rPr lang="en-US" sz="2300" b="1" dirty="0">
                <a:solidFill>
                  <a:srgbClr val="272525"/>
                </a:solidFill>
                <a:latin typeface="Petrona Bold" pitchFamily="34" charset="0"/>
                <a:ea typeface="Petrona Bold" pitchFamily="34" charset="-122"/>
                <a:cs typeface="Petrona Bold" pitchFamily="34" charset="-120"/>
              </a:rPr>
              <a:t>2</a:t>
            </a:r>
            <a:endParaRPr lang="en-US" sz="2300" dirty="0"/>
          </a:p>
        </p:txBody>
      </p:sp>
      <p:sp>
        <p:nvSpPr>
          <p:cNvPr id="10" name="Text 6"/>
          <p:cNvSpPr/>
          <p:nvPr/>
        </p:nvSpPr>
        <p:spPr>
          <a:xfrm>
            <a:off x="6403419" y="3648432"/>
            <a:ext cx="2731651" cy="341352"/>
          </a:xfrm>
          <a:prstGeom prst="rect">
            <a:avLst/>
          </a:prstGeom>
          <a:noFill/>
          <a:ln/>
        </p:spPr>
        <p:txBody>
          <a:bodyPr wrap="none" lIns="0" tIns="0" rIns="0" bIns="0" rtlCol="0" anchor="t"/>
          <a:lstStyle/>
          <a:p>
            <a:pPr marL="0" indent="0" algn="l">
              <a:lnSpc>
                <a:spcPts val="2650"/>
              </a:lnSpc>
              <a:buNone/>
            </a:pPr>
            <a:r>
              <a:rPr lang="en-US" sz="2150" b="1" dirty="0">
                <a:solidFill>
                  <a:srgbClr val="272525"/>
                </a:solidFill>
                <a:latin typeface="Petrona Bold" pitchFamily="34" charset="0"/>
                <a:ea typeface="Petrona Bold" pitchFamily="34" charset="-122"/>
                <a:cs typeface="Petrona Bold" pitchFamily="34" charset="-120"/>
              </a:rPr>
              <a:t>Risk Management</a:t>
            </a:r>
            <a:endParaRPr lang="en-US" sz="2150" dirty="0"/>
          </a:p>
        </p:txBody>
      </p:sp>
      <p:sp>
        <p:nvSpPr>
          <p:cNvPr id="11" name="Text 7"/>
          <p:cNvSpPr/>
          <p:nvPr/>
        </p:nvSpPr>
        <p:spPr>
          <a:xfrm>
            <a:off x="6403419" y="4114562"/>
            <a:ext cx="7290435" cy="665798"/>
          </a:xfrm>
          <a:prstGeom prst="rect">
            <a:avLst/>
          </a:prstGeom>
          <a:noFill/>
          <a:ln/>
        </p:spPr>
        <p:txBody>
          <a:bodyPr wrap="square" lIns="0" tIns="0" rIns="0" bIns="0" rtlCol="0" anchor="t"/>
          <a:lstStyle/>
          <a:p>
            <a:pPr marL="0" indent="0" algn="l">
              <a:lnSpc>
                <a:spcPts val="2600"/>
              </a:lnSpc>
              <a:buNone/>
            </a:pPr>
            <a:r>
              <a:rPr lang="en-US" sz="1600" dirty="0">
                <a:solidFill>
                  <a:srgbClr val="272525"/>
                </a:solidFill>
                <a:latin typeface="Inter" pitchFamily="34" charset="0"/>
                <a:ea typeface="Inter" pitchFamily="34" charset="-122"/>
                <a:cs typeface="Inter" pitchFamily="34" charset="-120"/>
              </a:rPr>
              <a:t>Effectively manage project loan risks through careful assessment and monitoring.</a:t>
            </a:r>
            <a:endParaRPr lang="en-US" sz="1600" dirty="0"/>
          </a:p>
        </p:txBody>
      </p:sp>
      <p:sp>
        <p:nvSpPr>
          <p:cNvPr id="12" name="Shape 8"/>
          <p:cNvSpPr/>
          <p:nvPr/>
        </p:nvSpPr>
        <p:spPr>
          <a:xfrm>
            <a:off x="6247328" y="5004911"/>
            <a:ext cx="7602617" cy="11430"/>
          </a:xfrm>
          <a:prstGeom prst="roundRect">
            <a:avLst>
              <a:gd name="adj" fmla="val 764798"/>
            </a:avLst>
          </a:prstGeom>
          <a:solidFill>
            <a:srgbClr val="B2D4E5"/>
          </a:solidFill>
          <a:ln/>
        </p:spPr>
        <p:txBody>
          <a:bodyPr/>
          <a:lstStyle/>
          <a:p>
            <a:endParaRPr lang="en-IN"/>
          </a:p>
        </p:txBody>
      </p:sp>
      <p:pic>
        <p:nvPicPr>
          <p:cNvPr id="13" name="Image 2" descr="preencoded.png"/>
          <p:cNvPicPr>
            <a:picLocks noChangeAspect="1"/>
          </p:cNvPicPr>
          <p:nvPr/>
        </p:nvPicPr>
        <p:blipFill>
          <a:blip r:embed="rId5"/>
          <a:stretch>
            <a:fillRect/>
          </a:stretch>
        </p:blipFill>
        <p:spPr>
          <a:xfrm>
            <a:off x="761286" y="5040511"/>
            <a:ext cx="6520815" cy="1548170"/>
          </a:xfrm>
          <a:prstGeom prst="rect">
            <a:avLst/>
          </a:prstGeom>
        </p:spPr>
      </p:pic>
      <p:sp>
        <p:nvSpPr>
          <p:cNvPr id="14" name="Text 9"/>
          <p:cNvSpPr/>
          <p:nvPr/>
        </p:nvSpPr>
        <p:spPr>
          <a:xfrm>
            <a:off x="3875365" y="5631656"/>
            <a:ext cx="292656" cy="365760"/>
          </a:xfrm>
          <a:prstGeom prst="rect">
            <a:avLst/>
          </a:prstGeom>
          <a:noFill/>
          <a:ln/>
        </p:spPr>
        <p:txBody>
          <a:bodyPr wrap="none" lIns="0" tIns="0" rIns="0" bIns="0" rtlCol="0" anchor="t"/>
          <a:lstStyle/>
          <a:p>
            <a:pPr marL="0" indent="0" algn="ctr">
              <a:lnSpc>
                <a:spcPts val="3650"/>
              </a:lnSpc>
              <a:buNone/>
            </a:pPr>
            <a:r>
              <a:rPr lang="en-US" sz="2300" b="1" dirty="0">
                <a:solidFill>
                  <a:srgbClr val="272525"/>
                </a:solidFill>
                <a:latin typeface="Petrona Bold" pitchFamily="34" charset="0"/>
                <a:ea typeface="Petrona Bold" pitchFamily="34" charset="-122"/>
                <a:cs typeface="Petrona Bold" pitchFamily="34" charset="-120"/>
              </a:rPr>
              <a:t>3</a:t>
            </a:r>
            <a:endParaRPr lang="en-US" sz="2300" dirty="0"/>
          </a:p>
        </p:txBody>
      </p:sp>
      <p:sp>
        <p:nvSpPr>
          <p:cNvPr id="15" name="Text 10"/>
          <p:cNvSpPr/>
          <p:nvPr/>
        </p:nvSpPr>
        <p:spPr>
          <a:xfrm>
            <a:off x="7490222" y="5415082"/>
            <a:ext cx="2731651" cy="341352"/>
          </a:xfrm>
          <a:prstGeom prst="rect">
            <a:avLst/>
          </a:prstGeom>
          <a:noFill/>
          <a:ln/>
        </p:spPr>
        <p:txBody>
          <a:bodyPr wrap="none" lIns="0" tIns="0" rIns="0" bIns="0" rtlCol="0" anchor="t"/>
          <a:lstStyle/>
          <a:p>
            <a:pPr marL="0" indent="0" algn="l">
              <a:lnSpc>
                <a:spcPts val="2650"/>
              </a:lnSpc>
              <a:buNone/>
            </a:pPr>
            <a:r>
              <a:rPr lang="en-US" sz="2150" b="1" dirty="0">
                <a:solidFill>
                  <a:srgbClr val="272525"/>
                </a:solidFill>
                <a:latin typeface="Petrona Bold" pitchFamily="34" charset="0"/>
                <a:ea typeface="Petrona Bold" pitchFamily="34" charset="-122"/>
                <a:cs typeface="Petrona Bold" pitchFamily="34" charset="-120"/>
              </a:rPr>
              <a:t>Documentation</a:t>
            </a:r>
            <a:endParaRPr lang="en-US" sz="2150" dirty="0"/>
          </a:p>
        </p:txBody>
      </p:sp>
      <p:sp>
        <p:nvSpPr>
          <p:cNvPr id="16" name="Text 11"/>
          <p:cNvSpPr/>
          <p:nvPr/>
        </p:nvSpPr>
        <p:spPr>
          <a:xfrm>
            <a:off x="7490222" y="5881211"/>
            <a:ext cx="6040398" cy="332899"/>
          </a:xfrm>
          <a:prstGeom prst="rect">
            <a:avLst/>
          </a:prstGeom>
          <a:noFill/>
          <a:ln/>
        </p:spPr>
        <p:txBody>
          <a:bodyPr wrap="none" lIns="0" tIns="0" rIns="0" bIns="0" rtlCol="0" anchor="t"/>
          <a:lstStyle/>
          <a:p>
            <a:pPr marL="0" indent="0" algn="l">
              <a:lnSpc>
                <a:spcPts val="2600"/>
              </a:lnSpc>
              <a:buNone/>
            </a:pPr>
            <a:r>
              <a:rPr lang="en-US" sz="1600" dirty="0">
                <a:solidFill>
                  <a:srgbClr val="272525"/>
                </a:solidFill>
                <a:latin typeface="Inter" pitchFamily="34" charset="0"/>
                <a:ea typeface="Inter" pitchFamily="34" charset="-122"/>
                <a:cs typeface="Inter" pitchFamily="34" charset="-120"/>
              </a:rPr>
              <a:t>Ensure clear and comprehensive documentation at all stages.</a:t>
            </a:r>
            <a:endParaRPr lang="en-US" sz="1600" dirty="0"/>
          </a:p>
        </p:txBody>
      </p:sp>
      <p:sp>
        <p:nvSpPr>
          <p:cNvPr id="17" name="Text 12"/>
          <p:cNvSpPr/>
          <p:nvPr/>
        </p:nvSpPr>
        <p:spPr>
          <a:xfrm>
            <a:off x="728424" y="6822758"/>
            <a:ext cx="13173551" cy="665798"/>
          </a:xfrm>
          <a:prstGeom prst="rect">
            <a:avLst/>
          </a:prstGeom>
          <a:noFill/>
          <a:ln/>
        </p:spPr>
        <p:txBody>
          <a:bodyPr wrap="square" lIns="0" tIns="0" rIns="0" bIns="0" rtlCol="0" anchor="t"/>
          <a:lstStyle/>
          <a:p>
            <a:pPr marL="0" indent="0">
              <a:lnSpc>
                <a:spcPts val="2600"/>
              </a:lnSpc>
              <a:buNone/>
            </a:pPr>
            <a:r>
              <a:rPr lang="en-US" sz="1600" dirty="0">
                <a:solidFill>
                  <a:srgbClr val="272525"/>
                </a:solidFill>
                <a:latin typeface="Inter" pitchFamily="34" charset="0"/>
                <a:ea typeface="Inter" pitchFamily="34" charset="-122"/>
                <a:cs typeface="Inter" pitchFamily="34" charset="-120"/>
              </a:rPr>
              <a:t>By understanding and implementing these guidelines, financial institutions can better manage project loans, mitigate risks, and ensure regulatory compliance. Regular reviews and updates are essential to adapt to changing circumstances and maintain best practices.</a:t>
            </a:r>
            <a:endParaRPr lang="en-US" sz="1600" dirty="0"/>
          </a:p>
        </p:txBody>
      </p:sp>
    </p:spTree>
    <p:extLst>
      <p:ext uri="{BB962C8B-B14F-4D97-AF65-F5344CB8AC3E}">
        <p14:creationId xmlns:p14="http://schemas.microsoft.com/office/powerpoint/2010/main" xmlns="" val="2718719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32178"/>
            <a:ext cx="7556421" cy="223277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Navigating Asset Classification: A Guide for Credit Risk Management</a:t>
            </a:r>
            <a:endParaRPr lang="en-US" sz="4650" dirty="0"/>
          </a:p>
        </p:txBody>
      </p:sp>
      <p:sp>
        <p:nvSpPr>
          <p:cNvPr id="4" name="Text 1"/>
          <p:cNvSpPr/>
          <p:nvPr/>
        </p:nvSpPr>
        <p:spPr>
          <a:xfrm>
            <a:off x="793790" y="3805118"/>
            <a:ext cx="7556421" cy="254031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 This presentation provides detailed guidance on asset classification and provisioning norms, particularly focusing on specific scenarios encountered in banking and credit risk management. We will explore the guidelines related to post-shipment supplier's credit, export project finance, and the treatment of credit card accounts. These insights are crucial for financial professionals in ensuring regulatory compliance and maintaining the financial health of their institutions.</a:t>
            </a:r>
            <a:endParaRPr lang="en-US" sz="1750" dirty="0"/>
          </a:p>
        </p:txBody>
      </p:sp>
      <p:sp>
        <p:nvSpPr>
          <p:cNvPr id="5" name="Shape 2"/>
          <p:cNvSpPr/>
          <p:nvPr/>
        </p:nvSpPr>
        <p:spPr>
          <a:xfrm>
            <a:off x="793790" y="6617494"/>
            <a:ext cx="362903" cy="362903"/>
          </a:xfrm>
          <a:prstGeom prst="roundRect">
            <a:avLst>
              <a:gd name="adj" fmla="val 25194296"/>
            </a:avLst>
          </a:prstGeom>
          <a:solidFill>
            <a:srgbClr val="3574D4"/>
          </a:solidFill>
          <a:ln w="7620">
            <a:solidFill>
              <a:srgbClr val="FFFFFF"/>
            </a:solidFill>
            <a:prstDash val="solid"/>
          </a:ln>
        </p:spPr>
        <p:txBody>
          <a:bodyPr/>
          <a:lstStyle/>
          <a:p>
            <a:endParaRPr lang="en-IN"/>
          </a:p>
        </p:txBody>
      </p:sp>
      <p:sp>
        <p:nvSpPr>
          <p:cNvPr id="6" name="Text 3"/>
          <p:cNvSpPr/>
          <p:nvPr/>
        </p:nvSpPr>
        <p:spPr>
          <a:xfrm>
            <a:off x="912614" y="6750129"/>
            <a:ext cx="125254"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Inter Medium" pitchFamily="34" charset="0"/>
                <a:ea typeface="Inter Medium" pitchFamily="34" charset="-122"/>
                <a:cs typeface="Inter Medium" pitchFamily="34" charset="-120"/>
              </a:rPr>
              <a:t>jv</a:t>
            </a:r>
            <a:endParaRPr lang="en-US" sz="750" dirty="0"/>
          </a:p>
        </p:txBody>
      </p:sp>
      <p:sp>
        <p:nvSpPr>
          <p:cNvPr id="7" name="Text 4"/>
          <p:cNvSpPr/>
          <p:nvPr/>
        </p:nvSpPr>
        <p:spPr>
          <a:xfrm>
            <a:off x="1270040" y="6600587"/>
            <a:ext cx="3008590" cy="396835"/>
          </a:xfrm>
          <a:prstGeom prst="rect">
            <a:avLst/>
          </a:prstGeom>
          <a:noFill/>
          <a:ln/>
        </p:spPr>
        <p:txBody>
          <a:bodyPr wrap="none" lIns="0" tIns="0" rIns="0" bIns="0" rtlCol="0" anchor="t"/>
          <a:lstStyle/>
          <a:p>
            <a:pPr marL="0" indent="0" algn="l">
              <a:lnSpc>
                <a:spcPts val="3100"/>
              </a:lnSpc>
              <a:buNone/>
            </a:pPr>
            <a:r>
              <a:rPr lang="en-US" sz="2200" b="1" dirty="0">
                <a:solidFill>
                  <a:srgbClr val="272525"/>
                </a:solidFill>
                <a:latin typeface="Inter Bold" pitchFamily="34" charset="0"/>
                <a:ea typeface="Inter Bold" pitchFamily="34" charset="-122"/>
                <a:cs typeface="Inter Bold" pitchFamily="34" charset="-120"/>
              </a:rPr>
              <a:t>by jawahar vadlamani</a:t>
            </a:r>
            <a:endParaRPr lang="en-US" sz="2200" dirty="0"/>
          </a:p>
        </p:txBody>
      </p:sp>
    </p:spTree>
    <p:extLst>
      <p:ext uri="{BB962C8B-B14F-4D97-AF65-F5344CB8AC3E}">
        <p14:creationId xmlns:p14="http://schemas.microsoft.com/office/powerpoint/2010/main" xmlns="" val="912046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banking">
            <a:extLst>
              <a:ext uri="{FF2B5EF4-FFF2-40B4-BE49-F238E27FC236}">
                <a16:creationId xmlns:a16="http://schemas.microsoft.com/office/drawing/2014/main" xmlns="" id="{DD8724D4-7D08-157C-174F-F55BB05E7E0A}"/>
              </a:ext>
            </a:extLst>
          </p:cNvPr>
          <p:cNvPicPr>
            <a:picLocks noChangeAspect="1"/>
          </p:cNvPicPr>
          <p:nvPr/>
        </p:nvPicPr>
        <p:blipFill>
          <a:blip r:embed="rId2"/>
          <a:srcRect t="33536" b="2355"/>
          <a:stretch/>
        </p:blipFill>
        <p:spPr>
          <a:xfrm>
            <a:off x="793189" y="11"/>
            <a:ext cx="13044020" cy="3265704"/>
          </a:xfrm>
          <a:prstGeom prst="rect">
            <a:avLst/>
          </a:prstGeom>
        </p:spPr>
      </p:pic>
      <p:sp>
        <p:nvSpPr>
          <p:cNvPr id="3" name="TextBox 2">
            <a:extLst>
              <a:ext uri="{FF2B5EF4-FFF2-40B4-BE49-F238E27FC236}">
                <a16:creationId xmlns:a16="http://schemas.microsoft.com/office/drawing/2014/main" xmlns="" id="{88A0AD2C-A2B0-4561-EBCF-8018D0F15134}"/>
              </a:ext>
            </a:extLst>
          </p:cNvPr>
          <p:cNvSpPr txBox="1"/>
          <p:nvPr/>
        </p:nvSpPr>
        <p:spPr>
          <a:xfrm>
            <a:off x="1123406" y="4258490"/>
            <a:ext cx="12713803" cy="1754326"/>
          </a:xfrm>
          <a:prstGeom prst="rect">
            <a:avLst/>
          </a:prstGeom>
          <a:noFill/>
        </p:spPr>
        <p:txBody>
          <a:bodyPr wrap="square" rtlCol="0">
            <a:spAutoFit/>
          </a:bodyPr>
          <a:lstStyle/>
          <a:p>
            <a:r>
              <a:rPr lang="en-US" sz="3600" b="0" i="0" u="none" strike="noStrike" baseline="0" dirty="0">
                <a:solidFill>
                  <a:srgbClr val="000000"/>
                </a:solidFill>
                <a:latin typeface="Arial" panose="020B0604020202020204" pitchFamily="34" charset="0"/>
              </a:rPr>
              <a:t>Banks are urged to ensure that while granting loans and advances, realistic repayment schedules may be fixed on the basis of cash flows with borrowers. </a:t>
            </a:r>
            <a:endParaRPr lang="en-IN" sz="3600" dirty="0"/>
          </a:p>
        </p:txBody>
      </p:sp>
    </p:spTree>
    <p:extLst>
      <p:ext uri="{BB962C8B-B14F-4D97-AF65-F5344CB8AC3E}">
        <p14:creationId xmlns:p14="http://schemas.microsoft.com/office/powerpoint/2010/main" xmlns="" val="3054908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141220"/>
            <a:ext cx="130428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Post-Shipment Supplier's Credit &amp; Export Project Finance</a:t>
            </a:r>
            <a:endParaRPr lang="en-US" sz="4650" dirty="0"/>
          </a:p>
        </p:txBody>
      </p:sp>
      <p:sp>
        <p:nvSpPr>
          <p:cNvPr id="3" name="Text 1"/>
          <p:cNvSpPr/>
          <p:nvPr/>
        </p:nvSpPr>
        <p:spPr>
          <a:xfrm>
            <a:off x="793790" y="4196715"/>
            <a:ext cx="4378285"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Post-Shipment Supplier's Credit</a:t>
            </a:r>
            <a:endParaRPr lang="en-US" sz="2300" dirty="0"/>
          </a:p>
        </p:txBody>
      </p:sp>
      <p:sp>
        <p:nvSpPr>
          <p:cNvPr id="4" name="Text 2"/>
          <p:cNvSpPr/>
          <p:nvPr/>
        </p:nvSpPr>
        <p:spPr>
          <a:xfrm>
            <a:off x="793790" y="4795599"/>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When EXIM Bank guarantees export credit covered by ECGC, advances are not treated as non-performing assets to the extent payment is received from EXIM Bank.</a:t>
            </a:r>
            <a:endParaRPr lang="en-US" sz="1750" dirty="0"/>
          </a:p>
        </p:txBody>
      </p:sp>
      <p:sp>
        <p:nvSpPr>
          <p:cNvPr id="5" name="Text 3"/>
          <p:cNvSpPr/>
          <p:nvPr/>
        </p:nvSpPr>
        <p:spPr>
          <a:xfrm>
            <a:off x="7599521" y="4196715"/>
            <a:ext cx="3120271"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Export Project Finance</a:t>
            </a:r>
            <a:endParaRPr lang="en-US" sz="2300" dirty="0"/>
          </a:p>
        </p:txBody>
      </p:sp>
      <p:sp>
        <p:nvSpPr>
          <p:cNvPr id="6" name="Text 4"/>
          <p:cNvSpPr/>
          <p:nvPr/>
        </p:nvSpPr>
        <p:spPr>
          <a:xfrm>
            <a:off x="7599521" y="4795599"/>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If an importer abroad has cleared dues, but remittance is blocked due to political reasons, asset classification can be deferred for one year from the deposit date.</a:t>
            </a:r>
            <a:endParaRPr lang="en-US" sz="1750" dirty="0"/>
          </a:p>
        </p:txBody>
      </p:sp>
    </p:spTree>
    <p:extLst>
      <p:ext uri="{BB962C8B-B14F-4D97-AF65-F5344CB8AC3E}">
        <p14:creationId xmlns:p14="http://schemas.microsoft.com/office/powerpoint/2010/main" xmlns="" val="729725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8302" y="565785"/>
            <a:ext cx="7747397" cy="1309211"/>
          </a:xfrm>
          <a:prstGeom prst="rect">
            <a:avLst/>
          </a:prstGeom>
          <a:noFill/>
          <a:ln/>
        </p:spPr>
        <p:txBody>
          <a:bodyPr wrap="square" lIns="0" tIns="0" rIns="0" bIns="0" rtlCol="0" anchor="t"/>
          <a:lstStyle/>
          <a:p>
            <a:pPr marL="0" indent="0">
              <a:lnSpc>
                <a:spcPts val="5150"/>
              </a:lnSpc>
              <a:buNone/>
            </a:pPr>
            <a:r>
              <a:rPr lang="en-US" sz="4100" b="1" dirty="0">
                <a:solidFill>
                  <a:srgbClr val="000000"/>
                </a:solidFill>
                <a:latin typeface="Petrona Bold" pitchFamily="34" charset="0"/>
                <a:ea typeface="Petrona Bold" pitchFamily="34" charset="-122"/>
                <a:cs typeface="Petrona Bold" pitchFamily="34" charset="-120"/>
              </a:rPr>
              <a:t>Transfer of Loan Exposures and Credit Card Accounts</a:t>
            </a:r>
            <a:endParaRPr lang="en-US" sz="4100" dirty="0"/>
          </a:p>
        </p:txBody>
      </p:sp>
      <p:sp>
        <p:nvSpPr>
          <p:cNvPr id="4" name="Shape 1"/>
          <p:cNvSpPr/>
          <p:nvPr/>
        </p:nvSpPr>
        <p:spPr>
          <a:xfrm>
            <a:off x="922734" y="2174200"/>
            <a:ext cx="22860" cy="5489615"/>
          </a:xfrm>
          <a:prstGeom prst="roundRect">
            <a:avLst>
              <a:gd name="adj" fmla="val 366575"/>
            </a:avLst>
          </a:prstGeom>
          <a:solidFill>
            <a:srgbClr val="B2D4E5"/>
          </a:solidFill>
          <a:ln/>
        </p:spPr>
        <p:txBody>
          <a:bodyPr/>
          <a:lstStyle/>
          <a:p>
            <a:endParaRPr lang="en-IN"/>
          </a:p>
        </p:txBody>
      </p:sp>
      <p:sp>
        <p:nvSpPr>
          <p:cNvPr id="5" name="Shape 2"/>
          <p:cNvSpPr/>
          <p:nvPr/>
        </p:nvSpPr>
        <p:spPr>
          <a:xfrm>
            <a:off x="1124307" y="2611636"/>
            <a:ext cx="598527" cy="22860"/>
          </a:xfrm>
          <a:prstGeom prst="roundRect">
            <a:avLst>
              <a:gd name="adj" fmla="val 366575"/>
            </a:avLst>
          </a:prstGeom>
          <a:solidFill>
            <a:srgbClr val="B2D4E5"/>
          </a:solidFill>
          <a:ln/>
        </p:spPr>
        <p:txBody>
          <a:bodyPr/>
          <a:lstStyle/>
          <a:p>
            <a:endParaRPr lang="en-IN"/>
          </a:p>
        </p:txBody>
      </p:sp>
      <p:sp>
        <p:nvSpPr>
          <p:cNvPr id="6" name="Shape 3"/>
          <p:cNvSpPr/>
          <p:nvPr/>
        </p:nvSpPr>
        <p:spPr>
          <a:xfrm>
            <a:off x="698302" y="2398633"/>
            <a:ext cx="448866" cy="448866"/>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7" name="Text 4"/>
          <p:cNvSpPr/>
          <p:nvPr/>
        </p:nvSpPr>
        <p:spPr>
          <a:xfrm>
            <a:off x="765631" y="2426672"/>
            <a:ext cx="314206" cy="392787"/>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1</a:t>
            </a:r>
            <a:endParaRPr lang="en-US" sz="2450" dirty="0"/>
          </a:p>
        </p:txBody>
      </p:sp>
      <p:sp>
        <p:nvSpPr>
          <p:cNvPr id="8" name="Text 5"/>
          <p:cNvSpPr/>
          <p:nvPr/>
        </p:nvSpPr>
        <p:spPr>
          <a:xfrm>
            <a:off x="1920359" y="2373630"/>
            <a:ext cx="2618661" cy="327184"/>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Loan Transfers</a:t>
            </a:r>
            <a:endParaRPr lang="en-US" sz="2050" dirty="0"/>
          </a:p>
        </p:txBody>
      </p:sp>
      <p:sp>
        <p:nvSpPr>
          <p:cNvPr id="9" name="Text 6"/>
          <p:cNvSpPr/>
          <p:nvPr/>
        </p:nvSpPr>
        <p:spPr>
          <a:xfrm>
            <a:off x="1920359" y="2820472"/>
            <a:ext cx="6525339" cy="638413"/>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Asset classification and provisioning for transferred loans must align with RBI's Transfer of Loan Exposures Directions, 2021.</a:t>
            </a:r>
            <a:endParaRPr lang="en-US" sz="1550" dirty="0"/>
          </a:p>
        </p:txBody>
      </p:sp>
      <p:sp>
        <p:nvSpPr>
          <p:cNvPr id="10" name="Shape 7"/>
          <p:cNvSpPr/>
          <p:nvPr/>
        </p:nvSpPr>
        <p:spPr>
          <a:xfrm>
            <a:off x="1124307" y="4295180"/>
            <a:ext cx="598527" cy="22860"/>
          </a:xfrm>
          <a:prstGeom prst="roundRect">
            <a:avLst>
              <a:gd name="adj" fmla="val 366575"/>
            </a:avLst>
          </a:prstGeom>
          <a:solidFill>
            <a:srgbClr val="B2D4E5"/>
          </a:solidFill>
          <a:ln/>
        </p:spPr>
        <p:txBody>
          <a:bodyPr/>
          <a:lstStyle/>
          <a:p>
            <a:endParaRPr lang="en-IN"/>
          </a:p>
        </p:txBody>
      </p:sp>
      <p:sp>
        <p:nvSpPr>
          <p:cNvPr id="11" name="Shape 8"/>
          <p:cNvSpPr/>
          <p:nvPr/>
        </p:nvSpPr>
        <p:spPr>
          <a:xfrm>
            <a:off x="698302" y="4082177"/>
            <a:ext cx="448866" cy="448866"/>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12" name="Text 9"/>
          <p:cNvSpPr/>
          <p:nvPr/>
        </p:nvSpPr>
        <p:spPr>
          <a:xfrm>
            <a:off x="765631" y="4110216"/>
            <a:ext cx="314206" cy="392787"/>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2</a:t>
            </a:r>
            <a:endParaRPr lang="en-US" sz="2450" dirty="0"/>
          </a:p>
        </p:txBody>
      </p:sp>
      <p:sp>
        <p:nvSpPr>
          <p:cNvPr id="13" name="Text 10"/>
          <p:cNvSpPr/>
          <p:nvPr/>
        </p:nvSpPr>
        <p:spPr>
          <a:xfrm>
            <a:off x="1920359" y="4057174"/>
            <a:ext cx="3583781" cy="327184"/>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Credit Card Accounts as NPAs</a:t>
            </a:r>
            <a:endParaRPr lang="en-US" sz="2050" dirty="0"/>
          </a:p>
        </p:txBody>
      </p:sp>
      <p:sp>
        <p:nvSpPr>
          <p:cNvPr id="14" name="Text 11"/>
          <p:cNvSpPr/>
          <p:nvPr/>
        </p:nvSpPr>
        <p:spPr>
          <a:xfrm>
            <a:off x="1920359" y="4504015"/>
            <a:ext cx="6525339" cy="957620"/>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 credit card account becomes a non-performing asset (NPA) if the minimum amount due is not fully paid within 90 days from the payment due date on the statement.</a:t>
            </a:r>
            <a:endParaRPr lang="en-US" sz="1550" dirty="0"/>
          </a:p>
        </p:txBody>
      </p:sp>
      <p:sp>
        <p:nvSpPr>
          <p:cNvPr id="15" name="Shape 12"/>
          <p:cNvSpPr/>
          <p:nvPr/>
        </p:nvSpPr>
        <p:spPr>
          <a:xfrm>
            <a:off x="1124307" y="6297930"/>
            <a:ext cx="598527" cy="22860"/>
          </a:xfrm>
          <a:prstGeom prst="roundRect">
            <a:avLst>
              <a:gd name="adj" fmla="val 366575"/>
            </a:avLst>
          </a:prstGeom>
          <a:solidFill>
            <a:srgbClr val="B2D4E5"/>
          </a:solidFill>
          <a:ln/>
        </p:spPr>
        <p:txBody>
          <a:bodyPr/>
          <a:lstStyle/>
          <a:p>
            <a:endParaRPr lang="en-IN"/>
          </a:p>
        </p:txBody>
      </p:sp>
      <p:sp>
        <p:nvSpPr>
          <p:cNvPr id="16" name="Shape 13"/>
          <p:cNvSpPr/>
          <p:nvPr/>
        </p:nvSpPr>
        <p:spPr>
          <a:xfrm>
            <a:off x="698302" y="6084927"/>
            <a:ext cx="448866" cy="448866"/>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17" name="Text 14"/>
          <p:cNvSpPr/>
          <p:nvPr/>
        </p:nvSpPr>
        <p:spPr>
          <a:xfrm>
            <a:off x="765631" y="6112966"/>
            <a:ext cx="314206" cy="392787"/>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3</a:t>
            </a:r>
            <a:endParaRPr lang="en-US" sz="2450" dirty="0"/>
          </a:p>
        </p:txBody>
      </p:sp>
      <p:sp>
        <p:nvSpPr>
          <p:cNvPr id="18" name="Text 15"/>
          <p:cNvSpPr/>
          <p:nvPr/>
        </p:nvSpPr>
        <p:spPr>
          <a:xfrm>
            <a:off x="1920359" y="6059924"/>
            <a:ext cx="2651760" cy="327184"/>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Credit Card Reporting</a:t>
            </a:r>
            <a:endParaRPr lang="en-US" sz="2050" dirty="0"/>
          </a:p>
        </p:txBody>
      </p:sp>
      <p:sp>
        <p:nvSpPr>
          <p:cNvPr id="19" name="Text 16"/>
          <p:cNvSpPr/>
          <p:nvPr/>
        </p:nvSpPr>
        <p:spPr>
          <a:xfrm>
            <a:off x="1920359" y="6506766"/>
            <a:ext cx="6525339" cy="957620"/>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Banks should report a credit card account as ‘past due’ to credit information companies (CICs) or levy late payment charges only after it remains past due for more than three days.</a:t>
            </a:r>
            <a:endParaRPr lang="en-US" sz="1550" dirty="0"/>
          </a:p>
        </p:txBody>
      </p:sp>
    </p:spTree>
    <p:extLst>
      <p:ext uri="{BB962C8B-B14F-4D97-AF65-F5344CB8AC3E}">
        <p14:creationId xmlns:p14="http://schemas.microsoft.com/office/powerpoint/2010/main" xmlns="" val="3906077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8422" y="953691"/>
            <a:ext cx="6782038" cy="664131"/>
          </a:xfrm>
          <a:prstGeom prst="rect">
            <a:avLst/>
          </a:prstGeom>
          <a:noFill/>
          <a:ln/>
        </p:spPr>
        <p:txBody>
          <a:bodyPr wrap="none" lIns="0" tIns="0" rIns="0" bIns="0" rtlCol="0" anchor="t"/>
          <a:lstStyle/>
          <a:p>
            <a:pPr marL="0" indent="0">
              <a:lnSpc>
                <a:spcPts val="5200"/>
              </a:lnSpc>
              <a:buNone/>
            </a:pPr>
            <a:r>
              <a:rPr lang="en-US" sz="4150" b="1" dirty="0">
                <a:solidFill>
                  <a:srgbClr val="000000"/>
                </a:solidFill>
                <a:latin typeface="Petrona Bold" pitchFamily="34" charset="0"/>
                <a:ea typeface="Petrona Bold" pitchFamily="34" charset="-122"/>
                <a:cs typeface="Petrona Bold" pitchFamily="34" charset="-120"/>
              </a:rPr>
              <a:t>Key Takeaways &amp; Next Steps</a:t>
            </a:r>
            <a:endParaRPr lang="en-US" sz="4150" dirty="0"/>
          </a:p>
        </p:txBody>
      </p:sp>
      <p:sp>
        <p:nvSpPr>
          <p:cNvPr id="4" name="Shape 1"/>
          <p:cNvSpPr/>
          <p:nvPr/>
        </p:nvSpPr>
        <p:spPr>
          <a:xfrm>
            <a:off x="708422" y="2149078"/>
            <a:ext cx="455414" cy="455414"/>
          </a:xfrm>
          <a:prstGeom prst="roundRect">
            <a:avLst>
              <a:gd name="adj" fmla="val 18667"/>
            </a:avLst>
          </a:prstGeom>
          <a:solidFill>
            <a:srgbClr val="CCEEFF"/>
          </a:solidFill>
          <a:ln w="7620">
            <a:solidFill>
              <a:srgbClr val="B2D4E5"/>
            </a:solidFill>
            <a:prstDash val="solid"/>
          </a:ln>
        </p:spPr>
        <p:txBody>
          <a:bodyPr/>
          <a:lstStyle/>
          <a:p>
            <a:endParaRPr lang="en-IN"/>
          </a:p>
        </p:txBody>
      </p:sp>
      <p:sp>
        <p:nvSpPr>
          <p:cNvPr id="5" name="Text 2"/>
          <p:cNvSpPr/>
          <p:nvPr/>
        </p:nvSpPr>
        <p:spPr>
          <a:xfrm>
            <a:off x="776704" y="2177534"/>
            <a:ext cx="318730" cy="398383"/>
          </a:xfrm>
          <a:prstGeom prst="rect">
            <a:avLst/>
          </a:prstGeom>
          <a:noFill/>
          <a:ln/>
        </p:spPr>
        <p:txBody>
          <a:bodyPr wrap="none" lIns="0" tIns="0" rIns="0" bIns="0" rtlCol="0" anchor="t"/>
          <a:lstStyle/>
          <a:p>
            <a:pPr marL="0" indent="0" algn="ctr">
              <a:lnSpc>
                <a:spcPts val="2500"/>
              </a:lnSpc>
              <a:buNone/>
            </a:pPr>
            <a:r>
              <a:rPr lang="en-US" sz="2500" b="1" dirty="0">
                <a:solidFill>
                  <a:srgbClr val="272525"/>
                </a:solidFill>
                <a:latin typeface="Petrona Bold" pitchFamily="34" charset="0"/>
                <a:ea typeface="Petrona Bold" pitchFamily="34" charset="-122"/>
                <a:cs typeface="Petrona Bold" pitchFamily="34" charset="-120"/>
              </a:rPr>
              <a:t>1</a:t>
            </a:r>
            <a:endParaRPr lang="en-US" sz="2500" dirty="0"/>
          </a:p>
        </p:txBody>
      </p:sp>
      <p:sp>
        <p:nvSpPr>
          <p:cNvPr id="6" name="Text 3"/>
          <p:cNvSpPr/>
          <p:nvPr/>
        </p:nvSpPr>
        <p:spPr>
          <a:xfrm>
            <a:off x="1366242" y="2149078"/>
            <a:ext cx="2807970" cy="331946"/>
          </a:xfrm>
          <a:prstGeom prst="rect">
            <a:avLst/>
          </a:prstGeom>
          <a:noFill/>
          <a:ln/>
        </p:spPr>
        <p:txBody>
          <a:bodyPr wrap="none" lIns="0" tIns="0" rIns="0" bIns="0" rtlCol="0" anchor="t"/>
          <a:lstStyle/>
          <a:p>
            <a:pPr marL="0" indent="0">
              <a:lnSpc>
                <a:spcPts val="2600"/>
              </a:lnSpc>
              <a:buNone/>
            </a:pPr>
            <a:r>
              <a:rPr lang="en-US" sz="2050" b="1" dirty="0">
                <a:solidFill>
                  <a:srgbClr val="272525"/>
                </a:solidFill>
                <a:latin typeface="Petrona Bold" pitchFamily="34" charset="0"/>
                <a:ea typeface="Petrona Bold" pitchFamily="34" charset="-122"/>
                <a:cs typeface="Petrona Bold" pitchFamily="34" charset="-120"/>
              </a:rPr>
              <a:t>EXIM Bank Guarantees</a:t>
            </a:r>
            <a:endParaRPr lang="en-US" sz="2050" dirty="0"/>
          </a:p>
        </p:txBody>
      </p:sp>
      <p:sp>
        <p:nvSpPr>
          <p:cNvPr id="7" name="Text 4"/>
          <p:cNvSpPr/>
          <p:nvPr/>
        </p:nvSpPr>
        <p:spPr>
          <a:xfrm>
            <a:off x="1366242" y="2602468"/>
            <a:ext cx="3104555" cy="1295400"/>
          </a:xfrm>
          <a:prstGeom prst="rect">
            <a:avLst/>
          </a:prstGeom>
          <a:noFill/>
          <a:ln/>
        </p:spPr>
        <p:txBody>
          <a:bodyPr wrap="square" lIns="0" tIns="0" rIns="0" bIns="0" rtlCol="0" anchor="t"/>
          <a:lstStyle/>
          <a:p>
            <a:pPr marL="0" indent="0">
              <a:lnSpc>
                <a:spcPts val="2550"/>
              </a:lnSpc>
              <a:buNone/>
            </a:pPr>
            <a:r>
              <a:rPr lang="en-US" sz="1550" dirty="0">
                <a:solidFill>
                  <a:srgbClr val="272525"/>
                </a:solidFill>
                <a:latin typeface="Inter" pitchFamily="34" charset="0"/>
                <a:ea typeface="Inter" pitchFamily="34" charset="-122"/>
                <a:cs typeface="Inter" pitchFamily="34" charset="-120"/>
              </a:rPr>
              <a:t>Understand how EXIM Bank guarantees affect NPA classification for post-shipment credits.</a:t>
            </a:r>
            <a:endParaRPr lang="en-US" sz="1550" dirty="0"/>
          </a:p>
        </p:txBody>
      </p:sp>
      <p:sp>
        <p:nvSpPr>
          <p:cNvPr id="8" name="Shape 5"/>
          <p:cNvSpPr/>
          <p:nvPr/>
        </p:nvSpPr>
        <p:spPr>
          <a:xfrm>
            <a:off x="4673203" y="2149078"/>
            <a:ext cx="455414" cy="455414"/>
          </a:xfrm>
          <a:prstGeom prst="roundRect">
            <a:avLst>
              <a:gd name="adj" fmla="val 18667"/>
            </a:avLst>
          </a:prstGeom>
          <a:solidFill>
            <a:srgbClr val="CCEEFF"/>
          </a:solidFill>
          <a:ln w="7620">
            <a:solidFill>
              <a:srgbClr val="B2D4E5"/>
            </a:solidFill>
            <a:prstDash val="solid"/>
          </a:ln>
        </p:spPr>
        <p:txBody>
          <a:bodyPr/>
          <a:lstStyle/>
          <a:p>
            <a:endParaRPr lang="en-IN"/>
          </a:p>
        </p:txBody>
      </p:sp>
      <p:sp>
        <p:nvSpPr>
          <p:cNvPr id="9" name="Text 6"/>
          <p:cNvSpPr/>
          <p:nvPr/>
        </p:nvSpPr>
        <p:spPr>
          <a:xfrm>
            <a:off x="4741485" y="2177534"/>
            <a:ext cx="318730" cy="398383"/>
          </a:xfrm>
          <a:prstGeom prst="rect">
            <a:avLst/>
          </a:prstGeom>
          <a:noFill/>
          <a:ln/>
        </p:spPr>
        <p:txBody>
          <a:bodyPr wrap="none" lIns="0" tIns="0" rIns="0" bIns="0" rtlCol="0" anchor="t"/>
          <a:lstStyle/>
          <a:p>
            <a:pPr marL="0" indent="0" algn="ctr">
              <a:lnSpc>
                <a:spcPts val="2500"/>
              </a:lnSpc>
              <a:buNone/>
            </a:pPr>
            <a:r>
              <a:rPr lang="en-US" sz="2500" b="1" dirty="0">
                <a:solidFill>
                  <a:srgbClr val="272525"/>
                </a:solidFill>
                <a:latin typeface="Petrona Bold" pitchFamily="34" charset="0"/>
                <a:ea typeface="Petrona Bold" pitchFamily="34" charset="-122"/>
                <a:cs typeface="Petrona Bold" pitchFamily="34" charset="-120"/>
              </a:rPr>
              <a:t>2</a:t>
            </a:r>
            <a:endParaRPr lang="en-US" sz="2500" dirty="0"/>
          </a:p>
        </p:txBody>
      </p:sp>
      <p:sp>
        <p:nvSpPr>
          <p:cNvPr id="10" name="Text 7"/>
          <p:cNvSpPr/>
          <p:nvPr/>
        </p:nvSpPr>
        <p:spPr>
          <a:xfrm>
            <a:off x="5331023" y="2149078"/>
            <a:ext cx="2656522" cy="331946"/>
          </a:xfrm>
          <a:prstGeom prst="rect">
            <a:avLst/>
          </a:prstGeom>
          <a:noFill/>
          <a:ln/>
        </p:spPr>
        <p:txBody>
          <a:bodyPr wrap="none" lIns="0" tIns="0" rIns="0" bIns="0" rtlCol="0" anchor="t"/>
          <a:lstStyle/>
          <a:p>
            <a:pPr marL="0" indent="0">
              <a:lnSpc>
                <a:spcPts val="2600"/>
              </a:lnSpc>
              <a:buNone/>
            </a:pPr>
            <a:r>
              <a:rPr lang="en-US" sz="2050" b="1" dirty="0">
                <a:solidFill>
                  <a:srgbClr val="272525"/>
                </a:solidFill>
                <a:latin typeface="Petrona Bold" pitchFamily="34" charset="0"/>
                <a:ea typeface="Petrona Bold" pitchFamily="34" charset="-122"/>
                <a:cs typeface="Petrona Bold" pitchFamily="34" charset="-120"/>
              </a:rPr>
              <a:t>Political Risks</a:t>
            </a:r>
            <a:endParaRPr lang="en-US" sz="2050" dirty="0"/>
          </a:p>
        </p:txBody>
      </p:sp>
      <p:sp>
        <p:nvSpPr>
          <p:cNvPr id="11" name="Text 8"/>
          <p:cNvSpPr/>
          <p:nvPr/>
        </p:nvSpPr>
        <p:spPr>
          <a:xfrm>
            <a:off x="5331023" y="2602468"/>
            <a:ext cx="3104555" cy="971550"/>
          </a:xfrm>
          <a:prstGeom prst="rect">
            <a:avLst/>
          </a:prstGeom>
          <a:noFill/>
          <a:ln/>
        </p:spPr>
        <p:txBody>
          <a:bodyPr wrap="square" lIns="0" tIns="0" rIns="0" bIns="0" rtlCol="0" anchor="t"/>
          <a:lstStyle/>
          <a:p>
            <a:pPr marL="0" indent="0">
              <a:lnSpc>
                <a:spcPts val="2550"/>
              </a:lnSpc>
              <a:buNone/>
            </a:pPr>
            <a:r>
              <a:rPr lang="en-US" sz="1550" dirty="0">
                <a:solidFill>
                  <a:srgbClr val="272525"/>
                </a:solidFill>
                <a:latin typeface="Inter" pitchFamily="34" charset="0"/>
                <a:ea typeface="Inter" pitchFamily="34" charset="-122"/>
                <a:cs typeface="Inter" pitchFamily="34" charset="-120"/>
              </a:rPr>
              <a:t>Be aware of provisions for export finance projects affected by political instability.</a:t>
            </a:r>
            <a:endParaRPr lang="en-US" sz="1550" dirty="0"/>
          </a:p>
        </p:txBody>
      </p:sp>
      <p:sp>
        <p:nvSpPr>
          <p:cNvPr id="12" name="Shape 9"/>
          <p:cNvSpPr/>
          <p:nvPr/>
        </p:nvSpPr>
        <p:spPr>
          <a:xfrm>
            <a:off x="708422" y="4327922"/>
            <a:ext cx="455414" cy="455414"/>
          </a:xfrm>
          <a:prstGeom prst="roundRect">
            <a:avLst>
              <a:gd name="adj" fmla="val 18667"/>
            </a:avLst>
          </a:prstGeom>
          <a:solidFill>
            <a:srgbClr val="CCEEFF"/>
          </a:solidFill>
          <a:ln w="7620">
            <a:solidFill>
              <a:srgbClr val="B2D4E5"/>
            </a:solidFill>
            <a:prstDash val="solid"/>
          </a:ln>
        </p:spPr>
        <p:txBody>
          <a:bodyPr/>
          <a:lstStyle/>
          <a:p>
            <a:endParaRPr lang="en-IN"/>
          </a:p>
        </p:txBody>
      </p:sp>
      <p:sp>
        <p:nvSpPr>
          <p:cNvPr id="13" name="Text 10"/>
          <p:cNvSpPr/>
          <p:nvPr/>
        </p:nvSpPr>
        <p:spPr>
          <a:xfrm>
            <a:off x="776704" y="4356378"/>
            <a:ext cx="318730" cy="398383"/>
          </a:xfrm>
          <a:prstGeom prst="rect">
            <a:avLst/>
          </a:prstGeom>
          <a:noFill/>
          <a:ln/>
        </p:spPr>
        <p:txBody>
          <a:bodyPr wrap="none" lIns="0" tIns="0" rIns="0" bIns="0" rtlCol="0" anchor="t"/>
          <a:lstStyle/>
          <a:p>
            <a:pPr marL="0" indent="0" algn="ctr">
              <a:lnSpc>
                <a:spcPts val="2500"/>
              </a:lnSpc>
              <a:buNone/>
            </a:pPr>
            <a:r>
              <a:rPr lang="en-US" sz="2500" b="1" dirty="0">
                <a:solidFill>
                  <a:srgbClr val="272525"/>
                </a:solidFill>
                <a:latin typeface="Petrona Bold" pitchFamily="34" charset="0"/>
                <a:ea typeface="Petrona Bold" pitchFamily="34" charset="-122"/>
                <a:cs typeface="Petrona Bold" pitchFamily="34" charset="-120"/>
              </a:rPr>
              <a:t>3</a:t>
            </a:r>
            <a:endParaRPr lang="en-US" sz="2500" dirty="0"/>
          </a:p>
        </p:txBody>
      </p:sp>
      <p:sp>
        <p:nvSpPr>
          <p:cNvPr id="14" name="Text 11"/>
          <p:cNvSpPr/>
          <p:nvPr/>
        </p:nvSpPr>
        <p:spPr>
          <a:xfrm>
            <a:off x="1366242" y="4327922"/>
            <a:ext cx="2656522" cy="331946"/>
          </a:xfrm>
          <a:prstGeom prst="rect">
            <a:avLst/>
          </a:prstGeom>
          <a:noFill/>
          <a:ln/>
        </p:spPr>
        <p:txBody>
          <a:bodyPr wrap="none" lIns="0" tIns="0" rIns="0" bIns="0" rtlCol="0" anchor="t"/>
          <a:lstStyle/>
          <a:p>
            <a:pPr marL="0" indent="0">
              <a:lnSpc>
                <a:spcPts val="2600"/>
              </a:lnSpc>
              <a:buNone/>
            </a:pPr>
            <a:r>
              <a:rPr lang="en-US" sz="2050" b="1" dirty="0">
                <a:solidFill>
                  <a:srgbClr val="272525"/>
                </a:solidFill>
                <a:latin typeface="Petrona Bold" pitchFamily="34" charset="0"/>
                <a:ea typeface="Petrona Bold" pitchFamily="34" charset="-122"/>
                <a:cs typeface="Petrona Bold" pitchFamily="34" charset="-120"/>
              </a:rPr>
              <a:t>RBI Directives</a:t>
            </a:r>
            <a:endParaRPr lang="en-US" sz="2050" dirty="0"/>
          </a:p>
        </p:txBody>
      </p:sp>
      <p:sp>
        <p:nvSpPr>
          <p:cNvPr id="15" name="Text 12"/>
          <p:cNvSpPr/>
          <p:nvPr/>
        </p:nvSpPr>
        <p:spPr>
          <a:xfrm>
            <a:off x="1366242" y="4781312"/>
            <a:ext cx="7069336" cy="647700"/>
          </a:xfrm>
          <a:prstGeom prst="rect">
            <a:avLst/>
          </a:prstGeom>
          <a:noFill/>
          <a:ln/>
        </p:spPr>
        <p:txBody>
          <a:bodyPr wrap="square" lIns="0" tIns="0" rIns="0" bIns="0" rtlCol="0" anchor="t"/>
          <a:lstStyle/>
          <a:p>
            <a:pPr marL="0" indent="0">
              <a:lnSpc>
                <a:spcPts val="2550"/>
              </a:lnSpc>
              <a:buNone/>
            </a:pPr>
            <a:r>
              <a:rPr lang="en-US" sz="1550" dirty="0">
                <a:solidFill>
                  <a:srgbClr val="272525"/>
                </a:solidFill>
                <a:latin typeface="Inter" pitchFamily="34" charset="0"/>
                <a:ea typeface="Inter" pitchFamily="34" charset="-122"/>
                <a:cs typeface="Inter" pitchFamily="34" charset="-120"/>
              </a:rPr>
              <a:t>Adhere strictly to RBI's guidelines on loan transfers and credit card NPA recognition.</a:t>
            </a:r>
            <a:endParaRPr lang="en-US" sz="1550" dirty="0"/>
          </a:p>
        </p:txBody>
      </p:sp>
      <p:sp>
        <p:nvSpPr>
          <p:cNvPr id="16" name="Text 13"/>
          <p:cNvSpPr/>
          <p:nvPr/>
        </p:nvSpPr>
        <p:spPr>
          <a:xfrm>
            <a:off x="708422" y="5656659"/>
            <a:ext cx="7727156" cy="1619250"/>
          </a:xfrm>
          <a:prstGeom prst="rect">
            <a:avLst/>
          </a:prstGeom>
          <a:noFill/>
          <a:ln/>
        </p:spPr>
        <p:txBody>
          <a:bodyPr wrap="square" lIns="0" tIns="0" rIns="0" bIns="0" rtlCol="0" anchor="t"/>
          <a:lstStyle/>
          <a:p>
            <a:pPr marL="0" indent="0">
              <a:lnSpc>
                <a:spcPts val="2550"/>
              </a:lnSpc>
              <a:buNone/>
            </a:pPr>
            <a:r>
              <a:rPr lang="en-US" sz="1550" dirty="0">
                <a:solidFill>
                  <a:srgbClr val="272525"/>
                </a:solidFill>
                <a:latin typeface="Inter" pitchFamily="34" charset="0"/>
                <a:ea typeface="Inter" pitchFamily="34" charset="-122"/>
                <a:cs typeface="Inter" pitchFamily="34" charset="-120"/>
              </a:rPr>
              <a:t> By understanding these guidelines, financial professionals can improve the accuracy of asset classification, reduce provisioning errors, and ensure compliance with regulatory standards. Regularly review internal processes and update them to reflect any changes in RBI directives. Further training sessions for credit risk teams can reinforce these concepts.</a:t>
            </a:r>
            <a:endParaRPr lang="en-US" sz="1550" dirty="0"/>
          </a:p>
        </p:txBody>
      </p:sp>
    </p:spTree>
    <p:extLst>
      <p:ext uri="{BB962C8B-B14F-4D97-AF65-F5344CB8AC3E}">
        <p14:creationId xmlns:p14="http://schemas.microsoft.com/office/powerpoint/2010/main" xmlns="" val="556585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13830"/>
            <a:ext cx="7556421" cy="1488519"/>
          </a:xfrm>
          <a:prstGeom prst="rect">
            <a:avLst/>
          </a:prstGeom>
          <a:noFill/>
          <a:ln/>
        </p:spPr>
        <p:txBody>
          <a:bodyPr wrap="squar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Provisioning Norms for Banks</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2942511"/>
            <a:ext cx="7556421"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These guidelines outline the provisioning norms for banks in India, focusing on the classification of assets and the required provisions for non-performing assets (NPAs). These norms ensure that banks adequately account for potential losses on loans, investments, and other assets, maintaining financial stability and transparency.</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793790" y="5012174"/>
            <a:ext cx="7556421"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The primary responsibility for making adequate provisions lies with the bank managements and statutory auditors. RBI's assessment assists them in making informed decisions regarding necessary provisions in line with prudential guidelines.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912614" y="6868478"/>
            <a:ext cx="125254"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Inter Medium" pitchFamily="34" charset="0"/>
                <a:ea typeface="Inter Medium" pitchFamily="34" charset="-122"/>
                <a:cs typeface="Inter Medium" pitchFamily="34" charset="-120"/>
              </a:rPr>
              <a:t>jv</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67484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466862"/>
            <a:ext cx="11104959" cy="744260"/>
          </a:xfrm>
          <a:prstGeom prst="rect">
            <a:avLst/>
          </a:prstGeom>
          <a:noFill/>
          <a:ln/>
        </p:spPr>
        <p:txBody>
          <a:bodyPr wrap="non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Loss Assets: 100% Provisioning Required</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4551283"/>
            <a:ext cx="13042821"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Loss assets should be written off entirely. However, if loss assets remain on the books for any reason, a 100 percent provision of the outstanding amount is mandatory. This ensures that banks fully account for assets that are deemed unrecoverable, preventing an overstatement of their financial health.</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2"/>
          <p:cNvSpPr/>
          <p:nvPr/>
        </p:nvSpPr>
        <p:spPr>
          <a:xfrm>
            <a:off x="793790" y="5895142"/>
            <a:ext cx="6408063" cy="1702832"/>
          </a:xfrm>
          <a:prstGeom prst="roundRect">
            <a:avLst>
              <a:gd name="adj" fmla="val 5595"/>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1028224" y="6129576"/>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Write-Off</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028224" y="6637734"/>
            <a:ext cx="593919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Loss assets should ideally be written off from the books.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5"/>
          <p:cNvSpPr/>
          <p:nvPr/>
        </p:nvSpPr>
        <p:spPr>
          <a:xfrm>
            <a:off x="7428667" y="5895142"/>
            <a:ext cx="6408063" cy="1702832"/>
          </a:xfrm>
          <a:prstGeom prst="roundRect">
            <a:avLst>
              <a:gd name="adj" fmla="val 5595"/>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7663101" y="6129576"/>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Full Provisioning</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7"/>
          <p:cNvSpPr/>
          <p:nvPr/>
        </p:nvSpPr>
        <p:spPr>
          <a:xfrm>
            <a:off x="7663101" y="6637734"/>
            <a:ext cx="5939195"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If retained, 100% provisioning is mandatory.</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56653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784628"/>
            <a:ext cx="11625263" cy="744260"/>
          </a:xfrm>
          <a:prstGeom prst="rect">
            <a:avLst/>
          </a:prstGeom>
          <a:noFill/>
          <a:ln/>
        </p:spPr>
        <p:txBody>
          <a:bodyPr wrap="non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Doubtful Assets: Security and Provisioning</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2982516"/>
            <a:ext cx="13042821"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For doubtful assets, 100 percent provisioning is required for the unsecured portion, i.e., the extent to which the advance is not covered by the realisable value of the security. The realisable value must be estimated realistically. For the secured portion, provisioning ranges from 25 percent to 100 percent, depending on how long the asset has been in the 'doubtful' category.</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916091"/>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Unsecured Portion</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93790" y="5514975"/>
            <a:ext cx="6244709"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100% provision required.</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7599521" y="4916091"/>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Secured Portion</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7599521" y="5514975"/>
            <a:ext cx="6244709"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25% to 100% provision based on the duration in 'doubtful' category.</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29219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70240"/>
            <a:ext cx="7556421" cy="1488519"/>
          </a:xfrm>
          <a:prstGeom prst="rect">
            <a:avLst/>
          </a:prstGeom>
          <a:noFill/>
          <a:ln/>
        </p:spPr>
        <p:txBody>
          <a:bodyPr wrap="squar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Stock Audits and Collateral Valuation</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6280190" y="2798921"/>
            <a:ext cx="7556421" cy="217741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To reduce divergence in security valuation, NPAs with balances of ₹5 crore and above require mandatory annual stock audits by external agencies. Immovable properties used as collateral should be valued once every three years by approved valuers. These measures enhance the reliability of asset valuation and ensure accurate provisioning.</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1" descr="preencoded.png"/>
          <p:cNvPicPr>
            <a:picLocks noChangeAspect="1"/>
          </p:cNvPicPr>
          <p:nvPr/>
        </p:nvPicPr>
        <p:blipFill>
          <a:blip r:embed="rId4"/>
          <a:stretch>
            <a:fillRect/>
          </a:stretch>
        </p:blipFill>
        <p:spPr>
          <a:xfrm>
            <a:off x="6280190" y="5231487"/>
            <a:ext cx="566976" cy="566976"/>
          </a:xfrm>
          <a:prstGeom prst="rect">
            <a:avLst/>
          </a:prstGeom>
        </p:spPr>
      </p:pic>
      <p:sp>
        <p:nvSpPr>
          <p:cNvPr id="6" name="Text 2"/>
          <p:cNvSpPr/>
          <p:nvPr/>
        </p:nvSpPr>
        <p:spPr>
          <a:xfrm>
            <a:off x="6280190" y="6025277"/>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Stock Audit</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3"/>
          <p:cNvSpPr/>
          <p:nvPr/>
        </p:nvSpPr>
        <p:spPr>
          <a:xfrm>
            <a:off x="6280190" y="6533436"/>
            <a:ext cx="3608070"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Mandatory annual audits for NPAs above ₹5 crore.</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 2" descr="preencoded.png"/>
          <p:cNvPicPr>
            <a:picLocks noChangeAspect="1"/>
          </p:cNvPicPr>
          <p:nvPr/>
        </p:nvPicPr>
        <p:blipFill>
          <a:blip r:embed="rId5"/>
          <a:stretch>
            <a:fillRect/>
          </a:stretch>
        </p:blipFill>
        <p:spPr>
          <a:xfrm>
            <a:off x="10228421" y="5231487"/>
            <a:ext cx="566976" cy="566976"/>
          </a:xfrm>
          <a:prstGeom prst="rect">
            <a:avLst/>
          </a:prstGeom>
        </p:spPr>
      </p:pic>
      <p:sp>
        <p:nvSpPr>
          <p:cNvPr id="9" name="Text 4"/>
          <p:cNvSpPr/>
          <p:nvPr/>
        </p:nvSpPr>
        <p:spPr>
          <a:xfrm>
            <a:off x="10228421" y="6025277"/>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Collateral Valuation</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5"/>
          <p:cNvSpPr/>
          <p:nvPr/>
        </p:nvSpPr>
        <p:spPr>
          <a:xfrm>
            <a:off x="10228421" y="6533436"/>
            <a:ext cx="3608189"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Immovable properties valued every three years.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27029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3172"/>
          </a:xfrm>
          <a:prstGeom prst="rect">
            <a:avLst/>
          </a:prstGeom>
        </p:spPr>
      </p:pic>
      <p:sp>
        <p:nvSpPr>
          <p:cNvPr id="3" name="Text 0"/>
          <p:cNvSpPr/>
          <p:nvPr/>
        </p:nvSpPr>
        <p:spPr>
          <a:xfrm>
            <a:off x="681395" y="535424"/>
            <a:ext cx="7781211" cy="1277779"/>
          </a:xfrm>
          <a:prstGeom prst="rect">
            <a:avLst/>
          </a:prstGeom>
          <a:noFill/>
          <a:ln/>
        </p:spPr>
        <p:txBody>
          <a:bodyPr wrap="square" lIns="0" tIns="0" rIns="0" bIns="0" rtlCol="0" anchor="t"/>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Substandard Assets: Provisioning Requirements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681395" y="2105263"/>
            <a:ext cx="7781211" cy="1868805"/>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 general provision of 15 percent on total outstanding should be made for substandard assets, irrespective of ECGC guarantee cover or available securities. Unsecured substandard exposures attract an additional 10 percent provision, totaling 25 percent. Infrastructure loan accounts with escrow accounts attract a 20 percent provision, provided there is a mechanism to escrow cash flows and a clear legal first claim.</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1" descr="preencoded.png"/>
          <p:cNvPicPr>
            <a:picLocks noChangeAspect="1"/>
          </p:cNvPicPr>
          <p:nvPr/>
        </p:nvPicPr>
        <p:blipFill>
          <a:blip r:embed="rId4"/>
          <a:stretch>
            <a:fillRect/>
          </a:stretch>
        </p:blipFill>
        <p:spPr>
          <a:xfrm>
            <a:off x="681395" y="4193024"/>
            <a:ext cx="973455" cy="1168241"/>
          </a:xfrm>
          <a:prstGeom prst="rect">
            <a:avLst/>
          </a:prstGeom>
        </p:spPr>
      </p:pic>
      <p:sp>
        <p:nvSpPr>
          <p:cNvPr id="6" name="Text 2"/>
          <p:cNvSpPr/>
          <p:nvPr/>
        </p:nvSpPr>
        <p:spPr>
          <a:xfrm>
            <a:off x="1946910" y="4387691"/>
            <a:ext cx="2555558" cy="319326"/>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General Provision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3"/>
          <p:cNvSpPr/>
          <p:nvPr/>
        </p:nvSpPr>
        <p:spPr>
          <a:xfrm>
            <a:off x="1946910" y="4823817"/>
            <a:ext cx="6515695" cy="311468"/>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15% on total outstanding.</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 2" descr="preencoded.png"/>
          <p:cNvPicPr>
            <a:picLocks noChangeAspect="1"/>
          </p:cNvPicPr>
          <p:nvPr/>
        </p:nvPicPr>
        <p:blipFill>
          <a:blip r:embed="rId5"/>
          <a:stretch>
            <a:fillRect/>
          </a:stretch>
        </p:blipFill>
        <p:spPr>
          <a:xfrm>
            <a:off x="681395" y="5361265"/>
            <a:ext cx="973455" cy="1168241"/>
          </a:xfrm>
          <a:prstGeom prst="rect">
            <a:avLst/>
          </a:prstGeom>
        </p:spPr>
      </p:pic>
      <p:sp>
        <p:nvSpPr>
          <p:cNvPr id="9" name="Text 4"/>
          <p:cNvSpPr/>
          <p:nvPr/>
        </p:nvSpPr>
        <p:spPr>
          <a:xfrm>
            <a:off x="1946910" y="5555933"/>
            <a:ext cx="2555558" cy="319326"/>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Unsecured Exposure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5"/>
          <p:cNvSpPr/>
          <p:nvPr/>
        </p:nvSpPr>
        <p:spPr>
          <a:xfrm>
            <a:off x="1946910" y="5992058"/>
            <a:ext cx="6515695" cy="311468"/>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Additional 10%, totaling 25%.</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3" descr="preencoded.png"/>
          <p:cNvPicPr>
            <a:picLocks noChangeAspect="1"/>
          </p:cNvPicPr>
          <p:nvPr/>
        </p:nvPicPr>
        <p:blipFill>
          <a:blip r:embed="rId6"/>
          <a:stretch>
            <a:fillRect/>
          </a:stretch>
        </p:blipFill>
        <p:spPr>
          <a:xfrm>
            <a:off x="681395" y="6529507"/>
            <a:ext cx="973455" cy="1168241"/>
          </a:xfrm>
          <a:prstGeom prst="rect">
            <a:avLst/>
          </a:prstGeom>
        </p:spPr>
      </p:pic>
      <p:sp>
        <p:nvSpPr>
          <p:cNvPr id="12" name="Text 6"/>
          <p:cNvSpPr/>
          <p:nvPr/>
        </p:nvSpPr>
        <p:spPr>
          <a:xfrm>
            <a:off x="1946910" y="6724174"/>
            <a:ext cx="2555558" cy="319326"/>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Infrastructure Loans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7"/>
          <p:cNvSpPr/>
          <p:nvPr/>
        </p:nvSpPr>
        <p:spPr>
          <a:xfrm>
            <a:off x="1946910" y="7160300"/>
            <a:ext cx="6515695" cy="311468"/>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20% with escrow mechanism.</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24896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7348" y="832366"/>
            <a:ext cx="7440216" cy="644366"/>
          </a:xfrm>
          <a:prstGeom prst="rect">
            <a:avLst/>
          </a:prstGeom>
          <a:noFill/>
          <a:ln/>
        </p:spPr>
        <p:txBody>
          <a:bodyPr wrap="none" lIns="0" tIns="0" rIns="0" bIns="0" rtlCol="0" anchor="t"/>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0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Unsecured Exposure Definition</a:t>
            </a:r>
            <a:endParaRPr kumimoji="0" lang="en-US" sz="4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687348" y="1771293"/>
            <a:ext cx="7769304" cy="1571625"/>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Unsecured exposure is defined as an exposure where the realisable value of the security is not more than 10 percent of the outstanding exposure. This includes all funded and non-funded exposures. Tangible security properly charged to the bank is considered, excluding intangible securities like guarantees or comfort letters. The provisioning requirement for unsecured 'doubtful' assets remains at 100 percent.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2"/>
          <p:cNvSpPr/>
          <p:nvPr/>
        </p:nvSpPr>
        <p:spPr>
          <a:xfrm>
            <a:off x="908209" y="3563779"/>
            <a:ext cx="22860" cy="3833455"/>
          </a:xfrm>
          <a:prstGeom prst="roundRect">
            <a:avLst>
              <a:gd name="adj" fmla="val 360850"/>
            </a:avLst>
          </a:prstGeom>
          <a:solidFill>
            <a:srgbClr val="B2D4E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3"/>
          <p:cNvSpPr/>
          <p:nvPr/>
        </p:nvSpPr>
        <p:spPr>
          <a:xfrm>
            <a:off x="1106269" y="3994071"/>
            <a:ext cx="589121" cy="22860"/>
          </a:xfrm>
          <a:prstGeom prst="roundRect">
            <a:avLst>
              <a:gd name="adj" fmla="val 360850"/>
            </a:avLst>
          </a:prstGeom>
          <a:solidFill>
            <a:srgbClr val="B2D4E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4"/>
          <p:cNvSpPr/>
          <p:nvPr/>
        </p:nvSpPr>
        <p:spPr>
          <a:xfrm>
            <a:off x="687288" y="3784640"/>
            <a:ext cx="441841" cy="441841"/>
          </a:xfrm>
          <a:prstGeom prst="roundRect">
            <a:avLst>
              <a:gd name="adj" fmla="val 18670"/>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5"/>
          <p:cNvSpPr/>
          <p:nvPr/>
        </p:nvSpPr>
        <p:spPr>
          <a:xfrm>
            <a:off x="753487" y="3812203"/>
            <a:ext cx="309324" cy="386596"/>
          </a:xfrm>
          <a:prstGeom prst="rect">
            <a:avLst/>
          </a:prstGeom>
          <a:noFill/>
          <a:ln/>
        </p:spPr>
        <p:txBody>
          <a:bodyPr wrap="non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1</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1890236" y="3760113"/>
            <a:ext cx="2577703" cy="322183"/>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Definition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7"/>
          <p:cNvSpPr/>
          <p:nvPr/>
        </p:nvSpPr>
        <p:spPr>
          <a:xfrm>
            <a:off x="1890236" y="4200049"/>
            <a:ext cx="6566416"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Security value ≤ 10% of outstanding exposure.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8"/>
          <p:cNvSpPr/>
          <p:nvPr/>
        </p:nvSpPr>
        <p:spPr>
          <a:xfrm>
            <a:off x="1106269" y="5337334"/>
            <a:ext cx="589121" cy="22860"/>
          </a:xfrm>
          <a:prstGeom prst="roundRect">
            <a:avLst>
              <a:gd name="adj" fmla="val 360850"/>
            </a:avLst>
          </a:prstGeom>
          <a:solidFill>
            <a:srgbClr val="B2D4E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9"/>
          <p:cNvSpPr/>
          <p:nvPr/>
        </p:nvSpPr>
        <p:spPr>
          <a:xfrm>
            <a:off x="687288" y="5127903"/>
            <a:ext cx="441841" cy="441841"/>
          </a:xfrm>
          <a:prstGeom prst="roundRect">
            <a:avLst>
              <a:gd name="adj" fmla="val 18670"/>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0"/>
          <p:cNvSpPr/>
          <p:nvPr/>
        </p:nvSpPr>
        <p:spPr>
          <a:xfrm>
            <a:off x="753487" y="5155466"/>
            <a:ext cx="309324" cy="386596"/>
          </a:xfrm>
          <a:prstGeom prst="rect">
            <a:avLst/>
          </a:prstGeom>
          <a:noFill/>
          <a:ln/>
        </p:spPr>
        <p:txBody>
          <a:bodyPr wrap="non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1"/>
          <p:cNvSpPr/>
          <p:nvPr/>
        </p:nvSpPr>
        <p:spPr>
          <a:xfrm>
            <a:off x="1890236" y="5103376"/>
            <a:ext cx="2577703" cy="322183"/>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Scope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2"/>
          <p:cNvSpPr/>
          <p:nvPr/>
        </p:nvSpPr>
        <p:spPr>
          <a:xfrm>
            <a:off x="1890236" y="5543312"/>
            <a:ext cx="6566416"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Includes funded and non-funded exposures.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hape 13"/>
          <p:cNvSpPr/>
          <p:nvPr/>
        </p:nvSpPr>
        <p:spPr>
          <a:xfrm>
            <a:off x="1106269" y="6680597"/>
            <a:ext cx="589121" cy="22860"/>
          </a:xfrm>
          <a:prstGeom prst="roundRect">
            <a:avLst>
              <a:gd name="adj" fmla="val 360850"/>
            </a:avLst>
          </a:prstGeom>
          <a:solidFill>
            <a:srgbClr val="B2D4E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4"/>
          <p:cNvSpPr/>
          <p:nvPr/>
        </p:nvSpPr>
        <p:spPr>
          <a:xfrm>
            <a:off x="687288" y="6471166"/>
            <a:ext cx="441841" cy="441841"/>
          </a:xfrm>
          <a:prstGeom prst="roundRect">
            <a:avLst>
              <a:gd name="adj" fmla="val 18670"/>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5"/>
          <p:cNvSpPr/>
          <p:nvPr/>
        </p:nvSpPr>
        <p:spPr>
          <a:xfrm>
            <a:off x="753487" y="6498729"/>
            <a:ext cx="309324" cy="386596"/>
          </a:xfrm>
          <a:prstGeom prst="rect">
            <a:avLst/>
          </a:prstGeom>
          <a:noFill/>
          <a:ln/>
        </p:spPr>
        <p:txBody>
          <a:bodyPr wrap="non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3</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6"/>
          <p:cNvSpPr/>
          <p:nvPr/>
        </p:nvSpPr>
        <p:spPr>
          <a:xfrm>
            <a:off x="1890236" y="6446639"/>
            <a:ext cx="2577703" cy="322183"/>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Provisioning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7"/>
          <p:cNvSpPr/>
          <p:nvPr/>
        </p:nvSpPr>
        <p:spPr>
          <a:xfrm>
            <a:off x="1890236" y="6886575"/>
            <a:ext cx="6566416" cy="314325"/>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100% for unsecured doubtful assets.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83449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2241" y="614601"/>
            <a:ext cx="9620607" cy="733425"/>
          </a:xfrm>
          <a:prstGeom prst="rect">
            <a:avLst/>
          </a:prstGeom>
          <a:noFill/>
          <a:ln/>
        </p:spPr>
        <p:txBody>
          <a:bodyPr wrap="none" lIns="0" tIns="0" rIns="0" bIns="0" rtlCol="0" anchor="t"/>
          <a:lstStyle/>
          <a:p>
            <a:pPr marL="0" marR="0" lvl="0" indent="0" algn="l" defTabSz="914400" rtl="0" eaLnBrk="1" fontAlgn="auto" latinLnBrk="0" hangingPunct="1">
              <a:lnSpc>
                <a:spcPts val="575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Standard Assets: Provisioning Rates</a:t>
            </a:r>
            <a:endParaRPr kumimoji="0" lang="en-US" sz="4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82241" y="1794986"/>
            <a:ext cx="13065919" cy="1072634"/>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Banks should make general provisions for standard assets at specified rates on the global loan portfolio. These rates vary by sector: 0.25 percent for farm credit, individual housing loans, and SMEs; 1.00 percent for Commercial Real Estate (CRE); 0.75 percent for CRE-Residential Housing. Provisions for standard assets are not used to calculate net NPAs.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853202" y="4942880"/>
            <a:ext cx="3761899" cy="366713"/>
          </a:xfrm>
          <a:prstGeom prst="rect">
            <a:avLst/>
          </a:prstGeom>
          <a:noFill/>
          <a:ln/>
        </p:spPr>
        <p:txBody>
          <a:bodyPr wrap="non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Farm Credit, Housing, SMEs</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82241" y="5443657"/>
            <a:ext cx="3832860" cy="357545"/>
          </a:xfrm>
          <a:prstGeom prst="rect">
            <a:avLst/>
          </a:prstGeom>
          <a:noFill/>
          <a:ln/>
        </p:spPr>
        <p:txBody>
          <a:bodyPr wrap="none" lIns="0" tIns="0" rIns="0" bIns="0" rtlCol="0" anchor="t"/>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0.25%</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0" descr="preencoded.png"/>
          <p:cNvPicPr>
            <a:picLocks noChangeAspect="1"/>
          </p:cNvPicPr>
          <p:nvPr/>
        </p:nvPicPr>
        <p:blipFill>
          <a:blip r:embed="rId3"/>
          <a:stretch>
            <a:fillRect/>
          </a:stretch>
        </p:blipFill>
        <p:spPr>
          <a:xfrm>
            <a:off x="5062061" y="3118961"/>
            <a:ext cx="4506278" cy="4506278"/>
          </a:xfrm>
          <a:prstGeom prst="rect">
            <a:avLst/>
          </a:prstGeom>
        </p:spPr>
      </p:pic>
      <p:sp>
        <p:nvSpPr>
          <p:cNvPr id="7" name="Text 4"/>
          <p:cNvSpPr/>
          <p:nvPr/>
        </p:nvSpPr>
        <p:spPr>
          <a:xfrm>
            <a:off x="5594211" y="4891861"/>
            <a:ext cx="334328" cy="418028"/>
          </a:xfrm>
          <a:prstGeom prst="rect">
            <a:avLst/>
          </a:prstGeom>
          <a:noFill/>
          <a:ln/>
        </p:spPr>
        <p:txBody>
          <a:bodyPr wrap="none" lIns="0" tIns="0" rIns="0" bIns="0" rtlCol="0" anchor="t"/>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1</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9903500" y="3732490"/>
            <a:ext cx="3199090" cy="36671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Commercial Real Estate</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9903500" y="4233267"/>
            <a:ext cx="3944660" cy="357545"/>
          </a:xfrm>
          <a:prstGeom prst="rect">
            <a:avLst/>
          </a:prstGeom>
          <a:noFill/>
          <a:ln/>
        </p:spPr>
        <p:txBody>
          <a:bodyPr wrap="non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1.00%</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1" descr="preencoded.png"/>
          <p:cNvPicPr>
            <a:picLocks noChangeAspect="1"/>
          </p:cNvPicPr>
          <p:nvPr/>
        </p:nvPicPr>
        <p:blipFill>
          <a:blip r:embed="rId4"/>
          <a:stretch>
            <a:fillRect/>
          </a:stretch>
        </p:blipFill>
        <p:spPr>
          <a:xfrm>
            <a:off x="5062061" y="3118961"/>
            <a:ext cx="4506278" cy="4506278"/>
          </a:xfrm>
          <a:prstGeom prst="rect">
            <a:avLst/>
          </a:prstGeom>
        </p:spPr>
      </p:pic>
      <p:sp>
        <p:nvSpPr>
          <p:cNvPr id="11" name="Text 7"/>
          <p:cNvSpPr/>
          <p:nvPr/>
        </p:nvSpPr>
        <p:spPr>
          <a:xfrm>
            <a:off x="8159651" y="3953054"/>
            <a:ext cx="334328" cy="418028"/>
          </a:xfrm>
          <a:prstGeom prst="rect">
            <a:avLst/>
          </a:prstGeom>
          <a:noFill/>
          <a:ln/>
        </p:spPr>
        <p:txBody>
          <a:bodyPr wrap="none" lIns="0" tIns="0" rIns="0" bIns="0" rtlCol="0" anchor="t"/>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2</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8"/>
          <p:cNvSpPr/>
          <p:nvPr/>
        </p:nvSpPr>
        <p:spPr>
          <a:xfrm>
            <a:off x="9903500" y="6153269"/>
            <a:ext cx="3534847" cy="36671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CRE - Residential Housing</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9"/>
          <p:cNvSpPr/>
          <p:nvPr/>
        </p:nvSpPr>
        <p:spPr>
          <a:xfrm>
            <a:off x="9903500" y="6654046"/>
            <a:ext cx="3944660" cy="357545"/>
          </a:xfrm>
          <a:prstGeom prst="rect">
            <a:avLst/>
          </a:prstGeom>
          <a:noFill/>
          <a:ln/>
        </p:spPr>
        <p:txBody>
          <a:bodyPr wrap="non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0.75%</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Image 2" descr="preencoded.png"/>
          <p:cNvPicPr>
            <a:picLocks noChangeAspect="1"/>
          </p:cNvPicPr>
          <p:nvPr/>
        </p:nvPicPr>
        <p:blipFill>
          <a:blip r:embed="rId5"/>
          <a:stretch>
            <a:fillRect/>
          </a:stretch>
        </p:blipFill>
        <p:spPr>
          <a:xfrm>
            <a:off x="5062061" y="3118961"/>
            <a:ext cx="4506278" cy="4506278"/>
          </a:xfrm>
          <a:prstGeom prst="rect">
            <a:avLst/>
          </a:prstGeom>
        </p:spPr>
      </p:pic>
      <p:sp>
        <p:nvSpPr>
          <p:cNvPr id="15" name="Text 10"/>
          <p:cNvSpPr/>
          <p:nvPr/>
        </p:nvSpPr>
        <p:spPr>
          <a:xfrm>
            <a:off x="7689949" y="6644104"/>
            <a:ext cx="334328" cy="418028"/>
          </a:xfrm>
          <a:prstGeom prst="rect">
            <a:avLst/>
          </a:prstGeom>
          <a:noFill/>
          <a:ln/>
        </p:spPr>
        <p:txBody>
          <a:bodyPr wrap="none" lIns="0" tIns="0" rIns="0" bIns="0" rtlCol="0" anchor="t"/>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3</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90984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561703"/>
            <a:ext cx="8885634" cy="1088708"/>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Defining Non-Performing Assets</a:t>
            </a:r>
            <a:endParaRPr lang="en-US" sz="4650" dirty="0"/>
          </a:p>
        </p:txBody>
      </p:sp>
      <p:sp>
        <p:nvSpPr>
          <p:cNvPr id="3" name="Text 1"/>
          <p:cNvSpPr/>
          <p:nvPr/>
        </p:nvSpPr>
        <p:spPr>
          <a:xfrm>
            <a:off x="793790" y="1650411"/>
            <a:ext cx="2977039" cy="544149"/>
          </a:xfrm>
          <a:prstGeom prst="rect">
            <a:avLst/>
          </a:prstGeom>
          <a:noFill/>
          <a:ln/>
        </p:spPr>
        <p:txBody>
          <a:bodyPr wrap="none" lIns="0" tIns="0" rIns="0" bIns="0" rtlCol="0" anchor="t"/>
          <a:lstStyle/>
          <a:p>
            <a:pPr marL="0" indent="0">
              <a:lnSpc>
                <a:spcPts val="2900"/>
              </a:lnSpc>
              <a:buNone/>
            </a:pPr>
            <a:r>
              <a:rPr lang="en-US" sz="2800" b="1" dirty="0">
                <a:solidFill>
                  <a:srgbClr val="000000"/>
                </a:solidFill>
                <a:latin typeface="Petrona Bold" pitchFamily="34" charset="0"/>
                <a:ea typeface="Petrona Bold" pitchFamily="34" charset="-122"/>
                <a:cs typeface="Petrona Bold" pitchFamily="34" charset="-120"/>
              </a:rPr>
              <a:t>Cessation of Income</a:t>
            </a:r>
            <a:endParaRPr lang="en-US" sz="2800" dirty="0"/>
          </a:p>
        </p:txBody>
      </p:sp>
      <p:sp>
        <p:nvSpPr>
          <p:cNvPr id="4" name="Text 2"/>
          <p:cNvSpPr/>
          <p:nvPr/>
        </p:nvSpPr>
        <p:spPr>
          <a:xfrm>
            <a:off x="793790" y="2557463"/>
            <a:ext cx="3978116" cy="1451610"/>
          </a:xfrm>
          <a:prstGeom prst="rect">
            <a:avLst/>
          </a:prstGeom>
          <a:noFill/>
          <a:ln/>
        </p:spPr>
        <p:txBody>
          <a:bodyPr wrap="square" lIns="0" tIns="0" rIns="0" bIns="0" rtlCol="0" anchor="t"/>
          <a:lstStyle/>
          <a:p>
            <a:pPr marL="0" indent="0">
              <a:lnSpc>
                <a:spcPts val="2850"/>
              </a:lnSpc>
              <a:buNone/>
            </a:pPr>
            <a:r>
              <a:rPr lang="en-US" sz="2800" dirty="0">
                <a:solidFill>
                  <a:srgbClr val="272525"/>
                </a:solidFill>
                <a:latin typeface="Inter" pitchFamily="34" charset="0"/>
                <a:ea typeface="Inter" pitchFamily="34" charset="-122"/>
                <a:cs typeface="Inter" pitchFamily="34" charset="-120"/>
              </a:rPr>
              <a:t>An asset, including leased assets, becomes non-performing when it ceases to generate income for the bank, signaling financial distress.</a:t>
            </a:r>
            <a:endParaRPr lang="en-US" sz="2800" dirty="0"/>
          </a:p>
        </p:txBody>
      </p:sp>
      <p:sp>
        <p:nvSpPr>
          <p:cNvPr id="5" name="Text 3"/>
          <p:cNvSpPr/>
          <p:nvPr/>
        </p:nvSpPr>
        <p:spPr>
          <a:xfrm>
            <a:off x="5236607" y="1642970"/>
            <a:ext cx="2977039" cy="372070"/>
          </a:xfrm>
          <a:prstGeom prst="rect">
            <a:avLst/>
          </a:prstGeom>
          <a:noFill/>
          <a:ln/>
        </p:spPr>
        <p:txBody>
          <a:bodyPr wrap="none" lIns="0" tIns="0" rIns="0" bIns="0" rtlCol="0" anchor="t"/>
          <a:lstStyle/>
          <a:p>
            <a:pPr marL="0" indent="0">
              <a:lnSpc>
                <a:spcPts val="2900"/>
              </a:lnSpc>
              <a:buNone/>
            </a:pPr>
            <a:r>
              <a:rPr lang="en-US" sz="2800" b="1" dirty="0">
                <a:solidFill>
                  <a:srgbClr val="000000"/>
                </a:solidFill>
                <a:latin typeface="Petrona Bold" pitchFamily="34" charset="0"/>
                <a:ea typeface="Petrona Bold" pitchFamily="34" charset="-122"/>
                <a:cs typeface="Petrona Bold" pitchFamily="34" charset="-120"/>
              </a:rPr>
              <a:t>Overdue Criteria</a:t>
            </a:r>
            <a:endParaRPr lang="en-US" sz="2800" dirty="0"/>
          </a:p>
        </p:txBody>
      </p:sp>
      <p:sp>
        <p:nvSpPr>
          <p:cNvPr id="6" name="Text 4"/>
          <p:cNvSpPr/>
          <p:nvPr/>
        </p:nvSpPr>
        <p:spPr>
          <a:xfrm>
            <a:off x="5326142" y="2542801"/>
            <a:ext cx="3978116" cy="1088708"/>
          </a:xfrm>
          <a:prstGeom prst="rect">
            <a:avLst/>
          </a:prstGeom>
          <a:noFill/>
          <a:ln/>
        </p:spPr>
        <p:txBody>
          <a:bodyPr wrap="square" lIns="0" tIns="0" rIns="0" bIns="0" rtlCol="0" anchor="t"/>
          <a:lstStyle/>
          <a:p>
            <a:pPr marL="342900" indent="-342900">
              <a:lnSpc>
                <a:spcPts val="2850"/>
              </a:lnSpc>
              <a:buSzPct val="100000"/>
              <a:buChar char="•"/>
            </a:pPr>
            <a:r>
              <a:rPr lang="en-US" sz="2800" dirty="0">
                <a:solidFill>
                  <a:srgbClr val="272525"/>
                </a:solidFill>
                <a:latin typeface="Inter" pitchFamily="34" charset="0"/>
                <a:ea typeface="Inter" pitchFamily="34" charset="-122"/>
                <a:cs typeface="Inter" pitchFamily="34" charset="-120"/>
              </a:rPr>
              <a:t>Interest or principal overdue for more than 90 days for term loans</a:t>
            </a:r>
            <a:r>
              <a:rPr lang="en-US" sz="1750" dirty="0">
                <a:solidFill>
                  <a:srgbClr val="272525"/>
                </a:solidFill>
                <a:latin typeface="Inter" pitchFamily="34" charset="0"/>
                <a:ea typeface="Inter" pitchFamily="34" charset="-122"/>
                <a:cs typeface="Inter" pitchFamily="34" charset="-120"/>
              </a:rPr>
              <a:t>.</a:t>
            </a:r>
            <a:endParaRPr lang="en-US" sz="1750" dirty="0"/>
          </a:p>
        </p:txBody>
      </p:sp>
      <p:sp>
        <p:nvSpPr>
          <p:cNvPr id="7" name="Text 5"/>
          <p:cNvSpPr/>
          <p:nvPr/>
        </p:nvSpPr>
        <p:spPr>
          <a:xfrm>
            <a:off x="5236607" y="4446544"/>
            <a:ext cx="3978116" cy="725805"/>
          </a:xfrm>
          <a:prstGeom prst="rect">
            <a:avLst/>
          </a:prstGeom>
          <a:noFill/>
          <a:ln/>
        </p:spPr>
        <p:txBody>
          <a:bodyPr wrap="square" lIns="0" tIns="0" rIns="0" bIns="0" rtlCol="0" anchor="t"/>
          <a:lstStyle/>
          <a:p>
            <a:pPr marL="342900" indent="-342900">
              <a:lnSpc>
                <a:spcPts val="2850"/>
              </a:lnSpc>
              <a:buSzPct val="100000"/>
              <a:buChar char="•"/>
            </a:pPr>
            <a:r>
              <a:rPr lang="en-US" sz="2800" dirty="0">
                <a:solidFill>
                  <a:srgbClr val="272525"/>
                </a:solidFill>
                <a:latin typeface="Inter" pitchFamily="34" charset="0"/>
                <a:ea typeface="Inter" pitchFamily="34" charset="-122"/>
                <a:cs typeface="Inter" pitchFamily="34" charset="-120"/>
              </a:rPr>
              <a:t>Account remains 'out of order' for overdraft/cash credit.</a:t>
            </a:r>
            <a:endParaRPr lang="en-US" sz="2800" dirty="0"/>
          </a:p>
        </p:txBody>
      </p:sp>
      <p:sp>
        <p:nvSpPr>
          <p:cNvPr id="8" name="Text 6"/>
          <p:cNvSpPr/>
          <p:nvPr/>
        </p:nvSpPr>
        <p:spPr>
          <a:xfrm>
            <a:off x="5326142" y="6088153"/>
            <a:ext cx="3978116" cy="1088708"/>
          </a:xfrm>
          <a:prstGeom prst="rect">
            <a:avLst/>
          </a:prstGeom>
          <a:noFill/>
          <a:ln/>
        </p:spPr>
        <p:txBody>
          <a:bodyPr wrap="square" lIns="0" tIns="0" rIns="0" bIns="0" rtlCol="0" anchor="t"/>
          <a:lstStyle/>
          <a:p>
            <a:pPr marL="342900" indent="-342900">
              <a:lnSpc>
                <a:spcPts val="2850"/>
              </a:lnSpc>
              <a:buSzPct val="100000"/>
              <a:buChar char="•"/>
            </a:pPr>
            <a:r>
              <a:rPr lang="en-US" sz="2800" dirty="0">
                <a:solidFill>
                  <a:srgbClr val="272525"/>
                </a:solidFill>
                <a:latin typeface="Inter" pitchFamily="34" charset="0"/>
                <a:ea typeface="Inter" pitchFamily="34" charset="-122"/>
                <a:cs typeface="Inter" pitchFamily="34" charset="-120"/>
              </a:rPr>
              <a:t>Bill remains overdue for more than 90 days for bills purchased and discounted.</a:t>
            </a:r>
            <a:endParaRPr lang="en-US" sz="2800" dirty="0"/>
          </a:p>
        </p:txBody>
      </p:sp>
      <p:sp>
        <p:nvSpPr>
          <p:cNvPr id="9" name="Text 7"/>
          <p:cNvSpPr/>
          <p:nvPr/>
        </p:nvSpPr>
        <p:spPr>
          <a:xfrm>
            <a:off x="9679424" y="1590012"/>
            <a:ext cx="2977039" cy="372070"/>
          </a:xfrm>
          <a:prstGeom prst="rect">
            <a:avLst/>
          </a:prstGeom>
          <a:noFill/>
          <a:ln/>
        </p:spPr>
        <p:txBody>
          <a:bodyPr wrap="none" lIns="0" tIns="0" rIns="0" bIns="0" rtlCol="0" anchor="t"/>
          <a:lstStyle/>
          <a:p>
            <a:pPr marL="0" indent="0">
              <a:lnSpc>
                <a:spcPts val="2900"/>
              </a:lnSpc>
              <a:buNone/>
            </a:pPr>
            <a:r>
              <a:rPr lang="en-US" sz="3200" b="1" dirty="0">
                <a:solidFill>
                  <a:srgbClr val="000000"/>
                </a:solidFill>
                <a:latin typeface="Petrona Bold" pitchFamily="34" charset="0"/>
                <a:ea typeface="Petrona Bold" pitchFamily="34" charset="-122"/>
                <a:cs typeface="Petrona Bold" pitchFamily="34" charset="-120"/>
              </a:rPr>
              <a:t>Crop Loans</a:t>
            </a:r>
            <a:endParaRPr lang="en-US" sz="3200" dirty="0"/>
          </a:p>
        </p:txBody>
      </p:sp>
      <p:sp>
        <p:nvSpPr>
          <p:cNvPr id="10" name="Text 8"/>
          <p:cNvSpPr/>
          <p:nvPr/>
        </p:nvSpPr>
        <p:spPr>
          <a:xfrm>
            <a:off x="9858494" y="2504123"/>
            <a:ext cx="3978116" cy="3426414"/>
          </a:xfrm>
          <a:prstGeom prst="rect">
            <a:avLst/>
          </a:prstGeom>
          <a:noFill/>
          <a:ln/>
        </p:spPr>
        <p:txBody>
          <a:bodyPr wrap="square" lIns="0" tIns="0" rIns="0" bIns="0" rtlCol="0" anchor="t"/>
          <a:lstStyle/>
          <a:p>
            <a:pPr marL="0" indent="0">
              <a:lnSpc>
                <a:spcPts val="2850"/>
              </a:lnSpc>
              <a:buNone/>
            </a:pPr>
            <a:r>
              <a:rPr lang="en-US" sz="2800" dirty="0">
                <a:solidFill>
                  <a:srgbClr val="272525"/>
                </a:solidFill>
                <a:latin typeface="Inter" pitchFamily="34" charset="0"/>
                <a:ea typeface="Inter" pitchFamily="34" charset="-122"/>
                <a:cs typeface="Inter" pitchFamily="34" charset="-120"/>
              </a:rPr>
              <a:t>For crop loans, an NPA is defined by the overdue status across crop seasons, differing by duration – 2 crop seasons for short duration and 1 crop season for long duration crop</a:t>
            </a:r>
            <a:endParaRPr lang="en-US"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367195"/>
            <a:ext cx="12165806" cy="744260"/>
          </a:xfrm>
          <a:prstGeom prst="rect">
            <a:avLst/>
          </a:prstGeom>
          <a:noFill/>
          <a:ln/>
        </p:spPr>
        <p:txBody>
          <a:bodyPr wrap="non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Floating Provisions: Creation and Utilisation</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2565083"/>
            <a:ext cx="13042821"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Banks' boards should define policies for creating floating provisions, held separately for advances and investments. These provisions cannot be used for specific provisions for NPAs or regulatory provisions for standard assets. They are reserved for contingencies under extraordinary circumstances, with board approval and RBI permission, referring to exceptional, non-recurring losses such as civil unrest, market meltdowns, or exceptional credit losses.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0" descr="preencoded.png"/>
          <p:cNvPicPr>
            <a:picLocks noChangeAspect="1"/>
          </p:cNvPicPr>
          <p:nvPr/>
        </p:nvPicPr>
        <p:blipFill>
          <a:blip r:embed="rId3"/>
          <a:stretch>
            <a:fillRect/>
          </a:stretch>
        </p:blipFill>
        <p:spPr>
          <a:xfrm>
            <a:off x="2978348" y="4271843"/>
            <a:ext cx="2152055" cy="825698"/>
          </a:xfrm>
          <a:prstGeom prst="rect">
            <a:avLst/>
          </a:prstGeom>
        </p:spPr>
      </p:pic>
      <p:sp>
        <p:nvSpPr>
          <p:cNvPr id="5" name="Text 2"/>
          <p:cNvSpPr/>
          <p:nvPr/>
        </p:nvSpPr>
        <p:spPr>
          <a:xfrm>
            <a:off x="3894892" y="4575096"/>
            <a:ext cx="318968" cy="398621"/>
          </a:xfrm>
          <a:prstGeom prst="rect">
            <a:avLst/>
          </a:prstGeom>
          <a:noFill/>
          <a:ln/>
        </p:spPr>
        <p:txBody>
          <a:bodyPr wrap="none" lIns="0" tIns="0" rIns="0" bIns="0" rtlCol="0" anchor="t"/>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1</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5357217" y="4498658"/>
            <a:ext cx="1714500"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Board Policy</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4"/>
          <p:cNvSpPr/>
          <p:nvPr/>
        </p:nvSpPr>
        <p:spPr>
          <a:xfrm>
            <a:off x="5187077" y="5110639"/>
            <a:ext cx="8592860" cy="15240"/>
          </a:xfrm>
          <a:prstGeom prst="roundRect">
            <a:avLst>
              <a:gd name="adj" fmla="val 625116"/>
            </a:avLst>
          </a:prstGeom>
          <a:solidFill>
            <a:srgbClr val="B2D4E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Image 1" descr="preencoded.png"/>
          <p:cNvPicPr>
            <a:picLocks noChangeAspect="1"/>
          </p:cNvPicPr>
          <p:nvPr/>
        </p:nvPicPr>
        <p:blipFill>
          <a:blip r:embed="rId4"/>
          <a:stretch>
            <a:fillRect/>
          </a:stretch>
        </p:blipFill>
        <p:spPr>
          <a:xfrm>
            <a:off x="1902381" y="5154216"/>
            <a:ext cx="4304109" cy="825698"/>
          </a:xfrm>
          <a:prstGeom prst="rect">
            <a:avLst/>
          </a:prstGeom>
        </p:spPr>
      </p:pic>
      <p:sp>
        <p:nvSpPr>
          <p:cNvPr id="9" name="Text 5"/>
          <p:cNvSpPr/>
          <p:nvPr/>
        </p:nvSpPr>
        <p:spPr>
          <a:xfrm>
            <a:off x="3894892" y="5367695"/>
            <a:ext cx="318968" cy="398621"/>
          </a:xfrm>
          <a:prstGeom prst="rect">
            <a:avLst/>
          </a:prstGeom>
          <a:noFill/>
          <a:ln/>
        </p:spPr>
        <p:txBody>
          <a:bodyPr wrap="none" lIns="0" tIns="0" rIns="0" bIns="0" rtlCol="0" anchor="t"/>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2</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6"/>
          <p:cNvSpPr/>
          <p:nvPr/>
        </p:nvSpPr>
        <p:spPr>
          <a:xfrm>
            <a:off x="6433304" y="5381030"/>
            <a:ext cx="235981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Separate Holding</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7"/>
          <p:cNvSpPr/>
          <p:nvPr/>
        </p:nvSpPr>
        <p:spPr>
          <a:xfrm>
            <a:off x="6263164" y="5993011"/>
            <a:ext cx="7516773" cy="15240"/>
          </a:xfrm>
          <a:prstGeom prst="roundRect">
            <a:avLst>
              <a:gd name="adj" fmla="val 625116"/>
            </a:avLst>
          </a:prstGeom>
          <a:solidFill>
            <a:srgbClr val="B2D4E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Image 2" descr="preencoded.png"/>
          <p:cNvPicPr>
            <a:picLocks noChangeAspect="1"/>
          </p:cNvPicPr>
          <p:nvPr/>
        </p:nvPicPr>
        <p:blipFill>
          <a:blip r:embed="rId5"/>
          <a:stretch>
            <a:fillRect/>
          </a:stretch>
        </p:blipFill>
        <p:spPr>
          <a:xfrm>
            <a:off x="826294" y="6036588"/>
            <a:ext cx="6456164" cy="825698"/>
          </a:xfrm>
          <a:prstGeom prst="rect">
            <a:avLst/>
          </a:prstGeom>
        </p:spPr>
      </p:pic>
      <p:sp>
        <p:nvSpPr>
          <p:cNvPr id="13" name="Text 8"/>
          <p:cNvSpPr/>
          <p:nvPr/>
        </p:nvSpPr>
        <p:spPr>
          <a:xfrm>
            <a:off x="3894773" y="6250067"/>
            <a:ext cx="318968" cy="398621"/>
          </a:xfrm>
          <a:prstGeom prst="rect">
            <a:avLst/>
          </a:prstGeom>
          <a:noFill/>
          <a:ln/>
        </p:spPr>
        <p:txBody>
          <a:bodyPr wrap="none" lIns="0" tIns="0" rIns="0" bIns="0" rtlCol="0" anchor="t"/>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3</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9"/>
          <p:cNvSpPr/>
          <p:nvPr/>
        </p:nvSpPr>
        <p:spPr>
          <a:xfrm>
            <a:off x="7509272" y="6263402"/>
            <a:ext cx="2495550"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Extraordinary Use</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84850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310521"/>
            <a:ext cx="11025188" cy="744260"/>
          </a:xfrm>
          <a:prstGeom prst="rect">
            <a:avLst/>
          </a:prstGeom>
          <a:noFill/>
          <a:ln/>
        </p:spPr>
        <p:txBody>
          <a:bodyPr wrap="non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Additional Provisions and Leased Assets</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2508409"/>
            <a:ext cx="13042821"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Banks may voluntarily make specific provisions for advances at higher rates than prescribed, if approved by the Board and consistently adopted. These additional provisions are not considered floating provisions and can be netted off from gross NPAs. For leased assets, substandard assets require a 15 percent provision, with an additional 10 percent for unsecured exposures. Doubtful leased assets require 100 percent provision for the unsecured portion.</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793790" y="4215170"/>
            <a:ext cx="2173724" cy="825698"/>
          </a:xfrm>
          <a:prstGeom prst="roundRect">
            <a:avLst>
              <a:gd name="adj" fmla="val 11538"/>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1721167" y="4428649"/>
            <a:ext cx="318968" cy="398621"/>
          </a:xfrm>
          <a:prstGeom prst="rect">
            <a:avLst/>
          </a:prstGeom>
          <a:noFill/>
          <a:ln/>
        </p:spPr>
        <p:txBody>
          <a:bodyPr wrap="none" lIns="0" tIns="0" rIns="0" bIns="0" rtlCol="0" anchor="t"/>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1</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3194328" y="4441984"/>
            <a:ext cx="2860000"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Voluntary Provisions</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p:cNvSpPr/>
          <p:nvPr/>
        </p:nvSpPr>
        <p:spPr>
          <a:xfrm>
            <a:off x="3080861" y="5025628"/>
            <a:ext cx="10642402" cy="15240"/>
          </a:xfrm>
          <a:prstGeom prst="roundRect">
            <a:avLst>
              <a:gd name="adj" fmla="val 625116"/>
            </a:avLst>
          </a:prstGeom>
          <a:solidFill>
            <a:srgbClr val="B2D4E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793790" y="5154216"/>
            <a:ext cx="4347567" cy="825698"/>
          </a:xfrm>
          <a:prstGeom prst="roundRect">
            <a:avLst>
              <a:gd name="adj" fmla="val 11538"/>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2808089" y="5367695"/>
            <a:ext cx="318968" cy="398621"/>
          </a:xfrm>
          <a:prstGeom prst="rect">
            <a:avLst/>
          </a:prstGeom>
          <a:noFill/>
          <a:ln/>
        </p:spPr>
        <p:txBody>
          <a:bodyPr wrap="none" lIns="0" tIns="0" rIns="0" bIns="0" rtlCol="0" anchor="t"/>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2</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5368171" y="5381030"/>
            <a:ext cx="1879044"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Leased Assets</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9"/>
          <p:cNvSpPr/>
          <p:nvPr/>
        </p:nvSpPr>
        <p:spPr>
          <a:xfrm>
            <a:off x="5254704" y="5964674"/>
            <a:ext cx="8468558" cy="15240"/>
          </a:xfrm>
          <a:prstGeom prst="roundRect">
            <a:avLst>
              <a:gd name="adj" fmla="val 625116"/>
            </a:avLst>
          </a:prstGeom>
          <a:solidFill>
            <a:srgbClr val="B2D4E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793790" y="6093262"/>
            <a:ext cx="6521410" cy="825698"/>
          </a:xfrm>
          <a:prstGeom prst="roundRect">
            <a:avLst>
              <a:gd name="adj" fmla="val 11538"/>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895011" y="6306741"/>
            <a:ext cx="318968" cy="398621"/>
          </a:xfrm>
          <a:prstGeom prst="rect">
            <a:avLst/>
          </a:prstGeom>
          <a:noFill/>
          <a:ln/>
        </p:spPr>
        <p:txBody>
          <a:bodyPr wrap="none" lIns="0" tIns="0" rIns="0" bIns="0" rtlCol="0" anchor="t"/>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3</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7542014" y="6320076"/>
            <a:ext cx="3161705"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Doubtful Leased Assets</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97197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53785"/>
            <a:ext cx="5954197" cy="744260"/>
          </a:xfrm>
          <a:prstGeom prst="rect">
            <a:avLst/>
          </a:prstGeom>
          <a:noFill/>
          <a:ln/>
        </p:spPr>
        <p:txBody>
          <a:bodyPr wrap="non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Key Takeaways</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1838206"/>
            <a:ext cx="7556421" cy="254031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Banks must adhere to stringent provisioning norms based on asset classification. Loss assets require 100% write-off or provisioning. Doubtful assets need provisioning based on security and duration. Substandard assets require 15% to 25% provisioning. Standard assets need general provisions at specified rates. Floating provisions are for extraordinary events only. These guidelines ensure financial stability and transparency.</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2"/>
          <p:cNvSpPr/>
          <p:nvPr/>
        </p:nvSpPr>
        <p:spPr>
          <a:xfrm>
            <a:off x="793790" y="4888825"/>
            <a:ext cx="510302" cy="510302"/>
          </a:xfrm>
          <a:prstGeom prst="roundRect">
            <a:avLst>
              <a:gd name="adj" fmla="val 18669"/>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3"/>
          <p:cNvSpPr/>
          <p:nvPr/>
        </p:nvSpPr>
        <p:spPr>
          <a:xfrm>
            <a:off x="870347" y="4920734"/>
            <a:ext cx="357188" cy="446484"/>
          </a:xfrm>
          <a:prstGeom prst="rect">
            <a:avLst/>
          </a:prstGeom>
          <a:noFill/>
          <a:ln/>
        </p:spPr>
        <p:txBody>
          <a:bodyPr wrap="none" lIns="0" tIns="0" rIns="0" bIns="0" rtlCol="0" anchor="t"/>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530906" y="4888825"/>
            <a:ext cx="2927747"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Asset Classification</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1530906" y="5396984"/>
            <a:ext cx="2927747"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Provisioning based on asset quality.</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6"/>
          <p:cNvSpPr/>
          <p:nvPr/>
        </p:nvSpPr>
        <p:spPr>
          <a:xfrm>
            <a:off x="4685467" y="4888825"/>
            <a:ext cx="510302" cy="510302"/>
          </a:xfrm>
          <a:prstGeom prst="roundRect">
            <a:avLst>
              <a:gd name="adj" fmla="val 18669"/>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7"/>
          <p:cNvSpPr/>
          <p:nvPr/>
        </p:nvSpPr>
        <p:spPr>
          <a:xfrm>
            <a:off x="4762024" y="4920734"/>
            <a:ext cx="357188" cy="446484"/>
          </a:xfrm>
          <a:prstGeom prst="rect">
            <a:avLst/>
          </a:prstGeom>
          <a:noFill/>
          <a:ln/>
        </p:spPr>
        <p:txBody>
          <a:bodyPr wrap="none" lIns="0" tIns="0" rIns="0" bIns="0" rtlCol="0" anchor="t"/>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2</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8"/>
          <p:cNvSpPr/>
          <p:nvPr/>
        </p:nvSpPr>
        <p:spPr>
          <a:xfrm>
            <a:off x="5422583" y="4888825"/>
            <a:ext cx="2927747"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Provisioning Rates</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9"/>
          <p:cNvSpPr/>
          <p:nvPr/>
        </p:nvSpPr>
        <p:spPr>
          <a:xfrm>
            <a:off x="5422583" y="5396984"/>
            <a:ext cx="2927747"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Specific rates for each asset category.</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10"/>
          <p:cNvSpPr/>
          <p:nvPr/>
        </p:nvSpPr>
        <p:spPr>
          <a:xfrm>
            <a:off x="793790" y="6604754"/>
            <a:ext cx="510302" cy="510302"/>
          </a:xfrm>
          <a:prstGeom prst="roundRect">
            <a:avLst>
              <a:gd name="adj" fmla="val 18669"/>
            </a:avLst>
          </a:prstGeom>
          <a:solidFill>
            <a:srgbClr val="CCEEFF"/>
          </a:solidFill>
          <a:ln w="762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870347" y="6636663"/>
            <a:ext cx="357188" cy="446484"/>
          </a:xfrm>
          <a:prstGeom prst="rect">
            <a:avLst/>
          </a:prstGeom>
          <a:noFill/>
          <a:ln/>
        </p:spPr>
        <p:txBody>
          <a:bodyPr wrap="none" lIns="0" tIns="0" rIns="0" bIns="0" rtlCol="0" anchor="t"/>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3</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2"/>
          <p:cNvSpPr/>
          <p:nvPr/>
        </p:nvSpPr>
        <p:spPr>
          <a:xfrm>
            <a:off x="1530906" y="6604754"/>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Financial Stability</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3"/>
          <p:cNvSpPr/>
          <p:nvPr/>
        </p:nvSpPr>
        <p:spPr>
          <a:xfrm>
            <a:off x="1530906" y="7112913"/>
            <a:ext cx="6819305"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Ensuring transparency and stability.</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04919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87824"/>
            <a:ext cx="7556421" cy="223277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Guidelines for Provisions Under Special Circumstances</a:t>
            </a:r>
            <a:endParaRPr lang="en-US" sz="4650" dirty="0"/>
          </a:p>
        </p:txBody>
      </p:sp>
      <p:sp>
        <p:nvSpPr>
          <p:cNvPr id="4" name="Text 1"/>
          <p:cNvSpPr/>
          <p:nvPr/>
        </p:nvSpPr>
        <p:spPr>
          <a:xfrm>
            <a:off x="793790" y="3260765"/>
            <a:ext cx="7556421" cy="3629025"/>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 This presentation outlines the guidelines for provisions under special circumstances, as defined by the regulatory framework. It covers advances against deposits, treatment of interest suspense accounts, and provisions for advances covered by guarantees from ECGC, CGTMSE, and CRGFTLIH. Additionally, it addresses provisioning for country risk, liquidity facilities for securitization, derivative exposures, housing loans at teaser rates, and large borrowers. The presentation also details the Provisioning Coverage Ratio (PCR) and its maintenance, aiming to provide a comprehensive understanding of provisioning requirements in specific scenarios.</a:t>
            </a:r>
            <a:endParaRPr lang="en-US" sz="1750" dirty="0"/>
          </a:p>
        </p:txBody>
      </p:sp>
    </p:spTree>
    <p:extLst>
      <p:ext uri="{BB962C8B-B14F-4D97-AF65-F5344CB8AC3E}">
        <p14:creationId xmlns:p14="http://schemas.microsoft.com/office/powerpoint/2010/main" xmlns="" val="2678182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959769"/>
            <a:ext cx="130428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Advances Against Deposits and Interest Suspense</a:t>
            </a:r>
            <a:endParaRPr lang="en-US" sz="4650" dirty="0"/>
          </a:p>
        </p:txBody>
      </p:sp>
      <p:sp>
        <p:nvSpPr>
          <p:cNvPr id="3" name="Text 1"/>
          <p:cNvSpPr/>
          <p:nvPr/>
        </p:nvSpPr>
        <p:spPr>
          <a:xfrm>
            <a:off x="793790" y="4015264"/>
            <a:ext cx="3654385"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Advances Against Deposits</a:t>
            </a:r>
            <a:endParaRPr lang="en-US" sz="2300" dirty="0"/>
          </a:p>
        </p:txBody>
      </p:sp>
      <p:sp>
        <p:nvSpPr>
          <p:cNvPr id="4" name="Text 2"/>
          <p:cNvSpPr/>
          <p:nvPr/>
        </p:nvSpPr>
        <p:spPr>
          <a:xfrm>
            <a:off x="793790" y="4614148"/>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Advances against term deposits, NSCs, IVPs, KVPs, gold ornaments, government securities, and life insurance policies attract provisioning requirements based on their asset classification status.</a:t>
            </a:r>
            <a:endParaRPr lang="en-US" sz="1750" dirty="0"/>
          </a:p>
        </p:txBody>
      </p:sp>
      <p:sp>
        <p:nvSpPr>
          <p:cNvPr id="5" name="Text 3"/>
          <p:cNvSpPr/>
          <p:nvPr/>
        </p:nvSpPr>
        <p:spPr>
          <a:xfrm>
            <a:off x="7599521" y="4015264"/>
            <a:ext cx="3622238"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Petrona Bold" pitchFamily="34" charset="0"/>
                <a:ea typeface="Petrona Bold" pitchFamily="34" charset="-122"/>
                <a:cs typeface="Petrona Bold" pitchFamily="34" charset="-120"/>
              </a:rPr>
              <a:t>Interest Suspense Account</a:t>
            </a:r>
            <a:endParaRPr lang="en-US" sz="2300" dirty="0"/>
          </a:p>
        </p:txBody>
      </p:sp>
      <p:sp>
        <p:nvSpPr>
          <p:cNvPr id="6" name="Text 4"/>
          <p:cNvSpPr/>
          <p:nvPr/>
        </p:nvSpPr>
        <p:spPr>
          <a:xfrm>
            <a:off x="7599521" y="4614148"/>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Amounts in the Interest Suspense Account should not be considered part of provisions. These amounts should be deducted from the related advances before provisioning.</a:t>
            </a:r>
            <a:endParaRPr lang="en-US" sz="1750" dirty="0"/>
          </a:p>
        </p:txBody>
      </p:sp>
    </p:spTree>
    <p:extLst>
      <p:ext uri="{BB962C8B-B14F-4D97-AF65-F5344CB8AC3E}">
        <p14:creationId xmlns:p14="http://schemas.microsoft.com/office/powerpoint/2010/main" xmlns="" val="979227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21274"/>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ECGC Guarantee Coverage for Advances</a:t>
            </a:r>
            <a:endParaRPr lang="en-US" sz="4650" dirty="0"/>
          </a:p>
        </p:txBody>
      </p:sp>
      <p:sp>
        <p:nvSpPr>
          <p:cNvPr id="4" name="Text 1"/>
          <p:cNvSpPr/>
          <p:nvPr/>
        </p:nvSpPr>
        <p:spPr>
          <a:xfrm>
            <a:off x="6280190" y="3449955"/>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For advances classified as doubtful and guaranteed by ECGC, provision is made only for the balance exceeding the guaranteed amount. The realisable value of securities is deducted from the outstanding balance before calculating the provision.</a:t>
            </a:r>
            <a:endParaRPr lang="en-US" sz="1750" dirty="0"/>
          </a:p>
        </p:txBody>
      </p:sp>
      <p:sp>
        <p:nvSpPr>
          <p:cNvPr id="5" name="Text 2"/>
          <p:cNvSpPr/>
          <p:nvPr/>
        </p:nvSpPr>
        <p:spPr>
          <a:xfrm>
            <a:off x="6280190" y="5156716"/>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For example, with an outstanding balance of Rs. 4 lakhs, 50% ECGC cover, and security worth Rs. 1.50 lakhs, the total provision required would be Rs. 1.85 lakhs, considering both secured and unsecured portions.</a:t>
            </a:r>
            <a:endParaRPr lang="en-US" sz="1750" dirty="0"/>
          </a:p>
        </p:txBody>
      </p:sp>
    </p:spTree>
    <p:extLst>
      <p:ext uri="{BB962C8B-B14F-4D97-AF65-F5344CB8AC3E}">
        <p14:creationId xmlns:p14="http://schemas.microsoft.com/office/powerpoint/2010/main" xmlns="" val="3401727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35035"/>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CGTMSE/CRGFTLIH Guarantee Coverage</a:t>
            </a:r>
            <a:endParaRPr lang="en-US" sz="4650" dirty="0"/>
          </a:p>
        </p:txBody>
      </p:sp>
      <p:sp>
        <p:nvSpPr>
          <p:cNvPr id="4" name="Shape 1"/>
          <p:cNvSpPr/>
          <p:nvPr/>
        </p:nvSpPr>
        <p:spPr>
          <a:xfrm>
            <a:off x="793790" y="3318867"/>
            <a:ext cx="510302" cy="510302"/>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5" name="Text 2"/>
          <p:cNvSpPr/>
          <p:nvPr/>
        </p:nvSpPr>
        <p:spPr>
          <a:xfrm>
            <a:off x="870347" y="3350776"/>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1530906" y="3318867"/>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Guaranteed Portion</a:t>
            </a:r>
            <a:endParaRPr lang="en-US" sz="2300" dirty="0"/>
          </a:p>
        </p:txBody>
      </p:sp>
      <p:sp>
        <p:nvSpPr>
          <p:cNvPr id="7" name="Text 4"/>
          <p:cNvSpPr/>
          <p:nvPr/>
        </p:nvSpPr>
        <p:spPr>
          <a:xfrm>
            <a:off x="1530906" y="3827026"/>
            <a:ext cx="6819305" cy="108870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If an advance covered by CGTMSE or CRGFTLIH becomes non-performing, no provision is needed for the guaranteed portion.</a:t>
            </a:r>
            <a:endParaRPr lang="en-US" sz="1750" dirty="0"/>
          </a:p>
        </p:txBody>
      </p:sp>
      <p:sp>
        <p:nvSpPr>
          <p:cNvPr id="8" name="Shape 5"/>
          <p:cNvSpPr/>
          <p:nvPr/>
        </p:nvSpPr>
        <p:spPr>
          <a:xfrm>
            <a:off x="793790" y="5397698"/>
            <a:ext cx="510302" cy="510302"/>
          </a:xfrm>
          <a:prstGeom prst="roundRect">
            <a:avLst>
              <a:gd name="adj" fmla="val 18669"/>
            </a:avLst>
          </a:prstGeom>
          <a:solidFill>
            <a:srgbClr val="CCEEFF"/>
          </a:solidFill>
          <a:ln w="7620">
            <a:solidFill>
              <a:srgbClr val="B2D4E5"/>
            </a:solidFill>
            <a:prstDash val="solid"/>
          </a:ln>
        </p:spPr>
        <p:txBody>
          <a:bodyPr/>
          <a:lstStyle/>
          <a:p>
            <a:endParaRPr lang="en-IN"/>
          </a:p>
        </p:txBody>
      </p:sp>
      <p:sp>
        <p:nvSpPr>
          <p:cNvPr id="9" name="Text 6"/>
          <p:cNvSpPr/>
          <p:nvPr/>
        </p:nvSpPr>
        <p:spPr>
          <a:xfrm>
            <a:off x="870347" y="5429607"/>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1530906" y="5397698"/>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272525"/>
                </a:solidFill>
                <a:latin typeface="Petrona Bold" pitchFamily="34" charset="0"/>
                <a:ea typeface="Petrona Bold" pitchFamily="34" charset="-122"/>
                <a:cs typeface="Petrona Bold" pitchFamily="34" charset="-120"/>
              </a:rPr>
              <a:t>Excess Amount</a:t>
            </a:r>
            <a:endParaRPr lang="en-US" sz="2300" dirty="0"/>
          </a:p>
        </p:txBody>
      </p:sp>
      <p:sp>
        <p:nvSpPr>
          <p:cNvPr id="11" name="Text 8"/>
          <p:cNvSpPr/>
          <p:nvPr/>
        </p:nvSpPr>
        <p:spPr>
          <a:xfrm>
            <a:off x="1530906" y="5905857"/>
            <a:ext cx="6819305" cy="108870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The amount outstanding beyond the guaranteed portion should be provided for as per existing guidelines for non-performing assets.</a:t>
            </a:r>
            <a:endParaRPr lang="en-US" sz="1750" dirty="0"/>
          </a:p>
        </p:txBody>
      </p:sp>
    </p:spTree>
    <p:extLst>
      <p:ext uri="{BB962C8B-B14F-4D97-AF65-F5344CB8AC3E}">
        <p14:creationId xmlns:p14="http://schemas.microsoft.com/office/powerpoint/2010/main" xmlns="" val="3628143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02725"/>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Reserve for Exchange Rate Fluctuations (RERFA)</a:t>
            </a:r>
            <a:endParaRPr lang="en-US" sz="4650" dirty="0"/>
          </a:p>
        </p:txBody>
      </p:sp>
      <p:sp>
        <p:nvSpPr>
          <p:cNvPr id="4" name="Text 1"/>
          <p:cNvSpPr/>
          <p:nvPr/>
        </p:nvSpPr>
        <p:spPr>
          <a:xfrm>
            <a:off x="6280190" y="3631406"/>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Adverse exchange rate movements can increase the outstanding amount of foreign currency loans. Such assets should not normally be revalued. If revaluation is necessary, the loss is booked in the Profit &amp; Loss Account.</a:t>
            </a:r>
            <a:endParaRPr lang="en-US" sz="1750" dirty="0"/>
          </a:p>
        </p:txBody>
      </p:sp>
      <p:sp>
        <p:nvSpPr>
          <p:cNvPr id="5" name="Text 2"/>
          <p:cNvSpPr/>
          <p:nvPr/>
        </p:nvSpPr>
        <p:spPr>
          <a:xfrm>
            <a:off x="6280190" y="5338167"/>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The full revaluation gain from foreign exchange fluctuation should be used to make provisions against the corresponding assets, in addition to standard asset classification provisioning.</a:t>
            </a:r>
            <a:endParaRPr lang="en-US" sz="1750" dirty="0"/>
          </a:p>
        </p:txBody>
      </p:sp>
    </p:spTree>
    <p:extLst>
      <p:ext uri="{BB962C8B-B14F-4D97-AF65-F5344CB8AC3E}">
        <p14:creationId xmlns:p14="http://schemas.microsoft.com/office/powerpoint/2010/main" xmlns="" val="2474160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96308"/>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Provisioning for Country Risk</a:t>
            </a:r>
            <a:endParaRPr lang="en-US" sz="4650" dirty="0"/>
          </a:p>
        </p:txBody>
      </p:sp>
      <p:pic>
        <p:nvPicPr>
          <p:cNvPr id="4" name="Image 1" descr="preencoded.png"/>
          <p:cNvPicPr>
            <a:picLocks noChangeAspect="1"/>
          </p:cNvPicPr>
          <p:nvPr/>
        </p:nvPicPr>
        <p:blipFill>
          <a:blip r:embed="rId4"/>
          <a:stretch>
            <a:fillRect/>
          </a:stretch>
        </p:blipFill>
        <p:spPr>
          <a:xfrm>
            <a:off x="6280190" y="3724989"/>
            <a:ext cx="566976" cy="566976"/>
          </a:xfrm>
          <a:prstGeom prst="rect">
            <a:avLst/>
          </a:prstGeom>
        </p:spPr>
      </p:pic>
      <p:sp>
        <p:nvSpPr>
          <p:cNvPr id="5" name="Text 1"/>
          <p:cNvSpPr/>
          <p:nvPr/>
        </p:nvSpPr>
        <p:spPr>
          <a:xfrm>
            <a:off x="6280190" y="4518779"/>
            <a:ext cx="3608070"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Banks must make provisions for net funded country exposures on a graded scale (0.25% to 100%) based on risk categories, starting March 31, 2003.</a:t>
            </a:r>
            <a:endParaRPr lang="en-US" sz="1750" dirty="0"/>
          </a:p>
        </p:txBody>
      </p:sp>
      <p:pic>
        <p:nvPicPr>
          <p:cNvPr id="6" name="Image 2" descr="preencoded.png"/>
          <p:cNvPicPr>
            <a:picLocks noChangeAspect="1"/>
          </p:cNvPicPr>
          <p:nvPr/>
        </p:nvPicPr>
        <p:blipFill>
          <a:blip r:embed="rId5"/>
          <a:stretch>
            <a:fillRect/>
          </a:stretch>
        </p:blipFill>
        <p:spPr>
          <a:xfrm>
            <a:off x="10228421" y="3724989"/>
            <a:ext cx="566976" cy="566976"/>
          </a:xfrm>
          <a:prstGeom prst="rect">
            <a:avLst/>
          </a:prstGeom>
        </p:spPr>
      </p:pic>
      <p:sp>
        <p:nvSpPr>
          <p:cNvPr id="7" name="Text 2"/>
          <p:cNvSpPr/>
          <p:nvPr/>
        </p:nvSpPr>
        <p:spPr>
          <a:xfrm>
            <a:off x="10228421" y="4518779"/>
            <a:ext cx="3608189"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Provisioning is required if a country's net funded exposure is 1% or more of the bank's total assets, in addition to asset classification provisions.</a:t>
            </a:r>
            <a:endParaRPr lang="en-US" sz="1750" dirty="0"/>
          </a:p>
        </p:txBody>
      </p:sp>
    </p:spTree>
    <p:extLst>
      <p:ext uri="{BB962C8B-B14F-4D97-AF65-F5344CB8AC3E}">
        <p14:creationId xmlns:p14="http://schemas.microsoft.com/office/powerpoint/2010/main" xmlns="" val="26414138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636050"/>
            <a:ext cx="9648825"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Liquidity Facility for Securitisation</a:t>
            </a:r>
            <a:endParaRPr lang="en-US" sz="4650" dirty="0"/>
          </a:p>
        </p:txBody>
      </p:sp>
      <p:pic>
        <p:nvPicPr>
          <p:cNvPr id="4" name="Image 1" descr="preencoded.png"/>
          <p:cNvPicPr>
            <a:picLocks noChangeAspect="1"/>
          </p:cNvPicPr>
          <p:nvPr/>
        </p:nvPicPr>
        <p:blipFill>
          <a:blip r:embed="rId4"/>
          <a:stretch>
            <a:fillRect/>
          </a:stretch>
        </p:blipFill>
        <p:spPr>
          <a:xfrm>
            <a:off x="793790" y="4720471"/>
            <a:ext cx="13042821" cy="907256"/>
          </a:xfrm>
          <a:prstGeom prst="rect">
            <a:avLst/>
          </a:prstGeom>
        </p:spPr>
      </p:pic>
      <p:sp>
        <p:nvSpPr>
          <p:cNvPr id="5" name="Text 1"/>
          <p:cNvSpPr/>
          <p:nvPr/>
        </p:nvSpPr>
        <p:spPr>
          <a:xfrm>
            <a:off x="1020604" y="5967889"/>
            <a:ext cx="3783568"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Securitisation Transactions</a:t>
            </a:r>
            <a:endParaRPr lang="en-US" sz="2300" dirty="0"/>
          </a:p>
        </p:txBody>
      </p:sp>
      <p:sp>
        <p:nvSpPr>
          <p:cNvPr id="6" name="Text 2"/>
          <p:cNvSpPr/>
          <p:nvPr/>
        </p:nvSpPr>
        <p:spPr>
          <a:xfrm>
            <a:off x="1020604" y="6476048"/>
            <a:ext cx="12589193"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The amount of liquidity facility drawn and outstanding for more than 90 days in securitisation transactions must be fully provided for.</a:t>
            </a:r>
            <a:endParaRPr lang="en-US" sz="1750" dirty="0"/>
          </a:p>
        </p:txBody>
      </p:sp>
    </p:spTree>
    <p:extLst>
      <p:ext uri="{BB962C8B-B14F-4D97-AF65-F5344CB8AC3E}">
        <p14:creationId xmlns:p14="http://schemas.microsoft.com/office/powerpoint/2010/main" xmlns="" val="289496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299371" y="0"/>
            <a:ext cx="3331028" cy="8229600"/>
          </a:xfrm>
          <a:prstGeom prst="rect">
            <a:avLst/>
          </a:prstGeom>
        </p:spPr>
      </p:pic>
      <p:sp>
        <p:nvSpPr>
          <p:cNvPr id="3" name="Text 0"/>
          <p:cNvSpPr/>
          <p:nvPr/>
        </p:nvSpPr>
        <p:spPr>
          <a:xfrm>
            <a:off x="711279" y="559118"/>
            <a:ext cx="9151178" cy="1333738"/>
          </a:xfrm>
          <a:prstGeom prst="rect">
            <a:avLst/>
          </a:prstGeom>
          <a:noFill/>
          <a:ln/>
        </p:spPr>
        <p:txBody>
          <a:bodyPr wrap="square" lIns="0" tIns="0" rIns="0" bIns="0" rtlCol="0" anchor="t"/>
          <a:lstStyle/>
          <a:p>
            <a:pPr marL="0" indent="0">
              <a:lnSpc>
                <a:spcPts val="5250"/>
              </a:lnSpc>
              <a:buNone/>
            </a:pPr>
            <a:r>
              <a:rPr lang="en-US" sz="4200" b="1" dirty="0">
                <a:solidFill>
                  <a:srgbClr val="000000"/>
                </a:solidFill>
                <a:latin typeface="Petrona Bold" pitchFamily="34" charset="0"/>
                <a:ea typeface="Petrona Bold" pitchFamily="34" charset="-122"/>
                <a:cs typeface="Petrona Bold" pitchFamily="34" charset="-120"/>
              </a:rPr>
              <a:t>‘Out of Order’ and ‘Overdue’ Status Explained</a:t>
            </a:r>
            <a:endParaRPr lang="en-US" sz="4200" dirty="0"/>
          </a:p>
        </p:txBody>
      </p:sp>
      <p:sp>
        <p:nvSpPr>
          <p:cNvPr id="4" name="Shape 1"/>
          <p:cNvSpPr/>
          <p:nvPr/>
        </p:nvSpPr>
        <p:spPr>
          <a:xfrm>
            <a:off x="704101" y="1945243"/>
            <a:ext cx="457200" cy="457200"/>
          </a:xfrm>
          <a:prstGeom prst="roundRect">
            <a:avLst>
              <a:gd name="adj" fmla="val 27241"/>
            </a:avLst>
          </a:prstGeom>
          <a:solidFill>
            <a:srgbClr val="CCEEFF"/>
          </a:solidFill>
          <a:ln w="7620">
            <a:solidFill>
              <a:srgbClr val="B2D4E5"/>
            </a:solidFill>
            <a:prstDash val="solid"/>
          </a:ln>
        </p:spPr>
        <p:txBody>
          <a:bodyPr/>
          <a:lstStyle/>
          <a:p>
            <a:endParaRPr lang="en-IN"/>
          </a:p>
        </p:txBody>
      </p:sp>
      <p:sp>
        <p:nvSpPr>
          <p:cNvPr id="5" name="Text 2"/>
          <p:cNvSpPr/>
          <p:nvPr/>
        </p:nvSpPr>
        <p:spPr>
          <a:xfrm>
            <a:off x="785097" y="2054781"/>
            <a:ext cx="320040" cy="400050"/>
          </a:xfrm>
          <a:prstGeom prst="rect">
            <a:avLst/>
          </a:prstGeom>
          <a:noFill/>
          <a:ln/>
        </p:spPr>
        <p:txBody>
          <a:bodyPr wrap="none" lIns="0" tIns="0" rIns="0" bIns="0" rtlCol="0" anchor="t"/>
          <a:lstStyle/>
          <a:p>
            <a:pPr marL="0" indent="0" algn="ctr">
              <a:lnSpc>
                <a:spcPts val="2500"/>
              </a:lnSpc>
              <a:buNone/>
            </a:pPr>
            <a:r>
              <a:rPr lang="en-US" sz="2500" b="1" dirty="0">
                <a:solidFill>
                  <a:srgbClr val="272525"/>
                </a:solidFill>
                <a:latin typeface="Petrona Bold" pitchFamily="34" charset="0"/>
                <a:ea typeface="Petrona Bold" pitchFamily="34" charset="-122"/>
                <a:cs typeface="Petrona Bold" pitchFamily="34" charset="-120"/>
              </a:rPr>
              <a:t>1</a:t>
            </a:r>
            <a:endParaRPr lang="en-US" sz="2500" dirty="0"/>
          </a:p>
        </p:txBody>
      </p:sp>
      <p:sp>
        <p:nvSpPr>
          <p:cNvPr id="6" name="Text 3"/>
          <p:cNvSpPr/>
          <p:nvPr/>
        </p:nvSpPr>
        <p:spPr>
          <a:xfrm>
            <a:off x="1311197" y="1945243"/>
            <a:ext cx="2667476" cy="333375"/>
          </a:xfrm>
          <a:prstGeom prst="rect">
            <a:avLst/>
          </a:prstGeom>
          <a:noFill/>
          <a:ln/>
        </p:spPr>
        <p:txBody>
          <a:bodyPr wrap="none" lIns="0" tIns="0" rIns="0" bIns="0" rtlCol="0" anchor="t"/>
          <a:lstStyle/>
          <a:p>
            <a:pPr marL="0" indent="0">
              <a:lnSpc>
                <a:spcPts val="2600"/>
              </a:lnSpc>
              <a:buNone/>
            </a:pPr>
            <a:r>
              <a:rPr lang="en-US" sz="3200" b="1" dirty="0">
                <a:solidFill>
                  <a:srgbClr val="272525"/>
                </a:solidFill>
                <a:latin typeface="Petrona Bold" pitchFamily="34" charset="0"/>
                <a:ea typeface="Petrona Bold" pitchFamily="34" charset="-122"/>
                <a:cs typeface="Petrona Bold" pitchFamily="34" charset="-120"/>
              </a:rPr>
              <a:t>Out of Order</a:t>
            </a:r>
            <a:endParaRPr lang="en-US" sz="3200" dirty="0"/>
          </a:p>
        </p:txBody>
      </p:sp>
      <p:sp>
        <p:nvSpPr>
          <p:cNvPr id="7" name="Text 4"/>
          <p:cNvSpPr/>
          <p:nvPr/>
        </p:nvSpPr>
        <p:spPr>
          <a:xfrm>
            <a:off x="1186132" y="2254806"/>
            <a:ext cx="9329467" cy="1754469"/>
          </a:xfrm>
          <a:prstGeom prst="rect">
            <a:avLst/>
          </a:prstGeom>
          <a:noFill/>
          <a:ln/>
        </p:spPr>
        <p:txBody>
          <a:bodyPr wrap="square" lIns="0" tIns="0" rIns="0" bIns="0" rtlCol="0" anchor="t"/>
          <a:lstStyle/>
          <a:p>
            <a:pPr marL="0" indent="0" algn="just">
              <a:lnSpc>
                <a:spcPct val="150000"/>
              </a:lnSpc>
              <a:buNone/>
            </a:pPr>
            <a:r>
              <a:rPr lang="en-US" sz="2800" dirty="0">
                <a:solidFill>
                  <a:srgbClr val="272525"/>
                </a:solidFill>
                <a:latin typeface="Inter" pitchFamily="34" charset="0"/>
                <a:ea typeface="Inter" pitchFamily="34" charset="-122"/>
                <a:cs typeface="Inter" pitchFamily="34" charset="-120"/>
              </a:rPr>
              <a:t>An account is 'out of order' if the outstanding balance exceeds the sanctioned limit/drawing power for 90 days. Accounts lacking sufficient credits to cover interest also fall under this category</a:t>
            </a:r>
            <a:r>
              <a:rPr lang="en-US" sz="1600" dirty="0">
                <a:solidFill>
                  <a:srgbClr val="272525"/>
                </a:solidFill>
                <a:latin typeface="Inter" pitchFamily="34" charset="0"/>
                <a:ea typeface="Inter" pitchFamily="34" charset="-122"/>
                <a:cs typeface="Inter" pitchFamily="34" charset="-120"/>
              </a:rPr>
              <a:t>.</a:t>
            </a:r>
            <a:endParaRPr lang="en-US" sz="1600" dirty="0"/>
          </a:p>
        </p:txBody>
      </p:sp>
      <p:sp>
        <p:nvSpPr>
          <p:cNvPr id="8" name="Shape 5"/>
          <p:cNvSpPr/>
          <p:nvPr/>
        </p:nvSpPr>
        <p:spPr>
          <a:xfrm>
            <a:off x="601247" y="5482829"/>
            <a:ext cx="457200" cy="457200"/>
          </a:xfrm>
          <a:prstGeom prst="roundRect">
            <a:avLst>
              <a:gd name="adj" fmla="val 47241"/>
            </a:avLst>
          </a:prstGeom>
          <a:solidFill>
            <a:srgbClr val="CCEEFF"/>
          </a:solidFill>
          <a:ln w="7620">
            <a:solidFill>
              <a:srgbClr val="B2D4E5"/>
            </a:solidFill>
            <a:prstDash val="solid"/>
          </a:ln>
        </p:spPr>
        <p:txBody>
          <a:bodyPr/>
          <a:lstStyle/>
          <a:p>
            <a:pPr marL="0" indent="0" algn="ctr">
              <a:lnSpc>
                <a:spcPts val="2500"/>
              </a:lnSpc>
              <a:buNone/>
            </a:pPr>
            <a:r>
              <a:rPr lang="en-US" sz="1800" b="1" dirty="0">
                <a:solidFill>
                  <a:srgbClr val="272525"/>
                </a:solidFill>
                <a:latin typeface="Petrona Bold" pitchFamily="34" charset="0"/>
                <a:ea typeface="Petrona Bold" pitchFamily="34" charset="-122"/>
                <a:cs typeface="Petrona Bold" pitchFamily="34" charset="-120"/>
              </a:rPr>
              <a:t>2</a:t>
            </a:r>
            <a:endParaRPr lang="en-US" sz="1800" dirty="0"/>
          </a:p>
        </p:txBody>
      </p:sp>
      <p:sp>
        <p:nvSpPr>
          <p:cNvPr id="9" name="Text 6"/>
          <p:cNvSpPr/>
          <p:nvPr/>
        </p:nvSpPr>
        <p:spPr>
          <a:xfrm>
            <a:off x="4742140" y="2454831"/>
            <a:ext cx="320040" cy="400050"/>
          </a:xfrm>
          <a:prstGeom prst="rect">
            <a:avLst/>
          </a:prstGeom>
          <a:noFill/>
          <a:ln/>
        </p:spPr>
        <p:txBody>
          <a:bodyPr wrap="none" lIns="0" tIns="0" rIns="0" bIns="0" rtlCol="0" anchor="t"/>
          <a:lstStyle/>
          <a:p>
            <a:pPr marL="0" indent="0" algn="ctr">
              <a:lnSpc>
                <a:spcPts val="2500"/>
              </a:lnSpc>
              <a:buNone/>
            </a:pPr>
            <a:endParaRPr lang="en-US" sz="2500" dirty="0"/>
          </a:p>
        </p:txBody>
      </p:sp>
      <p:sp>
        <p:nvSpPr>
          <p:cNvPr id="10" name="Text 7"/>
          <p:cNvSpPr/>
          <p:nvPr/>
        </p:nvSpPr>
        <p:spPr>
          <a:xfrm>
            <a:off x="1371599" y="5482829"/>
            <a:ext cx="2667476" cy="333375"/>
          </a:xfrm>
          <a:prstGeom prst="rect">
            <a:avLst/>
          </a:prstGeom>
          <a:noFill/>
          <a:ln/>
        </p:spPr>
        <p:txBody>
          <a:bodyPr wrap="none" lIns="0" tIns="0" rIns="0" bIns="0" rtlCol="0" anchor="t"/>
          <a:lstStyle/>
          <a:p>
            <a:pPr marL="0" indent="0">
              <a:lnSpc>
                <a:spcPts val="2600"/>
              </a:lnSpc>
              <a:buNone/>
            </a:pPr>
            <a:r>
              <a:rPr lang="en-US" sz="3200" b="1" dirty="0">
                <a:solidFill>
                  <a:srgbClr val="272525"/>
                </a:solidFill>
                <a:latin typeface="Petrona Bold" pitchFamily="34" charset="0"/>
                <a:ea typeface="Petrona Bold" pitchFamily="34" charset="-122"/>
                <a:cs typeface="Petrona Bold" pitchFamily="34" charset="-120"/>
              </a:rPr>
              <a:t>Overdue Definition</a:t>
            </a:r>
            <a:endParaRPr lang="en-US" sz="3200" dirty="0"/>
          </a:p>
        </p:txBody>
      </p:sp>
      <p:sp>
        <p:nvSpPr>
          <p:cNvPr id="11" name="Text 8"/>
          <p:cNvSpPr/>
          <p:nvPr/>
        </p:nvSpPr>
        <p:spPr>
          <a:xfrm>
            <a:off x="1287693" y="5950852"/>
            <a:ext cx="9227906" cy="1625798"/>
          </a:xfrm>
          <a:prstGeom prst="rect">
            <a:avLst/>
          </a:prstGeom>
          <a:noFill/>
          <a:ln/>
        </p:spPr>
        <p:txBody>
          <a:bodyPr wrap="square" lIns="0" tIns="0" rIns="0" bIns="0" rtlCol="0" anchor="t"/>
          <a:lstStyle/>
          <a:p>
            <a:pPr marL="0" indent="0" algn="just">
              <a:lnSpc>
                <a:spcPct val="150000"/>
              </a:lnSpc>
              <a:buNone/>
            </a:pPr>
            <a:r>
              <a:rPr lang="en-US" sz="2800" dirty="0">
                <a:solidFill>
                  <a:srgbClr val="272525"/>
                </a:solidFill>
                <a:latin typeface="Inter" pitchFamily="34" charset="0"/>
                <a:ea typeface="Inter" pitchFamily="34" charset="-122"/>
                <a:cs typeface="Inter" pitchFamily="34" charset="-120"/>
              </a:rPr>
              <a:t>Any amount due to the bank under any credit facility is ‘overdue’ if it is not paid on the due date fixed by the bank, triggering NPA classification.</a:t>
            </a:r>
            <a:endParaRPr lang="en-US"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33368"/>
            <a:ext cx="10325100"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Provisioning for Derivative Exposures</a:t>
            </a:r>
            <a:endParaRPr lang="en-US" sz="4650" dirty="0"/>
          </a:p>
        </p:txBody>
      </p:sp>
      <p:sp>
        <p:nvSpPr>
          <p:cNvPr id="3" name="Text 1"/>
          <p:cNvSpPr/>
          <p:nvPr/>
        </p:nvSpPr>
        <p:spPr>
          <a:xfrm>
            <a:off x="1601986" y="3733800"/>
            <a:ext cx="2977039" cy="372070"/>
          </a:xfrm>
          <a:prstGeom prst="rect">
            <a:avLst/>
          </a:prstGeom>
          <a:noFill/>
          <a:ln/>
        </p:spPr>
        <p:txBody>
          <a:bodyPr wrap="none" lIns="0" tIns="0" rIns="0" bIns="0" rtlCol="0" anchor="t"/>
          <a:lstStyle/>
          <a:p>
            <a:pPr marL="0" indent="0" algn="r">
              <a:lnSpc>
                <a:spcPts val="2900"/>
              </a:lnSpc>
              <a:buNone/>
            </a:pPr>
            <a:r>
              <a:rPr lang="en-US" sz="2300" b="1" dirty="0">
                <a:solidFill>
                  <a:srgbClr val="272525"/>
                </a:solidFill>
                <a:latin typeface="Petrona Bold" pitchFamily="34" charset="0"/>
                <a:ea typeface="Petrona Bold" pitchFamily="34" charset="-122"/>
                <a:cs typeface="Petrona Bold" pitchFamily="34" charset="-120"/>
              </a:rPr>
              <a:t>Credit Exposures</a:t>
            </a:r>
            <a:endParaRPr lang="en-US" sz="2300" dirty="0"/>
          </a:p>
        </p:txBody>
      </p:sp>
      <p:sp>
        <p:nvSpPr>
          <p:cNvPr id="4" name="Text 2"/>
          <p:cNvSpPr/>
          <p:nvPr/>
        </p:nvSpPr>
        <p:spPr>
          <a:xfrm>
            <a:off x="793790" y="4241959"/>
            <a:ext cx="3785235" cy="1451610"/>
          </a:xfrm>
          <a:prstGeom prst="rect">
            <a:avLst/>
          </a:prstGeom>
          <a:noFill/>
          <a:ln/>
        </p:spPr>
        <p:txBody>
          <a:bodyPr wrap="square" lIns="0" tIns="0" rIns="0" bIns="0" rtlCol="0" anchor="t"/>
          <a:lstStyle/>
          <a:p>
            <a:pPr marL="0" indent="0" algn="r">
              <a:lnSpc>
                <a:spcPts val="2850"/>
              </a:lnSpc>
              <a:buNone/>
            </a:pPr>
            <a:r>
              <a:rPr lang="en-US" sz="1750" dirty="0">
                <a:solidFill>
                  <a:srgbClr val="272525"/>
                </a:solidFill>
                <a:latin typeface="Inter" pitchFamily="34" charset="0"/>
                <a:ea typeface="Inter" pitchFamily="34" charset="-122"/>
                <a:cs typeface="Inter" pitchFamily="34" charset="-120"/>
              </a:rPr>
              <a:t>Credit exposures from interest rate, foreign exchange derivative transactions, credit default swaps, and gold attract provisioning.</a:t>
            </a:r>
            <a:endParaRPr lang="en-US" sz="1750" dirty="0"/>
          </a:p>
        </p:txBody>
      </p:sp>
      <p:pic>
        <p:nvPicPr>
          <p:cNvPr id="5" name="Image 0" descr="preencoded.png"/>
          <p:cNvPicPr>
            <a:picLocks noChangeAspect="1"/>
          </p:cNvPicPr>
          <p:nvPr/>
        </p:nvPicPr>
        <p:blipFill>
          <a:blip r:embed="rId3"/>
          <a:stretch>
            <a:fillRect/>
          </a:stretch>
        </p:blipFill>
        <p:spPr>
          <a:xfrm>
            <a:off x="5032653" y="2431256"/>
            <a:ext cx="4564975" cy="4564975"/>
          </a:xfrm>
          <a:prstGeom prst="rect">
            <a:avLst/>
          </a:prstGeom>
        </p:spPr>
      </p:pic>
      <p:sp>
        <p:nvSpPr>
          <p:cNvPr id="6" name="Text 3"/>
          <p:cNvSpPr/>
          <p:nvPr/>
        </p:nvSpPr>
        <p:spPr>
          <a:xfrm>
            <a:off x="5571411" y="4226838"/>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272525"/>
                </a:solidFill>
                <a:latin typeface="Petrona Bold" pitchFamily="34" charset="0"/>
                <a:ea typeface="Petrona Bold" pitchFamily="34" charset="-122"/>
                <a:cs typeface="Petrona Bold" pitchFamily="34" charset="-120"/>
              </a:rPr>
              <a:t>1</a:t>
            </a:r>
            <a:endParaRPr lang="en-US" sz="2650" dirty="0"/>
          </a:p>
        </p:txBody>
      </p:sp>
      <p:sp>
        <p:nvSpPr>
          <p:cNvPr id="7" name="Text 4"/>
          <p:cNvSpPr/>
          <p:nvPr/>
        </p:nvSpPr>
        <p:spPr>
          <a:xfrm>
            <a:off x="10051256" y="391525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Standard Category</a:t>
            </a:r>
            <a:endParaRPr lang="en-US" sz="2300" dirty="0"/>
          </a:p>
        </p:txBody>
      </p:sp>
      <p:sp>
        <p:nvSpPr>
          <p:cNvPr id="8" name="Text 5"/>
          <p:cNvSpPr/>
          <p:nvPr/>
        </p:nvSpPr>
        <p:spPr>
          <a:xfrm>
            <a:off x="10051256" y="4423410"/>
            <a:ext cx="3785354"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Provisioning requirements apply as per loan assets in the 'standard' category of the counterparties.</a:t>
            </a:r>
            <a:endParaRPr lang="en-US" sz="1750" dirty="0"/>
          </a:p>
        </p:txBody>
      </p:sp>
      <p:pic>
        <p:nvPicPr>
          <p:cNvPr id="9" name="Image 1" descr="preencoded.png"/>
          <p:cNvPicPr>
            <a:picLocks noChangeAspect="1"/>
          </p:cNvPicPr>
          <p:nvPr/>
        </p:nvPicPr>
        <p:blipFill>
          <a:blip r:embed="rId4"/>
          <a:stretch>
            <a:fillRect/>
          </a:stretch>
        </p:blipFill>
        <p:spPr>
          <a:xfrm>
            <a:off x="5032653" y="2431256"/>
            <a:ext cx="4564975" cy="4564975"/>
          </a:xfrm>
          <a:prstGeom prst="rect">
            <a:avLst/>
          </a:prstGeom>
        </p:spPr>
      </p:pic>
      <p:sp>
        <p:nvSpPr>
          <p:cNvPr id="10" name="Text 6"/>
          <p:cNvSpPr/>
          <p:nvPr/>
        </p:nvSpPr>
        <p:spPr>
          <a:xfrm>
            <a:off x="8719423" y="4776192"/>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272525"/>
                </a:solidFill>
                <a:latin typeface="Petrona Bold" pitchFamily="34" charset="0"/>
                <a:ea typeface="Petrona Bold" pitchFamily="34" charset="-122"/>
                <a:cs typeface="Petrona Bold" pitchFamily="34" charset="-120"/>
              </a:rPr>
              <a:t>2</a:t>
            </a:r>
            <a:endParaRPr lang="en-US" sz="2650" dirty="0"/>
          </a:p>
        </p:txBody>
      </p:sp>
    </p:spTree>
    <p:extLst>
      <p:ext uri="{BB962C8B-B14F-4D97-AF65-F5344CB8AC3E}">
        <p14:creationId xmlns:p14="http://schemas.microsoft.com/office/powerpoint/2010/main" xmlns="" val="679719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318278"/>
            <a:ext cx="12818269"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Provisioning for Housing Loans at Teaser Rates</a:t>
            </a:r>
            <a:endParaRPr lang="en-US" sz="4650" dirty="0"/>
          </a:p>
        </p:txBody>
      </p:sp>
      <p:sp>
        <p:nvSpPr>
          <p:cNvPr id="4" name="Text 1"/>
          <p:cNvSpPr/>
          <p:nvPr/>
        </p:nvSpPr>
        <p:spPr>
          <a:xfrm>
            <a:off x="793790" y="5402699"/>
            <a:ext cx="13042821" cy="725805"/>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Housing loans at teaser rates, with lower initial interest rates, pose a risk when rates reset higher. Standard asset provisioning on these loans has increased from 0.40% to 2.00% due to the higher risk.</a:t>
            </a:r>
            <a:endParaRPr lang="en-US" sz="1750" dirty="0"/>
          </a:p>
        </p:txBody>
      </p:sp>
      <p:sp>
        <p:nvSpPr>
          <p:cNvPr id="5" name="Text 2"/>
          <p:cNvSpPr/>
          <p:nvPr/>
        </p:nvSpPr>
        <p:spPr>
          <a:xfrm>
            <a:off x="793790" y="6383655"/>
            <a:ext cx="13042821" cy="362903"/>
          </a:xfrm>
          <a:prstGeom prst="rect">
            <a:avLst/>
          </a:prstGeom>
          <a:noFill/>
          <a:ln/>
        </p:spPr>
        <p:txBody>
          <a:bodyPr wrap="non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The provisioning reverts to 0.40% one year after the rates reset if the accounts remain ‘standard’.</a:t>
            </a:r>
            <a:endParaRPr lang="en-US" sz="1750" dirty="0"/>
          </a:p>
        </p:txBody>
      </p:sp>
    </p:spTree>
    <p:extLst>
      <p:ext uri="{BB962C8B-B14F-4D97-AF65-F5344CB8AC3E}">
        <p14:creationId xmlns:p14="http://schemas.microsoft.com/office/powerpoint/2010/main" xmlns="" val="2890748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02725"/>
            <a:ext cx="7556421" cy="1488519"/>
          </a:xfrm>
          <a:prstGeom prst="rect">
            <a:avLst/>
          </a:prstGeom>
          <a:noFill/>
          <a:ln/>
        </p:spPr>
        <p:txBody>
          <a:bodyPr wrap="square" lIns="0" tIns="0" rIns="0" bIns="0" rtlCol="0" anchor="t"/>
          <a:lstStyle/>
          <a:p>
            <a:pPr marL="0" indent="0">
              <a:lnSpc>
                <a:spcPts val="5850"/>
              </a:lnSpc>
              <a:buNone/>
            </a:pPr>
            <a:r>
              <a:rPr lang="en-US" sz="4650" b="1" dirty="0">
                <a:solidFill>
                  <a:srgbClr val="000000"/>
                </a:solidFill>
                <a:latin typeface="Petrona Bold" pitchFamily="34" charset="0"/>
                <a:ea typeface="Petrona Bold" pitchFamily="34" charset="-122"/>
                <a:cs typeface="Petrona Bold" pitchFamily="34" charset="-120"/>
              </a:rPr>
              <a:t>Provisioning Coverage Ratio (PCR)</a:t>
            </a:r>
            <a:endParaRPr lang="en-US" sz="4650" dirty="0"/>
          </a:p>
        </p:txBody>
      </p:sp>
      <p:sp>
        <p:nvSpPr>
          <p:cNvPr id="4" name="Text 1"/>
          <p:cNvSpPr/>
          <p:nvPr/>
        </p:nvSpPr>
        <p:spPr>
          <a:xfrm>
            <a:off x="6280190" y="3631406"/>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PCR is the ratio of provisioning to gross non-performing assets, indicating funds set aside for loan losses. Banks should build provisioning and capital buffers in good times to absorb losses during downturns.</a:t>
            </a:r>
            <a:endParaRPr lang="en-US" sz="1750" dirty="0"/>
          </a:p>
        </p:txBody>
      </p:sp>
      <p:sp>
        <p:nvSpPr>
          <p:cNvPr id="5" name="Text 2"/>
          <p:cNvSpPr/>
          <p:nvPr/>
        </p:nvSpPr>
        <p:spPr>
          <a:xfrm>
            <a:off x="6280190" y="5338167"/>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Inter" pitchFamily="34" charset="0"/>
                <a:ea typeface="Inter" pitchFamily="34" charset="-122"/>
                <a:cs typeface="Inter" pitchFamily="34" charset="-120"/>
              </a:rPr>
              <a:t>Banks were advised to achieve a total provisioning coverage ratio of not less than 70% by end-September 2010, with surplus provisions segregated into a “countercyclical provisioning buffer.”</a:t>
            </a:r>
            <a:endParaRPr lang="en-US" sz="1750" dirty="0"/>
          </a:p>
        </p:txBody>
      </p:sp>
    </p:spTree>
    <p:extLst>
      <p:ext uri="{BB962C8B-B14F-4D97-AF65-F5344CB8AC3E}">
        <p14:creationId xmlns:p14="http://schemas.microsoft.com/office/powerpoint/2010/main" xmlns="" val="3400922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9F073CC-0D1E-D295-9968-D1BD9278207F}"/>
              </a:ext>
            </a:extLst>
          </p:cNvPr>
          <p:cNvSpPr txBox="1"/>
          <p:nvPr/>
        </p:nvSpPr>
        <p:spPr>
          <a:xfrm>
            <a:off x="1227909" y="1045029"/>
            <a:ext cx="3801425" cy="646331"/>
          </a:xfrm>
          <a:prstGeom prst="rect">
            <a:avLst/>
          </a:prstGeom>
          <a:noFill/>
        </p:spPr>
        <p:txBody>
          <a:bodyPr wrap="none" rtlCol="0">
            <a:spAutoFit/>
          </a:bodyPr>
          <a:lstStyle/>
          <a:p>
            <a:r>
              <a:rPr lang="en-IN" sz="3600" dirty="0">
                <a:latin typeface="Arial" panose="020B0604020202020204" pitchFamily="34" charset="0"/>
                <a:cs typeface="Arial" panose="020B0604020202020204" pitchFamily="34" charset="0"/>
              </a:rPr>
              <a:t>Write-Off of NPAs</a:t>
            </a:r>
          </a:p>
        </p:txBody>
      </p:sp>
      <p:sp>
        <p:nvSpPr>
          <p:cNvPr id="3" name="TextBox 2">
            <a:extLst>
              <a:ext uri="{FF2B5EF4-FFF2-40B4-BE49-F238E27FC236}">
                <a16:creationId xmlns:a16="http://schemas.microsoft.com/office/drawing/2014/main" xmlns="" id="{B8256113-8CD3-AA1D-0AFC-F5D7D6B87971}"/>
              </a:ext>
            </a:extLst>
          </p:cNvPr>
          <p:cNvSpPr txBox="1"/>
          <p:nvPr/>
        </p:nvSpPr>
        <p:spPr>
          <a:xfrm>
            <a:off x="1227909" y="2155372"/>
            <a:ext cx="11011987" cy="4401205"/>
          </a:xfrm>
          <a:prstGeom prst="rect">
            <a:avLst/>
          </a:prstGeom>
          <a:noFill/>
        </p:spPr>
        <p:txBody>
          <a:bodyPr wrap="square" rtlCol="0">
            <a:spAutoFit/>
          </a:bodyPr>
          <a:lstStyle/>
          <a:p>
            <a:r>
              <a:rPr lang="en-IN" sz="2800" dirty="0"/>
              <a:t>This should be done as per boards policy.</a:t>
            </a:r>
          </a:p>
          <a:p>
            <a:endParaRPr lang="en-IN" sz="2800" dirty="0"/>
          </a:p>
          <a:p>
            <a:r>
              <a:rPr lang="en-IN" sz="2800" dirty="0"/>
              <a:t>Avoid Technical Write-offs as the incentive to collect will be less</a:t>
            </a:r>
          </a:p>
          <a:p>
            <a:endParaRPr lang="en-IN" sz="2800" dirty="0"/>
          </a:p>
          <a:p>
            <a:r>
              <a:rPr lang="en-IN" sz="2800" dirty="0"/>
              <a:t>Should put in place effective NPA Management – Effective Mechanism and Granular Data</a:t>
            </a:r>
          </a:p>
          <a:p>
            <a:endParaRPr lang="en-IN" sz="2800" dirty="0"/>
          </a:p>
          <a:p>
            <a:r>
              <a:rPr lang="en-IN" sz="2800" dirty="0"/>
              <a:t>IT and MIS systems should be robust and able to Generate reliable and quality information with regard to Asset Quality and effective decision making.</a:t>
            </a:r>
          </a:p>
        </p:txBody>
      </p:sp>
    </p:spTree>
    <p:extLst>
      <p:ext uri="{BB962C8B-B14F-4D97-AF65-F5344CB8AC3E}">
        <p14:creationId xmlns:p14="http://schemas.microsoft.com/office/powerpoint/2010/main" xmlns="" val="2086700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6874296-CFBE-B357-023B-90BC26227B47}"/>
              </a:ext>
            </a:extLst>
          </p:cNvPr>
          <p:cNvSpPr/>
          <p:nvPr/>
        </p:nvSpPr>
        <p:spPr>
          <a:xfrm>
            <a:off x="1972490" y="1991141"/>
            <a:ext cx="10567853" cy="4247317"/>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Thank you Very Much.</a:t>
            </a:r>
          </a:p>
          <a:p>
            <a:pPr algn="ct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Wish you a Safe Happy </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and </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Satisfactory Bank Audit</a:t>
            </a:r>
          </a:p>
        </p:txBody>
      </p:sp>
    </p:spTree>
    <p:extLst>
      <p:ext uri="{BB962C8B-B14F-4D97-AF65-F5344CB8AC3E}">
        <p14:creationId xmlns:p14="http://schemas.microsoft.com/office/powerpoint/2010/main" xmlns="" val="3997238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xmlns="" id="{AF4E7715-306A-6D33-EB79-D01E652F55BA}"/>
              </a:ext>
            </a:extLst>
          </p:cNvPr>
          <p:cNvPicPr>
            <a:picLocks noChangeAspect="1"/>
          </p:cNvPicPr>
          <p:nvPr/>
        </p:nvPicPr>
        <p:blipFill>
          <a:blip r:embed="rId2"/>
          <a:stretch>
            <a:fillRect/>
          </a:stretch>
        </p:blipFill>
        <p:spPr>
          <a:xfrm>
            <a:off x="9144000" y="0"/>
            <a:ext cx="5486400" cy="8229600"/>
          </a:xfrm>
          <a:prstGeom prst="rect">
            <a:avLst/>
          </a:prstGeom>
        </p:spPr>
      </p:pic>
      <p:sp>
        <p:nvSpPr>
          <p:cNvPr id="14" name="Text 11"/>
          <p:cNvSpPr/>
          <p:nvPr/>
        </p:nvSpPr>
        <p:spPr>
          <a:xfrm>
            <a:off x="992777" y="676344"/>
            <a:ext cx="3890724" cy="333375"/>
          </a:xfrm>
          <a:prstGeom prst="rect">
            <a:avLst/>
          </a:prstGeom>
          <a:noFill/>
          <a:ln/>
        </p:spPr>
        <p:txBody>
          <a:bodyPr wrap="none" lIns="0" tIns="0" rIns="0" bIns="0" rtlCol="0" anchor="t"/>
          <a:lstStyle/>
          <a:p>
            <a:pPr marL="0" indent="0">
              <a:lnSpc>
                <a:spcPts val="2600"/>
              </a:lnSpc>
              <a:buNone/>
            </a:pPr>
            <a:r>
              <a:rPr lang="en-US" sz="3200" b="1" dirty="0">
                <a:solidFill>
                  <a:srgbClr val="272525"/>
                </a:solidFill>
                <a:latin typeface="Petrona Bold" pitchFamily="34" charset="0"/>
                <a:ea typeface="Petrona Bold" pitchFamily="34" charset="-122"/>
                <a:cs typeface="Petrona Bold" pitchFamily="34" charset="-120"/>
              </a:rPr>
              <a:t>Importance of Timely Payments</a:t>
            </a:r>
            <a:endParaRPr lang="en-US" sz="3200" dirty="0"/>
          </a:p>
        </p:txBody>
      </p:sp>
      <p:sp>
        <p:nvSpPr>
          <p:cNvPr id="15" name="Text 12"/>
          <p:cNvSpPr/>
          <p:nvPr/>
        </p:nvSpPr>
        <p:spPr>
          <a:xfrm>
            <a:off x="992777" y="1693341"/>
            <a:ext cx="7061121" cy="2212453"/>
          </a:xfrm>
          <a:prstGeom prst="rect">
            <a:avLst/>
          </a:prstGeom>
          <a:noFill/>
          <a:ln/>
        </p:spPr>
        <p:txBody>
          <a:bodyPr wrap="square" lIns="0" tIns="0" rIns="0" bIns="0" rtlCol="0" anchor="t"/>
          <a:lstStyle/>
          <a:p>
            <a:pPr marL="0" indent="0">
              <a:lnSpc>
                <a:spcPct val="150000"/>
              </a:lnSpc>
              <a:buNone/>
            </a:pPr>
            <a:r>
              <a:rPr lang="en-US" sz="2800" dirty="0">
                <a:solidFill>
                  <a:srgbClr val="272525"/>
                </a:solidFill>
                <a:latin typeface="Inter" pitchFamily="34" charset="0"/>
                <a:ea typeface="Inter" pitchFamily="34" charset="-122"/>
                <a:cs typeface="Inter" pitchFamily="34" charset="-120"/>
              </a:rPr>
              <a:t>Timely payments are crucial to avoid NPA classification. Banks should classify an account as NPA only if the interest due and charged during any quarter is not serviced fully within 90 days from the end of the quarter. This should be part of the day end process</a:t>
            </a:r>
            <a:endParaRPr lang="en-US" sz="2800" dirty="0"/>
          </a:p>
        </p:txBody>
      </p:sp>
    </p:spTree>
    <p:extLst>
      <p:ext uri="{BB962C8B-B14F-4D97-AF65-F5344CB8AC3E}">
        <p14:creationId xmlns:p14="http://schemas.microsoft.com/office/powerpoint/2010/main" xmlns="" val="3475978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95080"/>
            <a:ext cx="7556421" cy="2232779"/>
          </a:xfrm>
          <a:prstGeom prst="rect">
            <a:avLst/>
          </a:prstGeom>
          <a:noFill/>
          <a:ln/>
        </p:spPr>
        <p:txBody>
          <a:bodyPr wrap="squar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Income Recognition for Non-Performing Assets (NPAs)</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912614" y="6387227"/>
            <a:ext cx="125254"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Inter Medium" pitchFamily="34" charset="0"/>
                <a:ea typeface="Inter Medium" pitchFamily="34" charset="-122"/>
                <a:cs typeface="Inter Medium" pitchFamily="34" charset="-120"/>
              </a:rPr>
              <a:t>jv</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7000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478518"/>
            <a:ext cx="10331648" cy="744260"/>
          </a:xfrm>
          <a:prstGeom prst="rect">
            <a:avLst/>
          </a:prstGeom>
          <a:noFill/>
          <a:ln/>
        </p:spPr>
        <p:txBody>
          <a:bodyPr wrap="none" lIns="0" tIns="0" rIns="0" bIns="0" rtlCol="0" anchor="t"/>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65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Income Recognition Policy &amp; Reversal</a:t>
            </a:r>
            <a:endParaRPr kumimoji="0" lang="en-US" sz="4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2789753"/>
            <a:ext cx="3650218"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etrona Bold" pitchFamily="34" charset="0"/>
                <a:ea typeface="Petrona Bold" pitchFamily="34" charset="-122"/>
                <a:cs typeface="Petrona Bold" pitchFamily="34" charset="-120"/>
              </a:rPr>
              <a:t>Income Recognition Policy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3388638"/>
            <a:ext cx="13042821" cy="1451610"/>
          </a:xfrm>
          <a:prstGeom prst="rect">
            <a:avLst/>
          </a:prstGeom>
          <a:noFill/>
          <a:ln/>
        </p:spPr>
        <p:txBody>
          <a:bodyPr wrap="square" lIns="0" tIns="0" rIns="0" bIns="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Banks </a:t>
            </a:r>
            <a:r>
              <a:rPr kumimoji="0" lang="en-US" sz="2800" b="1"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cannot</a:t>
            </a:r>
            <a:r>
              <a:rPr kumimoji="0" lang="en-US" sz="28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accrue interest income on NPAs, including government-guaranteed accounts. An exception exists for advances against specific instruments like term deposits, National Savings Certificates, KVPs, and Life </a:t>
            </a:r>
            <a:r>
              <a:rPr kumimoji="0" lang="en-US" sz="2800" b="0" i="0" u="none" strike="noStrike" kern="1200" cap="none" spc="0" normalizeH="0" baseline="0" noProof="0">
                <a:ln>
                  <a:noFill/>
                </a:ln>
                <a:solidFill>
                  <a:srgbClr val="272525"/>
                </a:solidFill>
                <a:effectLst/>
                <a:uLnTx/>
                <a:uFillTx/>
                <a:latin typeface="Inter" pitchFamily="34" charset="0"/>
                <a:ea typeface="Inter" pitchFamily="34" charset="-122"/>
                <a:cs typeface="Inter" pitchFamily="34" charset="-120"/>
              </a:rPr>
              <a:t>Insurance Policies, provided </a:t>
            </a:r>
            <a:r>
              <a:rPr kumimoji="0" lang="en-US" sz="28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adequate margin is available.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793790" y="5662374"/>
            <a:ext cx="13042821"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25320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7FB1790-3315-C4B0-56C5-42C5A54DAC78}"/>
              </a:ext>
            </a:extLst>
          </p:cNvPr>
          <p:cNvSpPr txBox="1"/>
          <p:nvPr/>
        </p:nvSpPr>
        <p:spPr>
          <a:xfrm>
            <a:off x="966652" y="1176384"/>
            <a:ext cx="12592594" cy="260808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Fees and commissions earned by the banks as a result of renegotiations or rescheduling of outstanding debts should be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recognised</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 an accrual basis over the period of time covered by the renegotiated or rescheduled extension of credit. </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F3860205-E819-7EB1-B818-3B3028BF5C90}"/>
              </a:ext>
            </a:extLst>
          </p:cNvPr>
          <p:cNvSpPr txBox="1"/>
          <p:nvPr/>
        </p:nvSpPr>
        <p:spPr>
          <a:xfrm>
            <a:off x="966652" y="4114800"/>
            <a:ext cx="12592594" cy="19617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cases of loans where moratorium has been granted for repayment of interest, income may be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recognised</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 accrual basis for accounts which continue to be classified as ‘standard’. </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52220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265</TotalTime>
  <Words>4123</Words>
  <Application>Microsoft Office PowerPoint</Application>
  <PresentationFormat>Custom</PresentationFormat>
  <Paragraphs>359</Paragraphs>
  <Slides>54</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Petrona Bold</vt:lpstr>
      <vt:lpstr>Calibri</vt:lpstr>
      <vt:lpstr>Inter</vt:lpstr>
      <vt:lpstr>Inter Medium</vt:lpstr>
      <vt:lpstr>Inter Bold</vt:lpstr>
      <vt:lpstr>Aptos</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PptxGenJS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Admin</cp:lastModifiedBy>
  <cp:revision>2</cp:revision>
  <dcterms:created xsi:type="dcterms:W3CDTF">2025-03-12T11:16:52Z</dcterms:created>
  <dcterms:modified xsi:type="dcterms:W3CDTF">2025-04-01T10:45:54Z</dcterms:modified>
</cp:coreProperties>
</file>