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1"/>
  </p:notesMasterIdLst>
  <p:sldIdLst>
    <p:sldId id="1223" r:id="rId2"/>
    <p:sldId id="1236" r:id="rId3"/>
    <p:sldId id="1237" r:id="rId4"/>
    <p:sldId id="1238" r:id="rId5"/>
    <p:sldId id="1239" r:id="rId6"/>
    <p:sldId id="1240" r:id="rId7"/>
    <p:sldId id="1241" r:id="rId8"/>
    <p:sldId id="1242" r:id="rId9"/>
    <p:sldId id="1243" r:id="rId10"/>
    <p:sldId id="1244" r:id="rId11"/>
    <p:sldId id="1245" r:id="rId12"/>
    <p:sldId id="477" r:id="rId13"/>
    <p:sldId id="478" r:id="rId14"/>
    <p:sldId id="479" r:id="rId15"/>
    <p:sldId id="480" r:id="rId16"/>
    <p:sldId id="723" r:id="rId17"/>
    <p:sldId id="724" r:id="rId18"/>
    <p:sldId id="725" r:id="rId19"/>
    <p:sldId id="481" r:id="rId20"/>
    <p:sldId id="482" r:id="rId21"/>
    <p:sldId id="1246" r:id="rId22"/>
    <p:sldId id="1247" r:id="rId23"/>
    <p:sldId id="1381" r:id="rId24"/>
    <p:sldId id="1382" r:id="rId25"/>
    <p:sldId id="1383" r:id="rId26"/>
    <p:sldId id="1384" r:id="rId27"/>
    <p:sldId id="656" r:id="rId28"/>
    <p:sldId id="657" r:id="rId29"/>
    <p:sldId id="658" r:id="rId30"/>
    <p:sldId id="659" r:id="rId31"/>
    <p:sldId id="717" r:id="rId32"/>
    <p:sldId id="718" r:id="rId33"/>
    <p:sldId id="719" r:id="rId34"/>
    <p:sldId id="720" r:id="rId35"/>
    <p:sldId id="721" r:id="rId36"/>
    <p:sldId id="722" r:id="rId37"/>
    <p:sldId id="682" r:id="rId38"/>
    <p:sldId id="683" r:id="rId39"/>
    <p:sldId id="684" r:id="rId40"/>
    <p:sldId id="685" r:id="rId41"/>
    <p:sldId id="686" r:id="rId42"/>
    <p:sldId id="687" r:id="rId43"/>
    <p:sldId id="726" r:id="rId44"/>
    <p:sldId id="727" r:id="rId45"/>
    <p:sldId id="728" r:id="rId46"/>
    <p:sldId id="729" r:id="rId47"/>
    <p:sldId id="730" r:id="rId48"/>
    <p:sldId id="327" r:id="rId49"/>
    <p:sldId id="284" r:id="rId50"/>
    <p:sldId id="286" r:id="rId51"/>
    <p:sldId id="287" r:id="rId52"/>
    <p:sldId id="288" r:id="rId53"/>
    <p:sldId id="289" r:id="rId54"/>
    <p:sldId id="290" r:id="rId55"/>
    <p:sldId id="291" r:id="rId56"/>
    <p:sldId id="292" r:id="rId57"/>
    <p:sldId id="293" r:id="rId58"/>
    <p:sldId id="294" r:id="rId59"/>
    <p:sldId id="295" r:id="rId60"/>
    <p:sldId id="296" r:id="rId61"/>
    <p:sldId id="305" r:id="rId62"/>
    <p:sldId id="298" r:id="rId63"/>
    <p:sldId id="306" r:id="rId64"/>
    <p:sldId id="299" r:id="rId65"/>
    <p:sldId id="307" r:id="rId66"/>
    <p:sldId id="301" r:id="rId67"/>
    <p:sldId id="302" r:id="rId68"/>
    <p:sldId id="303" r:id="rId69"/>
    <p:sldId id="447" r:id="rId70"/>
    <p:sldId id="573" r:id="rId71"/>
    <p:sldId id="448" r:id="rId72"/>
    <p:sldId id="456" r:id="rId73"/>
    <p:sldId id="457" r:id="rId74"/>
    <p:sldId id="583" r:id="rId75"/>
    <p:sldId id="458" r:id="rId76"/>
    <p:sldId id="459" r:id="rId77"/>
    <p:sldId id="460" r:id="rId78"/>
    <p:sldId id="580" r:id="rId79"/>
    <p:sldId id="461" r:id="rId80"/>
    <p:sldId id="582" r:id="rId81"/>
    <p:sldId id="585" r:id="rId82"/>
    <p:sldId id="586" r:id="rId83"/>
    <p:sldId id="587" r:id="rId84"/>
    <p:sldId id="581" r:id="rId85"/>
    <p:sldId id="588" r:id="rId86"/>
    <p:sldId id="462" r:id="rId87"/>
    <p:sldId id="584" r:id="rId88"/>
    <p:sldId id="574" r:id="rId89"/>
    <p:sldId id="449" r:id="rId90"/>
    <p:sldId id="463" r:id="rId91"/>
    <p:sldId id="464" r:id="rId92"/>
    <p:sldId id="519" r:id="rId93"/>
    <p:sldId id="465" r:id="rId94"/>
    <p:sldId id="466" r:id="rId95"/>
    <p:sldId id="575" r:id="rId96"/>
    <p:sldId id="450" r:id="rId97"/>
    <p:sldId id="467" r:id="rId98"/>
    <p:sldId id="468" r:id="rId99"/>
    <p:sldId id="520" r:id="rId100"/>
    <p:sldId id="469" r:id="rId101"/>
    <p:sldId id="470" r:id="rId102"/>
    <p:sldId id="471" r:id="rId103"/>
    <p:sldId id="472" r:id="rId104"/>
    <p:sldId id="576" r:id="rId105"/>
    <p:sldId id="451" r:id="rId106"/>
    <p:sldId id="577" r:id="rId107"/>
    <p:sldId id="452" r:id="rId108"/>
    <p:sldId id="473" r:id="rId109"/>
    <p:sldId id="474" r:id="rId110"/>
    <p:sldId id="475" r:id="rId111"/>
    <p:sldId id="589" r:id="rId112"/>
    <p:sldId id="476" r:id="rId113"/>
    <p:sldId id="285" r:id="rId114"/>
    <p:sldId id="308" r:id="rId115"/>
    <p:sldId id="309" r:id="rId116"/>
    <p:sldId id="310" r:id="rId117"/>
    <p:sldId id="311" r:id="rId118"/>
    <p:sldId id="312" r:id="rId119"/>
    <p:sldId id="328" r:id="rId120"/>
    <p:sldId id="329" r:id="rId121"/>
    <p:sldId id="334" r:id="rId122"/>
    <p:sldId id="330" r:id="rId123"/>
    <p:sldId id="331" r:id="rId124"/>
    <p:sldId id="332" r:id="rId125"/>
    <p:sldId id="333" r:id="rId126"/>
    <p:sldId id="315" r:id="rId127"/>
    <p:sldId id="324" r:id="rId128"/>
    <p:sldId id="325" r:id="rId129"/>
    <p:sldId id="326" r:id="rId130"/>
    <p:sldId id="338" r:id="rId131"/>
    <p:sldId id="345" r:id="rId132"/>
    <p:sldId id="344" r:id="rId133"/>
    <p:sldId id="339" r:id="rId134"/>
    <p:sldId id="340" r:id="rId135"/>
    <p:sldId id="341" r:id="rId136"/>
    <p:sldId id="342" r:id="rId137"/>
    <p:sldId id="335" r:id="rId138"/>
    <p:sldId id="337" r:id="rId139"/>
    <p:sldId id="398" r:id="rId140"/>
    <p:sldId id="343" r:id="rId141"/>
    <p:sldId id="347" r:id="rId142"/>
    <p:sldId id="354" r:id="rId143"/>
    <p:sldId id="396" r:id="rId144"/>
    <p:sldId id="357" r:id="rId145"/>
    <p:sldId id="358" r:id="rId146"/>
    <p:sldId id="359" r:id="rId147"/>
    <p:sldId id="360" r:id="rId148"/>
    <p:sldId id="370" r:id="rId149"/>
    <p:sldId id="361" r:id="rId150"/>
    <p:sldId id="362" r:id="rId151"/>
    <p:sldId id="555" r:id="rId152"/>
    <p:sldId id="363" r:id="rId153"/>
    <p:sldId id="364" r:id="rId154"/>
    <p:sldId id="365" r:id="rId155"/>
    <p:sldId id="397" r:id="rId156"/>
    <p:sldId id="366" r:id="rId157"/>
    <p:sldId id="568" r:id="rId158"/>
    <p:sldId id="569" r:id="rId159"/>
    <p:sldId id="367" r:id="rId160"/>
    <p:sldId id="368" r:id="rId161"/>
    <p:sldId id="369" r:id="rId162"/>
    <p:sldId id="371" r:id="rId163"/>
    <p:sldId id="372" r:id="rId164"/>
    <p:sldId id="373" r:id="rId165"/>
    <p:sldId id="374" r:id="rId166"/>
    <p:sldId id="399" r:id="rId167"/>
    <p:sldId id="375" r:id="rId168"/>
    <p:sldId id="376" r:id="rId169"/>
    <p:sldId id="400" r:id="rId170"/>
    <p:sldId id="402" r:id="rId171"/>
    <p:sldId id="401" r:id="rId172"/>
    <p:sldId id="379" r:id="rId173"/>
    <p:sldId id="382" r:id="rId174"/>
    <p:sldId id="383" r:id="rId175"/>
    <p:sldId id="384" r:id="rId176"/>
    <p:sldId id="386" r:id="rId177"/>
    <p:sldId id="387" r:id="rId178"/>
    <p:sldId id="389" r:id="rId179"/>
    <p:sldId id="390" r:id="rId180"/>
    <p:sldId id="391" r:id="rId181"/>
    <p:sldId id="485" r:id="rId182"/>
    <p:sldId id="487" r:id="rId183"/>
    <p:sldId id="483" r:id="rId184"/>
    <p:sldId id="484" r:id="rId185"/>
    <p:sldId id="392" r:id="rId186"/>
    <p:sldId id="393" r:id="rId187"/>
    <p:sldId id="394" r:id="rId188"/>
    <p:sldId id="403" r:id="rId189"/>
    <p:sldId id="404" r:id="rId190"/>
    <p:sldId id="405" r:id="rId191"/>
    <p:sldId id="406" r:id="rId192"/>
    <p:sldId id="407" r:id="rId193"/>
    <p:sldId id="550" r:id="rId194"/>
    <p:sldId id="551" r:id="rId195"/>
    <p:sldId id="556" r:id="rId196"/>
    <p:sldId id="552" r:id="rId197"/>
    <p:sldId id="553" r:id="rId198"/>
    <p:sldId id="554" r:id="rId199"/>
    <p:sldId id="494" r:id="rId200"/>
    <p:sldId id="495" r:id="rId201"/>
    <p:sldId id="496" r:id="rId202"/>
    <p:sldId id="497" r:id="rId203"/>
    <p:sldId id="514" r:id="rId204"/>
    <p:sldId id="498" r:id="rId205"/>
    <p:sldId id="499" r:id="rId206"/>
    <p:sldId id="500" r:id="rId207"/>
    <p:sldId id="501" r:id="rId208"/>
    <p:sldId id="502" r:id="rId209"/>
    <p:sldId id="503" r:id="rId210"/>
    <p:sldId id="504" r:id="rId211"/>
    <p:sldId id="505" r:id="rId212"/>
    <p:sldId id="506" r:id="rId213"/>
    <p:sldId id="507" r:id="rId214"/>
    <p:sldId id="508" r:id="rId215"/>
    <p:sldId id="509" r:id="rId216"/>
    <p:sldId id="510" r:id="rId217"/>
    <p:sldId id="515" r:id="rId218"/>
    <p:sldId id="511" r:id="rId219"/>
    <p:sldId id="516" r:id="rId220"/>
    <p:sldId id="512" r:id="rId221"/>
    <p:sldId id="513" r:id="rId222"/>
    <p:sldId id="517" r:id="rId223"/>
    <p:sldId id="408" r:id="rId224"/>
    <p:sldId id="409" r:id="rId225"/>
    <p:sldId id="410" r:id="rId226"/>
    <p:sldId id="411" r:id="rId227"/>
    <p:sldId id="435" r:id="rId228"/>
    <p:sldId id="412" r:id="rId229"/>
    <p:sldId id="436" r:id="rId230"/>
    <p:sldId id="413" r:id="rId231"/>
    <p:sldId id="437" r:id="rId232"/>
    <p:sldId id="414" r:id="rId233"/>
    <p:sldId id="415" r:id="rId234"/>
    <p:sldId id="416" r:id="rId235"/>
    <p:sldId id="417" r:id="rId236"/>
    <p:sldId id="439" r:id="rId237"/>
    <p:sldId id="418" r:id="rId238"/>
    <p:sldId id="419" r:id="rId239"/>
    <p:sldId id="420" r:id="rId240"/>
    <p:sldId id="421" r:id="rId241"/>
    <p:sldId id="422" r:id="rId242"/>
    <p:sldId id="557" r:id="rId243"/>
    <p:sldId id="424" r:id="rId244"/>
    <p:sldId id="558" r:id="rId245"/>
    <p:sldId id="559" r:id="rId246"/>
    <p:sldId id="427" r:id="rId247"/>
    <p:sldId id="570" r:id="rId248"/>
    <p:sldId id="428" r:id="rId249"/>
    <p:sldId id="429" r:id="rId250"/>
    <p:sldId id="560" r:id="rId251"/>
    <p:sldId id="567" r:id="rId252"/>
    <p:sldId id="431" r:id="rId253"/>
    <p:sldId id="561" r:id="rId254"/>
    <p:sldId id="430" r:id="rId255"/>
    <p:sldId id="562" r:id="rId256"/>
    <p:sldId id="563" r:id="rId257"/>
    <p:sldId id="564" r:id="rId258"/>
    <p:sldId id="565" r:id="rId259"/>
    <p:sldId id="566" r:id="rId260"/>
    <p:sldId id="432" r:id="rId261"/>
    <p:sldId id="257" r:id="rId262"/>
    <p:sldId id="571" r:id="rId263"/>
    <p:sldId id="258" r:id="rId264"/>
    <p:sldId id="260" r:id="rId265"/>
    <p:sldId id="261" r:id="rId266"/>
    <p:sldId id="440" r:id="rId267"/>
    <p:sldId id="441" r:id="rId268"/>
    <p:sldId id="264" r:id="rId269"/>
    <p:sldId id="1224" r:id="rId270"/>
    <p:sldId id="1225" r:id="rId271"/>
    <p:sldId id="1226" r:id="rId272"/>
    <p:sldId id="591" r:id="rId273"/>
    <p:sldId id="1227" r:id="rId274"/>
    <p:sldId id="689" r:id="rId275"/>
    <p:sldId id="673" r:id="rId276"/>
    <p:sldId id="1228" r:id="rId277"/>
    <p:sldId id="690" r:id="rId278"/>
    <p:sldId id="691" r:id="rId279"/>
    <p:sldId id="642" r:id="rId280"/>
    <p:sldId id="1229" r:id="rId281"/>
    <p:sldId id="643" r:id="rId282"/>
    <p:sldId id="1230" r:id="rId283"/>
    <p:sldId id="692" r:id="rId284"/>
    <p:sldId id="644" r:id="rId285"/>
    <p:sldId id="696" r:id="rId286"/>
    <p:sldId id="697" r:id="rId287"/>
    <p:sldId id="1231" r:id="rId288"/>
    <p:sldId id="669" r:id="rId289"/>
    <p:sldId id="670" r:id="rId290"/>
    <p:sldId id="671" r:id="rId291"/>
    <p:sldId id="702" r:id="rId292"/>
    <p:sldId id="703" r:id="rId293"/>
    <p:sldId id="704" r:id="rId294"/>
    <p:sldId id="705" r:id="rId295"/>
    <p:sldId id="706" r:id="rId296"/>
    <p:sldId id="709" r:id="rId297"/>
    <p:sldId id="710" r:id="rId298"/>
    <p:sldId id="708" r:id="rId299"/>
    <p:sldId id="711" r:id="rId300"/>
    <p:sldId id="712" r:id="rId301"/>
    <p:sldId id="713" r:id="rId302"/>
    <p:sldId id="714" r:id="rId303"/>
    <p:sldId id="715" r:id="rId304"/>
    <p:sldId id="716" r:id="rId305"/>
    <p:sldId id="1375" r:id="rId306"/>
    <p:sldId id="1377" r:id="rId307"/>
    <p:sldId id="1378" r:id="rId308"/>
    <p:sldId id="667" r:id="rId309"/>
    <p:sldId id="1379" r:id="rId310"/>
    <p:sldId id="1380" r:id="rId311"/>
    <p:sldId id="707" r:id="rId312"/>
    <p:sldId id="1232" r:id="rId313"/>
    <p:sldId id="646" r:id="rId314"/>
    <p:sldId id="668" r:id="rId315"/>
    <p:sldId id="665" r:id="rId316"/>
    <p:sldId id="672" r:id="rId317"/>
    <p:sldId id="1233" r:id="rId318"/>
    <p:sldId id="1234" r:id="rId319"/>
    <p:sldId id="1235" r:id="rId320"/>
    <p:sldId id="618" r:id="rId321"/>
    <p:sldId id="619" r:id="rId322"/>
    <p:sldId id="620" r:id="rId323"/>
    <p:sldId id="621" r:id="rId324"/>
    <p:sldId id="622" r:id="rId325"/>
    <p:sldId id="623" r:id="rId326"/>
    <p:sldId id="624" r:id="rId327"/>
    <p:sldId id="625" r:id="rId328"/>
    <p:sldId id="629" r:id="rId329"/>
    <p:sldId id="630" r:id="rId330"/>
    <p:sldId id="631" r:id="rId331"/>
    <p:sldId id="632" r:id="rId332"/>
    <p:sldId id="633" r:id="rId333"/>
    <p:sldId id="634" r:id="rId334"/>
    <p:sldId id="635" r:id="rId335"/>
    <p:sldId id="626" r:id="rId336"/>
    <p:sldId id="627" r:id="rId337"/>
    <p:sldId id="628" r:id="rId338"/>
    <p:sldId id="602" r:id="rId339"/>
    <p:sldId id="636" r:id="rId340"/>
    <p:sldId id="1249" r:id="rId341"/>
    <p:sldId id="1250" r:id="rId342"/>
    <p:sldId id="259" r:id="rId343"/>
    <p:sldId id="1251" r:id="rId344"/>
    <p:sldId id="1252" r:id="rId345"/>
    <p:sldId id="262" r:id="rId346"/>
    <p:sldId id="1253" r:id="rId347"/>
    <p:sldId id="266" r:id="rId348"/>
    <p:sldId id="268" r:id="rId349"/>
    <p:sldId id="269" r:id="rId350"/>
    <p:sldId id="1254" r:id="rId351"/>
    <p:sldId id="270" r:id="rId352"/>
    <p:sldId id="271" r:id="rId353"/>
    <p:sldId id="272" r:id="rId354"/>
    <p:sldId id="273" r:id="rId355"/>
    <p:sldId id="274" r:id="rId356"/>
    <p:sldId id="275" r:id="rId357"/>
    <p:sldId id="276" r:id="rId358"/>
    <p:sldId id="277" r:id="rId359"/>
    <p:sldId id="278" r:id="rId360"/>
    <p:sldId id="279" r:id="rId361"/>
    <p:sldId id="280" r:id="rId362"/>
    <p:sldId id="281" r:id="rId363"/>
    <p:sldId id="282" r:id="rId364"/>
    <p:sldId id="283" r:id="rId365"/>
    <p:sldId id="1255" r:id="rId366"/>
    <p:sldId id="1256" r:id="rId367"/>
    <p:sldId id="1257" r:id="rId368"/>
    <p:sldId id="1258" r:id="rId369"/>
    <p:sldId id="1259" r:id="rId370"/>
    <p:sldId id="1260" r:id="rId371"/>
    <p:sldId id="1261" r:id="rId372"/>
    <p:sldId id="1262" r:id="rId373"/>
    <p:sldId id="1263" r:id="rId374"/>
    <p:sldId id="1264" r:id="rId375"/>
    <p:sldId id="1265" r:id="rId376"/>
    <p:sldId id="1266" r:id="rId377"/>
    <p:sldId id="1267" r:id="rId378"/>
    <p:sldId id="1268" r:id="rId379"/>
    <p:sldId id="1269" r:id="rId380"/>
    <p:sldId id="1270" r:id="rId381"/>
    <p:sldId id="1271" r:id="rId382"/>
    <p:sldId id="297" r:id="rId383"/>
    <p:sldId id="647" r:id="rId384"/>
    <p:sldId id="1272" r:id="rId385"/>
    <p:sldId id="1273" r:id="rId386"/>
    <p:sldId id="300" r:id="rId387"/>
    <p:sldId id="1274" r:id="rId388"/>
    <p:sldId id="1275" r:id="rId389"/>
    <p:sldId id="1276" r:id="rId390"/>
    <p:sldId id="304" r:id="rId391"/>
    <p:sldId id="1277" r:id="rId392"/>
    <p:sldId id="1278" r:id="rId393"/>
    <p:sldId id="1279" r:id="rId394"/>
    <p:sldId id="1280" r:id="rId395"/>
    <p:sldId id="731" r:id="rId396"/>
    <p:sldId id="1281" r:id="rId397"/>
    <p:sldId id="1282" r:id="rId398"/>
    <p:sldId id="1283" r:id="rId399"/>
    <p:sldId id="1284" r:id="rId400"/>
    <p:sldId id="313" r:id="rId401"/>
    <p:sldId id="314" r:id="rId402"/>
    <p:sldId id="1285" r:id="rId403"/>
    <p:sldId id="316" r:id="rId404"/>
    <p:sldId id="454" r:id="rId405"/>
    <p:sldId id="455" r:id="rId406"/>
    <p:sldId id="317" r:id="rId407"/>
    <p:sldId id="1286" r:id="rId408"/>
    <p:sldId id="1287" r:id="rId409"/>
    <p:sldId id="320" r:id="rId410"/>
    <p:sldId id="321" r:id="rId411"/>
    <p:sldId id="322" r:id="rId412"/>
    <p:sldId id="323" r:id="rId413"/>
    <p:sldId id="648" r:id="rId414"/>
    <p:sldId id="1288" r:id="rId415"/>
    <p:sldId id="698" r:id="rId416"/>
    <p:sldId id="701" r:id="rId417"/>
    <p:sldId id="679" r:id="rId418"/>
    <p:sldId id="680" r:id="rId419"/>
    <p:sldId id="699" r:id="rId420"/>
    <p:sldId id="700" r:id="rId421"/>
    <p:sldId id="1289" r:id="rId422"/>
    <p:sldId id="1290" r:id="rId423"/>
    <p:sldId id="1291" r:id="rId424"/>
    <p:sldId id="1292" r:id="rId425"/>
    <p:sldId id="1293" r:id="rId426"/>
    <p:sldId id="1294" r:id="rId427"/>
    <p:sldId id="1295" r:id="rId428"/>
    <p:sldId id="1296" r:id="rId429"/>
    <p:sldId id="434" r:id="rId430"/>
    <p:sldId id="1297" r:id="rId431"/>
    <p:sldId id="1298" r:id="rId432"/>
    <p:sldId id="1299" r:id="rId433"/>
    <p:sldId id="336" r:id="rId434"/>
    <p:sldId id="1300" r:id="rId435"/>
    <p:sldId id="1301" r:id="rId436"/>
    <p:sldId id="1302" r:id="rId437"/>
    <p:sldId id="1303" r:id="rId438"/>
    <p:sldId id="1304" r:id="rId439"/>
    <p:sldId id="1305" r:id="rId440"/>
    <p:sldId id="1306" r:id="rId441"/>
    <p:sldId id="1307" r:id="rId442"/>
    <p:sldId id="1308" r:id="rId443"/>
    <p:sldId id="346" r:id="rId444"/>
    <p:sldId id="1309" r:id="rId445"/>
    <p:sldId id="348" r:id="rId446"/>
    <p:sldId id="349" r:id="rId447"/>
    <p:sldId id="350" r:id="rId448"/>
    <p:sldId id="351" r:id="rId449"/>
    <p:sldId id="352" r:id="rId450"/>
    <p:sldId id="353" r:id="rId451"/>
    <p:sldId id="1310" r:id="rId452"/>
    <p:sldId id="355" r:id="rId453"/>
    <p:sldId id="356" r:id="rId454"/>
    <p:sldId id="1311" r:id="rId455"/>
    <p:sldId id="1312" r:id="rId456"/>
    <p:sldId id="1313" r:id="rId457"/>
    <p:sldId id="1314" r:id="rId458"/>
    <p:sldId id="1315" r:id="rId459"/>
    <p:sldId id="1316" r:id="rId460"/>
    <p:sldId id="1317" r:id="rId461"/>
    <p:sldId id="1318" r:id="rId462"/>
    <p:sldId id="1319" r:id="rId463"/>
    <p:sldId id="1321" r:id="rId464"/>
    <p:sldId id="1322" r:id="rId465"/>
    <p:sldId id="1323" r:id="rId466"/>
    <p:sldId id="438" r:id="rId467"/>
    <p:sldId id="1324" r:id="rId468"/>
    <p:sldId id="1325" r:id="rId469"/>
    <p:sldId id="1326" r:id="rId470"/>
    <p:sldId id="1327" r:id="rId471"/>
    <p:sldId id="1328" r:id="rId472"/>
    <p:sldId id="1329" r:id="rId473"/>
    <p:sldId id="1330" r:id="rId474"/>
    <p:sldId id="1331" r:id="rId475"/>
    <p:sldId id="1332" r:id="rId476"/>
    <p:sldId id="1333" r:id="rId477"/>
    <p:sldId id="442" r:id="rId478"/>
    <p:sldId id="443" r:id="rId479"/>
    <p:sldId id="381" r:id="rId480"/>
    <p:sldId id="1334" r:id="rId481"/>
    <p:sldId id="1335" r:id="rId482"/>
    <p:sldId id="1336" r:id="rId483"/>
    <p:sldId id="444" r:id="rId484"/>
    <p:sldId id="385" r:id="rId485"/>
    <p:sldId id="1337" r:id="rId486"/>
    <p:sldId id="1338" r:id="rId487"/>
    <p:sldId id="445" r:id="rId488"/>
    <p:sldId id="446" r:id="rId489"/>
    <p:sldId id="1339" r:id="rId490"/>
    <p:sldId id="1340" r:id="rId491"/>
    <p:sldId id="1341" r:id="rId492"/>
    <p:sldId id="1342" r:id="rId493"/>
    <p:sldId id="1343" r:id="rId494"/>
    <p:sldId id="395" r:id="rId495"/>
    <p:sldId id="1344" r:id="rId496"/>
    <p:sldId id="1345" r:id="rId497"/>
    <p:sldId id="1346" r:id="rId498"/>
    <p:sldId id="1347" r:id="rId499"/>
    <p:sldId id="1348" r:id="rId500"/>
    <p:sldId id="1349" r:id="rId501"/>
    <p:sldId id="1350" r:id="rId502"/>
    <p:sldId id="1351" r:id="rId503"/>
    <p:sldId id="1352" r:id="rId504"/>
    <p:sldId id="1353" r:id="rId505"/>
    <p:sldId id="1354" r:id="rId506"/>
    <p:sldId id="1355" r:id="rId507"/>
    <p:sldId id="1356" r:id="rId508"/>
    <p:sldId id="1357" r:id="rId509"/>
    <p:sldId id="1358" r:id="rId510"/>
    <p:sldId id="1359" r:id="rId511"/>
    <p:sldId id="1360" r:id="rId512"/>
    <p:sldId id="1361" r:id="rId513"/>
    <p:sldId id="1362" r:id="rId514"/>
    <p:sldId id="1363" r:id="rId515"/>
    <p:sldId id="1364" r:id="rId516"/>
    <p:sldId id="1365" r:id="rId517"/>
    <p:sldId id="1366" r:id="rId518"/>
    <p:sldId id="1367" r:id="rId519"/>
    <p:sldId id="1368" r:id="rId520"/>
    <p:sldId id="1369" r:id="rId521"/>
    <p:sldId id="1370" r:id="rId522"/>
    <p:sldId id="423" r:id="rId523"/>
    <p:sldId id="1371" r:id="rId524"/>
    <p:sldId id="425" r:id="rId525"/>
    <p:sldId id="426" r:id="rId526"/>
    <p:sldId id="1372" r:id="rId527"/>
    <p:sldId id="1373" r:id="rId528"/>
    <p:sldId id="1374" r:id="rId529"/>
    <p:sldId id="1219" r:id="rId5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12" autoAdjust="0"/>
  </p:normalViewPr>
  <p:slideViewPr>
    <p:cSldViewPr snapToGrid="0">
      <p:cViewPr varScale="1">
        <p:scale>
          <a:sx n="62" d="100"/>
          <a:sy n="62" d="100"/>
        </p:scale>
        <p:origin x="102" y="96"/>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notesMaster" Target="notesMasters/notesMaster1.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viewProps" Target="viewProps.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tableStyles" Target="tableStyles.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presProps" Target="presProps.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theme" Target="theme/theme1.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237" Type="http://schemas.openxmlformats.org/officeDocument/2006/relationships/slide" Target="slides/slide2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C1FC1-DABD-4D8C-A7C3-6DD5FB33CE9D}" type="datetimeFigureOut">
              <a:rPr lang="en-IN" smtClean="0"/>
              <a:t>14-03-2026</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254EB-0248-4872-B0B8-EC60744FF8D5}" type="slidenum">
              <a:rPr lang="en-IN" smtClean="0"/>
              <a:t>‹#›</a:t>
            </a:fld>
            <a:endParaRPr lang="en-IN" dirty="0"/>
          </a:p>
        </p:txBody>
      </p:sp>
    </p:spTree>
    <p:extLst>
      <p:ext uri="{BB962C8B-B14F-4D97-AF65-F5344CB8AC3E}">
        <p14:creationId xmlns:p14="http://schemas.microsoft.com/office/powerpoint/2010/main" val="107607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2</a:t>
            </a:fld>
            <a:endParaRPr lang="en-US"/>
          </a:p>
        </p:txBody>
      </p:sp>
    </p:spTree>
    <p:extLst>
      <p:ext uri="{BB962C8B-B14F-4D97-AF65-F5344CB8AC3E}">
        <p14:creationId xmlns:p14="http://schemas.microsoft.com/office/powerpoint/2010/main" val="3711594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16</a:t>
            </a:fld>
            <a:endParaRPr lang="en-US"/>
          </a:p>
        </p:txBody>
      </p:sp>
    </p:spTree>
    <p:extLst>
      <p:ext uri="{BB962C8B-B14F-4D97-AF65-F5344CB8AC3E}">
        <p14:creationId xmlns:p14="http://schemas.microsoft.com/office/powerpoint/2010/main" val="410309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17</a:t>
            </a:fld>
            <a:endParaRPr lang="en-US"/>
          </a:p>
        </p:txBody>
      </p:sp>
    </p:spTree>
    <p:extLst>
      <p:ext uri="{BB962C8B-B14F-4D97-AF65-F5344CB8AC3E}">
        <p14:creationId xmlns:p14="http://schemas.microsoft.com/office/powerpoint/2010/main" val="300843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18</a:t>
            </a:fld>
            <a:endParaRPr lang="en-US"/>
          </a:p>
        </p:txBody>
      </p:sp>
    </p:spTree>
    <p:extLst>
      <p:ext uri="{BB962C8B-B14F-4D97-AF65-F5344CB8AC3E}">
        <p14:creationId xmlns:p14="http://schemas.microsoft.com/office/powerpoint/2010/main" val="166284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13796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340</a:t>
            </a:fld>
            <a:endParaRPr lang="en-US"/>
          </a:p>
        </p:txBody>
      </p:sp>
    </p:spTree>
    <p:extLst>
      <p:ext uri="{BB962C8B-B14F-4D97-AF65-F5344CB8AC3E}">
        <p14:creationId xmlns:p14="http://schemas.microsoft.com/office/powerpoint/2010/main" val="210922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341</a:t>
            </a:fld>
            <a:endParaRPr lang="en-US"/>
          </a:p>
        </p:txBody>
      </p:sp>
    </p:spTree>
    <p:extLst>
      <p:ext uri="{BB962C8B-B14F-4D97-AF65-F5344CB8AC3E}">
        <p14:creationId xmlns:p14="http://schemas.microsoft.com/office/powerpoint/2010/main" val="547787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342</a:t>
            </a:fld>
            <a:endParaRPr lang="en-US"/>
          </a:p>
        </p:txBody>
      </p:sp>
    </p:spTree>
    <p:extLst>
      <p:ext uri="{BB962C8B-B14F-4D97-AF65-F5344CB8AC3E}">
        <p14:creationId xmlns:p14="http://schemas.microsoft.com/office/powerpoint/2010/main" val="1764065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343</a:t>
            </a:fld>
            <a:endParaRPr lang="en-US"/>
          </a:p>
        </p:txBody>
      </p:sp>
    </p:spTree>
    <p:extLst>
      <p:ext uri="{BB962C8B-B14F-4D97-AF65-F5344CB8AC3E}">
        <p14:creationId xmlns:p14="http://schemas.microsoft.com/office/powerpoint/2010/main" val="295802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344</a:t>
            </a:fld>
            <a:endParaRPr lang="en-US"/>
          </a:p>
        </p:txBody>
      </p:sp>
    </p:spTree>
    <p:extLst>
      <p:ext uri="{BB962C8B-B14F-4D97-AF65-F5344CB8AC3E}">
        <p14:creationId xmlns:p14="http://schemas.microsoft.com/office/powerpoint/2010/main" val="2491138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345</a:t>
            </a:fld>
            <a:endParaRPr lang="en-US"/>
          </a:p>
        </p:txBody>
      </p:sp>
    </p:spTree>
    <p:extLst>
      <p:ext uri="{BB962C8B-B14F-4D97-AF65-F5344CB8AC3E}">
        <p14:creationId xmlns:p14="http://schemas.microsoft.com/office/powerpoint/2010/main" val="407525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a:t>
            </a:fld>
            <a:endParaRPr lang="en-US"/>
          </a:p>
        </p:txBody>
      </p:sp>
    </p:spTree>
    <p:extLst>
      <p:ext uri="{BB962C8B-B14F-4D97-AF65-F5344CB8AC3E}">
        <p14:creationId xmlns:p14="http://schemas.microsoft.com/office/powerpoint/2010/main" val="1529655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346</a:t>
            </a:fld>
            <a:endParaRPr lang="en-US"/>
          </a:p>
        </p:txBody>
      </p:sp>
    </p:spTree>
    <p:extLst>
      <p:ext uri="{BB962C8B-B14F-4D97-AF65-F5344CB8AC3E}">
        <p14:creationId xmlns:p14="http://schemas.microsoft.com/office/powerpoint/2010/main" val="3125326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347</a:t>
            </a:fld>
            <a:endParaRPr lang="en-US"/>
          </a:p>
        </p:txBody>
      </p:sp>
    </p:spTree>
    <p:extLst>
      <p:ext uri="{BB962C8B-B14F-4D97-AF65-F5344CB8AC3E}">
        <p14:creationId xmlns:p14="http://schemas.microsoft.com/office/powerpoint/2010/main" val="1421223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348</a:t>
            </a:fld>
            <a:endParaRPr lang="en-US"/>
          </a:p>
        </p:txBody>
      </p:sp>
    </p:spTree>
    <p:extLst>
      <p:ext uri="{BB962C8B-B14F-4D97-AF65-F5344CB8AC3E}">
        <p14:creationId xmlns:p14="http://schemas.microsoft.com/office/powerpoint/2010/main" val="588057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349</a:t>
            </a:fld>
            <a:endParaRPr lang="en-US"/>
          </a:p>
        </p:txBody>
      </p:sp>
    </p:spTree>
    <p:extLst>
      <p:ext uri="{BB962C8B-B14F-4D97-AF65-F5344CB8AC3E}">
        <p14:creationId xmlns:p14="http://schemas.microsoft.com/office/powerpoint/2010/main" val="2606741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350</a:t>
            </a:fld>
            <a:endParaRPr lang="en-US"/>
          </a:p>
        </p:txBody>
      </p:sp>
    </p:spTree>
    <p:extLst>
      <p:ext uri="{BB962C8B-B14F-4D97-AF65-F5344CB8AC3E}">
        <p14:creationId xmlns:p14="http://schemas.microsoft.com/office/powerpoint/2010/main" val="3464976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351</a:t>
            </a:fld>
            <a:endParaRPr lang="en-US"/>
          </a:p>
        </p:txBody>
      </p:sp>
    </p:spTree>
    <p:extLst>
      <p:ext uri="{BB962C8B-B14F-4D97-AF65-F5344CB8AC3E}">
        <p14:creationId xmlns:p14="http://schemas.microsoft.com/office/powerpoint/2010/main" val="1118036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379</a:t>
            </a:fld>
            <a:endParaRPr lang="en-US"/>
          </a:p>
        </p:txBody>
      </p:sp>
    </p:spTree>
    <p:extLst>
      <p:ext uri="{BB962C8B-B14F-4D97-AF65-F5344CB8AC3E}">
        <p14:creationId xmlns:p14="http://schemas.microsoft.com/office/powerpoint/2010/main" val="1629159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380</a:t>
            </a:fld>
            <a:endParaRPr lang="en-US"/>
          </a:p>
        </p:txBody>
      </p:sp>
    </p:spTree>
    <p:extLst>
      <p:ext uri="{BB962C8B-B14F-4D97-AF65-F5344CB8AC3E}">
        <p14:creationId xmlns:p14="http://schemas.microsoft.com/office/powerpoint/2010/main" val="985730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384</a:t>
            </a:fld>
            <a:endParaRPr lang="en-US"/>
          </a:p>
        </p:txBody>
      </p:sp>
    </p:spTree>
    <p:extLst>
      <p:ext uri="{BB962C8B-B14F-4D97-AF65-F5344CB8AC3E}">
        <p14:creationId xmlns:p14="http://schemas.microsoft.com/office/powerpoint/2010/main" val="2921476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D909C7C-244E-45C3-9257-52FF54E8B70F}" type="slidenum">
              <a:rPr lang="en-IN" smtClean="0"/>
              <a:t>389</a:t>
            </a:fld>
            <a:endParaRPr lang="en-IN"/>
          </a:p>
        </p:txBody>
      </p:sp>
    </p:spTree>
    <p:extLst>
      <p:ext uri="{BB962C8B-B14F-4D97-AF65-F5344CB8AC3E}">
        <p14:creationId xmlns:p14="http://schemas.microsoft.com/office/powerpoint/2010/main" val="42232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a:t>
            </a:fld>
            <a:endParaRPr lang="en-US"/>
          </a:p>
        </p:txBody>
      </p:sp>
    </p:spTree>
    <p:extLst>
      <p:ext uri="{BB962C8B-B14F-4D97-AF65-F5344CB8AC3E}">
        <p14:creationId xmlns:p14="http://schemas.microsoft.com/office/powerpoint/2010/main" val="2336962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452</a:t>
            </a:fld>
            <a:endParaRPr lang="en-US"/>
          </a:p>
        </p:txBody>
      </p:sp>
    </p:spTree>
    <p:extLst>
      <p:ext uri="{BB962C8B-B14F-4D97-AF65-F5344CB8AC3E}">
        <p14:creationId xmlns:p14="http://schemas.microsoft.com/office/powerpoint/2010/main" val="3864852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453</a:t>
            </a:fld>
            <a:endParaRPr lang="en-US"/>
          </a:p>
        </p:txBody>
      </p:sp>
    </p:spTree>
    <p:extLst>
      <p:ext uri="{BB962C8B-B14F-4D97-AF65-F5344CB8AC3E}">
        <p14:creationId xmlns:p14="http://schemas.microsoft.com/office/powerpoint/2010/main" val="2983939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454</a:t>
            </a:fld>
            <a:endParaRPr lang="en-US"/>
          </a:p>
        </p:txBody>
      </p:sp>
    </p:spTree>
    <p:extLst>
      <p:ext uri="{BB962C8B-B14F-4D97-AF65-F5344CB8AC3E}">
        <p14:creationId xmlns:p14="http://schemas.microsoft.com/office/powerpoint/2010/main" val="2269261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455</a:t>
            </a:fld>
            <a:endParaRPr lang="en-US"/>
          </a:p>
        </p:txBody>
      </p:sp>
    </p:spTree>
    <p:extLst>
      <p:ext uri="{BB962C8B-B14F-4D97-AF65-F5344CB8AC3E}">
        <p14:creationId xmlns:p14="http://schemas.microsoft.com/office/powerpoint/2010/main" val="4258694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456</a:t>
            </a:fld>
            <a:endParaRPr lang="en-US"/>
          </a:p>
        </p:txBody>
      </p:sp>
    </p:spTree>
    <p:extLst>
      <p:ext uri="{BB962C8B-B14F-4D97-AF65-F5344CB8AC3E}">
        <p14:creationId xmlns:p14="http://schemas.microsoft.com/office/powerpoint/2010/main" val="3038861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459</a:t>
            </a:fld>
            <a:endParaRPr lang="en-US"/>
          </a:p>
        </p:txBody>
      </p:sp>
    </p:spTree>
    <p:extLst>
      <p:ext uri="{BB962C8B-B14F-4D97-AF65-F5344CB8AC3E}">
        <p14:creationId xmlns:p14="http://schemas.microsoft.com/office/powerpoint/2010/main" val="3839470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463</a:t>
            </a:fld>
            <a:endParaRPr lang="en-US"/>
          </a:p>
        </p:txBody>
      </p:sp>
    </p:spTree>
    <p:extLst>
      <p:ext uri="{BB962C8B-B14F-4D97-AF65-F5344CB8AC3E}">
        <p14:creationId xmlns:p14="http://schemas.microsoft.com/office/powerpoint/2010/main" val="3567088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464</a:t>
            </a:fld>
            <a:endParaRPr lang="en-US"/>
          </a:p>
        </p:txBody>
      </p:sp>
    </p:spTree>
    <p:extLst>
      <p:ext uri="{BB962C8B-B14F-4D97-AF65-F5344CB8AC3E}">
        <p14:creationId xmlns:p14="http://schemas.microsoft.com/office/powerpoint/2010/main" val="1500090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465</a:t>
            </a:fld>
            <a:endParaRPr lang="en-US"/>
          </a:p>
        </p:txBody>
      </p:sp>
    </p:spTree>
    <p:extLst>
      <p:ext uri="{BB962C8B-B14F-4D97-AF65-F5344CB8AC3E}">
        <p14:creationId xmlns:p14="http://schemas.microsoft.com/office/powerpoint/2010/main" val="732998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466</a:t>
            </a:fld>
            <a:endParaRPr lang="en-US"/>
          </a:p>
        </p:txBody>
      </p:sp>
    </p:spTree>
    <p:extLst>
      <p:ext uri="{BB962C8B-B14F-4D97-AF65-F5344CB8AC3E}">
        <p14:creationId xmlns:p14="http://schemas.microsoft.com/office/powerpoint/2010/main" val="68440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10</a:t>
            </a:fld>
            <a:endParaRPr lang="en-US"/>
          </a:p>
        </p:txBody>
      </p:sp>
    </p:spTree>
    <p:extLst>
      <p:ext uri="{BB962C8B-B14F-4D97-AF65-F5344CB8AC3E}">
        <p14:creationId xmlns:p14="http://schemas.microsoft.com/office/powerpoint/2010/main" val="1807010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468</a:t>
            </a:fld>
            <a:endParaRPr lang="en-US"/>
          </a:p>
        </p:txBody>
      </p:sp>
    </p:spTree>
    <p:extLst>
      <p:ext uri="{BB962C8B-B14F-4D97-AF65-F5344CB8AC3E}">
        <p14:creationId xmlns:p14="http://schemas.microsoft.com/office/powerpoint/2010/main" val="4117395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469</a:t>
            </a:fld>
            <a:endParaRPr lang="en-US"/>
          </a:p>
        </p:txBody>
      </p:sp>
    </p:spTree>
    <p:extLst>
      <p:ext uri="{BB962C8B-B14F-4D97-AF65-F5344CB8AC3E}">
        <p14:creationId xmlns:p14="http://schemas.microsoft.com/office/powerpoint/2010/main" val="598296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474</a:t>
            </a:fld>
            <a:endParaRPr lang="en-US"/>
          </a:p>
        </p:txBody>
      </p:sp>
    </p:spTree>
    <p:extLst>
      <p:ext uri="{BB962C8B-B14F-4D97-AF65-F5344CB8AC3E}">
        <p14:creationId xmlns:p14="http://schemas.microsoft.com/office/powerpoint/2010/main" val="1512736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475</a:t>
            </a:fld>
            <a:endParaRPr lang="en-US"/>
          </a:p>
        </p:txBody>
      </p:sp>
    </p:spTree>
    <p:extLst>
      <p:ext uri="{BB962C8B-B14F-4D97-AF65-F5344CB8AC3E}">
        <p14:creationId xmlns:p14="http://schemas.microsoft.com/office/powerpoint/2010/main" val="1647878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476</a:t>
            </a:fld>
            <a:endParaRPr lang="en-US"/>
          </a:p>
        </p:txBody>
      </p:sp>
    </p:spTree>
    <p:extLst>
      <p:ext uri="{BB962C8B-B14F-4D97-AF65-F5344CB8AC3E}">
        <p14:creationId xmlns:p14="http://schemas.microsoft.com/office/powerpoint/2010/main" val="2552798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477</a:t>
            </a:fld>
            <a:endParaRPr lang="en-US"/>
          </a:p>
        </p:txBody>
      </p:sp>
    </p:spTree>
    <p:extLst>
      <p:ext uri="{BB962C8B-B14F-4D97-AF65-F5344CB8AC3E}">
        <p14:creationId xmlns:p14="http://schemas.microsoft.com/office/powerpoint/2010/main" val="102271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478</a:t>
            </a:fld>
            <a:endParaRPr lang="en-US"/>
          </a:p>
        </p:txBody>
      </p:sp>
    </p:spTree>
    <p:extLst>
      <p:ext uri="{BB962C8B-B14F-4D97-AF65-F5344CB8AC3E}">
        <p14:creationId xmlns:p14="http://schemas.microsoft.com/office/powerpoint/2010/main" val="2187811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9B31043-EE01-409A-A440-65DEA2CA8C5D}" type="slidenum">
              <a:rPr lang="en-IN" smtClean="0"/>
              <a:t>484</a:t>
            </a:fld>
            <a:endParaRPr lang="en-IN"/>
          </a:p>
        </p:txBody>
      </p:sp>
    </p:spTree>
    <p:extLst>
      <p:ext uri="{BB962C8B-B14F-4D97-AF65-F5344CB8AC3E}">
        <p14:creationId xmlns:p14="http://schemas.microsoft.com/office/powerpoint/2010/main" val="1015991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486</a:t>
            </a:fld>
            <a:endParaRPr lang="en-US"/>
          </a:p>
        </p:txBody>
      </p:sp>
    </p:spTree>
    <p:extLst>
      <p:ext uri="{BB962C8B-B14F-4D97-AF65-F5344CB8AC3E}">
        <p14:creationId xmlns:p14="http://schemas.microsoft.com/office/powerpoint/2010/main" val="27285746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489</a:t>
            </a:fld>
            <a:endParaRPr lang="en-US"/>
          </a:p>
        </p:txBody>
      </p:sp>
    </p:spTree>
    <p:extLst>
      <p:ext uri="{BB962C8B-B14F-4D97-AF65-F5344CB8AC3E}">
        <p14:creationId xmlns:p14="http://schemas.microsoft.com/office/powerpoint/2010/main" val="105870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11</a:t>
            </a:fld>
            <a:endParaRPr lang="en-US"/>
          </a:p>
        </p:txBody>
      </p:sp>
    </p:spTree>
    <p:extLst>
      <p:ext uri="{BB962C8B-B14F-4D97-AF65-F5344CB8AC3E}">
        <p14:creationId xmlns:p14="http://schemas.microsoft.com/office/powerpoint/2010/main" val="11843556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490</a:t>
            </a:fld>
            <a:endParaRPr lang="en-US"/>
          </a:p>
        </p:txBody>
      </p:sp>
    </p:spTree>
    <p:extLst>
      <p:ext uri="{BB962C8B-B14F-4D97-AF65-F5344CB8AC3E}">
        <p14:creationId xmlns:p14="http://schemas.microsoft.com/office/powerpoint/2010/main" val="36915142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491</a:t>
            </a:fld>
            <a:endParaRPr lang="en-US"/>
          </a:p>
        </p:txBody>
      </p:sp>
    </p:spTree>
    <p:extLst>
      <p:ext uri="{BB962C8B-B14F-4D97-AF65-F5344CB8AC3E}">
        <p14:creationId xmlns:p14="http://schemas.microsoft.com/office/powerpoint/2010/main" val="539349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492</a:t>
            </a:fld>
            <a:endParaRPr lang="en-US"/>
          </a:p>
        </p:txBody>
      </p:sp>
    </p:spTree>
    <p:extLst>
      <p:ext uri="{BB962C8B-B14F-4D97-AF65-F5344CB8AC3E}">
        <p14:creationId xmlns:p14="http://schemas.microsoft.com/office/powerpoint/2010/main" val="3148433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493</a:t>
            </a:fld>
            <a:endParaRPr lang="en-US"/>
          </a:p>
        </p:txBody>
      </p:sp>
    </p:spTree>
    <p:extLst>
      <p:ext uri="{BB962C8B-B14F-4D97-AF65-F5344CB8AC3E}">
        <p14:creationId xmlns:p14="http://schemas.microsoft.com/office/powerpoint/2010/main" val="37679496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498</a:t>
            </a:fld>
            <a:endParaRPr lang="en-US"/>
          </a:p>
        </p:txBody>
      </p:sp>
    </p:spTree>
    <p:extLst>
      <p:ext uri="{BB962C8B-B14F-4D97-AF65-F5344CB8AC3E}">
        <p14:creationId xmlns:p14="http://schemas.microsoft.com/office/powerpoint/2010/main" val="38395327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499</a:t>
            </a:fld>
            <a:endParaRPr lang="en-US"/>
          </a:p>
        </p:txBody>
      </p:sp>
    </p:spTree>
    <p:extLst>
      <p:ext uri="{BB962C8B-B14F-4D97-AF65-F5344CB8AC3E}">
        <p14:creationId xmlns:p14="http://schemas.microsoft.com/office/powerpoint/2010/main" val="10058026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500</a:t>
            </a:fld>
            <a:endParaRPr lang="en-US"/>
          </a:p>
        </p:txBody>
      </p:sp>
    </p:spTree>
    <p:extLst>
      <p:ext uri="{BB962C8B-B14F-4D97-AF65-F5344CB8AC3E}">
        <p14:creationId xmlns:p14="http://schemas.microsoft.com/office/powerpoint/2010/main" val="34590553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501</a:t>
            </a:fld>
            <a:endParaRPr lang="en-US"/>
          </a:p>
        </p:txBody>
      </p:sp>
    </p:spTree>
    <p:extLst>
      <p:ext uri="{BB962C8B-B14F-4D97-AF65-F5344CB8AC3E}">
        <p14:creationId xmlns:p14="http://schemas.microsoft.com/office/powerpoint/2010/main" val="10149088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502</a:t>
            </a:fld>
            <a:endParaRPr lang="en-US"/>
          </a:p>
        </p:txBody>
      </p:sp>
    </p:spTree>
    <p:extLst>
      <p:ext uri="{BB962C8B-B14F-4D97-AF65-F5344CB8AC3E}">
        <p14:creationId xmlns:p14="http://schemas.microsoft.com/office/powerpoint/2010/main" val="42320250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503</a:t>
            </a:fld>
            <a:endParaRPr lang="en-US"/>
          </a:p>
        </p:txBody>
      </p:sp>
    </p:spTree>
    <p:extLst>
      <p:ext uri="{BB962C8B-B14F-4D97-AF65-F5344CB8AC3E}">
        <p14:creationId xmlns:p14="http://schemas.microsoft.com/office/powerpoint/2010/main" val="240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12</a:t>
            </a:fld>
            <a:endParaRPr lang="en-US"/>
          </a:p>
        </p:txBody>
      </p:sp>
    </p:spTree>
    <p:extLst>
      <p:ext uri="{BB962C8B-B14F-4D97-AF65-F5344CB8AC3E}">
        <p14:creationId xmlns:p14="http://schemas.microsoft.com/office/powerpoint/2010/main" val="33646214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504</a:t>
            </a:fld>
            <a:endParaRPr lang="en-US"/>
          </a:p>
        </p:txBody>
      </p:sp>
    </p:spTree>
    <p:extLst>
      <p:ext uri="{BB962C8B-B14F-4D97-AF65-F5344CB8AC3E}">
        <p14:creationId xmlns:p14="http://schemas.microsoft.com/office/powerpoint/2010/main" val="25261318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505</a:t>
            </a:fld>
            <a:endParaRPr lang="en-US"/>
          </a:p>
        </p:txBody>
      </p:sp>
    </p:spTree>
    <p:extLst>
      <p:ext uri="{BB962C8B-B14F-4D97-AF65-F5344CB8AC3E}">
        <p14:creationId xmlns:p14="http://schemas.microsoft.com/office/powerpoint/2010/main" val="17114871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506</a:t>
            </a:fld>
            <a:endParaRPr lang="en-US"/>
          </a:p>
        </p:txBody>
      </p:sp>
    </p:spTree>
    <p:extLst>
      <p:ext uri="{BB962C8B-B14F-4D97-AF65-F5344CB8AC3E}">
        <p14:creationId xmlns:p14="http://schemas.microsoft.com/office/powerpoint/2010/main" val="4305512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507</a:t>
            </a:fld>
            <a:endParaRPr lang="en-US"/>
          </a:p>
        </p:txBody>
      </p:sp>
    </p:spTree>
    <p:extLst>
      <p:ext uri="{BB962C8B-B14F-4D97-AF65-F5344CB8AC3E}">
        <p14:creationId xmlns:p14="http://schemas.microsoft.com/office/powerpoint/2010/main" val="42516022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508</a:t>
            </a:fld>
            <a:endParaRPr lang="en-US"/>
          </a:p>
        </p:txBody>
      </p:sp>
    </p:spTree>
    <p:extLst>
      <p:ext uri="{BB962C8B-B14F-4D97-AF65-F5344CB8AC3E}">
        <p14:creationId xmlns:p14="http://schemas.microsoft.com/office/powerpoint/2010/main" val="9578821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509</a:t>
            </a:fld>
            <a:endParaRPr lang="en-US"/>
          </a:p>
        </p:txBody>
      </p:sp>
    </p:spTree>
    <p:extLst>
      <p:ext uri="{BB962C8B-B14F-4D97-AF65-F5344CB8AC3E}">
        <p14:creationId xmlns:p14="http://schemas.microsoft.com/office/powerpoint/2010/main" val="1267477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510</a:t>
            </a:fld>
            <a:endParaRPr lang="en-US"/>
          </a:p>
        </p:txBody>
      </p:sp>
    </p:spTree>
    <p:extLst>
      <p:ext uri="{BB962C8B-B14F-4D97-AF65-F5344CB8AC3E}">
        <p14:creationId xmlns:p14="http://schemas.microsoft.com/office/powerpoint/2010/main" val="9232606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511</a:t>
            </a:fld>
            <a:endParaRPr lang="en-US"/>
          </a:p>
        </p:txBody>
      </p:sp>
    </p:spTree>
    <p:extLst>
      <p:ext uri="{BB962C8B-B14F-4D97-AF65-F5344CB8AC3E}">
        <p14:creationId xmlns:p14="http://schemas.microsoft.com/office/powerpoint/2010/main" val="19468075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512</a:t>
            </a:fld>
            <a:endParaRPr lang="en-US"/>
          </a:p>
        </p:txBody>
      </p:sp>
    </p:spTree>
    <p:extLst>
      <p:ext uri="{BB962C8B-B14F-4D97-AF65-F5344CB8AC3E}">
        <p14:creationId xmlns:p14="http://schemas.microsoft.com/office/powerpoint/2010/main" val="20860161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513</a:t>
            </a:fld>
            <a:endParaRPr lang="en-US"/>
          </a:p>
        </p:txBody>
      </p:sp>
    </p:spTree>
    <p:extLst>
      <p:ext uri="{BB962C8B-B14F-4D97-AF65-F5344CB8AC3E}">
        <p14:creationId xmlns:p14="http://schemas.microsoft.com/office/powerpoint/2010/main" val="344276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13</a:t>
            </a:fld>
            <a:endParaRPr lang="en-US"/>
          </a:p>
        </p:txBody>
      </p:sp>
    </p:spTree>
    <p:extLst>
      <p:ext uri="{BB962C8B-B14F-4D97-AF65-F5344CB8AC3E}">
        <p14:creationId xmlns:p14="http://schemas.microsoft.com/office/powerpoint/2010/main" val="259399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14</a:t>
            </a:fld>
            <a:endParaRPr lang="en-US"/>
          </a:p>
        </p:txBody>
      </p:sp>
    </p:spTree>
    <p:extLst>
      <p:ext uri="{BB962C8B-B14F-4D97-AF65-F5344CB8AC3E}">
        <p14:creationId xmlns:p14="http://schemas.microsoft.com/office/powerpoint/2010/main" val="164880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C4A2650-D5BB-4CEA-89C5-1C6010102251}" type="slidenum">
              <a:rPr lang="en-US" smtClean="0"/>
              <a:pPr/>
              <a:t>15</a:t>
            </a:fld>
            <a:endParaRPr lang="en-US"/>
          </a:p>
        </p:txBody>
      </p:sp>
    </p:spTree>
    <p:extLst>
      <p:ext uri="{BB962C8B-B14F-4D97-AF65-F5344CB8AC3E}">
        <p14:creationId xmlns:p14="http://schemas.microsoft.com/office/powerpoint/2010/main" val="159075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A0BC420-46F3-444C-8AC9-8FE10B892576}" type="datetime1">
              <a:rPr lang="en-IN" smtClean="0"/>
              <a:t>14-03-2026</a:t>
            </a:fld>
            <a:endParaRPr lang="en-IN" dirty="0"/>
          </a:p>
        </p:txBody>
      </p:sp>
      <p:sp>
        <p:nvSpPr>
          <p:cNvPr id="5" name="Footer Placeholder 4"/>
          <p:cNvSpPr>
            <a:spLocks noGrp="1"/>
          </p:cNvSpPr>
          <p:nvPr>
            <p:ph type="ftr" sz="quarter" idx="11"/>
          </p:nvPr>
        </p:nvSpPr>
        <p:spPr/>
        <p:txBody>
          <a:bodyPr/>
          <a:lstStyle/>
          <a:p>
            <a:r>
              <a:rPr lang="en-IN"/>
              <a:t>H.C. Khincha &amp; Co</a:t>
            </a:r>
            <a:endParaRPr lang="en-IN" dirty="0"/>
          </a:p>
        </p:txBody>
      </p:sp>
      <p:sp>
        <p:nvSpPr>
          <p:cNvPr id="6" name="Slide Number Placeholder 5"/>
          <p:cNvSpPr>
            <a:spLocks noGrp="1"/>
          </p:cNvSpPr>
          <p:nvPr>
            <p:ph type="sldNum" sz="quarter" idx="12"/>
          </p:nvPr>
        </p:nvSpPr>
        <p:spPr/>
        <p:txBody>
          <a:bodyPr/>
          <a:lstStyle/>
          <a:p>
            <a:fld id="{937C2D6C-2DE5-4FCC-84EF-530D16E3A74F}" type="slidenum">
              <a:rPr lang="en-IN" smtClean="0"/>
              <a:t>‹#›</a:t>
            </a:fld>
            <a:endParaRPr lang="en-IN" dirty="0"/>
          </a:p>
        </p:txBody>
      </p:sp>
    </p:spTree>
    <p:extLst>
      <p:ext uri="{BB962C8B-B14F-4D97-AF65-F5344CB8AC3E}">
        <p14:creationId xmlns:p14="http://schemas.microsoft.com/office/powerpoint/2010/main" val="379947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BF2CD59-DE97-418E-BE4A-0AFBCC1ED8A9}" type="datetime1">
              <a:rPr lang="en-IN" smtClean="0"/>
              <a:t>14-03-2026</a:t>
            </a:fld>
            <a:endParaRPr lang="en-IN" dirty="0"/>
          </a:p>
        </p:txBody>
      </p:sp>
      <p:sp>
        <p:nvSpPr>
          <p:cNvPr id="5" name="Footer Placeholder 4"/>
          <p:cNvSpPr>
            <a:spLocks noGrp="1"/>
          </p:cNvSpPr>
          <p:nvPr>
            <p:ph type="ftr" sz="quarter" idx="11"/>
          </p:nvPr>
        </p:nvSpPr>
        <p:spPr/>
        <p:txBody>
          <a:bodyPr/>
          <a:lstStyle/>
          <a:p>
            <a:r>
              <a:rPr lang="en-IN"/>
              <a:t>H.C. Khincha &amp; Co</a:t>
            </a:r>
            <a:endParaRPr lang="en-IN" dirty="0"/>
          </a:p>
        </p:txBody>
      </p:sp>
      <p:sp>
        <p:nvSpPr>
          <p:cNvPr id="6" name="Slide Number Placeholder 5"/>
          <p:cNvSpPr>
            <a:spLocks noGrp="1"/>
          </p:cNvSpPr>
          <p:nvPr>
            <p:ph type="sldNum" sz="quarter" idx="12"/>
          </p:nvPr>
        </p:nvSpPr>
        <p:spPr/>
        <p:txBody>
          <a:bodyPr/>
          <a:lstStyle/>
          <a:p>
            <a:fld id="{937C2D6C-2DE5-4FCC-84EF-530D16E3A74F}" type="slidenum">
              <a:rPr lang="en-IN" smtClean="0"/>
              <a:t>‹#›</a:t>
            </a:fld>
            <a:endParaRPr lang="en-IN" dirty="0"/>
          </a:p>
        </p:txBody>
      </p:sp>
    </p:spTree>
    <p:extLst>
      <p:ext uri="{BB962C8B-B14F-4D97-AF65-F5344CB8AC3E}">
        <p14:creationId xmlns:p14="http://schemas.microsoft.com/office/powerpoint/2010/main" val="288062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E95654C-F513-492E-B7ED-BD8AD2953359}" type="datetime1">
              <a:rPr lang="en-IN" smtClean="0"/>
              <a:t>14-03-2026</a:t>
            </a:fld>
            <a:endParaRPr lang="en-IN" dirty="0"/>
          </a:p>
        </p:txBody>
      </p:sp>
      <p:sp>
        <p:nvSpPr>
          <p:cNvPr id="5" name="Footer Placeholder 4"/>
          <p:cNvSpPr>
            <a:spLocks noGrp="1"/>
          </p:cNvSpPr>
          <p:nvPr>
            <p:ph type="ftr" sz="quarter" idx="11"/>
          </p:nvPr>
        </p:nvSpPr>
        <p:spPr/>
        <p:txBody>
          <a:bodyPr/>
          <a:lstStyle/>
          <a:p>
            <a:r>
              <a:rPr lang="en-IN"/>
              <a:t>H.C. Khincha &amp; Co</a:t>
            </a:r>
            <a:endParaRPr lang="en-IN" dirty="0"/>
          </a:p>
        </p:txBody>
      </p:sp>
      <p:sp>
        <p:nvSpPr>
          <p:cNvPr id="6" name="Slide Number Placeholder 5"/>
          <p:cNvSpPr>
            <a:spLocks noGrp="1"/>
          </p:cNvSpPr>
          <p:nvPr>
            <p:ph type="sldNum" sz="quarter" idx="12"/>
          </p:nvPr>
        </p:nvSpPr>
        <p:spPr/>
        <p:txBody>
          <a:bodyPr/>
          <a:lstStyle/>
          <a:p>
            <a:fld id="{937C2D6C-2DE5-4FCC-84EF-530D16E3A74F}" type="slidenum">
              <a:rPr lang="en-IN" smtClean="0"/>
              <a:t>‹#›</a:t>
            </a:fld>
            <a:endParaRPr lang="en-IN" dirty="0"/>
          </a:p>
        </p:txBody>
      </p:sp>
    </p:spTree>
    <p:extLst>
      <p:ext uri="{BB962C8B-B14F-4D97-AF65-F5344CB8AC3E}">
        <p14:creationId xmlns:p14="http://schemas.microsoft.com/office/powerpoint/2010/main" val="330552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7EB7472-81B2-4D70-AD5E-E32A7F58B32A}" type="datetime1">
              <a:rPr lang="en-IN" smtClean="0"/>
              <a:t>14-03-2026</a:t>
            </a:fld>
            <a:endParaRPr lang="en-IN" dirty="0"/>
          </a:p>
        </p:txBody>
      </p:sp>
      <p:sp>
        <p:nvSpPr>
          <p:cNvPr id="5" name="Footer Placeholder 4"/>
          <p:cNvSpPr>
            <a:spLocks noGrp="1"/>
          </p:cNvSpPr>
          <p:nvPr>
            <p:ph type="ftr" sz="quarter" idx="11"/>
          </p:nvPr>
        </p:nvSpPr>
        <p:spPr/>
        <p:txBody>
          <a:bodyPr/>
          <a:lstStyle/>
          <a:p>
            <a:r>
              <a:rPr lang="en-IN"/>
              <a:t>H.C. Khincha &amp; Co</a:t>
            </a:r>
            <a:endParaRPr lang="en-IN" dirty="0"/>
          </a:p>
        </p:txBody>
      </p:sp>
      <p:sp>
        <p:nvSpPr>
          <p:cNvPr id="6" name="Slide Number Placeholder 5"/>
          <p:cNvSpPr>
            <a:spLocks noGrp="1"/>
          </p:cNvSpPr>
          <p:nvPr>
            <p:ph type="sldNum" sz="quarter" idx="12"/>
          </p:nvPr>
        </p:nvSpPr>
        <p:spPr/>
        <p:txBody>
          <a:bodyPr/>
          <a:lstStyle/>
          <a:p>
            <a:fld id="{937C2D6C-2DE5-4FCC-84EF-530D16E3A74F}" type="slidenum">
              <a:rPr lang="en-IN" smtClean="0"/>
              <a:t>‹#›</a:t>
            </a:fld>
            <a:endParaRPr lang="en-IN" dirty="0"/>
          </a:p>
        </p:txBody>
      </p:sp>
    </p:spTree>
    <p:extLst>
      <p:ext uri="{BB962C8B-B14F-4D97-AF65-F5344CB8AC3E}">
        <p14:creationId xmlns:p14="http://schemas.microsoft.com/office/powerpoint/2010/main" val="365148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5F2EB3-E7D7-4D98-805A-F4E61BF06CFD}" type="datetime1">
              <a:rPr lang="en-IN" smtClean="0"/>
              <a:t>14-03-2026</a:t>
            </a:fld>
            <a:endParaRPr lang="en-IN" dirty="0"/>
          </a:p>
        </p:txBody>
      </p:sp>
      <p:sp>
        <p:nvSpPr>
          <p:cNvPr id="5" name="Footer Placeholder 4"/>
          <p:cNvSpPr>
            <a:spLocks noGrp="1"/>
          </p:cNvSpPr>
          <p:nvPr>
            <p:ph type="ftr" sz="quarter" idx="11"/>
          </p:nvPr>
        </p:nvSpPr>
        <p:spPr/>
        <p:txBody>
          <a:bodyPr/>
          <a:lstStyle/>
          <a:p>
            <a:r>
              <a:rPr lang="en-IN"/>
              <a:t>H.C. Khincha &amp; Co</a:t>
            </a:r>
            <a:endParaRPr lang="en-IN" dirty="0"/>
          </a:p>
        </p:txBody>
      </p:sp>
      <p:sp>
        <p:nvSpPr>
          <p:cNvPr id="6" name="Slide Number Placeholder 5"/>
          <p:cNvSpPr>
            <a:spLocks noGrp="1"/>
          </p:cNvSpPr>
          <p:nvPr>
            <p:ph type="sldNum" sz="quarter" idx="12"/>
          </p:nvPr>
        </p:nvSpPr>
        <p:spPr/>
        <p:txBody>
          <a:bodyPr/>
          <a:lstStyle/>
          <a:p>
            <a:fld id="{937C2D6C-2DE5-4FCC-84EF-530D16E3A74F}" type="slidenum">
              <a:rPr lang="en-IN" smtClean="0"/>
              <a:t>‹#›</a:t>
            </a:fld>
            <a:endParaRPr lang="en-IN" dirty="0"/>
          </a:p>
        </p:txBody>
      </p:sp>
    </p:spTree>
    <p:extLst>
      <p:ext uri="{BB962C8B-B14F-4D97-AF65-F5344CB8AC3E}">
        <p14:creationId xmlns:p14="http://schemas.microsoft.com/office/powerpoint/2010/main" val="179926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5C5D663-FC80-4D0F-81B5-EBABC0C8FDE0}" type="datetime1">
              <a:rPr lang="en-IN" smtClean="0"/>
              <a:t>14-03-2026</a:t>
            </a:fld>
            <a:endParaRPr lang="en-IN" dirty="0"/>
          </a:p>
        </p:txBody>
      </p:sp>
      <p:sp>
        <p:nvSpPr>
          <p:cNvPr id="6" name="Footer Placeholder 5"/>
          <p:cNvSpPr>
            <a:spLocks noGrp="1"/>
          </p:cNvSpPr>
          <p:nvPr>
            <p:ph type="ftr" sz="quarter" idx="11"/>
          </p:nvPr>
        </p:nvSpPr>
        <p:spPr/>
        <p:txBody>
          <a:bodyPr/>
          <a:lstStyle/>
          <a:p>
            <a:r>
              <a:rPr lang="en-IN"/>
              <a:t>H.C. Khincha &amp; Co</a:t>
            </a:r>
            <a:endParaRPr lang="en-IN" dirty="0"/>
          </a:p>
        </p:txBody>
      </p:sp>
      <p:sp>
        <p:nvSpPr>
          <p:cNvPr id="7" name="Slide Number Placeholder 6"/>
          <p:cNvSpPr>
            <a:spLocks noGrp="1"/>
          </p:cNvSpPr>
          <p:nvPr>
            <p:ph type="sldNum" sz="quarter" idx="12"/>
          </p:nvPr>
        </p:nvSpPr>
        <p:spPr/>
        <p:txBody>
          <a:bodyPr/>
          <a:lstStyle/>
          <a:p>
            <a:fld id="{937C2D6C-2DE5-4FCC-84EF-530D16E3A74F}" type="slidenum">
              <a:rPr lang="en-IN" smtClean="0"/>
              <a:t>‹#›</a:t>
            </a:fld>
            <a:endParaRPr lang="en-IN" dirty="0"/>
          </a:p>
        </p:txBody>
      </p:sp>
    </p:spTree>
    <p:extLst>
      <p:ext uri="{BB962C8B-B14F-4D97-AF65-F5344CB8AC3E}">
        <p14:creationId xmlns:p14="http://schemas.microsoft.com/office/powerpoint/2010/main" val="426237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47DB5BE-23DF-472D-AE88-35A606F22E66}" type="datetime1">
              <a:rPr lang="en-IN" smtClean="0"/>
              <a:t>14-03-2026</a:t>
            </a:fld>
            <a:endParaRPr lang="en-IN" dirty="0"/>
          </a:p>
        </p:txBody>
      </p:sp>
      <p:sp>
        <p:nvSpPr>
          <p:cNvPr id="8" name="Footer Placeholder 7"/>
          <p:cNvSpPr>
            <a:spLocks noGrp="1"/>
          </p:cNvSpPr>
          <p:nvPr>
            <p:ph type="ftr" sz="quarter" idx="11"/>
          </p:nvPr>
        </p:nvSpPr>
        <p:spPr/>
        <p:txBody>
          <a:bodyPr/>
          <a:lstStyle/>
          <a:p>
            <a:r>
              <a:rPr lang="en-IN"/>
              <a:t>H.C. Khincha &amp; Co</a:t>
            </a:r>
            <a:endParaRPr lang="en-IN" dirty="0"/>
          </a:p>
        </p:txBody>
      </p:sp>
      <p:sp>
        <p:nvSpPr>
          <p:cNvPr id="9" name="Slide Number Placeholder 8"/>
          <p:cNvSpPr>
            <a:spLocks noGrp="1"/>
          </p:cNvSpPr>
          <p:nvPr>
            <p:ph type="sldNum" sz="quarter" idx="12"/>
          </p:nvPr>
        </p:nvSpPr>
        <p:spPr/>
        <p:txBody>
          <a:bodyPr/>
          <a:lstStyle/>
          <a:p>
            <a:fld id="{937C2D6C-2DE5-4FCC-84EF-530D16E3A74F}" type="slidenum">
              <a:rPr lang="en-IN" smtClean="0"/>
              <a:t>‹#›</a:t>
            </a:fld>
            <a:endParaRPr lang="en-IN" dirty="0"/>
          </a:p>
        </p:txBody>
      </p:sp>
    </p:spTree>
    <p:extLst>
      <p:ext uri="{BB962C8B-B14F-4D97-AF65-F5344CB8AC3E}">
        <p14:creationId xmlns:p14="http://schemas.microsoft.com/office/powerpoint/2010/main" val="330121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7EE7BB4-824B-4BE7-BFE1-CC77387A7184}" type="datetime1">
              <a:rPr lang="en-IN" smtClean="0"/>
              <a:t>14-03-2026</a:t>
            </a:fld>
            <a:endParaRPr lang="en-IN" dirty="0"/>
          </a:p>
        </p:txBody>
      </p:sp>
      <p:sp>
        <p:nvSpPr>
          <p:cNvPr id="4" name="Footer Placeholder 3"/>
          <p:cNvSpPr>
            <a:spLocks noGrp="1"/>
          </p:cNvSpPr>
          <p:nvPr>
            <p:ph type="ftr" sz="quarter" idx="11"/>
          </p:nvPr>
        </p:nvSpPr>
        <p:spPr/>
        <p:txBody>
          <a:bodyPr/>
          <a:lstStyle/>
          <a:p>
            <a:r>
              <a:rPr lang="en-IN"/>
              <a:t>H.C. Khincha &amp; Co</a:t>
            </a:r>
            <a:endParaRPr lang="en-IN" dirty="0"/>
          </a:p>
        </p:txBody>
      </p:sp>
      <p:sp>
        <p:nvSpPr>
          <p:cNvPr id="5" name="Slide Number Placeholder 4"/>
          <p:cNvSpPr>
            <a:spLocks noGrp="1"/>
          </p:cNvSpPr>
          <p:nvPr>
            <p:ph type="sldNum" sz="quarter" idx="12"/>
          </p:nvPr>
        </p:nvSpPr>
        <p:spPr/>
        <p:txBody>
          <a:bodyPr/>
          <a:lstStyle/>
          <a:p>
            <a:fld id="{937C2D6C-2DE5-4FCC-84EF-530D16E3A74F}" type="slidenum">
              <a:rPr lang="en-IN" smtClean="0"/>
              <a:t>‹#›</a:t>
            </a:fld>
            <a:endParaRPr lang="en-IN" dirty="0"/>
          </a:p>
        </p:txBody>
      </p:sp>
    </p:spTree>
    <p:extLst>
      <p:ext uri="{BB962C8B-B14F-4D97-AF65-F5344CB8AC3E}">
        <p14:creationId xmlns:p14="http://schemas.microsoft.com/office/powerpoint/2010/main" val="405470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94CCD-43EF-431A-AABA-7FC6BCB25CAB}" type="datetime1">
              <a:rPr lang="en-IN" smtClean="0"/>
              <a:t>14-03-2026</a:t>
            </a:fld>
            <a:endParaRPr lang="en-IN" dirty="0"/>
          </a:p>
        </p:txBody>
      </p:sp>
      <p:sp>
        <p:nvSpPr>
          <p:cNvPr id="3" name="Footer Placeholder 2"/>
          <p:cNvSpPr>
            <a:spLocks noGrp="1"/>
          </p:cNvSpPr>
          <p:nvPr>
            <p:ph type="ftr" sz="quarter" idx="11"/>
          </p:nvPr>
        </p:nvSpPr>
        <p:spPr/>
        <p:txBody>
          <a:bodyPr/>
          <a:lstStyle/>
          <a:p>
            <a:r>
              <a:rPr lang="en-IN"/>
              <a:t>H.C. Khincha &amp; Co</a:t>
            </a:r>
            <a:endParaRPr lang="en-IN" dirty="0"/>
          </a:p>
        </p:txBody>
      </p:sp>
      <p:sp>
        <p:nvSpPr>
          <p:cNvPr id="4" name="Slide Number Placeholder 3"/>
          <p:cNvSpPr>
            <a:spLocks noGrp="1"/>
          </p:cNvSpPr>
          <p:nvPr>
            <p:ph type="sldNum" sz="quarter" idx="12"/>
          </p:nvPr>
        </p:nvSpPr>
        <p:spPr/>
        <p:txBody>
          <a:bodyPr/>
          <a:lstStyle/>
          <a:p>
            <a:fld id="{937C2D6C-2DE5-4FCC-84EF-530D16E3A74F}" type="slidenum">
              <a:rPr lang="en-IN" smtClean="0"/>
              <a:t>‹#›</a:t>
            </a:fld>
            <a:endParaRPr lang="en-IN" dirty="0"/>
          </a:p>
        </p:txBody>
      </p:sp>
    </p:spTree>
    <p:extLst>
      <p:ext uri="{BB962C8B-B14F-4D97-AF65-F5344CB8AC3E}">
        <p14:creationId xmlns:p14="http://schemas.microsoft.com/office/powerpoint/2010/main" val="132695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86E06F-CE3C-4048-9EAA-8504FD84C40B}" type="datetime1">
              <a:rPr lang="en-IN" smtClean="0"/>
              <a:t>14-03-2026</a:t>
            </a:fld>
            <a:endParaRPr lang="en-IN" dirty="0"/>
          </a:p>
        </p:txBody>
      </p:sp>
      <p:sp>
        <p:nvSpPr>
          <p:cNvPr id="6" name="Footer Placeholder 5"/>
          <p:cNvSpPr>
            <a:spLocks noGrp="1"/>
          </p:cNvSpPr>
          <p:nvPr>
            <p:ph type="ftr" sz="quarter" idx="11"/>
          </p:nvPr>
        </p:nvSpPr>
        <p:spPr/>
        <p:txBody>
          <a:bodyPr/>
          <a:lstStyle/>
          <a:p>
            <a:r>
              <a:rPr lang="en-IN"/>
              <a:t>H.C. Khincha &amp; Co</a:t>
            </a:r>
            <a:endParaRPr lang="en-IN" dirty="0"/>
          </a:p>
        </p:txBody>
      </p:sp>
      <p:sp>
        <p:nvSpPr>
          <p:cNvPr id="7" name="Slide Number Placeholder 6"/>
          <p:cNvSpPr>
            <a:spLocks noGrp="1"/>
          </p:cNvSpPr>
          <p:nvPr>
            <p:ph type="sldNum" sz="quarter" idx="12"/>
          </p:nvPr>
        </p:nvSpPr>
        <p:spPr/>
        <p:txBody>
          <a:bodyPr/>
          <a:lstStyle/>
          <a:p>
            <a:fld id="{937C2D6C-2DE5-4FCC-84EF-530D16E3A74F}" type="slidenum">
              <a:rPr lang="en-IN" smtClean="0"/>
              <a:t>‹#›</a:t>
            </a:fld>
            <a:endParaRPr lang="en-IN" dirty="0"/>
          </a:p>
        </p:txBody>
      </p:sp>
    </p:spTree>
    <p:extLst>
      <p:ext uri="{BB962C8B-B14F-4D97-AF65-F5344CB8AC3E}">
        <p14:creationId xmlns:p14="http://schemas.microsoft.com/office/powerpoint/2010/main" val="417552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F39F35-412C-424E-B3BB-7F271251D4FD}" type="datetime1">
              <a:rPr lang="en-IN" smtClean="0"/>
              <a:t>14-03-2026</a:t>
            </a:fld>
            <a:endParaRPr lang="en-IN" dirty="0"/>
          </a:p>
        </p:txBody>
      </p:sp>
      <p:sp>
        <p:nvSpPr>
          <p:cNvPr id="6" name="Footer Placeholder 5"/>
          <p:cNvSpPr>
            <a:spLocks noGrp="1"/>
          </p:cNvSpPr>
          <p:nvPr>
            <p:ph type="ftr" sz="quarter" idx="11"/>
          </p:nvPr>
        </p:nvSpPr>
        <p:spPr/>
        <p:txBody>
          <a:bodyPr/>
          <a:lstStyle/>
          <a:p>
            <a:r>
              <a:rPr lang="en-IN"/>
              <a:t>H.C. Khincha &amp; Co</a:t>
            </a:r>
            <a:endParaRPr lang="en-IN" dirty="0"/>
          </a:p>
        </p:txBody>
      </p:sp>
      <p:sp>
        <p:nvSpPr>
          <p:cNvPr id="7" name="Slide Number Placeholder 6"/>
          <p:cNvSpPr>
            <a:spLocks noGrp="1"/>
          </p:cNvSpPr>
          <p:nvPr>
            <p:ph type="sldNum" sz="quarter" idx="12"/>
          </p:nvPr>
        </p:nvSpPr>
        <p:spPr/>
        <p:txBody>
          <a:bodyPr/>
          <a:lstStyle/>
          <a:p>
            <a:fld id="{937C2D6C-2DE5-4FCC-84EF-530D16E3A74F}" type="slidenum">
              <a:rPr lang="en-IN" smtClean="0"/>
              <a:t>‹#›</a:t>
            </a:fld>
            <a:endParaRPr lang="en-IN" dirty="0"/>
          </a:p>
        </p:txBody>
      </p:sp>
    </p:spTree>
    <p:extLst>
      <p:ext uri="{BB962C8B-B14F-4D97-AF65-F5344CB8AC3E}">
        <p14:creationId xmlns:p14="http://schemas.microsoft.com/office/powerpoint/2010/main" val="126435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8926B-969E-4643-8213-105F1B7CDBFA}" type="datetime1">
              <a:rPr lang="en-IN" smtClean="0"/>
              <a:t>14-03-2026</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H.C. Khincha &amp; Co</a:t>
            </a:r>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C2D6C-2DE5-4FCC-84EF-530D16E3A74F}" type="slidenum">
              <a:rPr lang="en-IN" smtClean="0"/>
              <a:t>‹#›</a:t>
            </a:fld>
            <a:endParaRPr lang="en-IN" dirty="0"/>
          </a:p>
        </p:txBody>
      </p:sp>
    </p:spTree>
    <p:extLst>
      <p:ext uri="{BB962C8B-B14F-4D97-AF65-F5344CB8AC3E}">
        <p14:creationId xmlns:p14="http://schemas.microsoft.com/office/powerpoint/2010/main" val="599190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aveenkhariwalg@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ndiankanoon.org/doc/190425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indiankanoon.org/doc/789969/"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ndiankanoon.org/doc/221518/" TargetMode="External"/><Relationship Id="rId7" Type="http://schemas.openxmlformats.org/officeDocument/2006/relationships/hyperlink" Target="https://indiankanoon.org/doc/7570392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indiankanoon.org/doc/1768154/" TargetMode="External"/><Relationship Id="rId5" Type="http://schemas.openxmlformats.org/officeDocument/2006/relationships/hyperlink" Target="https://indiankanoon.org/doc/181916/" TargetMode="External"/><Relationship Id="rId4" Type="http://schemas.openxmlformats.org/officeDocument/2006/relationships/hyperlink" Target="https://indiankanoon.org/doc/1920937/" TargetMode="Externa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ndiankanoon.org/doc/22151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indiankanoon.org/doc/1904257/" TargetMode="Externa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hyperlink" Target="https://indiankanoon.org/doc/110685803/"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hyperlink" Target="https://indiankanoon.org/doc/1233441/" TargetMode="External"/><Relationship Id="rId7" Type="http://schemas.openxmlformats.org/officeDocument/2006/relationships/hyperlink" Target="https://indiankanoon.org/doc/91813593/" TargetMode="External"/><Relationship Id="rId2" Type="http://schemas.openxmlformats.org/officeDocument/2006/relationships/hyperlink" Target="https://indiankanoon.org/doc/789969/" TargetMode="External"/><Relationship Id="rId1" Type="http://schemas.openxmlformats.org/officeDocument/2006/relationships/slideLayout" Target="../slideLayouts/slideLayout2.xml"/><Relationship Id="rId6" Type="http://schemas.openxmlformats.org/officeDocument/2006/relationships/hyperlink" Target="https://indiankanoon.org/doc/7832/" TargetMode="External"/><Relationship Id="rId5" Type="http://schemas.openxmlformats.org/officeDocument/2006/relationships/hyperlink" Target="https://indiankanoon.org/doc/2172646/" TargetMode="External"/><Relationship Id="rId4" Type="http://schemas.openxmlformats.org/officeDocument/2006/relationships/hyperlink" Target="https://indiankanoon.org/doc/12324069/" TargetMode="External"/></Relationships>
</file>

<file path=ppt/slides/_rels/slide296.xml.rels><?xml version="1.0" encoding="UTF-8" standalone="yes"?>
<Relationships xmlns="http://schemas.openxmlformats.org/package/2006/relationships"><Relationship Id="rId2" Type="http://schemas.openxmlformats.org/officeDocument/2006/relationships/hyperlink" Target="https://indiankanoon.org/doc/91813593/" TargetMode="Externa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hyperlink" Target="https://indiankanoon.org/doc/545792/" TargetMode="Externa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hyperlink" Target="https://indiankanoon.org/doc/661092/" TargetMode="External"/><Relationship Id="rId2" Type="http://schemas.openxmlformats.org/officeDocument/2006/relationships/hyperlink" Target="https://indiankanoon.org/doc/91813593/" TargetMode="External"/><Relationship Id="rId1" Type="http://schemas.openxmlformats.org/officeDocument/2006/relationships/slideLayout" Target="../slideLayouts/slideLayout2.xml"/><Relationship Id="rId6" Type="http://schemas.openxmlformats.org/officeDocument/2006/relationships/hyperlink" Target="https://indiankanoon.org/doc/308356/" TargetMode="External"/><Relationship Id="rId5" Type="http://schemas.openxmlformats.org/officeDocument/2006/relationships/hyperlink" Target="https://indiankanoon.org/doc/7832/" TargetMode="External"/><Relationship Id="rId4" Type="http://schemas.openxmlformats.org/officeDocument/2006/relationships/hyperlink" Target="https://indiankanoon.org/doc/2172646/" TargetMode="External"/></Relationships>
</file>

<file path=ppt/slides/_rels/slide299.xml.rels><?xml version="1.0" encoding="UTF-8" standalone="yes"?>
<Relationships xmlns="http://schemas.openxmlformats.org/package/2006/relationships"><Relationship Id="rId3" Type="http://schemas.openxmlformats.org/officeDocument/2006/relationships/hyperlink" Target="https://indiankanoon.org/doc/308356/" TargetMode="External"/><Relationship Id="rId2" Type="http://schemas.openxmlformats.org/officeDocument/2006/relationships/hyperlink" Target="https://indiankanoon.org/doc/2172646/" TargetMode="External"/><Relationship Id="rId1" Type="http://schemas.openxmlformats.org/officeDocument/2006/relationships/slideLayout" Target="../slideLayouts/slideLayout2.xml"/><Relationship Id="rId6" Type="http://schemas.openxmlformats.org/officeDocument/2006/relationships/hyperlink" Target="https://indiankanoon.org/doc/91813593/" TargetMode="External"/><Relationship Id="rId5" Type="http://schemas.openxmlformats.org/officeDocument/2006/relationships/hyperlink" Target="https://indiankanoon.org/doc/7832/" TargetMode="External"/><Relationship Id="rId4" Type="http://schemas.openxmlformats.org/officeDocument/2006/relationships/hyperlink" Target="https://indiankanoon.org/doc/2556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indiankanoon.org/doc/2172646/" TargetMode="External"/><Relationship Id="rId2" Type="http://schemas.openxmlformats.org/officeDocument/2006/relationships/hyperlink" Target="https://indiankanoon.org/doc/91813593/" TargetMode="External"/><Relationship Id="rId1" Type="http://schemas.openxmlformats.org/officeDocument/2006/relationships/slideLayout" Target="../slideLayouts/slideLayout2.xml"/><Relationship Id="rId4" Type="http://schemas.openxmlformats.org/officeDocument/2006/relationships/hyperlink" Target="https://indiankanoon.org/doc/7832/" TargetMode="External"/></Relationships>
</file>

<file path=ppt/slides/_rels/slide301.xml.rels><?xml version="1.0" encoding="UTF-8" standalone="yes"?>
<Relationships xmlns="http://schemas.openxmlformats.org/package/2006/relationships"><Relationship Id="rId3" Type="http://schemas.openxmlformats.org/officeDocument/2006/relationships/hyperlink" Target="https://indiankanoon.org/doc/789969/" TargetMode="External"/><Relationship Id="rId2" Type="http://schemas.openxmlformats.org/officeDocument/2006/relationships/hyperlink" Target="https://indiankanoon.org/doc/91813593/"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hyperlink" Target="https://indiankanoon.org/doc/2172646/" TargetMode="External"/><Relationship Id="rId2" Type="http://schemas.openxmlformats.org/officeDocument/2006/relationships/hyperlink" Target="https://indiankanoon.org/doc/91813593/" TargetMode="External"/><Relationship Id="rId1" Type="http://schemas.openxmlformats.org/officeDocument/2006/relationships/slideLayout" Target="../slideLayouts/slideLayout2.xml"/><Relationship Id="rId4" Type="http://schemas.openxmlformats.org/officeDocument/2006/relationships/hyperlink" Target="https://indiankanoon.org/doc/7832/" TargetMode="External"/></Relationships>
</file>

<file path=ppt/slides/_rels/slide303.xml.rels><?xml version="1.0" encoding="UTF-8" standalone="yes"?>
<Relationships xmlns="http://schemas.openxmlformats.org/package/2006/relationships"><Relationship Id="rId3" Type="http://schemas.openxmlformats.org/officeDocument/2006/relationships/hyperlink" Target="https://indiankanoon.org/doc/2172646/" TargetMode="External"/><Relationship Id="rId2" Type="http://schemas.openxmlformats.org/officeDocument/2006/relationships/hyperlink" Target="https://indiankanoon.org/doc/7832/" TargetMode="External"/><Relationship Id="rId1" Type="http://schemas.openxmlformats.org/officeDocument/2006/relationships/slideLayout" Target="../slideLayouts/slideLayout2.xml"/><Relationship Id="rId4" Type="http://schemas.openxmlformats.org/officeDocument/2006/relationships/hyperlink" Target="https://indiankanoon.org/doc/91813593/" TargetMode="External"/></Relationships>
</file>

<file path=ppt/slides/_rels/slide304.xml.rels><?xml version="1.0" encoding="UTF-8" standalone="yes"?>
<Relationships xmlns="http://schemas.openxmlformats.org/package/2006/relationships"><Relationship Id="rId3" Type="http://schemas.openxmlformats.org/officeDocument/2006/relationships/hyperlink" Target="https://indiankanoon.org/doc/308356/" TargetMode="External"/><Relationship Id="rId2" Type="http://schemas.openxmlformats.org/officeDocument/2006/relationships/hyperlink" Target="https://indiankanoon.org/doc/7832/" TargetMode="Externa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DE4E-AF84-7EDD-2B5E-D2C011C11CFD}"/>
              </a:ext>
            </a:extLst>
          </p:cNvPr>
          <p:cNvSpPr>
            <a:spLocks noGrp="1"/>
          </p:cNvSpPr>
          <p:nvPr>
            <p:ph type="title"/>
          </p:nvPr>
        </p:nvSpPr>
        <p:spPr>
          <a:xfrm>
            <a:off x="312420" y="329036"/>
            <a:ext cx="11567160" cy="2583147"/>
          </a:xfrm>
        </p:spPr>
        <p:txBody>
          <a:bodyPr>
            <a:norm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RECENT JUDICIAL PRONOUNCEMENTS ON </a:t>
            </a: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REAL ESTATE</a:t>
            </a:r>
          </a:p>
        </p:txBody>
      </p:sp>
      <p:sp>
        <p:nvSpPr>
          <p:cNvPr id="4" name="Footer Placeholder 3">
            <a:extLst>
              <a:ext uri="{FF2B5EF4-FFF2-40B4-BE49-F238E27FC236}">
                <a16:creationId xmlns:a16="http://schemas.microsoft.com/office/drawing/2014/main" id="{89B574DA-F755-62FC-5CE6-E544EBF391E3}"/>
              </a:ext>
            </a:extLst>
          </p:cNvPr>
          <p:cNvSpPr>
            <a:spLocks noGrp="1"/>
          </p:cNvSpPr>
          <p:nvPr>
            <p:ph type="ftr" sz="quarter" idx="11"/>
          </p:nvPr>
        </p:nvSpPr>
        <p:spPr/>
        <p:txBody>
          <a:bodyPr/>
          <a:lstStyle/>
          <a:p>
            <a:r>
              <a:rPr lang="en-US"/>
              <a:t>H.C. Khincha &amp; Co</a:t>
            </a:r>
          </a:p>
        </p:txBody>
      </p:sp>
      <p:sp>
        <p:nvSpPr>
          <p:cNvPr id="5" name="Subtitle 2">
            <a:extLst>
              <a:ext uri="{FF2B5EF4-FFF2-40B4-BE49-F238E27FC236}">
                <a16:creationId xmlns:a16="http://schemas.microsoft.com/office/drawing/2014/main" id="{9864F130-5B92-6DE1-3B11-31931D6C4E97}"/>
              </a:ext>
            </a:extLst>
          </p:cNvPr>
          <p:cNvSpPr txBox="1">
            <a:spLocks/>
          </p:cNvSpPr>
          <p:nvPr/>
        </p:nvSpPr>
        <p:spPr bwMode="auto">
          <a:xfrm>
            <a:off x="395288" y="3041650"/>
            <a:ext cx="11326812"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Font typeface="Arial" pitchFamily="34" charset="0"/>
              <a:buNone/>
            </a:pPr>
            <a:r>
              <a:rPr lang="en-US" altLang="zh-CN" sz="2300" dirty="0">
                <a:latin typeface="Times New Roman" pitchFamily="18" charset="0"/>
                <a:cs typeface="Times New Roman" pitchFamily="18" charset="0"/>
              </a:rPr>
              <a:t>Presentation by :</a:t>
            </a:r>
          </a:p>
          <a:p>
            <a:pPr eaLnBrk="1" hangingPunct="1">
              <a:spcBef>
                <a:spcPct val="0"/>
              </a:spcBef>
              <a:buFont typeface="Arial" pitchFamily="34" charset="0"/>
              <a:buNone/>
            </a:pPr>
            <a:r>
              <a:rPr lang="en-US" altLang="zh-CN" sz="2300" b="1" dirty="0">
                <a:latin typeface="Times New Roman" pitchFamily="18" charset="0"/>
                <a:cs typeface="Times New Roman" pitchFamily="18" charset="0"/>
              </a:rPr>
              <a:t>CA. Naveen </a:t>
            </a:r>
            <a:r>
              <a:rPr lang="en-US" altLang="zh-CN" sz="2300" b="1" dirty="0" err="1">
                <a:latin typeface="Times New Roman" pitchFamily="18" charset="0"/>
                <a:cs typeface="Times New Roman" pitchFamily="18" charset="0"/>
              </a:rPr>
              <a:t>Khariwal</a:t>
            </a:r>
            <a:r>
              <a:rPr lang="en-US" altLang="zh-CN" sz="2300" b="1" dirty="0">
                <a:latin typeface="Times New Roman" pitchFamily="18" charset="0"/>
                <a:cs typeface="Times New Roman" pitchFamily="18" charset="0"/>
              </a:rPr>
              <a:t> </a:t>
            </a:r>
          </a:p>
          <a:p>
            <a:pPr eaLnBrk="1" hangingPunct="1">
              <a:spcBef>
                <a:spcPct val="0"/>
              </a:spcBef>
              <a:buFont typeface="Arial" pitchFamily="34" charset="0"/>
              <a:buNone/>
            </a:pPr>
            <a:r>
              <a:rPr lang="en-US" altLang="zh-CN" sz="2300" dirty="0">
                <a:latin typeface="Times New Roman" pitchFamily="18" charset="0"/>
                <a:cs typeface="Times New Roman" pitchFamily="18" charset="0"/>
              </a:rPr>
              <a:t>Chartered Accountant</a:t>
            </a:r>
          </a:p>
          <a:p>
            <a:pPr eaLnBrk="1" hangingPunct="1">
              <a:spcBef>
                <a:spcPct val="0"/>
              </a:spcBef>
              <a:buFont typeface="Arial" pitchFamily="34" charset="0"/>
              <a:buNone/>
            </a:pPr>
            <a:r>
              <a:rPr lang="en-US" altLang="zh-CN" sz="2300" dirty="0">
                <a:latin typeface="Times New Roman" pitchFamily="18" charset="0"/>
                <a:cs typeface="Times New Roman" pitchFamily="18" charset="0"/>
              </a:rPr>
              <a:t>Partner : </a:t>
            </a:r>
            <a:r>
              <a:rPr lang="en-US" altLang="zh-CN" sz="2300" b="1" dirty="0">
                <a:latin typeface="Times New Roman" pitchFamily="18" charset="0"/>
                <a:cs typeface="Times New Roman" pitchFamily="18" charset="0"/>
              </a:rPr>
              <a:t>H.C. </a:t>
            </a:r>
            <a:r>
              <a:rPr lang="en-US" altLang="zh-CN" sz="2300" b="1" dirty="0" err="1">
                <a:latin typeface="Times New Roman" pitchFamily="18" charset="0"/>
                <a:cs typeface="Times New Roman" pitchFamily="18" charset="0"/>
              </a:rPr>
              <a:t>Khincha</a:t>
            </a:r>
            <a:r>
              <a:rPr lang="en-US" altLang="zh-CN" sz="2300" b="1" dirty="0">
                <a:latin typeface="Times New Roman" pitchFamily="18" charset="0"/>
                <a:cs typeface="Times New Roman" pitchFamily="18" charset="0"/>
              </a:rPr>
              <a:t> &amp; Co</a:t>
            </a:r>
          </a:p>
          <a:p>
            <a:pPr eaLnBrk="1" hangingPunct="1">
              <a:spcBef>
                <a:spcPct val="0"/>
              </a:spcBef>
              <a:buFontTx/>
              <a:buNone/>
            </a:pPr>
            <a:r>
              <a:rPr lang="en-US" altLang="zh-CN" sz="2300" b="1" dirty="0">
                <a:latin typeface="Times New Roman" pitchFamily="18" charset="0"/>
                <a:cs typeface="Times New Roman" pitchFamily="18" charset="0"/>
              </a:rPr>
              <a:t>		    H.C. </a:t>
            </a:r>
            <a:r>
              <a:rPr lang="en-US" altLang="zh-CN" sz="2300" b="1" dirty="0" err="1">
                <a:latin typeface="Times New Roman" pitchFamily="18" charset="0"/>
                <a:cs typeface="Times New Roman" pitchFamily="18" charset="0"/>
              </a:rPr>
              <a:t>Khincha</a:t>
            </a:r>
            <a:r>
              <a:rPr lang="en-US" altLang="zh-CN" sz="2300" b="1" dirty="0">
                <a:latin typeface="Times New Roman" pitchFamily="18" charset="0"/>
                <a:cs typeface="Times New Roman" pitchFamily="18" charset="0"/>
              </a:rPr>
              <a:t> &amp; Associates</a:t>
            </a:r>
          </a:p>
          <a:p>
            <a:pPr eaLnBrk="1" hangingPunct="1">
              <a:spcBef>
                <a:spcPct val="0"/>
              </a:spcBef>
              <a:buFontTx/>
              <a:buNone/>
            </a:pPr>
            <a:r>
              <a:rPr lang="en-US" altLang="zh-CN" sz="2300" dirty="0">
                <a:latin typeface="Times New Roman" pitchFamily="18" charset="0"/>
                <a:cs typeface="Times New Roman" pitchFamily="18" charset="0"/>
              </a:rPr>
              <a:t>No. 40, 1</a:t>
            </a:r>
            <a:r>
              <a:rPr lang="en-US" altLang="zh-CN" sz="2300" baseline="30000" dirty="0">
                <a:latin typeface="Times New Roman" pitchFamily="18" charset="0"/>
                <a:cs typeface="Times New Roman" pitchFamily="18" charset="0"/>
              </a:rPr>
              <a:t>ST</a:t>
            </a:r>
            <a:r>
              <a:rPr lang="en-US" altLang="zh-CN" sz="2300" dirty="0">
                <a:latin typeface="Times New Roman" pitchFamily="18" charset="0"/>
                <a:cs typeface="Times New Roman" pitchFamily="18" charset="0"/>
              </a:rPr>
              <a:t> Floor, Laxmi Complex,</a:t>
            </a:r>
          </a:p>
          <a:p>
            <a:pPr eaLnBrk="1" hangingPunct="1">
              <a:spcBef>
                <a:spcPct val="0"/>
              </a:spcBef>
              <a:buFontTx/>
              <a:buNone/>
            </a:pPr>
            <a:r>
              <a:rPr lang="en-US" altLang="zh-CN" sz="2300" dirty="0">
                <a:latin typeface="Times New Roman" pitchFamily="18" charset="0"/>
                <a:cs typeface="Times New Roman" pitchFamily="18" charset="0"/>
              </a:rPr>
              <a:t>K R Fort Road, Bangalore - 560 002.				      </a:t>
            </a:r>
            <a:r>
              <a:rPr lang="en-US" altLang="zh-CN" sz="2200" dirty="0">
                <a:latin typeface="Times New Roman" pitchFamily="18" charset="0"/>
                <a:cs typeface="Times New Roman" pitchFamily="18" charset="0"/>
                <a:hlinkClick r:id="rId2"/>
              </a:rPr>
              <a:t>naveenkhariwalg@gmail.com</a:t>
            </a:r>
            <a:endParaRPr lang="en-US" altLang="zh-CN" sz="2200" dirty="0">
              <a:latin typeface="Times New Roman" pitchFamily="18" charset="0"/>
              <a:cs typeface="Times New Roman" pitchFamily="18" charset="0"/>
            </a:endParaRPr>
          </a:p>
          <a:p>
            <a:pPr algn="r" eaLnBrk="1" hangingPunct="1">
              <a:buFontTx/>
              <a:buNone/>
            </a:pPr>
            <a:r>
              <a:rPr lang="en-US" altLang="zh-CN" sz="2200" dirty="0">
                <a:latin typeface="Times New Roman" pitchFamily="18" charset="0"/>
                <a:cs typeface="Times New Roman" pitchFamily="18" charset="0"/>
              </a:rPr>
              <a:t>Mob No :  9880683725</a:t>
            </a:r>
          </a:p>
          <a:p>
            <a:pPr eaLnBrk="1" hangingPunct="1">
              <a:lnSpc>
                <a:spcPct val="130000"/>
              </a:lnSpc>
              <a:buFontTx/>
              <a:buNone/>
            </a:pPr>
            <a:endParaRPr lang="en-US" altLang="en-US" sz="2000" dirty="0">
              <a:latin typeface="Times New Roman" pitchFamily="18" charset="0"/>
              <a:ea typeface="SimSun" pitchFamily="2" charset="-122"/>
              <a:cs typeface="Times New Roman" pitchFamily="18" charset="0"/>
            </a:endParaRPr>
          </a:p>
        </p:txBody>
      </p:sp>
      <p:pic>
        <p:nvPicPr>
          <p:cNvPr id="6" name="Picture 3">
            <a:extLst>
              <a:ext uri="{FF2B5EF4-FFF2-40B4-BE49-F238E27FC236}">
                <a16:creationId xmlns:a16="http://schemas.microsoft.com/office/drawing/2014/main" id="{ED73C766-7ED4-1D03-B6CC-B9AFEEAA2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461" t="30199" r="39423" b="19373"/>
          <a:stretch>
            <a:fillRect/>
          </a:stretch>
        </p:blipFill>
        <p:spPr bwMode="auto">
          <a:xfrm>
            <a:off x="9559925" y="3190875"/>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46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idx="1"/>
          </p:nvPr>
        </p:nvSpPr>
        <p:spPr>
          <a:xfrm>
            <a:off x="261901" y="345938"/>
            <a:ext cx="11553898" cy="5262979"/>
          </a:xfrm>
        </p:spPr>
        <p:txBody>
          <a:bodyPr wrap="square" anchor="ctr">
            <a:spAutoFit/>
          </a:bodyPr>
          <a:lstStyle/>
          <a:p>
            <a:pPr marL="0" indent="0" algn="just">
              <a:lnSpc>
                <a:spcPct val="100000"/>
              </a:lnSpc>
              <a:spcBef>
                <a:spcPct val="0"/>
              </a:spcBef>
              <a:buNone/>
            </a:pPr>
            <a:r>
              <a:rPr lang="en-US" sz="2400" b="1" u="sng" dirty="0">
                <a:latin typeface="Times New Roman" panose="02020603050405020304" pitchFamily="18" charset="0"/>
                <a:cs typeface="Times New Roman" panose="02020603050405020304" pitchFamily="18" charset="0"/>
              </a:rPr>
              <a:t>JUDICIAL PRONOUNCEMENTS</a:t>
            </a:r>
          </a:p>
          <a:p>
            <a:pPr marL="0" indent="0" algn="just">
              <a:lnSpc>
                <a:spcPct val="100000"/>
              </a:lnSpc>
              <a:spcBef>
                <a:spcPct val="0"/>
              </a:spcBef>
              <a:buNone/>
            </a:pPr>
            <a:r>
              <a:rPr lang="en-US" sz="2400" dirty="0">
                <a:latin typeface="Times New Roman" panose="02020603050405020304" pitchFamily="18" charset="0"/>
                <a:cs typeface="Times New Roman" panose="02020603050405020304" pitchFamily="18" charset="0"/>
              </a:rPr>
              <a:t>The Bombay High Court held in a landmark case of </a:t>
            </a:r>
            <a:r>
              <a:rPr lang="en-US" sz="2400" b="1" u="sng" dirty="0" err="1">
                <a:latin typeface="Times New Roman" panose="02020603050405020304" pitchFamily="18" charset="0"/>
                <a:cs typeface="Times New Roman" panose="02020603050405020304" pitchFamily="18" charset="0"/>
              </a:rPr>
              <a:t>Chaturbhuj</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Dwarkadas</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Kapadia</a:t>
            </a:r>
            <a:r>
              <a:rPr lang="en-US" sz="2400" b="1" u="sng" dirty="0">
                <a:latin typeface="Times New Roman" panose="02020603050405020304" pitchFamily="18" charset="0"/>
                <a:cs typeface="Times New Roman" panose="02020603050405020304" pitchFamily="18" charset="0"/>
              </a:rPr>
              <a:t> v. CIT 260 ITR 491 (</a:t>
            </a:r>
            <a:r>
              <a:rPr lang="en-US" sz="2400" b="1" u="sng" dirty="0" err="1">
                <a:latin typeface="Times New Roman" panose="02020603050405020304" pitchFamily="18" charset="0"/>
                <a:cs typeface="Times New Roman" panose="02020603050405020304" pitchFamily="18" charset="0"/>
              </a:rPr>
              <a:t>Bom</a:t>
            </a:r>
            <a:r>
              <a:rPr lang="en-US" sz="2400" b="1" u="sng" dirty="0">
                <a:latin typeface="Times New Roman" panose="02020603050405020304" pitchFamily="18" charset="0"/>
                <a:cs typeface="Times New Roman" panose="02020603050405020304" pitchFamily="18" charset="0"/>
              </a:rPr>
              <a:t>.) (2003) </a:t>
            </a:r>
            <a:r>
              <a:rPr lang="en-US" sz="2400" dirty="0">
                <a:latin typeface="Times New Roman" panose="02020603050405020304" pitchFamily="18" charset="0"/>
                <a:cs typeface="Times New Roman" panose="02020603050405020304" pitchFamily="18" charset="0"/>
              </a:rPr>
              <a:t>that the execution of Joint Development Agreement would amount to transfer and the owner would be </a:t>
            </a:r>
            <a:r>
              <a:rPr lang="en-US" sz="2400" b="1" u="sng" dirty="0">
                <a:latin typeface="Times New Roman" panose="02020603050405020304" pitchFamily="18" charset="0"/>
                <a:cs typeface="Times New Roman" panose="02020603050405020304" pitchFamily="18" charset="0"/>
              </a:rPr>
              <a:t>liable to capital gains tax at the time of execution of the Joint Development Agreement itself, disregarding the time when the construction was substantially complete or the handing over of possession to the owner</a:t>
            </a:r>
            <a:r>
              <a:rPr lang="en-US" sz="2400" dirty="0">
                <a:latin typeface="Times New Roman" panose="02020603050405020304" pitchFamily="18" charset="0"/>
                <a:cs typeface="Times New Roman" panose="02020603050405020304" pitchFamily="18" charset="0"/>
              </a:rPr>
              <a:t>.</a:t>
            </a:r>
          </a:p>
          <a:p>
            <a:pPr marL="0" indent="0" algn="just">
              <a:lnSpc>
                <a:spcPct val="100000"/>
              </a:lnSpc>
              <a:spcBef>
                <a:spcPct val="0"/>
              </a:spcBef>
              <a:buNone/>
            </a:pPr>
            <a:endParaRPr lang="en-US" sz="2400" dirty="0">
              <a:latin typeface="Times New Roman" panose="02020603050405020304" pitchFamily="18" charset="0"/>
              <a:cs typeface="Times New Roman" panose="02020603050405020304" pitchFamily="18" charset="0"/>
            </a:endParaRPr>
          </a:p>
          <a:p>
            <a:pPr marL="0" indent="0" algn="just">
              <a:lnSpc>
                <a:spcPct val="100000"/>
              </a:lnSpc>
              <a:spcBef>
                <a:spcPct val="0"/>
              </a:spcBef>
              <a:buNone/>
            </a:pPr>
            <a:r>
              <a:rPr lang="en-US" sz="2400" dirty="0">
                <a:latin typeface="Times New Roman" panose="02020603050405020304" pitchFamily="18" charset="0"/>
                <a:cs typeface="Times New Roman" panose="02020603050405020304" pitchFamily="18" charset="0"/>
              </a:rPr>
              <a:t>The proposition which held the field was further elaborated upon by the Authority for Advance Ruling in the case </a:t>
            </a:r>
            <a:r>
              <a:rPr lang="en-US" sz="2400" u="sng" dirty="0">
                <a:latin typeface="Times New Roman" panose="02020603050405020304" pitchFamily="18" charset="0"/>
                <a:cs typeface="Times New Roman" panose="02020603050405020304" pitchFamily="18" charset="0"/>
              </a:rPr>
              <a:t>of </a:t>
            </a:r>
            <a:r>
              <a:rPr lang="en-US" sz="2400" b="1" u="sng" dirty="0" err="1">
                <a:latin typeface="Times New Roman" panose="02020603050405020304" pitchFamily="18" charset="0"/>
                <a:cs typeface="Times New Roman" panose="02020603050405020304" pitchFamily="18" charset="0"/>
              </a:rPr>
              <a:t>Jasbir</a:t>
            </a:r>
            <a:r>
              <a:rPr lang="en-US" sz="2400" b="1" u="sng" dirty="0">
                <a:latin typeface="Times New Roman" panose="02020603050405020304" pitchFamily="18" charset="0"/>
                <a:cs typeface="Times New Roman" panose="02020603050405020304" pitchFamily="18" charset="0"/>
              </a:rPr>
              <a:t> Singh </a:t>
            </a:r>
            <a:r>
              <a:rPr lang="en-US" sz="2400" b="1" u="sng" dirty="0" err="1">
                <a:latin typeface="Times New Roman" panose="02020603050405020304" pitchFamily="18" charset="0"/>
                <a:cs typeface="Times New Roman" panose="02020603050405020304" pitchFamily="18" charset="0"/>
              </a:rPr>
              <a:t>Sarkaria</a:t>
            </a:r>
            <a:r>
              <a:rPr lang="en-US" sz="2400" b="1" u="sng" dirty="0">
                <a:latin typeface="Times New Roman" panose="02020603050405020304" pitchFamily="18" charset="0"/>
                <a:cs typeface="Times New Roman" panose="02020603050405020304" pitchFamily="18" charset="0"/>
              </a:rPr>
              <a:t> 294 ITR </a:t>
            </a:r>
            <a:r>
              <a:rPr lang="en-IN" sz="2400" b="1" u="sng" dirty="0">
                <a:latin typeface="Times New Roman" panose="02020603050405020304" pitchFamily="18" charset="0"/>
                <a:cs typeface="Times New Roman" panose="02020603050405020304" pitchFamily="18" charset="0"/>
              </a:rPr>
              <a:t>196(AAR) (2007)</a:t>
            </a:r>
            <a:r>
              <a:rPr lang="en-US" sz="2400"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which laid down that </a:t>
            </a:r>
            <a:r>
              <a:rPr lang="en-US" sz="2400" b="1" u="sng" dirty="0">
                <a:latin typeface="Times New Roman" panose="02020603050405020304" pitchFamily="18" charset="0"/>
                <a:cs typeface="Times New Roman" panose="02020603050405020304" pitchFamily="18" charset="0"/>
              </a:rPr>
              <a:t>where the land owner has given irrevocable POA (effective control over land was transferred) and possession of the land in pursuance of the Developer, it would be treated as transfer </a:t>
            </a:r>
            <a:r>
              <a:rPr lang="en-US" sz="2400" dirty="0">
                <a:latin typeface="Times New Roman" panose="02020603050405020304" pitchFamily="18" charset="0"/>
                <a:cs typeface="Times New Roman" panose="02020603050405020304" pitchFamily="18" charset="0"/>
              </a:rPr>
              <a:t>of land by the owner to Developer for the purposes of Section 2(47)(v) of the Act.</a:t>
            </a:r>
          </a:p>
        </p:txBody>
      </p:sp>
      <p:sp>
        <p:nvSpPr>
          <p:cNvPr id="3" name="Footer Placeholder 2"/>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4914295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929" y="342900"/>
            <a:ext cx="11108871" cy="5834063"/>
          </a:xfrm>
        </p:spPr>
        <p:txBody>
          <a:bodyPr>
            <a:noAutofit/>
          </a:bodyPr>
          <a:lstStyle/>
          <a:p>
            <a:pPr marL="0" indent="0" algn="just">
              <a:buNone/>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Para 31.4</a:t>
            </a:r>
            <a:endParaRPr lang="en-US" sz="2000" b="1"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The ratio of the Karnataka High Court in the abovementioned case was subsequently followed by </a:t>
            </a:r>
            <a:r>
              <a:rPr lang="en-US" sz="2000" b="1" u="sng" dirty="0">
                <a:latin typeface="Times New Roman" panose="02020603050405020304" pitchFamily="18" charset="0"/>
                <a:cs typeface="Times New Roman" panose="02020603050405020304" pitchFamily="18" charset="0"/>
              </a:rPr>
              <a:t>the Delhi High Court in the case of CIT v. Gita Duggal reported in [2013] 30 taxmann.com 230 (Delhi)/[2013] 214 Taxman 51 (Delhi)/[2013] 357 ITR 153 (Delhi)</a:t>
            </a:r>
            <a:r>
              <a:rPr lang="en-US" sz="2000" b="1" dirty="0">
                <a:latin typeface="Times New Roman" panose="02020603050405020304" pitchFamily="18" charset="0"/>
                <a:cs typeface="Times New Roman" panose="02020603050405020304" pitchFamily="18" charset="0"/>
              </a:rPr>
              <a:t>. </a:t>
            </a:r>
          </a:p>
          <a:p>
            <a:pPr marL="0" indent="0" algn="just">
              <a:buNone/>
            </a:pPr>
            <a:r>
              <a:rPr lang="en-US" sz="2000" dirty="0">
                <a:latin typeface="Times New Roman" panose="02020603050405020304" pitchFamily="18" charset="0"/>
                <a:cs typeface="Times New Roman" panose="02020603050405020304" pitchFamily="18" charset="0"/>
              </a:rPr>
              <a:t>In the said case the assessee was owner of property comprising of the basement, ground floor, first floor and second floor. </a:t>
            </a:r>
          </a:p>
          <a:p>
            <a:pPr marL="0" indent="0" algn="just">
              <a:buNone/>
            </a:pPr>
            <a:r>
              <a:rPr lang="en-US" sz="2000" dirty="0">
                <a:latin typeface="Times New Roman" panose="02020603050405020304" pitchFamily="18" charset="0"/>
                <a:cs typeface="Times New Roman" panose="02020603050405020304" pitchFamily="18" charset="0"/>
              </a:rPr>
              <a:t>She was deriving rental income from the property. On 8-5-2006 she entered into a collaboration agreement with </a:t>
            </a:r>
            <a:r>
              <a:rPr lang="en-US" sz="2000" dirty="0" err="1">
                <a:latin typeface="Times New Roman" panose="02020603050405020304" pitchFamily="18" charset="0"/>
                <a:cs typeface="Times New Roman" panose="02020603050405020304" pitchFamily="18" charset="0"/>
              </a:rPr>
              <a:t>Thapar</a:t>
            </a:r>
            <a:r>
              <a:rPr lang="en-US" sz="2000" dirty="0">
                <a:latin typeface="Times New Roman" panose="02020603050405020304" pitchFamily="18" charset="0"/>
                <a:cs typeface="Times New Roman" panose="02020603050405020304" pitchFamily="18" charset="0"/>
              </a:rPr>
              <a:t> Homes Ltd. for developing the property. </a:t>
            </a:r>
          </a:p>
          <a:p>
            <a:pPr marL="0" indent="0" algn="just">
              <a:buNone/>
            </a:pPr>
            <a:r>
              <a:rPr lang="en-US" sz="2000" dirty="0">
                <a:latin typeface="Times New Roman" panose="02020603050405020304" pitchFamily="18" charset="0"/>
                <a:cs typeface="Times New Roman" panose="02020603050405020304" pitchFamily="18" charset="0"/>
              </a:rPr>
              <a:t>According to its terms, the assessee being desirous of getting the property redeveloped/reconstructed and not being possessed of sufficient finance and lacking in experience in construction, approached the builder to develop the property for and on behalf of the owner at the cost of the builder. </a:t>
            </a:r>
          </a:p>
          <a:p>
            <a:pPr marL="0" indent="0" algn="just">
              <a:buNone/>
            </a:pPr>
            <a:r>
              <a:rPr lang="en-US" sz="2000" dirty="0">
                <a:latin typeface="Times New Roman" panose="02020603050405020304" pitchFamily="18" charset="0"/>
                <a:cs typeface="Times New Roman" panose="02020603050405020304" pitchFamily="18" charset="0"/>
              </a:rPr>
              <a:t>The builder was to demolish the existing structure on the plot of land and develop, construct, and/or put up a building consisting of basement, ground floor, first floor, second floor and third floor with terrace at its own costs and expenses. </a:t>
            </a:r>
          </a:p>
          <a:p>
            <a:pPr marL="0" indent="0" algn="just">
              <a:buNone/>
            </a:pPr>
            <a:r>
              <a:rPr lang="en-US" sz="2000" dirty="0">
                <a:latin typeface="Times New Roman" panose="02020603050405020304" pitchFamily="18" charset="0"/>
                <a:cs typeface="Times New Roman" panose="02020603050405020304" pitchFamily="18" charset="0"/>
              </a:rPr>
              <a:t>In addition to the cost of construction incurred by the builder on development of the property, a further payment of Rs. four crores was payable to the assessee as consideration against the rights of the assessee. </a:t>
            </a:r>
            <a:endParaRPr lang="en-IN"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F16E397-7139-1F30-AEE0-B30F1D48185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3166645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1" y="391886"/>
            <a:ext cx="11010900" cy="5785077"/>
          </a:xfrm>
        </p:spPr>
        <p:txBody>
          <a:bodyPr>
            <a:noAutofit/>
          </a:bodyPr>
          <a:lstStyle/>
          <a:p>
            <a:pPr marL="0" indent="0" algn="just">
              <a:buNone/>
            </a:pPr>
            <a:r>
              <a:rPr lang="en-US" sz="2200" dirty="0">
                <a:latin typeface="Times New Roman" panose="02020603050405020304" pitchFamily="18" charset="0"/>
                <a:cs typeface="Times New Roman" panose="02020603050405020304" pitchFamily="18" charset="0"/>
              </a:rPr>
              <a:t>The builder was to get to the third floor. The assessee accordingly handed over vacant physical possession of the entire property along with 22.5 per cent undivided interest over the land. </a:t>
            </a:r>
          </a:p>
          <a:p>
            <a:pPr marL="0" indent="0" algn="just">
              <a:buNone/>
            </a:pPr>
            <a:r>
              <a:rPr lang="en-US" sz="2200" dirty="0">
                <a:latin typeface="Times New Roman" panose="02020603050405020304" pitchFamily="18" charset="0"/>
                <a:cs typeface="Times New Roman" panose="02020603050405020304" pitchFamily="18" charset="0"/>
              </a:rPr>
              <a:t>The handing over of possession of the entire property was, however, only for the limited purpose of development; the undivided interest in the land stood transferred to the developer/builder only to the extent of 22.5 per cent for his exclusive enjoyment.</a:t>
            </a:r>
          </a:p>
          <a:p>
            <a:pPr marL="0" indent="0" algn="just">
              <a:buNone/>
            </a:pPr>
            <a:r>
              <a:rPr lang="en-US" sz="2200" dirty="0">
                <a:latin typeface="Times New Roman" panose="02020603050405020304" pitchFamily="18" charset="0"/>
                <a:cs typeface="Times New Roman" panose="02020603050405020304" pitchFamily="18" charset="0"/>
              </a:rPr>
              <a:t>It was on these facts that the Assessing Officer first took the view that the sale consideration for the transfer of the capital asset should be taken not merely at Rs. 4 crores which was the cash amount received by the </a:t>
            </a:r>
            <a:r>
              <a:rPr lang="en-US" sz="2200" dirty="0" err="1">
                <a:latin typeface="Times New Roman" panose="02020603050405020304" pitchFamily="18" charset="0"/>
                <a:cs typeface="Times New Roman" panose="02020603050405020304" pitchFamily="18" charset="0"/>
              </a:rPr>
              <a:t>assessee</a:t>
            </a:r>
            <a:r>
              <a:rPr lang="en-US" sz="2200" dirty="0">
                <a:latin typeface="Times New Roman" panose="02020603050405020304" pitchFamily="18" charset="0"/>
                <a:cs typeface="Times New Roman" panose="02020603050405020304" pitchFamily="18" charset="0"/>
              </a:rPr>
              <a:t>, but the cost of construction incurred by the developer on the development of the property amounting to </a:t>
            </a:r>
            <a:r>
              <a:rPr lang="en-US" sz="2200" dirty="0" err="1">
                <a:latin typeface="Times New Roman" panose="02020603050405020304" pitchFamily="18" charset="0"/>
                <a:cs typeface="Times New Roman" panose="02020603050405020304" pitchFamily="18" charset="0"/>
              </a:rPr>
              <a:t>Rs</a:t>
            </a:r>
            <a:r>
              <a:rPr lang="en-US" sz="2200" dirty="0">
                <a:latin typeface="Times New Roman" panose="02020603050405020304" pitchFamily="18" charset="0"/>
                <a:cs typeface="Times New Roman" panose="02020603050405020304" pitchFamily="18" charset="0"/>
              </a:rPr>
              <a:t>. 3.43 crores should also be added to the sale consideration. </a:t>
            </a:r>
          </a:p>
          <a:p>
            <a:pPr marL="0" indent="0" algn="just">
              <a:buNone/>
            </a:pPr>
            <a:r>
              <a:rPr lang="en-US" sz="2200" dirty="0">
                <a:latin typeface="Times New Roman" panose="02020603050405020304" pitchFamily="18" charset="0"/>
                <a:cs typeface="Times New Roman" panose="02020603050405020304" pitchFamily="18" charset="0"/>
              </a:rPr>
              <a:t>The assessee thereupon claimed that if the cost of construction incurred by the builder is to be added to the sale price, then the same should also be correspondingly taken to have been invested in the residential house namely the two floors which the assessee was to get in addition to the cash amount under the agreement with the builder, and the amount so spent on the construction should be allowed as deduction under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section 54. </a:t>
            </a: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4BCD2A1-BA16-133E-BD3E-35630A3DEC7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233892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Autofit/>
          </a:bodyPr>
          <a:lstStyle/>
          <a:p>
            <a:pPr marL="0" indent="0" algn="just">
              <a:buNone/>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It was at this stage that the Assessing Officer rejected the claim for deduction under section 54 on the footing that the two floors obtained by the assessee contained two separate residential units having separate entrances and cannot qualify as a single residential unit. </a:t>
            </a:r>
          </a:p>
          <a:p>
            <a:pPr marL="0" indent="0" algn="just">
              <a:buNone/>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The Assessing Officer agreed that the assessee was eligible for the relief under section 54F in respect of the cost of construction incurred on one unit. The dispute reached the High Court through the revenue appeal. </a:t>
            </a:r>
          </a:p>
          <a:p>
            <a:pPr marL="0" indent="0" algn="just">
              <a:buNone/>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The High Court in the given facts held that it is the correctness of the above view that is questioned by the revenue and it is contended that the interpretation placed by the Tribunal gives rise to a substantial question of law. </a:t>
            </a:r>
          </a:p>
          <a:p>
            <a:pPr marL="0" indent="0" algn="just">
              <a:buNone/>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The assessee strongly relies upon the judgment of the Karnataka High Court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supra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which, it is stated, has become final, the special leave petition filed by the revenue against the said decision having been dismissed by the Supreme Court. </a:t>
            </a:r>
          </a:p>
          <a:p>
            <a:pPr marL="0" indent="0" algn="just">
              <a:buNone/>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The judgment of the Karnataka High Court supports the contention of the assessee. An identical contention raised by the revenue before that Court was rejected. </a:t>
            </a: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54E79F2-F75B-EA01-026F-FA0CBA4791B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1851570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Autofit/>
          </a:bodyPr>
          <a:lstStyle/>
          <a:p>
            <a:pPr marL="0" indent="0" algn="just">
              <a:buNone/>
            </a:pPr>
            <a:r>
              <a:rPr lang="en-US" sz="2200" b="1" dirty="0">
                <a:latin typeface="Times New Roman" panose="02020603050405020304" pitchFamily="18" charset="0"/>
                <a:cs typeface="Times New Roman" panose="02020603050405020304" pitchFamily="18" charset="0"/>
              </a:rPr>
              <a:t>Para 31.5</a:t>
            </a:r>
          </a:p>
          <a:p>
            <a:pPr marL="0" indent="0" algn="just">
              <a:buNone/>
            </a:pPr>
            <a:r>
              <a:rPr lang="en-US" sz="2200" dirty="0">
                <a:latin typeface="Times New Roman" panose="02020603050405020304" pitchFamily="18" charset="0"/>
                <a:cs typeface="Times New Roman" panose="02020603050405020304" pitchFamily="18" charset="0"/>
              </a:rPr>
              <a:t>Therefore, following the ratio laid down by the Karnataka High court and Delhi high court in the abovementioned cases, it is held that the assessee will be eligible for deduction under section 54/54F on account of investment in a residential house considering the entire 44 flats as a residential house.</a:t>
            </a:r>
          </a:p>
          <a:p>
            <a:pPr marL="0" indent="0" algn="just">
              <a:buNone/>
            </a:pPr>
            <a:r>
              <a:rPr lang="en-US" sz="2200" dirty="0">
                <a:latin typeface="Times New Roman" panose="02020603050405020304" pitchFamily="18" charset="0"/>
                <a:cs typeface="Times New Roman" panose="02020603050405020304" pitchFamily="18" charset="0"/>
              </a:rPr>
              <a:t>Hence whatever the capital gain computed on transfer of land under the JDA as per procedure laid in the preceding paragraphs, is directed to considered as exempted under the provision of section 54/54F. </a:t>
            </a:r>
          </a:p>
          <a:p>
            <a:pPr marL="0" indent="0" algn="just">
              <a:buNone/>
            </a:pPr>
            <a:r>
              <a:rPr lang="en-US" sz="2200" dirty="0">
                <a:latin typeface="Times New Roman" panose="02020603050405020304" pitchFamily="18" charset="0"/>
                <a:cs typeface="Times New Roman" panose="02020603050405020304" pitchFamily="18" charset="0"/>
              </a:rPr>
              <a:t>Therefore, no addition is required to be on this account in the assessment year 2018-19 for the capital gain on the receipt of flats in the scheme of JDA. </a:t>
            </a:r>
          </a:p>
          <a:p>
            <a:pPr marL="0" indent="0" algn="just">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C1E8965-CC94-6A66-BEE7-2461A37ECF7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3845564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5DFC0-3CF5-7346-566E-85A2777C3EA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A68BE-CB90-8605-E4A4-B583CD16772B}"/>
              </a:ext>
            </a:extLst>
          </p:cNvPr>
          <p:cNvSpPr>
            <a:spLocks noGrp="1"/>
          </p:cNvSpPr>
          <p:nvPr>
            <p:ph idx="1"/>
          </p:nvPr>
        </p:nvSpPr>
        <p:spPr>
          <a:xfrm>
            <a:off x="727113" y="561860"/>
            <a:ext cx="10626687" cy="5615103"/>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IV. INCOME TAX : Where assessee sold flats received under JDA, cost of acquisition was to be taken at stamp duty value adopted at first stage of taxation</a:t>
            </a:r>
          </a:p>
        </p:txBody>
      </p:sp>
      <p:sp>
        <p:nvSpPr>
          <p:cNvPr id="2" name="Footer Placeholder 1">
            <a:extLst>
              <a:ext uri="{FF2B5EF4-FFF2-40B4-BE49-F238E27FC236}">
                <a16:creationId xmlns:a16="http://schemas.microsoft.com/office/drawing/2014/main" id="{8E62BFE6-E715-0530-BD03-61B57BC3CA2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227253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lgn="just">
              <a:spcAft>
                <a:spcPts val="800"/>
              </a:spcAft>
              <a:buNone/>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IV. Section </a:t>
            </a:r>
            <a:r>
              <a:rPr lang="en-US" sz="2200" b="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rPr>
              <a:t>45</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of the Income-tax Act, 1961 - Capital gains - Chargeable as (Joint Development Agreement) - Assessment years 2018-19 to 2020-21 – </a:t>
            </a:r>
          </a:p>
          <a:p>
            <a:pPr marL="0" indent="0" algn="just">
              <a:spcAft>
                <a:spcPts val="800"/>
              </a:spcAft>
              <a:buNone/>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Assessee received 44 flats under JDA, sold one flat in year relevant to assessment year 2018-19 and 38 flats in year relevant to assessment year 2019-20 – </a:t>
            </a:r>
          </a:p>
          <a:p>
            <a:pPr marL="0" indent="0" algn="just">
              <a:spcAft>
                <a:spcPts val="800"/>
              </a:spcAft>
              <a:buNone/>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Assessing Officer computed capital gains by arbitrarily adopting cost of acquisition at Rs. 1 lakh and also invoked section 23(5) to assess deemed rental income on unsold flats - Whether in scheme of JDA, while computing capital gains at second stage, cost of acquisition was required to be taken as stamp duty value adopted at first stage of taxation - Held, yes – </a:t>
            </a:r>
          </a:p>
          <a:p>
            <a:pPr marL="0" indent="0" algn="just">
              <a:spcAft>
                <a:spcPts val="800"/>
              </a:spcAft>
              <a:buNone/>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Whether Assessing Officer was required to recompute capital gains on sale of flats by adopting cost of acquisition at Rs. 3,530 per sq. ft. and determine nature of gains with reference to period of holding from date of occupancy certificate - Held, yes [Para 32] [Partly in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favour</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of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assessee</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IN" sz="2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7E5E41F-393B-87BD-1B42-691ABAD4A06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646504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C7068-2229-51C5-0883-97970077A3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9A364-411E-2AD0-9A1C-87B105CB9716}"/>
              </a:ext>
            </a:extLst>
          </p:cNvPr>
          <p:cNvSpPr>
            <a:spLocks noGrp="1"/>
          </p:cNvSpPr>
          <p:nvPr>
            <p:ph idx="1"/>
          </p:nvPr>
        </p:nvSpPr>
        <p:spPr>
          <a:xfrm>
            <a:off x="727113" y="561860"/>
            <a:ext cx="10626687" cy="5615103"/>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V. INCOME TAX: Where assessee treated flats as capital assets and Assessing Officer also assessed capital gains treating them as capital assets, provision of deemed rental income was not applicable</a:t>
            </a:r>
            <a:endParaRPr lang="en-IN" sz="22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2B28EE5-74E7-00E3-87D6-4F49DFD3B389}"/>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3017544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lgn="just">
              <a:spcAft>
                <a:spcPts val="800"/>
              </a:spcAft>
              <a:buNone/>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V Section </a:t>
            </a:r>
            <a:r>
              <a:rPr lang="en-US" sz="2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23</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of the Income-tax Act, 1961 - Income from house property - Annual value (Deemed rent) -Whether deemed rental under section 23(5) applies only where property is held as stock-in-trade and, thus, where assessee treated flats as capital assets and Assessing Officer also assessed capital gains treating them as capital assets, provision of deemed rental income was not applicable - Held, yes [Para 33.1] [In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favour</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of assessee]</a:t>
            </a:r>
            <a:endParaRPr lang="en-IN" sz="2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A5737E0-F68F-36A6-401A-520AF0474D1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9532621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Autofit/>
          </a:bodyPr>
          <a:lstStyle/>
          <a:p>
            <a:pPr marL="0" indent="0" algn="just">
              <a:buNone/>
            </a:pPr>
            <a:r>
              <a:rPr lang="en-US" sz="2400" b="1" cap="all" dirty="0">
                <a:latin typeface="Times New Roman" panose="02020603050405020304" pitchFamily="18" charset="0"/>
                <a:cs typeface="Times New Roman" panose="02020603050405020304" pitchFamily="18" charset="0"/>
              </a:rPr>
              <a:t>FACTS IV &amp; V</a:t>
            </a:r>
            <a:endParaRPr lang="en-IN"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assessee</a:t>
            </a:r>
            <a:r>
              <a:rPr lang="en-US" sz="2400" dirty="0">
                <a:latin typeface="Times New Roman" panose="02020603050405020304" pitchFamily="18" charset="0"/>
                <a:cs typeface="Times New Roman" panose="02020603050405020304" pitchFamily="18" charset="0"/>
              </a:rPr>
              <a:t> was allotted 44 flats in a residential project pursuant to a JDA entered into for development of land property.</a:t>
            </a:r>
          </a:p>
          <a:p>
            <a:pPr marL="0" indent="0" algn="just">
              <a:buNone/>
            </a:pPr>
            <a:r>
              <a:rPr lang="en-US" sz="2400" dirty="0">
                <a:latin typeface="Times New Roman" panose="02020603050405020304" pitchFamily="18" charset="0"/>
                <a:cs typeface="Times New Roman" panose="02020603050405020304" pitchFamily="18" charset="0"/>
              </a:rPr>
              <a:t>The Assessing Officer computed capital gains on transfer of land under the JDA and also assessed capital gains on sale of flats.</a:t>
            </a:r>
          </a:p>
          <a:p>
            <a:pPr marL="0" indent="0" algn="just">
              <a:buNone/>
            </a:pPr>
            <a:r>
              <a:rPr lang="en-US" sz="2400" dirty="0">
                <a:latin typeface="Times New Roman" panose="02020603050405020304" pitchFamily="18" charset="0"/>
                <a:cs typeface="Times New Roman" panose="02020603050405020304" pitchFamily="18" charset="0"/>
              </a:rPr>
              <a:t>He further invoked section 23(5) and computed deemed rental income for the relevant unsold period from the date of receipt of the occupancy certificate.</a:t>
            </a:r>
          </a:p>
          <a:p>
            <a:pPr marL="0" indent="0" algn="just">
              <a:buNone/>
            </a:pPr>
            <a:r>
              <a:rPr lang="en-US" sz="2400" dirty="0">
                <a:latin typeface="Times New Roman" panose="02020603050405020304" pitchFamily="18" charset="0"/>
                <a:cs typeface="Times New Roman" panose="02020603050405020304" pitchFamily="18" charset="0"/>
              </a:rPr>
              <a:t>The Commissioner (Appeals) confirmed the additions.</a:t>
            </a:r>
          </a:p>
        </p:txBody>
      </p:sp>
      <p:sp>
        <p:nvSpPr>
          <p:cNvPr id="2" name="Footer Placeholder 1">
            <a:extLst>
              <a:ext uri="{FF2B5EF4-FFF2-40B4-BE49-F238E27FC236}">
                <a16:creationId xmlns:a16="http://schemas.microsoft.com/office/drawing/2014/main" id="{DF83BAB7-4D2D-B595-D8C9-57CBA70F1C8C}"/>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8854826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29" y="506187"/>
            <a:ext cx="10880271" cy="5687106"/>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On appeal to the Tribunal:</a:t>
            </a:r>
            <a:endParaRPr lang="en-IN" sz="2000" dirty="0">
              <a:latin typeface="Times New Roman" panose="02020603050405020304" pitchFamily="18" charset="0"/>
              <a:cs typeface="Times New Roman" panose="02020603050405020304" pitchFamily="18" charset="0"/>
            </a:endParaRPr>
          </a:p>
          <a:p>
            <a:pPr marL="0" indent="0" algn="just">
              <a:buNone/>
            </a:pPr>
            <a:r>
              <a:rPr lang="en-US" sz="2000" b="1" cap="all" dirty="0">
                <a:latin typeface="Times New Roman" panose="02020603050405020304" pitchFamily="18" charset="0"/>
                <a:cs typeface="Times New Roman" panose="02020603050405020304" pitchFamily="18" charset="0"/>
              </a:rPr>
              <a:t>HELD IV &amp; V</a:t>
            </a:r>
          </a:p>
          <a:p>
            <a:pPr marL="0" indent="0" algn="just">
              <a:buNone/>
            </a:pPr>
            <a:r>
              <a:rPr lang="en-US" sz="2000" b="1" dirty="0">
                <a:latin typeface="Times New Roman" panose="02020603050405020304" pitchFamily="18" charset="0"/>
                <a:cs typeface="Times New Roman" panose="02020603050405020304" pitchFamily="18" charset="0"/>
              </a:rPr>
              <a:t>Para 32</a:t>
            </a:r>
            <a:endParaRPr lang="en-IN" sz="2000" b="1"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On the addition made by the Assessing Officer for </a:t>
            </a:r>
            <a:r>
              <a:rPr lang="en-US" sz="2000" dirty="0" err="1">
                <a:latin typeface="Times New Roman" panose="02020603050405020304" pitchFamily="18" charset="0"/>
                <a:cs typeface="Times New Roman" panose="02020603050405020304" pitchFamily="18" charset="0"/>
              </a:rPr>
              <a:t>Rs</a:t>
            </a:r>
            <a:r>
              <a:rPr lang="en-US" sz="2000" dirty="0">
                <a:latin typeface="Times New Roman" panose="02020603050405020304" pitchFamily="18" charset="0"/>
                <a:cs typeface="Times New Roman" panose="02020603050405020304" pitchFamily="18" charset="0"/>
              </a:rPr>
              <a:t>. 49.44 lakhs on account of capital gain on sale of one flat out of 44 flats allotted during the assessment year 2018-19. In this regard it is noted that the </a:t>
            </a:r>
            <a:r>
              <a:rPr lang="en-US" sz="2000" dirty="0" err="1">
                <a:latin typeface="Times New Roman" panose="02020603050405020304" pitchFamily="18" charset="0"/>
                <a:cs typeface="Times New Roman" panose="02020603050405020304" pitchFamily="18" charset="0"/>
              </a:rPr>
              <a:t>assessee</a:t>
            </a:r>
            <a:r>
              <a:rPr lang="en-US" sz="2000" dirty="0">
                <a:latin typeface="Times New Roman" panose="02020603050405020304" pitchFamily="18" charset="0"/>
                <a:cs typeface="Times New Roman" panose="02020603050405020304" pitchFamily="18" charset="0"/>
              </a:rPr>
              <a:t> has sold the impugned flat of 1261 sq. ft. for consideration of </a:t>
            </a:r>
            <a:r>
              <a:rPr lang="en-US" sz="2000" dirty="0" err="1">
                <a:latin typeface="Times New Roman" panose="02020603050405020304" pitchFamily="18" charset="0"/>
                <a:cs typeface="Times New Roman" panose="02020603050405020304" pitchFamily="18" charset="0"/>
              </a:rPr>
              <a:t>Rs</a:t>
            </a:r>
            <a:r>
              <a:rPr lang="en-US" sz="2000" dirty="0">
                <a:latin typeface="Times New Roman" panose="02020603050405020304" pitchFamily="18" charset="0"/>
                <a:cs typeface="Times New Roman" panose="02020603050405020304" pitchFamily="18" charset="0"/>
              </a:rPr>
              <a:t>. 50.44 lakhs only. </a:t>
            </a:r>
          </a:p>
          <a:p>
            <a:pPr marL="0" indent="0" algn="just">
              <a:buNone/>
            </a:pPr>
            <a:r>
              <a:rPr lang="en-US" sz="2000" b="1" u="sng" dirty="0">
                <a:latin typeface="Times New Roman" panose="02020603050405020304" pitchFamily="18" charset="0"/>
                <a:cs typeface="Times New Roman" panose="02020603050405020304" pitchFamily="18" charset="0"/>
              </a:rPr>
              <a:t>The Assessing Officer while computing capital gain deducted the cost of acquisition for Rs. 1 lakh only in arbitrary manner. On the contrary it is settled passion that in the scheme of JDA, while computing the capital gain at the second stage </a:t>
            </a:r>
            <a:r>
              <a:rPr lang="en-US" sz="2000" b="1" i="1" u="sng" dirty="0">
                <a:latin typeface="Times New Roman" panose="02020603050405020304" pitchFamily="18" charset="0"/>
                <a:cs typeface="Times New Roman" panose="02020603050405020304" pitchFamily="18" charset="0"/>
              </a:rPr>
              <a:t>i.e.</a:t>
            </a:r>
            <a:r>
              <a:rPr lang="en-US" sz="2000" b="1" u="sng" dirty="0">
                <a:latin typeface="Times New Roman" panose="02020603050405020304" pitchFamily="18" charset="0"/>
                <a:cs typeface="Times New Roman" panose="02020603050405020304" pitchFamily="18" charset="0"/>
              </a:rPr>
              <a:t> at the time of sale of flat/units the cost shall be considered as value of sale consideration adopted at the first stage of taxation </a:t>
            </a:r>
            <a:r>
              <a:rPr lang="en-US" sz="2000" b="1" i="1" u="sng" dirty="0">
                <a:latin typeface="Times New Roman" panose="02020603050405020304" pitchFamily="18" charset="0"/>
                <a:cs typeface="Times New Roman" panose="02020603050405020304" pitchFamily="18" charset="0"/>
              </a:rPr>
              <a:t>i.e.</a:t>
            </a:r>
            <a:r>
              <a:rPr lang="en-US" sz="2000" b="1" u="sng" dirty="0">
                <a:latin typeface="Times New Roman" panose="02020603050405020304" pitchFamily="18" charset="0"/>
                <a:cs typeface="Times New Roman" panose="02020603050405020304" pitchFamily="18" charset="0"/>
              </a:rPr>
              <a:t> transfer of land under the JDA</a:t>
            </a:r>
            <a:r>
              <a:rPr lang="en-US" sz="2000" dirty="0">
                <a:latin typeface="Times New Roman" panose="02020603050405020304" pitchFamily="18" charset="0"/>
                <a:cs typeface="Times New Roman" panose="02020603050405020304" pitchFamily="18" charset="0"/>
              </a:rPr>
              <a:t>. </a:t>
            </a:r>
          </a:p>
          <a:p>
            <a:pPr marL="0" indent="0" algn="just">
              <a:buNone/>
            </a:pPr>
            <a:r>
              <a:rPr lang="en-US" sz="2000" b="1" u="sng" dirty="0">
                <a:latin typeface="Times New Roman" panose="02020603050405020304" pitchFamily="18" charset="0"/>
                <a:cs typeface="Times New Roman" panose="02020603050405020304" pitchFamily="18" charset="0"/>
              </a:rPr>
              <a:t>In the preceding paragraph, it has been held the sale consideration at the first stage of taxation shall be the stamp duty value of the flats received by the assessee which stand at Rs. 3530 per sq. ft. </a:t>
            </a:r>
          </a:p>
          <a:p>
            <a:pPr marL="0" indent="0" algn="just">
              <a:buNone/>
            </a:pPr>
            <a:r>
              <a:rPr lang="en-US" sz="2000" b="1" u="sng" dirty="0">
                <a:latin typeface="Times New Roman" panose="02020603050405020304" pitchFamily="18" charset="0"/>
                <a:cs typeface="Times New Roman" panose="02020603050405020304" pitchFamily="18" charset="0"/>
              </a:rPr>
              <a:t>Therefore, Assessing Officer is directed to compute the short-term capital gain on sale of 1 flat during the assessment year 2018-19 after deducting cost of acquisition at the rate of Rs. 3530 per sq. ft. </a:t>
            </a:r>
            <a:endParaRPr lang="en-IN" sz="20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A609A97-F3DF-1BBF-1D08-2058B0A02CE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47915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93700" y="266700"/>
            <a:ext cx="11417300" cy="6376992"/>
          </a:xfrm>
        </p:spPr>
        <p:txBody>
          <a:bodyPr/>
          <a:lstStyle/>
          <a:p>
            <a:pPr algn="just">
              <a:buFont typeface="Arial" charset="0"/>
              <a:buNone/>
            </a:pPr>
            <a:r>
              <a:rPr lang="en-US" sz="2400" dirty="0">
                <a:latin typeface="Times New Roman" panose="02020603050405020304" pitchFamily="18" charset="0"/>
                <a:cs typeface="Times New Roman" panose="02020603050405020304" pitchFamily="18" charset="0"/>
              </a:rPr>
              <a:t>The turning point in determination of the taxable event was introduced with the </a:t>
            </a:r>
            <a:r>
              <a:rPr lang="en-US" sz="2400" b="1" u="sng" dirty="0">
                <a:latin typeface="Times New Roman" panose="02020603050405020304" pitchFamily="18" charset="0"/>
                <a:cs typeface="Times New Roman" panose="02020603050405020304" pitchFamily="18" charset="0"/>
              </a:rPr>
              <a:t>C.S. Atwal judgment by the Punjab &amp; Haryana High Court (2015) 378 ITR 244 (P&amp;H), </a:t>
            </a:r>
          </a:p>
          <a:p>
            <a:pPr algn="just">
              <a:buFont typeface="Arial" charset="0"/>
              <a:buNone/>
            </a:pPr>
            <a:r>
              <a:rPr lang="en-US" sz="2400" dirty="0">
                <a:latin typeface="Times New Roman" panose="02020603050405020304" pitchFamily="18" charset="0"/>
                <a:cs typeface="Times New Roman" panose="02020603050405020304" pitchFamily="18" charset="0"/>
              </a:rPr>
              <a:t>In which it was held that since </a:t>
            </a:r>
            <a:r>
              <a:rPr lang="en-US" sz="2400" b="1" u="sng" dirty="0">
                <a:latin typeface="Times New Roman" panose="02020603050405020304" pitchFamily="18" charset="0"/>
                <a:cs typeface="Times New Roman" panose="02020603050405020304" pitchFamily="18" charset="0"/>
              </a:rPr>
              <a:t>collaboration agreement is unregistered, Section 53 A of the Transfer of Property Act cannot be applied to such unregistered document. </a:t>
            </a:r>
          </a:p>
          <a:p>
            <a:pPr algn="just">
              <a:buFont typeface="Arial" charset="0"/>
              <a:buNone/>
            </a:pPr>
            <a:r>
              <a:rPr lang="en-US" sz="2400" dirty="0">
                <a:latin typeface="Times New Roman" panose="02020603050405020304" pitchFamily="18" charset="0"/>
                <a:cs typeface="Times New Roman" panose="02020603050405020304" pitchFamily="18" charset="0"/>
              </a:rPr>
              <a:t>The clauses of the registered power of attorney were treated to be </a:t>
            </a:r>
            <a:r>
              <a:rPr lang="en-US" sz="2400" b="1" u="sng" dirty="0">
                <a:latin typeface="Times New Roman" panose="02020603050405020304" pitchFamily="18" charset="0"/>
                <a:cs typeface="Times New Roman" panose="02020603050405020304" pitchFamily="18" charset="0"/>
              </a:rPr>
              <a:t>mere license to enter the land for the purpose of Development </a:t>
            </a:r>
            <a:r>
              <a:rPr lang="en-US" sz="2400" dirty="0">
                <a:latin typeface="Times New Roman" panose="02020603050405020304" pitchFamily="18" charset="0"/>
                <a:cs typeface="Times New Roman" panose="02020603050405020304" pitchFamily="18" charset="0"/>
              </a:rPr>
              <a:t>and which </a:t>
            </a:r>
            <a:r>
              <a:rPr lang="en-US" sz="2400" b="1" u="sng" dirty="0">
                <a:latin typeface="Times New Roman" panose="02020603050405020304" pitchFamily="18" charset="0"/>
                <a:cs typeface="Times New Roman" panose="02020603050405020304" pitchFamily="18" charset="0"/>
              </a:rPr>
              <a:t>could not be treated as transfer of possession. </a:t>
            </a:r>
          </a:p>
          <a:p>
            <a:pPr algn="just">
              <a:buFont typeface="Arial" charset="0"/>
              <a:buNone/>
            </a:pPr>
            <a:r>
              <a:rPr lang="en-US" sz="2400" b="1" u="sng" dirty="0">
                <a:latin typeface="Times New Roman" panose="02020603050405020304" pitchFamily="18" charset="0"/>
                <a:cs typeface="Times New Roman" panose="02020603050405020304" pitchFamily="18" charset="0"/>
              </a:rPr>
              <a:t>It was also held that where the Development was not carried out due to non fulfillment of obligation by the Developer, clause (v) of Section 2(47) will not be attracted.</a:t>
            </a:r>
            <a:endParaRPr lang="en-IN" sz="2400" b="1" u="sng"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9875946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Para 32.1</a:t>
            </a:r>
          </a:p>
          <a:p>
            <a:pPr marL="0" indent="0" algn="just">
              <a:buNone/>
            </a:pPr>
            <a:r>
              <a:rPr lang="en-US" sz="2400" dirty="0">
                <a:latin typeface="Times New Roman" panose="02020603050405020304" pitchFamily="18" charset="0"/>
                <a:cs typeface="Times New Roman" panose="02020603050405020304" pitchFamily="18" charset="0"/>
              </a:rPr>
              <a:t>It is further noted that the assessee has sold 38 flats in the year relevant to assessment year 2019-20 for a consideration of Rs. 17.61 crores on which the Assessing Officer has computed the long-term capital gain of </a:t>
            </a:r>
            <a:r>
              <a:rPr lang="en-US" sz="2400" dirty="0" err="1">
                <a:latin typeface="Times New Roman" panose="02020603050405020304" pitchFamily="18" charset="0"/>
                <a:cs typeface="Times New Roman" panose="02020603050405020304" pitchFamily="18" charset="0"/>
              </a:rPr>
              <a:t>Rs</a:t>
            </a:r>
            <a:r>
              <a:rPr lang="en-US" sz="2400" dirty="0">
                <a:latin typeface="Times New Roman" panose="02020603050405020304" pitchFamily="18" charset="0"/>
                <a:cs typeface="Times New Roman" panose="02020603050405020304" pitchFamily="18" charset="0"/>
              </a:rPr>
              <a:t>. 14.35 crores. </a:t>
            </a:r>
          </a:p>
          <a:p>
            <a:pPr marL="0" indent="0" algn="just">
              <a:buNone/>
            </a:pPr>
            <a:r>
              <a:rPr lang="en-US" sz="2400" b="1" u="sng" dirty="0">
                <a:latin typeface="Times New Roman" panose="02020603050405020304" pitchFamily="18" charset="0"/>
                <a:cs typeface="Times New Roman" panose="02020603050405020304" pitchFamily="18" charset="0"/>
              </a:rPr>
              <a:t>The Assessing Officer is directed to compute the short-term capital gain or long-term capital gain as the case may be considering the period of holding from the date of receipt of occupancy certificate till the date of sales. </a:t>
            </a:r>
          </a:p>
          <a:p>
            <a:pPr marL="0" indent="0" algn="just">
              <a:buNone/>
            </a:pPr>
            <a:r>
              <a:rPr lang="en-US" sz="2400" b="1" u="sng" dirty="0">
                <a:latin typeface="Times New Roman" panose="02020603050405020304" pitchFamily="18" charset="0"/>
                <a:cs typeface="Times New Roman" panose="02020603050405020304" pitchFamily="18" charset="0"/>
              </a:rPr>
              <a:t>The capital gain on sale of those 38 flats shall be computed after computing the cost of acquisition at the rate of Rs. 3530 per sq. ft. as directed for sale of one flat during assessment year 2018-19. </a:t>
            </a:r>
          </a:p>
          <a:p>
            <a:pPr marL="0" indent="0" algn="just">
              <a:buNone/>
            </a:pPr>
            <a:r>
              <a:rPr lang="en-US" sz="2400" dirty="0">
                <a:latin typeface="Times New Roman" panose="02020603050405020304" pitchFamily="18" charset="0"/>
                <a:cs typeface="Times New Roman" panose="02020603050405020304" pitchFamily="18" charset="0"/>
              </a:rPr>
              <a:t>Now moving to the issue of deemed rental income computed by the Assessing Officer under the provision of section 23(5) for assessment years 2018-19, 2019-20 and 2020-21.</a:t>
            </a:r>
            <a:endParaRPr lang="en-IN"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13DE1C6-1601-AB1F-D5D8-EA2BBD6B996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8990353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89C9F-B0E6-8479-9FE3-23363784C2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CD6876-B93B-1E18-B94C-BCD13B0ED9AA}"/>
              </a:ext>
            </a:extLst>
          </p:cNvPr>
          <p:cNvSpPr>
            <a:spLocks noGrp="1"/>
          </p:cNvSpPr>
          <p:nvPr>
            <p:ph idx="1"/>
          </p:nvPr>
        </p:nvSpPr>
        <p:spPr>
          <a:xfrm>
            <a:off x="727113" y="561860"/>
            <a:ext cx="10626687" cy="5615103"/>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Para 33.</a:t>
            </a:r>
          </a:p>
          <a:p>
            <a:pPr marL="0" indent="0" algn="just">
              <a:buNone/>
            </a:pPr>
            <a:r>
              <a:rPr lang="en-US" sz="2400" dirty="0">
                <a:latin typeface="Times New Roman" panose="02020603050405020304" pitchFamily="18" charset="0"/>
                <a:cs typeface="Times New Roman" panose="02020603050405020304" pitchFamily="18" charset="0"/>
              </a:rPr>
              <a:t>Now moving to the issue of deemed rental income computed by the Assessing Officer under the provision of section 23(5) for assessment years 2018-19, 2019-20 and 2020-21.</a:t>
            </a:r>
            <a:endParaRPr lang="en-IN"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9D4BBDE-8A47-E6ED-9D0F-026E16FC61C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6559283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Para 33.1</a:t>
            </a:r>
          </a:p>
          <a:p>
            <a:pPr marL="0" indent="0" algn="just">
              <a:buNone/>
            </a:pPr>
            <a:r>
              <a:rPr lang="en-US" sz="2400" dirty="0">
                <a:latin typeface="Times New Roman" panose="02020603050405020304" pitchFamily="18" charset="0"/>
                <a:cs typeface="Times New Roman" panose="02020603050405020304" pitchFamily="18" charset="0"/>
              </a:rPr>
              <a:t>From the bare perusal of the above provision, it transpired that the concept of deemed rental under section 23(5) is applicable to property being any building or land appurtenant thereto is held as stock-in-trade. </a:t>
            </a:r>
          </a:p>
          <a:p>
            <a:pPr marL="0" indent="0" algn="just">
              <a:buNone/>
            </a:pPr>
            <a:r>
              <a:rPr lang="en-US" sz="2400" dirty="0">
                <a:latin typeface="Times New Roman" panose="02020603050405020304" pitchFamily="18" charset="0"/>
                <a:cs typeface="Times New Roman" panose="02020603050405020304" pitchFamily="18" charset="0"/>
              </a:rPr>
              <a:t>In the present case, there is no material on record to suggest that the 44 flats allotted to the assessee in terms of the JDA were held as stock-in-trade by the assessee. </a:t>
            </a:r>
          </a:p>
          <a:p>
            <a:pPr marL="0" indent="0" algn="just">
              <a:buNone/>
            </a:pPr>
            <a:r>
              <a:rPr lang="en-US" sz="2400" dirty="0">
                <a:latin typeface="Times New Roman" panose="02020603050405020304" pitchFamily="18" charset="0"/>
                <a:cs typeface="Times New Roman" panose="02020603050405020304" pitchFamily="18" charset="0"/>
              </a:rPr>
              <a:t>As such, the assessee has treated the same as capital assets and Assessing Officer also computed long term capital gain on sale of flats by treating the same as capital asset. </a:t>
            </a:r>
          </a:p>
          <a:p>
            <a:pPr marL="0" indent="0" algn="just">
              <a:buNone/>
            </a:pPr>
            <a:r>
              <a:rPr lang="en-US" sz="2400" dirty="0">
                <a:latin typeface="Times New Roman" panose="02020603050405020304" pitchFamily="18" charset="0"/>
                <a:cs typeface="Times New Roman" panose="02020603050405020304" pitchFamily="18" charset="0"/>
              </a:rPr>
              <a:t>Hence, the provision of deemed rental income is not applicable in this case. </a:t>
            </a:r>
            <a:endParaRPr lang="en-IN"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DC6118D-8D5B-8314-4524-D3406F1BC2E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0298436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F8331-54C2-855B-8B84-B45A78D0FA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315106-1A9D-3FDD-6D0E-427ADEF3F4B0}"/>
              </a:ext>
            </a:extLst>
          </p:cNvPr>
          <p:cNvSpPr>
            <a:spLocks noGrp="1"/>
          </p:cNvSpPr>
          <p:nvPr>
            <p:ph idx="1"/>
          </p:nvPr>
        </p:nvSpPr>
        <p:spPr>
          <a:xfrm>
            <a:off x="185980" y="299803"/>
            <a:ext cx="11716210" cy="5877160"/>
          </a:xfrm>
        </p:spPr>
        <p:txBody>
          <a:bodyPr>
            <a:normAutofit/>
          </a:bodyPr>
          <a:lstStyle/>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r>
              <a:rPr lang="en-IN" dirty="0">
                <a:latin typeface="Times New Roman" panose="02020603050405020304" pitchFamily="18" charset="0"/>
                <a:cs typeface="Times New Roman" panose="02020603050405020304" pitchFamily="18" charset="0"/>
              </a:rPr>
              <a:t> </a:t>
            </a: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r>
              <a:rPr lang="pt-BR" dirty="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[2026] 184 taxmann.com 66 (Mumbai - Trib.)[27-02-2026]</a:t>
            </a:r>
          </a:p>
          <a:p>
            <a:pPr marL="0" indent="0" algn="ctr">
              <a:buNone/>
            </a:pPr>
            <a:r>
              <a:rPr lang="en-US" b="1" dirty="0">
                <a:latin typeface="Times New Roman" panose="02020603050405020304" pitchFamily="18" charset="0"/>
                <a:cs typeface="Times New Roman" panose="02020603050405020304" pitchFamily="18" charset="0"/>
              </a:rPr>
              <a:t>IN THE ITAT MUMBAI BENCH 'H(SMC)'</a:t>
            </a:r>
            <a:endParaRPr lang="en-US" dirty="0">
              <a:latin typeface="Times New Roman" panose="02020603050405020304" pitchFamily="18" charset="0"/>
              <a:cs typeface="Times New Roman" panose="02020603050405020304" pitchFamily="18" charset="0"/>
            </a:endParaRPr>
          </a:p>
          <a:p>
            <a:pPr marL="0" indent="0" algn="ctr">
              <a:buNone/>
            </a:pPr>
            <a:r>
              <a:rPr lang="en-IN" b="1" dirty="0" err="1">
                <a:latin typeface="Times New Roman" panose="02020603050405020304" pitchFamily="18" charset="0"/>
                <a:cs typeface="Times New Roman" panose="02020603050405020304" pitchFamily="18" charset="0"/>
              </a:rPr>
              <a:t>Naynish</a:t>
            </a:r>
            <a:r>
              <a:rPr lang="en-IN" b="1" dirty="0">
                <a:latin typeface="Times New Roman" panose="02020603050405020304" pitchFamily="18" charset="0"/>
                <a:cs typeface="Times New Roman" panose="02020603050405020304" pitchFamily="18" charset="0"/>
              </a:rPr>
              <a:t> Harishchandra Rahane</a:t>
            </a:r>
            <a:endParaRPr lang="en-IN" dirty="0">
              <a:latin typeface="Times New Roman" panose="02020603050405020304" pitchFamily="18" charset="0"/>
              <a:cs typeface="Times New Roman" panose="02020603050405020304" pitchFamily="18" charset="0"/>
            </a:endParaRPr>
          </a:p>
          <a:p>
            <a:pPr marL="0" indent="0" algn="ctr">
              <a:buNone/>
            </a:pPr>
            <a:r>
              <a:rPr lang="en-IN" b="1" i="1" dirty="0">
                <a:latin typeface="Times New Roman" panose="02020603050405020304" pitchFamily="18" charset="0"/>
                <a:cs typeface="Times New Roman" panose="02020603050405020304" pitchFamily="18" charset="0"/>
              </a:rPr>
              <a:t>v.</a:t>
            </a:r>
            <a:endParaRPr lang="en-IN" dirty="0">
              <a:latin typeface="Times New Roman" panose="02020603050405020304" pitchFamily="18" charset="0"/>
              <a:cs typeface="Times New Roman" panose="02020603050405020304" pitchFamily="18" charset="0"/>
            </a:endParaRPr>
          </a:p>
          <a:p>
            <a:pPr marL="0" indent="0" algn="ctr">
              <a:buNone/>
            </a:pPr>
            <a:r>
              <a:rPr lang="en-IN" b="1" dirty="0">
                <a:latin typeface="Times New Roman" panose="02020603050405020304" pitchFamily="18" charset="0"/>
                <a:cs typeface="Times New Roman" panose="02020603050405020304" pitchFamily="18" charset="0"/>
              </a:rPr>
              <a:t>Income-tax Officer*</a:t>
            </a: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7F139FD-FDF7-8E43-9D5C-7FD0BE34338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916483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72FC4-8244-564A-04B0-B4DBE3CA04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124DE3-A19D-7C25-408F-00DB02054003}"/>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INCOME TAX: Where assessee purchased an old, poorly maintained flat at consideration lower than stamp duty value and explained reasons for lower valuation, since assessee disputed stamp duty valuation and conditions prescribed under section 50C(2) were fulfilled, Assessing Officer erred in not referring valuation to DVO, requiring de novo adjudication after obtaining valuation report</a:t>
            </a: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AF14D22-6A36-CA06-3E71-6AE8B3AF13A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8205122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98811-732B-D753-265A-9EB1C49FB7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ACAB4-AE07-1659-85D2-FDAF6B85EDA4}"/>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Section 56, read with section 50C, of the Income-tax Act, 1961 - Income from other sources -Chargeable as (Immovable property) - Assessment year 2018-19 - Assessee purchased a residential flat for Rs. 24 lakhs - Stamp Valuation Authority valued property at Rs. 33.32 lakhs- </a:t>
            </a:r>
          </a:p>
          <a:p>
            <a:pPr marL="0" indent="0" algn="just">
              <a:buNone/>
            </a:pPr>
            <a:r>
              <a:rPr lang="en-US" sz="2200" b="1" dirty="0">
                <a:latin typeface="Times New Roman" panose="02020603050405020304" pitchFamily="18" charset="0"/>
                <a:cs typeface="Times New Roman" panose="02020603050405020304" pitchFamily="18" charset="0"/>
              </a:rPr>
              <a:t>Assessee explained that flat was situated in an old MMRDA-developed building, was poorly maintained, and its fair market value did not exceed declared consideration – </a:t>
            </a:r>
          </a:p>
          <a:p>
            <a:pPr marL="0" indent="0" algn="just">
              <a:buNone/>
            </a:pPr>
            <a:r>
              <a:rPr lang="en-US" sz="2200" b="1" dirty="0">
                <a:latin typeface="Times New Roman" panose="02020603050405020304" pitchFamily="18" charset="0"/>
                <a:cs typeface="Times New Roman" panose="02020603050405020304" pitchFamily="18" charset="0"/>
              </a:rPr>
              <a:t>Assessing Officer made addition under section 56(2)(x)(b) of Rs. 9.22 lakhs being difference between declared consideration and stamp duty value without referring matter to DVO – </a:t>
            </a:r>
          </a:p>
          <a:p>
            <a:pPr marL="0" indent="0" algn="just">
              <a:buNone/>
            </a:pPr>
            <a:r>
              <a:rPr lang="en-US" sz="2200" b="1" dirty="0">
                <a:latin typeface="Times New Roman" panose="02020603050405020304" pitchFamily="18" charset="0"/>
                <a:cs typeface="Times New Roman" panose="02020603050405020304" pitchFamily="18" charset="0"/>
              </a:rPr>
              <a:t>Whether under third proviso to section 56(2)(x)(b), where stamp duty value of immovable property is disputed on grounds mentioned in section 50C(2), Assessing Officer may refer valuation of such property to Valuation Officer - Held, yes – </a:t>
            </a:r>
          </a:p>
          <a:p>
            <a:pPr marL="0" indent="0" algn="just">
              <a:buNone/>
            </a:pPr>
            <a:r>
              <a:rPr lang="en-US" sz="2200" b="1" dirty="0">
                <a:latin typeface="Times New Roman" panose="02020603050405020304" pitchFamily="18" charset="0"/>
                <a:cs typeface="Times New Roman" panose="02020603050405020304" pitchFamily="18" charset="0"/>
              </a:rPr>
              <a:t>Whether since both conditions prescribed under section 50C(2) stood fulfilled, Assessing Officer erred in not referring valuation of residential flat to DVO - Held, yes – </a:t>
            </a:r>
          </a:p>
          <a:p>
            <a:pPr marL="0" indent="0" algn="just">
              <a:buNone/>
            </a:pPr>
            <a:r>
              <a:rPr lang="en-US" sz="2200" b="1" dirty="0">
                <a:latin typeface="Times New Roman" panose="02020603050405020304" pitchFamily="18" charset="0"/>
                <a:cs typeface="Times New Roman" panose="02020603050405020304" pitchFamily="18" charset="0"/>
              </a:rPr>
              <a:t>Whether thus, matter was to be restored to file of Assessing Officer for de novo adjudication after seeking a valuation report from DVO - </a:t>
            </a:r>
            <a:r>
              <a:rPr lang="en-US" sz="2200" b="1" dirty="0" err="1">
                <a:latin typeface="Times New Roman" panose="02020603050405020304" pitchFamily="18" charset="0"/>
                <a:cs typeface="Times New Roman" panose="02020603050405020304" pitchFamily="18" charset="0"/>
              </a:rPr>
              <a:t>Held,yes</a:t>
            </a:r>
            <a:r>
              <a:rPr lang="en-US" sz="2200" b="1" dirty="0">
                <a:latin typeface="Times New Roman" panose="02020603050405020304" pitchFamily="18" charset="0"/>
                <a:cs typeface="Times New Roman" panose="02020603050405020304" pitchFamily="18" charset="0"/>
              </a:rPr>
              <a:t> [Para 10] [Matter remanded]</a:t>
            </a:r>
            <a:endParaRPr lang="en-US"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216A665-F3CB-CEB4-D939-94EDD7AAE17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6011249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7E181-7D32-F400-754A-9DDFAA5250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7425BE-3A21-92B2-C7DB-6823E4B8D49E}"/>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IN" sz="2400" b="1" dirty="0">
                <a:latin typeface="Times New Roman" panose="02020603050405020304" pitchFamily="18" charset="0"/>
                <a:cs typeface="Times New Roman" panose="02020603050405020304" pitchFamily="18" charset="0"/>
              </a:rPr>
              <a:t>FACTS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 assessee, an individual, filed a return declaring salary income of about Rs. 4.25 lakhs. During scrutiny, it was noticed that he purchased a residential flat for Rs. 24 lakhs, whereas the Stamp Valuation Authority valued it at about Rs. 33.3 lakhs.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In response to a show-cause notice for proposed addition under section 56(2)(x)(b), the assessee explained that the flat was in a building developed by MMRDA around 2003 with occupation around 2005, was 12–14 years old at the time of purchase in 2017, poorly maintained, and occupied by families of modest means, and that its fair market value did not exceed Rs.24 lakhs.</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 Assessing Officer completed the assessment under section 143(3) and made an addition of about Rs.9.2 lakhs under section 56(2)(x)(b), being the difference between the declared consideration and the stamp duty value, without making any reference to the DVO.</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9546420-38ED-3225-5918-D8663DE33CF1}"/>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8262074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C8BC9-5A66-7CA1-210F-5D1902CC3B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78225-0877-63DE-47B2-F5098B2B1E5C}"/>
              </a:ext>
            </a:extLst>
          </p:cNvPr>
          <p:cNvSpPr>
            <a:spLocks noGrp="1"/>
          </p:cNvSpPr>
          <p:nvPr>
            <p:ph idx="1"/>
          </p:nvPr>
        </p:nvSpPr>
        <p:spPr>
          <a:xfrm>
            <a:off x="185980" y="299803"/>
            <a:ext cx="11716210" cy="5877160"/>
          </a:xfrm>
        </p:spPr>
        <p:txBody>
          <a:bodyPr>
            <a:normAutofit/>
          </a:bodyPr>
          <a:lstStyle/>
          <a:p>
            <a:pPr marL="0" indent="0" algn="just">
              <a:lnSpc>
                <a:spcPct val="100000"/>
              </a:lnSpc>
              <a:buNone/>
            </a:pPr>
            <a:endParaRPr lang="en-IN" sz="24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a:latin typeface="Times New Roman" panose="02020603050405020304" pitchFamily="18" charset="0"/>
                <a:cs typeface="Times New Roman" panose="02020603050405020304" pitchFamily="18" charset="0"/>
              </a:rPr>
              <a:t>On appeal, the Commissioner(Appeals) upheld the addition, rejecting the </a:t>
            </a:r>
            <a:r>
              <a:rPr lang="en-US" sz="2400" dirty="0" err="1">
                <a:latin typeface="Times New Roman" panose="02020603050405020304" pitchFamily="18" charset="0"/>
                <a:cs typeface="Times New Roman" panose="02020603050405020304" pitchFamily="18" charset="0"/>
              </a:rPr>
              <a:t>assessee’s</a:t>
            </a:r>
            <a:r>
              <a:rPr lang="en-US" sz="2400" dirty="0">
                <a:latin typeface="Times New Roman" panose="02020603050405020304" pitchFamily="18" charset="0"/>
                <a:cs typeface="Times New Roman" panose="02020603050405020304" pitchFamily="18" charset="0"/>
              </a:rPr>
              <a:t> plea of distress/old-condition sale for want of contemporaneous evidence, holding that section 50C(2) applied only when the assessee was the seller, and rejecting a valuation report furnished by the assessee as a self-procured document.</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9E4BD41-2EB3-08A9-5B3D-906BA08EF71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2340958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C653A-7623-586B-79A1-9916BF8403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D1ACE-B261-75AA-35EA-DD536B5D3091}"/>
              </a:ext>
            </a:extLst>
          </p:cNvPr>
          <p:cNvSpPr>
            <a:spLocks noGrp="1"/>
          </p:cNvSpPr>
          <p:nvPr>
            <p:ph idx="1"/>
          </p:nvPr>
        </p:nvSpPr>
        <p:spPr>
          <a:xfrm>
            <a:off x="185980" y="299803"/>
            <a:ext cx="11716210" cy="5877160"/>
          </a:xfrm>
        </p:spPr>
        <p:txBody>
          <a:bodyPr>
            <a:normAutofit fontScale="92500" lnSpcReduction="10000"/>
          </a:bodyPr>
          <a:lstStyle/>
          <a:p>
            <a:pPr marL="0" indent="0" algn="just">
              <a:lnSpc>
                <a:spcPct val="110000"/>
              </a:lnSpc>
              <a:buNone/>
            </a:pPr>
            <a:r>
              <a:rPr lang="en-US" sz="2400" dirty="0">
                <a:latin typeface="Times New Roman" panose="02020603050405020304" pitchFamily="18" charset="0"/>
                <a:cs typeface="Times New Roman" panose="02020603050405020304" pitchFamily="18" charset="0"/>
              </a:rPr>
              <a:t>On appeal to the Tribunal.</a:t>
            </a:r>
          </a:p>
          <a:p>
            <a:pPr marL="0" indent="0" algn="just">
              <a:lnSpc>
                <a:spcPct val="110000"/>
              </a:lnSpc>
              <a:buNone/>
            </a:pPr>
            <a:r>
              <a:rPr lang="en-US" sz="2400" b="1" dirty="0">
                <a:latin typeface="Times New Roman" panose="02020603050405020304" pitchFamily="18" charset="0"/>
                <a:cs typeface="Times New Roman" panose="02020603050405020304" pitchFamily="18" charset="0"/>
              </a:rPr>
              <a:t>HELD </a:t>
            </a:r>
          </a:p>
          <a:p>
            <a:pPr marL="0" indent="0" algn="just">
              <a:lnSpc>
                <a:spcPct val="110000"/>
              </a:lnSpc>
              <a:buNone/>
            </a:pPr>
            <a:r>
              <a:rPr lang="en-US" sz="2400" b="1" dirty="0">
                <a:latin typeface="Times New Roman" panose="02020603050405020304" pitchFamily="18" charset="0"/>
                <a:cs typeface="Times New Roman" panose="02020603050405020304" pitchFamily="18" charset="0"/>
              </a:rPr>
              <a:t>Para 7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In the present case, the impugned addition under section 56(2)(x)(b) has been made as the assessee purchased immovable property for a consideration which was less than the value determined by the Stamp Valuation Authority.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As per the assessee, the said property was purchased in the year 2017 in a building developed by MMRDA in the year 2003, and thus, the building was very old and not in good condition at the time of purchase.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It was further claimed by the assessee that the building constructed by MMRDA is occupied by families of poor to average means and cannot maintain it in good condition.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In support of its contention that the assessee purchased the property at the higher rate, it is evident from the record that the assessee furnished the valuation report before the Commissioner(Appeals).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However, the same was rejected by the Commissioner(Appeals) as a self-procured document. </a:t>
            </a: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ABD3278-5641-65F9-EB84-74E48B728D09}"/>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8647627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0664E-636C-C297-CB51-6D29156137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ABCF3-6D9F-D09C-ED75-4699EC77267C}"/>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Para 8 </a:t>
            </a:r>
          </a:p>
          <a:p>
            <a:pPr marL="0" indent="0" algn="just">
              <a:buNone/>
            </a:pPr>
            <a:r>
              <a:rPr lang="en-US" sz="2400" dirty="0">
                <a:latin typeface="Times New Roman" panose="02020603050405020304" pitchFamily="18" charset="0"/>
                <a:cs typeface="Times New Roman" panose="02020603050405020304" pitchFamily="18" charset="0"/>
              </a:rPr>
              <a:t>Before proceeding further, it is relevant to note the </a:t>
            </a:r>
            <a:r>
              <a:rPr lang="en-US" sz="2400" b="1" u="sng" dirty="0">
                <a:latin typeface="Times New Roman" panose="02020603050405020304" pitchFamily="18" charset="0"/>
                <a:cs typeface="Times New Roman" panose="02020603050405020304" pitchFamily="18" charset="0"/>
              </a:rPr>
              <a:t>provisions of section 56(2)(</a:t>
            </a:r>
            <a:r>
              <a:rPr lang="en-US" sz="2400" b="1" i="1" u="sng" dirty="0">
                <a:latin typeface="Times New Roman" panose="02020603050405020304" pitchFamily="18" charset="0"/>
                <a:cs typeface="Times New Roman" panose="02020603050405020304" pitchFamily="18" charset="0"/>
              </a:rPr>
              <a:t>x</a:t>
            </a:r>
            <a:r>
              <a:rPr lang="en-US" sz="2400" b="1" u="sng" dirty="0">
                <a:latin typeface="Times New Roman" panose="02020603050405020304" pitchFamily="18" charset="0"/>
                <a:cs typeface="Times New Roman" panose="02020603050405020304" pitchFamily="18" charset="0"/>
              </a:rPr>
              <a:t>)(</a:t>
            </a:r>
            <a:r>
              <a:rPr lang="en-US" sz="2400" b="1" i="1" u="sng" dirty="0">
                <a:latin typeface="Times New Roman" panose="02020603050405020304" pitchFamily="18" charset="0"/>
                <a:cs typeface="Times New Roman" panose="02020603050405020304" pitchFamily="18" charset="0"/>
              </a:rPr>
              <a:t>b</a:t>
            </a:r>
            <a:r>
              <a:rPr lang="en-US" sz="2400" b="1" u="sng" dirty="0">
                <a:latin typeface="Times New Roman" panose="02020603050405020304" pitchFamily="18" charset="0"/>
                <a:cs typeface="Times New Roman" panose="02020603050405020304" pitchFamily="18" charset="0"/>
              </a:rPr>
              <a:t>) of the Act, which reads as follows: -</a:t>
            </a:r>
          </a:p>
          <a:p>
            <a:pPr marL="0" indent="0" algn="just">
              <a:buNone/>
            </a:pPr>
            <a:r>
              <a:rPr lang="en-IN" sz="2400" dirty="0">
                <a:latin typeface="Times New Roman" panose="02020603050405020304" pitchFamily="18" charset="0"/>
                <a:cs typeface="Times New Roman" panose="02020603050405020304" pitchFamily="18" charset="0"/>
              </a:rPr>
              <a:t>"(</a:t>
            </a:r>
            <a:r>
              <a:rPr lang="en-IN" sz="2400" i="1" dirty="0">
                <a:latin typeface="Times New Roman" panose="02020603050405020304" pitchFamily="18" charset="0"/>
                <a:cs typeface="Times New Roman" panose="02020603050405020304" pitchFamily="18" charset="0"/>
              </a:rPr>
              <a:t>b</a:t>
            </a:r>
            <a:r>
              <a:rPr lang="en-IN" sz="2400" dirty="0">
                <a:latin typeface="Times New Roman" panose="02020603050405020304" pitchFamily="18" charset="0"/>
                <a:cs typeface="Times New Roman" panose="02020603050405020304" pitchFamily="18" charset="0"/>
              </a:rPr>
              <a:t>) any immovable property,—</a:t>
            </a:r>
          </a:p>
          <a:p>
            <a:pPr marL="0" indent="0" algn="just">
              <a:buNone/>
            </a:pPr>
            <a:r>
              <a:rPr lang="en-US" sz="2400" dirty="0">
                <a:latin typeface="Times New Roman" panose="02020603050405020304" pitchFamily="18" charset="0"/>
                <a:cs typeface="Times New Roman" panose="02020603050405020304" pitchFamily="18" charset="0"/>
              </a:rPr>
              <a:t>(A) without consideration, the stamp duty value of which exceeds fifty thousand rupees, the stamp duty value of such property;</a:t>
            </a:r>
          </a:p>
          <a:p>
            <a:pPr marL="0" indent="0" algn="just">
              <a:buNone/>
            </a:pPr>
            <a:r>
              <a:rPr lang="en-US" sz="2400" dirty="0">
                <a:latin typeface="Times New Roman" panose="02020603050405020304" pitchFamily="18" charset="0"/>
                <a:cs typeface="Times New Roman" panose="02020603050405020304" pitchFamily="18" charset="0"/>
              </a:rPr>
              <a:t>(B) for a consideration, the stamp duty value of such property as exceeds such consideration, if the amount of such excess is more than the higher of the following amounts, namely:—</a:t>
            </a:r>
          </a:p>
          <a:p>
            <a:pPr marL="0" indent="0" algn="just">
              <a:buNone/>
            </a:pP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the amount of fifty thousand rupees; and</a:t>
            </a:r>
          </a:p>
          <a:p>
            <a:pPr marL="0" indent="0" algn="just">
              <a:buNone/>
            </a:pP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ii</a:t>
            </a:r>
            <a:r>
              <a:rPr lang="en-US" sz="2400" dirty="0">
                <a:latin typeface="Times New Roman" panose="02020603050405020304" pitchFamily="18" charset="0"/>
                <a:cs typeface="Times New Roman" panose="02020603050405020304" pitchFamily="18" charset="0"/>
              </a:rPr>
              <a:t>) the amount equal to five per cent of the consideration:</a:t>
            </a:r>
            <a:endParaRPr lang="en-US" sz="18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0C2C917-A671-34F2-6458-2F59F7978EE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40151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0473" y="214087"/>
            <a:ext cx="11685654" cy="5897563"/>
          </a:xfrm>
        </p:spPr>
        <p:txBody>
          <a:bodyPr>
            <a:noAutofit/>
          </a:bodyPr>
          <a:lstStyle/>
          <a:p>
            <a:pPr marL="0" indent="0" algn="just">
              <a:spcBef>
                <a:spcPct val="0"/>
              </a:spcBef>
              <a:buNone/>
            </a:pPr>
            <a:r>
              <a:rPr lang="en-US" sz="2300" dirty="0">
                <a:latin typeface="Times New Roman" panose="02020603050405020304" pitchFamily="18" charset="0"/>
                <a:cs typeface="Times New Roman" panose="02020603050405020304" pitchFamily="18" charset="0"/>
              </a:rPr>
              <a:t>This contentious issue, to some an extent was resolved and addressed by the </a:t>
            </a:r>
            <a:r>
              <a:rPr lang="en-US" sz="2300" b="1" u="sng" dirty="0">
                <a:latin typeface="Times New Roman" panose="02020603050405020304" pitchFamily="18" charset="0"/>
                <a:cs typeface="Times New Roman" panose="02020603050405020304" pitchFamily="18" charset="0"/>
              </a:rPr>
              <a:t>Hon'ble Supreme Court in its landmark judgment in the case of "CIT v. Balbir Singh Maini [2017] 86 taxmann.com 94/251 Taxman 202 (SC)” wherein judgment in C.S. Atwal was affirmed</a:t>
            </a:r>
            <a:r>
              <a:rPr lang="en-US" sz="2300" b="1" dirty="0">
                <a:latin typeface="Times New Roman" panose="02020603050405020304" pitchFamily="18" charset="0"/>
                <a:cs typeface="Times New Roman" panose="02020603050405020304" pitchFamily="18" charset="0"/>
              </a:rPr>
              <a:t>. </a:t>
            </a:r>
          </a:p>
          <a:p>
            <a:pPr marL="0" indent="0" algn="just">
              <a:spcBef>
                <a:spcPct val="0"/>
              </a:spcBef>
              <a:buNone/>
            </a:pPr>
            <a:endParaRPr lang="en-US" sz="2300" b="1" u="sng" dirty="0">
              <a:latin typeface="Times New Roman" panose="02020603050405020304" pitchFamily="18" charset="0"/>
              <a:cs typeface="Times New Roman" panose="02020603050405020304" pitchFamily="18" charset="0"/>
            </a:endParaRPr>
          </a:p>
          <a:p>
            <a:pPr marL="0" indent="0" algn="just">
              <a:spcBef>
                <a:spcPct val="0"/>
              </a:spcBef>
              <a:buNone/>
            </a:pPr>
            <a:r>
              <a:rPr lang="en-US" sz="2300" dirty="0">
                <a:latin typeface="Times New Roman" panose="02020603050405020304" pitchFamily="18" charset="0"/>
                <a:cs typeface="Times New Roman" panose="02020603050405020304" pitchFamily="18" charset="0"/>
              </a:rPr>
              <a:t>It was held that </a:t>
            </a:r>
            <a:r>
              <a:rPr lang="en-US" sz="2300" b="1" u="sng" dirty="0">
                <a:latin typeface="Times New Roman" panose="02020603050405020304" pitchFamily="18" charset="0"/>
                <a:cs typeface="Times New Roman" panose="02020603050405020304" pitchFamily="18" charset="0"/>
              </a:rPr>
              <a:t>giving of possession of land for purposes of development under an unregistered joint development agreement could not be regarded as giving rise to capital gains.</a:t>
            </a:r>
          </a:p>
          <a:p>
            <a:pPr marL="0" indent="0" algn="just">
              <a:spcBef>
                <a:spcPct val="0"/>
              </a:spcBef>
              <a:buNone/>
            </a:pPr>
            <a:endParaRPr lang="en-US" sz="2300" b="1" u="sng" dirty="0">
              <a:latin typeface="Times New Roman" panose="02020603050405020304" pitchFamily="18" charset="0"/>
              <a:cs typeface="Times New Roman" panose="02020603050405020304" pitchFamily="18" charset="0"/>
            </a:endParaRPr>
          </a:p>
          <a:p>
            <a:pPr marL="0" indent="0" algn="just">
              <a:spcBef>
                <a:spcPct val="0"/>
              </a:spcBef>
              <a:buNone/>
            </a:pPr>
            <a:r>
              <a:rPr lang="en-US" sz="2300" b="1" u="sng" dirty="0">
                <a:latin typeface="Times New Roman" panose="02020603050405020304" pitchFamily="18" charset="0"/>
                <a:cs typeface="Times New Roman" panose="02020603050405020304" pitchFamily="18" charset="0"/>
              </a:rPr>
              <a:t>The registration and other Related Laws (Amendment) Act, 2001, was brought in with simultaneous amendments in Section 53A of the Transfer of Property Act and Sections 17 and 49 of the Indian Registration Act.</a:t>
            </a:r>
          </a:p>
          <a:p>
            <a:pPr marL="0" indent="0" algn="just">
              <a:spcBef>
                <a:spcPct val="0"/>
              </a:spcBef>
              <a:buNone/>
            </a:pPr>
            <a:endParaRPr lang="en-US" sz="2300" b="1" u="sng" dirty="0">
              <a:latin typeface="Times New Roman" panose="02020603050405020304" pitchFamily="18" charset="0"/>
              <a:cs typeface="Times New Roman" panose="02020603050405020304" pitchFamily="18" charset="0"/>
            </a:endParaRPr>
          </a:p>
          <a:p>
            <a:pPr marL="0" indent="0" algn="just">
              <a:spcBef>
                <a:spcPct val="0"/>
              </a:spcBef>
              <a:buNone/>
              <a:defRPr/>
            </a:pPr>
            <a:r>
              <a:rPr lang="en-US" sz="2300" b="1" u="sng" dirty="0">
                <a:latin typeface="Times New Roman" panose="02020603050405020304" pitchFamily="18" charset="0"/>
                <a:cs typeface="Times New Roman" panose="02020603050405020304" pitchFamily="18" charset="0"/>
              </a:rPr>
              <a:t>Thus, unless the document containing the contract to transfer for consideration any immovable property (for the purpose of Section 53A of 1882 Act) is registered, it shall not have any effect in law for the purpose of Section 53A. </a:t>
            </a:r>
          </a:p>
          <a:p>
            <a:pPr marL="0" indent="0" algn="just">
              <a:spcBef>
                <a:spcPct val="0"/>
              </a:spcBef>
              <a:buNone/>
              <a:defRPr/>
            </a:pPr>
            <a:endParaRPr lang="en-US" sz="2300" b="1" u="sng" dirty="0">
              <a:latin typeface="Times New Roman" panose="02020603050405020304" pitchFamily="18" charset="0"/>
              <a:cs typeface="Times New Roman" panose="02020603050405020304" pitchFamily="18" charset="0"/>
            </a:endParaRPr>
          </a:p>
          <a:p>
            <a:pPr marL="0" indent="0" algn="just">
              <a:spcBef>
                <a:spcPct val="0"/>
              </a:spcBef>
              <a:buNone/>
              <a:defRPr/>
            </a:pPr>
            <a:r>
              <a:rPr lang="en-US" sz="2300" b="1" u="sng" dirty="0">
                <a:latin typeface="Times New Roman" panose="02020603050405020304" pitchFamily="18" charset="0"/>
                <a:ea typeface="Times New Roman" pitchFamily="18" charset="0"/>
                <a:cs typeface="Times New Roman" panose="02020603050405020304" pitchFamily="18" charset="0"/>
              </a:rPr>
              <a:t>Therefore, in order to qualify as a ‘transfer’ of a capital asset under Section 2(47)(v), there must be a ‘contract’ which can be enforced in law under Section 53A of the Transfer of Property Act.</a:t>
            </a:r>
            <a:endParaRPr lang="en-US" sz="2300" b="1" u="sng"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6871778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A1A1C-FA9B-BB73-E9D1-A30006451A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2CA9C-2B9C-5E79-89A7-0CC89CC6789B}"/>
              </a:ext>
            </a:extLst>
          </p:cNvPr>
          <p:cNvSpPr>
            <a:spLocks noGrp="1"/>
          </p:cNvSpPr>
          <p:nvPr>
            <p:ph idx="1"/>
          </p:nvPr>
        </p:nvSpPr>
        <p:spPr>
          <a:xfrm>
            <a:off x="237895" y="377294"/>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First Proviso to 56(2)(x)(b)</a:t>
            </a:r>
          </a:p>
          <a:p>
            <a:pPr marL="0" indent="0" algn="just">
              <a:buNone/>
            </a:pPr>
            <a:r>
              <a:rPr lang="en-US" sz="2400" dirty="0">
                <a:latin typeface="Times New Roman" panose="02020603050405020304" pitchFamily="18" charset="0"/>
                <a:cs typeface="Times New Roman" panose="02020603050405020304" pitchFamily="18" charset="0"/>
              </a:rPr>
              <a:t>Provided that where the date of agreement fixing the amount of consideration </a:t>
            </a:r>
          </a:p>
          <a:p>
            <a:pPr marL="0" indent="0" algn="just">
              <a:buNone/>
            </a:pPr>
            <a:r>
              <a:rPr lang="en-US" sz="2400" dirty="0">
                <a:latin typeface="Times New Roman" panose="02020603050405020304" pitchFamily="18" charset="0"/>
                <a:cs typeface="Times New Roman" panose="02020603050405020304" pitchFamily="18" charset="0"/>
              </a:rPr>
              <a:t>for the transfer of immovable property and the date of registration are not the same,</a:t>
            </a:r>
          </a:p>
          <a:p>
            <a:pPr marL="0" indent="0" algn="just">
              <a:buNone/>
            </a:pPr>
            <a:r>
              <a:rPr lang="en-US" sz="2400" dirty="0">
                <a:latin typeface="Times New Roman" panose="02020603050405020304" pitchFamily="18" charset="0"/>
                <a:cs typeface="Times New Roman" panose="02020603050405020304" pitchFamily="18" charset="0"/>
              </a:rPr>
              <a:t>the stamp duty value on the date of agreement </a:t>
            </a:r>
          </a:p>
          <a:p>
            <a:pPr marL="0" indent="0" algn="just">
              <a:buNone/>
            </a:pPr>
            <a:r>
              <a:rPr lang="en-US" sz="2400" dirty="0">
                <a:latin typeface="Times New Roman" panose="02020603050405020304" pitchFamily="18" charset="0"/>
                <a:cs typeface="Times New Roman" panose="02020603050405020304" pitchFamily="18" charset="0"/>
              </a:rPr>
              <a:t>may be taken for the purposes of this sub-clause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Second Proviso to 56(2)(x)(b)</a:t>
            </a:r>
          </a:p>
          <a:p>
            <a:pPr marL="0" indent="0" algn="just">
              <a:buNone/>
            </a:pPr>
            <a:r>
              <a:rPr lang="en-US" sz="2400" dirty="0">
                <a:latin typeface="Times New Roman" panose="02020603050405020304" pitchFamily="18" charset="0"/>
                <a:cs typeface="Times New Roman" panose="02020603050405020304" pitchFamily="18" charset="0"/>
              </a:rPr>
              <a:t>Provided further that the provisions of the first proviso shall apply only in a case</a:t>
            </a:r>
          </a:p>
          <a:p>
            <a:pPr marL="0" indent="0" algn="just">
              <a:buNone/>
            </a:pPr>
            <a:r>
              <a:rPr lang="en-US" sz="2400" dirty="0">
                <a:latin typeface="Times New Roman" panose="02020603050405020304" pitchFamily="18" charset="0"/>
                <a:cs typeface="Times New Roman" panose="02020603050405020304" pitchFamily="18" charset="0"/>
              </a:rPr>
              <a:t> where the amount of consideration referred to therein, or a part thereof,</a:t>
            </a:r>
          </a:p>
          <a:p>
            <a:pPr marL="0" indent="0" algn="just">
              <a:buNone/>
            </a:pPr>
            <a:r>
              <a:rPr lang="en-US" sz="2400" dirty="0">
                <a:latin typeface="Times New Roman" panose="02020603050405020304" pitchFamily="18" charset="0"/>
                <a:cs typeface="Times New Roman" panose="02020603050405020304" pitchFamily="18" charset="0"/>
              </a:rPr>
              <a:t> has been paid by way of an account payee cheque or an account payee bank draft or by use of electronic clearing system through a bank account, </a:t>
            </a:r>
          </a:p>
          <a:p>
            <a:pPr marL="0" indent="0" algn="just">
              <a:buNone/>
            </a:pPr>
            <a:r>
              <a:rPr lang="en-US" sz="2400" dirty="0">
                <a:latin typeface="Times New Roman" panose="02020603050405020304" pitchFamily="18" charset="0"/>
                <a:cs typeface="Times New Roman" panose="02020603050405020304" pitchFamily="18" charset="0"/>
              </a:rPr>
              <a:t>on or before the date of agreement for transfer of such immovable property:</a:t>
            </a:r>
          </a:p>
        </p:txBody>
      </p:sp>
      <p:sp>
        <p:nvSpPr>
          <p:cNvPr id="2" name="Footer Placeholder 1">
            <a:extLst>
              <a:ext uri="{FF2B5EF4-FFF2-40B4-BE49-F238E27FC236}">
                <a16:creationId xmlns:a16="http://schemas.microsoft.com/office/drawing/2014/main" id="{224F02DB-2A53-15FC-9974-64BD6240D211}"/>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7858297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71DD5-84A0-2902-8DBA-0AAA3DFD1E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A870B-8E5E-B7E4-D77B-472B720B80CB}"/>
              </a:ext>
            </a:extLst>
          </p:cNvPr>
          <p:cNvSpPr>
            <a:spLocks noGrp="1"/>
          </p:cNvSpPr>
          <p:nvPr>
            <p:ph idx="1"/>
          </p:nvPr>
        </p:nvSpPr>
        <p:spPr>
          <a:xfrm>
            <a:off x="253393" y="330800"/>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Third Proviso to 56(2)(x)(b)</a:t>
            </a:r>
          </a:p>
          <a:p>
            <a:pPr marL="0" indent="0" algn="just">
              <a:buNone/>
            </a:pPr>
            <a:endParaRPr lang="en-US" sz="2400" b="1" u="sng"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Provided also that where the stamp duty value of immovable property</a:t>
            </a:r>
          </a:p>
          <a:p>
            <a:pPr marL="0" indent="0" algn="just">
              <a:buNone/>
            </a:pPr>
            <a:r>
              <a:rPr lang="en-US" sz="2400" b="1" u="sng" dirty="0">
                <a:latin typeface="Times New Roman" panose="02020603050405020304" pitchFamily="18" charset="0"/>
                <a:cs typeface="Times New Roman" panose="02020603050405020304" pitchFamily="18" charset="0"/>
              </a:rPr>
              <a:t>is disputed by the assessee on grounds mentioned in sub-section (2) of section 50C,  </a:t>
            </a:r>
          </a:p>
          <a:p>
            <a:pPr marL="0" indent="0" algn="just">
              <a:buNone/>
            </a:pPr>
            <a:r>
              <a:rPr lang="en-US" sz="2400" b="1" u="sng" dirty="0">
                <a:latin typeface="Times New Roman" panose="02020603050405020304" pitchFamily="18" charset="0"/>
                <a:cs typeface="Times New Roman" panose="02020603050405020304" pitchFamily="18" charset="0"/>
              </a:rPr>
              <a:t>the Assessing Officer may refer the valuation of such property to a Valuation Officer, and </a:t>
            </a:r>
          </a:p>
          <a:p>
            <a:pPr marL="0" indent="0" algn="just">
              <a:buNone/>
            </a:pPr>
            <a:r>
              <a:rPr lang="en-US" sz="2400" b="1" u="sng" dirty="0">
                <a:latin typeface="Times New Roman" panose="02020603050405020304" pitchFamily="18" charset="0"/>
                <a:cs typeface="Times New Roman" panose="02020603050405020304" pitchFamily="18" charset="0"/>
              </a:rPr>
              <a:t>the provisions of section 50C and sub-section (15) of section155 shall, </a:t>
            </a:r>
          </a:p>
          <a:p>
            <a:pPr marL="0" indent="0" algn="just">
              <a:buNone/>
            </a:pPr>
            <a:r>
              <a:rPr lang="en-US" sz="2400" b="1" u="sng" dirty="0">
                <a:latin typeface="Times New Roman" panose="02020603050405020304" pitchFamily="18" charset="0"/>
                <a:cs typeface="Times New Roman" panose="02020603050405020304" pitchFamily="18" charset="0"/>
              </a:rPr>
              <a:t>as far as may be, apply in relation to the stamp duty value of such property </a:t>
            </a:r>
          </a:p>
          <a:p>
            <a:pPr marL="0" indent="0" algn="just">
              <a:buNone/>
            </a:pPr>
            <a:r>
              <a:rPr lang="en-US" sz="2400" b="1" u="sng" dirty="0">
                <a:latin typeface="Times New Roman" panose="02020603050405020304" pitchFamily="18" charset="0"/>
                <a:cs typeface="Times New Roman" panose="02020603050405020304" pitchFamily="18" charset="0"/>
              </a:rPr>
              <a:t>for the purpose of this sub-clause as they apply for valuation of capital asset under those sections;"</a:t>
            </a:r>
            <a:endParaRPr lang="en-US" sz="16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02C177B-8472-773F-62FE-A745E6127E5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3811020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EE749-7610-94F7-8194-B149129DB1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C79872-1657-711C-4B54-C72A70504FCB}"/>
              </a:ext>
            </a:extLst>
          </p:cNvPr>
          <p:cNvSpPr>
            <a:spLocks noGrp="1"/>
          </p:cNvSpPr>
          <p:nvPr>
            <p:ph idx="1"/>
          </p:nvPr>
        </p:nvSpPr>
        <p:spPr>
          <a:xfrm>
            <a:off x="237895" y="361796"/>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Para 9. </a:t>
            </a:r>
          </a:p>
          <a:p>
            <a:pPr marL="0" indent="0" algn="just">
              <a:buNone/>
            </a:pPr>
            <a:r>
              <a:rPr lang="en-US" sz="2400" b="1" u="sng" dirty="0">
                <a:latin typeface="Times New Roman" panose="02020603050405020304" pitchFamily="18" charset="0"/>
                <a:cs typeface="Times New Roman" panose="02020603050405020304" pitchFamily="18" charset="0"/>
              </a:rPr>
              <a:t>Thus, as per the provisions of section 56(2)(</a:t>
            </a:r>
            <a:r>
              <a:rPr lang="en-US" sz="2400" b="1" i="1" u="sng" dirty="0">
                <a:latin typeface="Times New Roman" panose="02020603050405020304" pitchFamily="18" charset="0"/>
                <a:cs typeface="Times New Roman" panose="02020603050405020304" pitchFamily="18" charset="0"/>
              </a:rPr>
              <a:t>x</a:t>
            </a:r>
            <a:r>
              <a:rPr lang="en-US" sz="2400" b="1" u="sng" dirty="0">
                <a:latin typeface="Times New Roman" panose="02020603050405020304" pitchFamily="18" charset="0"/>
                <a:cs typeface="Times New Roman" panose="02020603050405020304" pitchFamily="18" charset="0"/>
              </a:rPr>
              <a:t>)(</a:t>
            </a:r>
            <a:r>
              <a:rPr lang="en-US" sz="2400" b="1" i="1" u="sng" dirty="0">
                <a:latin typeface="Times New Roman" panose="02020603050405020304" pitchFamily="18" charset="0"/>
                <a:cs typeface="Times New Roman" panose="02020603050405020304" pitchFamily="18" charset="0"/>
              </a:rPr>
              <a:t>b</a:t>
            </a:r>
            <a:r>
              <a:rPr lang="en-US" sz="2400" b="1" u="sng" dirty="0">
                <a:latin typeface="Times New Roman" panose="02020603050405020304" pitchFamily="18" charset="0"/>
                <a:cs typeface="Times New Roman" panose="02020603050405020304" pitchFamily="18" charset="0"/>
              </a:rPr>
              <a:t>) of the Act, where any person receives any immovable property from any person or persons on or after 01.04.2017 either without consideration or for consideration, the stamp duty value of such property exceeding such consideration shall be considered as its income from other sources, if the amount of such excess is more than the amount mentioned in the section.</a:t>
            </a:r>
          </a:p>
          <a:p>
            <a:pPr marL="0" indent="0" algn="just">
              <a:buNone/>
            </a:pPr>
            <a:endParaRPr lang="en-US" sz="2400" b="1" u="sng"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The third proviso to section 56(2)(</a:t>
            </a:r>
            <a:r>
              <a:rPr lang="en-US" sz="2400" b="1" i="1" u="sng" dirty="0">
                <a:latin typeface="Times New Roman" panose="02020603050405020304" pitchFamily="18" charset="0"/>
                <a:cs typeface="Times New Roman" panose="02020603050405020304" pitchFamily="18" charset="0"/>
              </a:rPr>
              <a:t>x</a:t>
            </a:r>
            <a:r>
              <a:rPr lang="en-US" sz="2400" b="1" u="sng" dirty="0">
                <a:latin typeface="Times New Roman" panose="02020603050405020304" pitchFamily="18" charset="0"/>
                <a:cs typeface="Times New Roman" panose="02020603050405020304" pitchFamily="18" charset="0"/>
              </a:rPr>
              <a:t>)(</a:t>
            </a:r>
            <a:r>
              <a:rPr lang="en-US" sz="2400" b="1" i="1" u="sng" dirty="0">
                <a:latin typeface="Times New Roman" panose="02020603050405020304" pitchFamily="18" charset="0"/>
                <a:cs typeface="Times New Roman" panose="02020603050405020304" pitchFamily="18" charset="0"/>
              </a:rPr>
              <a:t>b</a:t>
            </a:r>
            <a:r>
              <a:rPr lang="en-US" sz="2400" b="1" u="sng" dirty="0">
                <a:latin typeface="Times New Roman" panose="02020603050405020304" pitchFamily="18" charset="0"/>
                <a:cs typeface="Times New Roman" panose="02020603050405020304" pitchFamily="18" charset="0"/>
              </a:rPr>
              <a:t>) provides that where the stamp duty of the immovable property is disputed by the assessee on the grounds as mentioned in section 50C(2) of the Act, the AO may refer the valuation of such property to a Valuation Officer. </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BF31575-FB18-0399-64D3-A67C0EE93BA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872745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8C1D1-4286-0417-8465-01AC1CE782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E3677-E469-CB4E-6277-F29B1E39C9D4}"/>
              </a:ext>
            </a:extLst>
          </p:cNvPr>
          <p:cNvSpPr>
            <a:spLocks noGrp="1"/>
          </p:cNvSpPr>
          <p:nvPr>
            <p:ph idx="1"/>
          </p:nvPr>
        </p:nvSpPr>
        <p:spPr>
          <a:xfrm>
            <a:off x="237895" y="361796"/>
            <a:ext cx="11716210" cy="5877160"/>
          </a:xfrm>
        </p:spPr>
        <p:txBody>
          <a:bodyPr>
            <a:normAutofit/>
          </a:bodyPr>
          <a:lstStyle/>
          <a:p>
            <a:pPr marL="0" indent="0" algn="just">
              <a:lnSpc>
                <a:spcPct val="100000"/>
              </a:lnSpc>
              <a:buNone/>
            </a:pPr>
            <a:r>
              <a:rPr lang="en-US" sz="2400" dirty="0">
                <a:latin typeface="Times New Roman" panose="02020603050405020304" pitchFamily="18" charset="0"/>
                <a:cs typeface="Times New Roman" panose="02020603050405020304" pitchFamily="18" charset="0"/>
              </a:rPr>
              <a:t>In this regard, it is relevant to note the provisions of section 50C(2) of the Act, which reads as follows: -</a:t>
            </a:r>
            <a:endParaRPr lang="en-US" sz="14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a:latin typeface="Times New Roman" panose="02020603050405020304" pitchFamily="18" charset="0"/>
                <a:cs typeface="Times New Roman" panose="02020603050405020304" pitchFamily="18" charset="0"/>
              </a:rPr>
              <a:t>"(2) Without prejudice to the provisions of sub-section (1), where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the assessee claims before any Assessing Officer that the value adopted or assessed 16[or assessable]by the stamp valuation authority under subsection (1) exceeds the fair market value of the property as on the date of transfer;</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the value so adopted or assessed or assessable by the stamp valuation authority under sub-section (1)has not been disputed in any appeal or revision or no reference has been made before any other authority, court or the High Court,</a:t>
            </a:r>
          </a:p>
          <a:p>
            <a:pPr marL="0" indent="0" algn="just">
              <a:lnSpc>
                <a:spcPct val="100000"/>
              </a:lnSpc>
              <a:buNone/>
            </a:pPr>
            <a:endParaRPr lang="en-US" sz="1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0167D58-0746-1EED-DE73-612D47F8D1B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5250397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395A7-BD4A-5815-E82D-AF5C65BEDB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59420F-A353-28AD-5444-FC97609F2582}"/>
              </a:ext>
            </a:extLst>
          </p:cNvPr>
          <p:cNvSpPr>
            <a:spLocks noGrp="1"/>
          </p:cNvSpPr>
          <p:nvPr>
            <p:ph idx="1"/>
          </p:nvPr>
        </p:nvSpPr>
        <p:spPr>
          <a:xfrm>
            <a:off x="237895" y="361796"/>
            <a:ext cx="11716210" cy="5877160"/>
          </a:xfrm>
        </p:spPr>
        <p:txBody>
          <a:bodyPr>
            <a:normAutofit/>
          </a:bodyPr>
          <a:lstStyle/>
          <a:p>
            <a:pPr marL="0" indent="0" algn="just">
              <a:lnSpc>
                <a:spcPct val="100000"/>
              </a:lnSpc>
              <a:buNone/>
            </a:pPr>
            <a:r>
              <a:rPr lang="en-US" sz="2400" dirty="0">
                <a:latin typeface="Times New Roman" panose="02020603050405020304" pitchFamily="18" charset="0"/>
                <a:cs typeface="Times New Roman" panose="02020603050405020304" pitchFamily="18" charset="0"/>
              </a:rPr>
              <a:t>the Assessing Officer may refer the valuation of the capital asset to a Valuation Officer and where any such reference is made, the provisions of sub-sections (2), (3), (4), (5) and (6) of section 16A, clause (</a:t>
            </a:r>
            <a:r>
              <a:rPr lang="en-US" sz="2400" i="1"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)of subsection (1) and sub-sections (6) and (7) of section 23A, sub-section (5) of section 24, section34AA, section 35 and section 37 of the Wealth-tax Act, 1957 (27 of 1957), shall, with necessary modifications, apply in relation to such reference as they apply in relation to a reference made by the Assessing Officer under sub-section (1) of section 16A of that Act.</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a:latin typeface="Times New Roman" panose="02020603050405020304" pitchFamily="18" charset="0"/>
                <a:cs typeface="Times New Roman" panose="02020603050405020304" pitchFamily="18" charset="0"/>
              </a:rPr>
              <a:t>Explanation 1.— For the purposes of this section, "Valuation Officer" shall have the same meaning as in clause (</a:t>
            </a: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of section 2 of the Wealth-tax Act, 1957 (27 of 1957).</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Explanation 2.— For the purposes of this section, the expression "assessable" means the price which the stamp valuation authority would have, notwithstanding anything to the contrary contained in any other law for the time being in force, adopted or assessed, if it were referred to such authority for the purposes of the payment of stamp duty."</a:t>
            </a:r>
            <a:endParaRPr lang="en-US" sz="1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D7B591A-C0CB-2B7D-BAEA-024960E9142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7716734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95C9-8420-C93A-B3B9-25F32844BF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9217A9-053B-7DAA-2E86-4A7118B24AC0}"/>
              </a:ext>
            </a:extLst>
          </p:cNvPr>
          <p:cNvSpPr>
            <a:spLocks noGrp="1"/>
          </p:cNvSpPr>
          <p:nvPr>
            <p:ph idx="1"/>
          </p:nvPr>
        </p:nvSpPr>
        <p:spPr>
          <a:xfrm>
            <a:off x="237895" y="361796"/>
            <a:ext cx="11716210" cy="5877160"/>
          </a:xfrm>
        </p:spPr>
        <p:txBody>
          <a:bodyPr>
            <a:normAutofit fontScale="92500" lnSpcReduction="10000"/>
          </a:bodyPr>
          <a:lstStyle/>
          <a:p>
            <a:pPr marL="0" indent="0" algn="just">
              <a:buNone/>
            </a:pPr>
            <a:r>
              <a:rPr lang="en-US" sz="2400" b="1" dirty="0">
                <a:latin typeface="Times New Roman" panose="02020603050405020304" pitchFamily="18" charset="0"/>
                <a:cs typeface="Times New Roman" panose="02020603050405020304" pitchFamily="18" charset="0"/>
              </a:rPr>
              <a:t>Para 10. </a:t>
            </a:r>
          </a:p>
          <a:p>
            <a:pPr marL="0" indent="0" algn="just">
              <a:buNone/>
            </a:pPr>
            <a:r>
              <a:rPr lang="en-US" sz="2400" b="1" u="sng" dirty="0">
                <a:latin typeface="Times New Roman" panose="02020603050405020304" pitchFamily="18" charset="0"/>
                <a:cs typeface="Times New Roman" panose="02020603050405020304" pitchFamily="18" charset="0"/>
              </a:rPr>
              <a:t>In the present case, it cannot be disputed that the value adopted by the Stamp Valuation Authority exceeds the value of the residential flat purchased by the assessee on the date of transfer, and the value so adopted is also not in dispute in any appeal, revision or reference before any Authority, Court or High Court. </a:t>
            </a:r>
          </a:p>
          <a:p>
            <a:pPr marL="0" indent="0" algn="just">
              <a:buNone/>
            </a:pPr>
            <a:r>
              <a:rPr lang="en-US" sz="2400" b="1" u="sng" dirty="0">
                <a:latin typeface="Times New Roman" panose="02020603050405020304" pitchFamily="18" charset="0"/>
                <a:cs typeface="Times New Roman" panose="02020603050405020304" pitchFamily="18" charset="0"/>
              </a:rPr>
              <a:t>Thus, both the conditions of section 50C(2) of the Act are fulfilled in the present case. Accordingly, we are of the considered view that the AO erred in not referring the valuation of the residential flat to the DVO. </a:t>
            </a:r>
          </a:p>
          <a:p>
            <a:pPr marL="0" indent="0" algn="just">
              <a:buNone/>
            </a:pPr>
            <a:r>
              <a:rPr lang="en-US" sz="2400" b="1" u="sng" dirty="0">
                <a:latin typeface="Times New Roman" panose="02020603050405020304" pitchFamily="18" charset="0"/>
                <a:cs typeface="Times New Roman" panose="02020603050405020304" pitchFamily="18" charset="0"/>
              </a:rPr>
              <a:t>Further, the impugned order also suffers from the same vice, as despite recording submission of the assessee in this regard, no reference was made to the DVO for the valuation as per the provision of the Act. </a:t>
            </a:r>
          </a:p>
          <a:p>
            <a:pPr marL="0" indent="0" algn="just">
              <a:buNone/>
            </a:pPr>
            <a:r>
              <a:rPr lang="en-US" sz="2400" b="1" u="sng" dirty="0">
                <a:latin typeface="Times New Roman" panose="02020603050405020304" pitchFamily="18" charset="0"/>
                <a:cs typeface="Times New Roman" panose="02020603050405020304" pitchFamily="18" charset="0"/>
              </a:rPr>
              <a:t>Accordingly, in view of the facts and circumstances as noted above, we deem it appropriate to restore this issue to the file of the jurisdictional AO for de novo adjudication after seeking a valuation report from the DVO as per the provisions of the Act. </a:t>
            </a:r>
          </a:p>
          <a:p>
            <a:pPr marL="0" indent="0" algn="just">
              <a:buNone/>
            </a:pPr>
            <a:r>
              <a:rPr lang="en-US" sz="2400" b="1" u="sng" dirty="0">
                <a:latin typeface="Times New Roman" panose="02020603050405020304" pitchFamily="18" charset="0"/>
                <a:cs typeface="Times New Roman" panose="02020603050405020304" pitchFamily="18" charset="0"/>
              </a:rPr>
              <a:t>Needless to mention, no order shall be passed without affording a reasonable and adequate opportunity of hearing to the assessee.</a:t>
            </a:r>
          </a:p>
          <a:p>
            <a:pPr marL="0" indent="0" algn="just">
              <a:buNone/>
            </a:pPr>
            <a:r>
              <a:rPr lang="en-US" sz="2400" b="1" u="sng" dirty="0">
                <a:latin typeface="Times New Roman" panose="02020603050405020304" pitchFamily="18" charset="0"/>
                <a:cs typeface="Times New Roman" panose="02020603050405020304" pitchFamily="18" charset="0"/>
              </a:rPr>
              <a:t> As a result, the impugned order is set aside, and the ground </a:t>
            </a:r>
            <a:r>
              <a:rPr lang="en-US" sz="2400" b="1" u="sng" dirty="0" err="1">
                <a:latin typeface="Times New Roman" panose="02020603050405020304" pitchFamily="18" charset="0"/>
                <a:cs typeface="Times New Roman" panose="02020603050405020304" pitchFamily="18" charset="0"/>
              </a:rPr>
              <a:t>sraised</a:t>
            </a:r>
            <a:r>
              <a:rPr lang="en-US" sz="2400" b="1" u="sng" dirty="0">
                <a:latin typeface="Times New Roman" panose="02020603050405020304" pitchFamily="18" charset="0"/>
                <a:cs typeface="Times New Roman" panose="02020603050405020304" pitchFamily="18" charset="0"/>
              </a:rPr>
              <a:t> by the assessee are allowed for statistical purposes.</a:t>
            </a:r>
            <a:endParaRPr lang="en-US" sz="10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2A6944D-9F70-5C75-2FF3-51B45EC39F6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1598988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D916B-D0AE-829E-136F-FAC69B5C8E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B581EE-BC81-CD9D-2D98-053BCA0AD444}"/>
              </a:ext>
            </a:extLst>
          </p:cNvPr>
          <p:cNvSpPr>
            <a:spLocks noGrp="1"/>
          </p:cNvSpPr>
          <p:nvPr>
            <p:ph idx="1"/>
          </p:nvPr>
        </p:nvSpPr>
        <p:spPr>
          <a:xfrm>
            <a:off x="185980" y="299803"/>
            <a:ext cx="11716210" cy="5877160"/>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Para 11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 the result, the appeal by the assessee is allowed for statistical purposes.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E6F3B37-B8BC-B6DD-8300-6A9735D047F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8306766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6D51B-A7AD-56C9-156C-BBF6FE51CD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AFB48-D55E-D81D-AC79-96FFCAF32DF1}"/>
              </a:ext>
            </a:extLst>
          </p:cNvPr>
          <p:cNvSpPr>
            <a:spLocks noGrp="1"/>
          </p:cNvSpPr>
          <p:nvPr>
            <p:ph idx="1"/>
          </p:nvPr>
        </p:nvSpPr>
        <p:spPr>
          <a:xfrm>
            <a:off x="185980" y="299803"/>
            <a:ext cx="11716210" cy="5877160"/>
          </a:xfrm>
        </p:spPr>
        <p:txBody>
          <a:bodyPr>
            <a:normAutofit/>
          </a:bodyPr>
          <a:lstStyle/>
          <a:p>
            <a:pPr marL="0" indent="0" algn="ctr">
              <a:buNone/>
            </a:pPr>
            <a:endParaRPr lang="en-IN" sz="2400" b="1" dirty="0">
              <a:latin typeface="Times New Roman" panose="02020603050405020304" pitchFamily="18" charset="0"/>
              <a:cs typeface="Times New Roman" panose="02020603050405020304" pitchFamily="18" charset="0"/>
            </a:endParaRPr>
          </a:p>
          <a:p>
            <a:pPr marL="0" indent="0" algn="ctr">
              <a:buNone/>
            </a:pPr>
            <a:endParaRPr lang="en-IN" sz="2400" b="1" dirty="0">
              <a:latin typeface="Times New Roman" panose="02020603050405020304" pitchFamily="18" charset="0"/>
              <a:cs typeface="Times New Roman" panose="02020603050405020304" pitchFamily="18" charset="0"/>
            </a:endParaRPr>
          </a:p>
          <a:p>
            <a:pPr marL="0" indent="0" algn="ctr">
              <a:buNone/>
            </a:pPr>
            <a:r>
              <a:rPr lang="en-IN" sz="2400" b="1" dirty="0">
                <a:latin typeface="Times New Roman" panose="02020603050405020304" pitchFamily="18" charset="0"/>
                <a:cs typeface="Times New Roman" panose="02020603050405020304" pitchFamily="18" charset="0"/>
              </a:rPr>
              <a:t>[2025] 176 taxmann.com 363 (Raipur - Trib.)[26-06-2025]</a:t>
            </a:r>
          </a:p>
          <a:p>
            <a:pPr marL="0" indent="0" algn="ctr">
              <a:buNone/>
            </a:pPr>
            <a:r>
              <a:rPr lang="en-US" sz="2400" b="1" dirty="0">
                <a:latin typeface="Times New Roman" panose="02020603050405020304" pitchFamily="18" charset="0"/>
                <a:cs typeface="Times New Roman" panose="02020603050405020304" pitchFamily="18" charset="0"/>
              </a:rPr>
              <a:t>Ram Bhuvan Yadav vs. Deputy Commissioner of Income-tax-2(1) [2025]</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u="sng" dirty="0">
                <a:latin typeface="Times New Roman" panose="02020603050405020304" pitchFamily="18" charset="0"/>
                <a:cs typeface="Times New Roman" panose="02020603050405020304" pitchFamily="18" charset="0"/>
              </a:rPr>
              <a:t>A.O is duty bound as per Section 50C(2) </a:t>
            </a:r>
            <a:r>
              <a:rPr lang="en-US" sz="2400" b="1" u="sng" dirty="0" err="1">
                <a:latin typeface="Times New Roman" panose="02020603050405020304" pitchFamily="18" charset="0"/>
                <a:cs typeface="Times New Roman" panose="02020603050405020304" pitchFamily="18" charset="0"/>
              </a:rPr>
              <a:t>r.w.s</a:t>
            </a:r>
            <a:r>
              <a:rPr lang="en-US" sz="2400" b="1" u="sng" dirty="0">
                <a:latin typeface="Times New Roman" panose="02020603050405020304" pitchFamily="18" charset="0"/>
                <a:cs typeface="Times New Roman" panose="02020603050405020304" pitchFamily="18" charset="0"/>
              </a:rPr>
              <a:t>. 55A of the Act to refer matter to the DVO for determination of fair market value.</a:t>
            </a:r>
            <a:endParaRPr lang="en-US" sz="24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512A5A6-8E4A-BCAA-6890-18E6EFF2810C}"/>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9937276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DA2BF-926B-2376-E1FD-A2BB3E1063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1DF194-640D-7930-AD1C-3A7A3A081544}"/>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INCOME TAX : Where value determined for purpose of stamp duty was more than actual sale consideration received by assessee and fair market value as claimed by assessee was lessor than value of property shown for purpose of stamp duty, Assessing Officer was mandated to refer matter to DVO for determination of fair market value of property as per section 50C(2) read with section 55A</a:t>
            </a: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94F7DDD-FCFA-DBBF-715C-333981CA458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9088362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C3672-003A-0E63-1CB0-DB31258CD1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9BE42-3573-1428-E062-36C1F85B9405}"/>
              </a:ext>
            </a:extLst>
          </p:cNvPr>
          <p:cNvSpPr>
            <a:spLocks noGrp="1"/>
          </p:cNvSpPr>
          <p:nvPr>
            <p:ph idx="1"/>
          </p:nvPr>
        </p:nvSpPr>
        <p:spPr>
          <a:xfrm>
            <a:off x="185980" y="170481"/>
            <a:ext cx="11716210" cy="6472366"/>
          </a:xfrm>
        </p:spPr>
        <p:txBody>
          <a:bodyPr>
            <a:noAutofit/>
          </a:bodyPr>
          <a:lstStyle/>
          <a:p>
            <a:pPr marL="0" indent="0"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Section 50C, read with section 55A, of the Income-tax Act, 1961 - Capital gains - Special provision for full value of consideration in certain cases (Sub-section (2)) - Assessment year 2013-14 – </a:t>
            </a:r>
          </a:p>
          <a:p>
            <a:pPr marL="0" indent="0"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Assessee sold a land at a certain price which was less than market value of said land - While calculating capital gain on sale of property, assessee had taken sale consideration at Rs. 42 lakhs – </a:t>
            </a:r>
          </a:p>
          <a:p>
            <a:pPr marL="0" indent="0"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However, Assessing Officer made addition of Rs. 18.75 lakhs solely on account of difference between value adopted for stamp duty purpose and sale consideration –</a:t>
            </a:r>
          </a:p>
          <a:p>
            <a:pPr marL="0" indent="0" algn="just">
              <a:lnSpc>
                <a:spcPct val="100000"/>
              </a:lnSpc>
              <a:spcBef>
                <a:spcPts val="0"/>
              </a:spcBef>
              <a:buNone/>
            </a:pPr>
            <a:r>
              <a:rPr lang="en-US" sz="2200" b="1" u="sng" dirty="0">
                <a:latin typeface="Times New Roman" panose="02020603050405020304" pitchFamily="18" charset="0"/>
                <a:cs typeface="Times New Roman" panose="02020603050405020304" pitchFamily="18" charset="0"/>
              </a:rPr>
              <a:t>Assessee contended that matter should have been referred to DVO as per section 50C(2) read with section 55A -</a:t>
            </a:r>
          </a:p>
          <a:p>
            <a:pPr marL="0" indent="0"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It was noted that value determined for purpose of stamp duty was Rs. 60.75 lakhs, whereas property was actually sold by assessee at a consideration price of Rs. 42 lakhs which resulted in addition of Rs. 18.75 lakhs as difference between aforesaid two amounts –</a:t>
            </a:r>
          </a:p>
          <a:p>
            <a:pPr marL="0" indent="0"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Thus, it was ample clear that fair market value as claimed by assessee was lessor than value of property shown for purpose of stamp duty and that said value of property as per stamp duty was more than actual sale consideration received by assessee in this case – </a:t>
            </a:r>
          </a:p>
          <a:p>
            <a:pPr marL="0" indent="0" algn="just">
              <a:lnSpc>
                <a:spcPct val="100000"/>
              </a:lnSpc>
              <a:spcBef>
                <a:spcPts val="0"/>
              </a:spcBef>
              <a:buNone/>
            </a:pPr>
            <a:r>
              <a:rPr lang="en-US" sz="2200" b="1" u="sng" dirty="0">
                <a:latin typeface="Times New Roman" panose="02020603050405020304" pitchFamily="18" charset="0"/>
                <a:cs typeface="Times New Roman" panose="02020603050405020304" pitchFamily="18" charset="0"/>
              </a:rPr>
              <a:t>Whether therefore, as per mandate of section 50C and section 55A it was mandatory for Assessing Officer to refer matter to DVO for determination of fair market value of property - Held, yes </a:t>
            </a:r>
            <a:r>
              <a:rPr lang="en-US" sz="2200" dirty="0">
                <a:latin typeface="Times New Roman" panose="02020603050405020304" pitchFamily="18" charset="0"/>
                <a:cs typeface="Times New Roman" panose="02020603050405020304" pitchFamily="18" charset="0"/>
              </a:rPr>
              <a:t>– </a:t>
            </a:r>
          </a:p>
          <a:p>
            <a:pPr marL="0" indent="0" algn="just">
              <a:lnSpc>
                <a:spcPct val="100000"/>
              </a:lnSpc>
              <a:spcBef>
                <a:spcPts val="0"/>
              </a:spcBef>
              <a:buNone/>
            </a:pPr>
            <a:r>
              <a:rPr lang="en-US" sz="2200" dirty="0">
                <a:latin typeface="Times New Roman" panose="02020603050405020304" pitchFamily="18" charset="0"/>
                <a:cs typeface="Times New Roman" panose="02020603050405020304" pitchFamily="18" charset="0"/>
              </a:rPr>
              <a:t>Whether therefore, impugned addition made by Assessing Officer was to be deleted - Held, yes [Paras 5 and 8] [In </a:t>
            </a:r>
            <a:r>
              <a:rPr lang="en-US" sz="2200" dirty="0" err="1">
                <a:latin typeface="Times New Roman" panose="02020603050405020304" pitchFamily="18" charset="0"/>
                <a:cs typeface="Times New Roman" panose="02020603050405020304" pitchFamily="18" charset="0"/>
              </a:rPr>
              <a:t>favour</a:t>
            </a:r>
            <a:r>
              <a:rPr lang="en-US" sz="2200" dirty="0">
                <a:latin typeface="Times New Roman" panose="02020603050405020304" pitchFamily="18" charset="0"/>
                <a:cs typeface="Times New Roman" panose="02020603050405020304" pitchFamily="18" charset="0"/>
              </a:rPr>
              <a:t> of assessee]</a:t>
            </a:r>
          </a:p>
        </p:txBody>
      </p:sp>
      <p:sp>
        <p:nvSpPr>
          <p:cNvPr id="2" name="Footer Placeholder 1">
            <a:extLst>
              <a:ext uri="{FF2B5EF4-FFF2-40B4-BE49-F238E27FC236}">
                <a16:creationId xmlns:a16="http://schemas.microsoft.com/office/drawing/2014/main" id="{5168F2A5-7474-C987-8EB5-03B0A02AC2E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14499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4041" y="198120"/>
            <a:ext cx="11776340" cy="61569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The 2001 Amendment</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b="1" u="sng" dirty="0">
                <a:latin typeface="Times New Roman" panose="02020603050405020304" pitchFamily="18" charset="0"/>
                <a:cs typeface="Times New Roman" panose="02020603050405020304" pitchFamily="18" charset="0"/>
              </a:rPr>
              <a:t>The 2001 bill of The Registration and Other related laws (Amendment) Act dated 24th September, 2001 brought down following vital amendments relating to Sec. 53A of TPA: </a:t>
            </a:r>
          </a:p>
          <a:p>
            <a:pPr marL="0" indent="0" algn="just">
              <a:buNone/>
            </a:pPr>
            <a:endParaRPr lang="en-US" sz="2400" b="1" u="sng"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1) The clause "the contract, though required to be registered, has not been registered, or" in the running provision of Sec. 53A was omitted. </a:t>
            </a:r>
          </a:p>
          <a:p>
            <a:pPr marL="0" indent="0" algn="just">
              <a:buNone/>
            </a:pPr>
            <a:r>
              <a:rPr lang="en-US" sz="2400" b="1" u="sng" dirty="0">
                <a:latin typeface="Times New Roman" panose="02020603050405020304" pitchFamily="18" charset="0"/>
                <a:cs typeface="Times New Roman" panose="02020603050405020304" pitchFamily="18" charset="0"/>
              </a:rPr>
              <a:t>2) Sub-section (1A) was introduced to Sec. 17 of the Registration Act, 1908 to mandate compulsory registration of the documents contained in a contract to have the effect of Sec. 53A.</a:t>
            </a:r>
          </a:p>
          <a:p>
            <a:pPr marL="0" indent="0" algn="just">
              <a:buNone/>
            </a:pPr>
            <a:r>
              <a:rPr lang="en-US" sz="2400" b="1" u="sng" dirty="0">
                <a:latin typeface="Times New Roman" panose="02020603050405020304" pitchFamily="18" charset="0"/>
                <a:cs typeface="Times New Roman" panose="02020603050405020304" pitchFamily="18" charset="0"/>
              </a:rPr>
              <a:t>3) Section 49 of the Registration Act, 1908 was amended to prescribe that an unregistered document, required to be registered, shall not be received as an evidence of part performance of a contract for the purposes of Sec. 53A of TPA. </a:t>
            </a:r>
          </a:p>
          <a:p>
            <a:pPr marL="0" indent="0" algn="just">
              <a:buNone/>
            </a:pPr>
            <a:r>
              <a:rPr lang="en-US" sz="2400" b="1" u="sng" dirty="0">
                <a:latin typeface="Times New Roman" panose="02020603050405020304" pitchFamily="18" charset="0"/>
                <a:cs typeface="Times New Roman" panose="02020603050405020304" pitchFamily="18" charset="0"/>
              </a:rPr>
              <a:t>Thus, with the above development, the requirement to register the document became an additional condition, to invoke the part performance doctrine under Indian law</a:t>
            </a:r>
            <a:r>
              <a:rPr lang="en-US" sz="2400" u="sng" dirty="0">
                <a:latin typeface="Times New Roman" panose="02020603050405020304" pitchFamily="18" charset="0"/>
                <a:cs typeface="Times New Roman" panose="02020603050405020304" pitchFamily="18" charset="0"/>
              </a:rPr>
              <a:t>.</a:t>
            </a:r>
          </a:p>
        </p:txBody>
      </p:sp>
      <p:sp>
        <p:nvSpPr>
          <p:cNvPr id="3" name="Footer Placeholder 2"/>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9824146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F533D-2993-BB83-6E6E-CB0A5F4A4C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0BA82-79A7-FB99-D8E9-553B8FCE65F7}"/>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FACTS</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assessee had sold his property for Rs. 42 lakhs whereas market value of the said property was Rs. 60.75 lakhs and while calculating the capital gain on the sale of the property, the assessee had taken sale consideration at Rs. 42 lakhs.</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As per section 50C, since market value of the property as on date was Rs. 60.75 lakhs, therefore it was considered for working out the capital gain.</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Assessing Officer made addition of Rs. 18.75 lakhs solely on account of difference between value adopted for stamp duty purpose and the sale consideration.</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other words, the addition was made due to difference between the market value of the property and the value actually received by the assessee as sale consideration.</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assessee contended before the Assessing Officer that the matter should have been referred to the DVO as per section 50C(2).</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On appeal, the Commissioner (Appeals) upheld the order of the Assessing Officer.</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63FDACB-33E6-A443-95AD-FA2187C7DCB1}"/>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5015559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0FBD3-430E-E485-0204-F019306D82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BDCB3-DFE0-723E-D95C-5367670F3D73}"/>
              </a:ext>
            </a:extLst>
          </p:cNvPr>
          <p:cNvSpPr>
            <a:spLocks noGrp="1"/>
          </p:cNvSpPr>
          <p:nvPr>
            <p:ph idx="1"/>
          </p:nvPr>
        </p:nvSpPr>
        <p:spPr>
          <a:xfrm>
            <a:off x="371959" y="387458"/>
            <a:ext cx="10981841" cy="5789505"/>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3. </a:t>
            </a:r>
            <a:r>
              <a:rPr lang="en-US" sz="2400" b="1" u="sng" dirty="0">
                <a:latin typeface="Times New Roman" panose="02020603050405020304" pitchFamily="18" charset="0"/>
                <a:cs typeface="Times New Roman" panose="02020603050405020304" pitchFamily="18" charset="0"/>
              </a:rPr>
              <a:t>The assessee further submitted that circle rate fixed by the Collector is not full proof for determination of the rate for the area concerned but it is just to give guidance to the registering authority to test prima facie whether the deed of conveyance has been properly executed. </a:t>
            </a:r>
          </a:p>
          <a:p>
            <a:pPr marL="0" indent="0" algn="just">
              <a:buNone/>
            </a:pPr>
            <a:r>
              <a:rPr lang="en-US" sz="2400" b="1" u="sng" dirty="0">
                <a:latin typeface="Times New Roman" panose="02020603050405020304" pitchFamily="18" charset="0"/>
                <a:cs typeface="Times New Roman" panose="02020603050405020304" pitchFamily="18" charset="0"/>
              </a:rPr>
              <a:t>The assessee further placed his reliance on the decision of the ITAT, Raipur, SMC in the case of Manoj Kumar Pandey v. ITO [IT Appeal No.3 (RPR)of 2024] and submitted that the A.O is duty bound as per Section 50C(2) </a:t>
            </a:r>
            <a:r>
              <a:rPr lang="en-US" sz="2400" b="1" u="sng" dirty="0" err="1">
                <a:latin typeface="Times New Roman" panose="02020603050405020304" pitchFamily="18" charset="0"/>
                <a:cs typeface="Times New Roman" panose="02020603050405020304" pitchFamily="18" charset="0"/>
              </a:rPr>
              <a:t>r.w.s</a:t>
            </a:r>
            <a:r>
              <a:rPr lang="en-US" sz="2400" b="1" u="sng" dirty="0">
                <a:latin typeface="Times New Roman" panose="02020603050405020304" pitchFamily="18" charset="0"/>
                <a:cs typeface="Times New Roman" panose="02020603050405020304" pitchFamily="18" charset="0"/>
              </a:rPr>
              <a:t>. 55A of the Act to refer matter to the DVO for determination of fair market value. </a:t>
            </a:r>
          </a:p>
          <a:p>
            <a:pPr marL="0" indent="0" algn="just">
              <a:buNone/>
            </a:pPr>
            <a:endParaRPr lang="en-US" sz="2400" b="1" u="sng"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That since in this case, the said exercise was not done by the A.O which vitiates the assessment itself resulting it void ab initio and liable to be quashed</a:t>
            </a:r>
            <a:r>
              <a:rPr lang="en-US" sz="2400" dirty="0">
                <a:latin typeface="Times New Roman" panose="02020603050405020304" pitchFamily="18" charset="0"/>
                <a:cs typeface="Times New Roman" panose="02020603050405020304" pitchFamily="18" charset="0"/>
              </a:rPr>
              <a:t>.</a:t>
            </a:r>
          </a:p>
        </p:txBody>
      </p:sp>
      <p:sp>
        <p:nvSpPr>
          <p:cNvPr id="2" name="Footer Placeholder 1">
            <a:extLst>
              <a:ext uri="{FF2B5EF4-FFF2-40B4-BE49-F238E27FC236}">
                <a16:creationId xmlns:a16="http://schemas.microsoft.com/office/drawing/2014/main" id="{D3BAA6D6-AE25-5FBE-DC62-2A6C40110E9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7047915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B6DA8-D08A-ADBE-0457-953D1FE8393E}"/>
              </a:ext>
            </a:extLst>
          </p:cNvPr>
          <p:cNvSpPr>
            <a:spLocks noGrp="1"/>
          </p:cNvSpPr>
          <p:nvPr>
            <p:ph idx="1"/>
          </p:nvPr>
        </p:nvSpPr>
        <p:spPr>
          <a:xfrm>
            <a:off x="371959" y="387458"/>
            <a:ext cx="10981841" cy="5789505"/>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4. </a:t>
            </a:r>
            <a:r>
              <a:rPr lang="en-US" sz="2400" b="1" u="sng" dirty="0">
                <a:latin typeface="Times New Roman" panose="02020603050405020304" pitchFamily="18" charset="0"/>
                <a:cs typeface="Times New Roman" panose="02020603050405020304" pitchFamily="18" charset="0"/>
              </a:rPr>
              <a:t>It is further observed that as per the order of the Ld. CIT(Appeals)/NFAC at Para 4.8, the said authority itself laid down the condition enumerated in Section 50C </a:t>
            </a:r>
            <a:r>
              <a:rPr lang="en-US" sz="2400" b="1" u="sng" dirty="0" err="1">
                <a:latin typeface="Times New Roman" panose="02020603050405020304" pitchFamily="18" charset="0"/>
                <a:cs typeface="Times New Roman" panose="02020603050405020304" pitchFamily="18" charset="0"/>
              </a:rPr>
              <a:t>r.w.s</a:t>
            </a:r>
            <a:r>
              <a:rPr lang="en-US" sz="2400" b="1" u="sng" dirty="0">
                <a:latin typeface="Times New Roman" panose="02020603050405020304" pitchFamily="18" charset="0"/>
                <a:cs typeface="Times New Roman" panose="02020603050405020304" pitchFamily="18" charset="0"/>
              </a:rPr>
              <a:t>. 55A of the Act and those conditions once fulfilled then only it enables the A.O to make reference to the DVO and the said conditions are viz.</a:t>
            </a:r>
          </a:p>
          <a:p>
            <a:pPr marL="0" indent="0" algn="just">
              <a:buNone/>
            </a:pPr>
            <a:r>
              <a:rPr lang="en-US" sz="2400" b="1" u="sng" dirty="0">
                <a:latin typeface="Times New Roman" panose="02020603050405020304" pitchFamily="18" charset="0"/>
                <a:cs typeface="Times New Roman" panose="02020603050405020304" pitchFamily="18" charset="0"/>
              </a:rPr>
              <a:t>(</a:t>
            </a:r>
            <a:r>
              <a:rPr lang="en-US" sz="2400" b="1" u="sng" dirty="0" err="1">
                <a:latin typeface="Times New Roman" panose="02020603050405020304" pitchFamily="18" charset="0"/>
                <a:cs typeface="Times New Roman" panose="02020603050405020304" pitchFamily="18" charset="0"/>
              </a:rPr>
              <a:t>i</a:t>
            </a:r>
            <a:r>
              <a:rPr lang="en-US" sz="2400" b="1" u="sng" dirty="0">
                <a:latin typeface="Times New Roman" panose="02020603050405020304" pitchFamily="18" charset="0"/>
                <a:cs typeface="Times New Roman" panose="02020603050405020304" pitchFamily="18" charset="0"/>
              </a:rPr>
              <a:t>) valuation done by the SVA is more than apparent sale consideration; and </a:t>
            </a:r>
          </a:p>
          <a:p>
            <a:pPr marL="0" indent="0" algn="just">
              <a:buNone/>
            </a:pPr>
            <a:r>
              <a:rPr lang="en-US" sz="2400" b="1" u="sng" dirty="0">
                <a:latin typeface="Times New Roman" panose="02020603050405020304" pitchFamily="18" charset="0"/>
                <a:cs typeface="Times New Roman" panose="02020603050405020304" pitchFamily="18" charset="0"/>
              </a:rPr>
              <a:t>(ii) the assessee makes a claim before the A.O that fair market value of the property under transfer is less than the valuation done by the SVA.</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77DBB1F-496E-5DC4-E82C-A6F9BAA6B40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1433894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F3E21-E49C-7728-ACE9-95BE43DE41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65DA57-2713-33A9-6FB8-4B65BE374324}"/>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HELD</a:t>
            </a:r>
          </a:p>
          <a:p>
            <a:pPr marL="0" indent="0" algn="just">
              <a:buNone/>
            </a:pPr>
            <a:r>
              <a:rPr lang="en-US" sz="2400" b="1" dirty="0">
                <a:latin typeface="Times New Roman" panose="02020603050405020304" pitchFamily="18" charset="0"/>
                <a:cs typeface="Times New Roman" panose="02020603050405020304" pitchFamily="18" charset="0"/>
              </a:rPr>
              <a:t> Para 5</a:t>
            </a:r>
          </a:p>
          <a:p>
            <a:pPr marL="0" indent="0" algn="just">
              <a:buNone/>
            </a:pPr>
            <a:r>
              <a:rPr lang="en-US" sz="2400" b="1" u="sng" dirty="0">
                <a:latin typeface="Times New Roman" panose="02020603050405020304" pitchFamily="18" charset="0"/>
                <a:cs typeface="Times New Roman" panose="02020603050405020304" pitchFamily="18" charset="0"/>
              </a:rPr>
              <a:t>Admittedly, the facts clearly demonstrates that the value determined for the purpose of stamp duty was Rs.60.75 lakhs, whereas the property was actually sold by the assessee at a consideration price of Rs.42 lakhs which resulted in addition of Rs.18.75 lakhs as difference between the aforesaid two amounts. </a:t>
            </a:r>
          </a:p>
          <a:p>
            <a:pPr marL="0" indent="0" algn="just">
              <a:buNone/>
            </a:pPr>
            <a:r>
              <a:rPr lang="en-US" sz="2400" b="1" u="sng" dirty="0">
                <a:latin typeface="Times New Roman" panose="02020603050405020304" pitchFamily="18" charset="0"/>
                <a:cs typeface="Times New Roman" panose="02020603050405020304" pitchFamily="18" charset="0"/>
              </a:rPr>
              <a:t>Thus, it is ample clear that the fair market value as claimed by the assessee is lessor than the value of the property shown for the purpose of stamp duty and that the said value of property as per stamp duty was more than the actual sale consideration received by the assessee in this case. </a:t>
            </a:r>
          </a:p>
          <a:p>
            <a:pPr marL="0" indent="0" algn="just">
              <a:buNone/>
            </a:pPr>
            <a:r>
              <a:rPr lang="en-US" sz="2400" b="1" u="sng" dirty="0">
                <a:latin typeface="Times New Roman" panose="02020603050405020304" pitchFamily="18" charset="0"/>
                <a:cs typeface="Times New Roman" panose="02020603050405020304" pitchFamily="18" charset="0"/>
              </a:rPr>
              <a:t>Therefore, as per the mandate of section 50C and section 55A, it was mandatory for the Assessing Officer to refer the matter to the DVO for determination of fair market value of the property. </a:t>
            </a:r>
          </a:p>
        </p:txBody>
      </p:sp>
      <p:sp>
        <p:nvSpPr>
          <p:cNvPr id="2" name="Footer Placeholder 1">
            <a:extLst>
              <a:ext uri="{FF2B5EF4-FFF2-40B4-BE49-F238E27FC236}">
                <a16:creationId xmlns:a16="http://schemas.microsoft.com/office/drawing/2014/main" id="{CB033574-F4E6-E27C-C358-61510A81BD5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1038505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62B9D-5CCC-1E08-8BF8-891442A03F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F3812-0ED3-B9DD-9BD2-17DF94BDBEE2}"/>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Para 6 </a:t>
            </a:r>
          </a:p>
          <a:p>
            <a:pPr marL="0" indent="0" algn="just">
              <a:buNone/>
            </a:pPr>
            <a:r>
              <a:rPr lang="en-US" sz="2400" b="1" u="sng" dirty="0">
                <a:latin typeface="Times New Roman" panose="02020603050405020304" pitchFamily="18" charset="0"/>
                <a:cs typeface="Times New Roman" panose="02020603050405020304" pitchFamily="18" charset="0"/>
              </a:rPr>
              <a:t>That even otherwise also, in the case of registration of property there are several factors which causes difference between stamp duty value and the fair market value of the property. </a:t>
            </a:r>
          </a:p>
          <a:p>
            <a:pPr marL="0" indent="0" algn="just">
              <a:buNone/>
            </a:pPr>
            <a:r>
              <a:rPr lang="en-US" sz="2400" b="1" u="sng" dirty="0">
                <a:latin typeface="Times New Roman" panose="02020603050405020304" pitchFamily="18" charset="0"/>
                <a:cs typeface="Times New Roman" panose="02020603050405020304" pitchFamily="18" charset="0"/>
              </a:rPr>
              <a:t>Therefore, in the interest of natural justice that these provisions have been enumerated in the Act to facilitate the grievance of the assessee in respect of any dispute that may arise with regard to the difference of such value i.e. difference between fair market value which actually is the sale consideration value received by the assessee and the value adopted by the registrar of the assurance i.e. SDV</a:t>
            </a:r>
            <a:r>
              <a:rPr lang="en-US" sz="2400" dirty="0">
                <a:latin typeface="Times New Roman" panose="02020603050405020304" pitchFamily="18" charset="0"/>
                <a:cs typeface="Times New Roman" panose="02020603050405020304" pitchFamily="18" charset="0"/>
              </a:rPr>
              <a:t>.</a:t>
            </a:r>
          </a:p>
        </p:txBody>
      </p:sp>
      <p:sp>
        <p:nvSpPr>
          <p:cNvPr id="2" name="Footer Placeholder 1">
            <a:extLst>
              <a:ext uri="{FF2B5EF4-FFF2-40B4-BE49-F238E27FC236}">
                <a16:creationId xmlns:a16="http://schemas.microsoft.com/office/drawing/2014/main" id="{A2FAD443-8032-86A8-D88B-8B320DD275E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0907788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47A47-60A2-E075-8CC3-BBA3610F96B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DAEA3-39BB-EA52-A6D0-2C5AAFBBA0A5}"/>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400" b="1" dirty="0">
                <a:latin typeface="Times New Roman" panose="02020603050405020304" pitchFamily="18" charset="0"/>
                <a:cs typeface="Times New Roman" panose="02020603050405020304" pitchFamily="18" charset="0"/>
              </a:rPr>
              <a:t>Para 7</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Therefore, the Commissioner (Appeals) made apparent mistake in arriving at the findings as recorded in its order since he himself writes the condition mandatory for making reference to the DVO as per the Act and the facts are also before him in the case of assessee which are in conformity with the condition laid down therein, therefore, to say that the Assessing Officer was correct in not referring the matter to the DVO is absolutely wrong findings of facts which renders the order of the Commissioner (Appeals) arbitrary and bad in law. </a:t>
            </a:r>
          </a:p>
          <a:p>
            <a:pPr marL="0" indent="0" algn="just">
              <a:lnSpc>
                <a:spcPct val="100000"/>
              </a:lnSpc>
              <a:buNone/>
            </a:pPr>
            <a:endParaRPr lang="en-US" sz="2400" b="1" u="sng"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That also, the Commissioner (Appeals) could have conducted enquiry regarding the said facts as per the mandate of section 250(4) &amp; (6).</a:t>
            </a:r>
          </a:p>
          <a:p>
            <a:pPr marL="0" indent="0" algn="just">
              <a:lnSpc>
                <a:spcPct val="100000"/>
              </a:lnSpc>
              <a:buNone/>
            </a:pPr>
            <a:endParaRPr lang="en-US" sz="2400" b="1" u="sng"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The Commissioner (Appeals) had also failed in this regard as well. </a:t>
            </a:r>
          </a:p>
        </p:txBody>
      </p:sp>
      <p:sp>
        <p:nvSpPr>
          <p:cNvPr id="2" name="Footer Placeholder 1">
            <a:extLst>
              <a:ext uri="{FF2B5EF4-FFF2-40B4-BE49-F238E27FC236}">
                <a16:creationId xmlns:a16="http://schemas.microsoft.com/office/drawing/2014/main" id="{6E88B69E-536C-4859-E69D-CBA09A58ACA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8673417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8EA8E-D8DB-82B8-8050-4E4744B78C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6EA82-E9C3-34B5-0799-3AE50CE1F97B}"/>
              </a:ext>
            </a:extLst>
          </p:cNvPr>
          <p:cNvSpPr>
            <a:spLocks noGrp="1"/>
          </p:cNvSpPr>
          <p:nvPr>
            <p:ph idx="1"/>
          </p:nvPr>
        </p:nvSpPr>
        <p:spPr>
          <a:xfrm>
            <a:off x="185980" y="299803"/>
            <a:ext cx="11716210" cy="5877160"/>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Para 8 </a:t>
            </a:r>
          </a:p>
          <a:p>
            <a:pPr marL="0" indent="0" algn="just">
              <a:buNone/>
            </a:pPr>
            <a:r>
              <a:rPr lang="en-US" dirty="0">
                <a:latin typeface="Times New Roman" panose="02020603050405020304" pitchFamily="18" charset="0"/>
                <a:cs typeface="Times New Roman" panose="02020603050405020304" pitchFamily="18" charset="0"/>
              </a:rPr>
              <a:t>As per the aforesaid examination of facts and circumstances and provisions of the Act, the order of the Commissioner (Appeals) is set aside and the grounds of appeal raised by the assessee are allowed. </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Para 9</a:t>
            </a:r>
          </a:p>
          <a:p>
            <a:pPr marL="0" indent="0" algn="just">
              <a:buNone/>
            </a:pPr>
            <a:r>
              <a:rPr lang="en-US" dirty="0">
                <a:latin typeface="Times New Roman" panose="02020603050405020304" pitchFamily="18" charset="0"/>
                <a:cs typeface="Times New Roman" panose="02020603050405020304" pitchFamily="18" charset="0"/>
              </a:rPr>
              <a:t>In the result, appeal of the assessee is allowed.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17918C5-1D5F-F6E7-E24A-0673904E36C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2162126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7AB56-9401-ABD9-1AC2-73D7E1CCFB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0BC5B-2CA3-C747-D4CF-AD08D64C25EC}"/>
              </a:ext>
            </a:extLst>
          </p:cNvPr>
          <p:cNvSpPr>
            <a:spLocks noGrp="1"/>
          </p:cNvSpPr>
          <p:nvPr>
            <p:ph idx="1"/>
          </p:nvPr>
        </p:nvSpPr>
        <p:spPr>
          <a:xfrm>
            <a:off x="253393" y="330800"/>
            <a:ext cx="11716210" cy="5877160"/>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Special provision for full value of consideration in certain cases.</a:t>
            </a:r>
            <a:endParaRPr lang="en-US" sz="2400" b="1" u="sng"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Section 50C(2)</a:t>
            </a:r>
          </a:p>
          <a:p>
            <a:pPr marL="0" indent="0" algn="just">
              <a:buNone/>
            </a:pPr>
            <a:r>
              <a:rPr lang="en-US" sz="2400" dirty="0">
                <a:latin typeface="Times New Roman" panose="02020603050405020304" pitchFamily="18" charset="0"/>
                <a:cs typeface="Times New Roman" panose="02020603050405020304" pitchFamily="18" charset="0"/>
              </a:rPr>
              <a:t>50C(2) Without prejudice to the provisions of sub-section (1), where—</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50C(2)(a)</a:t>
            </a:r>
          </a:p>
          <a:p>
            <a:pPr marL="0" indent="0" algn="just">
              <a:buNone/>
            </a:pPr>
            <a:r>
              <a:rPr lang="en-US" sz="2400" b="1" u="sng" dirty="0">
                <a:latin typeface="Times New Roman" panose="02020603050405020304" pitchFamily="18" charset="0"/>
                <a:cs typeface="Times New Roman" panose="02020603050405020304" pitchFamily="18" charset="0"/>
              </a:rPr>
              <a:t>the assessee claims before any Assessing Officer </a:t>
            </a:r>
          </a:p>
          <a:p>
            <a:pPr marL="0" indent="0" algn="just">
              <a:buNone/>
            </a:pPr>
            <a:r>
              <a:rPr lang="en-US" sz="2400" b="1" u="sng" dirty="0">
                <a:latin typeface="Times New Roman" panose="02020603050405020304" pitchFamily="18" charset="0"/>
                <a:cs typeface="Times New Roman" panose="02020603050405020304" pitchFamily="18" charset="0"/>
              </a:rPr>
              <a:t>that the value adopted or assessed or assessable by the stamp valuation authority under sub-section (1) </a:t>
            </a:r>
          </a:p>
          <a:p>
            <a:pPr marL="0" indent="0" algn="just">
              <a:buNone/>
            </a:pPr>
            <a:r>
              <a:rPr lang="en-US" sz="2400" b="1" u="sng" dirty="0">
                <a:latin typeface="Times New Roman" panose="02020603050405020304" pitchFamily="18" charset="0"/>
                <a:cs typeface="Times New Roman" panose="02020603050405020304" pitchFamily="18" charset="0"/>
              </a:rPr>
              <a:t>exceeds the fair market value of the property as on the date of transfer;</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8705E89-3688-4603-6520-247D5E0F8BF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5044323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A66E1-40B7-4C65-2B60-E8C4540A3E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C3196-8F1C-87B6-064F-40B88C9B266B}"/>
              </a:ext>
            </a:extLst>
          </p:cNvPr>
          <p:cNvSpPr>
            <a:spLocks noGrp="1"/>
          </p:cNvSpPr>
          <p:nvPr>
            <p:ph idx="1"/>
          </p:nvPr>
        </p:nvSpPr>
        <p:spPr>
          <a:xfrm>
            <a:off x="253393" y="330800"/>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50C(2)(b)</a:t>
            </a:r>
          </a:p>
          <a:p>
            <a:pPr marL="0" indent="0" algn="just">
              <a:buNone/>
            </a:pPr>
            <a:r>
              <a:rPr lang="en-US" sz="2400" b="1" u="sng" dirty="0">
                <a:latin typeface="Times New Roman" panose="02020603050405020304" pitchFamily="18" charset="0"/>
                <a:cs typeface="Times New Roman" panose="02020603050405020304" pitchFamily="18" charset="0"/>
              </a:rPr>
              <a:t>the value so adopted or assessed or assessable by the stamp valuation authority under sub-section (1) </a:t>
            </a:r>
          </a:p>
          <a:p>
            <a:pPr marL="0" indent="0" algn="just">
              <a:buNone/>
            </a:pPr>
            <a:r>
              <a:rPr lang="en-US" sz="2400" b="1" u="sng" dirty="0">
                <a:latin typeface="Times New Roman" panose="02020603050405020304" pitchFamily="18" charset="0"/>
                <a:cs typeface="Times New Roman" panose="02020603050405020304" pitchFamily="18" charset="0"/>
              </a:rPr>
              <a:t>has not been disputed in any appeal or revision or no reference has been made before any other authority, court or the High Court, </a:t>
            </a:r>
          </a:p>
          <a:p>
            <a:pPr marL="0" indent="0" algn="just">
              <a:buNone/>
            </a:pPr>
            <a:r>
              <a:rPr lang="en-US" sz="2400" b="1" u="sng" dirty="0">
                <a:latin typeface="Times New Roman" panose="02020603050405020304" pitchFamily="18" charset="0"/>
                <a:cs typeface="Times New Roman" panose="02020603050405020304" pitchFamily="18" charset="0"/>
              </a:rPr>
              <a:t>the Assessing Officer may refer the valuation of the capital asset to a Valuation Officer and where any such reference is made,</a:t>
            </a:r>
          </a:p>
          <a:p>
            <a:pPr marL="0" indent="0" algn="just">
              <a:buNone/>
            </a:pPr>
            <a:r>
              <a:rPr lang="en-US" sz="2400" dirty="0">
                <a:latin typeface="Times New Roman" panose="02020603050405020304" pitchFamily="18" charset="0"/>
                <a:cs typeface="Times New Roman" panose="02020603050405020304" pitchFamily="18" charset="0"/>
              </a:rPr>
              <a:t>the provisions of sub-sections (2), (3), (4), (5) and (6) of section 16A, clause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of sub-section (1) and sub-sections (6) and (7) of section 23A, sub-section (5) of section 24, section 34AA, section 35 and section 37 of the Wealth-tax Act, 1957 (27 of 1957), shall, with necessary modifications,</a:t>
            </a:r>
          </a:p>
          <a:p>
            <a:pPr marL="0" indent="0" algn="just">
              <a:buNone/>
            </a:pPr>
            <a:r>
              <a:rPr lang="en-US" sz="2400" dirty="0">
                <a:latin typeface="Times New Roman" panose="02020603050405020304" pitchFamily="18" charset="0"/>
                <a:cs typeface="Times New Roman" panose="02020603050405020304" pitchFamily="18" charset="0"/>
              </a:rPr>
              <a:t> apply in relation to such reference as they apply in relation to a reference made by the Assessing Officer under sub-section (1) of section 16A of that Act.</a:t>
            </a:r>
            <a:endParaRPr lang="en-US" sz="24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00C1F19-82FE-F340-510E-5599B46063E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1434946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632DB-EB1A-C16F-DA33-4D36FDBB44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AE99B0-F036-3124-4EC5-5FAC7D969A9C}"/>
              </a:ext>
            </a:extLst>
          </p:cNvPr>
          <p:cNvSpPr>
            <a:spLocks noGrp="1"/>
          </p:cNvSpPr>
          <p:nvPr>
            <p:ph idx="1"/>
          </p:nvPr>
        </p:nvSpPr>
        <p:spPr>
          <a:xfrm>
            <a:off x="253393" y="330800"/>
            <a:ext cx="1171621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Explanation 1.-</a:t>
            </a:r>
          </a:p>
          <a:p>
            <a:pPr marL="0" indent="0" algn="just">
              <a:buNone/>
            </a:pPr>
            <a:r>
              <a:rPr lang="en-US" sz="2400" dirty="0">
                <a:latin typeface="Times New Roman" panose="02020603050405020304" pitchFamily="18" charset="0"/>
                <a:cs typeface="Times New Roman" panose="02020603050405020304" pitchFamily="18" charset="0"/>
              </a:rPr>
              <a:t>For the purposes of this section, "Valuation Officer" shall have the same meaning as in clause (r) of section 2 of the Wealth-tax Act, 1957 (27 of 1957).</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Explanation 2.-</a:t>
            </a:r>
          </a:p>
          <a:p>
            <a:pPr marL="0" indent="0" algn="just">
              <a:buNone/>
            </a:pPr>
            <a:r>
              <a:rPr lang="en-US" sz="2400" dirty="0">
                <a:latin typeface="Times New Roman" panose="02020603050405020304" pitchFamily="18" charset="0"/>
                <a:cs typeface="Times New Roman" panose="02020603050405020304" pitchFamily="18" charset="0"/>
              </a:rPr>
              <a:t>For the purposes of this section, the expression "assessable" means the price which the stamp valuation authority would have, </a:t>
            </a:r>
          </a:p>
          <a:p>
            <a:pPr marL="0" indent="0" algn="just">
              <a:buNone/>
            </a:pPr>
            <a:r>
              <a:rPr lang="en-US" sz="2400" dirty="0">
                <a:latin typeface="Times New Roman" panose="02020603050405020304" pitchFamily="18" charset="0"/>
                <a:cs typeface="Times New Roman" panose="02020603050405020304" pitchFamily="18" charset="0"/>
              </a:rPr>
              <a:t>notwithstanding anything to the contrary contained in any other law for the time being in force, </a:t>
            </a:r>
          </a:p>
          <a:p>
            <a:pPr marL="0" indent="0" algn="just">
              <a:buNone/>
            </a:pPr>
            <a:r>
              <a:rPr lang="en-US" sz="2400" dirty="0">
                <a:latin typeface="Times New Roman" panose="02020603050405020304" pitchFamily="18" charset="0"/>
                <a:cs typeface="Times New Roman" panose="02020603050405020304" pitchFamily="18" charset="0"/>
              </a:rPr>
              <a:t>adopted or assessed, if it were referred to such authority for the purposes of the payment of stamp duty.</a:t>
            </a:r>
            <a:endParaRPr lang="en-US" sz="24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61749FC-885C-D0E9-FD77-58C86E0E5E9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12272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48" y="174173"/>
            <a:ext cx="11737475" cy="5668963"/>
          </a:xfrm>
        </p:spPr>
        <p:txBody>
          <a:bodyPr>
            <a:normAutofit/>
          </a:bodyPr>
          <a:lstStyle/>
          <a:p>
            <a:pPr algn="just">
              <a:lnSpc>
                <a:spcPct val="100000"/>
              </a:lnSpc>
              <a:buNone/>
            </a:pPr>
            <a:r>
              <a:rPr lang="en-US" sz="2400" b="1" u="sng" dirty="0">
                <a:latin typeface="Times New Roman" panose="02020603050405020304" pitchFamily="18" charset="0"/>
                <a:cs typeface="Times New Roman" panose="02020603050405020304" pitchFamily="18" charset="0"/>
              </a:rPr>
              <a:t>The cumulative effect of these amendments is that where a person contracts to transfer for consideration any immovable property in writing and the transferee has, in part performance of the contract , taken possession of the said property or any part thereof, or he being already in possession continues in possession in part performance of the contract, the benefit of section 53A would not be available to him unless the document is registered and in the event of non- registration it cannot be used as evidence.</a:t>
            </a:r>
          </a:p>
          <a:p>
            <a:pPr algn="just">
              <a:lnSpc>
                <a:spcPct val="100000"/>
              </a:lnSpc>
              <a:buNone/>
            </a:pPr>
            <a:r>
              <a:rPr lang="en-US" sz="2400" b="1" u="sng" dirty="0">
                <a:latin typeface="Times New Roman" panose="02020603050405020304" pitchFamily="18" charset="0"/>
                <a:cs typeface="Times New Roman" panose="02020603050405020304" pitchFamily="18" charset="0"/>
              </a:rPr>
              <a:t>Therefore it can be concluded that since a transaction, even a part performance of which is not complete without registration after 24/9/2001, will not be a transfer within the meaning of Section 2(47) of the Income Tax Act ,1961 unless it is duly registered. </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99823554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D067C-CC17-1162-70F6-977F6332A5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6F1FB4-3506-6C63-81AA-768B1306B9BA}"/>
              </a:ext>
            </a:extLst>
          </p:cNvPr>
          <p:cNvSpPr>
            <a:spLocks noGrp="1"/>
          </p:cNvSpPr>
          <p:nvPr>
            <p:ph idx="1"/>
          </p:nvPr>
        </p:nvSpPr>
        <p:spPr>
          <a:xfrm>
            <a:off x="185980" y="299803"/>
            <a:ext cx="11716210" cy="5877160"/>
          </a:xfrm>
        </p:spPr>
        <p:txBody>
          <a:bodyPr>
            <a:normAutofit/>
          </a:bodyPr>
          <a:lstStyle/>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[2026] 183 taxmann.com 432 (Chennai - Trib.)[14-01-2026]</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BSR Builders Engineers Contractors</a:t>
            </a:r>
            <a:endParaRPr lang="en-US" dirty="0">
              <a:latin typeface="Times New Roman" panose="02020603050405020304" pitchFamily="18" charset="0"/>
              <a:cs typeface="Times New Roman" panose="02020603050405020304" pitchFamily="18" charset="0"/>
            </a:endParaRPr>
          </a:p>
          <a:p>
            <a:pPr marL="0" indent="0" algn="ctr">
              <a:buNone/>
            </a:pPr>
            <a:r>
              <a:rPr lang="en-US" b="1" i="1" dirty="0">
                <a:latin typeface="Times New Roman" panose="02020603050405020304" pitchFamily="18" charset="0"/>
                <a:cs typeface="Times New Roman" panose="02020603050405020304" pitchFamily="18" charset="0"/>
              </a:rPr>
              <a:t>v.</a:t>
            </a:r>
            <a:endParaRPr lang="en-US"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Deputy Commissioner of Income-</a:t>
            </a: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Real Estate Developer (ICDS – IV)  Vs. Contractor (43CB &amp; ICDS -III)</a:t>
            </a:r>
          </a:p>
          <a:p>
            <a:pPr marL="0" indent="0" algn="ctr">
              <a:buNone/>
            </a:pPr>
            <a:endParaRPr lang="en-US" b="1" u="sng" dirty="0">
              <a:latin typeface="Times New Roman" panose="02020603050405020304" pitchFamily="18" charset="0"/>
              <a:cs typeface="Times New Roman" panose="02020603050405020304" pitchFamily="18" charset="0"/>
            </a:endParaRPr>
          </a:p>
          <a:p>
            <a:pPr marL="0" indent="0" algn="ctr">
              <a:buNone/>
            </a:pPr>
            <a:r>
              <a:rPr lang="en-US" b="1" u="sng" dirty="0">
                <a:latin typeface="Times New Roman" panose="02020603050405020304" pitchFamily="18" charset="0"/>
                <a:cs typeface="Times New Roman" panose="02020603050405020304" pitchFamily="18" charset="0"/>
              </a:rPr>
              <a:t>section 43CB read with ICDS-III as notified under section 145 is applicable only to construction contracts and not joint development agreements.</a:t>
            </a:r>
          </a:p>
        </p:txBody>
      </p:sp>
      <p:sp>
        <p:nvSpPr>
          <p:cNvPr id="2" name="Footer Placeholder 1">
            <a:extLst>
              <a:ext uri="{FF2B5EF4-FFF2-40B4-BE49-F238E27FC236}">
                <a16:creationId xmlns:a16="http://schemas.microsoft.com/office/drawing/2014/main" id="{E1BCBF56-ECE0-2CFE-E7D3-5B0B12C5250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8453728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670E8-4D77-106B-E310-5082C3CA39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346B8-13CD-7D20-4979-C1CF8EFF0A3B}"/>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400" b="1" dirty="0">
                <a:latin typeface="Times New Roman" panose="02020603050405020304" pitchFamily="18" charset="0"/>
                <a:cs typeface="Times New Roman" panose="02020603050405020304" pitchFamily="18" charset="0"/>
              </a:rPr>
              <a:t>Where assessee, real estate developer, consistently followed Project Completion Method for joint development projects commenced before 31-03-2016, ICDS-III transitional provisions allowed continued use of that method, and Section 43CB/ICDS-III applied to construction contractors and not to such real estate developers, so addition based on mandatory adoption of Percentage Completion Method was not justified</a:t>
            </a:r>
            <a:r>
              <a:rPr lang="en-US" sz="2400" dirty="0">
                <a:latin typeface="Times New Roman" panose="02020603050405020304" pitchFamily="18" charset="0"/>
                <a:cs typeface="Times New Roman" panose="02020603050405020304" pitchFamily="18" charset="0"/>
              </a:rPr>
              <a:t>.</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673FC57-B15B-B132-615C-507112F92AC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4438512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0963B-63D4-314B-5529-D7C74AD5BC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11121-11F2-D56E-BD4B-87A3B452AD5B}"/>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400" dirty="0">
                <a:latin typeface="Times New Roman" panose="02020603050405020304" pitchFamily="18" charset="0"/>
                <a:cs typeface="Times New Roman" panose="02020603050405020304" pitchFamily="18" charset="0"/>
              </a:rPr>
              <a:t>VII. Section 145, read with section 43CB of the Income-tax Act, 1961 –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Method of accounting - Change of (project completion method) - Assessment year 2017-18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Assessee-firm was engaged in business of real estate development –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Since inception of its business, assessee had been consistently and regularly following project completion method of accounting –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Assessing Officer opined that as per section 43CB, which was applicable in relevant assessment year 2017-18, assessee was statutorily required to disclose income from its projects under percentage completion method –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Accordingly, he re-computed income of assessee from real estate project by applying percentage completion method and made addition to income of assessee – </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92EB157-EFBE-1830-CA94-7E37B3D26CA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0142935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2C287-E492-1CBE-B137-BDA90C6966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EEEC2-6D41-351F-C1F8-40D89140B544}"/>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400" dirty="0">
                <a:latin typeface="Times New Roman" panose="02020603050405020304" pitchFamily="18" charset="0"/>
                <a:cs typeface="Times New Roman" panose="02020603050405020304" pitchFamily="18" charset="0"/>
              </a:rPr>
              <a:t>It was noted that projects of assessee were commenced much prior to 1-4-2016 and having regard to transitional provisions of ICDS-III, revenue from same should be recognized based on project completion method which was regularly followed by assessee prior to previous year beginning from 1-4-2016 –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Whether therefore, Assessing Officer was unjustified in changing and applying percentage completion method - Held, yes –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Whether, further, provisions of section 43CB read with ICDS-III are applicable to contractors and not developers and therefore, assessee being a developer was under no obligation to apply percentage completion method - Held, yes [Paras 38 to 41] [In </a:t>
            </a:r>
            <a:r>
              <a:rPr lang="en-US" sz="2400" dirty="0" err="1">
                <a:latin typeface="Times New Roman" panose="02020603050405020304" pitchFamily="18" charset="0"/>
                <a:cs typeface="Times New Roman" panose="02020603050405020304" pitchFamily="18" charset="0"/>
              </a:rPr>
              <a:t>favour</a:t>
            </a:r>
            <a:r>
              <a:rPr lang="en-US" sz="2400" dirty="0">
                <a:latin typeface="Times New Roman" panose="02020603050405020304" pitchFamily="18" charset="0"/>
                <a:cs typeface="Times New Roman" panose="02020603050405020304" pitchFamily="18" charset="0"/>
              </a:rPr>
              <a:t> of assessee]</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Circulars and Notifications : Circular No. 10/2017 dated 23.03.2017</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638261D-2A00-7CA3-561F-19EB56EEA04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8020313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7CCB8-30AE-8DB2-A849-55BD48F1B22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806284-2B7C-F199-DDCF-75FFDD77011F}"/>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400" b="1" dirty="0">
                <a:latin typeface="Times New Roman" panose="02020603050405020304" pitchFamily="18" charset="0"/>
                <a:cs typeface="Times New Roman" panose="02020603050405020304" pitchFamily="18" charset="0"/>
              </a:rPr>
              <a:t>FACTS VII</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 The assessee-firm was engaged in the business of real estate development. Since inception of its business, the assessee had been consistently and regularly following the project completion method of accounting.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 Assessing Officer opined that as per section 43CB, which was applicable in relevant assessment year 2017-18, assessee was statutorily required to disclose income from its projects under percentage completion method.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Accordingly, he re-computed income of the assessee from real estate project by applying percentage completion method and made addition to the income of the assessee.</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On appeals, the Commissioner (Appeals) deleted the impugned addition. Made by the Assessing Officer.</a:t>
            </a:r>
          </a:p>
        </p:txBody>
      </p:sp>
      <p:sp>
        <p:nvSpPr>
          <p:cNvPr id="2" name="Footer Placeholder 1">
            <a:extLst>
              <a:ext uri="{FF2B5EF4-FFF2-40B4-BE49-F238E27FC236}">
                <a16:creationId xmlns:a16="http://schemas.microsoft.com/office/drawing/2014/main" id="{244A0A0C-806F-5C04-124A-8540B66FA14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7300189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D2ED7-CB7C-A599-7257-BB251E54FC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34856-96A1-63D8-BADE-1024F6271831}"/>
              </a:ext>
            </a:extLst>
          </p:cNvPr>
          <p:cNvSpPr>
            <a:spLocks noGrp="1"/>
          </p:cNvSpPr>
          <p:nvPr>
            <p:ph idx="1"/>
          </p:nvPr>
        </p:nvSpPr>
        <p:spPr>
          <a:xfrm>
            <a:off x="185980" y="299803"/>
            <a:ext cx="11716210" cy="5877160"/>
          </a:xfrm>
        </p:spPr>
        <p:txBody>
          <a:bodyPr>
            <a:normAutofit lnSpcReduction="10000"/>
          </a:bodyPr>
          <a:lstStyle/>
          <a:p>
            <a:pPr marL="0" indent="0" algn="just">
              <a:lnSpc>
                <a:spcPct val="100000"/>
              </a:lnSpc>
              <a:buNone/>
            </a:pPr>
            <a:r>
              <a:rPr lang="en-US" sz="2400" dirty="0">
                <a:latin typeface="Times New Roman" panose="02020603050405020304" pitchFamily="18" charset="0"/>
                <a:cs typeface="Times New Roman" panose="02020603050405020304" pitchFamily="18" charset="0"/>
              </a:rPr>
              <a:t>On appeal :</a:t>
            </a: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HELD VII</a:t>
            </a: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Para 37</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It is not in dispute that the </a:t>
            </a:r>
            <a:r>
              <a:rPr lang="en-US" sz="2400" b="1" u="sng" dirty="0">
                <a:latin typeface="Times New Roman" panose="02020603050405020304" pitchFamily="18" charset="0"/>
                <a:cs typeface="Times New Roman" panose="02020603050405020304" pitchFamily="18" charset="0"/>
              </a:rPr>
              <a:t>assessee-firm since inception of its business </a:t>
            </a:r>
            <a:r>
              <a:rPr lang="en-US" sz="2400" dirty="0">
                <a:latin typeface="Times New Roman" panose="02020603050405020304" pitchFamily="18" charset="0"/>
                <a:cs typeface="Times New Roman" panose="02020603050405020304" pitchFamily="18" charset="0"/>
              </a:rPr>
              <a:t>has been </a:t>
            </a:r>
            <a:r>
              <a:rPr lang="en-US" sz="2400" b="1" u="sng" dirty="0">
                <a:latin typeface="Times New Roman" panose="02020603050405020304" pitchFamily="18" charset="0"/>
                <a:cs typeface="Times New Roman" panose="02020603050405020304" pitchFamily="18" charset="0"/>
              </a:rPr>
              <a:t>consistently and regularly following project completion method of accounting</a:t>
            </a:r>
            <a:r>
              <a:rPr lang="en-US" sz="2400" dirty="0">
                <a:latin typeface="Times New Roman" panose="02020603050405020304" pitchFamily="18" charset="0"/>
                <a:cs typeface="Times New Roman" panose="02020603050405020304" pitchFamily="18" charset="0"/>
              </a:rPr>
              <a:t>, which has not been rebutted by the revenue. </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a:latin typeface="Times New Roman" panose="02020603050405020304" pitchFamily="18" charset="0"/>
                <a:cs typeface="Times New Roman" panose="02020603050405020304" pitchFamily="18" charset="0"/>
              </a:rPr>
              <a:t>It is however </a:t>
            </a:r>
            <a:r>
              <a:rPr lang="en-US" sz="2400" b="1" u="sng" dirty="0">
                <a:latin typeface="Times New Roman" panose="02020603050405020304" pitchFamily="18" charset="0"/>
                <a:cs typeface="Times New Roman" panose="02020603050405020304" pitchFamily="18" charset="0"/>
              </a:rPr>
              <a:t>the revenue's case that, there was a change in position of law in the relevant assessment year 2017-18 by introduction of section 43CB along with ICDS-III </a:t>
            </a:r>
            <a:r>
              <a:rPr lang="en-US" sz="2400" dirty="0">
                <a:latin typeface="Times New Roman" panose="02020603050405020304" pitchFamily="18" charset="0"/>
                <a:cs typeface="Times New Roman" panose="02020603050405020304" pitchFamily="18" charset="0"/>
              </a:rPr>
              <a:t>and therefore the </a:t>
            </a:r>
            <a:r>
              <a:rPr lang="en-US" sz="2400" b="1" u="sng" dirty="0">
                <a:latin typeface="Times New Roman" panose="02020603050405020304" pitchFamily="18" charset="0"/>
                <a:cs typeface="Times New Roman" panose="02020603050405020304" pitchFamily="18" charset="0"/>
              </a:rPr>
              <a:t>assessee henceforth was required to follow percentage completion method in respect of the real estate projects undertaken by it. </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 assessee has rightly pointed out that, </a:t>
            </a:r>
            <a:r>
              <a:rPr lang="en-US" sz="2400" b="1" u="sng" dirty="0">
                <a:latin typeface="Times New Roman" panose="02020603050405020304" pitchFamily="18" charset="0"/>
                <a:cs typeface="Times New Roman" panose="02020603050405020304" pitchFamily="18" charset="0"/>
              </a:rPr>
              <a:t>the revenue had totally ignored the transitional provisions mentioned in ICDS III. </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98DC947-CFC9-0085-E754-D2FD90032CE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1308260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6A7D9-0D13-C59C-1A40-3960858BD1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721BD-91A9-BF19-D10C-13CB32FAC1F5}"/>
              </a:ext>
            </a:extLst>
          </p:cNvPr>
          <p:cNvSpPr>
            <a:spLocks noGrp="1"/>
          </p:cNvSpPr>
          <p:nvPr>
            <p:ph idx="1"/>
          </p:nvPr>
        </p:nvSpPr>
        <p:spPr>
          <a:xfrm>
            <a:off x="185980" y="180902"/>
            <a:ext cx="11716210" cy="6176954"/>
          </a:xfrm>
        </p:spPr>
        <p:txBody>
          <a:bodyPr>
            <a:normAutofit/>
          </a:bodyPr>
          <a:lstStyle/>
          <a:p>
            <a:pPr marL="0" indent="0" algn="just">
              <a:lnSpc>
                <a:spcPct val="110000"/>
              </a:lnSpc>
              <a:buNone/>
            </a:pPr>
            <a:r>
              <a:rPr lang="en-US" sz="2400" b="1" dirty="0">
                <a:latin typeface="Times New Roman" panose="02020603050405020304" pitchFamily="18" charset="0"/>
                <a:cs typeface="Times New Roman" panose="02020603050405020304" pitchFamily="18" charset="0"/>
              </a:rPr>
              <a:t>Para  38</a:t>
            </a:r>
          </a:p>
          <a:p>
            <a:pPr marL="0" indent="0" algn="just">
              <a:lnSpc>
                <a:spcPct val="110000"/>
              </a:lnSpc>
              <a:buNone/>
            </a:pPr>
            <a:r>
              <a:rPr lang="en-US" sz="2400" b="1" u="sng" dirty="0">
                <a:latin typeface="Times New Roman" panose="02020603050405020304" pitchFamily="18" charset="0"/>
                <a:cs typeface="Times New Roman" panose="02020603050405020304" pitchFamily="18" charset="0"/>
              </a:rPr>
              <a:t>It is seen that, the projects in question were commenced much prior to 1-4-2016 and therefore having regard to the transitional provisions which state that for the projects, which commenced on or before 31-3-2016 but not completed by the said date, the revenue shall be recognized based on the method regularly followed by the person prior to the previous year beginning from the 1-4-2016.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As observed earlier, </a:t>
            </a:r>
            <a:r>
              <a:rPr lang="en-US" sz="2400" b="1" u="sng" dirty="0">
                <a:latin typeface="Times New Roman" panose="02020603050405020304" pitchFamily="18" charset="0"/>
                <a:cs typeface="Times New Roman" panose="02020603050405020304" pitchFamily="18" charset="0"/>
              </a:rPr>
              <a:t>the assessee since its inception has been regularly following project completion method and therefore, in view of the aforesaid transitional provisions, the Assessing Officer was unjustified in changing and applying the percentage completion method.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Thus, the </a:t>
            </a:r>
            <a:r>
              <a:rPr lang="en-US" sz="2400" b="1" u="sng" dirty="0">
                <a:latin typeface="Times New Roman" panose="02020603050405020304" pitchFamily="18" charset="0"/>
                <a:cs typeface="Times New Roman" panose="02020603050405020304" pitchFamily="18" charset="0"/>
              </a:rPr>
              <a:t>Commissioner (Appeals) </a:t>
            </a:r>
            <a:r>
              <a:rPr lang="en-US" sz="2400" dirty="0">
                <a:latin typeface="Times New Roman" panose="02020603050405020304" pitchFamily="18" charset="0"/>
                <a:cs typeface="Times New Roman" panose="02020603050405020304" pitchFamily="18" charset="0"/>
              </a:rPr>
              <a:t>findings deleting the impugned addition by holding that, the assessee was </a:t>
            </a:r>
            <a:r>
              <a:rPr lang="en-US" sz="2400" b="1" u="sng" dirty="0">
                <a:latin typeface="Times New Roman" panose="02020603050405020304" pitchFamily="18" charset="0"/>
                <a:cs typeface="Times New Roman" panose="02020603050405020304" pitchFamily="18" charset="0"/>
              </a:rPr>
              <a:t>legally allowed to follow its regular method i.e. project completion method, in respect of projects which had commenced prior to 1-4-2016 </a:t>
            </a:r>
            <a:r>
              <a:rPr lang="en-US" sz="2400" dirty="0">
                <a:latin typeface="Times New Roman" panose="02020603050405020304" pitchFamily="18" charset="0"/>
                <a:cs typeface="Times New Roman" panose="02020603050405020304" pitchFamily="18" charset="0"/>
              </a:rPr>
              <a:t>is to be countenanced. </a:t>
            </a:r>
          </a:p>
        </p:txBody>
      </p:sp>
      <p:sp>
        <p:nvSpPr>
          <p:cNvPr id="2" name="Footer Placeholder 1">
            <a:extLst>
              <a:ext uri="{FF2B5EF4-FFF2-40B4-BE49-F238E27FC236}">
                <a16:creationId xmlns:a16="http://schemas.microsoft.com/office/drawing/2014/main" id="{47DB931A-486E-767C-F7E3-AAB3CE5A8CB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6090599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1FC3E-25F0-D49A-BB0A-AD84E8096B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73076-7B67-0CC3-7276-77B5B5523C54}"/>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400" dirty="0">
                <a:latin typeface="Times New Roman" panose="02020603050405020304" pitchFamily="18" charset="0"/>
                <a:cs typeface="Times New Roman" panose="02020603050405020304" pitchFamily="18" charset="0"/>
              </a:rPr>
              <a:t>The above view is further aided by the admitted fact that the </a:t>
            </a:r>
            <a:r>
              <a:rPr lang="en-US" sz="2400" b="1" u="sng" dirty="0">
                <a:latin typeface="Times New Roman" panose="02020603050405020304" pitchFamily="18" charset="0"/>
                <a:cs typeface="Times New Roman" panose="02020603050405020304" pitchFamily="18" charset="0"/>
              </a:rPr>
              <a:t>assessee had subsequently offered the entire profits from the project(s) under the completed contract method in the immediately subsequent assessment year 2018-19 i.e., the year in which the project was completed, and the same was accepted and assessed by the same Assessing Officer.</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a:latin typeface="Times New Roman" panose="02020603050405020304" pitchFamily="18" charset="0"/>
                <a:cs typeface="Times New Roman" panose="02020603050405020304" pitchFamily="18" charset="0"/>
              </a:rPr>
              <a:t>It is seen that, </a:t>
            </a:r>
            <a:r>
              <a:rPr lang="en-US" sz="2400" b="1" u="sng" dirty="0">
                <a:latin typeface="Times New Roman" panose="02020603050405020304" pitchFamily="18" charset="0"/>
                <a:cs typeface="Times New Roman" panose="02020603050405020304" pitchFamily="18" charset="0"/>
              </a:rPr>
              <a:t>the same Assessing Officer also did not adjust the purported income brought to tax in assessment year 2017-18 by applying percentage completion method in that year</a:t>
            </a:r>
            <a:r>
              <a:rPr lang="en-US" sz="2400" dirty="0">
                <a:latin typeface="Times New Roman" panose="02020603050405020304" pitchFamily="18" charset="0"/>
                <a:cs typeface="Times New Roman" panose="02020603050405020304" pitchFamily="18" charset="0"/>
              </a:rPr>
              <a:t>. </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This subsequent action of the Assessing Officer, corroborates the </a:t>
            </a:r>
            <a:r>
              <a:rPr lang="en-US" sz="2400" dirty="0" err="1">
                <a:latin typeface="Times New Roman" panose="02020603050405020304" pitchFamily="18" charset="0"/>
                <a:cs typeface="Times New Roman" panose="02020603050405020304" pitchFamily="18" charset="0"/>
              </a:rPr>
              <a:t>assessee's</a:t>
            </a:r>
            <a:r>
              <a:rPr lang="en-US" sz="2400" dirty="0">
                <a:latin typeface="Times New Roman" panose="02020603050405020304" pitchFamily="18" charset="0"/>
                <a:cs typeface="Times New Roman" panose="02020603050405020304" pitchFamily="18" charset="0"/>
              </a:rPr>
              <a:t> case that, the </a:t>
            </a:r>
            <a:r>
              <a:rPr lang="en-US" sz="2400" b="1" u="sng" dirty="0">
                <a:latin typeface="Times New Roman" panose="02020603050405020304" pitchFamily="18" charset="0"/>
                <a:cs typeface="Times New Roman" panose="02020603050405020304" pitchFamily="18" charset="0"/>
              </a:rPr>
              <a:t>Assessing Officer's approach of making addition by following percentage completion method in assessment year 2017-18 was erroneous and effectively led to double taxation of the same profits, which is not permissible in law.</a:t>
            </a:r>
          </a:p>
        </p:txBody>
      </p:sp>
      <p:sp>
        <p:nvSpPr>
          <p:cNvPr id="2" name="Footer Placeholder 1">
            <a:extLst>
              <a:ext uri="{FF2B5EF4-FFF2-40B4-BE49-F238E27FC236}">
                <a16:creationId xmlns:a16="http://schemas.microsoft.com/office/drawing/2014/main" id="{68C31765-76ED-DF22-4EB6-22C99539A769}"/>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239807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0BB87-F79D-61B5-EF0C-923091F87F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C3033-D6B9-D3FE-D1CE-25654FFCAB1E}"/>
              </a:ext>
            </a:extLst>
          </p:cNvPr>
          <p:cNvSpPr>
            <a:spLocks noGrp="1"/>
          </p:cNvSpPr>
          <p:nvPr>
            <p:ph idx="1"/>
          </p:nvPr>
        </p:nvSpPr>
        <p:spPr>
          <a:xfrm>
            <a:off x="332404" y="299701"/>
            <a:ext cx="11485354" cy="6178695"/>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Thus, the following </a:t>
            </a:r>
            <a:r>
              <a:rPr lang="en-US" sz="2200" b="1" u="sng" dirty="0">
                <a:latin typeface="Times New Roman" panose="02020603050405020304" pitchFamily="18" charset="0"/>
                <a:cs typeface="Times New Roman" panose="02020603050405020304" pitchFamily="18" charset="0"/>
              </a:rPr>
              <a:t>findings of the Commissioner (Appeals) is to be countenanced: </a:t>
            </a:r>
          </a:p>
          <a:p>
            <a:pPr marL="0" indent="0" algn="just">
              <a:buNone/>
            </a:pPr>
            <a:r>
              <a:rPr lang="en-US" sz="2200" i="1" dirty="0">
                <a:latin typeface="Times New Roman" panose="02020603050405020304" pitchFamily="18" charset="0"/>
                <a:cs typeface="Times New Roman" panose="02020603050405020304" pitchFamily="18" charset="0"/>
              </a:rPr>
              <a:t>"..Moreover, it is important to note that the appellant had already offered the profit from the projects in question during the assessment year 2018-19. </a:t>
            </a:r>
          </a:p>
          <a:p>
            <a:pPr marL="0" indent="0" algn="just">
              <a:buNone/>
            </a:pPr>
            <a:r>
              <a:rPr lang="en-US" sz="2200" i="1" dirty="0">
                <a:latin typeface="Times New Roman" panose="02020603050405020304" pitchFamily="18" charset="0"/>
                <a:cs typeface="Times New Roman" panose="02020603050405020304" pitchFamily="18" charset="0"/>
              </a:rPr>
              <a:t>This is a crucial point, as it demonstrates that the profit in question has not escaped from taxation or left out of the tax computation but was merely recognized in a different assessment year. </a:t>
            </a:r>
          </a:p>
          <a:p>
            <a:pPr marL="0" indent="0" algn="just">
              <a:buNone/>
            </a:pPr>
            <a:r>
              <a:rPr lang="en-US" sz="2200" i="1" dirty="0">
                <a:latin typeface="Times New Roman" panose="02020603050405020304" pitchFamily="18" charset="0"/>
                <a:cs typeface="Times New Roman" panose="02020603050405020304" pitchFamily="18" charset="0"/>
              </a:rPr>
              <a:t>The Assessing Officer, after making the addition in assessment year 2017-18, failed to adjust the corresponding income in assessment year 2018-19, effectively leading to double taxation of the same income. </a:t>
            </a:r>
          </a:p>
          <a:p>
            <a:pPr marL="0" indent="0" algn="just">
              <a:buNone/>
            </a:pPr>
            <a:r>
              <a:rPr lang="en-US" sz="2200" i="1" dirty="0">
                <a:latin typeface="Times New Roman" panose="02020603050405020304" pitchFamily="18" charset="0"/>
                <a:cs typeface="Times New Roman" panose="02020603050405020304" pitchFamily="18" charset="0"/>
              </a:rPr>
              <a:t>This approach violates the fundamental principles of taxation.</a:t>
            </a:r>
          </a:p>
          <a:p>
            <a:pPr marL="0" indent="0" algn="just">
              <a:buNone/>
            </a:pPr>
            <a:r>
              <a:rPr lang="en-US" sz="2200" i="1" dirty="0">
                <a:latin typeface="Times New Roman" panose="02020603050405020304" pitchFamily="18" charset="0"/>
                <a:cs typeface="Times New Roman" panose="02020603050405020304" pitchFamily="18" charset="0"/>
              </a:rPr>
              <a:t>Since the assessee has already disclosed the income in the subsequent year and paid taxes accordingly, the overall impact is revenue-neutral. </a:t>
            </a:r>
          </a:p>
          <a:p>
            <a:pPr marL="0" indent="0" algn="just">
              <a:buNone/>
            </a:pPr>
            <a:r>
              <a:rPr lang="en-US" sz="2200" i="1" dirty="0">
                <a:latin typeface="Times New Roman" panose="02020603050405020304" pitchFamily="18" charset="0"/>
                <a:cs typeface="Times New Roman" panose="02020603050405020304" pitchFamily="18" charset="0"/>
              </a:rPr>
              <a:t>This further reinforces the argument that the addition of Rs. 4,19,97,354/- to the income for assessment year 2017-18 was erroneous and redundant. </a:t>
            </a:r>
          </a:p>
          <a:p>
            <a:pPr marL="0" indent="0" algn="just">
              <a:buNone/>
            </a:pPr>
            <a:r>
              <a:rPr lang="en-US" sz="2200" i="1" dirty="0">
                <a:latin typeface="Times New Roman" panose="02020603050405020304" pitchFamily="18" charset="0"/>
                <a:cs typeface="Times New Roman" panose="02020603050405020304" pitchFamily="18" charset="0"/>
              </a:rPr>
              <a:t>It is significant to bring on record the fact that the same Assessing Officer has accepted the income admitted as per Project Completion Method by the appellant firm from the same project for the assessment year 2018-19." </a:t>
            </a:r>
          </a:p>
        </p:txBody>
      </p:sp>
      <p:sp>
        <p:nvSpPr>
          <p:cNvPr id="2" name="Footer Placeholder 1">
            <a:extLst>
              <a:ext uri="{FF2B5EF4-FFF2-40B4-BE49-F238E27FC236}">
                <a16:creationId xmlns:a16="http://schemas.microsoft.com/office/drawing/2014/main" id="{ECE468E7-FF83-999F-925F-36AA01EB820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5340167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3046E-2A3B-35DD-9A6A-0279F1579B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3CCD1-3E95-CA93-4A5F-25E87F4272E4}"/>
              </a:ext>
            </a:extLst>
          </p:cNvPr>
          <p:cNvSpPr>
            <a:spLocks noGrp="1"/>
          </p:cNvSpPr>
          <p:nvPr>
            <p:ph idx="1"/>
          </p:nvPr>
        </p:nvSpPr>
        <p:spPr>
          <a:xfrm>
            <a:off x="185980" y="286356"/>
            <a:ext cx="11716210" cy="5877160"/>
          </a:xfrm>
        </p:spPr>
        <p:txBody>
          <a:bodyPr>
            <a:normAutofit/>
          </a:bodyPr>
          <a:lstStyle/>
          <a:p>
            <a:pPr marL="0" indent="0" algn="just">
              <a:lnSpc>
                <a:spcPct val="100000"/>
              </a:lnSpc>
              <a:buNone/>
            </a:pPr>
            <a:r>
              <a:rPr lang="en-US" b="1" dirty="0">
                <a:latin typeface="Times New Roman" panose="02020603050405020304" pitchFamily="18" charset="0"/>
                <a:cs typeface="Times New Roman" panose="02020603050405020304" pitchFamily="18" charset="0"/>
              </a:rPr>
              <a:t>Para 40</a:t>
            </a:r>
            <a:endParaRPr lang="en-US" sz="2400" b="1"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There is also </a:t>
            </a:r>
            <a:r>
              <a:rPr lang="en-US" sz="2400" b="1" u="sng" dirty="0">
                <a:latin typeface="Times New Roman" panose="02020603050405020304" pitchFamily="18" charset="0"/>
                <a:cs typeface="Times New Roman" panose="02020603050405020304" pitchFamily="18" charset="0"/>
              </a:rPr>
              <a:t>merit in the alternate plea of the assessee that section 43CB read with ICDS-III as notified under section 145 is applicable only to construction contracts and not joint development agreements.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assessee explained that, the assessee was a real estate developer and not a contractor and therefore section 43CB had no application to their case.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In this regard, he </a:t>
            </a:r>
            <a:r>
              <a:rPr lang="en-US" sz="2400" b="1" u="sng" dirty="0">
                <a:latin typeface="Times New Roman" panose="02020603050405020304" pitchFamily="18" charset="0"/>
                <a:cs typeface="Times New Roman" panose="02020603050405020304" pitchFamily="18" charset="0"/>
              </a:rPr>
              <a:t>invited attention to the Circular No. 10/2017, dated 23-3-2017 issued by the CBDT</a:t>
            </a:r>
            <a:r>
              <a:rPr lang="en-US" sz="2400" dirty="0">
                <a:latin typeface="Times New Roman" panose="02020603050405020304" pitchFamily="18" charset="0"/>
                <a:cs typeface="Times New Roman" panose="02020603050405020304" pitchFamily="18" charset="0"/>
              </a:rPr>
              <a:t> clarifying various issues surrounding applicability of ICDS.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In their </a:t>
            </a:r>
            <a:r>
              <a:rPr lang="en-US" sz="2400" b="1" u="sng" dirty="0">
                <a:latin typeface="Times New Roman" panose="02020603050405020304" pitchFamily="18" charset="0"/>
                <a:cs typeface="Times New Roman" panose="02020603050405020304" pitchFamily="18" charset="0"/>
              </a:rPr>
              <a:t>Answer to Question No. 12, it was clarified that, at present, there is no specific ICDS notified for real estate developers and in that view of the matter, ICDS-III is not applicable </a:t>
            </a:r>
            <a:r>
              <a:rPr lang="en-US" sz="2400" dirty="0">
                <a:latin typeface="Times New Roman" panose="02020603050405020304" pitchFamily="18" charset="0"/>
                <a:cs typeface="Times New Roman" panose="02020603050405020304" pitchFamily="18" charset="0"/>
              </a:rPr>
              <a:t>to them. </a:t>
            </a:r>
          </a:p>
        </p:txBody>
      </p:sp>
      <p:sp>
        <p:nvSpPr>
          <p:cNvPr id="2" name="Footer Placeholder 1">
            <a:extLst>
              <a:ext uri="{FF2B5EF4-FFF2-40B4-BE49-F238E27FC236}">
                <a16:creationId xmlns:a16="http://schemas.microsoft.com/office/drawing/2014/main" id="{0C878967-8758-5B80-A1DE-5ADBCDE7EC4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059494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382" y="431075"/>
            <a:ext cx="11566984" cy="5668963"/>
          </a:xfrm>
        </p:spPr>
        <p:txBody>
          <a:bodyPr>
            <a:normAutofit/>
          </a:bodyPr>
          <a:lstStyle/>
          <a:p>
            <a:pPr algn="just">
              <a:buNone/>
            </a:pPr>
            <a:r>
              <a:rPr lang="en-US" b="1" u="sng" dirty="0">
                <a:latin typeface="Times New Roman" panose="02020603050405020304" pitchFamily="18" charset="0"/>
                <a:cs typeface="Times New Roman" panose="02020603050405020304" pitchFamily="18" charset="0"/>
              </a:rPr>
              <a:t>The </a:t>
            </a:r>
            <a:r>
              <a:rPr lang="en-US" b="1" u="sng" dirty="0" err="1">
                <a:latin typeface="Times New Roman" panose="02020603050405020304" pitchFamily="18" charset="0"/>
                <a:cs typeface="Times New Roman" panose="02020603050405020304" pitchFamily="18" charset="0"/>
              </a:rPr>
              <a:t>Benami</a:t>
            </a:r>
            <a:r>
              <a:rPr lang="en-US" b="1" u="sng" dirty="0">
                <a:latin typeface="Times New Roman" panose="02020603050405020304" pitchFamily="18" charset="0"/>
                <a:cs typeface="Times New Roman" panose="02020603050405020304" pitchFamily="18" charset="0"/>
              </a:rPr>
              <a:t> Transactions (Prohibition) Act, 2016</a:t>
            </a:r>
          </a:p>
          <a:p>
            <a:pPr algn="just">
              <a:buNone/>
            </a:pPr>
            <a:r>
              <a:rPr lang="en-US" sz="2400" b="1" u="sng" dirty="0">
                <a:latin typeface="Times New Roman" panose="02020603050405020304" pitchFamily="18" charset="0"/>
                <a:cs typeface="Times New Roman" panose="02020603050405020304" pitchFamily="18" charset="0"/>
              </a:rPr>
              <a:t>Further, Explanation to Section 2(9) to The </a:t>
            </a:r>
            <a:r>
              <a:rPr lang="en-US" sz="2400" b="1" u="sng" dirty="0" err="1">
                <a:latin typeface="Times New Roman" panose="02020603050405020304" pitchFamily="18" charset="0"/>
                <a:cs typeface="Times New Roman" panose="02020603050405020304" pitchFamily="18" charset="0"/>
              </a:rPr>
              <a:t>Benami</a:t>
            </a:r>
            <a:r>
              <a:rPr lang="en-US" sz="2400" b="1" u="sng" dirty="0">
                <a:latin typeface="Times New Roman" panose="02020603050405020304" pitchFamily="18" charset="0"/>
                <a:cs typeface="Times New Roman" panose="02020603050405020304" pitchFamily="18" charset="0"/>
              </a:rPr>
              <a:t> Transactions (Prohibition) Act, 2016, inter-alia provides that transfer of immovable property for part performance of the contract as specified in Section 53A of Transfer of Property Act will not be considered as a </a:t>
            </a:r>
            <a:r>
              <a:rPr lang="en-US" sz="2400" b="1" u="sng" dirty="0" err="1">
                <a:latin typeface="Times New Roman" panose="02020603050405020304" pitchFamily="18" charset="0"/>
                <a:cs typeface="Times New Roman" panose="02020603050405020304" pitchFamily="18" charset="0"/>
              </a:rPr>
              <a:t>Benami</a:t>
            </a:r>
            <a:r>
              <a:rPr lang="en-US" sz="2400" b="1" u="sng" dirty="0">
                <a:latin typeface="Times New Roman" panose="02020603050405020304" pitchFamily="18" charset="0"/>
                <a:cs typeface="Times New Roman" panose="02020603050405020304" pitchFamily="18" charset="0"/>
              </a:rPr>
              <a:t> Transaction, if the contract for transfer is registered.</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67598299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2DBFF-9ECD-A816-CF2B-4B499E1BBE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01B4F-1BC3-14B2-CFF3-1E64C82AA17A}"/>
              </a:ext>
            </a:extLst>
          </p:cNvPr>
          <p:cNvSpPr>
            <a:spLocks noGrp="1"/>
          </p:cNvSpPr>
          <p:nvPr>
            <p:ph idx="1"/>
          </p:nvPr>
        </p:nvSpPr>
        <p:spPr>
          <a:xfrm>
            <a:off x="185980" y="299802"/>
            <a:ext cx="11716210" cy="6008007"/>
          </a:xfrm>
        </p:spPr>
        <p:txBody>
          <a:bodyPr>
            <a:normAutofit/>
          </a:bodyPr>
          <a:lstStyle/>
          <a:p>
            <a:pPr marL="0" indent="0" algn="just">
              <a:lnSpc>
                <a:spcPct val="100000"/>
              </a:lnSpc>
              <a:buNone/>
            </a:pPr>
            <a:r>
              <a:rPr lang="en-US" sz="2400" dirty="0">
                <a:latin typeface="Times New Roman" panose="02020603050405020304" pitchFamily="18" charset="0"/>
                <a:cs typeface="Times New Roman" panose="02020603050405020304" pitchFamily="18" charset="0"/>
              </a:rPr>
              <a:t>He further submitted that, </a:t>
            </a:r>
            <a:r>
              <a:rPr lang="en-US" sz="2400" b="1" u="sng" dirty="0">
                <a:latin typeface="Times New Roman" panose="02020603050405020304" pitchFamily="18" charset="0"/>
                <a:cs typeface="Times New Roman" panose="02020603050405020304" pitchFamily="18" charset="0"/>
              </a:rPr>
              <a:t>the non-applicability of ICDS III in case of real-estate developers is also substantiated by the fact that, the CBDT has issued "draft" ICDS on determination of income from real estate transactions which is pending to be notified</a:t>
            </a:r>
            <a:r>
              <a:rPr lang="en-US" sz="2400" dirty="0">
                <a:latin typeface="Times New Roman" panose="02020603050405020304" pitchFamily="18" charset="0"/>
                <a:cs typeface="Times New Roman" panose="02020603050405020304" pitchFamily="18" charset="0"/>
              </a:rPr>
              <a:t>.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According to him therefore</a:t>
            </a:r>
            <a:r>
              <a:rPr lang="en-US" sz="2400" b="1" u="sng" dirty="0">
                <a:latin typeface="Times New Roman" panose="02020603050405020304" pitchFamily="18" charset="0"/>
                <a:cs typeface="Times New Roman" panose="02020603050405020304" pitchFamily="18" charset="0"/>
              </a:rPr>
              <a:t>, the intention of the CBDT to issue separate ICDS for real-estate transactions, makes it clear that it is neither its purpose nor objective to apply section 43CB read with ICDS-III on real estate developers</a:t>
            </a:r>
            <a:r>
              <a:rPr lang="en-US" sz="2400" dirty="0">
                <a:latin typeface="Times New Roman" panose="02020603050405020304" pitchFamily="18" charset="0"/>
                <a:cs typeface="Times New Roman" panose="02020603050405020304" pitchFamily="18" charset="0"/>
              </a:rPr>
              <a:t>.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Having taken note of the foregoing, </a:t>
            </a:r>
            <a:r>
              <a:rPr lang="en-US" sz="2400" b="1" u="sng" dirty="0">
                <a:latin typeface="Times New Roman" panose="02020603050405020304" pitchFamily="18" charset="0"/>
                <a:cs typeface="Times New Roman" panose="02020603050405020304" pitchFamily="18" charset="0"/>
              </a:rPr>
              <a:t>sufficient force is found in the </a:t>
            </a:r>
            <a:r>
              <a:rPr lang="en-US" sz="2400" b="1" u="sng" dirty="0" err="1">
                <a:latin typeface="Times New Roman" panose="02020603050405020304" pitchFamily="18" charset="0"/>
                <a:cs typeface="Times New Roman" panose="02020603050405020304" pitchFamily="18" charset="0"/>
              </a:rPr>
              <a:t>assessee's</a:t>
            </a:r>
            <a:r>
              <a:rPr lang="en-US" sz="2400" b="1" u="sng" dirty="0">
                <a:latin typeface="Times New Roman" panose="02020603050405020304" pitchFamily="18" charset="0"/>
                <a:cs typeface="Times New Roman" panose="02020603050405020304" pitchFamily="18" charset="0"/>
              </a:rPr>
              <a:t> alternate plea as well, that the provisions of section 43CB read with ICDS-III were applicable to contractors and not developers and therefore the assessee being a developer was under no obligation to apply percentage completion method.</a:t>
            </a: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BC34ADA-BCDA-4200-81BF-39D156BFF39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9858438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31F2E-7215-8174-A2B1-4D1D491217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F93130-0AAD-4A73-AC6F-FB790566F3D2}"/>
              </a:ext>
            </a:extLst>
          </p:cNvPr>
          <p:cNvSpPr>
            <a:spLocks noGrp="1"/>
          </p:cNvSpPr>
          <p:nvPr>
            <p:ph idx="1"/>
          </p:nvPr>
        </p:nvSpPr>
        <p:spPr>
          <a:xfrm>
            <a:off x="185980" y="299802"/>
            <a:ext cx="11716210" cy="6008007"/>
          </a:xfrm>
        </p:spPr>
        <p:txBody>
          <a:bodyPr>
            <a:normAutofit/>
          </a:bodyPr>
          <a:lstStyle/>
          <a:p>
            <a:pPr marL="0" indent="0" algn="just">
              <a:lnSpc>
                <a:spcPct val="100000"/>
              </a:lnSpc>
              <a:buNone/>
            </a:pPr>
            <a:r>
              <a:rPr lang="en-US" sz="2400" b="1" dirty="0">
                <a:latin typeface="Times New Roman" panose="02020603050405020304" pitchFamily="18" charset="0"/>
                <a:cs typeface="Times New Roman" panose="02020603050405020304" pitchFamily="18" charset="0"/>
              </a:rPr>
              <a:t>Para 41</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For the various reasons set out above, the impugned addition made by the Assessing Officer for the year under consideration by applying percentage completion method of accounting is held to be unjustified and therefore the order of the Commissioner (Appeals) deleting the same is to be upheld.</a:t>
            </a:r>
          </a:p>
        </p:txBody>
      </p:sp>
      <p:sp>
        <p:nvSpPr>
          <p:cNvPr id="2" name="Footer Placeholder 1">
            <a:extLst>
              <a:ext uri="{FF2B5EF4-FFF2-40B4-BE49-F238E27FC236}">
                <a16:creationId xmlns:a16="http://schemas.microsoft.com/office/drawing/2014/main" id="{97C07E9F-0243-E589-82FE-A4FE9208D53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1382616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26E2A-FF84-9923-D84A-D343C8E46E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61DEB-F287-0ADB-E22E-FE09CDB83AC2}"/>
              </a:ext>
            </a:extLst>
          </p:cNvPr>
          <p:cNvSpPr>
            <a:spLocks noGrp="1"/>
          </p:cNvSpPr>
          <p:nvPr>
            <p:ph idx="1"/>
          </p:nvPr>
        </p:nvSpPr>
        <p:spPr>
          <a:xfrm>
            <a:off x="185980" y="299803"/>
            <a:ext cx="11716210" cy="5877160"/>
          </a:xfrm>
        </p:spPr>
        <p:txBody>
          <a:bodyPr>
            <a:normAutofit/>
          </a:bodyPr>
          <a:lstStyle/>
          <a:p>
            <a:pPr marL="0" indent="0" algn="ctr">
              <a:buNone/>
            </a:pPr>
            <a:r>
              <a:rPr lang="en-US" sz="3200" b="1" dirty="0">
                <a:latin typeface="Times New Roman" panose="02020603050405020304" pitchFamily="18" charset="0"/>
                <a:cs typeface="Times New Roman" panose="02020603050405020304" pitchFamily="18" charset="0"/>
              </a:rPr>
              <a:t>Deputy Commissioner of Income-tax vs. Aaryan </a:t>
            </a:r>
            <a:r>
              <a:rPr lang="en-US" sz="3200" b="1" dirty="0" err="1">
                <a:latin typeface="Times New Roman" panose="02020603050405020304" pitchFamily="18" charset="0"/>
                <a:cs typeface="Times New Roman" panose="02020603050405020304" pitchFamily="18" charset="0"/>
              </a:rPr>
              <a:t>Buildspace</a:t>
            </a:r>
            <a:r>
              <a:rPr lang="en-US" sz="3200" b="1" dirty="0">
                <a:latin typeface="Times New Roman" panose="02020603050405020304" pitchFamily="18" charset="0"/>
                <a:cs typeface="Times New Roman" panose="02020603050405020304" pitchFamily="18" charset="0"/>
              </a:rPr>
              <a:t> LLP [2025] </a:t>
            </a:r>
          </a:p>
          <a:p>
            <a:pPr marL="0" indent="0" algn="ctr">
              <a:buNone/>
            </a:pPr>
            <a:r>
              <a:rPr lang="en-US" sz="3200" b="1" dirty="0">
                <a:latin typeface="Times New Roman" panose="02020603050405020304" pitchFamily="18" charset="0"/>
                <a:cs typeface="Times New Roman" panose="02020603050405020304" pitchFamily="18" charset="0"/>
              </a:rPr>
              <a:t>172 taxmann.com 806 (Ahmedabad - Trib.)[07-03-2025]</a:t>
            </a:r>
          </a:p>
          <a:p>
            <a:pPr marL="0" indent="0" algn="ctr">
              <a:buNone/>
            </a:pPr>
            <a:endParaRPr lang="en-US" sz="3200" b="1" dirty="0">
              <a:latin typeface="Times New Roman" panose="02020603050405020304" pitchFamily="18" charset="0"/>
              <a:cs typeface="Times New Roman" panose="02020603050405020304" pitchFamily="18" charset="0"/>
            </a:endParaRPr>
          </a:p>
          <a:p>
            <a:pPr marL="0" indent="0" algn="ctr">
              <a:buNone/>
            </a:pPr>
            <a:endParaRPr lang="en-US" sz="3200" dirty="0">
              <a:latin typeface="Times New Roman" panose="02020603050405020304" pitchFamily="18" charset="0"/>
              <a:cs typeface="Times New Roman" panose="02020603050405020304" pitchFamily="18" charset="0"/>
            </a:endParaRPr>
          </a:p>
          <a:p>
            <a:pPr marL="0" indent="0" algn="ctr">
              <a:buNone/>
            </a:pPr>
            <a:r>
              <a:rPr lang="en-US" sz="3200" b="1" dirty="0">
                <a:latin typeface="Times New Roman" panose="02020603050405020304" pitchFamily="18" charset="0"/>
                <a:cs typeface="Times New Roman" panose="02020603050405020304" pitchFamily="18" charset="0"/>
              </a:rPr>
              <a:t>AS-7 (Construction Contracts)  Vs AS -9 (Revenue Recognition) </a:t>
            </a:r>
          </a:p>
        </p:txBody>
      </p:sp>
      <p:sp>
        <p:nvSpPr>
          <p:cNvPr id="2" name="Footer Placeholder 1">
            <a:extLst>
              <a:ext uri="{FF2B5EF4-FFF2-40B4-BE49-F238E27FC236}">
                <a16:creationId xmlns:a16="http://schemas.microsoft.com/office/drawing/2014/main" id="{7124903D-32DF-2A5B-CF60-5CCC187D404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88555542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7E754-3219-8A72-E4CA-D4A3A120B9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909D0-2D59-9697-E643-2620DC20FBE0}"/>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400" b="1" dirty="0">
                <a:latin typeface="Times New Roman" panose="02020603050405020304" pitchFamily="18" charset="0"/>
                <a:cs typeface="Times New Roman" panose="02020603050405020304" pitchFamily="18" charset="0"/>
              </a:rPr>
              <a:t>INCOME TAX : Where assessee, engaged in business of real estate development, constructed residential flats on its own land, since assessee did not provide construction services to any third party under a contract, it did not fall within ambit of section 43CB, and thus, revenue was to be recognized only upon sale deed execution and possession transfer</a:t>
            </a: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8C1E259-E7A1-58D5-EC61-FACEE6D2AB1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37856874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020B-7016-F862-3BF3-C5C8D9B6F23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A44645-B901-9645-6435-A60069C9048C}"/>
              </a:ext>
            </a:extLst>
          </p:cNvPr>
          <p:cNvSpPr>
            <a:spLocks noGrp="1"/>
          </p:cNvSpPr>
          <p:nvPr>
            <p:ph idx="1"/>
          </p:nvPr>
        </p:nvSpPr>
        <p:spPr>
          <a:xfrm>
            <a:off x="185980" y="299803"/>
            <a:ext cx="1171621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Section 43CB, of the Income-tax Act, 1961 – </a:t>
            </a:r>
          </a:p>
          <a:p>
            <a:pPr marL="0" indent="0" algn="just">
              <a:buNone/>
            </a:pPr>
            <a:r>
              <a:rPr lang="en-US" sz="2400" dirty="0">
                <a:latin typeface="Times New Roman" panose="02020603050405020304" pitchFamily="18" charset="0"/>
                <a:cs typeface="Times New Roman" panose="02020603050405020304" pitchFamily="18" charset="0"/>
              </a:rPr>
              <a:t>Computation of income from construction and service contracts (Applicability) - Assessment year 2018-19 – </a:t>
            </a:r>
          </a:p>
          <a:p>
            <a:pPr marL="0" indent="0" algn="just">
              <a:buNone/>
            </a:pPr>
            <a:r>
              <a:rPr lang="en-US" sz="2400" dirty="0">
                <a:latin typeface="Times New Roman" panose="02020603050405020304" pitchFamily="18" charset="0"/>
                <a:cs typeface="Times New Roman" panose="02020603050405020304" pitchFamily="18" charset="0"/>
              </a:rPr>
              <a:t>Assessee was engaged in business of real estate development and constructed residential flats on its own land – </a:t>
            </a:r>
          </a:p>
          <a:p>
            <a:pPr marL="0" indent="0" algn="just">
              <a:buNone/>
            </a:pPr>
            <a:r>
              <a:rPr lang="en-US" sz="2400" dirty="0">
                <a:latin typeface="Times New Roman" panose="02020603050405020304" pitchFamily="18" charset="0"/>
                <a:cs typeface="Times New Roman" panose="02020603050405020304" pitchFamily="18" charset="0"/>
              </a:rPr>
              <a:t>It followed Accounting Standard-9 and ICAI Guidance Note on Real Estate Transactions (2012, Revised) to recognize revenue on execution of conveyance deeds and possession transfer – </a:t>
            </a:r>
          </a:p>
          <a:p>
            <a:pPr marL="0" indent="0" algn="just">
              <a:buNone/>
            </a:pPr>
            <a:r>
              <a:rPr lang="en-US" sz="2400" dirty="0">
                <a:latin typeface="Times New Roman" panose="02020603050405020304" pitchFamily="18" charset="0"/>
                <a:cs typeface="Times New Roman" panose="02020603050405020304" pitchFamily="18" charset="0"/>
              </a:rPr>
              <a:t>During year, assessee sold certain flats and revenue was recognized accordingly – </a:t>
            </a:r>
          </a:p>
          <a:p>
            <a:pPr marL="0" indent="0" algn="just">
              <a:buNone/>
            </a:pPr>
            <a:r>
              <a:rPr lang="en-US" sz="2400" dirty="0">
                <a:latin typeface="Times New Roman" panose="02020603050405020304" pitchFamily="18" charset="0"/>
                <a:cs typeface="Times New Roman" panose="02020603050405020304" pitchFamily="18" charset="0"/>
              </a:rPr>
              <a:t>Assessing Officer held that since assessee was engaged in construction contracts, its income should have been computed under section 43CB, which mandated revenue recognition on a percentage completion method basis – </a:t>
            </a:r>
          </a:p>
        </p:txBody>
      </p:sp>
      <p:sp>
        <p:nvSpPr>
          <p:cNvPr id="2" name="Footer Placeholder 1">
            <a:extLst>
              <a:ext uri="{FF2B5EF4-FFF2-40B4-BE49-F238E27FC236}">
                <a16:creationId xmlns:a16="http://schemas.microsoft.com/office/drawing/2014/main" id="{823546C6-3BAB-FCAC-F8D3-BD9136F8074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3757363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C4F2C-81A0-0485-522B-AC27CB4870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610268-B6E2-249D-588A-277578DB9616}"/>
              </a:ext>
            </a:extLst>
          </p:cNvPr>
          <p:cNvSpPr>
            <a:spLocks noGrp="1"/>
          </p:cNvSpPr>
          <p:nvPr>
            <p:ph idx="1"/>
          </p:nvPr>
        </p:nvSpPr>
        <p:spPr>
          <a:xfrm>
            <a:off x="185980" y="299803"/>
            <a:ext cx="1171621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He treated customer advances as revenue and computed total income making addition – </a:t>
            </a:r>
          </a:p>
          <a:p>
            <a:pPr marL="0" indent="0" algn="just">
              <a:buNone/>
            </a:pPr>
            <a:r>
              <a:rPr lang="en-US" sz="2400" dirty="0">
                <a:latin typeface="Times New Roman" panose="02020603050405020304" pitchFamily="18" charset="0"/>
                <a:cs typeface="Times New Roman" panose="02020603050405020304" pitchFamily="18" charset="0"/>
              </a:rPr>
              <a:t>Whether </a:t>
            </a:r>
            <a:r>
              <a:rPr lang="en-US" sz="2400" b="1" u="sng" dirty="0">
                <a:latin typeface="Times New Roman" panose="02020603050405020304" pitchFamily="18" charset="0"/>
                <a:cs typeface="Times New Roman" panose="02020603050405020304" pitchFamily="18" charset="0"/>
              </a:rPr>
              <a:t>section 43CB was specifically designed to regulate revenue recognition of contractors executing construction projects for clients rather than developers selling self-constructed properties - </a:t>
            </a:r>
            <a:r>
              <a:rPr lang="en-US" sz="2400" dirty="0">
                <a:latin typeface="Times New Roman" panose="02020603050405020304" pitchFamily="18" charset="0"/>
                <a:cs typeface="Times New Roman" panose="02020603050405020304" pitchFamily="18" charset="0"/>
              </a:rPr>
              <a:t>Held, yes – </a:t>
            </a:r>
          </a:p>
          <a:p>
            <a:pPr marL="0" indent="0" algn="just">
              <a:buNone/>
            </a:pPr>
            <a:r>
              <a:rPr lang="en-US" sz="2400" dirty="0">
                <a:latin typeface="Times New Roman" panose="02020603050405020304" pitchFamily="18" charset="0"/>
                <a:cs typeface="Times New Roman" panose="02020603050405020304" pitchFamily="18" charset="0"/>
              </a:rPr>
              <a:t>Whether </a:t>
            </a:r>
            <a:r>
              <a:rPr lang="en-US" sz="2400" b="1" u="sng" dirty="0">
                <a:latin typeface="Times New Roman" panose="02020603050405020304" pitchFamily="18" charset="0"/>
                <a:cs typeface="Times New Roman" panose="02020603050405020304" pitchFamily="18" charset="0"/>
              </a:rPr>
              <a:t>since assessee did not provide construction services to any third party under a contract, it did not fall within ambit of section 43CB</a:t>
            </a:r>
            <a:r>
              <a:rPr lang="en-US" sz="2400" dirty="0">
                <a:latin typeface="Times New Roman" panose="02020603050405020304" pitchFamily="18" charset="0"/>
                <a:cs typeface="Times New Roman" panose="02020603050405020304" pitchFamily="18" charset="0"/>
              </a:rPr>
              <a:t> - Held, yes – </a:t>
            </a:r>
          </a:p>
          <a:p>
            <a:pPr marL="0" indent="0" algn="just">
              <a:buNone/>
            </a:pPr>
            <a:r>
              <a:rPr lang="en-US" sz="2400" dirty="0">
                <a:latin typeface="Times New Roman" panose="02020603050405020304" pitchFamily="18" charset="0"/>
                <a:cs typeface="Times New Roman" panose="02020603050405020304" pitchFamily="18" charset="0"/>
              </a:rPr>
              <a:t>Whether, thus, </a:t>
            </a:r>
            <a:r>
              <a:rPr lang="en-US" sz="2400" b="1" u="sng" dirty="0" err="1">
                <a:latin typeface="Times New Roman" panose="02020603050405020304" pitchFamily="18" charset="0"/>
                <a:cs typeface="Times New Roman" panose="02020603050405020304" pitchFamily="18" charset="0"/>
              </a:rPr>
              <a:t>assessee's</a:t>
            </a:r>
            <a:r>
              <a:rPr lang="en-US" sz="2400" b="1" u="sng" dirty="0">
                <a:latin typeface="Times New Roman" panose="02020603050405020304" pitchFamily="18" charset="0"/>
                <a:cs typeface="Times New Roman" panose="02020603050405020304" pitchFamily="18" charset="0"/>
              </a:rPr>
              <a:t> method of revenue recognition being consistent with ICAI's AS-9 and Guidance Note, which allowed revenue recognition only upon sale deed execution and possession transfer, was to be accepted </a:t>
            </a:r>
            <a:r>
              <a:rPr lang="en-US" sz="2400" dirty="0">
                <a:latin typeface="Times New Roman" panose="02020603050405020304" pitchFamily="18" charset="0"/>
                <a:cs typeface="Times New Roman" panose="02020603050405020304" pitchFamily="18" charset="0"/>
              </a:rPr>
              <a:t>- Held, yes [Paras 8.2 and 8.4] [In </a:t>
            </a:r>
            <a:r>
              <a:rPr lang="en-US" sz="2400" dirty="0" err="1">
                <a:latin typeface="Times New Roman" panose="02020603050405020304" pitchFamily="18" charset="0"/>
                <a:cs typeface="Times New Roman" panose="02020603050405020304" pitchFamily="18" charset="0"/>
              </a:rPr>
              <a:t>favour</a:t>
            </a:r>
            <a:r>
              <a:rPr lang="en-US" sz="2400" dirty="0">
                <a:latin typeface="Times New Roman" panose="02020603050405020304" pitchFamily="18" charset="0"/>
                <a:cs typeface="Times New Roman" panose="02020603050405020304" pitchFamily="18" charset="0"/>
              </a:rPr>
              <a:t> of assessee]</a:t>
            </a:r>
          </a:p>
        </p:txBody>
      </p:sp>
      <p:sp>
        <p:nvSpPr>
          <p:cNvPr id="2" name="Footer Placeholder 1">
            <a:extLst>
              <a:ext uri="{FF2B5EF4-FFF2-40B4-BE49-F238E27FC236}">
                <a16:creationId xmlns:a16="http://schemas.microsoft.com/office/drawing/2014/main" id="{81664512-C1F3-55B2-8700-47AB821E50E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6552198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0D64A-D1C3-20BC-8C81-0F26BBD973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ADC3D-B43B-3929-5F86-0DA3CC1F7F63}"/>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FACTS</a:t>
            </a:r>
          </a:p>
          <a:p>
            <a:pPr marL="0" indent="0" algn="just">
              <a:buNone/>
            </a:pPr>
            <a:r>
              <a:rPr lang="en-US" sz="2400" dirty="0">
                <a:latin typeface="Times New Roman" panose="02020603050405020304" pitchFamily="18" charset="0"/>
                <a:cs typeface="Times New Roman" panose="02020603050405020304" pitchFamily="18" charset="0"/>
              </a:rPr>
              <a:t>The assessee was </a:t>
            </a:r>
            <a:r>
              <a:rPr lang="en-US" sz="2400" b="1" u="sng" dirty="0">
                <a:latin typeface="Times New Roman" panose="02020603050405020304" pitchFamily="18" charset="0"/>
                <a:cs typeface="Times New Roman" panose="02020603050405020304" pitchFamily="18" charset="0"/>
              </a:rPr>
              <a:t>engaged in the business of real estate development and constructed residential flats on its own land. </a:t>
            </a:r>
          </a:p>
          <a:p>
            <a:pPr marL="0" indent="0" algn="just">
              <a:buNone/>
            </a:pPr>
            <a:r>
              <a:rPr lang="en-US" sz="2400" dirty="0">
                <a:latin typeface="Times New Roman" panose="02020603050405020304" pitchFamily="18" charset="0"/>
                <a:cs typeface="Times New Roman" panose="02020603050405020304" pitchFamily="18" charset="0"/>
              </a:rPr>
              <a:t>It </a:t>
            </a:r>
            <a:r>
              <a:rPr lang="en-US" sz="2400" b="1" u="sng" dirty="0">
                <a:latin typeface="Times New Roman" panose="02020603050405020304" pitchFamily="18" charset="0"/>
                <a:cs typeface="Times New Roman" panose="02020603050405020304" pitchFamily="18" charset="0"/>
              </a:rPr>
              <a:t>followed Accounting Standard-9 (AS-9) </a:t>
            </a:r>
            <a:r>
              <a:rPr lang="en-US" sz="2400" dirty="0">
                <a:latin typeface="Times New Roman" panose="02020603050405020304" pitchFamily="18" charset="0"/>
                <a:cs typeface="Times New Roman" panose="02020603050405020304" pitchFamily="18" charset="0"/>
              </a:rPr>
              <a:t>and </a:t>
            </a:r>
            <a:r>
              <a:rPr lang="en-US" sz="2400" b="1" u="sng" dirty="0">
                <a:latin typeface="Times New Roman" panose="02020603050405020304" pitchFamily="18" charset="0"/>
                <a:cs typeface="Times New Roman" panose="02020603050405020304" pitchFamily="18" charset="0"/>
              </a:rPr>
              <a:t>the ICAI Guidance Note on Real Estate Transactions (2012, Revised) to recognize revenue on execution of conveyance deeds and possession transfer. </a:t>
            </a:r>
          </a:p>
          <a:p>
            <a:pPr marL="0" indent="0" algn="just">
              <a:buNone/>
            </a:pPr>
            <a:r>
              <a:rPr lang="en-US" sz="2400" dirty="0">
                <a:latin typeface="Times New Roman" panose="02020603050405020304" pitchFamily="18" charset="0"/>
                <a:cs typeface="Times New Roman" panose="02020603050405020304" pitchFamily="18" charset="0"/>
              </a:rPr>
              <a:t>During the year, the </a:t>
            </a:r>
            <a:r>
              <a:rPr lang="en-US" sz="2400" b="1" u="sng" dirty="0">
                <a:latin typeface="Times New Roman" panose="02020603050405020304" pitchFamily="18" charset="0"/>
                <a:cs typeface="Times New Roman" panose="02020603050405020304" pitchFamily="18" charset="0"/>
              </a:rPr>
              <a:t>assessee sold certain units and revenue was recognized accordingly</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Assessing Officer held that since the assessee was engaged in construction contract, its income should have been computed under section 43CB, which mandated revenue recognition on a percentage completion method (PCM) basis. </a:t>
            </a:r>
          </a:p>
          <a:p>
            <a:pPr marL="0" indent="0" algn="just">
              <a:buNone/>
            </a:pPr>
            <a:r>
              <a:rPr lang="en-US" sz="2400" dirty="0">
                <a:latin typeface="Times New Roman" panose="02020603050405020304" pitchFamily="18" charset="0"/>
                <a:cs typeface="Times New Roman" panose="02020603050405020304" pitchFamily="18" charset="0"/>
              </a:rPr>
              <a:t>He </a:t>
            </a:r>
            <a:r>
              <a:rPr lang="en-US" sz="2400" b="1" u="sng" dirty="0">
                <a:latin typeface="Times New Roman" panose="02020603050405020304" pitchFamily="18" charset="0"/>
                <a:cs typeface="Times New Roman" panose="02020603050405020304" pitchFamily="18" charset="0"/>
              </a:rPr>
              <a:t>treated the customer advances as revenue and computed the total taxable income making addition.</a:t>
            </a:r>
          </a:p>
          <a:p>
            <a:pPr marL="0" indent="0" algn="just">
              <a:buNone/>
            </a:pPr>
            <a:r>
              <a:rPr lang="en-US" sz="2400" b="1" u="sng" dirty="0">
                <a:latin typeface="Times New Roman" panose="02020603050405020304" pitchFamily="18" charset="0"/>
                <a:cs typeface="Times New Roman" panose="02020603050405020304" pitchFamily="18" charset="0"/>
              </a:rPr>
              <a:t>On appeal, the Commissioner (Appeals) deleted the addition made by the Assessing Officer</a:t>
            </a:r>
            <a:r>
              <a:rPr lang="en-US" sz="2400" dirty="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ED0EC6F-AA20-12BD-8948-B6CC40F3B84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5711687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0F177-182F-B705-01E1-B2F01557CB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0CB155-873C-EF44-A76E-5850C97BB3BD}"/>
              </a:ext>
            </a:extLst>
          </p:cNvPr>
          <p:cNvSpPr>
            <a:spLocks noGrp="1"/>
          </p:cNvSpPr>
          <p:nvPr>
            <p:ph idx="1"/>
          </p:nvPr>
        </p:nvSpPr>
        <p:spPr>
          <a:xfrm>
            <a:off x="185980" y="299803"/>
            <a:ext cx="1171621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The assessee </a:t>
            </a:r>
            <a:r>
              <a:rPr lang="en-US" sz="2400" b="1" u="sng" dirty="0">
                <a:latin typeface="Times New Roman" panose="02020603050405020304" pitchFamily="18" charset="0"/>
                <a:cs typeface="Times New Roman" panose="02020603050405020304" pitchFamily="18" charset="0"/>
              </a:rPr>
              <a:t>preferred an appeal before CIT(A), who deleted the addition, holding that:</a:t>
            </a:r>
            <a:br>
              <a:rPr lang="en-US" sz="2400" b="1" u="sng" dirty="0">
                <a:latin typeface="Times New Roman" panose="02020603050405020304" pitchFamily="18" charset="0"/>
                <a:cs typeface="Times New Roman" panose="02020603050405020304" pitchFamily="18" charset="0"/>
              </a:rPr>
            </a:br>
            <a:endParaRPr lang="en-US" sz="2400" b="1" u="sng"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assessee is a </a:t>
            </a:r>
            <a:r>
              <a:rPr lang="en-US" sz="2400" b="1" u="sng" dirty="0">
                <a:latin typeface="Times New Roman" panose="02020603050405020304" pitchFamily="18" charset="0"/>
                <a:cs typeface="Times New Roman" panose="02020603050405020304" pitchFamily="18" charset="0"/>
              </a:rPr>
              <a:t>real estate developer, not a construction contractor, and hence, Section 43CB of the Act does not apply.</a:t>
            </a:r>
          </a:p>
          <a:p>
            <a:pPr marL="0" indent="0" algn="just">
              <a:buNone/>
            </a:pPr>
            <a:r>
              <a:rPr lang="en-US" sz="2400" dirty="0">
                <a:latin typeface="Times New Roman" panose="02020603050405020304" pitchFamily="18" charset="0"/>
                <a:cs typeface="Times New Roman" panose="02020603050405020304" pitchFamily="18" charset="0"/>
              </a:rPr>
              <a:t>The assessee followed </a:t>
            </a:r>
            <a:r>
              <a:rPr lang="en-US" sz="2400" b="1" u="sng" dirty="0">
                <a:latin typeface="Times New Roman" panose="02020603050405020304" pitchFamily="18" charset="0"/>
                <a:cs typeface="Times New Roman" panose="02020603050405020304" pitchFamily="18" charset="0"/>
              </a:rPr>
              <a:t>AS-9 and the ICAI Guidance Note, which provide that revenue is recognized only when significant risks and rewards are transferred through a registered sale deed and possession handover.</a:t>
            </a:r>
          </a:p>
          <a:p>
            <a:pPr marL="0" indent="0" algn="just">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AO incorrectly applied PCM, which is applicable only to construction contractors and not to real estate developers.</a:t>
            </a:r>
          </a:p>
          <a:p>
            <a:pPr marL="0" indent="0" algn="just">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method of accounting followed by the assessee had been accepted in previous years </a:t>
            </a:r>
            <a:r>
              <a:rPr lang="en-US" sz="2400" dirty="0">
                <a:latin typeface="Times New Roman" panose="02020603050405020304" pitchFamily="18" charset="0"/>
                <a:cs typeface="Times New Roman" panose="02020603050405020304" pitchFamily="18" charset="0"/>
              </a:rPr>
              <a:t>(A.Y. 2015-16, 2017-18) and </a:t>
            </a:r>
            <a:r>
              <a:rPr lang="en-US" sz="2400" b="1" u="sng" dirty="0">
                <a:latin typeface="Times New Roman" panose="02020603050405020304" pitchFamily="18" charset="0"/>
                <a:cs typeface="Times New Roman" panose="02020603050405020304" pitchFamily="18" charset="0"/>
              </a:rPr>
              <a:t>could not be arbitrarily changed.</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3700BBB-9EAC-4D72-EBFE-62ACC44B2E1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1267171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CD164-4FFB-8232-F7F6-E80CE30BB9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A577E9-D2E3-B5FF-8CEC-AA3CC1AC5E37}"/>
              </a:ext>
            </a:extLst>
          </p:cNvPr>
          <p:cNvSpPr>
            <a:spLocks noGrp="1"/>
          </p:cNvSpPr>
          <p:nvPr>
            <p:ph idx="1"/>
          </p:nvPr>
        </p:nvSpPr>
        <p:spPr>
          <a:xfrm>
            <a:off x="185980" y="299803"/>
            <a:ext cx="11716210" cy="5877160"/>
          </a:xfrm>
        </p:spPr>
        <p:txBody>
          <a:bodyPr>
            <a:normAutofit fontScale="92500" lnSpcReduction="10000"/>
          </a:bodyPr>
          <a:lstStyle/>
          <a:p>
            <a:pPr marL="0" indent="0" algn="just">
              <a:lnSpc>
                <a:spcPct val="110000"/>
              </a:lnSpc>
              <a:buNone/>
            </a:pPr>
            <a:r>
              <a:rPr lang="en-US" sz="2400" b="1" dirty="0">
                <a:latin typeface="Times New Roman" panose="02020603050405020304" pitchFamily="18" charset="0"/>
                <a:cs typeface="Times New Roman" panose="02020603050405020304" pitchFamily="18" charset="0"/>
              </a:rPr>
              <a:t>Para 7.2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In support of its arguments, </a:t>
            </a:r>
            <a:r>
              <a:rPr lang="en-US" sz="2400" b="1" u="sng" dirty="0">
                <a:latin typeface="Times New Roman" panose="02020603050405020304" pitchFamily="18" charset="0"/>
                <a:cs typeface="Times New Roman" panose="02020603050405020304" pitchFamily="18" charset="0"/>
              </a:rPr>
              <a:t>the AR placed reliance on multiple judicial precedents by way of written submission</a:t>
            </a:r>
            <a:r>
              <a:rPr lang="en-US" sz="2400" dirty="0">
                <a:latin typeface="Times New Roman" panose="02020603050405020304" pitchFamily="18" charset="0"/>
                <a:cs typeface="Times New Roman" panose="02020603050405020304" pitchFamily="18" charset="0"/>
              </a:rPr>
              <a:t>. These judicial precedents include:</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 Decision of Co-ordinate Bench in the case of </a:t>
            </a:r>
            <a:r>
              <a:rPr lang="en-US" sz="2400" b="1" u="sng" dirty="0">
                <a:latin typeface="Times New Roman" panose="02020603050405020304" pitchFamily="18" charset="0"/>
                <a:cs typeface="Times New Roman" panose="02020603050405020304" pitchFamily="18" charset="0"/>
              </a:rPr>
              <a:t>ITO v. Shivalik </a:t>
            </a:r>
            <a:r>
              <a:rPr lang="en-US" sz="2400" b="1" u="sng" dirty="0" err="1">
                <a:latin typeface="Times New Roman" panose="02020603050405020304" pitchFamily="18" charset="0"/>
                <a:cs typeface="Times New Roman" panose="02020603050405020304" pitchFamily="18" charset="0"/>
              </a:rPr>
              <a:t>Buildwell</a:t>
            </a:r>
            <a:r>
              <a:rPr lang="en-US" sz="2400" b="1" u="sng" dirty="0">
                <a:latin typeface="Times New Roman" panose="02020603050405020304" pitchFamily="18" charset="0"/>
                <a:cs typeface="Times New Roman" panose="02020603050405020304" pitchFamily="18" charset="0"/>
              </a:rPr>
              <a:t> (P.) Ltd. [IT Appeal No. 1698 (Ahd) of 2009, dated 5-8-2011] which was affirmed by the</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Hon'ble Gujarat High Court in the case of CIT v. Shivalik </a:t>
            </a:r>
            <a:r>
              <a:rPr lang="en-US" sz="2400" b="1" u="sng" dirty="0" err="1">
                <a:latin typeface="Times New Roman" panose="02020603050405020304" pitchFamily="18" charset="0"/>
                <a:cs typeface="Times New Roman" panose="02020603050405020304" pitchFamily="18" charset="0"/>
              </a:rPr>
              <a:t>Buildwell</a:t>
            </a:r>
            <a:r>
              <a:rPr lang="en-US" sz="2400" b="1" u="sng" dirty="0">
                <a:latin typeface="Times New Roman" panose="02020603050405020304" pitchFamily="18" charset="0"/>
                <a:cs typeface="Times New Roman" panose="02020603050405020304" pitchFamily="18" charset="0"/>
              </a:rPr>
              <a:t> (P.) Ltd. [2013] 40 taxmann.com 219/[2014] 220 Taxman 3 (Gujarat) (Mag.)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The Bench held that </a:t>
            </a:r>
            <a:r>
              <a:rPr lang="en-US" sz="2400" b="1" u="sng" dirty="0">
                <a:latin typeface="Times New Roman" panose="02020603050405020304" pitchFamily="18" charset="0"/>
                <a:cs typeface="Times New Roman" panose="02020603050405020304" pitchFamily="18" charset="0"/>
              </a:rPr>
              <a:t>real estate developers' profits arise only upon the transfer of title, and advances received from customers cannot be treated as trading receipts in the year of receipt.</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 Decision of Co-ordinate Bench in the case of </a:t>
            </a:r>
            <a:r>
              <a:rPr lang="en-US" sz="2400" b="1" u="sng" dirty="0">
                <a:latin typeface="Times New Roman" panose="02020603050405020304" pitchFamily="18" charset="0"/>
                <a:cs typeface="Times New Roman" panose="02020603050405020304" pitchFamily="18" charset="0"/>
              </a:rPr>
              <a:t>Unity Construction v. ITO (ITA No. 1577/Ahd/2008, Order dated 28.07.2011), </a:t>
            </a:r>
            <a:r>
              <a:rPr lang="en-US" sz="2400" dirty="0">
                <a:latin typeface="Times New Roman" panose="02020603050405020304" pitchFamily="18" charset="0"/>
                <a:cs typeface="Times New Roman" panose="02020603050405020304" pitchFamily="18" charset="0"/>
              </a:rPr>
              <a:t>where it was held that </a:t>
            </a:r>
            <a:r>
              <a:rPr lang="en-US" sz="2400" b="1" u="sng" dirty="0">
                <a:latin typeface="Times New Roman" panose="02020603050405020304" pitchFamily="18" charset="0"/>
                <a:cs typeface="Times New Roman" panose="02020603050405020304" pitchFamily="18" charset="0"/>
              </a:rPr>
              <a:t>once a revenue recognition method is accepted by the department in earlier years, it cannot be arbitrarily rejected in subsequent years.</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 Decision of Co-ordinate Bench in the case of </a:t>
            </a:r>
            <a:r>
              <a:rPr lang="en-US" sz="2400" b="1" u="sng" dirty="0">
                <a:latin typeface="Times New Roman" panose="02020603050405020304" pitchFamily="18" charset="0"/>
                <a:cs typeface="Times New Roman" panose="02020603050405020304" pitchFamily="18" charset="0"/>
              </a:rPr>
              <a:t>DCIT v. </a:t>
            </a:r>
            <a:r>
              <a:rPr lang="en-US" sz="2400" b="1" u="sng" dirty="0" err="1">
                <a:latin typeface="Times New Roman" panose="02020603050405020304" pitchFamily="18" charset="0"/>
                <a:cs typeface="Times New Roman" panose="02020603050405020304" pitchFamily="18" charset="0"/>
              </a:rPr>
              <a:t>Maxworth</a:t>
            </a:r>
            <a:r>
              <a:rPr lang="en-US" sz="2400" b="1" u="sng" dirty="0">
                <a:latin typeface="Times New Roman" panose="02020603050405020304" pitchFamily="18" charset="0"/>
                <a:cs typeface="Times New Roman" panose="02020603050405020304" pitchFamily="18" charset="0"/>
              </a:rPr>
              <a:t> Infrastructure P. Ltd. (ITA No. 202/Del/2018, Order dated 21.10.2021), where the Bench held that the PCM, as applying AS-7 applies strictly to construction contracts and not to real estate developers.</a:t>
            </a:r>
          </a:p>
        </p:txBody>
      </p:sp>
      <p:sp>
        <p:nvSpPr>
          <p:cNvPr id="2" name="Footer Placeholder 1">
            <a:extLst>
              <a:ext uri="{FF2B5EF4-FFF2-40B4-BE49-F238E27FC236}">
                <a16:creationId xmlns:a16="http://schemas.microsoft.com/office/drawing/2014/main" id="{1ED01233-7252-3761-62F3-B454E57BC41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00811030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B7B93-ED7E-8B1D-D598-F6097393AF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8B6DB-B76B-1401-33F4-BF8E217C9FDC}"/>
              </a:ext>
            </a:extLst>
          </p:cNvPr>
          <p:cNvSpPr>
            <a:spLocks noGrp="1"/>
          </p:cNvSpPr>
          <p:nvPr>
            <p:ph idx="1"/>
          </p:nvPr>
        </p:nvSpPr>
        <p:spPr>
          <a:xfrm>
            <a:off x="185980" y="299803"/>
            <a:ext cx="11716210" cy="5877160"/>
          </a:xfrm>
        </p:spPr>
        <p:txBody>
          <a:bodyPr>
            <a:normAutofit lnSpcReduction="10000"/>
          </a:bodyPr>
          <a:lstStyle/>
          <a:p>
            <a:pPr marL="0" indent="0" algn="just">
              <a:lnSpc>
                <a:spcPct val="100000"/>
              </a:lnSpc>
              <a:buNone/>
            </a:pPr>
            <a:r>
              <a:rPr lang="en-US" sz="2400" dirty="0">
                <a:latin typeface="Times New Roman" panose="02020603050405020304" pitchFamily="18" charset="0"/>
                <a:cs typeface="Times New Roman" panose="02020603050405020304" pitchFamily="18" charset="0"/>
              </a:rPr>
              <a:t>On appeal to the Tribunal:</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HELD</a:t>
            </a: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Para 8.3</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 Accounting Standard applicable to a business further reinforces the distinction.</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AS-7 (Construction Contracts) applies only to construction contracts where revenue is recognized based on project milestones and the PCM. </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Since section 43CB adopts the PCM as the prescribed method, it is clear that this section was meant to align with AS-7, which governs the accounting treatment for construction contracts. </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AS-9 (Revenue Recognition), on the other hand, applies to real estate developers and mandates that revenue should be recognized when the transfer of significant risks and rewards of ownership takes place.</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The assessee follows AS-9, as it recognizes revenue only when conveyance deeds are executed, and possession is handed over to buyers. </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AC0E51D-3A13-A209-55AB-CA0CD83799E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43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382" y="431075"/>
            <a:ext cx="11566984" cy="5668963"/>
          </a:xfrm>
        </p:spPr>
        <p:txBody>
          <a:bodyPr>
            <a:normAutofit fontScale="92500"/>
          </a:bodyPr>
          <a:lstStyle/>
          <a:p>
            <a:pPr algn="just">
              <a:buNone/>
            </a:pPr>
            <a:r>
              <a:rPr lang="en-US" sz="2400" b="1" u="sng" dirty="0">
                <a:latin typeface="Times New Roman" panose="02020603050405020304" pitchFamily="18" charset="0"/>
                <a:cs typeface="Times New Roman" panose="02020603050405020304" pitchFamily="18" charset="0"/>
              </a:rPr>
              <a:t>Hon'ble Supreme Court in its landmark judgment in the case of "CIT v. Balbir Singh Maini [2017] 86 taxmann.com 94/251 Taxman 202 (SC)”</a:t>
            </a:r>
            <a:endParaRPr lang="en-US" sz="2400" b="0" i="0" dirty="0">
              <a:effectLst/>
              <a:highlight>
                <a:srgbClr val="FFFFFF"/>
              </a:highlight>
              <a:latin typeface="Times New Roman" panose="02020603050405020304" pitchFamily="18" charset="0"/>
            </a:endParaRPr>
          </a:p>
          <a:p>
            <a:pPr algn="just">
              <a:buNone/>
            </a:pPr>
            <a:r>
              <a:rPr lang="en-US" sz="2400" b="0" i="0" dirty="0">
                <a:effectLst/>
                <a:highlight>
                  <a:srgbClr val="FFFFFF"/>
                </a:highlight>
                <a:latin typeface="Times New Roman" panose="02020603050405020304" pitchFamily="18" charset="0"/>
              </a:rPr>
              <a:t>This Court has in </a:t>
            </a:r>
            <a:r>
              <a:rPr lang="en-US" sz="2400" b="1" i="0" u="sng" strike="noStrike" dirty="0" err="1">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Shrimant</a:t>
            </a:r>
            <a:r>
              <a:rPr lang="en-US" sz="2400" b="1" i="0" u="sng"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 Shamrao </a:t>
            </a:r>
            <a:r>
              <a:rPr lang="en-US" sz="2400" b="1" i="0" u="sng" strike="noStrike" dirty="0" err="1">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Suryavanshi</a:t>
            </a:r>
            <a:r>
              <a:rPr lang="en-US" sz="2400" b="1" i="0" u="sng"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 &amp; </a:t>
            </a:r>
            <a:r>
              <a:rPr lang="en-US" sz="2400" b="1" i="0" u="sng" strike="noStrike" dirty="0" err="1">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Anr</a:t>
            </a:r>
            <a:r>
              <a:rPr lang="en-US" sz="2400" b="1" i="0" u="sng"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 v. </a:t>
            </a:r>
            <a:r>
              <a:rPr lang="en-US" sz="2400" b="1" i="0" u="sng" strike="noStrike" dirty="0" err="1">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Pralhad</a:t>
            </a:r>
            <a:r>
              <a:rPr lang="en-US" sz="2400" b="1" i="0" u="sng"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400" b="1" i="0" u="sng" strike="noStrike" dirty="0" err="1">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Bhairoba</a:t>
            </a:r>
            <a:r>
              <a:rPr lang="en-US" sz="2400" b="1" i="0" u="sng"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400" b="1" i="0" u="sng" strike="noStrike" dirty="0" err="1">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Suryavanshi</a:t>
            </a:r>
            <a:r>
              <a:rPr lang="en-US" sz="2400" b="1" i="0" u="sng"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 (D) by LRs</a:t>
            </a:r>
            <a:r>
              <a:rPr lang="en-US" sz="2400" b="1" i="0" u="sng" dirty="0">
                <a:effectLst/>
                <a:highlight>
                  <a:srgbClr val="FFFFFF"/>
                </a:highlight>
                <a:latin typeface="Times New Roman" panose="02020603050405020304" pitchFamily="18" charset="0"/>
              </a:rPr>
              <a:t>. &amp; </a:t>
            </a:r>
            <a:r>
              <a:rPr lang="en-US" sz="2400" b="1" i="0" u="sng" dirty="0" err="1">
                <a:effectLst/>
                <a:highlight>
                  <a:srgbClr val="FFFFFF"/>
                </a:highlight>
                <a:latin typeface="Times New Roman" panose="02020603050405020304" pitchFamily="18" charset="0"/>
              </a:rPr>
              <a:t>Ors</a:t>
            </a:r>
            <a:r>
              <a:rPr lang="en-US" sz="2400" b="1" i="0" u="sng" dirty="0">
                <a:effectLst/>
                <a:highlight>
                  <a:srgbClr val="FFFFFF"/>
                </a:highlight>
                <a:latin typeface="Times New Roman" panose="02020603050405020304" pitchFamily="18" charset="0"/>
              </a:rPr>
              <a:t>., (2002) 3 SCC 676 at 682 </a:t>
            </a:r>
            <a:r>
              <a:rPr lang="en-US" sz="2400" b="0" i="0" dirty="0">
                <a:effectLst/>
                <a:highlight>
                  <a:srgbClr val="FFFFFF"/>
                </a:highlight>
                <a:latin typeface="Times New Roman" panose="02020603050405020304" pitchFamily="18" charset="0"/>
              </a:rPr>
              <a:t>stated as follows:</a:t>
            </a:r>
          </a:p>
          <a:p>
            <a:pPr algn="just">
              <a:buNone/>
            </a:pPr>
            <a:r>
              <a:rPr lang="en-US" sz="2400" b="0" i="0" dirty="0">
                <a:effectLst/>
                <a:highlight>
                  <a:srgbClr val="FFFFFF"/>
                </a:highlight>
                <a:latin typeface="Times New Roman" panose="02020603050405020304" pitchFamily="18" charset="0"/>
              </a:rPr>
              <a:t>“16. But there are certain conditions which are required to be fulfilled if a transferee wants to defend or protect his possession under </a:t>
            </a:r>
            <a:r>
              <a:rPr lang="en-US" sz="2400" b="0" i="0" u="none" strike="noStrike" dirty="0">
                <a:effectLst/>
                <a:highlight>
                  <a:srgbClr val="FFFFFF"/>
                </a:highlight>
                <a:latin typeface="Times New Roman" panose="02020603050405020304" pitchFamily="18" charset="0"/>
                <a:hlinkClick r:id="rId4">
                  <a:extLst>
                    <a:ext uri="{A12FA001-AC4F-418D-AE19-62706E023703}">
                      <ahyp:hlinkClr xmlns:ahyp="http://schemas.microsoft.com/office/drawing/2018/hyperlinkcolor" val="tx"/>
                    </a:ext>
                  </a:extLst>
                </a:hlinkClick>
              </a:rPr>
              <a:t>Section 53- A </a:t>
            </a:r>
            <a:r>
              <a:rPr lang="en-US" sz="2400" b="0" i="0" dirty="0">
                <a:effectLst/>
                <a:highlight>
                  <a:srgbClr val="FFFFFF"/>
                </a:highlight>
                <a:latin typeface="Times New Roman" panose="02020603050405020304" pitchFamily="18" charset="0"/>
              </a:rPr>
              <a:t>of the Act. </a:t>
            </a:r>
          </a:p>
          <a:p>
            <a:pPr algn="just">
              <a:buNone/>
            </a:pPr>
            <a:r>
              <a:rPr lang="en-US" sz="2400" b="1" i="0" u="sng" dirty="0">
                <a:effectLst/>
                <a:highlight>
                  <a:srgbClr val="FFFFFF"/>
                </a:highlight>
                <a:latin typeface="Times New Roman" panose="02020603050405020304" pitchFamily="18" charset="0"/>
              </a:rPr>
              <a:t>The necessary conditions are:</a:t>
            </a:r>
          </a:p>
          <a:p>
            <a:pPr algn="just">
              <a:buNone/>
            </a:pPr>
            <a:r>
              <a:rPr lang="en-US" sz="2400" b="1" i="0" u="sng" dirty="0">
                <a:effectLst/>
                <a:highlight>
                  <a:srgbClr val="FFFFFF"/>
                </a:highlight>
                <a:latin typeface="Times New Roman" panose="02020603050405020304" pitchFamily="18" charset="0"/>
              </a:rPr>
              <a:t>(1) there must be a contract to transfer for consideration of any immovable property;</a:t>
            </a:r>
            <a:endParaRPr lang="en-US" sz="2400" b="1" u="sng" dirty="0">
              <a:highlight>
                <a:srgbClr val="FFFFFF"/>
              </a:highlight>
              <a:latin typeface="Times New Roman" panose="02020603050405020304" pitchFamily="18" charset="0"/>
            </a:endParaRPr>
          </a:p>
          <a:p>
            <a:pPr algn="just">
              <a:buNone/>
            </a:pPr>
            <a:r>
              <a:rPr lang="en-US" sz="2400" b="1" i="0" u="sng" dirty="0">
                <a:effectLst/>
                <a:highlight>
                  <a:srgbClr val="FFFFFF"/>
                </a:highlight>
                <a:latin typeface="Times New Roman" panose="02020603050405020304" pitchFamily="18" charset="0"/>
              </a:rPr>
              <a:t>(2) the contract must be in writing, signed by the transferor, or by someone on his behalf;</a:t>
            </a:r>
          </a:p>
          <a:p>
            <a:pPr algn="just">
              <a:buNone/>
            </a:pPr>
            <a:r>
              <a:rPr lang="en-US" sz="2200" b="1" i="0" u="sng" dirty="0">
                <a:effectLst/>
                <a:highlight>
                  <a:srgbClr val="FFFFFF"/>
                </a:highlight>
                <a:latin typeface="Times New Roman" panose="02020603050405020304" pitchFamily="18" charset="0"/>
                <a:cs typeface="Times New Roman" panose="02020603050405020304" pitchFamily="18" charset="0"/>
              </a:rPr>
              <a:t>(3) the writing must be in such words from which the terms necessary to construe the transfer can be ascertained;</a:t>
            </a:r>
          </a:p>
          <a:p>
            <a:pPr algn="just">
              <a:buNone/>
            </a:pPr>
            <a:r>
              <a:rPr lang="en-US" sz="2200" b="1" i="0" u="sng" dirty="0">
                <a:effectLst/>
                <a:highlight>
                  <a:srgbClr val="FFFFFF"/>
                </a:highlight>
                <a:latin typeface="Times New Roman" panose="02020603050405020304" pitchFamily="18" charset="0"/>
                <a:cs typeface="Times New Roman" panose="02020603050405020304" pitchFamily="18" charset="0"/>
              </a:rPr>
              <a:t>(4)the transferee must in part-performance of the contract take possession of the property, or of any part thereof</a:t>
            </a:r>
            <a:endParaRPr lang="en-US" sz="2200" b="1" u="sng" dirty="0">
              <a:highlight>
                <a:srgbClr val="FFFFFF"/>
              </a:highlight>
              <a:latin typeface="Times New Roman" panose="02020603050405020304" pitchFamily="18" charset="0"/>
              <a:cs typeface="Times New Roman" panose="02020603050405020304" pitchFamily="18" charset="0"/>
            </a:endParaRPr>
          </a:p>
          <a:p>
            <a:pPr algn="just">
              <a:buNone/>
            </a:pPr>
            <a:r>
              <a:rPr lang="en-US" sz="2200" b="1" i="0" u="sng" dirty="0">
                <a:effectLst/>
                <a:highlight>
                  <a:srgbClr val="FFFFFF"/>
                </a:highlight>
                <a:latin typeface="Times New Roman" panose="02020603050405020304" pitchFamily="18" charset="0"/>
                <a:cs typeface="Times New Roman" panose="02020603050405020304" pitchFamily="18" charset="0"/>
              </a:rPr>
              <a:t>(5) the transferee must have done some act in furtherance of the contract; and </a:t>
            </a:r>
          </a:p>
          <a:p>
            <a:pPr algn="just">
              <a:buNone/>
            </a:pPr>
            <a:r>
              <a:rPr lang="en-US" sz="2200" b="1" i="0" u="sng" dirty="0">
                <a:effectLst/>
                <a:highlight>
                  <a:srgbClr val="FFFFFF"/>
                </a:highlight>
                <a:latin typeface="Times New Roman" panose="02020603050405020304" pitchFamily="18" charset="0"/>
                <a:cs typeface="Times New Roman" panose="02020603050405020304" pitchFamily="18" charset="0"/>
              </a:rPr>
              <a:t>(6) the transferee must have performed or be willing to perform his part of the contract</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75954030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0A994-1E74-487B-8A8C-2E3DD215A4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3ADF8-9300-B2A2-8B87-8C6B81ADF044}"/>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The Institute of Chartered Accountants of India has also clarified in its Guidance Note on Accounting for Real Estate Transactions (2012, Revised) that real estate developers should follow AS-9, not AS-7</a:t>
            </a:r>
            <a:r>
              <a:rPr lang="en-US" sz="2400" dirty="0">
                <a:latin typeface="Times New Roman" panose="02020603050405020304" pitchFamily="18" charset="0"/>
                <a:cs typeface="Times New Roman" panose="02020603050405020304" pitchFamily="18" charset="0"/>
              </a:rPr>
              <a:t>. </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Thus, the Assessing Officer’s attempt to apply section 43CB, which mirrors AS-7, is fundamentally flawed</a:t>
            </a:r>
            <a:r>
              <a:rPr lang="en-US" sz="2400" dirty="0">
                <a:latin typeface="Times New Roman" panose="02020603050405020304" pitchFamily="18" charset="0"/>
                <a:cs typeface="Times New Roman" panose="02020603050405020304" pitchFamily="18" charset="0"/>
              </a:rPr>
              <a:t>. </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Para 8.4</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The </a:t>
            </a:r>
            <a:r>
              <a:rPr lang="en-US" sz="2400" b="1" u="sng" dirty="0" err="1">
                <a:latin typeface="Times New Roman" panose="02020603050405020304" pitchFamily="18" charset="0"/>
                <a:cs typeface="Times New Roman" panose="02020603050405020304" pitchFamily="18" charset="0"/>
              </a:rPr>
              <a:t>assessee’s</a:t>
            </a:r>
            <a:r>
              <a:rPr lang="en-US" sz="2400" b="1" u="sng" dirty="0">
                <a:latin typeface="Times New Roman" panose="02020603050405020304" pitchFamily="18" charset="0"/>
                <a:cs typeface="Times New Roman" panose="02020603050405020304" pitchFamily="18" charset="0"/>
              </a:rPr>
              <a:t> method of revenue recognition is consistent with ICAI’s AS-9 and the Guidance Note, both of which allow revenue recognition only upon sale deed execution and possession transfer.</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24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3BC924C-91CB-D421-6F54-9A254700D09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51741261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8AE9-7A0F-9930-8CCD-7698B50FAE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944A39-B2F9-245D-5B18-13E6836C0A8F}"/>
              </a:ext>
            </a:extLst>
          </p:cNvPr>
          <p:cNvSpPr>
            <a:spLocks noGrp="1"/>
          </p:cNvSpPr>
          <p:nvPr>
            <p:ph idx="1"/>
          </p:nvPr>
        </p:nvSpPr>
        <p:spPr>
          <a:xfrm>
            <a:off x="185980" y="299803"/>
            <a:ext cx="11716210" cy="5877160"/>
          </a:xfrm>
        </p:spPr>
        <p:txBody>
          <a:bodyPr>
            <a:normAutofit/>
          </a:bodyPr>
          <a:lstStyle/>
          <a:p>
            <a:pPr marL="0" indent="0" algn="just">
              <a:lnSpc>
                <a:spcPct val="100000"/>
              </a:lnSpc>
              <a:buNone/>
            </a:pPr>
            <a:endParaRPr lang="en-US" sz="2400" b="1"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Para 8.5</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The revenue’s contention that the assessee is a contractor is misplaced, as it fails to recognize the fundamental distinction between a contractor executing a construction project for a client and a real estate developer constructing and selling units on its own land. </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The assessee is not providing a service to a third party under a contractual obligation but is developing a project at its own risk and selling completed units to buyers. </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In contrast, a contractor undertakes construction for another party based on predetermined specifications. </a:t>
            </a:r>
          </a:p>
        </p:txBody>
      </p:sp>
      <p:sp>
        <p:nvSpPr>
          <p:cNvPr id="2" name="Footer Placeholder 1">
            <a:extLst>
              <a:ext uri="{FF2B5EF4-FFF2-40B4-BE49-F238E27FC236}">
                <a16:creationId xmlns:a16="http://schemas.microsoft.com/office/drawing/2014/main" id="{18202B62-F5B7-0F4F-AFE4-978816FB13F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6468620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756AA-A9FD-3C70-5F10-DCB16BD599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74781-B526-4683-BBF9-6B478A96B4EB}"/>
              </a:ext>
            </a:extLst>
          </p:cNvPr>
          <p:cNvSpPr>
            <a:spLocks noGrp="1"/>
          </p:cNvSpPr>
          <p:nvPr>
            <p:ph idx="1"/>
          </p:nvPr>
        </p:nvSpPr>
        <p:spPr>
          <a:xfrm>
            <a:off x="185980" y="299803"/>
            <a:ext cx="11716210" cy="5877160"/>
          </a:xfrm>
        </p:spPr>
        <p:txBody>
          <a:bodyPr>
            <a:normAutofit fontScale="92500" lnSpcReduction="20000"/>
          </a:bodyPr>
          <a:lstStyle/>
          <a:p>
            <a:pPr marL="0" indent="0" algn="just">
              <a:lnSpc>
                <a:spcPct val="110000"/>
              </a:lnSpc>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revenue’s assertion that section 43CB does not differentiate between a real estate developer and a contractor is incorrect.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A careful reading of </a:t>
            </a:r>
            <a:r>
              <a:rPr lang="en-US" sz="2400" b="1" u="sng" dirty="0">
                <a:latin typeface="Times New Roman" panose="02020603050405020304" pitchFamily="18" charset="0"/>
                <a:cs typeface="Times New Roman" panose="02020603050405020304" pitchFamily="18" charset="0"/>
              </a:rPr>
              <a:t>section 43CB makes it evident that it applies exclusively to ‘construction contracts’ and ‘contracts for providing services’—terms that inherently require the existence of a contractual obligation between the service provider (contractor) and the recipient (client</a:t>
            </a:r>
            <a:r>
              <a:rPr lang="en-US" sz="2400" dirty="0">
                <a:latin typeface="Times New Roman" panose="02020603050405020304" pitchFamily="18" charset="0"/>
                <a:cs typeface="Times New Roman" panose="02020603050405020304" pitchFamily="18" charset="0"/>
              </a:rPr>
              <a:t>).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The </a:t>
            </a:r>
            <a:r>
              <a:rPr lang="en-US" sz="2400" b="1" u="sng" dirty="0" err="1">
                <a:latin typeface="Times New Roman" panose="02020603050405020304" pitchFamily="18" charset="0"/>
                <a:cs typeface="Times New Roman" panose="02020603050405020304" pitchFamily="18" charset="0"/>
              </a:rPr>
              <a:t>assessee’s</a:t>
            </a:r>
            <a:r>
              <a:rPr lang="en-US" sz="2400" b="1" u="sng" dirty="0">
                <a:latin typeface="Times New Roman" panose="02020603050405020304" pitchFamily="18" charset="0"/>
                <a:cs typeface="Times New Roman" panose="02020603050405020304" pitchFamily="18" charset="0"/>
              </a:rPr>
              <a:t> business model does not involve entering into construction contracts but rather the sale of completed units.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fact that the agreement specifies stage-wise payments does not convert the nature of the transaction into a construction contract</a:t>
            </a:r>
            <a:r>
              <a:rPr lang="en-US" sz="2400" dirty="0">
                <a:latin typeface="Times New Roman" panose="02020603050405020304" pitchFamily="18" charset="0"/>
                <a:cs typeface="Times New Roman" panose="02020603050405020304" pitchFamily="18" charset="0"/>
              </a:rPr>
              <a:t>. </a:t>
            </a:r>
          </a:p>
          <a:p>
            <a:pPr marL="0" indent="0" algn="just">
              <a:lnSpc>
                <a:spcPct val="110000"/>
              </a:lnSpc>
              <a:buNone/>
            </a:pPr>
            <a:r>
              <a:rPr lang="en-US" sz="2400" b="1" u="sng" dirty="0">
                <a:latin typeface="Times New Roman" panose="02020603050405020304" pitchFamily="18" charset="0"/>
                <a:cs typeface="Times New Roman" panose="02020603050405020304" pitchFamily="18" charset="0"/>
              </a:rPr>
              <a:t>Advances received from customers are not ‘contract revenue’ but part of the consideration for the ultimate sale of property.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revenue’s contention that the judicial precedents relied upon by the assessee relate to periods before the introduction of section 43CB and are, therefore, not applicable is flawed</a:t>
            </a:r>
            <a:r>
              <a:rPr lang="en-US" sz="2400" dirty="0">
                <a:latin typeface="Times New Roman" panose="02020603050405020304" pitchFamily="18" charset="0"/>
                <a:cs typeface="Times New Roman" panose="02020603050405020304" pitchFamily="18" charset="0"/>
              </a:rPr>
              <a:t>. </a:t>
            </a:r>
          </a:p>
          <a:p>
            <a:pPr marL="0" indent="0" algn="just">
              <a:lnSpc>
                <a:spcPct val="110000"/>
              </a:lnSpc>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principle that real estate developers must recognize revenue upon the transfer of ownership and not on a percentage completion basis has been established through long-standing jurisprudence, which remains applicable even after the introduction of section 43CB.</a:t>
            </a:r>
          </a:p>
        </p:txBody>
      </p:sp>
      <p:sp>
        <p:nvSpPr>
          <p:cNvPr id="2" name="Footer Placeholder 1">
            <a:extLst>
              <a:ext uri="{FF2B5EF4-FFF2-40B4-BE49-F238E27FC236}">
                <a16:creationId xmlns:a16="http://schemas.microsoft.com/office/drawing/2014/main" id="{3A4D436B-B477-104B-8AB1-A14387F34802}"/>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7541904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4A3CA-07F9-F1CD-DE09-D698EA68EC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34228-AB87-F2B2-8421-E633E52E9D8E}"/>
              </a:ext>
            </a:extLst>
          </p:cNvPr>
          <p:cNvSpPr>
            <a:spLocks noGrp="1"/>
          </p:cNvSpPr>
          <p:nvPr>
            <p:ph idx="1"/>
          </p:nvPr>
        </p:nvSpPr>
        <p:spPr>
          <a:xfrm>
            <a:off x="185980" y="299803"/>
            <a:ext cx="11716210" cy="5877160"/>
          </a:xfrm>
        </p:spPr>
        <p:txBody>
          <a:bodyPr>
            <a:normAutofit/>
          </a:bodyPr>
          <a:lstStyle/>
          <a:p>
            <a:pPr marL="0" indent="0" algn="ctr">
              <a:buNone/>
            </a:pPr>
            <a:r>
              <a:rPr lang="en-US" sz="2400" b="1" u="sng" dirty="0">
                <a:latin typeface="Times New Roman" panose="02020603050405020304" pitchFamily="18" charset="0"/>
                <a:cs typeface="Times New Roman" panose="02020603050405020304" pitchFamily="18" charset="0"/>
              </a:rPr>
              <a:t>[2026] 182 taxmann.com 446 (Bangalore - Trib.)[19-12-2025]</a:t>
            </a:r>
          </a:p>
          <a:p>
            <a:pPr marL="0" indent="0" algn="ctr">
              <a:buNone/>
            </a:pPr>
            <a:r>
              <a:rPr lang="en-US" sz="2400" b="1" u="sng" dirty="0">
                <a:latin typeface="Times New Roman" panose="02020603050405020304" pitchFamily="18" charset="0"/>
                <a:cs typeface="Times New Roman" panose="02020603050405020304" pitchFamily="18" charset="0"/>
              </a:rPr>
              <a:t>Deputy </a:t>
            </a:r>
            <a:r>
              <a:rPr lang="en-US" sz="2400" b="1" u="sng" dirty="0" err="1">
                <a:latin typeface="Times New Roman" panose="02020603050405020304" pitchFamily="18" charset="0"/>
                <a:cs typeface="Times New Roman" panose="02020603050405020304" pitchFamily="18" charset="0"/>
              </a:rPr>
              <a:t>Commisioner</a:t>
            </a:r>
            <a:r>
              <a:rPr lang="en-US" sz="2400" b="1" u="sng" dirty="0">
                <a:latin typeface="Times New Roman" panose="02020603050405020304" pitchFamily="18" charset="0"/>
                <a:cs typeface="Times New Roman" panose="02020603050405020304" pitchFamily="18" charset="0"/>
              </a:rPr>
              <a:t> of Income-tax vs. Anushka Estates</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b="1" u="sng" dirty="0">
                <a:latin typeface="Times New Roman" panose="02020603050405020304" pitchFamily="18" charset="0"/>
                <a:cs typeface="Times New Roman" panose="02020603050405020304" pitchFamily="18" charset="0"/>
              </a:rPr>
              <a:t>assessee has adopted the project completion method of recognition of revenue and has been consistently following over the years, the method of accounting is also not subject to any change by the revenue. </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b="1" u="sng" dirty="0">
                <a:latin typeface="Times New Roman" panose="02020603050405020304" pitchFamily="18" charset="0"/>
                <a:cs typeface="Times New Roman" panose="02020603050405020304" pitchFamily="18" charset="0"/>
              </a:rPr>
              <a:t>Land Owner (AS 9 -  Project Completion Method)   / Contractor (AS 7  -  Percentage Completion Method )</a:t>
            </a:r>
          </a:p>
          <a:p>
            <a:pPr marL="0" indent="0" algn="ctr">
              <a:buNone/>
            </a:pPr>
            <a:endParaRPr lang="en-US" sz="2400" b="1" u="sng" dirty="0">
              <a:latin typeface="Times New Roman" panose="02020603050405020304" pitchFamily="18" charset="0"/>
              <a:cs typeface="Times New Roman" panose="02020603050405020304" pitchFamily="18" charset="0"/>
            </a:endParaRPr>
          </a:p>
          <a:p>
            <a:pPr marL="0" indent="0" algn="ctr">
              <a:buNone/>
            </a:pPr>
            <a:endParaRPr lang="en-US" sz="24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1A254C2-2D05-6231-C7C6-E54143BCDA6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9095197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AA16C-4A33-D41B-E4CF-65C8C18E6B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85661-B5E1-ABC6-F24C-C3A7D997CA0B}"/>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400" b="1" dirty="0">
                <a:latin typeface="Times New Roman" panose="02020603050405020304" pitchFamily="18" charset="0"/>
                <a:cs typeface="Times New Roman" panose="02020603050405020304" pitchFamily="18" charset="0"/>
              </a:rPr>
              <a:t>Where assessee, a real estate company holding land as stock-in-trade, consistently followed project completion method for revenue recognition under JDAs and remained uninvolved in construction or development, Assessing Officer could not compel adoption of percentage completion method merely because developer did so, and such consistent accounting method by assessee was permissible and not liable to change by revenue</a:t>
            </a:r>
          </a:p>
          <a:p>
            <a:pPr marL="0" indent="0" algn="just">
              <a:lnSpc>
                <a:spcPct val="100000"/>
              </a:lnSpc>
              <a:buNone/>
            </a:pPr>
            <a:endParaRPr lang="en-US" sz="24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2B2B41B-2659-2F0F-7FEB-94D139E032C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60743028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21B8-AEBE-A76F-F350-63725FB559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AE07A4-D068-D523-6974-99A2E8B54545}"/>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400" dirty="0">
                <a:latin typeface="Times New Roman" panose="02020603050405020304" pitchFamily="18" charset="0"/>
                <a:cs typeface="Times New Roman" panose="02020603050405020304" pitchFamily="18" charset="0"/>
              </a:rPr>
              <a:t>Section 43CB, read with section 145, of the Income-tax Act, 1961 - Profits and gains of business of development and construction contracts (Joint Development Agreement) - Assessment years 2016-17 and 2018-19 – </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Assessee, a landowner, entered into joint development agreement with a developer in respect of land owned by it as 'stock-in-trade</a:t>
            </a:r>
            <a:r>
              <a:rPr lang="en-US" sz="2400" dirty="0">
                <a:latin typeface="Times New Roman" panose="02020603050405020304" pitchFamily="18" charset="0"/>
                <a:cs typeface="Times New Roman" panose="02020603050405020304" pitchFamily="18" charset="0"/>
              </a:rPr>
              <a:t>’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As per agreement, developer was to develop property and revenue from sale of development was to be shared between assessee and developer in certain agreed ratio –</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Assessee adopted project completion method for recognizing revenue/income –</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Assessing Officer noted that developer was adopting percentage completion method of accounting and accordingly, he made addition on account of revenue share to assessee as per percentage completion method of accounting – </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46690C1-58E9-CAB3-F79E-28CF9C94178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67283249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DC34-6CC7-69B1-0556-458B8C9A74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B8D05-FF57-B0FE-A949-10D8D1AA531C}"/>
              </a:ext>
            </a:extLst>
          </p:cNvPr>
          <p:cNvSpPr>
            <a:spLocks noGrp="1"/>
          </p:cNvSpPr>
          <p:nvPr>
            <p:ph idx="1"/>
          </p:nvPr>
        </p:nvSpPr>
        <p:spPr>
          <a:xfrm>
            <a:off x="243981" y="299803"/>
            <a:ext cx="11600208" cy="5877160"/>
          </a:xfrm>
        </p:spPr>
        <p:txBody>
          <a:bodyPr>
            <a:normAutofit/>
          </a:bodyPr>
          <a:lstStyle/>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Whether merely because developer had followed percentage of completion method, Assessing Officer could not compel assessee to follow same especially when assessee was only a land owner and did not involve in construction/development activities at all - </a:t>
            </a:r>
            <a:r>
              <a:rPr lang="en-US" sz="2400" b="1" u="sng" dirty="0" err="1">
                <a:latin typeface="Times New Roman" panose="02020603050405020304" pitchFamily="18" charset="0"/>
                <a:cs typeface="Times New Roman" panose="02020603050405020304" pitchFamily="18" charset="0"/>
              </a:rPr>
              <a:t>Held,yes</a:t>
            </a:r>
            <a:r>
              <a:rPr lang="en-US" sz="2400" b="1" u="sng" dirty="0">
                <a:latin typeface="Times New Roman" panose="02020603050405020304" pitchFamily="18" charset="0"/>
                <a:cs typeface="Times New Roman" panose="02020603050405020304" pitchFamily="18" charset="0"/>
              </a:rPr>
              <a:t> –</a:t>
            </a:r>
          </a:p>
          <a:p>
            <a:pPr marL="0" indent="0" algn="just">
              <a:lnSpc>
                <a:spcPct val="100000"/>
              </a:lnSpc>
              <a:buNone/>
            </a:pPr>
            <a:endParaRPr lang="en-US" sz="2400" b="1" u="sng"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Whether method of accounting consistently followed by assessee, which was project completion method of recognizing revenue on ultimate sale of flats/apartments, was permitted in law and could be followed by assessee and thus, impugned addition made by Assessing Officer was unjustified - Held, yes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[Paras 10.1, 10.4 and 10.9] [In </a:t>
            </a:r>
            <a:r>
              <a:rPr lang="en-US" sz="2400" dirty="0" err="1">
                <a:latin typeface="Times New Roman" panose="02020603050405020304" pitchFamily="18" charset="0"/>
                <a:cs typeface="Times New Roman" panose="02020603050405020304" pitchFamily="18" charset="0"/>
              </a:rPr>
              <a:t>favour</a:t>
            </a:r>
            <a:r>
              <a:rPr lang="en-US" sz="2400" dirty="0">
                <a:latin typeface="Times New Roman" panose="02020603050405020304" pitchFamily="18" charset="0"/>
                <a:cs typeface="Times New Roman" panose="02020603050405020304" pitchFamily="18" charset="0"/>
              </a:rPr>
              <a:t> of assessee]</a:t>
            </a:r>
          </a:p>
        </p:txBody>
      </p:sp>
      <p:sp>
        <p:nvSpPr>
          <p:cNvPr id="2" name="Footer Placeholder 1">
            <a:extLst>
              <a:ext uri="{FF2B5EF4-FFF2-40B4-BE49-F238E27FC236}">
                <a16:creationId xmlns:a16="http://schemas.microsoft.com/office/drawing/2014/main" id="{D98581E6-34E1-8214-AEC9-809C54FFA5C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4498317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D5458-96D2-79EE-F9FF-4FF0DDDAAFD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46071D-F4C6-5211-DD57-F427BE55FFCE}"/>
              </a:ext>
            </a:extLst>
          </p:cNvPr>
          <p:cNvSpPr>
            <a:spLocks noGrp="1"/>
          </p:cNvSpPr>
          <p:nvPr>
            <p:ph idx="1"/>
          </p:nvPr>
        </p:nvSpPr>
        <p:spPr>
          <a:xfrm>
            <a:off x="185980" y="299803"/>
            <a:ext cx="11716210" cy="5877160"/>
          </a:xfrm>
        </p:spPr>
        <p:txBody>
          <a:bodyPr>
            <a:normAutofit lnSpcReduction="10000"/>
          </a:bodyPr>
          <a:lstStyle/>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FACTS</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 assessee was engaged in real estate activity. During the </a:t>
            </a:r>
            <a:r>
              <a:rPr lang="en-US" sz="2400" b="1" u="sng" dirty="0">
                <a:latin typeface="Times New Roman" panose="02020603050405020304" pitchFamily="18" charset="0"/>
                <a:cs typeface="Times New Roman" panose="02020603050405020304" pitchFamily="18" charset="0"/>
              </a:rPr>
              <a:t>course of survey and post survey proceedings</a:t>
            </a:r>
            <a:r>
              <a:rPr lang="en-US" sz="2400" dirty="0">
                <a:latin typeface="Times New Roman" panose="02020603050405020304" pitchFamily="18" charset="0"/>
                <a:cs typeface="Times New Roman" panose="02020603050405020304" pitchFamily="18" charset="0"/>
              </a:rPr>
              <a:t>, it was found that the </a:t>
            </a:r>
            <a:r>
              <a:rPr lang="en-US" sz="2400" b="1" u="sng" dirty="0">
                <a:latin typeface="Times New Roman" panose="02020603050405020304" pitchFamily="18" charset="0"/>
                <a:cs typeface="Times New Roman" panose="02020603050405020304" pitchFamily="18" charset="0"/>
              </a:rPr>
              <a:t>assessee had entered into Joint Development Agreement (JDA)</a:t>
            </a:r>
            <a:r>
              <a:rPr lang="en-US" sz="2400" dirty="0">
                <a:latin typeface="Times New Roman" panose="02020603050405020304" pitchFamily="18" charset="0"/>
                <a:cs typeface="Times New Roman" panose="02020603050405020304" pitchFamily="18" charset="0"/>
              </a:rPr>
              <a:t> with two parties </a:t>
            </a:r>
            <a:r>
              <a:rPr lang="en-US" sz="2400" b="1" u="sng" dirty="0">
                <a:latin typeface="Times New Roman" panose="02020603050405020304" pitchFamily="18" charset="0"/>
                <a:cs typeface="Times New Roman" panose="02020603050405020304" pitchFamily="18" charset="0"/>
              </a:rPr>
              <a:t>in respect of lands owned by it as stock-in-trade</a:t>
            </a:r>
            <a:r>
              <a:rPr lang="en-US" sz="2400" dirty="0">
                <a:latin typeface="Times New Roman" panose="02020603050405020304" pitchFamily="18" charset="0"/>
                <a:cs typeface="Times New Roman" panose="02020603050405020304" pitchFamily="18" charset="0"/>
              </a:rPr>
              <a:t>.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In respect of these joint development projects, the </a:t>
            </a:r>
            <a:r>
              <a:rPr lang="en-US" sz="2400" b="1" u="sng" dirty="0">
                <a:latin typeface="Times New Roman" panose="02020603050405020304" pitchFamily="18" charset="0"/>
                <a:cs typeface="Times New Roman" panose="02020603050405020304" pitchFamily="18" charset="0"/>
              </a:rPr>
              <a:t>assessee adopted the project completion method for recognizing the revenue/income.</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Assessing Officer noted that the developer was adopting percentage completion method </a:t>
            </a:r>
            <a:r>
              <a:rPr lang="en-US" sz="2400" dirty="0">
                <a:latin typeface="Times New Roman" panose="02020603050405020304" pitchFamily="18" charset="0"/>
                <a:cs typeface="Times New Roman" panose="02020603050405020304" pitchFamily="18" charset="0"/>
              </a:rPr>
              <a:t>and was reporting revenue from the project since the completion of 25 per cent of project.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Assessing Officer held </a:t>
            </a:r>
            <a:r>
              <a:rPr lang="en-US" sz="2400" dirty="0">
                <a:latin typeface="Times New Roman" panose="02020603050405020304" pitchFamily="18" charset="0"/>
                <a:cs typeface="Times New Roman" panose="02020603050405020304" pitchFamily="18" charset="0"/>
              </a:rPr>
              <a:t>that since the developer had been declaring profit and paying the tax on regular basis, the </a:t>
            </a:r>
            <a:r>
              <a:rPr lang="en-US" sz="2400" b="1" u="sng" dirty="0">
                <a:latin typeface="Times New Roman" panose="02020603050405020304" pitchFamily="18" charset="0"/>
                <a:cs typeface="Times New Roman" panose="02020603050405020304" pitchFamily="18" charset="0"/>
              </a:rPr>
              <a:t>assessee ought to have recognized the revenue as per the percentage completion method on the similar lines to that of developer.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He, thus, completed the assessment by making addition to the income of the assessee.</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On appeal, the Commissioner (Appeals) deleted the addition made by the Assessing Officer.</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3333F63-5927-8D9B-41E1-BA083529AEB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6090792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432D1-C176-AE41-ACFD-96DCE4B62A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CA8B56-D327-D127-335B-5EE0F29A6A05}"/>
              </a:ext>
            </a:extLst>
          </p:cNvPr>
          <p:cNvSpPr>
            <a:spLocks noGrp="1"/>
          </p:cNvSpPr>
          <p:nvPr>
            <p:ph idx="1"/>
          </p:nvPr>
        </p:nvSpPr>
        <p:spPr>
          <a:xfrm>
            <a:off x="185980" y="299803"/>
            <a:ext cx="11716210" cy="5877160"/>
          </a:xfrm>
        </p:spPr>
        <p:txBody>
          <a:bodyPr>
            <a:noAutofit/>
          </a:bodyPr>
          <a:lstStyle/>
          <a:p>
            <a:pPr marL="0" indent="0" algn="just">
              <a:buNone/>
            </a:pPr>
            <a:r>
              <a:rPr lang="en-US" sz="2000" b="1" dirty="0">
                <a:latin typeface="Times New Roman" panose="02020603050405020304" pitchFamily="18" charset="0"/>
                <a:cs typeface="Times New Roman" panose="02020603050405020304" pitchFamily="18" charset="0"/>
              </a:rPr>
              <a:t>Para 10.1 </a:t>
            </a:r>
          </a:p>
          <a:p>
            <a:pPr marL="0" indent="0" algn="just">
              <a:buNone/>
            </a:pPr>
            <a:r>
              <a:rPr lang="en-US" sz="2000" dirty="0">
                <a:latin typeface="Times New Roman" panose="02020603050405020304" pitchFamily="18" charset="0"/>
                <a:cs typeface="Times New Roman" panose="02020603050405020304" pitchFamily="18" charset="0"/>
              </a:rPr>
              <a:t>We take note of the fact that by virtue of agreement to sale entered into with the prospective buyers, the said buyers agreed to pay money periodically over the duration of agreement, which is only a financing arrangement, which enables the assessee and developers to complete the project on time. </a:t>
            </a:r>
          </a:p>
          <a:p>
            <a:pPr marL="0" indent="0" algn="just">
              <a:buNone/>
            </a:pPr>
            <a:r>
              <a:rPr lang="en-US" sz="2000" dirty="0">
                <a:latin typeface="Times New Roman" panose="02020603050405020304" pitchFamily="18" charset="0"/>
                <a:cs typeface="Times New Roman" panose="02020603050405020304" pitchFamily="18" charset="0"/>
              </a:rPr>
              <a:t>When the advance amount is paid as per the agreement to sale, it becomes the debt due of the assessee and therefore till the project is completed, there would be no legal right to appropriate the advance money paid by the prospective buyers.</a:t>
            </a:r>
          </a:p>
          <a:p>
            <a:pPr marL="0" indent="0" algn="just">
              <a:buNone/>
            </a:pPr>
            <a:r>
              <a:rPr lang="en-US" sz="2000" b="1" u="sng" dirty="0">
                <a:latin typeface="Times New Roman" panose="02020603050405020304" pitchFamily="18" charset="0"/>
                <a:cs typeface="Times New Roman" panose="02020603050405020304" pitchFamily="18" charset="0"/>
              </a:rPr>
              <a:t>Thus, the assessee is declaring the revenue relating to </a:t>
            </a:r>
            <a:r>
              <a:rPr lang="en-US" sz="2000" b="1" u="sng" dirty="0" err="1">
                <a:latin typeface="Times New Roman" panose="02020603050405020304" pitchFamily="18" charset="0"/>
                <a:cs typeface="Times New Roman" panose="02020603050405020304" pitchFamily="18" charset="0"/>
              </a:rPr>
              <a:t>assessee's</a:t>
            </a:r>
            <a:r>
              <a:rPr lang="en-US" sz="2000" b="1" u="sng" dirty="0">
                <a:latin typeface="Times New Roman" panose="02020603050405020304" pitchFamily="18" charset="0"/>
                <a:cs typeface="Times New Roman" panose="02020603050405020304" pitchFamily="18" charset="0"/>
              </a:rPr>
              <a:t> share arising from transfer of right, title and interest in land held as stock in trade to the ultimate purchasers when risk and reward of ownership is transferred along with the ownership of the land.</a:t>
            </a:r>
          </a:p>
          <a:p>
            <a:pPr marL="0" indent="0" algn="just">
              <a:buNone/>
            </a:pPr>
            <a:r>
              <a:rPr lang="en-US" sz="2000" dirty="0">
                <a:latin typeface="Times New Roman" panose="02020603050405020304" pitchFamily="18" charset="0"/>
                <a:cs typeface="Times New Roman" panose="02020603050405020304" pitchFamily="18" charset="0"/>
              </a:rPr>
              <a:t>That is why the agreement for sale as well as sale deed was jointly executed by the land owners and developers. </a:t>
            </a:r>
          </a:p>
          <a:p>
            <a:pPr marL="0" indent="0" algn="just">
              <a:buNone/>
            </a:pPr>
            <a:r>
              <a:rPr lang="en-US" sz="2000" dirty="0">
                <a:latin typeface="Times New Roman" panose="02020603050405020304" pitchFamily="18" charset="0"/>
                <a:cs typeface="Times New Roman" panose="02020603050405020304" pitchFamily="18" charset="0"/>
              </a:rPr>
              <a:t>The AO had made addition under head "profits &amp; gains of business or profession" by adopting percentage complete method of revenue recognition as adopted by the developer. </a:t>
            </a:r>
          </a:p>
          <a:p>
            <a:pPr marL="0" indent="0" algn="just">
              <a:buNone/>
            </a:pPr>
            <a:r>
              <a:rPr lang="en-US" sz="2000" b="1" u="sng" dirty="0">
                <a:latin typeface="Times New Roman" panose="02020603050405020304" pitchFamily="18" charset="0"/>
                <a:cs typeface="Times New Roman" panose="02020603050405020304" pitchFamily="18" charset="0"/>
              </a:rPr>
              <a:t>We are of the considered opinion that merely because the developer/contractor/builder had followed the percentage of completion method, the AO cannot compel the assessee to follow the same especially when the assessee is only a land owner&amp; did not involve in the construction/development activities at all.</a:t>
            </a:r>
          </a:p>
          <a:p>
            <a:pPr marL="0" indent="0" algn="just">
              <a:buNone/>
            </a:pPr>
            <a:r>
              <a:rPr lang="en-US" sz="2000" b="1" u="sng" dirty="0">
                <a:latin typeface="Times New Roman" panose="02020603050405020304" pitchFamily="18" charset="0"/>
                <a:cs typeface="Times New Roman" panose="02020603050405020304" pitchFamily="18" charset="0"/>
              </a:rPr>
              <a:t>The method of accounting consistently followed by the assessee, which is project completion method of recognizing revenue/ ultimate sale of flats/apartments is permitted in law and can be followed by the assessee.</a:t>
            </a:r>
          </a:p>
        </p:txBody>
      </p:sp>
      <p:sp>
        <p:nvSpPr>
          <p:cNvPr id="2" name="Footer Placeholder 1">
            <a:extLst>
              <a:ext uri="{FF2B5EF4-FFF2-40B4-BE49-F238E27FC236}">
                <a16:creationId xmlns:a16="http://schemas.microsoft.com/office/drawing/2014/main" id="{CD52CF2B-2096-273F-48FC-988D17F1F34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87090857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941E8-59CF-34D1-964A-E38CAB9D9C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9C257-95C2-4AF8-9D9B-112B427A2683}"/>
              </a:ext>
            </a:extLst>
          </p:cNvPr>
          <p:cNvSpPr>
            <a:spLocks noGrp="1"/>
          </p:cNvSpPr>
          <p:nvPr>
            <p:ph idx="1"/>
          </p:nvPr>
        </p:nvSpPr>
        <p:spPr>
          <a:xfrm>
            <a:off x="185980" y="299803"/>
            <a:ext cx="11716210" cy="5877160"/>
          </a:xfrm>
        </p:spPr>
        <p:txBody>
          <a:bodyPr>
            <a:normAutofit lnSpcReduction="10000"/>
          </a:bodyPr>
          <a:lstStyle/>
          <a:p>
            <a:pPr marL="0" indent="0" algn="just">
              <a:lnSpc>
                <a:spcPct val="100000"/>
              </a:lnSpc>
              <a:buNone/>
            </a:pPr>
            <a:r>
              <a:rPr lang="en-US" sz="2400" b="1" dirty="0">
                <a:latin typeface="Times New Roman" panose="02020603050405020304" pitchFamily="18" charset="0"/>
                <a:cs typeface="Times New Roman" panose="02020603050405020304" pitchFamily="18" charset="0"/>
              </a:rPr>
              <a:t>Para 10.2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As rightly contended by the assessee, </a:t>
            </a:r>
            <a:r>
              <a:rPr lang="en-US" sz="2400" b="1" u="sng" dirty="0">
                <a:latin typeface="Times New Roman" panose="02020603050405020304" pitchFamily="18" charset="0"/>
                <a:cs typeface="Times New Roman" panose="02020603050405020304" pitchFamily="18" charset="0"/>
              </a:rPr>
              <a:t>the provisions of Accounting Standard-7 issued by the ICAI i.e. related to construction contracts are also not applicable as the assessee firm was never a developer/contractor </a:t>
            </a:r>
            <a:r>
              <a:rPr lang="en-US" sz="2400" dirty="0">
                <a:latin typeface="Times New Roman" panose="02020603050405020304" pitchFamily="18" charset="0"/>
                <a:cs typeface="Times New Roman" panose="02020603050405020304" pitchFamily="18" charset="0"/>
              </a:rPr>
              <a:t>and the </a:t>
            </a:r>
            <a:r>
              <a:rPr lang="en-US" sz="2400" b="1" u="sng" dirty="0">
                <a:latin typeface="Times New Roman" panose="02020603050405020304" pitchFamily="18" charset="0"/>
                <a:cs typeface="Times New Roman" panose="02020603050405020304" pitchFamily="18" charset="0"/>
              </a:rPr>
              <a:t>entire responsibility of the construction/development is of the developer/builder only.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Further, </a:t>
            </a:r>
            <a:r>
              <a:rPr lang="en-US" sz="2400" b="1" u="sng" dirty="0">
                <a:latin typeface="Times New Roman" panose="02020603050405020304" pitchFamily="18" charset="0"/>
                <a:cs typeface="Times New Roman" panose="02020603050405020304" pitchFamily="18" charset="0"/>
              </a:rPr>
              <a:t>neither the ICDS-III issued under section 145 of the Act nor section 43CB of the Act are applicable to the assessee as the assessee was not engaged in the construction contract</a:t>
            </a:r>
            <a:r>
              <a:rPr lang="en-US" sz="2400" dirty="0">
                <a:latin typeface="Times New Roman" panose="02020603050405020304" pitchFamily="18" charset="0"/>
                <a:cs typeface="Times New Roman" panose="02020603050405020304" pitchFamily="18" charset="0"/>
              </a:rPr>
              <a:t>.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As per the guidance note on accounting for real estate transactions (revised 2012) issued by the ICAI, </a:t>
            </a:r>
            <a:r>
              <a:rPr lang="en-US" sz="2400" b="1" u="sng" dirty="0">
                <a:latin typeface="Times New Roman" panose="02020603050405020304" pitchFamily="18" charset="0"/>
                <a:cs typeface="Times New Roman" panose="02020603050405020304" pitchFamily="18" charset="0"/>
              </a:rPr>
              <a:t>in respect of transaction of real estate which are in substance similar to delivery of goods principles enunciated in Accounting Standard-9, revenue recognition are applied.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As per the said guidance note, </a:t>
            </a:r>
            <a:r>
              <a:rPr lang="en-US" sz="2400" b="1" u="sng" dirty="0">
                <a:latin typeface="Times New Roman" panose="02020603050405020304" pitchFamily="18" charset="0"/>
                <a:cs typeface="Times New Roman" panose="02020603050405020304" pitchFamily="18" charset="0"/>
              </a:rPr>
              <a:t>for recognition of revenue in case of real estate sales</a:t>
            </a:r>
            <a:r>
              <a:rPr lang="en-US" sz="2400" dirty="0">
                <a:latin typeface="Times New Roman" panose="02020603050405020304" pitchFamily="18" charset="0"/>
                <a:cs typeface="Times New Roman" panose="02020603050405020304" pitchFamily="18" charset="0"/>
              </a:rPr>
              <a:t>, it is </a:t>
            </a:r>
            <a:r>
              <a:rPr lang="en-US" sz="2400" b="1" u="sng" dirty="0">
                <a:latin typeface="Times New Roman" panose="02020603050405020304" pitchFamily="18" charset="0"/>
                <a:cs typeface="Times New Roman" panose="02020603050405020304" pitchFamily="18" charset="0"/>
              </a:rPr>
              <a:t>necessary</a:t>
            </a:r>
            <a:r>
              <a:rPr lang="en-US" sz="2400" dirty="0">
                <a:latin typeface="Times New Roman" panose="02020603050405020304" pitchFamily="18" charset="0"/>
                <a:cs typeface="Times New Roman" panose="02020603050405020304" pitchFamily="18" charset="0"/>
              </a:rPr>
              <a:t> that </a:t>
            </a:r>
            <a:r>
              <a:rPr lang="en-US" sz="2400" b="1" u="sng" dirty="0">
                <a:latin typeface="Times New Roman" panose="02020603050405020304" pitchFamily="18" charset="0"/>
                <a:cs typeface="Times New Roman" panose="02020603050405020304" pitchFamily="18" charset="0"/>
              </a:rPr>
              <a:t>all the conditions </a:t>
            </a:r>
            <a:r>
              <a:rPr lang="en-US" sz="2400" dirty="0">
                <a:latin typeface="Times New Roman" panose="02020603050405020304" pitchFamily="18" charset="0"/>
                <a:cs typeface="Times New Roman" panose="02020603050405020304" pitchFamily="18" charset="0"/>
              </a:rPr>
              <a:t>specified in </a:t>
            </a:r>
            <a:r>
              <a:rPr lang="en-US" sz="2400" b="1" u="sng" dirty="0">
                <a:latin typeface="Times New Roman" panose="02020603050405020304" pitchFamily="18" charset="0"/>
                <a:cs typeface="Times New Roman" panose="02020603050405020304" pitchFamily="18" charset="0"/>
              </a:rPr>
              <a:t>paragraphs 10 &amp; 11 of Accounting Standard-9, revenue recognition are satisfied. </a:t>
            </a:r>
          </a:p>
        </p:txBody>
      </p:sp>
      <p:sp>
        <p:nvSpPr>
          <p:cNvPr id="2" name="Footer Placeholder 1">
            <a:extLst>
              <a:ext uri="{FF2B5EF4-FFF2-40B4-BE49-F238E27FC236}">
                <a16:creationId xmlns:a16="http://schemas.microsoft.com/office/drawing/2014/main" id="{0E6CA1BE-CEA8-C5B9-D460-1A83328FFC6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057155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47" y="286488"/>
            <a:ext cx="11682654" cy="5958137"/>
          </a:xfrm>
        </p:spPr>
        <p:txBody>
          <a:bodyPr>
            <a:noAutofit/>
          </a:bodyPr>
          <a:lstStyle/>
          <a:p>
            <a:pPr algn="just">
              <a:lnSpc>
                <a:spcPct val="100000"/>
              </a:lnSpc>
              <a:buNone/>
            </a:pPr>
            <a:r>
              <a:rPr lang="en-US" sz="2300" b="0" i="0" dirty="0">
                <a:effectLst/>
                <a:highlight>
                  <a:srgbClr val="FFFFFF"/>
                </a:highlight>
                <a:latin typeface="Times New Roman" panose="02020603050405020304" pitchFamily="18" charset="0"/>
              </a:rPr>
              <a:t>20. The effect of the aforesaid amendment is that, on and after the commencement of the Amendment Act of 2001, if an agreement, like the JDA in the present case, is not registered, then it shall have no effect in law for the purposes of </a:t>
            </a:r>
            <a:r>
              <a:rPr lang="en-US" sz="23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53A</a:t>
            </a:r>
            <a:r>
              <a:rPr lang="en-US" sz="2300" b="0" i="0" dirty="0">
                <a:effectLst/>
                <a:highlight>
                  <a:srgbClr val="FFFFFF"/>
                </a:highlight>
                <a:latin typeface="Times New Roman" panose="02020603050405020304" pitchFamily="18" charset="0"/>
              </a:rPr>
              <a:t>. </a:t>
            </a:r>
          </a:p>
          <a:p>
            <a:pPr algn="just">
              <a:lnSpc>
                <a:spcPct val="100000"/>
              </a:lnSpc>
              <a:buNone/>
            </a:pPr>
            <a:r>
              <a:rPr lang="en-US" sz="2300" dirty="0">
                <a:highlight>
                  <a:srgbClr val="FFFFFF"/>
                </a:highlight>
                <a:latin typeface="Times New Roman" panose="02020603050405020304" pitchFamily="18" charset="0"/>
              </a:rPr>
              <a:t>	</a:t>
            </a:r>
            <a:r>
              <a:rPr lang="en-US" sz="2300" b="0" i="0" dirty="0">
                <a:effectLst/>
                <a:highlight>
                  <a:srgbClr val="FFFFFF"/>
                </a:highlight>
                <a:latin typeface="Times New Roman" panose="02020603050405020304" pitchFamily="18" charset="0"/>
              </a:rPr>
              <a:t>In short, there is no agreement in the eyes of law which can be enforced under </a:t>
            </a:r>
            <a:r>
              <a:rPr lang="en-US" sz="23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53A</a:t>
            </a:r>
            <a:r>
              <a:rPr lang="en-US" sz="2300" b="0" i="0" dirty="0">
                <a:effectLst/>
                <a:highlight>
                  <a:srgbClr val="FFFFFF"/>
                </a:highlight>
                <a:latin typeface="Times New Roman" panose="02020603050405020304" pitchFamily="18" charset="0"/>
              </a:rPr>
              <a:t> of the Transfer of Property Act. </a:t>
            </a:r>
          </a:p>
          <a:p>
            <a:pPr algn="just">
              <a:lnSpc>
                <a:spcPct val="100000"/>
              </a:lnSpc>
              <a:buNone/>
            </a:pPr>
            <a:r>
              <a:rPr lang="en-US" sz="2300" dirty="0">
                <a:highlight>
                  <a:srgbClr val="FFFFFF"/>
                </a:highlight>
                <a:latin typeface="Times New Roman" panose="02020603050405020304" pitchFamily="18" charset="0"/>
              </a:rPr>
              <a:t>	</a:t>
            </a:r>
            <a:r>
              <a:rPr lang="en-US" sz="2300" b="0" i="0" dirty="0">
                <a:effectLst/>
                <a:highlight>
                  <a:srgbClr val="FFFFFF"/>
                </a:highlight>
                <a:latin typeface="Times New Roman" panose="02020603050405020304" pitchFamily="18" charset="0"/>
              </a:rPr>
              <a:t>This being the case, we are of the view that the High Court was right in stating that in order to qualify as a “transfer” of a capital asset under </a:t>
            </a:r>
            <a:r>
              <a:rPr lang="en-US" sz="2300" b="0" i="0" u="none" strike="noStrike" dirty="0">
                <a:effectLst/>
                <a:highlight>
                  <a:srgbClr val="FFFFFF"/>
                </a:highlight>
                <a:latin typeface="Times New Roman" panose="02020603050405020304" pitchFamily="18" charset="0"/>
                <a:hlinkClick r:id="rId4">
                  <a:extLst>
                    <a:ext uri="{A12FA001-AC4F-418D-AE19-62706E023703}">
                      <ahyp:hlinkClr xmlns:ahyp="http://schemas.microsoft.com/office/drawing/2018/hyperlinkcolor" val="tx"/>
                    </a:ext>
                  </a:extLst>
                </a:hlinkClick>
              </a:rPr>
              <a:t>Section 2(47)(v)</a:t>
            </a:r>
            <a:r>
              <a:rPr lang="en-US" sz="2300" b="0" i="0" dirty="0">
                <a:effectLst/>
                <a:highlight>
                  <a:srgbClr val="FFFFFF"/>
                </a:highlight>
                <a:latin typeface="Times New Roman" panose="02020603050405020304" pitchFamily="18" charset="0"/>
              </a:rPr>
              <a:t> of the Act, there must be a “contract” which can be enforced in law under </a:t>
            </a:r>
            <a:r>
              <a:rPr lang="en-US" sz="23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53A</a:t>
            </a:r>
            <a:r>
              <a:rPr lang="en-US" sz="2300" b="0" i="0" dirty="0">
                <a:effectLst/>
                <a:highlight>
                  <a:srgbClr val="FFFFFF"/>
                </a:highlight>
                <a:latin typeface="Times New Roman" panose="02020603050405020304" pitchFamily="18" charset="0"/>
              </a:rPr>
              <a:t> of the Transfer of Property Act.</a:t>
            </a:r>
          </a:p>
          <a:p>
            <a:pPr algn="just">
              <a:lnSpc>
                <a:spcPct val="100000"/>
              </a:lnSpc>
              <a:buNone/>
            </a:pPr>
            <a:r>
              <a:rPr lang="en-US" sz="2300" b="0" i="0" dirty="0">
                <a:effectLst/>
                <a:highlight>
                  <a:srgbClr val="FFFFFF"/>
                </a:highlight>
                <a:latin typeface="Times New Roman" panose="02020603050405020304" pitchFamily="18" charset="0"/>
              </a:rPr>
              <a:t>	 A reading of </a:t>
            </a:r>
            <a:r>
              <a:rPr lang="en-US" sz="2300" b="0" i="0" u="none" strike="noStrike" dirty="0">
                <a:effectLst/>
                <a:highlight>
                  <a:srgbClr val="FFFFFF"/>
                </a:highlight>
                <a:latin typeface="Times New Roman" panose="02020603050405020304" pitchFamily="18" charset="0"/>
                <a:hlinkClick r:id="rId5">
                  <a:extLst>
                    <a:ext uri="{A12FA001-AC4F-418D-AE19-62706E023703}">
                      <ahyp:hlinkClr xmlns:ahyp="http://schemas.microsoft.com/office/drawing/2018/hyperlinkcolor" val="tx"/>
                    </a:ext>
                  </a:extLst>
                </a:hlinkClick>
              </a:rPr>
              <a:t>Section 17(1A)</a:t>
            </a:r>
            <a:r>
              <a:rPr lang="en-US" sz="2300" b="0" i="0" dirty="0">
                <a:effectLst/>
                <a:highlight>
                  <a:srgbClr val="FFFFFF"/>
                </a:highlight>
                <a:latin typeface="Times New Roman" panose="02020603050405020304" pitchFamily="18" charset="0"/>
              </a:rPr>
              <a:t> and </a:t>
            </a:r>
            <a:r>
              <a:rPr lang="en-US" sz="2300" b="0" i="0" u="none" strike="noStrike" dirty="0">
                <a:effectLst/>
                <a:highlight>
                  <a:srgbClr val="FFFFFF"/>
                </a:highlight>
                <a:latin typeface="Times New Roman" panose="02020603050405020304" pitchFamily="18" charset="0"/>
                <a:hlinkClick r:id="rId6">
                  <a:extLst>
                    <a:ext uri="{A12FA001-AC4F-418D-AE19-62706E023703}">
                      <ahyp:hlinkClr xmlns:ahyp="http://schemas.microsoft.com/office/drawing/2018/hyperlinkcolor" val="tx"/>
                    </a:ext>
                  </a:extLst>
                </a:hlinkClick>
              </a:rPr>
              <a:t>Section 49</a:t>
            </a:r>
            <a:r>
              <a:rPr lang="en-US" sz="2300" b="0" i="0" dirty="0">
                <a:effectLst/>
                <a:highlight>
                  <a:srgbClr val="FFFFFF"/>
                </a:highlight>
                <a:latin typeface="Times New Roman" panose="02020603050405020304" pitchFamily="18" charset="0"/>
              </a:rPr>
              <a:t> of the Registration Act shows that in the eyes of law, there is no contract which can be taken cognizance of, for the purpose specified in </a:t>
            </a:r>
            <a:r>
              <a:rPr lang="en-US" sz="23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53A</a:t>
            </a:r>
            <a:r>
              <a:rPr lang="en-US" sz="2300" b="0" i="0" dirty="0">
                <a:effectLst/>
                <a:highlight>
                  <a:srgbClr val="FFFFFF"/>
                </a:highlight>
                <a:latin typeface="Times New Roman" panose="02020603050405020304" pitchFamily="18" charset="0"/>
              </a:rPr>
              <a:t>. </a:t>
            </a:r>
          </a:p>
          <a:p>
            <a:pPr algn="just">
              <a:lnSpc>
                <a:spcPct val="100000"/>
              </a:lnSpc>
              <a:buNone/>
            </a:pPr>
            <a:r>
              <a:rPr lang="en-US" sz="2300" dirty="0">
                <a:highlight>
                  <a:srgbClr val="FFFFFF"/>
                </a:highlight>
                <a:latin typeface="Times New Roman" panose="02020603050405020304" pitchFamily="18" charset="0"/>
              </a:rPr>
              <a:t>	</a:t>
            </a:r>
            <a:r>
              <a:rPr lang="en-US" sz="2300" b="0" i="0" dirty="0">
                <a:effectLst/>
                <a:highlight>
                  <a:srgbClr val="FFFFFF"/>
                </a:highlight>
                <a:latin typeface="Times New Roman" panose="02020603050405020304" pitchFamily="18" charset="0"/>
              </a:rPr>
              <a:t>The ITAT was not correct in referring to the expression “of the nature referred to in </a:t>
            </a:r>
            <a:r>
              <a:rPr lang="en-US" sz="23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53A</a:t>
            </a:r>
            <a:r>
              <a:rPr lang="en-US" sz="2300" b="0" i="0" dirty="0">
                <a:effectLst/>
                <a:highlight>
                  <a:srgbClr val="FFFFFF"/>
                </a:highlight>
                <a:latin typeface="Times New Roman" panose="02020603050405020304" pitchFamily="18" charset="0"/>
              </a:rPr>
              <a:t>” in </a:t>
            </a:r>
            <a:r>
              <a:rPr lang="en-US" sz="2300" b="0" i="0" u="none" strike="noStrike" dirty="0">
                <a:effectLst/>
                <a:highlight>
                  <a:srgbClr val="FFFFFF"/>
                </a:highlight>
                <a:latin typeface="Times New Roman" panose="02020603050405020304" pitchFamily="18" charset="0"/>
                <a:hlinkClick r:id="rId4">
                  <a:extLst>
                    <a:ext uri="{A12FA001-AC4F-418D-AE19-62706E023703}">
                      <ahyp:hlinkClr xmlns:ahyp="http://schemas.microsoft.com/office/drawing/2018/hyperlinkcolor" val="tx"/>
                    </a:ext>
                  </a:extLst>
                </a:hlinkClick>
              </a:rPr>
              <a:t>Section 2(47)(v)</a:t>
            </a:r>
            <a:r>
              <a:rPr lang="en-US" sz="2300" b="0" i="0" dirty="0">
                <a:effectLst/>
                <a:highlight>
                  <a:srgbClr val="FFFFFF"/>
                </a:highlight>
                <a:latin typeface="Times New Roman" panose="02020603050405020304" pitchFamily="18" charset="0"/>
              </a:rPr>
              <a:t> in order to arrive at the opposite conclusion.</a:t>
            </a:r>
          </a:p>
          <a:p>
            <a:pPr algn="just">
              <a:lnSpc>
                <a:spcPct val="100000"/>
              </a:lnSpc>
              <a:buNone/>
            </a:pPr>
            <a:r>
              <a:rPr lang="en-US" sz="2300" dirty="0">
                <a:highlight>
                  <a:srgbClr val="FFFFFF"/>
                </a:highlight>
                <a:latin typeface="Times New Roman" panose="02020603050405020304" pitchFamily="18" charset="0"/>
              </a:rPr>
              <a:t>	</a:t>
            </a:r>
            <a:r>
              <a:rPr lang="en-US" sz="2300" b="0" i="0" dirty="0">
                <a:effectLst/>
                <a:highlight>
                  <a:srgbClr val="FFFFFF"/>
                </a:highlight>
                <a:latin typeface="Times New Roman" panose="02020603050405020304" pitchFamily="18" charset="0"/>
              </a:rPr>
              <a:t>This expression was used by the legislature ever since sub-section (v) was inserted by the </a:t>
            </a:r>
            <a:r>
              <a:rPr lang="en-US" sz="2300" b="0" i="0" u="none" strike="noStrike" dirty="0">
                <a:effectLst/>
                <a:highlight>
                  <a:srgbClr val="FFFFFF"/>
                </a:highlight>
                <a:latin typeface="Times New Roman" panose="02020603050405020304" pitchFamily="18" charset="0"/>
                <a:hlinkClick r:id="rId7">
                  <a:extLst>
                    <a:ext uri="{A12FA001-AC4F-418D-AE19-62706E023703}">
                      <ahyp:hlinkClr xmlns:ahyp="http://schemas.microsoft.com/office/drawing/2018/hyperlinkcolor" val="tx"/>
                    </a:ext>
                  </a:extLst>
                </a:hlinkClick>
              </a:rPr>
              <a:t>Finance Act</a:t>
            </a:r>
            <a:r>
              <a:rPr lang="en-US" sz="2300" b="0" i="0" dirty="0">
                <a:effectLst/>
                <a:highlight>
                  <a:srgbClr val="FFFFFF"/>
                </a:highlight>
                <a:latin typeface="Times New Roman" panose="02020603050405020304" pitchFamily="18" charset="0"/>
              </a:rPr>
              <a:t> of 1987 w.e.f. 01.04.1988. </a:t>
            </a:r>
            <a:endParaRPr lang="en-US" sz="23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67907520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5AC5F-E051-9B50-88EC-4658D6C79DB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C91FE-ACC0-2481-E873-A7B76543261B}"/>
              </a:ext>
            </a:extLst>
          </p:cNvPr>
          <p:cNvSpPr>
            <a:spLocks noGrp="1"/>
          </p:cNvSpPr>
          <p:nvPr>
            <p:ph idx="1"/>
          </p:nvPr>
        </p:nvSpPr>
        <p:spPr>
          <a:xfrm>
            <a:off x="185980" y="299803"/>
            <a:ext cx="1171621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Further, as per Accounting Standard-9, in a transaction involving the sale of goods, performance should be regarded as being achieved when the following conditions have been fulfilled:</a:t>
            </a:r>
          </a:p>
          <a:p>
            <a:pPr marL="0" indent="0" algn="just">
              <a:buNone/>
            </a:pPr>
            <a:r>
              <a:rPr lang="en-US" sz="2400" dirty="0">
                <a:latin typeface="Times New Roman" panose="02020603050405020304" pitchFamily="18" charset="0"/>
                <a:cs typeface="Times New Roman" panose="02020603050405020304" pitchFamily="18" charset="0"/>
              </a:rPr>
              <a:t>1.Seller has transferred to the buyer the property in the goods for a price.</a:t>
            </a:r>
          </a:p>
          <a:p>
            <a:pPr marL="0" indent="0" algn="just">
              <a:buNone/>
            </a:pPr>
            <a:r>
              <a:rPr lang="en-US" sz="2400" dirty="0">
                <a:latin typeface="Times New Roman" panose="02020603050405020304" pitchFamily="18" charset="0"/>
                <a:cs typeface="Times New Roman" panose="02020603050405020304" pitchFamily="18" charset="0"/>
              </a:rPr>
              <a:t>2.All significant risk and rewards of ownership have been transferred to the buyer.</a:t>
            </a:r>
          </a:p>
          <a:p>
            <a:pPr marL="0" indent="0" algn="just">
              <a:buNone/>
            </a:pPr>
            <a:r>
              <a:rPr lang="en-US" sz="2400" dirty="0">
                <a:latin typeface="Times New Roman" panose="02020603050405020304" pitchFamily="18" charset="0"/>
                <a:cs typeface="Times New Roman" panose="02020603050405020304" pitchFamily="18" charset="0"/>
              </a:rPr>
              <a:t>3.The seller retains no effective control of the goods transferred.</a:t>
            </a:r>
          </a:p>
          <a:p>
            <a:pPr marL="0" indent="0" algn="just">
              <a:buNone/>
            </a:pPr>
            <a:r>
              <a:rPr lang="en-US" sz="2400" dirty="0">
                <a:latin typeface="Times New Roman" panose="02020603050405020304" pitchFamily="18" charset="0"/>
                <a:cs typeface="Times New Roman" panose="02020603050405020304" pitchFamily="18" charset="0"/>
              </a:rPr>
              <a:t>4.There is no significant uncertainty regarding the amount of the consideration that will   be derived from sale of goods.</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7623522-C335-6C33-361E-AFD67886C75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09070759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C2FD4-E11B-65CC-B159-5B966FD336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89CB9-3933-7D69-39D6-810E28085B39}"/>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Para 10.3 </a:t>
            </a:r>
          </a:p>
          <a:p>
            <a:pPr marL="0" indent="0" algn="just">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guidance note on accounting for real estate transactions </a:t>
            </a:r>
            <a:r>
              <a:rPr lang="en-US" sz="2400" dirty="0">
                <a:latin typeface="Times New Roman" panose="02020603050405020304" pitchFamily="18" charset="0"/>
                <a:cs typeface="Times New Roman" panose="02020603050405020304" pitchFamily="18" charset="0"/>
              </a:rPr>
              <a:t>also states that the </a:t>
            </a:r>
            <a:r>
              <a:rPr lang="en-US" sz="2400" b="1" u="sng" dirty="0">
                <a:latin typeface="Times New Roman" panose="02020603050405020304" pitchFamily="18" charset="0"/>
                <a:cs typeface="Times New Roman" panose="02020603050405020304" pitchFamily="18" charset="0"/>
              </a:rPr>
              <a:t>application of principles of AS-9 in respect of sale of goods </a:t>
            </a:r>
            <a:r>
              <a:rPr lang="en-US" sz="2400" dirty="0">
                <a:latin typeface="Times New Roman" panose="02020603050405020304" pitchFamily="18" charset="0"/>
                <a:cs typeface="Times New Roman" panose="02020603050405020304" pitchFamily="18" charset="0"/>
              </a:rPr>
              <a:t>requires </a:t>
            </a:r>
            <a:r>
              <a:rPr lang="en-US" sz="2400" b="1" u="sng" dirty="0">
                <a:latin typeface="Times New Roman" panose="02020603050405020304" pitchFamily="18" charset="0"/>
                <a:cs typeface="Times New Roman" panose="02020603050405020304" pitchFamily="18" charset="0"/>
              </a:rPr>
              <a:t>recognition of revenue </a:t>
            </a:r>
            <a:r>
              <a:rPr lang="en-US" sz="2400" dirty="0">
                <a:latin typeface="Times New Roman" panose="02020603050405020304" pitchFamily="18" charset="0"/>
                <a:cs typeface="Times New Roman" panose="02020603050405020304" pitchFamily="18" charset="0"/>
              </a:rPr>
              <a:t>on completion of the transaction/activity </a:t>
            </a:r>
            <a:r>
              <a:rPr lang="en-US" sz="2400" b="1" u="sng" dirty="0">
                <a:latin typeface="Times New Roman" panose="02020603050405020304" pitchFamily="18" charset="0"/>
                <a:cs typeface="Times New Roman" panose="02020603050405020304" pitchFamily="18" charset="0"/>
              </a:rPr>
              <a:t>when the revenue recognition process in respect of real estate project is completed.</a:t>
            </a:r>
          </a:p>
          <a:p>
            <a:pPr marL="0" indent="0" algn="just">
              <a:buNone/>
            </a:pPr>
            <a:r>
              <a:rPr lang="en-US" sz="2400" b="1" u="sng" dirty="0">
                <a:latin typeface="Times New Roman" panose="02020603050405020304" pitchFamily="18" charset="0"/>
                <a:cs typeface="Times New Roman" panose="02020603050405020304" pitchFamily="18" charset="0"/>
              </a:rPr>
              <a:t>The completion of the revenue recognition process is usually identified when the following conditions are satisfied.</a:t>
            </a:r>
          </a:p>
          <a:p>
            <a:pPr marL="0" indent="0" algn="just">
              <a:buNone/>
            </a:pPr>
            <a:r>
              <a:rPr lang="en-US" sz="2400" dirty="0">
                <a:latin typeface="Times New Roman" panose="02020603050405020304" pitchFamily="18" charset="0"/>
                <a:cs typeface="Times New Roman" panose="02020603050405020304" pitchFamily="18" charset="0"/>
              </a:rPr>
              <a:t>(a) </a:t>
            </a:r>
            <a:r>
              <a:rPr lang="en-US" sz="2400" b="1" u="sng" dirty="0">
                <a:latin typeface="Times New Roman" panose="02020603050405020304" pitchFamily="18" charset="0"/>
                <a:cs typeface="Times New Roman" panose="02020603050405020304" pitchFamily="18" charset="0"/>
              </a:rPr>
              <a:t>The seller has transferred to the buyer all significant risk and reward of ownership and the seller retains no effective control of the real estate to a degree usually associated with ownership.</a:t>
            </a:r>
          </a:p>
          <a:p>
            <a:pPr marL="0" indent="0" algn="just">
              <a:buNone/>
            </a:pPr>
            <a:r>
              <a:rPr lang="en-US" sz="2400" b="1" u="sng" dirty="0">
                <a:latin typeface="Times New Roman" panose="02020603050405020304" pitchFamily="18" charset="0"/>
                <a:cs typeface="Times New Roman" panose="02020603050405020304" pitchFamily="18" charset="0"/>
              </a:rPr>
              <a:t>(b) The seller has effectively handed over possession of the real estate unit to the buyer forming part of the transaction.</a:t>
            </a:r>
          </a:p>
          <a:p>
            <a:pPr marL="0" indent="0" algn="just">
              <a:buNone/>
            </a:pPr>
            <a:r>
              <a:rPr lang="en-US" sz="2400" b="1" u="sng" dirty="0">
                <a:latin typeface="Times New Roman" panose="02020603050405020304" pitchFamily="18" charset="0"/>
                <a:cs typeface="Times New Roman" panose="02020603050405020304" pitchFamily="18" charset="0"/>
              </a:rPr>
              <a:t>(c) No significant uncertainty exists regarding the amount of consideration that will be derived from the real estate sales; and</a:t>
            </a:r>
          </a:p>
          <a:p>
            <a:pPr marL="0" indent="0" algn="just">
              <a:buNone/>
            </a:pPr>
            <a:r>
              <a:rPr lang="en-US" sz="2400" b="1" u="sng" dirty="0">
                <a:latin typeface="Times New Roman" panose="02020603050405020304" pitchFamily="18" charset="0"/>
                <a:cs typeface="Times New Roman" panose="02020603050405020304" pitchFamily="18" charset="0"/>
              </a:rPr>
              <a:t>(d) It is not unreasonable to expect ultimate collection of the revenue from the buyer.</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DF4AC25-BA86-2B28-ACED-D090AA15210C}"/>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13734989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9ADEB-3139-DDD9-5677-2DD839D611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51B812-D654-8874-EBF3-159D72B5F9CE}"/>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Para 10.4 </a:t>
            </a:r>
          </a:p>
          <a:p>
            <a:pPr marL="0" indent="0" algn="just">
              <a:buNone/>
            </a:pPr>
            <a:r>
              <a:rPr lang="en-US" sz="2400" dirty="0">
                <a:latin typeface="Times New Roman" panose="02020603050405020304" pitchFamily="18" charset="0"/>
                <a:cs typeface="Times New Roman" panose="02020603050405020304" pitchFamily="18" charset="0"/>
              </a:rPr>
              <a:t>Thus, where the transfer of legal title is a condition precedent to the buyer taking on the significant risk and rewards of ownership and accepting significant completion of the seller's obligation, the revenue should not be recognized till such time legal title is validly transferred to the buyer. </a:t>
            </a:r>
          </a:p>
          <a:p>
            <a:pPr marL="0" indent="0" algn="just">
              <a:buNone/>
            </a:pPr>
            <a:r>
              <a:rPr lang="en-US" sz="2400" b="1" u="sng" dirty="0">
                <a:latin typeface="Times New Roman" panose="02020603050405020304" pitchFamily="18" charset="0"/>
                <a:cs typeface="Times New Roman" panose="02020603050405020304" pitchFamily="18" charset="0"/>
              </a:rPr>
              <a:t>The Apex Court in the case of </a:t>
            </a:r>
            <a:r>
              <a:rPr lang="en-US" sz="2400" b="1" u="sng" dirty="0" err="1">
                <a:latin typeface="Times New Roman" panose="02020603050405020304" pitchFamily="18" charset="0"/>
                <a:cs typeface="Times New Roman" panose="02020603050405020304" pitchFamily="18" charset="0"/>
              </a:rPr>
              <a:t>Babasheb</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Dhondiba</a:t>
            </a:r>
            <a:r>
              <a:rPr lang="en-US" sz="2400" b="1" u="sng" dirty="0">
                <a:latin typeface="Times New Roman" panose="02020603050405020304" pitchFamily="18" charset="0"/>
                <a:cs typeface="Times New Roman" panose="02020603050405020304" pitchFamily="18" charset="0"/>
              </a:rPr>
              <a:t> Kute v. </a:t>
            </a:r>
            <a:r>
              <a:rPr lang="en-US" sz="2400" b="1" u="sng" dirty="0" err="1">
                <a:latin typeface="Times New Roman" panose="02020603050405020304" pitchFamily="18" charset="0"/>
                <a:cs typeface="Times New Roman" panose="02020603050405020304" pitchFamily="18" charset="0"/>
              </a:rPr>
              <a:t>Radhu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Vithoba</a:t>
            </a:r>
            <a:r>
              <a:rPr lang="en-US" sz="2400" b="1" u="sng" dirty="0">
                <a:latin typeface="Times New Roman" panose="02020603050405020304" pitchFamily="18" charset="0"/>
                <a:cs typeface="Times New Roman" panose="02020603050405020304" pitchFamily="18" charset="0"/>
              </a:rPr>
              <a:t> Barde [SLP(C) No. 29462 of 2019, dated 15-2-2024] held that the conveyance by way of sale would take place only at the time of registration of a sale deed in accordance with section 17 of the Registration Act, 2008. </a:t>
            </a:r>
          </a:p>
          <a:p>
            <a:pPr marL="0" indent="0" algn="just">
              <a:buNone/>
            </a:pPr>
            <a:r>
              <a:rPr lang="en-US" sz="2400" b="1" u="sng" dirty="0">
                <a:latin typeface="Times New Roman" panose="02020603050405020304" pitchFamily="18" charset="0"/>
                <a:cs typeface="Times New Roman" panose="02020603050405020304" pitchFamily="18" charset="0"/>
              </a:rPr>
              <a:t>Till the registration is made, there is no conveyance in the eye of law. </a:t>
            </a:r>
          </a:p>
        </p:txBody>
      </p:sp>
      <p:sp>
        <p:nvSpPr>
          <p:cNvPr id="2" name="Footer Placeholder 1">
            <a:extLst>
              <a:ext uri="{FF2B5EF4-FFF2-40B4-BE49-F238E27FC236}">
                <a16:creationId xmlns:a16="http://schemas.microsoft.com/office/drawing/2014/main" id="{448352FA-8DAA-67AE-9013-DED92199DCE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93910863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35A67-ABC2-2EB3-395F-A79B71E755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A5028-6B67-53E3-0039-3F6FEF88ECD0}"/>
              </a:ext>
            </a:extLst>
          </p:cNvPr>
          <p:cNvSpPr>
            <a:spLocks noGrp="1"/>
          </p:cNvSpPr>
          <p:nvPr>
            <p:ph idx="1"/>
          </p:nvPr>
        </p:nvSpPr>
        <p:spPr>
          <a:xfrm>
            <a:off x="185980" y="299803"/>
            <a:ext cx="1171621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Further, the </a:t>
            </a:r>
            <a:r>
              <a:rPr lang="en-US" sz="2400" b="1" u="sng" dirty="0">
                <a:latin typeface="Times New Roman" panose="02020603050405020304" pitchFamily="18" charset="0"/>
                <a:cs typeface="Times New Roman" panose="02020603050405020304" pitchFamily="18" charset="0"/>
              </a:rPr>
              <a:t>Apex court in </a:t>
            </a:r>
            <a:r>
              <a:rPr lang="en-US" sz="2400" dirty="0">
                <a:latin typeface="Times New Roman" panose="02020603050405020304" pitchFamily="18" charset="0"/>
                <a:cs typeface="Times New Roman" panose="02020603050405020304" pitchFamily="18" charset="0"/>
              </a:rPr>
              <a:t>the case of </a:t>
            </a:r>
            <a:r>
              <a:rPr lang="en-US" sz="2400" b="1" u="sng" dirty="0">
                <a:latin typeface="Times New Roman" panose="02020603050405020304" pitchFamily="18" charset="0"/>
                <a:cs typeface="Times New Roman" panose="02020603050405020304" pitchFamily="18" charset="0"/>
              </a:rPr>
              <a:t>Sanjay Sharma v. Kotak Mahindra Bank Ltd. [2025] 170 taxmann.com 364 (SC)/SLP (C) No. 330/2017 </a:t>
            </a:r>
            <a:r>
              <a:rPr lang="en-US" sz="2400" dirty="0">
                <a:latin typeface="Times New Roman" panose="02020603050405020304" pitchFamily="18" charset="0"/>
                <a:cs typeface="Times New Roman" panose="02020603050405020304" pitchFamily="18" charset="0"/>
              </a:rPr>
              <a:t>has again </a:t>
            </a:r>
            <a:r>
              <a:rPr lang="en-US" sz="2400" b="1" u="sng" dirty="0">
                <a:latin typeface="Times New Roman" panose="02020603050405020304" pitchFamily="18" charset="0"/>
                <a:cs typeface="Times New Roman" panose="02020603050405020304" pitchFamily="18" charset="0"/>
              </a:rPr>
              <a:t>reiterated that the ownership of immovable property does not get transferred until the sale deed is registered.</a:t>
            </a:r>
          </a:p>
          <a:p>
            <a:pPr marL="0" indent="0" algn="just">
              <a:buNone/>
            </a:pPr>
            <a:r>
              <a:rPr lang="en-US" sz="2400" b="1" u="sng" dirty="0">
                <a:latin typeface="Times New Roman" panose="02020603050405020304" pitchFamily="18" charset="0"/>
                <a:cs typeface="Times New Roman" panose="02020603050405020304" pitchFamily="18" charset="0"/>
              </a:rPr>
              <a:t>Mere transfer of possession and payment of consideration will not transfer the ownership unless the sale deed is registered</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Further, </a:t>
            </a:r>
            <a:r>
              <a:rPr lang="en-US" sz="2400" b="1" u="sng" dirty="0">
                <a:latin typeface="Times New Roman" panose="02020603050405020304" pitchFamily="18" charset="0"/>
                <a:cs typeface="Times New Roman" panose="02020603050405020304" pitchFamily="18" charset="0"/>
              </a:rPr>
              <a:t>we are of the considered opinion that as per section 54 of the Transfer of Property Act, a Power of Attorney given to the developer is not an instrument of transfer in regard to any right, title and interest in immovable property. </a:t>
            </a:r>
          </a:p>
          <a:p>
            <a:pPr marL="0" indent="0" algn="just">
              <a:buNone/>
            </a:pPr>
            <a:r>
              <a:rPr lang="en-US" sz="2400" dirty="0">
                <a:latin typeface="Times New Roman" panose="02020603050405020304" pitchFamily="18" charset="0"/>
                <a:cs typeface="Times New Roman" panose="02020603050405020304" pitchFamily="18" charset="0"/>
              </a:rPr>
              <a:t>The power of attorney is creation of an agency whereby the granter authorizes the grantee to do the acts specified therein, on behalf of the grantor, which when executed will be binding on the grantor as if done by him. </a:t>
            </a:r>
          </a:p>
        </p:txBody>
      </p:sp>
      <p:sp>
        <p:nvSpPr>
          <p:cNvPr id="2" name="Footer Placeholder 1">
            <a:extLst>
              <a:ext uri="{FF2B5EF4-FFF2-40B4-BE49-F238E27FC236}">
                <a16:creationId xmlns:a16="http://schemas.microsoft.com/office/drawing/2014/main" id="{CEC469B1-86C8-394A-C121-0B081DFE403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71731053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7269C-7EE5-5911-0219-8BFD873D89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B6A4A-442C-3293-556B-7C3CB02297B1}"/>
              </a:ext>
            </a:extLst>
          </p:cNvPr>
          <p:cNvSpPr>
            <a:spLocks noGrp="1"/>
          </p:cNvSpPr>
          <p:nvPr>
            <p:ph idx="1"/>
          </p:nvPr>
        </p:nvSpPr>
        <p:spPr>
          <a:xfrm>
            <a:off x="185980" y="299803"/>
            <a:ext cx="1171621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Therefore, merely by giving power of attorney to the developer we cannot say that the land has been transferred to the developer. </a:t>
            </a:r>
          </a:p>
          <a:p>
            <a:pPr marL="0" indent="0" algn="just">
              <a:buNone/>
            </a:pPr>
            <a:r>
              <a:rPr lang="en-US" sz="2400" b="1" u="sng" dirty="0">
                <a:latin typeface="Times New Roman" panose="02020603050405020304" pitchFamily="18" charset="0"/>
                <a:cs typeface="Times New Roman" panose="02020603050405020304" pitchFamily="18" charset="0"/>
              </a:rPr>
              <a:t>Even in the case of agreement to sale with the ultimate buyer, the section 54 of Transfer of Property Act makes it clear that a contract of sale, i.e. an agreement of sale does not, of itself, create any interest in or charge on such property.</a:t>
            </a:r>
          </a:p>
          <a:p>
            <a:pPr marL="0" indent="0" algn="just">
              <a:buNone/>
            </a:pPr>
            <a:r>
              <a:rPr lang="en-US" sz="2400" b="1" u="sng" dirty="0">
                <a:latin typeface="Times New Roman" panose="02020603050405020304" pitchFamily="18" charset="0"/>
                <a:cs typeface="Times New Roman" panose="02020603050405020304" pitchFamily="18" charset="0"/>
              </a:rPr>
              <a:t>This is expressly declared in section 54 of Transfer of Property Act. </a:t>
            </a:r>
          </a:p>
          <a:p>
            <a:pPr marL="0" indent="0" algn="just">
              <a:buNone/>
            </a:pPr>
            <a:r>
              <a:rPr lang="en-US" sz="2400" dirty="0">
                <a:latin typeface="Times New Roman" panose="02020603050405020304" pitchFamily="18" charset="0"/>
                <a:cs typeface="Times New Roman" panose="02020603050405020304" pitchFamily="18" charset="0"/>
              </a:rPr>
              <a:t>Thus, it is very much clear that transfer of immovable property by way of sale can only be by a deed of conveyance (sale deed). </a:t>
            </a:r>
          </a:p>
          <a:p>
            <a:pPr marL="0" indent="0" algn="just">
              <a:buNone/>
            </a:pPr>
            <a:r>
              <a:rPr lang="en-US" sz="2400" b="1" u="sng" dirty="0">
                <a:latin typeface="Times New Roman" panose="02020603050405020304" pitchFamily="18" charset="0"/>
                <a:cs typeface="Times New Roman" panose="02020603050405020304" pitchFamily="18" charset="0"/>
              </a:rPr>
              <a:t>In the absence of a deed of conveyance (duly stamped and registered as required under law), no right, title or interest in an immovable property can be transferred. </a:t>
            </a:r>
          </a:p>
        </p:txBody>
      </p:sp>
      <p:sp>
        <p:nvSpPr>
          <p:cNvPr id="2" name="Footer Placeholder 1">
            <a:extLst>
              <a:ext uri="{FF2B5EF4-FFF2-40B4-BE49-F238E27FC236}">
                <a16:creationId xmlns:a16="http://schemas.microsoft.com/office/drawing/2014/main" id="{1147FF36-8585-73FA-9B45-C7701BCE6C7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03319012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50277-75D2-C8B3-0927-FB86A6517E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1BEEC-7137-EC0D-5FAC-6C7CFE566E6D}"/>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point of tax incidence for the assessee in our view would be the passing of risk and rewards of the ownership to the ultimate buyers upon registration of title deeds in </a:t>
            </a:r>
            <a:r>
              <a:rPr lang="en-US" sz="2400" b="1" u="sng" dirty="0" err="1">
                <a:latin typeface="Times New Roman" panose="02020603050405020304" pitchFamily="18" charset="0"/>
                <a:cs typeface="Times New Roman" panose="02020603050405020304" pitchFamily="18" charset="0"/>
              </a:rPr>
              <a:t>favour</a:t>
            </a:r>
            <a:r>
              <a:rPr lang="en-US" sz="2400" b="1" u="sng" dirty="0">
                <a:latin typeface="Times New Roman" panose="02020603050405020304" pitchFamily="18" charset="0"/>
                <a:cs typeface="Times New Roman" panose="02020603050405020304" pitchFamily="18" charset="0"/>
              </a:rPr>
              <a:t> of the buyer.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consideration that is earned by the landowner is on account of "transfer" to the ultimate customer and such transfer is occasioned on completion of the project and registration of the sale deed.</a:t>
            </a:r>
          </a:p>
          <a:p>
            <a:pPr marL="0" indent="0" algn="just">
              <a:lnSpc>
                <a:spcPct val="100000"/>
              </a:lnSpc>
              <a:buNone/>
            </a:pPr>
            <a:r>
              <a:rPr lang="en-US" sz="2400" b="1" u="sng" dirty="0">
                <a:latin typeface="Times New Roman" panose="02020603050405020304" pitchFamily="18" charset="0"/>
                <a:cs typeface="Times New Roman" panose="02020603050405020304" pitchFamily="18" charset="0"/>
              </a:rPr>
              <a:t>Therefore, in our view the project completion method in accounting applied by the assessee is appropriate.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We are of the considered opinion that </a:t>
            </a:r>
            <a:r>
              <a:rPr lang="en-US" sz="2400" b="1" u="sng" dirty="0">
                <a:latin typeface="Times New Roman" panose="02020603050405020304" pitchFamily="18" charset="0"/>
                <a:cs typeface="Times New Roman" panose="02020603050405020304" pitchFamily="18" charset="0"/>
              </a:rPr>
              <a:t>merely by making advance booking of flats by the buyer, it cannot be assumed that any income accrued to the assessee</a:t>
            </a:r>
            <a:r>
              <a:rPr lang="en-US" sz="2400" dirty="0">
                <a:latin typeface="Times New Roman" panose="02020603050405020304" pitchFamily="18" charset="0"/>
                <a:cs typeface="Times New Roman" panose="02020603050405020304" pitchFamily="18" charset="0"/>
              </a:rPr>
              <a:t>.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advance received remain a liability till the sale transaction is completed by delivering possession and the sale deed is executed.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Accordingly, </a:t>
            </a:r>
            <a:r>
              <a:rPr lang="en-US" sz="2400" b="1" u="sng" dirty="0">
                <a:latin typeface="Times New Roman" panose="02020603050405020304" pitchFamily="18" charset="0"/>
                <a:cs typeface="Times New Roman" panose="02020603050405020304" pitchFamily="18" charset="0"/>
              </a:rPr>
              <a:t>there is no element of accrual of income </a:t>
            </a:r>
            <a:r>
              <a:rPr lang="en-US" sz="2400" dirty="0">
                <a:latin typeface="Times New Roman" panose="02020603050405020304" pitchFamily="18" charset="0"/>
                <a:cs typeface="Times New Roman" panose="02020603050405020304" pitchFamily="18" charset="0"/>
              </a:rPr>
              <a:t>in these circumstances as contended by AO.</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663374E-A20D-3D0C-4031-BB70D99B0C9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8444485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7C798-1BE5-8DF8-8C15-E20C2BA9CAF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0CA08-AC97-56C1-8440-62267F52387C}"/>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Para 10.9 </a:t>
            </a:r>
          </a:p>
          <a:p>
            <a:pPr marL="0" indent="0" algn="just">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revenue cannot thrust upon the assessee </a:t>
            </a:r>
            <a:r>
              <a:rPr lang="en-US" sz="2400" dirty="0">
                <a:latin typeface="Times New Roman" panose="02020603050405020304" pitchFamily="18" charset="0"/>
                <a:cs typeface="Times New Roman" panose="02020603050405020304" pitchFamily="18" charset="0"/>
              </a:rPr>
              <a:t>to adopt percentage completion method of accounting</a:t>
            </a:r>
            <a:r>
              <a:rPr lang="en-US" sz="2400" b="1" u="sng" dirty="0">
                <a:latin typeface="Times New Roman" panose="02020603050405020304" pitchFamily="18" charset="0"/>
                <a:cs typeface="Times New Roman" panose="02020603050405020304" pitchFamily="18" charset="0"/>
              </a:rPr>
              <a:t> merely because the developer/builder/contractor was following the percentage completion method</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b="1" u="sng" dirty="0">
                <a:latin typeface="Times New Roman" panose="02020603050405020304" pitchFamily="18" charset="0"/>
                <a:cs typeface="Times New Roman" panose="02020603050405020304" pitchFamily="18" charset="0"/>
              </a:rPr>
              <a:t>The percentage completion method being one of the recognized method of construction contract is not applicable in the case of the assessee firm, being a land owner. </a:t>
            </a:r>
          </a:p>
          <a:p>
            <a:pPr marL="0" indent="0" algn="just">
              <a:buNone/>
            </a:pPr>
            <a:r>
              <a:rPr lang="en-US" sz="2400" b="1" u="sng" dirty="0">
                <a:latin typeface="Times New Roman" panose="02020603050405020304" pitchFamily="18" charset="0"/>
                <a:cs typeface="Times New Roman" panose="02020603050405020304" pitchFamily="18" charset="0"/>
              </a:rPr>
              <a:t>Since the assessee has adopted the project completion method of recognition of revenue and has been consistently following over the years, the method of accounting is also not subject to any change by the revenue. </a:t>
            </a:r>
          </a:p>
          <a:p>
            <a:pPr marL="0" indent="0" algn="just">
              <a:buNone/>
            </a:pPr>
            <a:r>
              <a:rPr lang="en-US" sz="2400" dirty="0">
                <a:latin typeface="Times New Roman" panose="02020603050405020304" pitchFamily="18" charset="0"/>
                <a:cs typeface="Times New Roman" panose="02020603050405020304" pitchFamily="18" charset="0"/>
              </a:rPr>
              <a:t>In view of the above, </a:t>
            </a:r>
            <a:r>
              <a:rPr lang="en-US" sz="2400" b="1" u="sng" dirty="0">
                <a:latin typeface="Times New Roman" panose="02020603050405020304" pitchFamily="18" charset="0"/>
                <a:cs typeface="Times New Roman" panose="02020603050405020304" pitchFamily="18" charset="0"/>
              </a:rPr>
              <a:t>as the assessee has in subsequent years offered the income on project completion method and this method of accounting has also been consistently followed by the assessee from year to year</a:t>
            </a:r>
            <a:r>
              <a:rPr lang="en-US" sz="2400" dirty="0">
                <a:latin typeface="Times New Roman" panose="02020603050405020304" pitchFamily="18" charset="0"/>
                <a:cs typeface="Times New Roman" panose="02020603050405020304" pitchFamily="18" charset="0"/>
              </a:rPr>
              <a:t> and therefore, we find no infirmity in the order of </a:t>
            </a:r>
            <a:r>
              <a:rPr lang="en-US" sz="2400" dirty="0" err="1">
                <a:latin typeface="Times New Roman" panose="02020603050405020304" pitchFamily="18" charset="0"/>
                <a:cs typeface="Times New Roman" panose="02020603050405020304" pitchFamily="18" charset="0"/>
              </a:rPr>
              <a:t>ld.CIT</a:t>
            </a:r>
            <a:r>
              <a:rPr lang="en-US" sz="2400" dirty="0">
                <a:latin typeface="Times New Roman" panose="02020603050405020304" pitchFamily="18" charset="0"/>
                <a:cs typeface="Times New Roman" panose="02020603050405020304" pitchFamily="18" charset="0"/>
              </a:rPr>
              <a:t>(A)-15, Bengaluru, which relied upon the </a:t>
            </a:r>
            <a:r>
              <a:rPr lang="en-US" sz="2400" b="1" u="sng" dirty="0">
                <a:latin typeface="Times New Roman" panose="02020603050405020304" pitchFamily="18" charset="0"/>
                <a:cs typeface="Times New Roman" panose="02020603050405020304" pitchFamily="18" charset="0"/>
              </a:rPr>
              <a:t>decision of this co-ordinate bench of Bengaluru in the case of Trishul Build tech and Infrastructure Pvt Ltd </a:t>
            </a:r>
            <a:r>
              <a:rPr lang="en-US" sz="2400" dirty="0">
                <a:latin typeface="Times New Roman" panose="02020603050405020304" pitchFamily="18" charset="0"/>
                <a:cs typeface="Times New Roman" panose="02020603050405020304" pitchFamily="18" charset="0"/>
              </a:rPr>
              <a:t>Supra).</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839930A-04DE-9AD3-398D-FE35474C59B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5042032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D9C5F-75ED-F287-E811-CA22005370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29C15-74F7-6BF1-952B-4DA57902E7BA}"/>
              </a:ext>
            </a:extLst>
          </p:cNvPr>
          <p:cNvSpPr>
            <a:spLocks noGrp="1"/>
          </p:cNvSpPr>
          <p:nvPr>
            <p:ph idx="1"/>
          </p:nvPr>
        </p:nvSpPr>
        <p:spPr>
          <a:xfrm>
            <a:off x="185980" y="299803"/>
            <a:ext cx="11716210" cy="5877160"/>
          </a:xfrm>
        </p:spPr>
        <p:txBody>
          <a:bodyPr>
            <a:normAutofit/>
          </a:bodyPr>
          <a:lstStyle/>
          <a:p>
            <a:pPr marL="0" indent="0" algn="ctr">
              <a:buNone/>
            </a:pPr>
            <a:r>
              <a:rPr lang="fr-FR" b="1" dirty="0">
                <a:latin typeface="Times New Roman" panose="02020603050405020304" pitchFamily="18" charset="0"/>
                <a:cs typeface="Times New Roman" panose="02020603050405020304" pitchFamily="18" charset="0"/>
              </a:rPr>
              <a:t>[2025] 171 taxmann.com 56 (Mumbai - Trib.)/</a:t>
            </a:r>
          </a:p>
          <a:p>
            <a:pPr marL="0" indent="0" algn="ctr">
              <a:buNone/>
            </a:pPr>
            <a:r>
              <a:rPr lang="fr-FR" b="1" dirty="0">
                <a:latin typeface="Times New Roman" panose="02020603050405020304" pitchFamily="18" charset="0"/>
                <a:cs typeface="Times New Roman" panose="02020603050405020304" pitchFamily="18" charset="0"/>
              </a:rPr>
              <a:t>[2024] 116 ITR(T) 247 (Mumbai -Trib.)[10-11-2023]</a:t>
            </a:r>
          </a:p>
          <a:p>
            <a:pPr marL="0" indent="0" algn="ctr">
              <a:buNone/>
            </a:pPr>
            <a:r>
              <a:rPr lang="en-US" sz="2400" b="1" dirty="0">
                <a:latin typeface="Times New Roman" panose="02020603050405020304" pitchFamily="18" charset="0"/>
                <a:cs typeface="Times New Roman" panose="02020603050405020304" pitchFamily="18" charset="0"/>
              </a:rPr>
              <a:t>Deputy Commissioner of Income-tax </a:t>
            </a:r>
          </a:p>
          <a:p>
            <a:pPr marL="0" indent="0" algn="ctr">
              <a:buNone/>
            </a:pPr>
            <a:r>
              <a:rPr lang="en-US" sz="2400" b="1" dirty="0">
                <a:latin typeface="Times New Roman" panose="02020603050405020304" pitchFamily="18" charset="0"/>
                <a:cs typeface="Times New Roman" panose="02020603050405020304" pitchFamily="18" charset="0"/>
              </a:rPr>
              <a:t>Vs.</a:t>
            </a:r>
          </a:p>
          <a:p>
            <a:pPr marL="0" indent="0" algn="ctr">
              <a:buNone/>
            </a:pPr>
            <a:r>
              <a:rPr lang="en-US" sz="2400" b="1" dirty="0">
                <a:latin typeface="Times New Roman" panose="02020603050405020304" pitchFamily="18" charset="0"/>
                <a:cs typeface="Times New Roman" panose="02020603050405020304" pitchFamily="18" charset="0"/>
              </a:rPr>
              <a:t>Neepa Real Estates (P.) Ltd.</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no addition on account of deemed rental income could be made in respect of unsold stock of flats held as stock-in-trade </a:t>
            </a:r>
            <a:r>
              <a:rPr lang="en-US" sz="2400" b="1" dirty="0" err="1">
                <a:latin typeface="Times New Roman" panose="02020603050405020304" pitchFamily="18" charset="0"/>
                <a:cs typeface="Times New Roman" panose="02020603050405020304" pitchFamily="18" charset="0"/>
              </a:rPr>
              <a:t>upto</a:t>
            </a:r>
            <a:r>
              <a:rPr lang="en-US" sz="2400" b="1" dirty="0">
                <a:latin typeface="Times New Roman" panose="02020603050405020304" pitchFamily="18" charset="0"/>
                <a:cs typeface="Times New Roman" panose="02020603050405020304" pitchFamily="18" charset="0"/>
              </a:rPr>
              <a:t> assessment year 2017-18</a:t>
            </a:r>
          </a:p>
          <a:p>
            <a:pPr marL="0" indent="0" algn="just">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First proviso to section 43CA inserted by Finance Act, 2020 with effect from 1-4-2021 is applicable retrospectively</a:t>
            </a:r>
          </a:p>
        </p:txBody>
      </p:sp>
      <p:sp>
        <p:nvSpPr>
          <p:cNvPr id="2" name="Footer Placeholder 1">
            <a:extLst>
              <a:ext uri="{FF2B5EF4-FFF2-40B4-BE49-F238E27FC236}">
                <a16:creationId xmlns:a16="http://schemas.microsoft.com/office/drawing/2014/main" id="{A5953D13-2BFE-4FD0-82DF-9050D88EBA8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1906411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3E6EF-B328-CFDD-963D-BFACE7D46D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42590-8007-C0B8-C031-7D589AF2AAEE}"/>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I INCOME TAX : Where assessee was engaged in business of development of residential and commercial project, no addition on account of deemed rental income could be made in respect of unsold stock of flats held as stock-in-trade </a:t>
            </a:r>
            <a:r>
              <a:rPr lang="en-US" sz="2400" b="1" dirty="0" err="1">
                <a:latin typeface="Times New Roman" panose="02020603050405020304" pitchFamily="18" charset="0"/>
                <a:cs typeface="Times New Roman" panose="02020603050405020304" pitchFamily="18" charset="0"/>
              </a:rPr>
              <a:t>upto</a:t>
            </a:r>
            <a:r>
              <a:rPr lang="en-US" sz="2400" b="1" dirty="0">
                <a:latin typeface="Times New Roman" panose="02020603050405020304" pitchFamily="18" charset="0"/>
                <a:cs typeface="Times New Roman" panose="02020603050405020304" pitchFamily="18" charset="0"/>
              </a:rPr>
              <a:t> assessment year 2017-18</a:t>
            </a:r>
          </a:p>
          <a:p>
            <a:pPr marL="0" indent="0" algn="just">
              <a:buNone/>
            </a:pPr>
            <a:endParaRPr lang="en-US" sz="24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D6F74D9-937F-5913-680A-9A5EBB82010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1622916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D4180-A6F2-C401-F9B9-6E9C4DF875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6D891-817D-1015-5377-6A56B89DB0E4}"/>
              </a:ext>
            </a:extLst>
          </p:cNvPr>
          <p:cNvSpPr>
            <a:spLocks noGrp="1"/>
          </p:cNvSpPr>
          <p:nvPr>
            <p:ph idx="1"/>
          </p:nvPr>
        </p:nvSpPr>
        <p:spPr>
          <a:xfrm>
            <a:off x="185980" y="299803"/>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I. Section 23 of the Income-tax Act, 1961 -</a:t>
            </a:r>
          </a:p>
          <a:p>
            <a:pPr marL="0" indent="0" algn="just">
              <a:buNone/>
            </a:pPr>
            <a:r>
              <a:rPr lang="en-US" sz="2200" dirty="0">
                <a:latin typeface="Times New Roman" panose="02020603050405020304" pitchFamily="18" charset="0"/>
                <a:cs typeface="Times New Roman" panose="02020603050405020304" pitchFamily="18" charset="0"/>
              </a:rPr>
              <a:t>Income from house property - Annual value (Stock-in-trade) - Assessment year 2017-18 - Assessee was engaged in business of development of residential and commercial project – </a:t>
            </a:r>
          </a:p>
          <a:p>
            <a:pPr marL="0" indent="0" algn="just">
              <a:buNone/>
            </a:pPr>
            <a:r>
              <a:rPr lang="en-US" sz="2200" dirty="0">
                <a:latin typeface="Times New Roman" panose="02020603050405020304" pitchFamily="18" charset="0"/>
                <a:cs typeface="Times New Roman" panose="02020603050405020304" pitchFamily="18" charset="0"/>
              </a:rPr>
              <a:t>Assessing Officer made addition on account of deemed notional rental income in respect of unsold flats and taxed same as income from house property –</a:t>
            </a:r>
          </a:p>
          <a:p>
            <a:pPr marL="0" indent="0" algn="just">
              <a:buNone/>
            </a:pPr>
            <a:r>
              <a:rPr lang="en-US" sz="2200" dirty="0">
                <a:latin typeface="Times New Roman" panose="02020603050405020304" pitchFamily="18" charset="0"/>
                <a:cs typeface="Times New Roman" panose="02020603050405020304" pitchFamily="18" charset="0"/>
              </a:rPr>
              <a:t>Commissioner (Appeals) deleted addition made by Assessing Officer –It was </a:t>
            </a:r>
            <a:r>
              <a:rPr lang="en-US" sz="2200" b="1" u="sng" dirty="0">
                <a:latin typeface="Times New Roman" panose="02020603050405020304" pitchFamily="18" charset="0"/>
                <a:cs typeface="Times New Roman" panose="02020603050405020304" pitchFamily="18" charset="0"/>
              </a:rPr>
              <a:t>noted that in case similar to assessee</a:t>
            </a:r>
            <a:r>
              <a:rPr lang="en-US" sz="2200" dirty="0">
                <a:latin typeface="Times New Roman" panose="02020603050405020304" pitchFamily="18" charset="0"/>
                <a:cs typeface="Times New Roman" panose="02020603050405020304" pitchFamily="18" charset="0"/>
              </a:rPr>
              <a:t>, </a:t>
            </a:r>
            <a:r>
              <a:rPr lang="en-US" sz="2200" b="1" u="sng" dirty="0">
                <a:latin typeface="Times New Roman" panose="02020603050405020304" pitchFamily="18" charset="0"/>
                <a:cs typeface="Times New Roman" panose="02020603050405020304" pitchFamily="18" charset="0"/>
              </a:rPr>
              <a:t>Tribunal held that as amendment had been brought in statute in section 23(5) from assessment year 2018-19 providing a moratorium period of two years, no addition on account of deemed rental income could be made in respect of unsold stock of flats held as 'stock-in-trade' </a:t>
            </a:r>
            <a:r>
              <a:rPr lang="en-US" sz="2200" b="1" u="sng" dirty="0" err="1">
                <a:latin typeface="Times New Roman" panose="02020603050405020304" pitchFamily="18" charset="0"/>
                <a:cs typeface="Times New Roman" panose="02020603050405020304" pitchFamily="18" charset="0"/>
              </a:rPr>
              <a:t>upto</a:t>
            </a:r>
            <a:r>
              <a:rPr lang="en-US" sz="2200" b="1" u="sng" dirty="0">
                <a:latin typeface="Times New Roman" panose="02020603050405020304" pitchFamily="18" charset="0"/>
                <a:cs typeface="Times New Roman" panose="02020603050405020304" pitchFamily="18" charset="0"/>
              </a:rPr>
              <a:t> assessment year 2017-18 </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Whether, thus, Commissioner (Appeals) had rightly deleted addition made by Assessing Officer on account of deemed rental income qua unsold stock of flats held in stock-in-trade up to assessment year 2017-18 - Held, yes [Para 13] [In </a:t>
            </a:r>
            <a:r>
              <a:rPr lang="en-US" sz="2200" dirty="0" err="1">
                <a:latin typeface="Times New Roman" panose="02020603050405020304" pitchFamily="18" charset="0"/>
                <a:cs typeface="Times New Roman" panose="02020603050405020304" pitchFamily="18" charset="0"/>
              </a:rPr>
              <a:t>favour</a:t>
            </a:r>
            <a:r>
              <a:rPr lang="en-US" sz="2200" dirty="0">
                <a:latin typeface="Times New Roman" panose="02020603050405020304" pitchFamily="18" charset="0"/>
                <a:cs typeface="Times New Roman" panose="02020603050405020304" pitchFamily="18" charset="0"/>
              </a:rPr>
              <a:t> of assessee]</a:t>
            </a:r>
          </a:p>
        </p:txBody>
      </p:sp>
      <p:sp>
        <p:nvSpPr>
          <p:cNvPr id="2" name="Footer Placeholder 1">
            <a:extLst>
              <a:ext uri="{FF2B5EF4-FFF2-40B4-BE49-F238E27FC236}">
                <a16:creationId xmlns:a16="http://schemas.microsoft.com/office/drawing/2014/main" id="{0B497D62-1851-D271-DBD9-25B97F5B76B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37846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47" y="134525"/>
            <a:ext cx="11682654" cy="6262062"/>
          </a:xfrm>
        </p:spPr>
        <p:txBody>
          <a:bodyPr>
            <a:normAutofit fontScale="92500" lnSpcReduction="10000"/>
          </a:bodyPr>
          <a:lstStyle/>
          <a:p>
            <a:pPr algn="just">
              <a:lnSpc>
                <a:spcPct val="100000"/>
              </a:lnSpc>
              <a:buNone/>
            </a:pPr>
            <a:r>
              <a:rPr lang="en-US" sz="2400" b="0" i="0" dirty="0">
                <a:effectLst/>
                <a:highlight>
                  <a:srgbClr val="FFFFFF"/>
                </a:highlight>
                <a:latin typeface="Times New Roman" panose="02020603050405020304" pitchFamily="18" charset="0"/>
              </a:rPr>
              <a:t>All that is meant by this expression is to refer to the ingredients of applicability of </a:t>
            </a:r>
            <a:r>
              <a:rPr lang="en-US" sz="24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53A</a:t>
            </a:r>
            <a:r>
              <a:rPr lang="en-US" sz="2400" b="0" i="0" dirty="0">
                <a:effectLst/>
                <a:highlight>
                  <a:srgbClr val="FFFFFF"/>
                </a:highlight>
                <a:latin typeface="Times New Roman" panose="02020603050405020304" pitchFamily="18" charset="0"/>
              </a:rPr>
              <a:t> to the contracts mentioned therein. </a:t>
            </a:r>
          </a:p>
          <a:p>
            <a:pPr algn="just">
              <a:lnSpc>
                <a:spcPct val="100000"/>
              </a:lnSpc>
              <a:buNone/>
            </a:pPr>
            <a:r>
              <a:rPr lang="en-US" sz="2400" dirty="0">
                <a:highlight>
                  <a:srgbClr val="FFFFFF"/>
                </a:highlight>
                <a:latin typeface="Times New Roman" panose="02020603050405020304" pitchFamily="18" charset="0"/>
              </a:rPr>
              <a:t>	</a:t>
            </a:r>
            <a:r>
              <a:rPr lang="en-US" sz="2400" b="0" i="0" dirty="0">
                <a:effectLst/>
                <a:highlight>
                  <a:srgbClr val="FFFFFF"/>
                </a:highlight>
                <a:latin typeface="Times New Roman" panose="02020603050405020304" pitchFamily="18" charset="0"/>
              </a:rPr>
              <a:t>It is only where the contract contains all the six features mentioned in </a:t>
            </a:r>
            <a:r>
              <a:rPr lang="en-US" sz="2400" b="0" i="0" u="none" strike="noStrike" dirty="0" err="1">
                <a:effectLst/>
                <a:highlight>
                  <a:srgbClr val="FFFFFF"/>
                </a:highlight>
                <a:latin typeface="Times New Roman" panose="02020603050405020304" pitchFamily="18" charset="0"/>
                <a:hlinkClick r:id="rId4">
                  <a:extLst>
                    <a:ext uri="{A12FA001-AC4F-418D-AE19-62706E023703}">
                      <ahyp:hlinkClr xmlns:ahyp="http://schemas.microsoft.com/office/drawing/2018/hyperlinkcolor" val="tx"/>
                    </a:ext>
                  </a:extLst>
                </a:hlinkClick>
              </a:rPr>
              <a:t>Shrimant</a:t>
            </a:r>
            <a:r>
              <a:rPr lang="en-US" sz="2400" b="0" i="0" u="none" strike="noStrike" dirty="0">
                <a:effectLst/>
                <a:highlight>
                  <a:srgbClr val="FFFFFF"/>
                </a:highlight>
                <a:latin typeface="Times New Roman" panose="02020603050405020304" pitchFamily="18" charset="0"/>
                <a:hlinkClick r:id="rId4">
                  <a:extLst>
                    <a:ext uri="{A12FA001-AC4F-418D-AE19-62706E023703}">
                      <ahyp:hlinkClr xmlns:ahyp="http://schemas.microsoft.com/office/drawing/2018/hyperlinkcolor" val="tx"/>
                    </a:ext>
                  </a:extLst>
                </a:hlinkClick>
              </a:rPr>
              <a:t> Shamrao </a:t>
            </a:r>
            <a:r>
              <a:rPr lang="en-US" sz="2400" b="0" i="0" u="none" strike="noStrike" dirty="0" err="1">
                <a:effectLst/>
                <a:highlight>
                  <a:srgbClr val="FFFFFF"/>
                </a:highlight>
                <a:latin typeface="Times New Roman" panose="02020603050405020304" pitchFamily="18" charset="0"/>
                <a:hlinkClick r:id="rId4">
                  <a:extLst>
                    <a:ext uri="{A12FA001-AC4F-418D-AE19-62706E023703}">
                      <ahyp:hlinkClr xmlns:ahyp="http://schemas.microsoft.com/office/drawing/2018/hyperlinkcolor" val="tx"/>
                    </a:ext>
                  </a:extLst>
                </a:hlinkClick>
              </a:rPr>
              <a:t>Suryavanshi</a:t>
            </a:r>
            <a:r>
              <a:rPr lang="en-US" sz="2400" b="0" i="0" dirty="0">
                <a:effectLst/>
                <a:highlight>
                  <a:srgbClr val="FFFFFF"/>
                </a:highlight>
                <a:latin typeface="Times New Roman" panose="02020603050405020304" pitchFamily="18" charset="0"/>
              </a:rPr>
              <a:t> (supra), that the Section applies, and this is what is meant by the expression “of the nature referred to in </a:t>
            </a:r>
            <a:r>
              <a:rPr lang="en-US" sz="24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53A</a:t>
            </a:r>
            <a:r>
              <a:rPr lang="en-US" sz="2400" b="0" i="0" dirty="0">
                <a:effectLst/>
                <a:highlight>
                  <a:srgbClr val="FFFFFF"/>
                </a:highlight>
                <a:latin typeface="Times New Roman" panose="02020603050405020304" pitchFamily="18" charset="0"/>
              </a:rPr>
              <a:t>”. </a:t>
            </a:r>
          </a:p>
          <a:p>
            <a:pPr algn="just">
              <a:lnSpc>
                <a:spcPct val="100000"/>
              </a:lnSpc>
              <a:buNone/>
            </a:pPr>
            <a:r>
              <a:rPr lang="en-US" sz="2400" b="0" i="0" dirty="0">
                <a:effectLst/>
                <a:highlight>
                  <a:srgbClr val="FFFFFF"/>
                </a:highlight>
                <a:latin typeface="Times New Roman" panose="02020603050405020304" pitchFamily="18" charset="0"/>
              </a:rPr>
              <a:t>	This expression cannot be stretched to refer to an amendment that was made years later in 2001, so as to then say that though registration of a contract is required by the Amendment Act of 2001, yet the aforesaid expression “of the nature referred to in </a:t>
            </a:r>
            <a:r>
              <a:rPr lang="en-US" sz="24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53A</a:t>
            </a:r>
            <a:r>
              <a:rPr lang="en-US" sz="2400" b="0" i="0" dirty="0">
                <a:effectLst/>
                <a:highlight>
                  <a:srgbClr val="FFFFFF"/>
                </a:highlight>
                <a:latin typeface="Times New Roman" panose="02020603050405020304" pitchFamily="18" charset="0"/>
              </a:rPr>
              <a:t>” would somehow refer only to the nature of contract mentioned in </a:t>
            </a:r>
            <a:r>
              <a:rPr lang="en-US" sz="24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53A</a:t>
            </a:r>
            <a:r>
              <a:rPr lang="en-US" sz="2400" b="0" i="0" dirty="0">
                <a:effectLst/>
                <a:highlight>
                  <a:srgbClr val="FFFFFF"/>
                </a:highlight>
                <a:latin typeface="Times New Roman" panose="02020603050405020304" pitchFamily="18" charset="0"/>
              </a:rPr>
              <a:t>, which would then in turn not require registration. </a:t>
            </a:r>
          </a:p>
          <a:p>
            <a:pPr algn="just">
              <a:lnSpc>
                <a:spcPct val="100000"/>
              </a:lnSpc>
              <a:buNone/>
            </a:pPr>
            <a:r>
              <a:rPr lang="en-US" sz="2400" b="0" i="0" dirty="0">
                <a:effectLst/>
                <a:highlight>
                  <a:srgbClr val="FFFFFF"/>
                </a:highlight>
                <a:latin typeface="Times New Roman" panose="02020603050405020304" pitchFamily="18" charset="0"/>
              </a:rPr>
              <a:t>	As has been stated above, there is no contract in the eye of law in force under </a:t>
            </a:r>
            <a:r>
              <a:rPr lang="en-US" sz="24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53A</a:t>
            </a:r>
            <a:r>
              <a:rPr lang="en-US" sz="2400" b="0" i="0" dirty="0">
                <a:effectLst/>
                <a:highlight>
                  <a:srgbClr val="FFFFFF"/>
                </a:highlight>
                <a:latin typeface="Times New Roman" panose="02020603050405020304" pitchFamily="18" charset="0"/>
              </a:rPr>
              <a:t> after 2001 unless the said contract is registered. </a:t>
            </a:r>
          </a:p>
          <a:p>
            <a:pPr algn="just">
              <a:lnSpc>
                <a:spcPct val="100000"/>
              </a:lnSpc>
              <a:buNone/>
            </a:pPr>
            <a:r>
              <a:rPr lang="en-US" sz="2400" dirty="0">
                <a:highlight>
                  <a:srgbClr val="FFFFFF"/>
                </a:highlight>
                <a:latin typeface="Times New Roman" panose="02020603050405020304" pitchFamily="18" charset="0"/>
              </a:rPr>
              <a:t>	</a:t>
            </a:r>
            <a:r>
              <a:rPr lang="en-US" sz="2400" b="0" i="0" dirty="0">
                <a:effectLst/>
                <a:highlight>
                  <a:srgbClr val="FFFFFF"/>
                </a:highlight>
                <a:latin typeface="Times New Roman" panose="02020603050405020304" pitchFamily="18" charset="0"/>
              </a:rPr>
              <a:t>This being the case, and it being clear that the said JDA was never registered, since the JDA has no efficacy in the eye of law, obviously no “transfer” can be said to have taken place under the aforesaid document. </a:t>
            </a:r>
          </a:p>
          <a:p>
            <a:pPr algn="just">
              <a:lnSpc>
                <a:spcPct val="100000"/>
              </a:lnSpc>
              <a:buNone/>
            </a:pPr>
            <a:r>
              <a:rPr lang="en-US" sz="2400" dirty="0">
                <a:highlight>
                  <a:srgbClr val="FFFFFF"/>
                </a:highlight>
                <a:latin typeface="Times New Roman" panose="02020603050405020304" pitchFamily="18" charset="0"/>
              </a:rPr>
              <a:t>	</a:t>
            </a:r>
            <a:r>
              <a:rPr lang="en-US" sz="2400" b="0" i="0" dirty="0">
                <a:effectLst/>
                <a:highlight>
                  <a:srgbClr val="FFFFFF"/>
                </a:highlight>
                <a:latin typeface="Times New Roman" panose="02020603050405020304" pitchFamily="18" charset="0"/>
              </a:rPr>
              <a:t>Since we are deciding this case on this legal ground, it is unnecessary for us to go into the other questions decided by the High Court, namely, whether under the JDA possession was or was not taken; whether only a </a:t>
            </a:r>
            <a:r>
              <a:rPr lang="en-US" sz="2400" b="0" i="0" dirty="0" err="1">
                <a:effectLst/>
                <a:highlight>
                  <a:srgbClr val="FFFFFF"/>
                </a:highlight>
                <a:latin typeface="Times New Roman" panose="02020603050405020304" pitchFamily="18" charset="0"/>
              </a:rPr>
              <a:t>licence</a:t>
            </a:r>
            <a:r>
              <a:rPr lang="en-US" sz="2400" b="0" i="0" dirty="0">
                <a:effectLst/>
                <a:highlight>
                  <a:srgbClr val="FFFFFF"/>
                </a:highlight>
                <a:latin typeface="Times New Roman" panose="02020603050405020304" pitchFamily="18" charset="0"/>
              </a:rPr>
              <a:t> was granted to develop the property; and whether the developers were or were not ready and willing to carry out their part of the bargain.</a:t>
            </a:r>
            <a:endParaRPr lang="en-US" sz="24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99739817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006FC-2DA0-5727-A158-E02B931A2D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7C4D77-C570-FD94-4BFA-FD4B410F90B3}"/>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FACTS I</a:t>
            </a:r>
          </a:p>
          <a:p>
            <a:pPr marL="0" indent="0" algn="just">
              <a:buNone/>
            </a:pP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The assessee was a private company engaged in the business of development of residential and commercial project. </a:t>
            </a:r>
            <a:r>
              <a:rPr lang="en-US" sz="2200" b="1" u="sng" dirty="0">
                <a:latin typeface="Times New Roman" panose="02020603050405020304" pitchFamily="18" charset="0"/>
                <a:cs typeface="Times New Roman" panose="02020603050405020304" pitchFamily="18" charset="0"/>
              </a:rPr>
              <a:t>The assessee had not given any flat on rent during the year under consideration</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The Assessing Officer considered the </a:t>
            </a:r>
            <a:r>
              <a:rPr lang="en-US" sz="2200" b="1" u="sng" dirty="0">
                <a:latin typeface="Times New Roman" panose="02020603050405020304" pitchFamily="18" charset="0"/>
                <a:cs typeface="Times New Roman" panose="02020603050405020304" pitchFamily="18" charset="0"/>
              </a:rPr>
              <a:t>value of the unsold stock buildings and estimated annual letting value (ALV) on unsold stock and taxed same as income from the house property.</a:t>
            </a:r>
          </a:p>
          <a:p>
            <a:pPr marL="0" indent="0" algn="just">
              <a:buNone/>
            </a:pPr>
            <a:r>
              <a:rPr lang="en-US" sz="2200" dirty="0">
                <a:latin typeface="Times New Roman" panose="02020603050405020304" pitchFamily="18" charset="0"/>
                <a:cs typeface="Times New Roman" panose="02020603050405020304" pitchFamily="18" charset="0"/>
              </a:rPr>
              <a:t>The Commissioner (Appeals) deleted the addition made by the Assessing Officer.</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74410C3-6825-40E1-1EC3-67056D1028C1}"/>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58133241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F7D1C-1ECF-0F04-D6C9-D5096FB0A2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38A75-0F50-840E-C54D-6A42D010FA0F}"/>
              </a:ext>
            </a:extLst>
          </p:cNvPr>
          <p:cNvSpPr>
            <a:spLocks noGrp="1"/>
          </p:cNvSpPr>
          <p:nvPr>
            <p:ph idx="1"/>
          </p:nvPr>
        </p:nvSpPr>
        <p:spPr>
          <a:xfrm>
            <a:off x="185980" y="299803"/>
            <a:ext cx="11716210" cy="5877160"/>
          </a:xfrm>
        </p:spPr>
        <p:txBody>
          <a:bodyPr>
            <a:noAutofit/>
          </a:bodyPr>
          <a:lstStyle/>
          <a:p>
            <a:pPr marL="0" indent="0" algn="just">
              <a:buNone/>
            </a:pPr>
            <a:r>
              <a:rPr lang="en-US" sz="2200" dirty="0">
                <a:latin typeface="Times New Roman" panose="02020603050405020304" pitchFamily="18" charset="0"/>
                <a:cs typeface="Times New Roman" panose="02020603050405020304" pitchFamily="18" charset="0"/>
              </a:rPr>
              <a:t>On appeal to the Tribunal :</a:t>
            </a:r>
          </a:p>
          <a:p>
            <a:pPr marL="0" indent="0" algn="just">
              <a:buNone/>
            </a:pPr>
            <a:r>
              <a:rPr lang="en-US" sz="2200" dirty="0">
                <a:latin typeface="Times New Roman" panose="02020603050405020304" pitchFamily="18" charset="0"/>
                <a:cs typeface="Times New Roman" panose="02020603050405020304" pitchFamily="18" charset="0"/>
              </a:rPr>
              <a:t>HELD I</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Para 12</a:t>
            </a:r>
            <a:endParaRPr lang="en-US" sz="2200" dirty="0">
              <a:latin typeface="Times New Roman" panose="02020603050405020304" pitchFamily="18" charset="0"/>
              <a:cs typeface="Times New Roman" panose="02020603050405020304" pitchFamily="18" charset="0"/>
            </a:endParaRPr>
          </a:p>
          <a:p>
            <a:pPr marL="0" indent="0" algn="just">
              <a:buNone/>
            </a:pPr>
            <a:r>
              <a:rPr lang="en-US" sz="2200" b="1" u="sng" dirty="0">
                <a:latin typeface="Times New Roman" panose="02020603050405020304" pitchFamily="18" charset="0"/>
                <a:cs typeface="Times New Roman" panose="02020603050405020304" pitchFamily="18" charset="0"/>
              </a:rPr>
              <a:t>The co-ordinate Bench of the Tribunal in case of Pegasus Properties (P.) Ltd. v. Dy. CIT [2022] 135 taxmann.com 294/193 ITD 514 (Mumbai - Trib.)</a:t>
            </a:r>
            <a:r>
              <a:rPr lang="en-US" sz="2200" dirty="0">
                <a:latin typeface="Times New Roman" panose="02020603050405020304" pitchFamily="18" charset="0"/>
                <a:cs typeface="Times New Roman" panose="02020603050405020304" pitchFamily="18" charset="0"/>
              </a:rPr>
              <a:t> by relying upon the decision rendered </a:t>
            </a:r>
            <a:r>
              <a:rPr lang="en-US" sz="2200" b="1" u="sng" dirty="0">
                <a:latin typeface="Times New Roman" panose="02020603050405020304" pitchFamily="18" charset="0"/>
                <a:cs typeface="Times New Roman" panose="02020603050405020304" pitchFamily="18" charset="0"/>
              </a:rPr>
              <a:t>by Gujarat High Court in case of CIT v. Neha Builders (P.) Ltd. [2007] 164 Taxman 342/296 ITR 661 </a:t>
            </a:r>
            <a:r>
              <a:rPr lang="en-US" sz="2200" dirty="0">
                <a:latin typeface="Times New Roman" panose="02020603050405020304" pitchFamily="18" charset="0"/>
                <a:cs typeface="Times New Roman" panose="02020603050405020304" pitchFamily="18" charset="0"/>
              </a:rPr>
              <a:t>decided the </a:t>
            </a:r>
            <a:r>
              <a:rPr lang="en-US" sz="2200" b="1" u="sng" dirty="0">
                <a:latin typeface="Times New Roman" panose="02020603050405020304" pitchFamily="18" charset="0"/>
                <a:cs typeface="Times New Roman" panose="02020603050405020304" pitchFamily="18" charset="0"/>
              </a:rPr>
              <a:t>identical issue in </a:t>
            </a:r>
            <a:r>
              <a:rPr lang="en-US" sz="2200" b="1" u="sng" dirty="0" err="1">
                <a:latin typeface="Times New Roman" panose="02020603050405020304" pitchFamily="18" charset="0"/>
                <a:cs typeface="Times New Roman" panose="02020603050405020304" pitchFamily="18" charset="0"/>
              </a:rPr>
              <a:t>favour</a:t>
            </a:r>
            <a:r>
              <a:rPr lang="en-US" sz="2200" b="1" u="sng" dirty="0">
                <a:latin typeface="Times New Roman" panose="02020603050405020304" pitchFamily="18" charset="0"/>
                <a:cs typeface="Times New Roman" panose="02020603050405020304" pitchFamily="18" charset="0"/>
              </a:rPr>
              <a:t> of the assessee by returning the following findings</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b="1" u="sng" dirty="0">
                <a:latin typeface="Times New Roman" panose="02020603050405020304" pitchFamily="18" charset="0"/>
                <a:cs typeface="Times New Roman" panose="02020603050405020304" pitchFamily="18" charset="0"/>
              </a:rPr>
              <a:t>'5.14 we hold that no addition on account of deemed rental income could be made in respect of unsold stock of flats held as "stock-in-trade" </a:t>
            </a:r>
            <a:r>
              <a:rPr lang="en-US" sz="2200" b="1" u="sng" dirty="0" err="1">
                <a:latin typeface="Times New Roman" panose="02020603050405020304" pitchFamily="18" charset="0"/>
                <a:cs typeface="Times New Roman" panose="02020603050405020304" pitchFamily="18" charset="0"/>
              </a:rPr>
              <a:t>upto</a:t>
            </a:r>
            <a:r>
              <a:rPr lang="en-US" sz="2200" b="1" u="sng" dirty="0">
                <a:latin typeface="Times New Roman" panose="02020603050405020304" pitchFamily="18" charset="0"/>
                <a:cs typeface="Times New Roman" panose="02020603050405020304" pitchFamily="18" charset="0"/>
              </a:rPr>
              <a:t> A.Y. 2017-18. However, the amendment has been brought in the statute in section 23(5) from assessment year 2018-19 providing a moratorium period of two years. Hence, no addition could be made even for A.Y. 2018-19 also.’</a:t>
            </a:r>
          </a:p>
          <a:p>
            <a:pPr marL="0" indent="0" algn="just">
              <a:buNone/>
            </a:pPr>
            <a:endParaRPr lang="en-US" sz="2200" b="1" u="sng" dirty="0">
              <a:latin typeface="Times New Roman" panose="02020603050405020304" pitchFamily="18" charset="0"/>
              <a:cs typeface="Times New Roman" panose="02020603050405020304" pitchFamily="18" charset="0"/>
            </a:endParaRPr>
          </a:p>
          <a:p>
            <a:pPr marL="0" indent="0" algn="just">
              <a:buNone/>
            </a:pPr>
            <a:r>
              <a:rPr lang="en-US" sz="2200" b="1" dirty="0">
                <a:latin typeface="Times New Roman" panose="02020603050405020304" pitchFamily="18" charset="0"/>
                <a:cs typeface="Times New Roman" panose="02020603050405020304" pitchFamily="18" charset="0"/>
              </a:rPr>
              <a:t>Para 13</a:t>
            </a:r>
          </a:p>
          <a:p>
            <a:pPr marL="0" indent="0" algn="just">
              <a:buNone/>
            </a:pPr>
            <a:r>
              <a:rPr lang="en-US" sz="2200" dirty="0">
                <a:latin typeface="Times New Roman" panose="02020603050405020304" pitchFamily="18" charset="0"/>
                <a:cs typeface="Times New Roman" panose="02020603050405020304" pitchFamily="18" charset="0"/>
              </a:rPr>
              <a:t>The Commissioner (Appeals) has rightly deleted the addition made by the Assessing Officer on account of deemed rental income qua the unsold stock of flats held in stock-in-trade up to assessment year 2017-18. So finding no illegality or perversity in the impugned findings returned by the Commissioner (Appeals). </a:t>
            </a:r>
          </a:p>
          <a:p>
            <a:pPr marL="0" indent="0" algn="just">
              <a:buNone/>
            </a:pPr>
            <a:endParaRPr lang="en-US" sz="2200" b="1" u="sng"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E1C918F-9274-369D-221C-10A52B185C29}"/>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29577702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C3128-B4BB-D029-ACFA-7ADC74B0DC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BBC89-2B0B-C386-E566-77D599D0E073}"/>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II INCOME TAX : First proviso to section 43CA inserted by Finance Act, 2020 with effect from 1-4-2021 is applicable retrospectively; thus, where, difference recorded between sale value of flat sold and stamp value of such flat was 1.67 per cent and as such was within 10 per cent margin, addition under section 43CA was to be deleted</a:t>
            </a: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FF9CDC4-082D-888C-5456-0B4FE997717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6790125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7AB07-6617-03D2-BA03-2B4B8A6714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94BEBD-5E6A-3641-10B7-755393792819}"/>
              </a:ext>
            </a:extLst>
          </p:cNvPr>
          <p:cNvSpPr>
            <a:spLocks noGrp="1"/>
          </p:cNvSpPr>
          <p:nvPr>
            <p:ph idx="1"/>
          </p:nvPr>
        </p:nvSpPr>
        <p:spPr>
          <a:xfrm>
            <a:off x="185980" y="299803"/>
            <a:ext cx="11716210" cy="5877160"/>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II. Section</a:t>
            </a:r>
          </a:p>
          <a:p>
            <a:pPr marL="0" indent="0" algn="just">
              <a:buNone/>
            </a:pPr>
            <a:r>
              <a:rPr lang="en-US" sz="2000" dirty="0">
                <a:latin typeface="Times New Roman" panose="02020603050405020304" pitchFamily="18" charset="0"/>
                <a:cs typeface="Times New Roman" panose="02020603050405020304" pitchFamily="18" charset="0"/>
              </a:rPr>
              <a:t>43CA of the Income-tax Act, 1961 - Full value of consideration for transfer of assets other than capital assets in certain cases (First proviso to section 43CA) -Assessment year 2017-18 –</a:t>
            </a:r>
          </a:p>
          <a:p>
            <a:pPr marL="0" indent="0" algn="just">
              <a:buNone/>
            </a:pPr>
            <a:r>
              <a:rPr lang="en-US" sz="2000" dirty="0">
                <a:latin typeface="Times New Roman" panose="02020603050405020304" pitchFamily="18" charset="0"/>
                <a:cs typeface="Times New Roman" panose="02020603050405020304" pitchFamily="18" charset="0"/>
              </a:rPr>
              <a:t>Assessee was a private company into business of development of residential and commercial project - Assessing Officer </a:t>
            </a:r>
            <a:r>
              <a:rPr lang="en-US" sz="2000" b="1" u="sng" dirty="0">
                <a:latin typeface="Times New Roman" panose="02020603050405020304" pitchFamily="18" charset="0"/>
                <a:cs typeface="Times New Roman" panose="02020603050405020304" pitchFamily="18" charset="0"/>
              </a:rPr>
              <a:t>on perusal of value of flat from agreement to sell and stamp duty value noticed a 1.67 per cent variation between sale consideration and stamp duty valuation </a:t>
            </a:r>
            <a:r>
              <a:rPr lang="en-US" sz="2000" dirty="0">
                <a:latin typeface="Times New Roman" panose="02020603050405020304" pitchFamily="18" charset="0"/>
                <a:cs typeface="Times New Roman" panose="02020603050405020304" pitchFamily="18" charset="0"/>
              </a:rPr>
              <a:t>– He, thus, </a:t>
            </a:r>
            <a:r>
              <a:rPr lang="en-US" sz="2000" b="1" u="sng" dirty="0">
                <a:latin typeface="Times New Roman" panose="02020603050405020304" pitchFamily="18" charset="0"/>
                <a:cs typeface="Times New Roman" panose="02020603050405020304" pitchFamily="18" charset="0"/>
              </a:rPr>
              <a:t>made addition under section 43CA </a:t>
            </a:r>
            <a:r>
              <a:rPr lang="en-US" sz="2000" dirty="0">
                <a:latin typeface="Times New Roman" panose="02020603050405020304" pitchFamily="18" charset="0"/>
                <a:cs typeface="Times New Roman" panose="02020603050405020304" pitchFamily="18" charset="0"/>
              </a:rPr>
              <a:t>–</a:t>
            </a:r>
          </a:p>
          <a:p>
            <a:pPr marL="0" indent="0" algn="just">
              <a:buNone/>
            </a:pPr>
            <a:r>
              <a:rPr lang="en-US" sz="2000" b="1" u="sng" dirty="0">
                <a:latin typeface="Times New Roman" panose="02020603050405020304" pitchFamily="18" charset="0"/>
                <a:cs typeface="Times New Roman" panose="02020603050405020304" pitchFamily="18" charset="0"/>
              </a:rPr>
              <a:t>Commissioner (Appeals) interpreted that first proviso to section 43CA(1) introduced with effect from 01-04-2019 with a tolerance band of 5 per cent, which was subsequently increased to 10 per cent with effect from 01-04-2021 was prospective in nature and accordingly, upheld order of Assessing Officer </a:t>
            </a:r>
            <a:r>
              <a:rPr lang="en-US" sz="2000" dirty="0">
                <a:latin typeface="Times New Roman" panose="02020603050405020304" pitchFamily="18" charset="0"/>
                <a:cs typeface="Times New Roman" panose="02020603050405020304" pitchFamily="18" charset="0"/>
              </a:rPr>
              <a:t>– </a:t>
            </a:r>
          </a:p>
          <a:p>
            <a:pPr marL="0" indent="0" algn="just">
              <a:buNone/>
            </a:pPr>
            <a:r>
              <a:rPr lang="en-US" sz="2000" dirty="0">
                <a:latin typeface="Times New Roman" panose="02020603050405020304" pitchFamily="18" charset="0"/>
                <a:cs typeface="Times New Roman" panose="02020603050405020304" pitchFamily="18" charset="0"/>
              </a:rPr>
              <a:t>Whether first proviso to section 43CA inserted by Finance Act, 2020 with effect from 1-4-2021 would be applicable retrospectively, thus where difference recorded between sale value of flat sold by assessee and stamp value of such flat was 1.67 per cent and as such was within 10 per cent margin, addition under section 43CA was to be deleted - Held, yes [Para 16] [In </a:t>
            </a:r>
            <a:r>
              <a:rPr lang="en-US" sz="2000" dirty="0" err="1">
                <a:latin typeface="Times New Roman" panose="02020603050405020304" pitchFamily="18" charset="0"/>
                <a:cs typeface="Times New Roman" panose="02020603050405020304" pitchFamily="18" charset="0"/>
              </a:rPr>
              <a:t>favour</a:t>
            </a:r>
            <a:r>
              <a:rPr lang="en-US" sz="2000" dirty="0">
                <a:latin typeface="Times New Roman" panose="02020603050405020304" pitchFamily="18" charset="0"/>
                <a:cs typeface="Times New Roman" panose="02020603050405020304" pitchFamily="18" charset="0"/>
              </a:rPr>
              <a:t> of assessee]</a:t>
            </a:r>
          </a:p>
        </p:txBody>
      </p:sp>
      <p:sp>
        <p:nvSpPr>
          <p:cNvPr id="2" name="Footer Placeholder 1">
            <a:extLst>
              <a:ext uri="{FF2B5EF4-FFF2-40B4-BE49-F238E27FC236}">
                <a16:creationId xmlns:a16="http://schemas.microsoft.com/office/drawing/2014/main" id="{4C5C02AD-778D-1C6A-273B-EE47DE6178AC}"/>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1577780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C193D-6420-969F-200E-D402E35BB9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DDDFED-10C3-875D-CD1D-1A5F15FEBC25}"/>
              </a:ext>
            </a:extLst>
          </p:cNvPr>
          <p:cNvSpPr>
            <a:spLocks noGrp="1"/>
          </p:cNvSpPr>
          <p:nvPr>
            <p:ph idx="1"/>
          </p:nvPr>
        </p:nvSpPr>
        <p:spPr>
          <a:xfrm>
            <a:off x="185980" y="299803"/>
            <a:ext cx="11716210" cy="5877160"/>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FACTS II </a:t>
            </a:r>
          </a:p>
          <a:p>
            <a:pPr marL="0" indent="0" algn="just">
              <a:buNone/>
            </a:pPr>
            <a:r>
              <a:rPr lang="en-US" sz="2400" dirty="0">
                <a:latin typeface="Times New Roman" panose="02020603050405020304" pitchFamily="18" charset="0"/>
                <a:cs typeface="Times New Roman" panose="02020603050405020304" pitchFamily="18" charset="0"/>
              </a:rPr>
              <a:t>The assessee was a private company into the business of development of residential and commercial project.</a:t>
            </a:r>
          </a:p>
          <a:p>
            <a:pPr marL="0" indent="0" algn="just">
              <a:buNone/>
            </a:pPr>
            <a:r>
              <a:rPr lang="en-US" sz="2400" dirty="0">
                <a:latin typeface="Times New Roman" panose="02020603050405020304" pitchFamily="18" charset="0"/>
                <a:cs typeface="Times New Roman" panose="02020603050405020304" pitchFamily="18" charset="0"/>
              </a:rPr>
              <a:t>The Assessing Officer made </a:t>
            </a:r>
            <a:r>
              <a:rPr lang="en-US" sz="2400" b="1" u="sng" dirty="0">
                <a:latin typeface="Times New Roman" panose="02020603050405020304" pitchFamily="18" charset="0"/>
                <a:cs typeface="Times New Roman" panose="02020603050405020304" pitchFamily="18" charset="0"/>
              </a:rPr>
              <a:t>addition under section 43CA on ground that the assessee had sold certain flats on which sale consideration had been shown lower than the value of property adopted by the stamp duty valuation.</a:t>
            </a:r>
          </a:p>
          <a:p>
            <a:pPr marL="0" indent="0" algn="just">
              <a:buNone/>
            </a:pPr>
            <a:r>
              <a:rPr lang="en-US" sz="2400" dirty="0">
                <a:latin typeface="Times New Roman" panose="02020603050405020304" pitchFamily="18" charset="0"/>
                <a:cs typeface="Times New Roman" panose="02020603050405020304" pitchFamily="18" charset="0"/>
              </a:rPr>
              <a:t>On appeal, the Commissioner (Appeals) confirmed the addition made by the Assessing Officer.</a:t>
            </a:r>
            <a:endParaRPr lang="en-US" sz="18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87EFC19-8023-563C-FCF1-5AF21D3B353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20763752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D3211-4345-B3E8-9213-442A5D04F7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F3544-B8DC-43CF-BAB7-7B46428B5941}"/>
              </a:ext>
            </a:extLst>
          </p:cNvPr>
          <p:cNvSpPr>
            <a:spLocks noGrp="1"/>
          </p:cNvSpPr>
          <p:nvPr>
            <p:ph idx="1"/>
          </p:nvPr>
        </p:nvSpPr>
        <p:spPr>
          <a:xfrm>
            <a:off x="185980" y="299803"/>
            <a:ext cx="11716210" cy="5877160"/>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On appeal to the Tribunal :</a:t>
            </a:r>
          </a:p>
          <a:p>
            <a:pPr marL="0" indent="0" algn="just">
              <a:buNone/>
            </a:pPr>
            <a:r>
              <a:rPr lang="en-US" sz="2400" b="1" dirty="0">
                <a:latin typeface="Times New Roman" panose="02020603050405020304" pitchFamily="18" charset="0"/>
                <a:cs typeface="Times New Roman" panose="02020603050405020304" pitchFamily="18" charset="0"/>
              </a:rPr>
              <a:t>HELD II </a:t>
            </a:r>
          </a:p>
          <a:p>
            <a:pPr marL="0" indent="0" algn="just">
              <a:buNone/>
            </a:pPr>
            <a:r>
              <a:rPr lang="en-US" sz="2400" b="1" dirty="0">
                <a:latin typeface="Times New Roman" panose="02020603050405020304" pitchFamily="18" charset="0"/>
                <a:cs typeface="Times New Roman" panose="02020603050405020304" pitchFamily="18" charset="0"/>
              </a:rPr>
              <a:t>Para 14</a:t>
            </a:r>
          </a:p>
          <a:p>
            <a:pPr marL="0" indent="0" algn="just">
              <a:buNone/>
            </a:pPr>
            <a:r>
              <a:rPr lang="en-US" sz="2200" dirty="0">
                <a:latin typeface="Times New Roman" panose="02020603050405020304" pitchFamily="18" charset="0"/>
                <a:cs typeface="Times New Roman" panose="02020603050405020304" pitchFamily="18" charset="0"/>
              </a:rPr>
              <a:t>The Assessing Officer after perusing the value of flat No.1106, from the agreement to sell with Pushpa </a:t>
            </a:r>
            <a:r>
              <a:rPr lang="en-US" sz="2200" dirty="0" err="1">
                <a:latin typeface="Times New Roman" panose="02020603050405020304" pitchFamily="18" charset="0"/>
                <a:cs typeface="Times New Roman" panose="02020603050405020304" pitchFamily="18" charset="0"/>
              </a:rPr>
              <a:t>Hajare</a:t>
            </a:r>
            <a:r>
              <a:rPr lang="en-US" sz="2200" dirty="0">
                <a:latin typeface="Times New Roman" panose="02020603050405020304" pitchFamily="18" charset="0"/>
                <a:cs typeface="Times New Roman" panose="02020603050405020304" pitchFamily="18" charset="0"/>
              </a:rPr>
              <a:t> Ebony for a consideration of Rs.1.34 crores stamp value of Rs.1.37 crores noticed a difference of1.67 per cent in the sale consideration vis-à-vis stamp duty valuation and thereby made the addition under section 43CA being the excess value of the fair market value than the sale consideration value taken by the assessee.</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The Commissioner (Appeals) by interpreting the provisions brought to the statute book with effect from 01-04-2014 and by interpreting first proviso to section 43CA(1) with effect from 01-04-2019 with a tolerance band of 5 per cent, which was subsequently increased to 10 per cent with effect from 01-04-2021 being prospective in nature confirmed the addition made by the Assessing Officer, which is under challenge before the Tribunal.</a:t>
            </a:r>
          </a:p>
        </p:txBody>
      </p:sp>
      <p:sp>
        <p:nvSpPr>
          <p:cNvPr id="2" name="Footer Placeholder 1">
            <a:extLst>
              <a:ext uri="{FF2B5EF4-FFF2-40B4-BE49-F238E27FC236}">
                <a16:creationId xmlns:a16="http://schemas.microsoft.com/office/drawing/2014/main" id="{648FBE78-C838-25BB-4883-3A62C06500B1}"/>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1160186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CEFEA-98D8-91DC-FD34-B5E100236E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1F4307-E101-C89B-BBE3-DA783585ACA8}"/>
              </a:ext>
            </a:extLst>
          </p:cNvPr>
          <p:cNvSpPr>
            <a:spLocks noGrp="1"/>
          </p:cNvSpPr>
          <p:nvPr>
            <p:ph idx="1"/>
          </p:nvPr>
        </p:nvSpPr>
        <p:spPr>
          <a:xfrm>
            <a:off x="185980" y="299803"/>
            <a:ext cx="11716210" cy="5877160"/>
          </a:xfrm>
        </p:spPr>
        <p:txBody>
          <a:bodyPr>
            <a:normAutofit/>
          </a:bodyPr>
          <a:lstStyle/>
          <a:p>
            <a:pPr marL="0" indent="0" algn="just">
              <a:lnSpc>
                <a:spcPct val="100000"/>
              </a:lnSpc>
              <a:buNone/>
            </a:pPr>
            <a:r>
              <a:rPr lang="en-US" sz="2200" b="1" dirty="0">
                <a:latin typeface="Times New Roman" panose="02020603050405020304" pitchFamily="18" charset="0"/>
                <a:cs typeface="Times New Roman" panose="02020603050405020304" pitchFamily="18" charset="0"/>
              </a:rPr>
              <a:t>Para 16</a:t>
            </a:r>
            <a:endParaRPr lang="en-US" sz="22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200" dirty="0">
                <a:latin typeface="Times New Roman" panose="02020603050405020304" pitchFamily="18" charset="0"/>
                <a:cs typeface="Times New Roman" panose="02020603050405020304" pitchFamily="18" charset="0"/>
              </a:rPr>
              <a:t>The </a:t>
            </a:r>
            <a:r>
              <a:rPr lang="en-US" sz="2200" b="1" u="sng" dirty="0">
                <a:latin typeface="Times New Roman" panose="02020603050405020304" pitchFamily="18" charset="0"/>
                <a:cs typeface="Times New Roman" panose="02020603050405020304" pitchFamily="18" charset="0"/>
              </a:rPr>
              <a:t>co-ordinate Bench of the Tribunal in case of </a:t>
            </a:r>
            <a:r>
              <a:rPr lang="en-US" sz="2200" b="1" i="1" u="sng" dirty="0">
                <a:latin typeface="Times New Roman" panose="02020603050405020304" pitchFamily="18" charset="0"/>
                <a:cs typeface="Times New Roman" panose="02020603050405020304" pitchFamily="18" charset="0"/>
              </a:rPr>
              <a:t>Sai </a:t>
            </a:r>
            <a:r>
              <a:rPr lang="en-US" sz="2200" b="1" i="1" u="sng" dirty="0" err="1">
                <a:latin typeface="Times New Roman" panose="02020603050405020304" pitchFamily="18" charset="0"/>
                <a:cs typeface="Times New Roman" panose="02020603050405020304" pitchFamily="18" charset="0"/>
              </a:rPr>
              <a:t>Bhargavanath</a:t>
            </a:r>
            <a:r>
              <a:rPr lang="en-US" sz="2200" b="1" i="1" u="sng" dirty="0">
                <a:latin typeface="Times New Roman" panose="02020603050405020304" pitchFamily="18" charset="0"/>
                <a:cs typeface="Times New Roman" panose="02020603050405020304" pitchFamily="18" charset="0"/>
              </a:rPr>
              <a:t> Infra </a:t>
            </a:r>
            <a:r>
              <a:rPr lang="en-US" sz="2200" b="1" u="sng" dirty="0">
                <a:latin typeface="Times New Roman" panose="02020603050405020304" pitchFamily="18" charset="0"/>
                <a:cs typeface="Times New Roman" panose="02020603050405020304" pitchFamily="18" charset="0"/>
              </a:rPr>
              <a:t>v. </a:t>
            </a:r>
            <a:r>
              <a:rPr lang="en-US" sz="2200" b="1" i="1" u="sng" dirty="0" err="1">
                <a:latin typeface="Times New Roman" panose="02020603050405020304" pitchFamily="18" charset="0"/>
                <a:cs typeface="Times New Roman" panose="02020603050405020304" pitchFamily="18" charset="0"/>
              </a:rPr>
              <a:t>Asstt</a:t>
            </a:r>
            <a:r>
              <a:rPr lang="en-US" sz="2200" b="1" i="1" u="sng" dirty="0">
                <a:latin typeface="Times New Roman" panose="02020603050405020304" pitchFamily="18" charset="0"/>
                <a:cs typeface="Times New Roman" panose="02020603050405020304" pitchFamily="18" charset="0"/>
              </a:rPr>
              <a:t>. CIT </a:t>
            </a:r>
            <a:r>
              <a:rPr lang="en-US" sz="2200" b="1" u="sng" dirty="0">
                <a:latin typeface="Times New Roman" panose="02020603050405020304" pitchFamily="18" charset="0"/>
                <a:cs typeface="Times New Roman" panose="02020603050405020304" pitchFamily="18" charset="0"/>
              </a:rPr>
              <a:t>[2022] 144 taxmann.com 168/197 ITD 496 (Pune - Trib.) held that first proviso to section 43CA inserted by Finance Act, 2020 with effect from 1-4-2021 is applicable retrospectively and thus where difference recorded between sale value of flats sold by assessee and stamp value of such flats was within 10 per cent margin, no addition to be made. </a:t>
            </a:r>
          </a:p>
          <a:p>
            <a:pPr marL="0" indent="0" algn="just">
              <a:lnSpc>
                <a:spcPct val="100000"/>
              </a:lnSpc>
              <a:buNone/>
            </a:pPr>
            <a:endParaRPr lang="en-US" sz="22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200" b="1" u="sng" dirty="0">
                <a:latin typeface="Times New Roman" panose="02020603050405020304" pitchFamily="18" charset="0"/>
                <a:cs typeface="Times New Roman" panose="02020603050405020304" pitchFamily="18" charset="0"/>
              </a:rPr>
              <a:t>In the instant case the difference between the sale value and stamp value is 1.67 per cent  and as such within the threshold limit of 10 per cent, so following the order passed by the co-ordinate Bench of the Tribunal in case of </a:t>
            </a:r>
            <a:r>
              <a:rPr lang="en-US" sz="2200" b="1" i="1" u="sng" dirty="0">
                <a:latin typeface="Times New Roman" panose="02020603050405020304" pitchFamily="18" charset="0"/>
                <a:cs typeface="Times New Roman" panose="02020603050405020304" pitchFamily="18" charset="0"/>
              </a:rPr>
              <a:t>Sai </a:t>
            </a:r>
            <a:r>
              <a:rPr lang="en-US" sz="2200" b="1" i="1" u="sng" dirty="0" err="1">
                <a:latin typeface="Times New Roman" panose="02020603050405020304" pitchFamily="18" charset="0"/>
                <a:cs typeface="Times New Roman" panose="02020603050405020304" pitchFamily="18" charset="0"/>
              </a:rPr>
              <a:t>Bhargavanath</a:t>
            </a:r>
            <a:r>
              <a:rPr lang="en-US" sz="2200" b="1" i="1" u="sng" dirty="0">
                <a:latin typeface="Times New Roman" panose="02020603050405020304" pitchFamily="18" charset="0"/>
                <a:cs typeface="Times New Roman" panose="02020603050405020304" pitchFamily="18" charset="0"/>
              </a:rPr>
              <a:t> Infra </a:t>
            </a:r>
            <a:r>
              <a:rPr lang="en-US" sz="2200" b="1" u="sng" dirty="0">
                <a:latin typeface="Times New Roman" panose="02020603050405020304" pitchFamily="18" charset="0"/>
                <a:cs typeface="Times New Roman" panose="02020603050405020304" pitchFamily="18" charset="0"/>
              </a:rPr>
              <a:t>(supra), it is to be held that the Commissioner (Appeals) has erred in confirming this addition which is ordered to be deleted. </a:t>
            </a:r>
          </a:p>
          <a:p>
            <a:pPr marL="0" indent="0" algn="just">
              <a:lnSpc>
                <a:spcPct val="100000"/>
              </a:lnSpc>
              <a:buNone/>
            </a:pPr>
            <a:endParaRPr lang="en-US" sz="22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55913F1-DFF4-5CC9-E736-F5B089905AE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96615268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D59BB-168D-37F2-3F9F-0313DF164E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C7161-E53B-AD68-A525-8D8653349B1F}"/>
              </a:ext>
            </a:extLst>
          </p:cNvPr>
          <p:cNvSpPr>
            <a:spLocks noGrp="1"/>
          </p:cNvSpPr>
          <p:nvPr>
            <p:ph idx="1"/>
          </p:nvPr>
        </p:nvSpPr>
        <p:spPr>
          <a:xfrm>
            <a:off x="185980" y="299803"/>
            <a:ext cx="11716210" cy="5877160"/>
          </a:xfrm>
        </p:spPr>
        <p:txBody>
          <a:bodyPr>
            <a:normAutofit/>
          </a:bodyPr>
          <a:lstStyle/>
          <a:p>
            <a:pPr marL="0" indent="0" algn="ctr">
              <a:buNone/>
            </a:pPr>
            <a:endParaRPr lang="en-US" sz="2200" b="1" dirty="0">
              <a:latin typeface="Times New Roman" panose="02020603050405020304" pitchFamily="18" charset="0"/>
              <a:cs typeface="Times New Roman" panose="02020603050405020304" pitchFamily="18" charset="0"/>
            </a:endParaRPr>
          </a:p>
          <a:p>
            <a:pPr marL="0" indent="0" algn="ctr">
              <a:buNone/>
            </a:pPr>
            <a:r>
              <a:rPr lang="en-US" sz="2200" b="1" dirty="0">
                <a:latin typeface="Times New Roman" panose="02020603050405020304" pitchFamily="18" charset="0"/>
                <a:cs typeface="Times New Roman" panose="02020603050405020304" pitchFamily="18" charset="0"/>
              </a:rPr>
              <a:t>[2025] 179 taxmann.com 214 (Mumbai - Trib.)</a:t>
            </a:r>
          </a:p>
          <a:p>
            <a:pPr marL="0" indent="0" algn="ctr">
              <a:buNone/>
            </a:pPr>
            <a:r>
              <a:rPr lang="en-US" sz="2200" b="1" dirty="0">
                <a:latin typeface="Times New Roman" panose="02020603050405020304" pitchFamily="18" charset="0"/>
                <a:cs typeface="Times New Roman" panose="02020603050405020304" pitchFamily="18" charset="0"/>
              </a:rPr>
              <a:t>[2025] 215 ITD 124 (Mumbai - Trib.)[08-10-2025]</a:t>
            </a:r>
          </a:p>
          <a:p>
            <a:pPr marL="0" indent="0" algn="ctr">
              <a:buNone/>
            </a:pPr>
            <a:endParaRPr lang="en-US" sz="2200" b="1" dirty="0">
              <a:latin typeface="Times New Roman" panose="02020603050405020304" pitchFamily="18" charset="0"/>
              <a:cs typeface="Times New Roman" panose="02020603050405020304" pitchFamily="18" charset="0"/>
            </a:endParaRPr>
          </a:p>
          <a:p>
            <a:pPr marL="0" indent="0" algn="ctr">
              <a:buNone/>
            </a:pPr>
            <a:r>
              <a:rPr lang="en-US" sz="2200" b="1" dirty="0">
                <a:latin typeface="Times New Roman" panose="02020603050405020304" pitchFamily="18" charset="0"/>
                <a:cs typeface="Times New Roman" panose="02020603050405020304" pitchFamily="18" charset="0"/>
              </a:rPr>
              <a:t>Deputy Commissioner of Income-tax </a:t>
            </a:r>
          </a:p>
          <a:p>
            <a:pPr marL="0" indent="0" algn="ctr">
              <a:buNone/>
            </a:pPr>
            <a:r>
              <a:rPr lang="en-US" sz="2200" b="1" dirty="0">
                <a:latin typeface="Times New Roman" panose="02020603050405020304" pitchFamily="18" charset="0"/>
                <a:cs typeface="Times New Roman" panose="02020603050405020304" pitchFamily="18" charset="0"/>
              </a:rPr>
              <a:t>vs.</a:t>
            </a:r>
          </a:p>
          <a:p>
            <a:pPr marL="0" indent="0" algn="ctr">
              <a:buNone/>
            </a:pPr>
            <a:r>
              <a:rPr lang="en-US" sz="2200" b="1" dirty="0">
                <a:latin typeface="Times New Roman" panose="02020603050405020304" pitchFamily="18" charset="0"/>
                <a:cs typeface="Times New Roman" panose="02020603050405020304" pitchFamily="18" charset="0"/>
              </a:rPr>
              <a:t> Gaurav Investments</a:t>
            </a:r>
          </a:p>
          <a:p>
            <a:pPr marL="0" indent="0" algn="ctr">
              <a:buNone/>
            </a:pPr>
            <a:endParaRPr lang="en-US" sz="2200" b="1" dirty="0">
              <a:latin typeface="Times New Roman" panose="02020603050405020304" pitchFamily="18" charset="0"/>
              <a:cs typeface="Times New Roman" panose="02020603050405020304" pitchFamily="18" charset="0"/>
            </a:endParaRPr>
          </a:p>
          <a:p>
            <a:pPr marL="0" indent="0" algn="ctr">
              <a:buNone/>
            </a:pPr>
            <a:endParaRPr lang="en-US" sz="22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Proviso to section 43CA(1) allowing 10 per cent tolerance band is curative and applies retrospectively</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no addition was warranted in case of assessee, where difference between DVO value and sale consideration was within permissible limit for assessment year 2018–19.</a:t>
            </a:r>
            <a:endParaRPr lang="en-US" sz="22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0570141-11E3-A5A8-34C7-4C1341F9261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39366882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8710C-0571-CAA5-1401-74D96CD231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4AAC0-7881-8EBA-643B-9B9658B135B1}"/>
              </a:ext>
            </a:extLst>
          </p:cNvPr>
          <p:cNvSpPr>
            <a:spLocks noGrp="1"/>
          </p:cNvSpPr>
          <p:nvPr>
            <p:ph idx="1"/>
          </p:nvPr>
        </p:nvSpPr>
        <p:spPr>
          <a:xfrm>
            <a:off x="185980" y="299803"/>
            <a:ext cx="11716210" cy="5877160"/>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INCOME TAX : Proviso to section 43CA(1) allowing 10 per cent tolerance band is curative and applies retrospectively; hence, no addition was warranted in case of </a:t>
            </a:r>
            <a:r>
              <a:rPr lang="en-US" b="1" dirty="0" err="1">
                <a:latin typeface="Times New Roman" panose="02020603050405020304" pitchFamily="18" charset="0"/>
                <a:cs typeface="Times New Roman" panose="02020603050405020304" pitchFamily="18" charset="0"/>
              </a:rPr>
              <a:t>assessee</a:t>
            </a:r>
            <a:r>
              <a:rPr lang="en-US" b="1" dirty="0">
                <a:latin typeface="Times New Roman" panose="02020603050405020304" pitchFamily="18" charset="0"/>
                <a:cs typeface="Times New Roman" panose="02020603050405020304" pitchFamily="18" charset="0"/>
              </a:rPr>
              <a:t>, where difference between DVO value and sale consideration was within permissible limit for assessment year 2018–19.</a:t>
            </a: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084FEE2-7E30-0D3E-6B9F-AC06EDF4931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60285921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763F7-189C-9FB8-1889-B1120E4E06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22C335-1217-D093-9BD9-FA6277973B12}"/>
              </a:ext>
            </a:extLst>
          </p:cNvPr>
          <p:cNvSpPr>
            <a:spLocks noGrp="1"/>
          </p:cNvSpPr>
          <p:nvPr>
            <p:ph idx="1"/>
          </p:nvPr>
        </p:nvSpPr>
        <p:spPr>
          <a:xfrm>
            <a:off x="185980" y="299803"/>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Section 43CA of the Income-tax Act, 1961 –Special provision for full value of consideration for transfer of assets other than capital assets in certain cases (Tolerance band) - Assessment year 2018-19 – </a:t>
            </a:r>
          </a:p>
          <a:p>
            <a:pPr marL="0" indent="0" algn="just">
              <a:buNone/>
            </a:pPr>
            <a:r>
              <a:rPr lang="en-US" sz="2200" dirty="0">
                <a:latin typeface="Times New Roman" panose="02020603050405020304" pitchFamily="18" charset="0"/>
                <a:cs typeface="Times New Roman" panose="02020603050405020304" pitchFamily="18" charset="0"/>
              </a:rPr>
              <a:t>Assessee sold three immovable properties and received sale consideration – As same was less than stamp duty value, Assessing Officer made addition under section 43CA – </a:t>
            </a:r>
          </a:p>
          <a:p>
            <a:pPr marL="0" indent="0" algn="just">
              <a:buNone/>
            </a:pPr>
            <a:r>
              <a:rPr lang="en-US" sz="2200" dirty="0">
                <a:latin typeface="Times New Roman" panose="02020603050405020304" pitchFamily="18" charset="0"/>
                <a:cs typeface="Times New Roman" panose="02020603050405020304" pitchFamily="18" charset="0"/>
              </a:rPr>
              <a:t>On receipt of report from DVO, Commissioner (Appeals) deleted addition made under section 43CA difference between DVO valuation and actual consideration being within 10% tolerance band – </a:t>
            </a:r>
          </a:p>
          <a:p>
            <a:pPr marL="0" indent="0" algn="just">
              <a:buNone/>
            </a:pPr>
            <a:r>
              <a:rPr lang="en-US" sz="2200" b="1" u="sng" dirty="0">
                <a:latin typeface="Times New Roman" panose="02020603050405020304" pitchFamily="18" charset="0"/>
                <a:cs typeface="Times New Roman" panose="02020603050405020304" pitchFamily="18" charset="0"/>
              </a:rPr>
              <a:t>Whether tolerance band of 10 per cent as introduced by Finance Act, 2020 with effect from 1-4-2021 was applicable retrospectively to Assessment Year 2018-19 following Tribunal’s decision in </a:t>
            </a:r>
            <a:r>
              <a:rPr lang="en-US" sz="2200" b="1" u="sng" dirty="0" err="1">
                <a:latin typeface="Times New Roman" panose="02020603050405020304" pitchFamily="18" charset="0"/>
                <a:cs typeface="Times New Roman" panose="02020603050405020304" pitchFamily="18" charset="0"/>
              </a:rPr>
              <a:t>assessee’s</a:t>
            </a:r>
            <a:r>
              <a:rPr lang="en-US" sz="2200" b="1" u="sng" dirty="0">
                <a:latin typeface="Times New Roman" panose="02020603050405020304" pitchFamily="18" charset="0"/>
                <a:cs typeface="Times New Roman" panose="02020603050405020304" pitchFamily="18" charset="0"/>
              </a:rPr>
              <a:t> own case for earlier year - Held, yes – </a:t>
            </a:r>
          </a:p>
          <a:p>
            <a:pPr marL="0" indent="0" algn="just">
              <a:buNone/>
            </a:pPr>
            <a:r>
              <a:rPr lang="en-US" sz="2200" b="1" u="sng" dirty="0">
                <a:latin typeface="Times New Roman" panose="02020603050405020304" pitchFamily="18" charset="0"/>
                <a:cs typeface="Times New Roman" panose="02020603050405020304" pitchFamily="18" charset="0"/>
              </a:rPr>
              <a:t>Whether since difference between value determined by DVO and sale consideration was less than tolerance band, no addition under section 43CA was warranted - Held, yes [Paras 7 and 8] [In </a:t>
            </a:r>
            <a:r>
              <a:rPr lang="en-US" sz="2200" b="1" u="sng" dirty="0" err="1">
                <a:latin typeface="Times New Roman" panose="02020603050405020304" pitchFamily="18" charset="0"/>
                <a:cs typeface="Times New Roman" panose="02020603050405020304" pitchFamily="18" charset="0"/>
              </a:rPr>
              <a:t>favour</a:t>
            </a:r>
            <a:r>
              <a:rPr lang="en-US" sz="2200" b="1" u="sng" dirty="0">
                <a:latin typeface="Times New Roman" panose="02020603050405020304" pitchFamily="18" charset="0"/>
                <a:cs typeface="Times New Roman" panose="02020603050405020304" pitchFamily="18" charset="0"/>
              </a:rPr>
              <a:t> of </a:t>
            </a:r>
            <a:r>
              <a:rPr lang="en-US" sz="2200" b="1" u="sng" dirty="0" err="1">
                <a:latin typeface="Times New Roman" panose="02020603050405020304" pitchFamily="18" charset="0"/>
                <a:cs typeface="Times New Roman" panose="02020603050405020304" pitchFamily="18" charset="0"/>
              </a:rPr>
              <a:t>assessee</a:t>
            </a:r>
            <a:r>
              <a:rPr lang="en-US" sz="2200" b="1" u="sng" dirty="0">
                <a:latin typeface="Times New Roman" panose="02020603050405020304" pitchFamily="18" charset="0"/>
                <a:cs typeface="Times New Roman" panose="02020603050405020304" pitchFamily="18" charset="0"/>
              </a:rPr>
              <a:t>]</a:t>
            </a:r>
          </a:p>
        </p:txBody>
      </p:sp>
      <p:sp>
        <p:nvSpPr>
          <p:cNvPr id="2" name="Footer Placeholder 1">
            <a:extLst>
              <a:ext uri="{FF2B5EF4-FFF2-40B4-BE49-F238E27FC236}">
                <a16:creationId xmlns:a16="http://schemas.microsoft.com/office/drawing/2014/main" id="{0177653F-2585-6631-6868-0F523406D68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203130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885" y="1122362"/>
            <a:ext cx="10787743" cy="3667351"/>
          </a:xfrm>
        </p:spPr>
        <p:txBody>
          <a:bodyPr>
            <a:noAutofit/>
          </a:bodyPr>
          <a:lstStyle/>
          <a:p>
            <a:r>
              <a:rPr lang="en-IN" sz="4000" b="1" dirty="0" err="1">
                <a:latin typeface="Times New Roman" panose="02020603050405020304" pitchFamily="18" charset="0"/>
                <a:cs typeface="Times New Roman" panose="02020603050405020304" pitchFamily="18" charset="0"/>
              </a:rPr>
              <a:t>Seshasayee</a:t>
            </a:r>
            <a:r>
              <a:rPr lang="en-IN" sz="4000" b="1" dirty="0">
                <a:latin typeface="Times New Roman" panose="02020603050405020304" pitchFamily="18" charset="0"/>
                <a:cs typeface="Times New Roman" panose="02020603050405020304" pitchFamily="18" charset="0"/>
              </a:rPr>
              <a:t> Steels (P.) Ltd.</a:t>
            </a:r>
            <a:br>
              <a:rPr lang="en-IN" sz="4000" b="1" dirty="0">
                <a:latin typeface="Times New Roman" panose="02020603050405020304" pitchFamily="18" charset="0"/>
                <a:cs typeface="Times New Roman" panose="02020603050405020304" pitchFamily="18" charset="0"/>
              </a:rPr>
            </a:br>
            <a:r>
              <a:rPr lang="en-IN" sz="4000" b="1" dirty="0">
                <a:latin typeface="Times New Roman" panose="02020603050405020304" pitchFamily="18" charset="0"/>
                <a:cs typeface="Times New Roman" panose="02020603050405020304" pitchFamily="18" charset="0"/>
              </a:rPr>
              <a:t>v. Assistant Commissioner of Income Tax, Company Circle - VI(2), Chennai</a:t>
            </a:r>
            <a:br>
              <a:rPr lang="en-IN" sz="4000" b="1" dirty="0">
                <a:latin typeface="Times New Roman" panose="02020603050405020304" pitchFamily="18" charset="0"/>
                <a:cs typeface="Times New Roman" panose="02020603050405020304" pitchFamily="18" charset="0"/>
              </a:rPr>
            </a:br>
            <a:r>
              <a:rPr lang="en-IN" sz="4000" b="1" dirty="0">
                <a:latin typeface="Times New Roman" panose="02020603050405020304" pitchFamily="18" charset="0"/>
                <a:cs typeface="Times New Roman" panose="02020603050405020304" pitchFamily="18" charset="0"/>
              </a:rPr>
              <a:t>[2020] 115 taxmann.com 5 (SC)</a:t>
            </a:r>
            <a:br>
              <a:rPr lang="en-IN" sz="4000" b="1" dirty="0">
                <a:latin typeface="Times New Roman" panose="02020603050405020304" pitchFamily="18" charset="0"/>
                <a:cs typeface="Times New Roman" panose="02020603050405020304" pitchFamily="18" charset="0"/>
              </a:rPr>
            </a:br>
            <a:r>
              <a:rPr lang="en-IN" sz="4000" b="1" dirty="0">
                <a:latin typeface="Times New Roman" panose="02020603050405020304" pitchFamily="18" charset="0"/>
                <a:cs typeface="Times New Roman" panose="02020603050405020304" pitchFamily="18" charset="0"/>
              </a:rPr>
              <a:t>dated 04.12.2019</a:t>
            </a:r>
          </a:p>
        </p:txBody>
      </p:sp>
      <p:sp>
        <p:nvSpPr>
          <p:cNvPr id="3" name="Footer Placeholder 2"/>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96797537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4A9C6-0ADC-03AC-9817-BA6317A173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A0950F-79A8-EE5B-9645-1CCF34240688}"/>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FACTS</a:t>
            </a:r>
          </a:p>
          <a:p>
            <a:pPr marL="0" indent="0" algn="just">
              <a:buNone/>
            </a:pPr>
            <a:r>
              <a:rPr lang="en-US" sz="2200" dirty="0">
                <a:latin typeface="Times New Roman" panose="02020603050405020304" pitchFamily="18" charset="0"/>
                <a:cs typeface="Times New Roman" panose="02020603050405020304" pitchFamily="18" charset="0"/>
              </a:rPr>
              <a:t>The assessee was involved in the business of real estate and construction. During the year under consideration, the </a:t>
            </a:r>
            <a:r>
              <a:rPr lang="en-US" sz="2200" b="1" u="sng" dirty="0">
                <a:latin typeface="Times New Roman" panose="02020603050405020304" pitchFamily="18" charset="0"/>
                <a:cs typeface="Times New Roman" panose="02020603050405020304" pitchFamily="18" charset="0"/>
              </a:rPr>
              <a:t>assessee sold three immovable properties for a consideration which was less than the value fixed by the stamp authorities. </a:t>
            </a:r>
          </a:p>
          <a:p>
            <a:pPr marL="0" indent="0" algn="just">
              <a:buNone/>
            </a:pPr>
            <a:r>
              <a:rPr lang="en-US" sz="2200" dirty="0">
                <a:latin typeface="Times New Roman" panose="02020603050405020304" pitchFamily="18" charset="0"/>
                <a:cs typeface="Times New Roman" panose="02020603050405020304" pitchFamily="18" charset="0"/>
              </a:rPr>
              <a:t>Pursuant to the </a:t>
            </a:r>
            <a:r>
              <a:rPr lang="en-US" sz="2200" b="1" u="sng" dirty="0">
                <a:latin typeface="Times New Roman" panose="02020603050405020304" pitchFamily="18" charset="0"/>
                <a:cs typeface="Times New Roman" panose="02020603050405020304" pitchFamily="18" charset="0"/>
              </a:rPr>
              <a:t>request by the assessee </a:t>
            </a:r>
            <a:r>
              <a:rPr lang="en-US" sz="2200" dirty="0">
                <a:latin typeface="Times New Roman" panose="02020603050405020304" pitchFamily="18" charset="0"/>
                <a:cs typeface="Times New Roman" panose="02020603050405020304" pitchFamily="18" charset="0"/>
              </a:rPr>
              <a:t>during the assessment proceedings</a:t>
            </a:r>
            <a:r>
              <a:rPr lang="en-US" sz="2200" b="1" u="sng" dirty="0">
                <a:latin typeface="Times New Roman" panose="02020603050405020304" pitchFamily="18" charset="0"/>
                <a:cs typeface="Times New Roman" panose="02020603050405020304" pitchFamily="18" charset="0"/>
              </a:rPr>
              <a:t>, the Assessing Officer referred the matter to the DVO for valuation of the immovable properties </a:t>
            </a:r>
            <a:r>
              <a:rPr lang="en-US" sz="2200" dirty="0">
                <a:latin typeface="Times New Roman" panose="02020603050405020304" pitchFamily="18" charset="0"/>
                <a:cs typeface="Times New Roman" panose="02020603050405020304" pitchFamily="18" charset="0"/>
              </a:rPr>
              <a:t>sold by the assessee during the year under consideration.</a:t>
            </a:r>
          </a:p>
          <a:p>
            <a:pPr marL="0" indent="0" algn="just">
              <a:buNone/>
            </a:pPr>
            <a:r>
              <a:rPr lang="en-US" sz="2200" b="1" u="sng" dirty="0">
                <a:latin typeface="Times New Roman" panose="02020603050405020304" pitchFamily="18" charset="0"/>
                <a:cs typeface="Times New Roman" panose="02020603050405020304" pitchFamily="18" charset="0"/>
              </a:rPr>
              <a:t>As of the date of passing of the assessment order, the report from DVO was not received</a:t>
            </a:r>
            <a:r>
              <a:rPr lang="en-US" sz="2200" dirty="0">
                <a:latin typeface="Times New Roman" panose="02020603050405020304" pitchFamily="18" charset="0"/>
                <a:cs typeface="Times New Roman" panose="02020603050405020304" pitchFamily="18" charset="0"/>
              </a:rPr>
              <a:t>, the </a:t>
            </a:r>
            <a:r>
              <a:rPr lang="en-US" sz="2200" b="1" u="sng" dirty="0">
                <a:latin typeface="Times New Roman" panose="02020603050405020304" pitchFamily="18" charset="0"/>
                <a:cs typeface="Times New Roman" panose="02020603050405020304" pitchFamily="18" charset="0"/>
              </a:rPr>
              <a:t>Assessing Officer, </a:t>
            </a:r>
            <a:r>
              <a:rPr lang="en-US" sz="2200" dirty="0">
                <a:latin typeface="Times New Roman" panose="02020603050405020304" pitchFamily="18" charset="0"/>
                <a:cs typeface="Times New Roman" panose="02020603050405020304" pitchFamily="18" charset="0"/>
              </a:rPr>
              <a:t>considering the value as determined by the stamp duty authority, </a:t>
            </a:r>
            <a:r>
              <a:rPr lang="en-US" sz="2200" b="1" u="sng" dirty="0">
                <a:latin typeface="Times New Roman" panose="02020603050405020304" pitchFamily="18" charset="0"/>
                <a:cs typeface="Times New Roman" panose="02020603050405020304" pitchFamily="18" charset="0"/>
              </a:rPr>
              <a:t>made the addition under section 43CA, subject to rectification on receipt of the valuation report from the DVO.</a:t>
            </a:r>
          </a:p>
          <a:p>
            <a:pPr marL="0" indent="0" algn="just">
              <a:buNone/>
            </a:pPr>
            <a:r>
              <a:rPr lang="en-US" sz="2200" dirty="0">
                <a:latin typeface="Times New Roman" panose="02020603050405020304" pitchFamily="18" charset="0"/>
                <a:cs typeface="Times New Roman" panose="02020603050405020304" pitchFamily="18" charset="0"/>
              </a:rPr>
              <a:t>During the </a:t>
            </a:r>
            <a:r>
              <a:rPr lang="en-US" sz="2200" b="1" u="sng" dirty="0">
                <a:latin typeface="Times New Roman" panose="02020603050405020304" pitchFamily="18" charset="0"/>
                <a:cs typeface="Times New Roman" panose="02020603050405020304" pitchFamily="18" charset="0"/>
              </a:rPr>
              <a:t>pendency of the appellate proceedings before the Commissioner(Appeals), the report from the DVO was received</a:t>
            </a:r>
            <a:r>
              <a:rPr lang="en-US" sz="2200" dirty="0">
                <a:latin typeface="Times New Roman" panose="02020603050405020304" pitchFamily="18" charset="0"/>
                <a:cs typeface="Times New Roman" panose="02020603050405020304" pitchFamily="18" charset="0"/>
              </a:rPr>
              <a:t>, and the Commissioner (Appeals</a:t>
            </a:r>
            <a:r>
              <a:rPr lang="en-US" sz="2200" b="1" u="sng" dirty="0">
                <a:latin typeface="Times New Roman" panose="02020603050405020304" pitchFamily="18" charset="0"/>
                <a:cs typeface="Times New Roman" panose="02020603050405020304" pitchFamily="18" charset="0"/>
              </a:rPr>
              <a:t>) deleted the addition made under section 43CA on ground that difference between DVO valuation and actual consideration was within 10% tolerance band.</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1219FF0-B2D9-665C-0E5D-487EEB4873D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79488510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BF4EC-3D3B-22AD-B885-AD738354DF9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BC142-04C3-D314-5EBD-845BF8674ECA}"/>
              </a:ext>
            </a:extLst>
          </p:cNvPr>
          <p:cNvSpPr>
            <a:spLocks noGrp="1"/>
          </p:cNvSpPr>
          <p:nvPr>
            <p:ph idx="1"/>
          </p:nvPr>
        </p:nvSpPr>
        <p:spPr>
          <a:xfrm>
            <a:off x="185980" y="299803"/>
            <a:ext cx="11716210" cy="5877160"/>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On revenue's appeal to the Tribunal:</a:t>
            </a:r>
          </a:p>
          <a:p>
            <a:pPr marL="0" indent="0" algn="just">
              <a:buNone/>
            </a:pPr>
            <a:r>
              <a:rPr lang="en-US" sz="2000" dirty="0">
                <a:latin typeface="Times New Roman" panose="02020603050405020304" pitchFamily="18" charset="0"/>
                <a:cs typeface="Times New Roman" panose="02020603050405020304" pitchFamily="18" charset="0"/>
              </a:rPr>
              <a:t>HELD</a:t>
            </a:r>
          </a:p>
          <a:p>
            <a:pPr marL="0" indent="0" algn="just">
              <a:buNone/>
            </a:pPr>
            <a:r>
              <a:rPr lang="en-US" sz="2000" b="1" dirty="0">
                <a:latin typeface="Times New Roman" panose="02020603050405020304" pitchFamily="18" charset="0"/>
                <a:cs typeface="Times New Roman" panose="02020603050405020304" pitchFamily="18" charset="0"/>
              </a:rPr>
              <a:t>Para 6 </a:t>
            </a:r>
          </a:p>
          <a:p>
            <a:pPr marL="0" indent="0" algn="just">
              <a:buNone/>
            </a:pPr>
            <a:r>
              <a:rPr lang="en-US" sz="2000" dirty="0">
                <a:latin typeface="Times New Roman" panose="02020603050405020304" pitchFamily="18" charset="0"/>
                <a:cs typeface="Times New Roman" panose="02020603050405020304" pitchFamily="18" charset="0"/>
              </a:rPr>
              <a:t> It is the </a:t>
            </a:r>
            <a:r>
              <a:rPr lang="en-US" sz="2000" b="1" u="sng" dirty="0">
                <a:latin typeface="Times New Roman" panose="02020603050405020304" pitchFamily="18" charset="0"/>
                <a:cs typeface="Times New Roman" panose="02020603050405020304" pitchFamily="18" charset="0"/>
              </a:rPr>
              <a:t>plea of the </a:t>
            </a:r>
            <a:r>
              <a:rPr lang="en-US" sz="2000" b="1" u="sng" dirty="0" err="1">
                <a:latin typeface="Times New Roman" panose="02020603050405020304" pitchFamily="18" charset="0"/>
                <a:cs typeface="Times New Roman" panose="02020603050405020304" pitchFamily="18" charset="0"/>
              </a:rPr>
              <a:t>assessee</a:t>
            </a:r>
            <a:r>
              <a:rPr lang="en-US" sz="2000" b="1" u="sng" dirty="0">
                <a:latin typeface="Times New Roman" panose="02020603050405020304" pitchFamily="18" charset="0"/>
                <a:cs typeface="Times New Roman" panose="02020603050405020304" pitchFamily="18" charset="0"/>
              </a:rPr>
              <a:t> that the fair market value determined by the DVO in respect of the three properties does not exceed 110 per cent of the consideration received </a:t>
            </a:r>
            <a:r>
              <a:rPr lang="en-US" sz="2000" dirty="0">
                <a:latin typeface="Times New Roman" panose="02020603050405020304" pitchFamily="18" charset="0"/>
                <a:cs typeface="Times New Roman" panose="02020603050405020304" pitchFamily="18" charset="0"/>
              </a:rPr>
              <a:t>and therefore, the </a:t>
            </a:r>
            <a:r>
              <a:rPr lang="en-US" sz="2000" b="1" u="sng" dirty="0">
                <a:latin typeface="Times New Roman" panose="02020603050405020304" pitchFamily="18" charset="0"/>
                <a:cs typeface="Times New Roman" panose="02020603050405020304" pitchFamily="18" charset="0"/>
              </a:rPr>
              <a:t>consideration as received by the </a:t>
            </a:r>
            <a:r>
              <a:rPr lang="en-US" sz="2000" b="1" u="sng" dirty="0" err="1">
                <a:latin typeface="Times New Roman" panose="02020603050405020304" pitchFamily="18" charset="0"/>
                <a:cs typeface="Times New Roman" panose="02020603050405020304" pitchFamily="18" charset="0"/>
              </a:rPr>
              <a:t>assessee</a:t>
            </a:r>
            <a:r>
              <a:rPr lang="en-US" sz="2000" b="1" u="sng" dirty="0">
                <a:latin typeface="Times New Roman" panose="02020603050405020304" pitchFamily="18" charset="0"/>
                <a:cs typeface="Times New Roman" panose="02020603050405020304" pitchFamily="18" charset="0"/>
              </a:rPr>
              <a:t> should be deemed to be the full value of consideration for the purpose of computing profit and gain from transfer of the immovable properties as per 1st proviso to section 43CA. </a:t>
            </a: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D1C1D2A-E681-443C-ECC2-CB6BA61F904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76819479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0F255-7EF7-0199-C6BE-91E779E4E4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B7AA64-B8ED-33F7-3CD3-B46C389AC619}"/>
              </a:ext>
            </a:extLst>
          </p:cNvPr>
          <p:cNvSpPr>
            <a:spLocks noGrp="1"/>
          </p:cNvSpPr>
          <p:nvPr>
            <p:ph idx="1"/>
          </p:nvPr>
        </p:nvSpPr>
        <p:spPr>
          <a:xfrm>
            <a:off x="237895" y="315301"/>
            <a:ext cx="11716210" cy="5877160"/>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Para 7 (GIST)</a:t>
            </a:r>
          </a:p>
          <a:p>
            <a:pPr marL="0" indent="0" algn="just">
              <a:buNone/>
            </a:pPr>
            <a:r>
              <a:rPr lang="en-US" sz="2000" dirty="0">
                <a:latin typeface="Times New Roman" panose="02020603050405020304" pitchFamily="18" charset="0"/>
                <a:cs typeface="Times New Roman" panose="02020603050405020304" pitchFamily="18" charset="0"/>
              </a:rPr>
              <a:t>While </a:t>
            </a:r>
            <a:r>
              <a:rPr lang="en-US" sz="2000" b="1" u="sng" dirty="0">
                <a:latin typeface="Times New Roman" panose="02020603050405020304" pitchFamily="18" charset="0"/>
                <a:cs typeface="Times New Roman" panose="02020603050405020304" pitchFamily="18" charset="0"/>
              </a:rPr>
              <a:t>considering the similar issue regarding the applicability of a higher tolerance band of 10 per cent</a:t>
            </a:r>
            <a:r>
              <a:rPr lang="en-US" sz="2000" dirty="0">
                <a:latin typeface="Times New Roman" panose="02020603050405020304" pitchFamily="18" charset="0"/>
                <a:cs typeface="Times New Roman" panose="02020603050405020304" pitchFamily="18" charset="0"/>
              </a:rPr>
              <a:t>, as </a:t>
            </a:r>
            <a:r>
              <a:rPr lang="en-US" sz="2000" b="1" u="sng" dirty="0">
                <a:latin typeface="Times New Roman" panose="02020603050405020304" pitchFamily="18" charset="0"/>
                <a:cs typeface="Times New Roman" panose="02020603050405020304" pitchFamily="18" charset="0"/>
              </a:rPr>
              <a:t>introduced by the Finance Act, 2020, with effect from 1-4-2021</a:t>
            </a:r>
            <a:r>
              <a:rPr lang="en-US" sz="2000" dirty="0">
                <a:latin typeface="Times New Roman" panose="02020603050405020304" pitchFamily="18" charset="0"/>
                <a:cs typeface="Times New Roman" panose="02020603050405020304" pitchFamily="18" charset="0"/>
              </a:rPr>
              <a:t>, in the </a:t>
            </a:r>
            <a:r>
              <a:rPr lang="en-US" sz="2000" b="1" u="sng" dirty="0">
                <a:latin typeface="Times New Roman" panose="02020603050405020304" pitchFamily="18" charset="0"/>
                <a:cs typeface="Times New Roman" panose="02020603050405020304" pitchFamily="18" charset="0"/>
              </a:rPr>
              <a:t>case of the </a:t>
            </a:r>
            <a:r>
              <a:rPr lang="en-US" sz="2000" b="1" u="sng" dirty="0" err="1">
                <a:latin typeface="Times New Roman" panose="02020603050405020304" pitchFamily="18" charset="0"/>
                <a:cs typeface="Times New Roman" panose="02020603050405020304" pitchFamily="18" charset="0"/>
              </a:rPr>
              <a:t>assessee</a:t>
            </a:r>
            <a:r>
              <a:rPr lang="en-US" sz="2000" b="1" u="sng" dirty="0">
                <a:latin typeface="Times New Roman" panose="02020603050405020304" pitchFamily="18" charset="0"/>
                <a:cs typeface="Times New Roman" panose="02020603050405020304" pitchFamily="18" charset="0"/>
              </a:rPr>
              <a:t> for the assessment year 2017-18</a:t>
            </a:r>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the Co-ordinate Bench of the Tribunal</a:t>
            </a:r>
            <a:r>
              <a:rPr lang="en-US" sz="2000" dirty="0">
                <a:latin typeface="Times New Roman" panose="02020603050405020304" pitchFamily="18" charset="0"/>
                <a:cs typeface="Times New Roman" panose="02020603050405020304" pitchFamily="18" charset="0"/>
              </a:rPr>
              <a:t> in the </a:t>
            </a:r>
            <a:r>
              <a:rPr lang="en-US" sz="2000" dirty="0" err="1">
                <a:latin typeface="Times New Roman" panose="02020603050405020304" pitchFamily="18" charset="0"/>
                <a:cs typeface="Times New Roman" panose="02020603050405020304" pitchFamily="18" charset="0"/>
              </a:rPr>
              <a:t>assessee’s</a:t>
            </a:r>
            <a:r>
              <a:rPr lang="en-US" sz="2000" dirty="0">
                <a:latin typeface="Times New Roman" panose="02020603050405020304" pitchFamily="18" charset="0"/>
                <a:cs typeface="Times New Roman" panose="02020603050405020304" pitchFamily="18" charset="0"/>
              </a:rPr>
              <a:t> own case </a:t>
            </a:r>
            <a:r>
              <a:rPr lang="en-US" sz="2000" b="1" u="sng" dirty="0">
                <a:latin typeface="Times New Roman" panose="02020603050405020304" pitchFamily="18" charset="0"/>
                <a:cs typeface="Times New Roman" panose="02020603050405020304" pitchFamily="18" charset="0"/>
              </a:rPr>
              <a:t>in Gaurav Investments v. Dy. CIT [2025] 174 taxmann.com 839 (Mumbai - Trib.)</a:t>
            </a:r>
            <a:r>
              <a:rPr lang="en-US" sz="2000" dirty="0">
                <a:latin typeface="Times New Roman" panose="02020603050405020304" pitchFamily="18" charset="0"/>
                <a:cs typeface="Times New Roman" panose="02020603050405020304" pitchFamily="18" charset="0"/>
              </a:rPr>
              <a:t> held that </a:t>
            </a:r>
            <a:r>
              <a:rPr lang="en-US" sz="2000" b="1" u="sng" dirty="0">
                <a:latin typeface="Times New Roman" panose="02020603050405020304" pitchFamily="18" charset="0"/>
                <a:cs typeface="Times New Roman" panose="02020603050405020304" pitchFamily="18" charset="0"/>
              </a:rPr>
              <a:t>"the tolerance band of 10 per cent is applicable in </a:t>
            </a:r>
            <a:r>
              <a:rPr lang="en-US" sz="2000" b="1" u="sng" dirty="0" err="1">
                <a:latin typeface="Times New Roman" panose="02020603050405020304" pitchFamily="18" charset="0"/>
                <a:cs typeface="Times New Roman" panose="02020603050405020304" pitchFamily="18" charset="0"/>
              </a:rPr>
              <a:t>assessee’s</a:t>
            </a:r>
            <a:r>
              <a:rPr lang="en-US" sz="2000" b="1" u="sng" dirty="0">
                <a:latin typeface="Times New Roman" panose="02020603050405020304" pitchFamily="18" charset="0"/>
                <a:cs typeface="Times New Roman" panose="02020603050405020304" pitchFamily="18" charset="0"/>
              </a:rPr>
              <a:t> case for assessment year 2017-18</a:t>
            </a:r>
            <a:r>
              <a:rPr lang="en-US" sz="2000" dirty="0">
                <a:latin typeface="Times New Roman" panose="02020603050405020304" pitchFamily="18" charset="0"/>
                <a:cs typeface="Times New Roman" panose="02020603050405020304" pitchFamily="18" charset="0"/>
              </a:rPr>
              <a:t>" and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“In </a:t>
            </a:r>
            <a:r>
              <a:rPr lang="en-US" sz="2000" dirty="0" err="1">
                <a:latin typeface="Times New Roman" panose="02020603050405020304" pitchFamily="18" charset="0"/>
                <a:cs typeface="Times New Roman" panose="02020603050405020304" pitchFamily="18" charset="0"/>
              </a:rPr>
              <a:t>assessee’s</a:t>
            </a:r>
            <a:r>
              <a:rPr lang="en-US" sz="2000" dirty="0">
                <a:latin typeface="Times New Roman" panose="02020603050405020304" pitchFamily="18" charset="0"/>
                <a:cs typeface="Times New Roman" panose="02020603050405020304" pitchFamily="18" charset="0"/>
              </a:rPr>
              <a:t> case the </a:t>
            </a:r>
            <a:r>
              <a:rPr lang="en-US" sz="2000" b="1" u="sng" dirty="0">
                <a:latin typeface="Times New Roman" panose="02020603050405020304" pitchFamily="18" charset="0"/>
                <a:cs typeface="Times New Roman" panose="02020603050405020304" pitchFamily="18" charset="0"/>
              </a:rPr>
              <a:t>difference between the DVO valuation </a:t>
            </a:r>
            <a:r>
              <a:rPr lang="en-US" sz="2000" dirty="0">
                <a:latin typeface="Times New Roman" panose="02020603050405020304" pitchFamily="18" charset="0"/>
                <a:cs typeface="Times New Roman" panose="02020603050405020304" pitchFamily="18" charset="0"/>
              </a:rPr>
              <a:t>that is considered for making addition under section 43CA </a:t>
            </a:r>
            <a:r>
              <a:rPr lang="en-US" sz="2000" b="1" u="sng" dirty="0">
                <a:latin typeface="Times New Roman" panose="02020603050405020304" pitchFamily="18" charset="0"/>
                <a:cs typeface="Times New Roman" panose="02020603050405020304" pitchFamily="18" charset="0"/>
              </a:rPr>
              <a:t>and the sale consideration is less than the tolerance band as per the proviso to the said section</a:t>
            </a:r>
            <a:r>
              <a:rPr lang="en-US" sz="2000" dirty="0">
                <a:latin typeface="Times New Roman" panose="02020603050405020304" pitchFamily="18" charset="0"/>
                <a:cs typeface="Times New Roman" panose="02020603050405020304" pitchFamily="18" charset="0"/>
              </a:rPr>
              <a:t>. </a:t>
            </a:r>
          </a:p>
          <a:p>
            <a:pPr marL="0" indent="0" algn="just">
              <a:buNone/>
            </a:pPr>
            <a:r>
              <a:rPr lang="en-US" sz="2000" b="1" u="sng" dirty="0">
                <a:latin typeface="Times New Roman" panose="02020603050405020304" pitchFamily="18" charset="0"/>
                <a:cs typeface="Times New Roman" panose="02020603050405020304" pitchFamily="18" charset="0"/>
              </a:rPr>
              <a:t>Accordingly, in </a:t>
            </a:r>
            <a:r>
              <a:rPr lang="en-US" sz="2000" b="1" u="sng" dirty="0" err="1">
                <a:latin typeface="Times New Roman" panose="02020603050405020304" pitchFamily="18" charset="0"/>
                <a:cs typeface="Times New Roman" panose="02020603050405020304" pitchFamily="18" charset="0"/>
              </a:rPr>
              <a:t>assessee’s</a:t>
            </a:r>
            <a:r>
              <a:rPr lang="en-US" sz="2000" b="1" u="sng" dirty="0">
                <a:latin typeface="Times New Roman" panose="02020603050405020304" pitchFamily="18" charset="0"/>
                <a:cs typeface="Times New Roman" panose="02020603050405020304" pitchFamily="18" charset="0"/>
              </a:rPr>
              <a:t> case no addition under section 43CA is warranted for the year under consideration".</a:t>
            </a: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7E3399D-909B-DD92-CBCB-9E36CF78F92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1628995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E5569-B0BD-3945-FA85-90F9A6464B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39C45-2A2C-2590-B7E0-423F2B823349}"/>
              </a:ext>
            </a:extLst>
          </p:cNvPr>
          <p:cNvSpPr>
            <a:spLocks noGrp="1"/>
          </p:cNvSpPr>
          <p:nvPr>
            <p:ph idx="1"/>
          </p:nvPr>
        </p:nvSpPr>
        <p:spPr>
          <a:xfrm>
            <a:off x="237895" y="315301"/>
            <a:ext cx="11716210" cy="5877160"/>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"9. We heard the parties and perused the material on record.</a:t>
            </a:r>
          </a:p>
          <a:p>
            <a:pPr marL="0" indent="0" algn="just">
              <a:buNone/>
            </a:pPr>
            <a:r>
              <a:rPr lang="en-US" sz="2000" dirty="0">
                <a:latin typeface="Times New Roman" panose="02020603050405020304" pitchFamily="18" charset="0"/>
                <a:cs typeface="Times New Roman" panose="02020603050405020304" pitchFamily="18" charset="0"/>
              </a:rPr>
              <a:t> The AO has received the information from Stamp duty authorities that during the year under consideration, the assessee has sold two properties for a consideration less than the stamp duty valuation.</a:t>
            </a:r>
          </a:p>
          <a:p>
            <a:pPr marL="0" indent="0" algn="just">
              <a:buNone/>
            </a:pPr>
            <a:r>
              <a:rPr lang="en-US" sz="2000" dirty="0">
                <a:latin typeface="Times New Roman" panose="02020603050405020304" pitchFamily="18" charset="0"/>
                <a:cs typeface="Times New Roman" panose="02020603050405020304" pitchFamily="18" charset="0"/>
              </a:rPr>
              <a:t> The AO called on the assessee to show cause as to why the provisions of section 43CA cannot be applied to make the addition towards the difference between the stamp duty value and sale consideration. </a:t>
            </a:r>
          </a:p>
          <a:p>
            <a:pPr marL="0" indent="0" algn="just">
              <a:buNone/>
            </a:pPr>
            <a:r>
              <a:rPr lang="en-US" sz="2000" dirty="0">
                <a:latin typeface="Times New Roman" panose="02020603050405020304" pitchFamily="18" charset="0"/>
                <a:cs typeface="Times New Roman" panose="02020603050405020304" pitchFamily="18" charset="0"/>
              </a:rPr>
              <a:t>Therefore before proceeding further we will look at the provisions of section 43CA which read as under -</a:t>
            </a:r>
          </a:p>
        </p:txBody>
      </p:sp>
      <p:sp>
        <p:nvSpPr>
          <p:cNvPr id="2" name="Footer Placeholder 1">
            <a:extLst>
              <a:ext uri="{FF2B5EF4-FFF2-40B4-BE49-F238E27FC236}">
                <a16:creationId xmlns:a16="http://schemas.microsoft.com/office/drawing/2014/main" id="{AB42D87C-308E-596B-DB33-35AF57F7AE7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35599551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DB5D4-78D5-BE4F-3F49-7EF3AD0067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4242CF-6870-4E4A-22EE-70F4F6742DF9}"/>
              </a:ext>
            </a:extLst>
          </p:cNvPr>
          <p:cNvSpPr>
            <a:spLocks noGrp="1"/>
          </p:cNvSpPr>
          <p:nvPr>
            <p:ph idx="1"/>
          </p:nvPr>
        </p:nvSpPr>
        <p:spPr>
          <a:xfrm>
            <a:off x="237895" y="315301"/>
            <a:ext cx="11716210" cy="5877160"/>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43CA. - Special provision for full value of consideration for transfer of assets other than capital assets in certain cases.</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43CA(1) </a:t>
            </a:r>
          </a:p>
          <a:p>
            <a:pPr marL="0" indent="0" algn="just">
              <a:buNone/>
            </a:pPr>
            <a:r>
              <a:rPr lang="en-US" sz="2000" dirty="0">
                <a:latin typeface="Times New Roman" panose="02020603050405020304" pitchFamily="18" charset="0"/>
                <a:cs typeface="Times New Roman" panose="02020603050405020304" pitchFamily="18" charset="0"/>
              </a:rPr>
              <a:t>Where the consideration received or accruing as a result of the transfer by an assessee of an asset</a:t>
            </a:r>
          </a:p>
          <a:p>
            <a:pPr marL="0" indent="0" algn="just">
              <a:buNone/>
            </a:pPr>
            <a:r>
              <a:rPr lang="en-US" sz="2000" dirty="0">
                <a:latin typeface="Times New Roman" panose="02020603050405020304" pitchFamily="18" charset="0"/>
                <a:cs typeface="Times New Roman" panose="02020603050405020304" pitchFamily="18" charset="0"/>
              </a:rPr>
              <a:t> (other than a capital asset), being land or building or both,</a:t>
            </a:r>
          </a:p>
          <a:p>
            <a:pPr marL="0" indent="0" algn="just">
              <a:buNone/>
            </a:pPr>
            <a:r>
              <a:rPr lang="en-US" sz="2000" dirty="0">
                <a:latin typeface="Times New Roman" panose="02020603050405020304" pitchFamily="18" charset="0"/>
                <a:cs typeface="Times New Roman" panose="02020603050405020304" pitchFamily="18" charset="0"/>
              </a:rPr>
              <a:t>is less than the value adopted or assessed or assessable by any authority of a State Government </a:t>
            </a:r>
          </a:p>
          <a:p>
            <a:pPr marL="0" indent="0" algn="just">
              <a:buNone/>
            </a:pPr>
            <a:r>
              <a:rPr lang="en-US" sz="2000" dirty="0">
                <a:latin typeface="Times New Roman" panose="02020603050405020304" pitchFamily="18" charset="0"/>
                <a:cs typeface="Times New Roman" panose="02020603050405020304" pitchFamily="18" charset="0"/>
              </a:rPr>
              <a:t>for the purpose of payment of stamp duty in respect of such transfer, </a:t>
            </a:r>
          </a:p>
          <a:p>
            <a:pPr marL="0" indent="0" algn="just">
              <a:buNone/>
            </a:pPr>
            <a:r>
              <a:rPr lang="en-US" sz="2000" dirty="0">
                <a:latin typeface="Times New Roman" panose="02020603050405020304" pitchFamily="18" charset="0"/>
                <a:cs typeface="Times New Roman" panose="02020603050405020304" pitchFamily="18" charset="0"/>
              </a:rPr>
              <a:t>the value so adopted or assessed or assessable shall,</a:t>
            </a:r>
          </a:p>
          <a:p>
            <a:pPr marL="0" indent="0" algn="just">
              <a:buNone/>
            </a:pPr>
            <a:r>
              <a:rPr lang="en-US" sz="2000" dirty="0">
                <a:latin typeface="Times New Roman" panose="02020603050405020304" pitchFamily="18" charset="0"/>
                <a:cs typeface="Times New Roman" panose="02020603050405020304" pitchFamily="18" charset="0"/>
              </a:rPr>
              <a:t>for the purposes of computing profits and gains from transfer of such asset,</a:t>
            </a:r>
          </a:p>
          <a:p>
            <a:pPr marL="0" indent="0" algn="just">
              <a:buNone/>
            </a:pPr>
            <a:r>
              <a:rPr lang="en-US" sz="2000" dirty="0">
                <a:latin typeface="Times New Roman" panose="02020603050405020304" pitchFamily="18" charset="0"/>
                <a:cs typeface="Times New Roman" panose="02020603050405020304" pitchFamily="18" charset="0"/>
              </a:rPr>
              <a:t>be deemed to be the full value of the consideration received or accruing as a result of such transfer:</a:t>
            </a: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2A8BCF9-2A3C-2B02-E094-8E024AE11BE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23036392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2906B-AF62-EE8C-F85B-BA1B0C2603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C8662-85AE-0B5A-4A54-5F4D4A1831DC}"/>
              </a:ext>
            </a:extLst>
          </p:cNvPr>
          <p:cNvSpPr>
            <a:spLocks noGrp="1"/>
          </p:cNvSpPr>
          <p:nvPr>
            <p:ph idx="1"/>
          </p:nvPr>
        </p:nvSpPr>
        <p:spPr>
          <a:xfrm>
            <a:off x="237895" y="315301"/>
            <a:ext cx="11716210" cy="5877160"/>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Provided that where the value adopted or assessed or assessable by the authority </a:t>
            </a:r>
          </a:p>
          <a:p>
            <a:pPr marL="0" indent="0" algn="just">
              <a:buNone/>
            </a:pPr>
            <a:r>
              <a:rPr lang="en-US" sz="2000" dirty="0">
                <a:latin typeface="Times New Roman" panose="02020603050405020304" pitchFamily="18" charset="0"/>
                <a:cs typeface="Times New Roman" panose="02020603050405020304" pitchFamily="18" charset="0"/>
              </a:rPr>
              <a:t>for the purpose of payment of stamp duty does not exceed one hundred and ten per cent of the consideration received or accruing as a result of the transfer,</a:t>
            </a:r>
          </a:p>
          <a:p>
            <a:pPr marL="0" indent="0" algn="just">
              <a:buNone/>
            </a:pPr>
            <a:r>
              <a:rPr lang="en-US" sz="2000" dirty="0">
                <a:latin typeface="Times New Roman" panose="02020603050405020304" pitchFamily="18" charset="0"/>
                <a:cs typeface="Times New Roman" panose="02020603050405020304" pitchFamily="18" charset="0"/>
              </a:rPr>
              <a:t> the consideration so received or accruing as a result of the transfer shall,</a:t>
            </a:r>
          </a:p>
          <a:p>
            <a:pPr marL="0" indent="0" algn="just">
              <a:buNone/>
            </a:pPr>
            <a:r>
              <a:rPr lang="en-US" sz="2000" dirty="0">
                <a:latin typeface="Times New Roman" panose="02020603050405020304" pitchFamily="18" charset="0"/>
                <a:cs typeface="Times New Roman" panose="02020603050405020304" pitchFamily="18" charset="0"/>
              </a:rPr>
              <a:t> for the purposes of computing profits and gains from transfer of such asset,</a:t>
            </a:r>
          </a:p>
          <a:p>
            <a:pPr marL="0" indent="0" algn="just">
              <a:buNone/>
            </a:pPr>
            <a:r>
              <a:rPr lang="en-US" sz="2000" dirty="0">
                <a:latin typeface="Times New Roman" panose="02020603050405020304" pitchFamily="18" charset="0"/>
                <a:cs typeface="Times New Roman" panose="02020603050405020304" pitchFamily="18" charset="0"/>
              </a:rPr>
              <a:t> be deemed to be the full value of the consideration:</a:t>
            </a:r>
          </a:p>
        </p:txBody>
      </p:sp>
      <p:sp>
        <p:nvSpPr>
          <p:cNvPr id="2" name="Footer Placeholder 1">
            <a:extLst>
              <a:ext uri="{FF2B5EF4-FFF2-40B4-BE49-F238E27FC236}">
                <a16:creationId xmlns:a16="http://schemas.microsoft.com/office/drawing/2014/main" id="{1E8D83F8-0D9D-E6B5-7438-7AA58A97056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18848177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AEA32-29C1-3B47-AAE3-511EABC0F4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3B8216-183D-A0EA-1B55-575465F7FA41}"/>
              </a:ext>
            </a:extLst>
          </p:cNvPr>
          <p:cNvSpPr>
            <a:spLocks noGrp="1"/>
          </p:cNvSpPr>
          <p:nvPr>
            <p:ph idx="1"/>
          </p:nvPr>
        </p:nvSpPr>
        <p:spPr>
          <a:xfrm>
            <a:off x="237895" y="315301"/>
            <a:ext cx="11716210" cy="5877160"/>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Provided further that in case of transfer of an asset, being a residential unit, </a:t>
            </a:r>
          </a:p>
          <a:p>
            <a:pPr marL="0" indent="0" algn="just">
              <a:buNone/>
            </a:pPr>
            <a:r>
              <a:rPr lang="en-US" sz="2000" dirty="0">
                <a:latin typeface="Times New Roman" panose="02020603050405020304" pitchFamily="18" charset="0"/>
                <a:cs typeface="Times New Roman" panose="02020603050405020304" pitchFamily="18" charset="0"/>
              </a:rPr>
              <a:t>the provisions of this proviso shall have the effect as if for the words "one hundred and ten per cent", </a:t>
            </a:r>
          </a:p>
          <a:p>
            <a:pPr marL="0" indent="0" algn="just">
              <a:buNone/>
            </a:pPr>
            <a:r>
              <a:rPr lang="en-US" sz="2000" dirty="0">
                <a:latin typeface="Times New Roman" panose="02020603050405020304" pitchFamily="18" charset="0"/>
                <a:cs typeface="Times New Roman" panose="02020603050405020304" pitchFamily="18" charset="0"/>
              </a:rPr>
              <a:t>the words "one hundred and twenty per cent" had been substituted,</a:t>
            </a:r>
          </a:p>
          <a:p>
            <a:pPr marL="0" indent="0" algn="just">
              <a:buNone/>
            </a:pPr>
            <a:r>
              <a:rPr lang="en-US" sz="2000" dirty="0">
                <a:latin typeface="Times New Roman" panose="02020603050405020304" pitchFamily="18" charset="0"/>
                <a:cs typeface="Times New Roman" panose="02020603050405020304" pitchFamily="18" charset="0"/>
              </a:rPr>
              <a:t>if the following conditions are satisfied, namely:—</a:t>
            </a:r>
          </a:p>
          <a:p>
            <a:pPr marL="0" indent="0" algn="just">
              <a:buNone/>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the transfer of such residential unit takes place during the period beginning from the 12th day of November, 2020 and ending on the 30th day of June, 2021;</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(ii) such transfer is by way of first time allotment of the residential unit to any person; and</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(iii) the consideration received or accruing as a result of such transfer does not exceed two crore rupees.]</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43CA(2)</a:t>
            </a:r>
          </a:p>
          <a:p>
            <a:pPr marL="0" indent="0" algn="just">
              <a:buNone/>
            </a:pPr>
            <a:r>
              <a:rPr lang="en-US" sz="2000" dirty="0">
                <a:latin typeface="Times New Roman" panose="02020603050405020304" pitchFamily="18" charset="0"/>
                <a:cs typeface="Times New Roman" panose="02020603050405020304" pitchFamily="18" charset="0"/>
              </a:rPr>
              <a:t> The provisions of sub-section (2) and sub-section (3) of section 50C shall, so far as may be,</a:t>
            </a:r>
          </a:p>
          <a:p>
            <a:pPr marL="0" indent="0" algn="just">
              <a:buNone/>
            </a:pPr>
            <a:r>
              <a:rPr lang="en-US" sz="2000" dirty="0">
                <a:latin typeface="Times New Roman" panose="02020603050405020304" pitchFamily="18" charset="0"/>
                <a:cs typeface="Times New Roman" panose="02020603050405020304" pitchFamily="18" charset="0"/>
              </a:rPr>
              <a:t> apply in relation to determination of the value adopted or assessed or assessable under sub-section (1).</a:t>
            </a:r>
          </a:p>
          <a:p>
            <a:pPr marL="0" indent="0" algn="just">
              <a:buNone/>
            </a:pPr>
            <a:r>
              <a:rPr lang="en-US" sz="2000" dirty="0">
                <a:latin typeface="Times New Roman" panose="02020603050405020304" pitchFamily="18" charset="0"/>
                <a:cs typeface="Times New Roman" panose="02020603050405020304" pitchFamily="18" charset="0"/>
              </a:rPr>
              <a:t>(3) &amp; (4) ****</a:t>
            </a:r>
          </a:p>
        </p:txBody>
      </p:sp>
      <p:sp>
        <p:nvSpPr>
          <p:cNvPr id="2" name="Footer Placeholder 1">
            <a:extLst>
              <a:ext uri="{FF2B5EF4-FFF2-40B4-BE49-F238E27FC236}">
                <a16:creationId xmlns:a16="http://schemas.microsoft.com/office/drawing/2014/main" id="{5B3D4346-4B8C-2E74-2073-249D236EB37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82135587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338C-9B58-FE07-7CB1-B3387D9016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6A9DF-77BA-76B9-5C67-A2B1CA8A8209}"/>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10. The plain reading of the above provisions makes it clear that if the stamp duty value is higher than the sale consideration received on sale of a property (other than capital asset) then the income from the sale of the said property shall be considered at stamp duty valuation. </a:t>
            </a:r>
          </a:p>
          <a:p>
            <a:pPr marL="0" indent="0" algn="just">
              <a:buNone/>
            </a:pPr>
            <a:r>
              <a:rPr lang="en-US" sz="2200" dirty="0">
                <a:latin typeface="Times New Roman" panose="02020603050405020304" pitchFamily="18" charset="0"/>
                <a:cs typeface="Times New Roman" panose="02020603050405020304" pitchFamily="18" charset="0"/>
              </a:rPr>
              <a:t>The proviso which was introduced by the Finance Act 2018, provided that if the difference is not more than 5% then the actual sale consideration will be treated as the income. </a:t>
            </a:r>
          </a:p>
          <a:p>
            <a:pPr marL="0" indent="0" algn="just">
              <a:buNone/>
            </a:pPr>
            <a:r>
              <a:rPr lang="en-US" sz="2200" dirty="0">
                <a:latin typeface="Times New Roman" panose="02020603050405020304" pitchFamily="18" charset="0"/>
                <a:cs typeface="Times New Roman" panose="02020603050405020304" pitchFamily="18" charset="0"/>
              </a:rPr>
              <a:t>In other words no addition will be made, if the difference is within the tolerance band of 5%. The said 5% was increased to 10% by Finance Act, 2020 w.e.f. 01.04.2020. </a:t>
            </a:r>
          </a:p>
          <a:p>
            <a:pPr marL="0" indent="0" algn="just">
              <a:buNone/>
            </a:pPr>
            <a:r>
              <a:rPr lang="en-US" sz="2200" dirty="0">
                <a:latin typeface="Times New Roman" panose="02020603050405020304" pitchFamily="18" charset="0"/>
                <a:cs typeface="Times New Roman" panose="02020603050405020304" pitchFamily="18" charset="0"/>
              </a:rPr>
              <a:t>The contention of the assessee before the AO is that the tolerance band of 5% / 10% should be applied in </a:t>
            </a:r>
            <a:r>
              <a:rPr lang="en-US" sz="2200" dirty="0" err="1">
                <a:latin typeface="Times New Roman" panose="02020603050405020304" pitchFamily="18" charset="0"/>
                <a:cs typeface="Times New Roman" panose="02020603050405020304" pitchFamily="18" charset="0"/>
              </a:rPr>
              <a:t>assessee's</a:t>
            </a:r>
            <a:r>
              <a:rPr lang="en-US" sz="2200" dirty="0">
                <a:latin typeface="Times New Roman" panose="02020603050405020304" pitchFamily="18" charset="0"/>
                <a:cs typeface="Times New Roman" panose="02020603050405020304" pitchFamily="18" charset="0"/>
              </a:rPr>
              <a:t> case and therefore no addition can be made under section 43CA of the Act.</a:t>
            </a:r>
          </a:p>
          <a:p>
            <a:pPr marL="0" indent="0" algn="just">
              <a:buNone/>
            </a:pPr>
            <a:r>
              <a:rPr lang="en-US" sz="2200" dirty="0">
                <a:latin typeface="Times New Roman" panose="02020603050405020304" pitchFamily="18" charset="0"/>
                <a:cs typeface="Times New Roman" panose="02020603050405020304" pitchFamily="18" charset="0"/>
              </a:rPr>
              <a:t>The AO did not accept the said claim of the assessee and held that the introduction of tolerance band in section 43CA of the Act is prospective and the CIT(A) upheld the said view of the AO. </a:t>
            </a:r>
          </a:p>
          <a:p>
            <a:pPr marL="0" indent="0" algn="just">
              <a:buNone/>
            </a:pPr>
            <a:r>
              <a:rPr lang="en-US" sz="2200" dirty="0">
                <a:latin typeface="Times New Roman" panose="02020603050405020304" pitchFamily="18" charset="0"/>
                <a:cs typeface="Times New Roman" panose="02020603050405020304" pitchFamily="18" charset="0"/>
              </a:rPr>
              <a:t>However, the CIT(A) gave relief to the extent by considering the value of the property as certified by the DVO.</a:t>
            </a:r>
          </a:p>
        </p:txBody>
      </p:sp>
      <p:sp>
        <p:nvSpPr>
          <p:cNvPr id="2" name="Footer Placeholder 1">
            <a:extLst>
              <a:ext uri="{FF2B5EF4-FFF2-40B4-BE49-F238E27FC236}">
                <a16:creationId xmlns:a16="http://schemas.microsoft.com/office/drawing/2014/main" id="{7AF1037A-13C5-B79E-AAD6-01D23AA4AA0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33243419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B1B0D-C7EB-E1D3-D59E-DCA0A8DBC4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446CE-93BE-A187-82C9-0969F65DAE80}"/>
              </a:ext>
            </a:extLst>
          </p:cNvPr>
          <p:cNvSpPr>
            <a:spLocks noGrp="1"/>
          </p:cNvSpPr>
          <p:nvPr>
            <p:ph idx="1"/>
          </p:nvPr>
        </p:nvSpPr>
        <p:spPr>
          <a:xfrm>
            <a:off x="237895" y="315301"/>
            <a:ext cx="11716210" cy="5877160"/>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11. In the light of these facts </a:t>
            </a:r>
            <a:r>
              <a:rPr lang="en-US" sz="2000" b="1" u="sng" dirty="0">
                <a:latin typeface="Times New Roman" panose="02020603050405020304" pitchFamily="18" charset="0"/>
                <a:cs typeface="Times New Roman" panose="02020603050405020304" pitchFamily="18" charset="0"/>
              </a:rPr>
              <a:t>the limited issue for our consideration is whether the tolerance band introduced under section 43CA of the Act i.e. 5% w.e.f. 01.04.2019 and 10% w.e.f. 01.04.2021 are applicable to </a:t>
            </a:r>
            <a:r>
              <a:rPr lang="en-US" sz="2000" b="1" u="sng" dirty="0" err="1">
                <a:latin typeface="Times New Roman" panose="02020603050405020304" pitchFamily="18" charset="0"/>
                <a:cs typeface="Times New Roman" panose="02020603050405020304" pitchFamily="18" charset="0"/>
              </a:rPr>
              <a:t>assessee's</a:t>
            </a:r>
            <a:r>
              <a:rPr lang="en-US" sz="2000" b="1" u="sng" dirty="0">
                <a:latin typeface="Times New Roman" panose="02020603050405020304" pitchFamily="18" charset="0"/>
                <a:cs typeface="Times New Roman" panose="02020603050405020304" pitchFamily="18" charset="0"/>
              </a:rPr>
              <a:t> case for AY 2017-18. </a:t>
            </a:r>
          </a:p>
          <a:p>
            <a:pPr marL="0" indent="0" algn="just">
              <a:buNone/>
            </a:pPr>
            <a:r>
              <a:rPr lang="en-US" sz="2000" dirty="0">
                <a:latin typeface="Times New Roman" panose="02020603050405020304" pitchFamily="18" charset="0"/>
                <a:cs typeface="Times New Roman" panose="02020603050405020304" pitchFamily="18" charset="0"/>
              </a:rPr>
              <a:t>In this regard </a:t>
            </a:r>
            <a:r>
              <a:rPr lang="en-US" sz="2000" b="1" u="sng" dirty="0">
                <a:latin typeface="Times New Roman" panose="02020603050405020304" pitchFamily="18" charset="0"/>
                <a:cs typeface="Times New Roman" panose="02020603050405020304" pitchFamily="18" charset="0"/>
              </a:rPr>
              <a:t>we notice that the Co-ordinate Bench of the Tribunal in the case of </a:t>
            </a:r>
            <a:r>
              <a:rPr lang="en-US" sz="2000" b="1" u="sng" dirty="0" err="1">
                <a:latin typeface="Times New Roman" panose="02020603050405020304" pitchFamily="18" charset="0"/>
                <a:cs typeface="Times New Roman" panose="02020603050405020304" pitchFamily="18" charset="0"/>
              </a:rPr>
              <a:t>Macrotech</a:t>
            </a:r>
            <a:r>
              <a:rPr lang="en-US" sz="2000" b="1" u="sng" dirty="0">
                <a:latin typeface="Times New Roman" panose="02020603050405020304" pitchFamily="18" charset="0"/>
                <a:cs typeface="Times New Roman" panose="02020603050405020304" pitchFamily="18" charset="0"/>
              </a:rPr>
              <a:t> Developers Ltd. (supra) has considered a similar issue where it has been held that -</a:t>
            </a:r>
          </a:p>
          <a:p>
            <a:pPr marL="0" indent="0" algn="just">
              <a:buNone/>
            </a:pPr>
            <a:endParaRPr lang="en-US" sz="2000" b="1" u="sng"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"037. Ground number 4 of the appeal is with respect to the addition of Rs 2,03,051/- by invoking the provisions of section 43CA of the act.</a:t>
            </a:r>
          </a:p>
          <a:p>
            <a:pPr marL="0" indent="0" algn="just">
              <a:buNone/>
            </a:pPr>
            <a:r>
              <a:rPr lang="en-US" sz="2000" dirty="0">
                <a:latin typeface="Times New Roman" panose="02020603050405020304" pitchFamily="18" charset="0"/>
                <a:cs typeface="Times New Roman" panose="02020603050405020304" pitchFamily="18" charset="0"/>
              </a:rPr>
              <a:t> During the year, the assessee has sold a commercial property to a customer for the sale consideration of Rs.47,500,000. </a:t>
            </a:r>
          </a:p>
          <a:p>
            <a:pPr marL="0" indent="0" algn="just">
              <a:buNone/>
            </a:pPr>
            <a:r>
              <a:rPr lang="en-US" sz="2000" dirty="0">
                <a:latin typeface="Times New Roman" panose="02020603050405020304" pitchFamily="18" charset="0"/>
                <a:cs typeface="Times New Roman" panose="02020603050405020304" pitchFamily="18" charset="0"/>
              </a:rPr>
              <a:t>The stamp duty value of the flat as determined by the stamp duty authority is 47,703,051/- which exceeded the value of the sale consideration by Rs.203,051. </a:t>
            </a:r>
          </a:p>
          <a:p>
            <a:pPr marL="0" indent="0" algn="just">
              <a:buNone/>
            </a:pPr>
            <a:r>
              <a:rPr lang="en-US" sz="2000" b="1" u="sng" dirty="0">
                <a:latin typeface="Times New Roman" panose="02020603050405020304" pitchFamily="18" charset="0"/>
                <a:cs typeface="Times New Roman" panose="02020603050405020304" pitchFamily="18" charset="0"/>
              </a:rPr>
              <a:t>Thus, the difference between the sale consideration and stamp duty value is merely 0.43% </a:t>
            </a:r>
          </a:p>
          <a:p>
            <a:pPr marL="0" indent="0" algn="just">
              <a:buNone/>
            </a:pPr>
            <a:r>
              <a:rPr lang="en-US" sz="2000" dirty="0">
                <a:latin typeface="Times New Roman" panose="02020603050405020304" pitchFamily="18" charset="0"/>
                <a:cs typeface="Times New Roman" panose="02020603050405020304" pitchFamily="18" charset="0"/>
              </a:rPr>
              <a:t>The learned assessing officer has made the addition of the above sum by invoking the provisions of section 43CA of the act. </a:t>
            </a:r>
          </a:p>
          <a:p>
            <a:pPr marL="0" indent="0" algn="just">
              <a:buNone/>
            </a:pPr>
            <a:r>
              <a:rPr lang="en-US" sz="2000" dirty="0">
                <a:latin typeface="Times New Roman" panose="02020603050405020304" pitchFamily="18" charset="0"/>
                <a:cs typeface="Times New Roman" panose="02020603050405020304" pitchFamily="18" charset="0"/>
              </a:rPr>
              <a:t>This was also upheld by the learned dispute resolution panel.</a:t>
            </a:r>
          </a:p>
        </p:txBody>
      </p:sp>
      <p:sp>
        <p:nvSpPr>
          <p:cNvPr id="2" name="Footer Placeholder 1">
            <a:extLst>
              <a:ext uri="{FF2B5EF4-FFF2-40B4-BE49-F238E27FC236}">
                <a16:creationId xmlns:a16="http://schemas.microsoft.com/office/drawing/2014/main" id="{27D07517-56CB-C640-03E7-001601D99302}"/>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71885271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BC23-D355-09EE-07BF-7DCD042715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04B26-C7D0-8064-2454-7A9DD6098DF9}"/>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038. The learned authorized representative submitted that first proviso to section 43CA (1) of the act states that where the difference between the sale consideration and value adopted for the purpose of stamp duty does not exceed 110% of the sale consideration, the deeming provisions of this section will not apply and the actual sale consideration will be considered for the purpose of calculation of the profit. </a:t>
            </a:r>
          </a:p>
          <a:p>
            <a:pPr marL="0" indent="0" algn="just">
              <a:buNone/>
            </a:pPr>
            <a:r>
              <a:rPr lang="en-US" sz="2200" b="1" u="sng" dirty="0">
                <a:latin typeface="Times New Roman" panose="02020603050405020304" pitchFamily="18" charset="0"/>
                <a:cs typeface="Times New Roman" panose="02020603050405020304" pitchFamily="18" charset="0"/>
              </a:rPr>
              <a:t>Prior to 1 April 2021, the proviso provided tolerance band of 105% of the sale consideration it was submitted that the enhancement of the tolerance band should apply retrospectively as it is amended to remove the genuine hardship faced by the stakeholders and therefore it should be applied retrospectively. </a:t>
            </a:r>
          </a:p>
          <a:p>
            <a:pPr marL="0" indent="0" algn="just">
              <a:buNone/>
            </a:pPr>
            <a:r>
              <a:rPr lang="en-US" sz="2200" dirty="0">
                <a:latin typeface="Times New Roman" panose="02020603050405020304" pitchFamily="18" charset="0"/>
                <a:cs typeface="Times New Roman" panose="02020603050405020304" pitchFamily="18" charset="0"/>
              </a:rPr>
              <a:t>The assessee relied upon several judicial precedents. Accordingly, it was argued that the addition requires to be deleted.</a:t>
            </a:r>
          </a:p>
        </p:txBody>
      </p:sp>
      <p:sp>
        <p:nvSpPr>
          <p:cNvPr id="2" name="Footer Placeholder 1">
            <a:extLst>
              <a:ext uri="{FF2B5EF4-FFF2-40B4-BE49-F238E27FC236}">
                <a16:creationId xmlns:a16="http://schemas.microsoft.com/office/drawing/2014/main" id="{015E942D-F28E-6E18-F427-3983C7C05A6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56705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4543" y="228600"/>
            <a:ext cx="11549743" cy="4735286"/>
          </a:xfrm>
        </p:spPr>
        <p:txBody>
          <a:bodyPr>
            <a:normAutofit/>
          </a:bodyPr>
          <a:lstStyle/>
          <a:p>
            <a:pPr algn="just">
              <a:buNone/>
            </a:pPr>
            <a:r>
              <a:rPr lang="en-US" sz="2400" b="1" dirty="0">
                <a:latin typeface="Times New Roman" pitchFamily="18" charset="0"/>
                <a:cs typeface="Times New Roman" pitchFamily="18" charset="0"/>
              </a:rPr>
              <a:t>Legal Position </a:t>
            </a:r>
            <a:r>
              <a:rPr lang="en-US" sz="2400" b="1" dirty="0" err="1">
                <a:latin typeface="Times New Roman" pitchFamily="18" charset="0"/>
                <a:cs typeface="Times New Roman" pitchFamily="18" charset="0"/>
              </a:rPr>
              <a:t>uptill</a:t>
            </a:r>
            <a:r>
              <a:rPr lang="en-US" sz="2400" b="1" dirty="0">
                <a:latin typeface="Times New Roman" pitchFamily="18" charset="0"/>
                <a:cs typeface="Times New Roman" pitchFamily="18" charset="0"/>
              </a:rPr>
              <a:t> AY 2017-18</a:t>
            </a:r>
            <a:r>
              <a:rPr lang="en-US" sz="2400" dirty="0">
                <a:latin typeface="Times New Roman" pitchFamily="18" charset="0"/>
                <a:cs typeface="Times New Roman" pitchFamily="18" charset="0"/>
              </a:rPr>
              <a:t> </a:t>
            </a:r>
          </a:p>
          <a:p>
            <a:pPr algn="just">
              <a:buNone/>
            </a:pPr>
            <a:r>
              <a:rPr lang="en-US" sz="2400" b="1" dirty="0">
                <a:latin typeface="Times New Roman" pitchFamily="18" charset="0"/>
                <a:cs typeface="Times New Roman" pitchFamily="18" charset="0"/>
              </a:rPr>
              <a:t>For JDAs entered into on or before 31-3-2017 :</a:t>
            </a:r>
            <a:r>
              <a:rPr lang="en-US" sz="2400" dirty="0">
                <a:latin typeface="Times New Roman" pitchFamily="18" charset="0"/>
                <a:cs typeface="Times New Roman" pitchFamily="18" charset="0"/>
              </a:rPr>
              <a:t> </a:t>
            </a:r>
          </a:p>
          <a:p>
            <a:pPr algn="just">
              <a:buNone/>
            </a:pPr>
            <a:r>
              <a:rPr lang="en-US" sz="2400" b="1" dirty="0">
                <a:latin typeface="Times New Roman" pitchFamily="18" charset="0"/>
                <a:cs typeface="Times New Roman" pitchFamily="18" charset="0"/>
              </a:rPr>
              <a:t>Determination of the Taxable Event/Date of Transfer of Land by the landowner to the developer -</a:t>
            </a:r>
          </a:p>
          <a:p>
            <a:pPr algn="just">
              <a:buNone/>
            </a:pPr>
            <a:r>
              <a:rPr lang="en-US" sz="2400" dirty="0">
                <a:latin typeface="Times New Roman" pitchFamily="18" charset="0"/>
                <a:cs typeface="Times New Roman" pitchFamily="18" charset="0"/>
              </a:rPr>
              <a:t>Capital Gains arise on "transfer" of a capital asset. </a:t>
            </a:r>
          </a:p>
          <a:p>
            <a:pPr algn="just">
              <a:buNone/>
            </a:pPr>
            <a:r>
              <a:rPr lang="en-US" sz="2400" dirty="0">
                <a:latin typeface="Times New Roman" pitchFamily="18" charset="0"/>
                <a:cs typeface="Times New Roman" pitchFamily="18" charset="0"/>
              </a:rPr>
              <a:t>The Finance Act, 1987 introduced sub-clause (v) and (vi) to Section 2 (47) of the Act and brought into tax ambit, even deemed transfer which is otherwise not transfer under the general law.</a:t>
            </a:r>
          </a:p>
        </p:txBody>
      </p:sp>
      <p:sp>
        <p:nvSpPr>
          <p:cNvPr id="3" name="Footer Placeholder 2"/>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83203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3" y="128726"/>
            <a:ext cx="11604171" cy="6468017"/>
          </a:xfrm>
        </p:spPr>
        <p:txBody>
          <a:bodyPr>
            <a:noAutofit/>
          </a:bodyPr>
          <a:lstStyle/>
          <a:p>
            <a:pPr marL="0" indent="0" algn="just">
              <a:lnSpc>
                <a:spcPct val="100000"/>
              </a:lnSpc>
              <a:buNone/>
            </a:pPr>
            <a:r>
              <a:rPr lang="en-IN" sz="2400" b="1" dirty="0">
                <a:latin typeface="Times New Roman" panose="02020603050405020304" pitchFamily="18" charset="0"/>
                <a:cs typeface="Times New Roman" panose="02020603050405020304" pitchFamily="18" charset="0"/>
              </a:rPr>
              <a:t>Background &amp; Facts</a:t>
            </a:r>
            <a:endParaRPr lang="en-IN" sz="2400" dirty="0">
              <a:latin typeface="Times New Roman" panose="02020603050405020304" pitchFamily="18" charset="0"/>
              <a:cs typeface="Times New Roman" panose="02020603050405020304" pitchFamily="18" charset="0"/>
            </a:endParaRPr>
          </a:p>
          <a:p>
            <a:pPr marL="0" indent="0" algn="just">
              <a:lnSpc>
                <a:spcPct val="100000"/>
              </a:lnSpc>
              <a:buNone/>
            </a:pPr>
            <a:r>
              <a:rPr lang="en-IN" sz="2400" dirty="0">
                <a:latin typeface="Times New Roman" panose="02020603050405020304" pitchFamily="18" charset="0"/>
                <a:cs typeface="Times New Roman" panose="02020603050405020304" pitchFamily="18" charset="0"/>
              </a:rPr>
              <a:t> </a:t>
            </a:r>
          </a:p>
          <a:p>
            <a:pPr lvl="0" algn="just">
              <a:lnSpc>
                <a:spcPct val="100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Assessee (</a:t>
            </a:r>
            <a:r>
              <a:rPr lang="en-IN" sz="2400" dirty="0" err="1">
                <a:latin typeface="Times New Roman" panose="02020603050405020304" pitchFamily="18" charset="0"/>
                <a:cs typeface="Times New Roman" panose="02020603050405020304" pitchFamily="18" charset="0"/>
              </a:rPr>
              <a:t>Seshasayee</a:t>
            </a:r>
            <a:r>
              <a:rPr lang="en-IN" sz="2400" dirty="0">
                <a:latin typeface="Times New Roman" panose="02020603050405020304" pitchFamily="18" charset="0"/>
                <a:cs typeface="Times New Roman" panose="02020603050405020304" pitchFamily="18" charset="0"/>
              </a:rPr>
              <a:t> Steels </a:t>
            </a:r>
            <a:r>
              <a:rPr lang="en-IN" sz="2400" dirty="0" err="1">
                <a:latin typeface="Times New Roman" panose="02020603050405020304" pitchFamily="18" charset="0"/>
                <a:cs typeface="Times New Roman" panose="02020603050405020304" pitchFamily="18" charset="0"/>
              </a:rPr>
              <a:t>Pvt.</a:t>
            </a:r>
            <a:r>
              <a:rPr lang="en-IN" sz="2400" dirty="0">
                <a:latin typeface="Times New Roman" panose="02020603050405020304" pitchFamily="18" charset="0"/>
                <a:cs typeface="Times New Roman" panose="02020603050405020304" pitchFamily="18" charset="0"/>
              </a:rPr>
              <a:t> Ltd.) owned land (~5.62 acres / ~100 grounds in </a:t>
            </a:r>
            <a:r>
              <a:rPr lang="en-IN" sz="2400" dirty="0" err="1">
                <a:latin typeface="Times New Roman" panose="02020603050405020304" pitchFamily="18" charset="0"/>
                <a:cs typeface="Times New Roman" panose="02020603050405020304" pitchFamily="18" charset="0"/>
              </a:rPr>
              <a:t>Perungudi</a:t>
            </a:r>
            <a:r>
              <a:rPr lang="en-IN" sz="2400" dirty="0">
                <a:latin typeface="Times New Roman" panose="02020603050405020304" pitchFamily="18" charset="0"/>
                <a:cs typeface="Times New Roman" panose="02020603050405020304" pitchFamily="18" charset="0"/>
              </a:rPr>
              <a:t>, Chennai). </a:t>
            </a:r>
          </a:p>
          <a:p>
            <a:pPr lvl="0" algn="just">
              <a:lnSpc>
                <a:spcPct val="100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On </a:t>
            </a:r>
            <a:r>
              <a:rPr lang="en-IN" sz="2400" b="1" dirty="0">
                <a:latin typeface="Times New Roman" panose="02020603050405020304" pitchFamily="18" charset="0"/>
                <a:cs typeface="Times New Roman" panose="02020603050405020304" pitchFamily="18" charset="0"/>
              </a:rPr>
              <a:t>15-05-1998</a:t>
            </a:r>
            <a:r>
              <a:rPr lang="en-IN" sz="2400" dirty="0">
                <a:latin typeface="Times New Roman" panose="02020603050405020304" pitchFamily="18" charset="0"/>
                <a:cs typeface="Times New Roman" panose="02020603050405020304" pitchFamily="18" charset="0"/>
              </a:rPr>
              <a:t>, entered into an </a:t>
            </a:r>
            <a:r>
              <a:rPr lang="en-IN" sz="2400" b="1" dirty="0">
                <a:latin typeface="Times New Roman" panose="02020603050405020304" pitchFamily="18" charset="0"/>
                <a:cs typeface="Times New Roman" panose="02020603050405020304" pitchFamily="18" charset="0"/>
              </a:rPr>
              <a:t>Agreement to Sell</a:t>
            </a:r>
            <a:r>
              <a:rPr lang="en-IN" sz="2400" dirty="0">
                <a:latin typeface="Times New Roman" panose="02020603050405020304" pitchFamily="18" charset="0"/>
                <a:cs typeface="Times New Roman" panose="02020603050405020304" pitchFamily="18" charset="0"/>
              </a:rPr>
              <a:t> with M/s. Vijay Santhi Builders Ltd. ("Builder") for total consideration of ₹5.5 crores (later adjusted).</a:t>
            </a:r>
          </a:p>
          <a:p>
            <a:pPr lvl="1" algn="just">
              <a:lnSpc>
                <a:spcPct val="10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Key Clause 16: Assessee granted </a:t>
            </a:r>
            <a:r>
              <a:rPr lang="en-IN" b="1" dirty="0">
                <a:latin typeface="Times New Roman" panose="02020603050405020304" pitchFamily="18" charset="0"/>
                <a:cs typeface="Times New Roman" panose="02020603050405020304" pitchFamily="18" charset="0"/>
              </a:rPr>
              <a:t>permission</a:t>
            </a:r>
            <a:r>
              <a:rPr lang="en-IN" dirty="0">
                <a:latin typeface="Times New Roman" panose="02020603050405020304" pitchFamily="18" charset="0"/>
                <a:cs typeface="Times New Roman" panose="02020603050405020304" pitchFamily="18" charset="0"/>
              </a:rPr>
              <a:t> (license) to Builder to advertise, sell, and start construction on the land.</a:t>
            </a:r>
          </a:p>
          <a:p>
            <a:pPr lvl="1" algn="just">
              <a:lnSpc>
                <a:spcPct val="10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Both parties entitled to </a:t>
            </a:r>
            <a:r>
              <a:rPr lang="en-IN" b="1" dirty="0">
                <a:latin typeface="Times New Roman" panose="02020603050405020304" pitchFamily="18" charset="0"/>
                <a:cs typeface="Times New Roman" panose="02020603050405020304" pitchFamily="18" charset="0"/>
              </a:rPr>
              <a:t>specific performance</a:t>
            </a:r>
            <a:r>
              <a:rPr lang="en-IN" dirty="0">
                <a:latin typeface="Times New Roman" panose="02020603050405020304" pitchFamily="18" charset="0"/>
                <a:cs typeface="Times New Roman" panose="02020603050405020304" pitchFamily="18" charset="0"/>
              </a:rPr>
              <a:t> (Clause 14).</a:t>
            </a:r>
          </a:p>
          <a:p>
            <a:pPr lvl="1" algn="just">
              <a:lnSpc>
                <a:spcPct val="10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No outright possession transfer; Builder to develop into flats and sell.</a:t>
            </a:r>
          </a:p>
          <a:p>
            <a:pPr marL="0" indent="0" algn="just">
              <a:lnSpc>
                <a:spcPct val="100000"/>
              </a:lnSpc>
              <a:spcBef>
                <a:spcPts val="0"/>
              </a:spcBef>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76274594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67B0C-E19A-A2C6-86D4-B39EF609F5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3CF39-2AB7-1F45-8364-1B83205B753B}"/>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039. The learned departmental representative supported the orders of the lower authorities and submitted that such tolerance bench should not be applied retrospectively. </a:t>
            </a:r>
          </a:p>
          <a:p>
            <a:pPr marL="0" indent="0" algn="just">
              <a:buNone/>
            </a:pPr>
            <a:r>
              <a:rPr lang="en-US" sz="2200" dirty="0">
                <a:latin typeface="Times New Roman" panose="02020603050405020304" pitchFamily="18" charset="0"/>
                <a:cs typeface="Times New Roman" panose="02020603050405020304" pitchFamily="18" charset="0"/>
              </a:rPr>
              <a:t>The </a:t>
            </a:r>
            <a:r>
              <a:rPr lang="en-US" sz="2200" b="1" u="sng" dirty="0">
                <a:latin typeface="Times New Roman" panose="02020603050405020304" pitchFamily="18" charset="0"/>
                <a:cs typeface="Times New Roman" panose="02020603050405020304" pitchFamily="18" charset="0"/>
              </a:rPr>
              <a:t>learned departmental representative referred to the historical background of provisions of section 43CA of the act </a:t>
            </a:r>
            <a:r>
              <a:rPr lang="en-US" sz="2200" dirty="0">
                <a:latin typeface="Times New Roman" panose="02020603050405020304" pitchFamily="18" charset="0"/>
                <a:cs typeface="Times New Roman" panose="02020603050405020304" pitchFamily="18" charset="0"/>
              </a:rPr>
              <a:t>and submitted that earlier </a:t>
            </a:r>
            <a:r>
              <a:rPr lang="en-US" sz="2200" b="1" u="sng" dirty="0">
                <a:latin typeface="Times New Roman" panose="02020603050405020304" pitchFamily="18" charset="0"/>
                <a:cs typeface="Times New Roman" panose="02020603050405020304" pitchFamily="18" charset="0"/>
              </a:rPr>
              <a:t>it did not apply to transfer of immovable property held as stock in trade and for curbing the use of unaccounted money by parties involving in transfer of immovable property where the stock in trade is sold the above provisions were included</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He relied upon the decision of the </a:t>
            </a:r>
            <a:r>
              <a:rPr lang="en-US" sz="2200" b="1" u="sng" dirty="0" err="1">
                <a:latin typeface="Times New Roman" panose="02020603050405020304" pitchFamily="18" charset="0"/>
                <a:cs typeface="Times New Roman" panose="02020603050405020304" pitchFamily="18" charset="0"/>
              </a:rPr>
              <a:t>honourable</a:t>
            </a:r>
            <a:r>
              <a:rPr lang="en-US" sz="2200" b="1" u="sng" dirty="0">
                <a:latin typeface="Times New Roman" panose="02020603050405020304" pitchFamily="18" charset="0"/>
                <a:cs typeface="Times New Roman" panose="02020603050405020304" pitchFamily="18" charset="0"/>
              </a:rPr>
              <a:t> Bombay High Court in case of principal Commissioner of income tax versus Swanand properties private limited (2019) 111 taxmann.com 94</a:t>
            </a:r>
            <a:r>
              <a:rPr lang="en-US" sz="2200" dirty="0">
                <a:latin typeface="Times New Roman" panose="02020603050405020304" pitchFamily="18" charset="0"/>
                <a:cs typeface="Times New Roman" panose="02020603050405020304" pitchFamily="18" charset="0"/>
              </a:rPr>
              <a:t>, the decision of the </a:t>
            </a:r>
            <a:r>
              <a:rPr lang="en-US" sz="2200" b="1" u="sng" dirty="0" err="1">
                <a:latin typeface="Times New Roman" panose="02020603050405020304" pitchFamily="18" charset="0"/>
                <a:cs typeface="Times New Roman" panose="02020603050405020304" pitchFamily="18" charset="0"/>
              </a:rPr>
              <a:t>honourable</a:t>
            </a:r>
            <a:r>
              <a:rPr lang="en-US" sz="2200" b="1" u="sng" dirty="0">
                <a:latin typeface="Times New Roman" panose="02020603050405020304" pitchFamily="18" charset="0"/>
                <a:cs typeface="Times New Roman" panose="02020603050405020304" pitchFamily="18" charset="0"/>
              </a:rPr>
              <a:t> allowable High Court where retrospective operation of rule 6AA was held to be prospective in case of CIT versus Rajasthan Charm Kal Kendra (2005) 144 taxman 320 </a:t>
            </a:r>
            <a:r>
              <a:rPr lang="en-US" sz="2200" dirty="0">
                <a:latin typeface="Times New Roman" panose="02020603050405020304" pitchFamily="18" charset="0"/>
                <a:cs typeface="Times New Roman" panose="02020603050405020304" pitchFamily="18" charset="0"/>
              </a:rPr>
              <a:t>and decision of the </a:t>
            </a:r>
            <a:r>
              <a:rPr lang="en-US" sz="2200" b="1" u="sng" dirty="0">
                <a:latin typeface="Times New Roman" panose="02020603050405020304" pitchFamily="18" charset="0"/>
                <a:cs typeface="Times New Roman" panose="02020603050405020304" pitchFamily="18" charset="0"/>
              </a:rPr>
              <a:t>coordinate bench in welfare properties private limited versus deputy Commissioner of income tax [2020] 113 taxmann.com 156/180 ITD 591 (Mumbai - Trib.</a:t>
            </a:r>
            <a:r>
              <a:rPr lang="en-US" sz="2200" dirty="0">
                <a:latin typeface="Times New Roman" panose="02020603050405020304" pitchFamily="18" charset="0"/>
                <a:cs typeface="Times New Roman" panose="02020603050405020304" pitchFamily="18" charset="0"/>
              </a:rPr>
              <a:t>) wherein it has been held that prior to incorporation of proviso to section 43CA (1) with effect from 1/4/2019, there was no provision envisaged in section 43CA regarding difference between stamp duty value and actual sale consideration received by assessee on transfer of asset and therefore, the benefit of tolerance limit is not available to the assessee in view of these decisions.</a:t>
            </a:r>
          </a:p>
        </p:txBody>
      </p:sp>
      <p:sp>
        <p:nvSpPr>
          <p:cNvPr id="2" name="Footer Placeholder 1">
            <a:extLst>
              <a:ext uri="{FF2B5EF4-FFF2-40B4-BE49-F238E27FC236}">
                <a16:creationId xmlns:a16="http://schemas.microsoft.com/office/drawing/2014/main" id="{4D2BA73A-4941-3CC1-CE82-B9C402A0FE1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82554380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9ADDE-7B90-ACEE-8AD8-3380F659BB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34576-F47B-A60E-65DD-0E5CD9062E9F}"/>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040. The </a:t>
            </a:r>
            <a:r>
              <a:rPr lang="en-US" sz="2200" b="1" u="sng" dirty="0">
                <a:latin typeface="Times New Roman" panose="02020603050405020304" pitchFamily="18" charset="0"/>
                <a:cs typeface="Times New Roman" panose="02020603050405020304" pitchFamily="18" charset="0"/>
              </a:rPr>
              <a:t>learned authorized representative vehemently opposed the submission of learned departmental representative</a:t>
            </a:r>
            <a:r>
              <a:rPr lang="en-US" sz="2200" dirty="0">
                <a:latin typeface="Times New Roman" panose="02020603050405020304" pitchFamily="18" charset="0"/>
                <a:cs typeface="Times New Roman" panose="02020603050405020304" pitchFamily="18" charset="0"/>
              </a:rPr>
              <a:t> and referred to page number 21 of the assessment order wherein assessee specifically </a:t>
            </a:r>
            <a:r>
              <a:rPr lang="en-US" sz="2200" b="1" u="sng" dirty="0">
                <a:latin typeface="Times New Roman" panose="02020603050405020304" pitchFamily="18" charset="0"/>
                <a:cs typeface="Times New Roman" panose="02020603050405020304" pitchFamily="18" charset="0"/>
              </a:rPr>
              <a:t>objected to the above addition</a:t>
            </a:r>
            <a:r>
              <a:rPr lang="en-US" sz="2200" dirty="0">
                <a:latin typeface="Times New Roman" panose="02020603050405020304" pitchFamily="18" charset="0"/>
                <a:cs typeface="Times New Roman" panose="02020603050405020304" pitchFamily="18" charset="0"/>
              </a:rPr>
              <a:t> before the learned assessing officer submitting that that there can be </a:t>
            </a:r>
            <a:r>
              <a:rPr lang="en-US" sz="2200" b="1" u="sng" dirty="0">
                <a:latin typeface="Times New Roman" panose="02020603050405020304" pitchFamily="18" charset="0"/>
                <a:cs typeface="Times New Roman" panose="02020603050405020304" pitchFamily="18" charset="0"/>
              </a:rPr>
              <a:t>several reasons for the difference such as shape of the plot, location et cetera and therefore, the learned AO should have referred the matter to the valuation officer. </a:t>
            </a:r>
          </a:p>
          <a:p>
            <a:pPr marL="0" indent="0" algn="just">
              <a:buNone/>
            </a:pPr>
            <a:r>
              <a:rPr lang="en-US" sz="2200" dirty="0">
                <a:latin typeface="Times New Roman" panose="02020603050405020304" pitchFamily="18" charset="0"/>
                <a:cs typeface="Times New Roman" panose="02020603050405020304" pitchFamily="18" charset="0"/>
              </a:rPr>
              <a:t>Even otherwise, he submitted that the </a:t>
            </a:r>
            <a:r>
              <a:rPr lang="en-US" sz="2200" b="1" u="sng" dirty="0">
                <a:latin typeface="Times New Roman" panose="02020603050405020304" pitchFamily="18" charset="0"/>
                <a:cs typeface="Times New Roman" panose="02020603050405020304" pitchFamily="18" charset="0"/>
              </a:rPr>
              <a:t>several judicial precedents have held that it is retrospective in nature</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He further referred to the </a:t>
            </a:r>
            <a:r>
              <a:rPr lang="en-US" sz="2200" b="1" u="sng" dirty="0">
                <a:latin typeface="Times New Roman" panose="02020603050405020304" pitchFamily="18" charset="0"/>
                <a:cs typeface="Times New Roman" panose="02020603050405020304" pitchFamily="18" charset="0"/>
              </a:rPr>
              <a:t>central board of direct taxes Circular number 8 of 2018 dated 26/12/2018 wherein the tolerance band of 5% was provided which is enhanced to 10% with effect from 1/4/2021. </a:t>
            </a:r>
          </a:p>
          <a:p>
            <a:pPr marL="0" indent="0" algn="just">
              <a:buNone/>
            </a:pPr>
            <a:r>
              <a:rPr lang="en-US" sz="2200" dirty="0">
                <a:latin typeface="Times New Roman" panose="02020603050405020304" pitchFamily="18" charset="0"/>
                <a:cs typeface="Times New Roman" panose="02020603050405020304" pitchFamily="18" charset="0"/>
              </a:rPr>
              <a:t>He therefore submitted that </a:t>
            </a:r>
            <a:r>
              <a:rPr lang="en-US" sz="2200" b="1" u="sng" dirty="0">
                <a:latin typeface="Times New Roman" panose="02020603050405020304" pitchFamily="18" charset="0"/>
                <a:cs typeface="Times New Roman" panose="02020603050405020304" pitchFamily="18" charset="0"/>
              </a:rPr>
              <a:t>there is no reason why assessee should not be given a benefit of the above tolerance band.</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041. We have carefully considered the rival contention and perused the orders of the lower authorities.</a:t>
            </a:r>
          </a:p>
        </p:txBody>
      </p:sp>
      <p:sp>
        <p:nvSpPr>
          <p:cNvPr id="2" name="Footer Placeholder 1">
            <a:extLst>
              <a:ext uri="{FF2B5EF4-FFF2-40B4-BE49-F238E27FC236}">
                <a16:creationId xmlns:a16="http://schemas.microsoft.com/office/drawing/2014/main" id="{8CAE90D6-14FF-9278-E853-F52C616D2B2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8985469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F5BD3-7139-FE13-A6D2-54B5AB4ED4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5A7AB-D523-F9F0-244F-184CD3374C8A}"/>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042. We find that </a:t>
            </a:r>
            <a:r>
              <a:rPr lang="en-US" sz="2200" b="1" u="sng" dirty="0">
                <a:latin typeface="Times New Roman" panose="02020603050405020304" pitchFamily="18" charset="0"/>
                <a:cs typeface="Times New Roman" panose="02020603050405020304" pitchFamily="18" charset="0"/>
              </a:rPr>
              <a:t>identical issue arose before the coordinate bench in case of Sai </a:t>
            </a:r>
            <a:r>
              <a:rPr lang="en-US" sz="2200" b="1" u="sng" dirty="0" err="1">
                <a:latin typeface="Times New Roman" panose="02020603050405020304" pitchFamily="18" charset="0"/>
                <a:cs typeface="Times New Roman" panose="02020603050405020304" pitchFamily="18" charset="0"/>
              </a:rPr>
              <a:t>Bhargavanath</a:t>
            </a:r>
            <a:r>
              <a:rPr lang="en-US" sz="2200" b="1" u="sng" dirty="0">
                <a:latin typeface="Times New Roman" panose="02020603050405020304" pitchFamily="18" charset="0"/>
                <a:cs typeface="Times New Roman" panose="02020603050405020304" pitchFamily="18" charset="0"/>
              </a:rPr>
              <a:t> Infra v Assistant Commissioner of Income-tax [2022] 144 taxmann.com 168 (Pune Trib.) </a:t>
            </a:r>
            <a:r>
              <a:rPr lang="en-US" sz="2200" dirty="0">
                <a:latin typeface="Times New Roman" panose="02020603050405020304" pitchFamily="18" charset="0"/>
                <a:cs typeface="Times New Roman" panose="02020603050405020304" pitchFamily="18" charset="0"/>
              </a:rPr>
              <a:t>For assessment year 2015-16 wherein it has been held that-</a:t>
            </a:r>
          </a:p>
          <a:p>
            <a:pPr marL="0" indent="0" algn="just">
              <a:buNone/>
            </a:pPr>
            <a:r>
              <a:rPr lang="en-US" sz="2200" dirty="0">
                <a:latin typeface="Times New Roman" panose="02020603050405020304" pitchFamily="18" charset="0"/>
                <a:cs typeface="Times New Roman" panose="02020603050405020304" pitchFamily="18" charset="0"/>
              </a:rPr>
              <a:t>"4. We observe from plain reading of sec. 43CA that it provides in a case where consideration received or accruing as a result of the transfer by an assessee of an asset other than the capital asset being land or building is lesser than the value adopted or assessed by any Government authority for the purpose of payment of stamp duty then the difference will taxed as deemed income. </a:t>
            </a:r>
          </a:p>
          <a:p>
            <a:pPr marL="0" indent="0" algn="just">
              <a:buNone/>
            </a:pPr>
            <a:r>
              <a:rPr lang="en-US" sz="2200" dirty="0">
                <a:latin typeface="Times New Roman" panose="02020603050405020304" pitchFamily="18" charset="0"/>
                <a:cs typeface="Times New Roman" panose="02020603050405020304" pitchFamily="18" charset="0"/>
              </a:rPr>
              <a:t>At the same time, the proviso to this section states that if there is a difference of such value within 10% margin then there cannot be any addition on the pretext of deemed income and this 10% margin has been inserted by Finance Act, 2020 w.e.f. 1-4-2021.</a:t>
            </a:r>
          </a:p>
        </p:txBody>
      </p:sp>
      <p:sp>
        <p:nvSpPr>
          <p:cNvPr id="2" name="Footer Placeholder 1">
            <a:extLst>
              <a:ext uri="{FF2B5EF4-FFF2-40B4-BE49-F238E27FC236}">
                <a16:creationId xmlns:a16="http://schemas.microsoft.com/office/drawing/2014/main" id="{AEE18875-BA6E-214A-D687-0BD359EEEBB1}"/>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07229497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F5BD3-7139-FE13-A6D2-54B5AB4ED4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5A7AB-D523-F9F0-244F-184CD3374C8A}"/>
              </a:ext>
            </a:extLst>
          </p:cNvPr>
          <p:cNvSpPr>
            <a:spLocks noGrp="1"/>
          </p:cNvSpPr>
          <p:nvPr>
            <p:ph idx="1"/>
          </p:nvPr>
        </p:nvSpPr>
        <p:spPr>
          <a:xfrm>
            <a:off x="237895" y="315301"/>
            <a:ext cx="11716210" cy="5877160"/>
          </a:xfrm>
        </p:spPr>
        <p:txBody>
          <a:bodyPr>
            <a:normAutofit/>
          </a:bodyPr>
          <a:lstStyle/>
          <a:p>
            <a:pPr marL="0" indent="0" algn="just">
              <a:buNone/>
            </a:pPr>
            <a:r>
              <a:rPr lang="en-US" sz="2200" b="1" u="sng" dirty="0">
                <a:latin typeface="Times New Roman" panose="02020603050405020304" pitchFamily="18" charset="0"/>
                <a:cs typeface="Times New Roman" panose="02020603050405020304" pitchFamily="18" charset="0"/>
              </a:rPr>
              <a:t>The assessment year under consideration before us is A.Y. 2015-16 that is prior to the date when the amendment look place and such 10% margin was inserted. The question therefore, arises whether this amendment effective from 1-4-2021 can even apply to prior assessment years as well</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The assessee had relied on </a:t>
            </a:r>
            <a:r>
              <a:rPr lang="en-US" sz="2200" b="1" u="sng" dirty="0">
                <a:latin typeface="Times New Roman" panose="02020603050405020304" pitchFamily="18" charset="0"/>
                <a:cs typeface="Times New Roman" panose="02020603050405020304" pitchFamily="18" charset="0"/>
              </a:rPr>
              <a:t>Pune Tribunal decision in ITA No. 923/</a:t>
            </a:r>
            <a:r>
              <a:rPr lang="en-US" sz="2200" b="1" u="sng" dirty="0" err="1">
                <a:latin typeface="Times New Roman" panose="02020603050405020304" pitchFamily="18" charset="0"/>
                <a:cs typeface="Times New Roman" panose="02020603050405020304" pitchFamily="18" charset="0"/>
              </a:rPr>
              <a:t>pUN</a:t>
            </a:r>
            <a:r>
              <a:rPr lang="en-US" sz="2200" b="1" u="sng" dirty="0">
                <a:latin typeface="Times New Roman" panose="02020603050405020304" pitchFamily="18" charset="0"/>
                <a:cs typeface="Times New Roman" panose="02020603050405020304" pitchFamily="18" charset="0"/>
              </a:rPr>
              <a:t>/2019 (supra) where the Tribunal has given retrospective effect in regard to section 43CA first proviso where the tolerance margin of 10% has been held to be applicable even for the prior assessment years</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However, </a:t>
            </a:r>
            <a:r>
              <a:rPr lang="en-US" sz="2200" b="1" u="sng" dirty="0">
                <a:latin typeface="Times New Roman" panose="02020603050405020304" pitchFamily="18" charset="0"/>
                <a:cs typeface="Times New Roman" panose="02020603050405020304" pitchFamily="18" charset="0"/>
              </a:rPr>
              <a:t>in this decision, reliance was placed on another decision of Bombay Tribunal in the case of Maria </a:t>
            </a:r>
            <a:r>
              <a:rPr lang="en-US" sz="2200" b="1" u="sng" dirty="0" err="1">
                <a:latin typeface="Times New Roman" panose="02020603050405020304" pitchFamily="18" charset="0"/>
                <a:cs typeface="Times New Roman" panose="02020603050405020304" pitchFamily="18" charset="0"/>
              </a:rPr>
              <a:t>Fernandes</a:t>
            </a:r>
            <a:r>
              <a:rPr lang="en-US" sz="2200" b="1" u="sng" dirty="0">
                <a:latin typeface="Times New Roman" panose="02020603050405020304" pitchFamily="18" charset="0"/>
                <a:cs typeface="Times New Roman" panose="02020603050405020304" pitchFamily="18" charset="0"/>
              </a:rPr>
              <a:t> Cheryl v. ITO (International Taxation) [2021] 123 taxmann.com 252/187 ITD 738 (Mum) which relates to section 50C of the Act</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It was contended that </a:t>
            </a:r>
            <a:r>
              <a:rPr lang="en-US" sz="2200" b="1" u="sng" dirty="0">
                <a:latin typeface="Times New Roman" panose="02020603050405020304" pitchFamily="18" charset="0"/>
                <a:cs typeface="Times New Roman" panose="02020603050405020304" pitchFamily="18" charset="0"/>
              </a:rPr>
              <a:t>section 43CA and section 50C of the Act are </a:t>
            </a:r>
            <a:r>
              <a:rPr lang="en-US" sz="2200" b="1" u="sng" dirty="0" err="1">
                <a:latin typeface="Times New Roman" panose="02020603050405020304" pitchFamily="18" charset="0"/>
                <a:cs typeface="Times New Roman" panose="02020603050405020304" pitchFamily="18" charset="0"/>
              </a:rPr>
              <a:t>pari</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materia</a:t>
            </a:r>
            <a:r>
              <a:rPr lang="en-US" sz="2200" b="1" u="sng" dirty="0">
                <a:latin typeface="Times New Roman" panose="02020603050405020304" pitchFamily="18" charset="0"/>
                <a:cs typeface="Times New Roman" panose="02020603050405020304" pitchFamily="18" charset="0"/>
              </a:rPr>
              <a:t> provisions </a:t>
            </a:r>
            <a:r>
              <a:rPr lang="en-US" sz="2200" dirty="0">
                <a:latin typeface="Times New Roman" panose="02020603050405020304" pitchFamily="18" charset="0"/>
                <a:cs typeface="Times New Roman" panose="02020603050405020304" pitchFamily="18" charset="0"/>
              </a:rPr>
              <a:t>and </a:t>
            </a:r>
            <a:r>
              <a:rPr lang="en-US" sz="2200" b="1" u="sng" dirty="0">
                <a:latin typeface="Times New Roman" panose="02020603050405020304" pitchFamily="18" charset="0"/>
                <a:cs typeface="Times New Roman" panose="02020603050405020304" pitchFamily="18" charset="0"/>
              </a:rPr>
              <a:t>therefore, holding of retrospective application of section 50C is even applicable making retrospective application to section 43CA of the Act as well. </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04546D3-5066-7F91-5E64-EFC869F3DDA9}"/>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6404588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BC885-5A71-BE58-0792-3526BD8B4D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9AB6D-6643-1628-5E70-4F085A3D2A01}"/>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The Id. A.R was unable to place on record before us any direct decision where the first proviso of section 43CA which has been brought into effect from 1-4-2021 was held to be applicable retrospectively. </a:t>
            </a:r>
          </a:p>
          <a:p>
            <a:pPr marL="0" indent="0" algn="just">
              <a:buNone/>
            </a:pPr>
            <a:r>
              <a:rPr lang="en-US" sz="2200" b="1" u="sng" dirty="0">
                <a:latin typeface="Times New Roman" panose="02020603050405020304" pitchFamily="18" charset="0"/>
                <a:cs typeface="Times New Roman" panose="02020603050405020304" pitchFamily="18" charset="0"/>
              </a:rPr>
              <a:t>In such scenario, we place reliance on the doctrine enshrined in the judgment of the full bench decision of Hon'ble Supreme Court in the case of CIT v. </a:t>
            </a:r>
            <a:r>
              <a:rPr lang="en-US" sz="2200" b="1" u="sng" dirty="0" err="1">
                <a:latin typeface="Times New Roman" panose="02020603050405020304" pitchFamily="18" charset="0"/>
                <a:cs typeface="Times New Roman" panose="02020603050405020304" pitchFamily="18" charset="0"/>
              </a:rPr>
              <a:t>Vatika</a:t>
            </a:r>
            <a:r>
              <a:rPr lang="en-US" sz="2200" b="1" u="sng" dirty="0">
                <a:latin typeface="Times New Roman" panose="02020603050405020304" pitchFamily="18" charset="0"/>
                <a:cs typeface="Times New Roman" panose="02020603050405020304" pitchFamily="18" charset="0"/>
              </a:rPr>
              <a:t> Township (P) Ltd. [2014] 49 taxmann.com 249/227 Taxman 121/367 ITR 466. </a:t>
            </a:r>
          </a:p>
          <a:p>
            <a:pPr marL="0" indent="0" algn="just">
              <a:buNone/>
            </a:pPr>
            <a:r>
              <a:rPr lang="en-US" sz="2200" dirty="0">
                <a:latin typeface="Times New Roman" panose="02020603050405020304" pitchFamily="18" charset="0"/>
                <a:cs typeface="Times New Roman" panose="02020603050405020304" pitchFamily="18" charset="0"/>
              </a:rPr>
              <a:t>The fact in this case was that search and seizure u/s 132 was conducted on 10-2-2001 pursuant to which the assessment order for the block period from 1-4-1989 to 10-22000 was passed on 28-02-2002 at a total undisclosed income of Rs. 85,00,000/-. </a:t>
            </a:r>
          </a:p>
          <a:p>
            <a:pPr marL="0" indent="0" algn="just">
              <a:buNone/>
            </a:pPr>
            <a:r>
              <a:rPr lang="en-US" sz="2200" dirty="0">
                <a:latin typeface="Times New Roman" panose="02020603050405020304" pitchFamily="18" charset="0"/>
                <a:cs typeface="Times New Roman" panose="02020603050405020304" pitchFamily="18" charset="0"/>
              </a:rPr>
              <a:t>The tax was charged as prescribed in section 113 of the Act. </a:t>
            </a:r>
          </a:p>
          <a:p>
            <a:pPr marL="0" indent="0" algn="just">
              <a:buNone/>
            </a:pPr>
            <a:r>
              <a:rPr lang="en-US" sz="2200" dirty="0">
                <a:latin typeface="Times New Roman" panose="02020603050405020304" pitchFamily="18" charset="0"/>
                <a:cs typeface="Times New Roman" panose="02020603050405020304" pitchFamily="18" charset="0"/>
              </a:rPr>
              <a:t>Subsequently, a proviso was inserted u/s 113 by the Finance Act, 2002 w.e.f. 01-06-2002 to provide for levy of surcharge at 10%. </a:t>
            </a:r>
          </a:p>
        </p:txBody>
      </p:sp>
      <p:sp>
        <p:nvSpPr>
          <p:cNvPr id="2" name="Footer Placeholder 1">
            <a:extLst>
              <a:ext uri="{FF2B5EF4-FFF2-40B4-BE49-F238E27FC236}">
                <a16:creationId xmlns:a16="http://schemas.microsoft.com/office/drawing/2014/main" id="{9C0E8979-0541-FE6B-C97F-33114287559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01048790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528D7-B66C-C3B0-C6FD-6BFC416515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F8D79-2DBA-CD26-ABC5-2CA2FB167938}"/>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The A.O took the view that the said amendment was clarificatory in nature and he levied surcharge by passing rectification order u/s 154 of the Act. </a:t>
            </a:r>
          </a:p>
          <a:p>
            <a:pPr marL="0" indent="0" algn="just">
              <a:buNone/>
            </a:pPr>
            <a:r>
              <a:rPr lang="en-US" sz="2200" dirty="0">
                <a:latin typeface="Times New Roman" panose="02020603050405020304" pitchFamily="18" charset="0"/>
                <a:cs typeface="Times New Roman" panose="02020603050405020304" pitchFamily="18" charset="0"/>
              </a:rPr>
              <a:t>However, the Tribunal and the Hon'ble High Court upheld the </a:t>
            </a:r>
            <a:r>
              <a:rPr lang="en-US" sz="2200" dirty="0" err="1">
                <a:latin typeface="Times New Roman" panose="02020603050405020304" pitchFamily="18" charset="0"/>
                <a:cs typeface="Times New Roman" panose="02020603050405020304" pitchFamily="18" charset="0"/>
              </a:rPr>
              <a:t>assessee's</a:t>
            </a:r>
            <a:r>
              <a:rPr lang="en-US" sz="2200" dirty="0">
                <a:latin typeface="Times New Roman" panose="02020603050405020304" pitchFamily="18" charset="0"/>
                <a:cs typeface="Times New Roman" panose="02020603050405020304" pitchFamily="18" charset="0"/>
              </a:rPr>
              <a:t> claim that the said amendment was prospective in nature and did not apply to block period falling before 01-06-2002. </a:t>
            </a:r>
          </a:p>
          <a:p>
            <a:pPr marL="0" indent="0" algn="just">
              <a:buNone/>
            </a:pPr>
            <a:r>
              <a:rPr lang="en-US" sz="2200" dirty="0">
                <a:latin typeface="Times New Roman" panose="02020603050405020304" pitchFamily="18" charset="0"/>
                <a:cs typeface="Times New Roman" panose="02020603050405020304" pitchFamily="18" charset="0"/>
              </a:rPr>
              <a:t>However, the plea of the assessee was rejected by the Hon'ble Supreme Court in CIT v. Suresh N. Gupta [2008] 166 Taxman 313/297 ITR 322 also held that the proviso to section 113 is clarificatory and hence, should be read into block assessment scheme under Chapter XIV-B with retrospective effect.</a:t>
            </a:r>
          </a:p>
          <a:p>
            <a:pPr marL="0" indent="0" algn="just">
              <a:buNone/>
            </a:pPr>
            <a:r>
              <a:rPr lang="en-US" sz="2200" dirty="0">
                <a:latin typeface="Times New Roman" panose="02020603050405020304" pitchFamily="18" charset="0"/>
                <a:cs typeface="Times New Roman" panose="02020603050405020304" pitchFamily="18" charset="0"/>
              </a:rPr>
              <a:t>Similar view was reiterated by the Hon'ble Supreme Court in CIT v. Rajiv Bhatara (2009) 178 Taxman 285/310 ITR 105 by holding the proviso u/s 113 to be retrospective in nature. Then the Supreme Court was of the view that the issue ought to be referred to a larger Bench of Five Judges. </a:t>
            </a:r>
          </a:p>
          <a:p>
            <a:pPr marL="0" indent="0" algn="just">
              <a:buNone/>
            </a:pPr>
            <a:r>
              <a:rPr lang="en-US" sz="2200" dirty="0">
                <a:latin typeface="Times New Roman" panose="02020603050405020304" pitchFamily="18" charset="0"/>
                <a:cs typeface="Times New Roman" panose="02020603050405020304" pitchFamily="18" charset="0"/>
              </a:rPr>
              <a:t>In this decision, the Hon'ble Supreme Court has given fundamental doctrine of retrospective applicability of provision. </a:t>
            </a:r>
          </a:p>
          <a:p>
            <a:pPr marL="0" indent="0" algn="just">
              <a:buNone/>
            </a:pPr>
            <a:r>
              <a:rPr lang="en-US" sz="2200" dirty="0">
                <a:latin typeface="Times New Roman" panose="02020603050405020304" pitchFamily="18" charset="0"/>
                <a:cs typeface="Times New Roman" panose="02020603050405020304" pitchFamily="18" charset="0"/>
              </a:rPr>
              <a:t>It has been held that no statute shall be construed to have a retrospective operation unless such a construction appears very clearly in terms of the Act or arises by necessary and distinct implication. </a:t>
            </a:r>
          </a:p>
          <a:p>
            <a:pPr marL="0" indent="0" algn="just">
              <a:buNone/>
            </a:pPr>
            <a:r>
              <a:rPr lang="en-US" sz="2200" dirty="0">
                <a:latin typeface="Times New Roman" panose="02020603050405020304" pitchFamily="18" charset="0"/>
                <a:cs typeface="Times New Roman" panose="02020603050405020304" pitchFamily="18" charset="0"/>
              </a:rPr>
              <a:t>The assessment creates a vested right on the assessee. </a:t>
            </a:r>
          </a:p>
        </p:txBody>
      </p:sp>
      <p:sp>
        <p:nvSpPr>
          <p:cNvPr id="2" name="Footer Placeholder 1">
            <a:extLst>
              <a:ext uri="{FF2B5EF4-FFF2-40B4-BE49-F238E27FC236}">
                <a16:creationId xmlns:a16="http://schemas.microsoft.com/office/drawing/2014/main" id="{8CF2BB59-F028-FE70-E4A7-E0915FD78D5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9141031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D78DB-3689-0C3E-B75F-41E7658ABA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81EAF2-9573-9740-A33F-7F4C7975CD65}"/>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The assessee cannot be subjected to reassessment unless the provision to that effect is inserted by amendment either retrospectively or by necessary implications retrospectively.</a:t>
            </a:r>
          </a:p>
          <a:p>
            <a:pPr marL="0" indent="0" algn="just">
              <a:buNone/>
            </a:pPr>
            <a:r>
              <a:rPr lang="en-US" sz="2200" dirty="0">
                <a:latin typeface="Times New Roman" panose="02020603050405020304" pitchFamily="18" charset="0"/>
                <a:cs typeface="Times New Roman" panose="02020603050405020304" pitchFamily="18" charset="0"/>
              </a:rPr>
              <a:t>The Hon'ble Apex Court also opined that there cannot be any imposition of tax without the authority of law and such law has to be unambiguous and should prescribe liability to pay taxes in clear terms. </a:t>
            </a:r>
          </a:p>
          <a:p>
            <a:pPr marL="0" indent="0" algn="just">
              <a:buNone/>
            </a:pPr>
            <a:r>
              <a:rPr lang="en-US" sz="2200" dirty="0">
                <a:latin typeface="Times New Roman" panose="02020603050405020304" pitchFamily="18" charset="0"/>
                <a:cs typeface="Times New Roman" panose="02020603050405020304" pitchFamily="18" charset="0"/>
              </a:rPr>
              <a:t>This very principle is based on the doctrine, which means that if a particular provision of statute is not clear regarding imposition of tax or because of persons from whom the tax has to be collected, in such case the persons should not be fastened with any liability to pay tax. </a:t>
            </a:r>
          </a:p>
          <a:p>
            <a:pPr marL="0" indent="0" algn="just">
              <a:buNone/>
            </a:pPr>
            <a:r>
              <a:rPr lang="en-US" sz="2200" dirty="0">
                <a:latin typeface="Times New Roman" panose="02020603050405020304" pitchFamily="18" charset="0"/>
                <a:cs typeface="Times New Roman" panose="02020603050405020304" pitchFamily="18" charset="0"/>
              </a:rPr>
              <a:t>It was further observed that though the Chief Commissioner in their Conference suggested that there should be retrospective amendment to section 113 of the Act, the Legislature chose not to do so even though for other provisions in which the legislature in its wisdom felt the need to do so has brought in amendments made with retrospective effect. </a:t>
            </a:r>
          </a:p>
          <a:p>
            <a:pPr marL="0" indent="0" algn="just">
              <a:buNone/>
            </a:pPr>
            <a:r>
              <a:rPr lang="en-US" sz="2200" dirty="0">
                <a:latin typeface="Times New Roman" panose="02020603050405020304" pitchFamily="18" charset="0"/>
                <a:cs typeface="Times New Roman" panose="02020603050405020304" pitchFamily="18" charset="0"/>
              </a:rPr>
              <a:t>The CBDT circular No. 2002 dated 27-08-2002 also makes it clear that the amendment to section 113 is prospective. </a:t>
            </a:r>
          </a:p>
          <a:p>
            <a:pPr marL="0" indent="0" algn="just">
              <a:buNone/>
            </a:pPr>
            <a:r>
              <a:rPr lang="en-US" sz="2200" dirty="0">
                <a:latin typeface="Times New Roman" panose="02020603050405020304" pitchFamily="18" charset="0"/>
                <a:cs typeface="Times New Roman" panose="02020603050405020304" pitchFamily="18" charset="0"/>
              </a:rPr>
              <a:t>Consequently, the conclusion reached in N. Suresh Gupta (supra) treating the proviso to section 113 of the Act as clarificatory and having retrospective effect was held to be incorrect and was over-ruled.</a:t>
            </a:r>
          </a:p>
        </p:txBody>
      </p:sp>
      <p:sp>
        <p:nvSpPr>
          <p:cNvPr id="2" name="Footer Placeholder 1">
            <a:extLst>
              <a:ext uri="{FF2B5EF4-FFF2-40B4-BE49-F238E27FC236}">
                <a16:creationId xmlns:a16="http://schemas.microsoft.com/office/drawing/2014/main" id="{06CA84DD-049C-3DB6-539B-CD9B6043D8D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15817234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9E9E7-8FEF-23D4-6CF6-F502BAA61E0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BE2CB-332D-749A-037E-CC777DF97E5F}"/>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5-6. </a:t>
            </a:r>
            <a:r>
              <a:rPr lang="en-US" sz="2200" b="1" u="sng" dirty="0">
                <a:latin typeface="Times New Roman" panose="02020603050405020304" pitchFamily="18" charset="0"/>
                <a:cs typeface="Times New Roman" panose="02020603050405020304" pitchFamily="18" charset="0"/>
              </a:rPr>
              <a:t>The essence of the decision is that if any liability has to be fastened with the assessee tax-payer retrospectively then the statute and the provision must spell out specifically regarding such retrospective applicability. </a:t>
            </a:r>
          </a:p>
          <a:p>
            <a:pPr marL="0" indent="0" algn="just">
              <a:buNone/>
            </a:pPr>
            <a:r>
              <a:rPr lang="en-US" sz="2200" b="1" u="sng" dirty="0">
                <a:latin typeface="Times New Roman" panose="02020603050405020304" pitchFamily="18" charset="0"/>
                <a:cs typeface="Times New Roman" panose="02020603050405020304" pitchFamily="18" charset="0"/>
              </a:rPr>
              <a:t>However, if the provision is beneficial for the assessee, in view of the welfare legislation spirit imbibed in the Income-tax Act, such beneficial provision can be applied in a retrospective manner</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In the case of the assessee before us for the preceding assessment year i.e. A.Y. 2014-15, the difference of the consideration received from transfer of asset and the value adopted for stamp duty valuation was apparently not less than 10% tolerance margin which has been brought into effect from 1-4-2021 in the first proviso to section 43CA and therefore, the Tribunal in its wisdom had restored the matter to the file of the A.O for fresh adjudication (supra). </a:t>
            </a:r>
          </a:p>
          <a:p>
            <a:pPr marL="0" indent="0" algn="just">
              <a:buNone/>
            </a:pPr>
            <a:r>
              <a:rPr lang="en-US" sz="2200" dirty="0">
                <a:latin typeface="Times New Roman" panose="02020603050405020304" pitchFamily="18" charset="0"/>
                <a:cs typeface="Times New Roman" panose="02020603050405020304" pitchFamily="18" charset="0"/>
              </a:rPr>
              <a:t>Before us, admittedly such difference of tolerance margin is less than 10%. </a:t>
            </a:r>
          </a:p>
        </p:txBody>
      </p:sp>
      <p:sp>
        <p:nvSpPr>
          <p:cNvPr id="2" name="Footer Placeholder 1">
            <a:extLst>
              <a:ext uri="{FF2B5EF4-FFF2-40B4-BE49-F238E27FC236}">
                <a16:creationId xmlns:a16="http://schemas.microsoft.com/office/drawing/2014/main" id="{EE202981-5785-6AE7-6218-341155C7462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97268008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70438-88C0-9BDD-785F-6797A92029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F15AE7-01A4-B11A-19E1-25A88DED47D4}"/>
              </a:ext>
            </a:extLst>
          </p:cNvPr>
          <p:cNvSpPr>
            <a:spLocks noGrp="1"/>
          </p:cNvSpPr>
          <p:nvPr>
            <p:ph idx="1"/>
          </p:nvPr>
        </p:nvSpPr>
        <p:spPr>
          <a:xfrm>
            <a:off x="237895" y="315301"/>
            <a:ext cx="11716210" cy="5877160"/>
          </a:xfrm>
        </p:spPr>
        <p:txBody>
          <a:bodyPr>
            <a:normAutofit/>
          </a:bodyPr>
          <a:lstStyle/>
          <a:p>
            <a:pPr marL="0" indent="0" algn="just">
              <a:buNone/>
            </a:pPr>
            <a:r>
              <a:rPr lang="en-US" sz="2200" b="1" u="sng" dirty="0">
                <a:latin typeface="Times New Roman" panose="02020603050405020304" pitchFamily="18" charset="0"/>
                <a:cs typeface="Times New Roman" panose="02020603050405020304" pitchFamily="18" charset="0"/>
              </a:rPr>
              <a:t>Now the question of applicability of this proviso of section 43CA retrospectively covering the assessment year in question i.e. A.Y. 2015-16, from the spirit of Supreme Court decision in </a:t>
            </a:r>
            <a:r>
              <a:rPr lang="en-US" sz="2200" b="1" u="sng" dirty="0" err="1">
                <a:latin typeface="Times New Roman" panose="02020603050405020304" pitchFamily="18" charset="0"/>
                <a:cs typeface="Times New Roman" panose="02020603050405020304" pitchFamily="18" charset="0"/>
              </a:rPr>
              <a:t>Vatika</a:t>
            </a:r>
            <a:r>
              <a:rPr lang="en-US" sz="2200" b="1" u="sng" dirty="0">
                <a:latin typeface="Times New Roman" panose="02020603050405020304" pitchFamily="18" charset="0"/>
                <a:cs typeface="Times New Roman" panose="02020603050405020304" pitchFamily="18" charset="0"/>
              </a:rPr>
              <a:t> Township (P.) Ltd. (supra) case is </a:t>
            </a:r>
            <a:r>
              <a:rPr lang="en-US" sz="2200" b="1" u="sng" dirty="0" err="1">
                <a:latin typeface="Times New Roman" panose="02020603050405020304" pitchFamily="18" charset="0"/>
                <a:cs typeface="Times New Roman" panose="02020603050405020304" pitchFamily="18" charset="0"/>
              </a:rPr>
              <a:t>analysed</a:t>
            </a:r>
            <a:r>
              <a:rPr lang="en-US" sz="2200" b="1" u="sng" dirty="0">
                <a:latin typeface="Times New Roman" panose="02020603050405020304" pitchFamily="18" charset="0"/>
                <a:cs typeface="Times New Roman" panose="02020603050405020304" pitchFamily="18" charset="0"/>
              </a:rPr>
              <a:t>. </a:t>
            </a:r>
          </a:p>
          <a:p>
            <a:pPr marL="0" indent="0" algn="just">
              <a:buNone/>
            </a:pPr>
            <a:r>
              <a:rPr lang="en-US" sz="2200" b="1" u="sng" dirty="0">
                <a:latin typeface="Times New Roman" panose="02020603050405020304" pitchFamily="18" charset="0"/>
                <a:cs typeface="Times New Roman" panose="02020603050405020304" pitchFamily="18" charset="0"/>
              </a:rPr>
              <a:t>Now, the intent of the legislature is to provide relief to the assessee in case such difference is less than 10% which has been brought into effect from 1-04-2021 thereby providing benefit to the </a:t>
            </a:r>
            <a:r>
              <a:rPr lang="en-US" sz="2200" b="1" u="sng" dirty="0" err="1">
                <a:latin typeface="Times New Roman" panose="02020603050405020304" pitchFamily="18" charset="0"/>
                <a:cs typeface="Times New Roman" panose="02020603050405020304" pitchFamily="18" charset="0"/>
              </a:rPr>
              <a:t>assessee</a:t>
            </a:r>
            <a:r>
              <a:rPr lang="en-US" sz="2200" b="1" u="sng" dirty="0">
                <a:latin typeface="Times New Roman" panose="02020603050405020304" pitchFamily="18" charset="0"/>
                <a:cs typeface="Times New Roman" panose="02020603050405020304" pitchFamily="18" charset="0"/>
              </a:rPr>
              <a:t>.</a:t>
            </a:r>
          </a:p>
          <a:p>
            <a:pPr marL="0" indent="0" algn="just">
              <a:buNone/>
            </a:pPr>
            <a:r>
              <a:rPr lang="en-US" sz="2200" b="1" u="sng" dirty="0">
                <a:latin typeface="Times New Roman" panose="02020603050405020304" pitchFamily="18" charset="0"/>
                <a:cs typeface="Times New Roman" panose="02020603050405020304" pitchFamily="18" charset="0"/>
              </a:rPr>
              <a:t>This being the beneficial provision therefore will even have retrospective effect and would apply to the present assessment year 2015-16. At this juncture we would also refer to the decision of Pune Tribunal in Dinar Umeshkumar More v. ITO [IT Appeal No. 1503 (Pune) of 2015, dated 25-1-2019], where the said proposition of applicability of a beneficial provision was considered in light of Hon'ble Apex Court decision in the case of </a:t>
            </a:r>
            <a:r>
              <a:rPr lang="en-US" sz="2200" b="1" u="sng" dirty="0" err="1">
                <a:latin typeface="Times New Roman" panose="02020603050405020304" pitchFamily="18" charset="0"/>
                <a:cs typeface="Times New Roman" panose="02020603050405020304" pitchFamily="18" charset="0"/>
              </a:rPr>
              <a:t>Vatika</a:t>
            </a:r>
            <a:r>
              <a:rPr lang="en-US" sz="2200" b="1" u="sng" dirty="0">
                <a:latin typeface="Times New Roman" panose="02020603050405020304" pitchFamily="18" charset="0"/>
                <a:cs typeface="Times New Roman" panose="02020603050405020304" pitchFamily="18" charset="0"/>
              </a:rPr>
              <a:t> Township (P) Ltd. (supra). </a:t>
            </a:r>
          </a:p>
          <a:p>
            <a:pPr marL="0" indent="0" algn="just">
              <a:buNone/>
            </a:pPr>
            <a:r>
              <a:rPr lang="en-US" sz="2200" b="1" u="sng" dirty="0">
                <a:latin typeface="Times New Roman" panose="02020603050405020304" pitchFamily="18" charset="0"/>
                <a:cs typeface="Times New Roman" panose="02020603050405020304" pitchFamily="18" charset="0"/>
              </a:rPr>
              <a:t>In the said Tribunal order, the Bench observed that if the legislature is going to confer a benefit then such an averment will have a retrospective effect.</a:t>
            </a:r>
          </a:p>
        </p:txBody>
      </p:sp>
      <p:sp>
        <p:nvSpPr>
          <p:cNvPr id="2" name="Footer Placeholder 1">
            <a:extLst>
              <a:ext uri="{FF2B5EF4-FFF2-40B4-BE49-F238E27FC236}">
                <a16:creationId xmlns:a16="http://schemas.microsoft.com/office/drawing/2014/main" id="{CF8E6FF5-6DDC-3A87-662B-2C827315FDC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8886853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C816B-3A87-1472-7A43-1996DB87D0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CFF0DF-15A4-D976-2BB6-2FD902E6EF7A}"/>
              </a:ext>
            </a:extLst>
          </p:cNvPr>
          <p:cNvSpPr>
            <a:spLocks noGrp="1"/>
          </p:cNvSpPr>
          <p:nvPr>
            <p:ph idx="1"/>
          </p:nvPr>
        </p:nvSpPr>
        <p:spPr>
          <a:xfrm>
            <a:off x="237895" y="315301"/>
            <a:ext cx="11716210" cy="5877160"/>
          </a:xfrm>
        </p:spPr>
        <p:txBody>
          <a:bodyPr>
            <a:normAutofit/>
          </a:bodyPr>
          <a:lstStyle/>
          <a:p>
            <a:pPr marL="0" indent="0" algn="just">
              <a:buNone/>
            </a:pPr>
            <a:r>
              <a:rPr lang="en-US" sz="2200" b="1" u="sng" dirty="0">
                <a:latin typeface="Times New Roman" panose="02020603050405020304" pitchFamily="18" charset="0"/>
                <a:cs typeface="Times New Roman" panose="02020603050405020304" pitchFamily="18" charset="0"/>
              </a:rPr>
              <a:t>The Tribunal observed that while discussing this issue in para 33 of the said judgment, the Hon'ble Apex Court held that "We would also like to point out, for the sake of completeness, that where a benefit is conferred by legislation, the rule against a retrospective construction is different. </a:t>
            </a:r>
          </a:p>
          <a:p>
            <a:pPr marL="0" indent="0" algn="just">
              <a:buNone/>
            </a:pPr>
            <a:r>
              <a:rPr lang="en-US" sz="2200" b="1" u="sng" dirty="0">
                <a:latin typeface="Times New Roman" panose="02020603050405020304" pitchFamily="18" charset="0"/>
                <a:cs typeface="Times New Roman" panose="02020603050405020304" pitchFamily="18" charset="0"/>
              </a:rPr>
              <a:t>If legislation confers a benefit on some persons but without inflicting a corresponding detriment on some other person or on the public generally and where to confer such benefit appears to have been the legislators object, then the presumption would be that such legislation, giving it a purposive construction, would warrant it to be given a retrospective effect". </a:t>
            </a:r>
          </a:p>
          <a:p>
            <a:pPr marL="0" indent="0" algn="just">
              <a:buNone/>
            </a:pPr>
            <a:r>
              <a:rPr lang="en-US" sz="2200" b="1" u="sng" dirty="0">
                <a:latin typeface="Times New Roman" panose="02020603050405020304" pitchFamily="18" charset="0"/>
                <a:cs typeface="Times New Roman" panose="02020603050405020304" pitchFamily="18" charset="0"/>
              </a:rPr>
              <a:t>The net effect of this judgment is that if a fresh benefit is provided by the Parliament in an existing provision, then such an amendment should be given retrospective effect. </a:t>
            </a:r>
          </a:p>
          <a:p>
            <a:pPr marL="0" indent="0" algn="just">
              <a:buNone/>
            </a:pPr>
            <a:r>
              <a:rPr lang="en-US" sz="2200" b="1" u="sng" dirty="0">
                <a:latin typeface="Times New Roman" panose="02020603050405020304" pitchFamily="18" charset="0"/>
                <a:cs typeface="Times New Roman" panose="02020603050405020304" pitchFamily="18" charset="0"/>
              </a:rPr>
              <a:t>Therefore, even without going into the merits of the case by the application of first proviso to section 43CA having retrospective effect, the grounds of appeal of the assessee stands allowed."</a:t>
            </a:r>
          </a:p>
        </p:txBody>
      </p:sp>
      <p:sp>
        <p:nvSpPr>
          <p:cNvPr id="2" name="Footer Placeholder 1">
            <a:extLst>
              <a:ext uri="{FF2B5EF4-FFF2-40B4-BE49-F238E27FC236}">
                <a16:creationId xmlns:a16="http://schemas.microsoft.com/office/drawing/2014/main" id="{CC1AFCFE-3A4A-CB52-CC5E-85F7D1855C0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65467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309967"/>
            <a:ext cx="11523359" cy="5953395"/>
          </a:xfrm>
        </p:spPr>
        <p:txBody>
          <a:bodyPr>
            <a:noAutofit/>
          </a:bodyPr>
          <a:lstStyle/>
          <a:p>
            <a:pPr lvl="0" algn="just">
              <a:lnSpc>
                <a:spcPct val="100000"/>
              </a:lnSpc>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On </a:t>
            </a:r>
            <a:r>
              <a:rPr lang="en-IN" sz="2200" b="1" dirty="0">
                <a:latin typeface="Times New Roman" panose="02020603050405020304" pitchFamily="18" charset="0"/>
                <a:cs typeface="Times New Roman" panose="02020603050405020304" pitchFamily="18" charset="0"/>
              </a:rPr>
              <a:t>27-11-1998</a:t>
            </a:r>
            <a:r>
              <a:rPr lang="en-IN" sz="2200" dirty="0">
                <a:latin typeface="Times New Roman" panose="02020603050405020304" pitchFamily="18" charset="0"/>
                <a:cs typeface="Times New Roman" panose="02020603050405020304" pitchFamily="18" charset="0"/>
              </a:rPr>
              <a:t>, executed </a:t>
            </a:r>
            <a:r>
              <a:rPr lang="en-IN" sz="2200" b="1" dirty="0">
                <a:latin typeface="Times New Roman" panose="02020603050405020304" pitchFamily="18" charset="0"/>
                <a:cs typeface="Times New Roman" panose="02020603050405020304" pitchFamily="18" charset="0"/>
              </a:rPr>
              <a:t>Power of Attorney</a:t>
            </a:r>
            <a:r>
              <a:rPr lang="en-IN" sz="2200" dirty="0">
                <a:latin typeface="Times New Roman" panose="02020603050405020304" pitchFamily="18" charset="0"/>
                <a:cs typeface="Times New Roman" panose="02020603050405020304" pitchFamily="18" charset="0"/>
              </a:rPr>
              <a:t> (</a:t>
            </a:r>
            <a:r>
              <a:rPr lang="en-IN" sz="2200" dirty="0" err="1">
                <a:latin typeface="Times New Roman" panose="02020603050405020304" pitchFamily="18" charset="0"/>
                <a:cs typeface="Times New Roman" panose="02020603050405020304" pitchFamily="18" charset="0"/>
              </a:rPr>
              <a:t>PoA</a:t>
            </a:r>
            <a:r>
              <a:rPr lang="en-IN" sz="2200" dirty="0">
                <a:latin typeface="Times New Roman" panose="02020603050405020304" pitchFamily="18" charset="0"/>
                <a:cs typeface="Times New Roman" panose="02020603050405020304" pitchFamily="18" charset="0"/>
              </a:rPr>
              <a:t>) in </a:t>
            </a:r>
            <a:r>
              <a:rPr lang="en-IN" sz="2200" dirty="0" err="1">
                <a:latin typeface="Times New Roman" panose="02020603050405020304" pitchFamily="18" charset="0"/>
                <a:cs typeface="Times New Roman" panose="02020603050405020304" pitchFamily="18" charset="0"/>
              </a:rPr>
              <a:t>favor</a:t>
            </a:r>
            <a:r>
              <a:rPr lang="en-IN" sz="2200" dirty="0">
                <a:latin typeface="Times New Roman" panose="02020603050405020304" pitchFamily="18" charset="0"/>
                <a:cs typeface="Times New Roman" panose="02020603050405020304" pitchFamily="18" charset="0"/>
              </a:rPr>
              <a:t> of Builder's director to execute sale agreements/deeds after development and handle authorities. </a:t>
            </a:r>
          </a:p>
          <a:p>
            <a:pPr lvl="0" algn="just">
              <a:lnSpc>
                <a:spcPct val="100000"/>
              </a:lnSpc>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Builder started development; partial payments made. </a:t>
            </a:r>
          </a:p>
          <a:p>
            <a:pPr lvl="0" algn="just">
              <a:lnSpc>
                <a:spcPct val="100000"/>
              </a:lnSpc>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On </a:t>
            </a:r>
            <a:r>
              <a:rPr lang="en-IN" sz="2200" b="1" dirty="0">
                <a:latin typeface="Times New Roman" panose="02020603050405020304" pitchFamily="18" charset="0"/>
                <a:cs typeface="Times New Roman" panose="02020603050405020304" pitchFamily="18" charset="0"/>
              </a:rPr>
              <a:t>19-07-2003</a:t>
            </a:r>
            <a:r>
              <a:rPr lang="en-IN" sz="2200" dirty="0">
                <a:latin typeface="Times New Roman" panose="02020603050405020304" pitchFamily="18" charset="0"/>
                <a:cs typeface="Times New Roman" panose="02020603050405020304" pitchFamily="18" charset="0"/>
              </a:rPr>
              <a:t>, parties executed a </a:t>
            </a:r>
            <a:r>
              <a:rPr lang="en-IN" sz="2200" b="1" dirty="0">
                <a:latin typeface="Times New Roman" panose="02020603050405020304" pitchFamily="18" charset="0"/>
                <a:cs typeface="Times New Roman" panose="02020603050405020304" pitchFamily="18" charset="0"/>
              </a:rPr>
              <a:t>Memo of Compromise</a:t>
            </a:r>
            <a:r>
              <a:rPr lang="en-IN" sz="2200" dirty="0">
                <a:latin typeface="Times New Roman" panose="02020603050405020304" pitchFamily="18" charset="0"/>
                <a:cs typeface="Times New Roman" panose="02020603050405020304" pitchFamily="18" charset="0"/>
              </a:rPr>
              <a:t>:</a:t>
            </a:r>
          </a:p>
          <a:p>
            <a:pPr lvl="1" algn="just">
              <a:lnSpc>
                <a:spcPct val="100000"/>
              </a:lnSpc>
              <a:buFont typeface="Wingdings" panose="05000000000000000000" pitchFamily="2" charset="2"/>
              <a:buChar char="§"/>
            </a:pPr>
            <a:r>
              <a:rPr lang="en-IN" sz="2200" dirty="0">
                <a:latin typeface="Times New Roman" panose="02020603050405020304" pitchFamily="18" charset="0"/>
                <a:cs typeface="Times New Roman" panose="02020603050405020304" pitchFamily="18" charset="0"/>
              </a:rPr>
              <a:t>Confirmed original agreement and </a:t>
            </a:r>
            <a:r>
              <a:rPr lang="en-IN" sz="2200" dirty="0" err="1">
                <a:latin typeface="Times New Roman" panose="02020603050405020304" pitchFamily="18" charset="0"/>
                <a:cs typeface="Times New Roman" panose="02020603050405020304" pitchFamily="18" charset="0"/>
              </a:rPr>
              <a:t>PoA</a:t>
            </a:r>
            <a:r>
              <a:rPr lang="en-IN" sz="2200" dirty="0">
                <a:latin typeface="Times New Roman" panose="02020603050405020304" pitchFamily="18" charset="0"/>
                <a:cs typeface="Times New Roman" panose="02020603050405020304" pitchFamily="18" charset="0"/>
              </a:rPr>
              <a:t>.</a:t>
            </a:r>
          </a:p>
          <a:p>
            <a:pPr lvl="1" algn="just">
              <a:lnSpc>
                <a:spcPct val="100000"/>
              </a:lnSpc>
              <a:buFont typeface="Wingdings" panose="05000000000000000000" pitchFamily="2" charset="2"/>
              <a:buChar char="§"/>
            </a:pPr>
            <a:r>
              <a:rPr lang="en-IN" sz="2200" dirty="0">
                <a:latin typeface="Times New Roman" panose="02020603050405020304" pitchFamily="18" charset="0"/>
                <a:cs typeface="Times New Roman" panose="02020603050405020304" pitchFamily="18" charset="0"/>
              </a:rPr>
              <a:t>Reduced total consideration slightly (to Rs.6.10 crores adjusted).</a:t>
            </a:r>
          </a:p>
          <a:p>
            <a:pPr lvl="1" algn="just">
              <a:lnSpc>
                <a:spcPct val="100000"/>
              </a:lnSpc>
              <a:buFont typeface="Wingdings" panose="05000000000000000000" pitchFamily="2" charset="2"/>
              <a:buChar char="§"/>
            </a:pPr>
            <a:r>
              <a:rPr lang="en-IN" sz="2200" dirty="0">
                <a:latin typeface="Times New Roman" panose="02020603050405020304" pitchFamily="18" charset="0"/>
                <a:cs typeface="Times New Roman" panose="02020603050405020304" pitchFamily="18" charset="0"/>
              </a:rPr>
              <a:t>Recorded payments already received (Rs.4.68 crores).</a:t>
            </a:r>
          </a:p>
          <a:p>
            <a:pPr lvl="1" algn="just">
              <a:lnSpc>
                <a:spcPct val="100000"/>
              </a:lnSpc>
              <a:buFont typeface="Wingdings" panose="05000000000000000000" pitchFamily="2" charset="2"/>
              <a:buChar char="§"/>
            </a:pPr>
            <a:r>
              <a:rPr lang="en-IN" sz="2200" dirty="0">
                <a:latin typeface="Times New Roman" panose="02020603050405020304" pitchFamily="18" charset="0"/>
                <a:cs typeface="Times New Roman" panose="02020603050405020304" pitchFamily="18" charset="0"/>
              </a:rPr>
              <a:t>Balance (Rs.1.05 crores) to be paid via 7 post-dated cheques (last two conditional on clearing dues to Pioneer Homes).</a:t>
            </a:r>
          </a:p>
          <a:p>
            <a:pPr lvl="1" algn="just">
              <a:lnSpc>
                <a:spcPct val="100000"/>
              </a:lnSpc>
              <a:buFont typeface="Wingdings" panose="05000000000000000000" pitchFamily="2" charset="2"/>
              <a:buChar char="§"/>
            </a:pPr>
            <a:r>
              <a:rPr lang="en-IN" sz="2200" dirty="0">
                <a:latin typeface="Times New Roman" panose="02020603050405020304" pitchFamily="18" charset="0"/>
                <a:cs typeface="Times New Roman" panose="02020603050405020304" pitchFamily="18" charset="0"/>
              </a:rPr>
              <a:t>All cheques encashed (confirmed by ITAT); last cheque around January 2004 → </a:t>
            </a:r>
            <a:r>
              <a:rPr lang="en-IN" sz="2200" dirty="0" err="1">
                <a:latin typeface="Times New Roman" panose="02020603050405020304" pitchFamily="18" charset="0"/>
                <a:cs typeface="Times New Roman" panose="02020603050405020304" pitchFamily="18" charset="0"/>
              </a:rPr>
              <a:t>assessee's</a:t>
            </a:r>
            <a:r>
              <a:rPr lang="en-IN" sz="2200" dirty="0">
                <a:latin typeface="Times New Roman" panose="02020603050405020304" pitchFamily="18" charset="0"/>
                <a:cs typeface="Times New Roman" panose="02020603050405020304" pitchFamily="18" charset="0"/>
              </a:rPr>
              <a:t> rights extinguished on final receipt</a:t>
            </a:r>
          </a:p>
          <a:p>
            <a:pPr algn="just">
              <a:lnSpc>
                <a:spcPct val="10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Assessee claimed capital gains in AY 1998-99 (based on 1998 agreement). </a:t>
            </a:r>
          </a:p>
          <a:p>
            <a:pPr algn="just">
              <a:lnSpc>
                <a:spcPct val="10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Revenue reopened assessment for AY 2004-05 (FY 2003-04); best judgment u/s 144 treated full consideration as capital gains in AY 2004-05. </a:t>
            </a:r>
          </a:p>
          <a:p>
            <a:pPr algn="just">
              <a:lnSpc>
                <a:spcPct val="10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CIT(A), ITAT, and Madras HC upheld Revenue (transfer in AY 2004-05).</a:t>
            </a:r>
            <a:endParaRPr lang="en-IN" sz="22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6233376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E186B-A231-920A-AEA9-D8CEE90BE8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6E2725-B692-8B69-BFE0-B6DE5D168AA0}"/>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043. </a:t>
            </a:r>
            <a:r>
              <a:rPr lang="en-US" sz="2200" b="1" u="sng" dirty="0">
                <a:latin typeface="Times New Roman" panose="02020603050405020304" pitchFamily="18" charset="0"/>
                <a:cs typeface="Times New Roman" panose="02020603050405020304" pitchFamily="18" charset="0"/>
              </a:rPr>
              <a:t>Therefore, the above decision of the coordinate bench clearly clinches the issue in </a:t>
            </a:r>
            <a:r>
              <a:rPr lang="en-US" sz="2200" b="1" u="sng" dirty="0" err="1">
                <a:latin typeface="Times New Roman" panose="02020603050405020304" pitchFamily="18" charset="0"/>
                <a:cs typeface="Times New Roman" panose="02020603050405020304" pitchFamily="18" charset="0"/>
              </a:rPr>
              <a:t>favour</a:t>
            </a:r>
            <a:r>
              <a:rPr lang="en-US" sz="2200" b="1" u="sng" dirty="0">
                <a:latin typeface="Times New Roman" panose="02020603050405020304" pitchFamily="18" charset="0"/>
                <a:cs typeface="Times New Roman" panose="02020603050405020304" pitchFamily="18" charset="0"/>
              </a:rPr>
              <a:t> of the assessee wherein it has been held that tolerance band of 10% would be applicable retrospectively. </a:t>
            </a:r>
          </a:p>
          <a:p>
            <a:pPr marL="0" indent="0" algn="just">
              <a:buNone/>
            </a:pPr>
            <a:r>
              <a:rPr lang="en-US" sz="2200" b="1" u="sng" dirty="0">
                <a:latin typeface="Times New Roman" panose="02020603050405020304" pitchFamily="18" charset="0"/>
                <a:cs typeface="Times New Roman" panose="02020603050405020304" pitchFamily="18" charset="0"/>
              </a:rPr>
              <a:t>We also find that similar view has also been taken in</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SHRI HARISH H GANDHI VERSUS ACIT 33 (1), MUMBAI ITA No. 1244/Mum/2019 And ITA No.2603/Mum/2019</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V.K. DEVELOPERS VERSUS THE ACIT, CIRCLE-3, PUNE. ITA No.923/PUN/2019</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M/S. SHETH DEVELOPERS PRIVATE LIMITED VERSUS DEPUTY COMMISSIONER OF INCOME TAX, CENTRAL CIRCLE-4(2), MUMBAI AND (VICE-VERSA) TA No. 1953/Mum/2020 And ITA No. 1954/Mum/2020 And ITA No.11/Mum/2021 And ITA No. 12/Mum/2021 M/S. CITY CORPORATION LIMITED, (EARLIER KNOWN AS M/S. AMANORA FUTURE TOWERS PVT. LTD.,) VERSUS DCIT, CIRCLE-1 (1) PUNE AND VICE VERSA (2022) 96 ITR</a:t>
            </a:r>
          </a:p>
        </p:txBody>
      </p:sp>
      <p:sp>
        <p:nvSpPr>
          <p:cNvPr id="2" name="Footer Placeholder 1">
            <a:extLst>
              <a:ext uri="{FF2B5EF4-FFF2-40B4-BE49-F238E27FC236}">
                <a16:creationId xmlns:a16="http://schemas.microsoft.com/office/drawing/2014/main" id="{7AA62CD1-102F-3E8A-81E0-01E971D56C1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6387626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488FC-A7E4-8310-FB8C-CAC506729B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0E280-9F4C-59C1-3FB9-69E682F2BD82}"/>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044. We find that the decision of the coordinate bench in case of welfare properties private limited versus DCIT (supra) did not consider the retrospective applicability of the tolerance band provided under section 43CA of the act same was not the issue argued before it.</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045. The decision of the </a:t>
            </a:r>
            <a:r>
              <a:rPr lang="en-US" sz="2200" dirty="0" err="1">
                <a:latin typeface="Times New Roman" panose="02020603050405020304" pitchFamily="18" charset="0"/>
                <a:cs typeface="Times New Roman" panose="02020603050405020304" pitchFamily="18" charset="0"/>
              </a:rPr>
              <a:t>honourable</a:t>
            </a:r>
            <a:r>
              <a:rPr lang="en-US" sz="2200" dirty="0">
                <a:latin typeface="Times New Roman" panose="02020603050405020304" pitchFamily="18" charset="0"/>
                <a:cs typeface="Times New Roman" panose="02020603050405020304" pitchFamily="18" charset="0"/>
              </a:rPr>
              <a:t> Bombay High Court in case of 111 taxmann.com 94 in case of Swanand properties private limited was only with respect to applicability of provisions of section 43CA of the act for assessment year 2005-06 wherein it has been held that this provisions are applicable only with effect from 1/4/2014. Therefore, it does not help the case of the revenue.</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046. Accordingly, we hold that if the difference between the stamp duty value of a stock in trade and the transaction value covered by the provisions of section 43CA is less than 10% even prior to 1/4/2021, does not warrant any addition in the hands of the </a:t>
            </a:r>
            <a:r>
              <a:rPr lang="en-US" sz="2200" dirty="0" err="1">
                <a:latin typeface="Times New Roman" panose="02020603050405020304" pitchFamily="18" charset="0"/>
                <a:cs typeface="Times New Roman" panose="02020603050405020304" pitchFamily="18" charset="0"/>
              </a:rPr>
              <a:t>assessee</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Accordingly, we direct the learned assessing officer to delete the addition of Rs. 203,051/- made under section 43CA of the act. Ground umber 4 of the appeal of the assessee is allowed."</a:t>
            </a:r>
          </a:p>
        </p:txBody>
      </p:sp>
      <p:sp>
        <p:nvSpPr>
          <p:cNvPr id="2" name="Footer Placeholder 1">
            <a:extLst>
              <a:ext uri="{FF2B5EF4-FFF2-40B4-BE49-F238E27FC236}">
                <a16:creationId xmlns:a16="http://schemas.microsoft.com/office/drawing/2014/main" id="{D3C0307A-6D63-E0D1-2B57-3F1D06EF75C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75156221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A5662-038B-9CE6-2A65-005D912CA6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F3793-2ED8-814B-67CB-41A9448B1915}"/>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12. From the perusal of the above decision, it is noticed that the </a:t>
            </a:r>
            <a:r>
              <a:rPr lang="en-US" sz="2200" b="1" u="sng" dirty="0">
                <a:latin typeface="Times New Roman" panose="02020603050405020304" pitchFamily="18" charset="0"/>
                <a:cs typeface="Times New Roman" panose="02020603050405020304" pitchFamily="18" charset="0"/>
              </a:rPr>
              <a:t>coordinate bench (</a:t>
            </a:r>
            <a:r>
              <a:rPr lang="en-US" sz="2400" b="1" u="sng" dirty="0" err="1">
                <a:latin typeface="Times New Roman" panose="02020603050405020304" pitchFamily="18" charset="0"/>
                <a:cs typeface="Times New Roman" panose="02020603050405020304" pitchFamily="18" charset="0"/>
              </a:rPr>
              <a:t>Macrotech</a:t>
            </a:r>
            <a:r>
              <a:rPr lang="en-US" sz="2400" b="1" u="sng" dirty="0">
                <a:latin typeface="Times New Roman" panose="02020603050405020304" pitchFamily="18" charset="0"/>
                <a:cs typeface="Times New Roman" panose="02020603050405020304" pitchFamily="18" charset="0"/>
              </a:rPr>
              <a:t> Developers Ltd. v. Dy. CIT [IT Appeal Nos. 2266 &amp; 2239 (Mum.) of 2022, dated 17-4-2023</a:t>
            </a:r>
            <a:r>
              <a:rPr lang="en-US" sz="2200" b="1" u="sng" dirty="0">
                <a:latin typeface="Times New Roman" panose="02020603050405020304" pitchFamily="18" charset="0"/>
                <a:cs typeface="Times New Roman" panose="02020603050405020304" pitchFamily="18" charset="0"/>
              </a:rPr>
              <a:t>) has held that the proviso to section 43CA providing relief to the assessee to the extent of the difference being less than 10% is applicable retrospectively for the reason that it is a beneficial provision as has been held by the Hon'ble Supreme Court in the case CIT v. </a:t>
            </a:r>
            <a:r>
              <a:rPr lang="en-US" sz="2200" b="1" u="sng" dirty="0" err="1">
                <a:latin typeface="Times New Roman" panose="02020603050405020304" pitchFamily="18" charset="0"/>
                <a:cs typeface="Times New Roman" panose="02020603050405020304" pitchFamily="18" charset="0"/>
              </a:rPr>
              <a:t>Vatika</a:t>
            </a:r>
            <a:r>
              <a:rPr lang="en-US" sz="2200" b="1" u="sng" dirty="0">
                <a:latin typeface="Times New Roman" panose="02020603050405020304" pitchFamily="18" charset="0"/>
                <a:cs typeface="Times New Roman" panose="02020603050405020304" pitchFamily="18" charset="0"/>
              </a:rPr>
              <a:t> Township (P) Ltd. [2014] 49 taxmann.com 249/227 Taxman 121/367 ITR 466 (SC). </a:t>
            </a:r>
          </a:p>
          <a:p>
            <a:pPr marL="0" indent="0" algn="just">
              <a:buNone/>
            </a:pPr>
            <a:endParaRPr lang="en-US" sz="2200" b="1" u="sng"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It is relevant to notice here that the coordinate bench has distinguished the decision relied on by the </a:t>
            </a:r>
            <a:r>
              <a:rPr lang="en-US" sz="2200" dirty="0" err="1">
                <a:latin typeface="Times New Roman" panose="02020603050405020304" pitchFamily="18" charset="0"/>
                <a:cs typeface="Times New Roman" panose="02020603050405020304" pitchFamily="18" charset="0"/>
              </a:rPr>
              <a:t>ld</a:t>
            </a:r>
            <a:r>
              <a:rPr lang="en-US" sz="2200" dirty="0">
                <a:latin typeface="Times New Roman" panose="02020603050405020304" pitchFamily="18" charset="0"/>
                <a:cs typeface="Times New Roman" panose="02020603050405020304" pitchFamily="18" charset="0"/>
              </a:rPr>
              <a:t> DR in the case of welfare properties private limited (supra).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We further notice that a similar view has been held by the Co-ordinate Bench in other cases which are relied on by the ld. AR as listed in the earlier part of this order.</a:t>
            </a:r>
          </a:p>
        </p:txBody>
      </p:sp>
      <p:sp>
        <p:nvSpPr>
          <p:cNvPr id="2" name="Footer Placeholder 1">
            <a:extLst>
              <a:ext uri="{FF2B5EF4-FFF2-40B4-BE49-F238E27FC236}">
                <a16:creationId xmlns:a16="http://schemas.microsoft.com/office/drawing/2014/main" id="{BAEE3D3B-2F39-5230-6944-CE999000A272}"/>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61645534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4518F-01CF-C423-E77D-E4888CB6E9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DBF03-AE7A-1117-8AE9-6FAD964FD410}"/>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13. </a:t>
            </a:r>
            <a:r>
              <a:rPr lang="en-US" sz="2200" b="1" u="sng" dirty="0">
                <a:latin typeface="Times New Roman" panose="02020603050405020304" pitchFamily="18" charset="0"/>
                <a:cs typeface="Times New Roman" panose="02020603050405020304" pitchFamily="18" charset="0"/>
              </a:rPr>
              <a:t>We also notice that the coordinate bench in the case of Maria Fernandes Cheryl v. ITO(IT) [2021] 123 taxmann.com 252/187ITD 738 (Mumbai - Trib.) in the context of section 50C has elaborated the legislative intent of introducing the tolerance band and held that the amendment providing the tolerance band is retrospective in nature and relates back to the date of insertion of statutory section to the Act. </a:t>
            </a:r>
          </a:p>
          <a:p>
            <a:pPr marL="0" indent="0" algn="just">
              <a:buNone/>
            </a:pPr>
            <a:r>
              <a:rPr lang="en-US" sz="2200" dirty="0">
                <a:latin typeface="Times New Roman" panose="02020603050405020304" pitchFamily="18" charset="0"/>
                <a:cs typeface="Times New Roman" panose="02020603050405020304" pitchFamily="18" charset="0"/>
              </a:rPr>
              <a:t>The relevant extract of the observations made by the coordinate bench are extracted here under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7............ The </a:t>
            </a:r>
            <a:r>
              <a:rPr lang="en-US" sz="2200" b="1" u="sng" dirty="0">
                <a:latin typeface="Times New Roman" panose="02020603050405020304" pitchFamily="18" charset="0"/>
                <a:cs typeface="Times New Roman" panose="02020603050405020304" pitchFamily="18" charset="0"/>
              </a:rPr>
              <a:t>insertion of the third proviso to Section 50C(1) provides for this tolerance band with respect to a certain degree of variations between the stamp duty valuation and the stated consideration of an immovable property. </a:t>
            </a:r>
          </a:p>
          <a:p>
            <a:pPr marL="0" indent="0" algn="just">
              <a:buNone/>
            </a:pPr>
            <a:r>
              <a:rPr lang="en-US" sz="2200" dirty="0">
                <a:latin typeface="Times New Roman" panose="02020603050405020304" pitchFamily="18" charset="0"/>
                <a:cs typeface="Times New Roman" panose="02020603050405020304" pitchFamily="18" charset="0"/>
              </a:rPr>
              <a:t>In other words, </a:t>
            </a:r>
            <a:r>
              <a:rPr lang="en-US" sz="2200" b="1" u="sng" dirty="0">
                <a:latin typeface="Times New Roman" panose="02020603050405020304" pitchFamily="18" charset="0"/>
                <a:cs typeface="Times New Roman" panose="02020603050405020304" pitchFamily="18" charset="0"/>
              </a:rPr>
              <a:t>as long as the variations are within the permissible limits, the anti avoidance provisions of Section 50C do not come into play. </a:t>
            </a:r>
          </a:p>
          <a:p>
            <a:pPr marL="0" indent="0" algn="just">
              <a:buNone/>
            </a:pPr>
            <a:r>
              <a:rPr lang="en-US" sz="2200" dirty="0">
                <a:latin typeface="Times New Roman" panose="02020603050405020304" pitchFamily="18" charset="0"/>
                <a:cs typeface="Times New Roman" panose="02020603050405020304" pitchFamily="18" charset="0"/>
              </a:rPr>
              <a:t>As we have noted earlier, the CBDT itself accepts that there could be various </a:t>
            </a:r>
            <a:r>
              <a:rPr lang="en-US" sz="2200" dirty="0" err="1">
                <a:latin typeface="Times New Roman" panose="02020603050405020304" pitchFamily="18" charset="0"/>
                <a:cs typeface="Times New Roman" panose="02020603050405020304" pitchFamily="18" charset="0"/>
              </a:rPr>
              <a:t>bonafide</a:t>
            </a:r>
            <a:r>
              <a:rPr lang="en-US" sz="2200" dirty="0">
                <a:latin typeface="Times New Roman" panose="02020603050405020304" pitchFamily="18" charset="0"/>
                <a:cs typeface="Times New Roman" panose="02020603050405020304" pitchFamily="18" charset="0"/>
              </a:rPr>
              <a:t> reasons explaining the small variations between the sale consideration of immovable property as disclosed by the assessee vis-a-vis the stamp duty valuation for the said immovable property. </a:t>
            </a:r>
          </a:p>
        </p:txBody>
      </p:sp>
      <p:sp>
        <p:nvSpPr>
          <p:cNvPr id="2" name="Footer Placeholder 1">
            <a:extLst>
              <a:ext uri="{FF2B5EF4-FFF2-40B4-BE49-F238E27FC236}">
                <a16:creationId xmlns:a16="http://schemas.microsoft.com/office/drawing/2014/main" id="{C681863E-DE36-5E00-6CF9-92E9E694A2D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76840215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8C28-A680-4244-079B-17EAF4E421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A4F675-6019-10BA-05AB-ECB619BC0751}"/>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Obviously, therefore, disturbing the actual sale consideration, for the purpose of computing capital gains, and adopting a notional figure, for that purpose, will not be justified in such cases. </a:t>
            </a:r>
          </a:p>
          <a:p>
            <a:pPr marL="0" indent="0" algn="just">
              <a:buNone/>
            </a:pPr>
            <a:r>
              <a:rPr lang="en-US" sz="2200" dirty="0">
                <a:latin typeface="Times New Roman" panose="02020603050405020304" pitchFamily="18" charset="0"/>
                <a:cs typeface="Times New Roman" panose="02020603050405020304" pitchFamily="18" charset="0"/>
              </a:rPr>
              <a:t>On a conceptual note, an estimation of market price is an estimation nevertheless, even if by a statutory authority like the stamp duty valuation authority, and such a valuation can never be elevated to the status of such a precise computation which admits no variations. </a:t>
            </a:r>
          </a:p>
          <a:p>
            <a:pPr marL="0" indent="0" algn="just">
              <a:buNone/>
            </a:pPr>
            <a:r>
              <a:rPr lang="en-US" sz="2200" dirty="0">
                <a:latin typeface="Times New Roman" panose="02020603050405020304" pitchFamily="18" charset="0"/>
                <a:cs typeface="Times New Roman" panose="02020603050405020304" pitchFamily="18" charset="0"/>
              </a:rPr>
              <a:t>The </a:t>
            </a:r>
            <a:r>
              <a:rPr lang="en-US" sz="2200" dirty="0" err="1">
                <a:latin typeface="Times New Roman" panose="02020603050405020304" pitchFamily="18" charset="0"/>
                <a:cs typeface="Times New Roman" panose="02020603050405020304" pitchFamily="18" charset="0"/>
              </a:rPr>
              <a:t>rigour</a:t>
            </a:r>
            <a:r>
              <a:rPr lang="en-US" sz="2200" dirty="0">
                <a:latin typeface="Times New Roman" panose="02020603050405020304" pitchFamily="18" charset="0"/>
                <a:cs typeface="Times New Roman" panose="02020603050405020304" pitchFamily="18" charset="0"/>
              </a:rPr>
              <a:t> of Section 50C(1) was thus relaxed, and very thoughtfully so, to take these </a:t>
            </a:r>
            <a:r>
              <a:rPr lang="en-US" sz="2200" dirty="0" err="1">
                <a:latin typeface="Times New Roman" panose="02020603050405020304" pitchFamily="18" charset="0"/>
                <a:cs typeface="Times New Roman" panose="02020603050405020304" pitchFamily="18" charset="0"/>
              </a:rPr>
              <a:t>bonafide</a:t>
            </a:r>
            <a:r>
              <a:rPr lang="en-US" sz="2200" dirty="0">
                <a:latin typeface="Times New Roman" panose="02020603050405020304" pitchFamily="18" charset="0"/>
                <a:cs typeface="Times New Roman" panose="02020603050405020304" pitchFamily="18" charset="0"/>
              </a:rPr>
              <a:t> cases of small variations between the stated sale consideration vis-a-vis stamp duty valuation, out of the scope of adjustments contemplated in the computation of capital gains under this anti-avoidance provision.</a:t>
            </a:r>
          </a:p>
        </p:txBody>
      </p:sp>
      <p:sp>
        <p:nvSpPr>
          <p:cNvPr id="2" name="Footer Placeholder 1">
            <a:extLst>
              <a:ext uri="{FF2B5EF4-FFF2-40B4-BE49-F238E27FC236}">
                <a16:creationId xmlns:a16="http://schemas.microsoft.com/office/drawing/2014/main" id="{0D1BE747-57F8-FE23-1648-F11B0A8F16A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95149752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5EA5A-EE56-3938-30F8-6899D47867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181C3-430B-F0EC-5F4C-D10CEDE69ECD}"/>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In our humble understanding, it is a case of a curative amendment to take care of unintended consequences of the scheme of Section 50C. </a:t>
            </a:r>
          </a:p>
          <a:p>
            <a:pPr marL="0" indent="0" algn="just">
              <a:buNone/>
            </a:pPr>
            <a:r>
              <a:rPr lang="en-US" sz="2200" dirty="0">
                <a:latin typeface="Times New Roman" panose="02020603050405020304" pitchFamily="18" charset="0"/>
                <a:cs typeface="Times New Roman" panose="02020603050405020304" pitchFamily="18" charset="0"/>
              </a:rPr>
              <a:t>It makes perfect sense, and truly reflects a very pragmatic approach full of compassion and fairness, that just because there is a small variation between the stated sale consideration of a property and stamp duty valuation of the same property, one cannot proceed to draw an inference against the assessee, and subject the assessee to practically prove his being truthful in stating the sale consideration. </a:t>
            </a:r>
          </a:p>
          <a:p>
            <a:pPr marL="0" indent="0" algn="just">
              <a:buNone/>
            </a:pPr>
            <a:r>
              <a:rPr lang="en-US" sz="2200" dirty="0">
                <a:latin typeface="Times New Roman" panose="02020603050405020304" pitchFamily="18" charset="0"/>
                <a:cs typeface="Times New Roman" panose="02020603050405020304" pitchFamily="18" charset="0"/>
              </a:rPr>
              <a:t>Clearly, therefore, this insertion of the third proviso to Section 50C(1) is in the nature of a remedial measure to address a </a:t>
            </a:r>
            <a:r>
              <a:rPr lang="en-US" sz="2200" dirty="0" err="1">
                <a:latin typeface="Times New Roman" panose="02020603050405020304" pitchFamily="18" charset="0"/>
                <a:cs typeface="Times New Roman" panose="02020603050405020304" pitchFamily="18" charset="0"/>
              </a:rPr>
              <a:t>bonafide</a:t>
            </a:r>
            <a:r>
              <a:rPr lang="en-US" sz="2200" dirty="0">
                <a:latin typeface="Times New Roman" panose="02020603050405020304" pitchFamily="18" charset="0"/>
                <a:cs typeface="Times New Roman" panose="02020603050405020304" pitchFamily="18" charset="0"/>
              </a:rPr>
              <a:t> situation where there is little justification for invoking an anti avoidance provision. </a:t>
            </a:r>
          </a:p>
          <a:p>
            <a:pPr marL="0" indent="0" algn="just">
              <a:buNone/>
            </a:pPr>
            <a:r>
              <a:rPr lang="en-US" sz="2200" dirty="0">
                <a:latin typeface="Times New Roman" panose="02020603050405020304" pitchFamily="18" charset="0"/>
                <a:cs typeface="Times New Roman" panose="02020603050405020304" pitchFamily="18" charset="0"/>
              </a:rPr>
              <a:t>Similarly, so far as enhancement of tolerance band to 10% by the Finance Act 2020, is concerned, as noted in the CBDT circular itself, it was done in response to the representations of the stakeholders for enhancement in the tolerance band. </a:t>
            </a:r>
          </a:p>
          <a:p>
            <a:pPr marL="0" indent="0" algn="just">
              <a:buNone/>
            </a:pPr>
            <a:r>
              <a:rPr lang="en-US" sz="2200" dirty="0">
                <a:latin typeface="Times New Roman" panose="02020603050405020304" pitchFamily="18" charset="0"/>
                <a:cs typeface="Times New Roman" panose="02020603050405020304" pitchFamily="18" charset="0"/>
              </a:rPr>
              <a:t>Once the Government acknowledged this genuine hardship to the taxpayer and addressed the issue by a suitable amendment in law, the next question was what should be a fair tolerance band for variations in these values. </a:t>
            </a:r>
          </a:p>
        </p:txBody>
      </p:sp>
      <p:sp>
        <p:nvSpPr>
          <p:cNvPr id="2" name="Footer Placeholder 1">
            <a:extLst>
              <a:ext uri="{FF2B5EF4-FFF2-40B4-BE49-F238E27FC236}">
                <a16:creationId xmlns:a16="http://schemas.microsoft.com/office/drawing/2014/main" id="{13AD33E4-14B6-1408-DC93-FFAF5AE31A32}"/>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66060126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67C26-137A-4355-707D-FA8254A84B3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250D2-C5FD-28CF-1F12-11A2BE2AAD60}"/>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As a responsive Government, which is truly the hallmark of the present Government, even though the initial tolerance band level was taken at 5%, in response to the representations by the stakeholders, this tolerance band, or safe </a:t>
            </a:r>
            <a:r>
              <a:rPr lang="en-US" sz="2200" dirty="0" err="1">
                <a:latin typeface="Times New Roman" panose="02020603050405020304" pitchFamily="18" charset="0"/>
                <a:cs typeface="Times New Roman" panose="02020603050405020304" pitchFamily="18" charset="0"/>
              </a:rPr>
              <a:t>harbour</a:t>
            </a:r>
            <a:r>
              <a:rPr lang="en-US" sz="2200" dirty="0">
                <a:latin typeface="Times New Roman" panose="02020603050405020304" pitchFamily="18" charset="0"/>
                <a:cs typeface="Times New Roman" panose="02020603050405020304" pitchFamily="18" charset="0"/>
              </a:rPr>
              <a:t> provision, was increased to 10%. </a:t>
            </a:r>
          </a:p>
          <a:p>
            <a:pPr marL="0" indent="0" algn="just">
              <a:buNone/>
            </a:pPr>
            <a:r>
              <a:rPr lang="en-US" sz="2200" dirty="0">
                <a:latin typeface="Times New Roman" panose="02020603050405020304" pitchFamily="18" charset="0"/>
                <a:cs typeface="Times New Roman" panose="02020603050405020304" pitchFamily="18" charset="0"/>
              </a:rPr>
              <a:t>There is no particular reason to justify any particular time frame for implementing this enhancement of tolerance band or safe </a:t>
            </a:r>
            <a:r>
              <a:rPr lang="en-US" sz="2200" dirty="0" err="1">
                <a:latin typeface="Times New Roman" panose="02020603050405020304" pitchFamily="18" charset="0"/>
                <a:cs typeface="Times New Roman" panose="02020603050405020304" pitchFamily="18" charset="0"/>
              </a:rPr>
              <a:t>harbour</a:t>
            </a:r>
            <a:r>
              <a:rPr lang="en-US" sz="2200" dirty="0">
                <a:latin typeface="Times New Roman" panose="02020603050405020304" pitchFamily="18" charset="0"/>
                <a:cs typeface="Times New Roman" panose="02020603050405020304" pitchFamily="18" charset="0"/>
              </a:rPr>
              <a:t> provision. </a:t>
            </a:r>
          </a:p>
          <a:p>
            <a:pPr marL="0" indent="0" algn="just">
              <a:buNone/>
            </a:pPr>
            <a:r>
              <a:rPr lang="en-US" sz="2200" dirty="0">
                <a:latin typeface="Times New Roman" panose="02020603050405020304" pitchFamily="18" charset="0"/>
                <a:cs typeface="Times New Roman" panose="02020603050405020304" pitchFamily="18" charset="0"/>
              </a:rPr>
              <a:t>The reasons assigned by the CBDT, i.e., "the variation between stamp duty value and actual consideration received can occur in respect of similar properties in the same area because of a variety of factors, including the shape of the plot or location," was as much valid in 2003 as it is in 2021. </a:t>
            </a:r>
          </a:p>
          <a:p>
            <a:pPr marL="0" indent="0" algn="just">
              <a:buNone/>
            </a:pPr>
            <a:r>
              <a:rPr lang="en-US" sz="2200" dirty="0">
                <a:latin typeface="Times New Roman" panose="02020603050405020304" pitchFamily="18" charset="0"/>
                <a:cs typeface="Times New Roman" panose="02020603050405020304" pitchFamily="18" charset="0"/>
              </a:rPr>
              <a:t>There is no variation in the material facts in this respect in 2021 vis-a-vis the material facts in 2003. What holds good in 2021 was also good in 2003. </a:t>
            </a:r>
          </a:p>
        </p:txBody>
      </p:sp>
      <p:sp>
        <p:nvSpPr>
          <p:cNvPr id="2" name="Footer Placeholder 1">
            <a:extLst>
              <a:ext uri="{FF2B5EF4-FFF2-40B4-BE49-F238E27FC236}">
                <a16:creationId xmlns:a16="http://schemas.microsoft.com/office/drawing/2014/main" id="{5DB97CED-7401-5504-4110-416B928ACC7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84203782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67C26-137A-4355-707D-FA8254A84B3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250D2-C5FD-28CF-1F12-11A2BE2AAD60}"/>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If variations up to 10% need to be tolerated and need not be probed further, under section 50C, in 2021, there were no good reasons to probe such variations, under section 50C, in the earlier periods as well. </a:t>
            </a:r>
          </a:p>
          <a:p>
            <a:pPr marL="0" indent="0" algn="just">
              <a:buNone/>
            </a:pPr>
            <a:r>
              <a:rPr lang="en-US" sz="2200" dirty="0">
                <a:latin typeface="Times New Roman" panose="02020603050405020304" pitchFamily="18" charset="0"/>
                <a:cs typeface="Times New Roman" panose="02020603050405020304" pitchFamily="18" charset="0"/>
              </a:rPr>
              <a:t>We are, therefore, satisfied that the amendment in the scheme of Section 50 C(1), by inserting the third proviso thereto and by enhancing the tolerance band for variations between the stated sale consideration vis-a-vis stamp duty valuation to 10%, are curative in nature, and, therefore, these provisions, even though stated to be prospective, must be held to relate back to the date when the related statutory provision of Section 50C, i.e. 1st April 2003. </a:t>
            </a:r>
          </a:p>
          <a:p>
            <a:pPr marL="0" indent="0" algn="just">
              <a:buNone/>
            </a:pPr>
            <a:r>
              <a:rPr lang="en-US" sz="2200" dirty="0">
                <a:latin typeface="Times New Roman" panose="02020603050405020304" pitchFamily="18" charset="0"/>
                <a:cs typeface="Times New Roman" panose="02020603050405020304" pitchFamily="18" charset="0"/>
              </a:rPr>
              <a:t>In plain words, what is means is that even if the valuation of a property, for the purpose of stamp duty valuation, is 10% more than the stated sale consideration, the stated sale consideration will be accepted at the face value and the anti-avoidance provisions under section 50C will not be invoked.</a:t>
            </a:r>
          </a:p>
        </p:txBody>
      </p:sp>
      <p:sp>
        <p:nvSpPr>
          <p:cNvPr id="2" name="Footer Placeholder 1">
            <a:extLst>
              <a:ext uri="{FF2B5EF4-FFF2-40B4-BE49-F238E27FC236}">
                <a16:creationId xmlns:a16="http://schemas.microsoft.com/office/drawing/2014/main" id="{20A185E4-ECB9-5095-54AC-B4386744268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0141831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BECAF-9E11-99A8-A37B-50B8B3E028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5A0DB-AFBC-763C-E8FA-F2B458C7DDCC}"/>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8. Once legislature very graciously accepts, by introducing the legal amendments in question, that there were lacunas in the provisions of section 50C in the sense that even in the cases of genuine variations between the stated consideration and the stamp duty valuation, anti-avoidance provisions under section 50C could be pressed into service, and thus remedied the law, there is no escape from holding that these amendments are effective with effect from the date on which the related provision, i.e., Section 50C, itself was introduced. </a:t>
            </a:r>
          </a:p>
          <a:p>
            <a:pPr marL="0" indent="0" algn="just">
              <a:buNone/>
            </a:pPr>
            <a:r>
              <a:rPr lang="en-US" sz="2200" dirty="0">
                <a:latin typeface="Times New Roman" panose="02020603050405020304" pitchFamily="18" charset="0"/>
                <a:cs typeface="Times New Roman" panose="02020603050405020304" pitchFamily="18" charset="0"/>
              </a:rPr>
              <a:t>These amendments are thus held to be retrospective in effect. </a:t>
            </a:r>
          </a:p>
          <a:p>
            <a:pPr marL="0" indent="0" algn="just">
              <a:buNone/>
            </a:pPr>
            <a:r>
              <a:rPr lang="en-US" sz="2200" dirty="0">
                <a:latin typeface="Times New Roman" panose="02020603050405020304" pitchFamily="18" charset="0"/>
                <a:cs typeface="Times New Roman" panose="02020603050405020304" pitchFamily="18" charset="0"/>
              </a:rPr>
              <a:t>In our considered view, therefore, the provisions of the third proviso to Section 50C (1), as they stand now, must be held to be effective with effect from 1st April 2003. </a:t>
            </a:r>
          </a:p>
          <a:p>
            <a:pPr marL="0" indent="0" algn="just">
              <a:buNone/>
            </a:pPr>
            <a:r>
              <a:rPr lang="en-US" sz="2200" dirty="0">
                <a:latin typeface="Times New Roman" panose="02020603050405020304" pitchFamily="18" charset="0"/>
                <a:cs typeface="Times New Roman" panose="02020603050405020304" pitchFamily="18" charset="0"/>
              </a:rPr>
              <a:t>We order accordingly. Learned Departmental Representative, however, does not give up. </a:t>
            </a:r>
          </a:p>
        </p:txBody>
      </p:sp>
      <p:sp>
        <p:nvSpPr>
          <p:cNvPr id="2" name="Footer Placeholder 1">
            <a:extLst>
              <a:ext uri="{FF2B5EF4-FFF2-40B4-BE49-F238E27FC236}">
                <a16:creationId xmlns:a16="http://schemas.microsoft.com/office/drawing/2014/main" id="{5DDD3035-6AE0-A2B7-4886-BFAE36B9409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8726674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BECAF-9E11-99A8-A37B-50B8B3E028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5A0DB-AFBC-763C-E8FA-F2B458C7DDCC}"/>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Learned Departmental Representative has suggested that we may mention in our order that "relief is being provided as a special case and this decision may not be considered as a precedent". </a:t>
            </a:r>
          </a:p>
          <a:p>
            <a:pPr marL="0" indent="0" algn="just">
              <a:buNone/>
            </a:pPr>
            <a:r>
              <a:rPr lang="en-US" sz="2200" dirty="0">
                <a:latin typeface="Times New Roman" panose="02020603050405020304" pitchFamily="18" charset="0"/>
                <a:cs typeface="Times New Roman" panose="02020603050405020304" pitchFamily="18" charset="0"/>
              </a:rPr>
              <a:t>Nothing can be farther from a judicious approach to the process of dispensation of justice, and such an approach, as is prayed for, is an antithesis of the principle of "equality before the law," which is one of our most cherished constitutional values.</a:t>
            </a:r>
          </a:p>
          <a:p>
            <a:pPr marL="0" indent="0" algn="just">
              <a:buNone/>
            </a:pPr>
            <a:r>
              <a:rPr lang="en-US" sz="2200" dirty="0">
                <a:latin typeface="Times New Roman" panose="02020603050405020304" pitchFamily="18" charset="0"/>
                <a:cs typeface="Times New Roman" panose="02020603050405020304" pitchFamily="18" charset="0"/>
              </a:rPr>
              <a:t>Our judicial functioning has to be even handed, transparent, and predictable, and what we decide for one litigant must hold good for all other similarly placed litigants as well.</a:t>
            </a:r>
          </a:p>
          <a:p>
            <a:pPr marL="0" indent="0" algn="just">
              <a:buNone/>
            </a:pPr>
            <a:r>
              <a:rPr lang="en-US" sz="2200" dirty="0">
                <a:latin typeface="Times New Roman" panose="02020603050405020304" pitchFamily="18" charset="0"/>
                <a:cs typeface="Times New Roman" panose="02020603050405020304" pitchFamily="18" charset="0"/>
              </a:rPr>
              <a:t>We, therefore, decline to entertain this plea of the assessee.</a:t>
            </a:r>
          </a:p>
        </p:txBody>
      </p:sp>
      <p:sp>
        <p:nvSpPr>
          <p:cNvPr id="2" name="Footer Placeholder 1">
            <a:extLst>
              <a:ext uri="{FF2B5EF4-FFF2-40B4-BE49-F238E27FC236}">
                <a16:creationId xmlns:a16="http://schemas.microsoft.com/office/drawing/2014/main" id="{7E2DA6FE-86CB-A9D4-D487-1C1A81B4D7F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105042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185057"/>
            <a:ext cx="11604171" cy="6313714"/>
          </a:xfrm>
        </p:spPr>
        <p:txBody>
          <a:bodyPr>
            <a:normAutofit/>
          </a:bodyPr>
          <a:lstStyle/>
          <a:p>
            <a:pPr marL="0" indent="0" algn="just">
              <a:lnSpc>
                <a:spcPct val="100000"/>
              </a:lnSpc>
              <a:buNone/>
            </a:pPr>
            <a:r>
              <a:rPr lang="en-IN" sz="2400" b="1" dirty="0">
                <a:latin typeface="Times New Roman" panose="02020603050405020304" pitchFamily="18" charset="0"/>
                <a:cs typeface="Times New Roman" panose="02020603050405020304" pitchFamily="18" charset="0"/>
              </a:rPr>
              <a:t>Key Legal Issues</a:t>
            </a:r>
            <a:endParaRPr lang="en-IN" sz="2400" dirty="0">
              <a:latin typeface="Times New Roman" panose="02020603050405020304" pitchFamily="18" charset="0"/>
              <a:cs typeface="Times New Roman" panose="02020603050405020304" pitchFamily="18" charset="0"/>
            </a:endParaRPr>
          </a:p>
          <a:p>
            <a:pPr lvl="0" algn="just">
              <a:lnSpc>
                <a:spcPct val="100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Whether 1998 Agreement + </a:t>
            </a:r>
            <a:r>
              <a:rPr lang="en-IN" sz="2400" dirty="0" err="1">
                <a:latin typeface="Times New Roman" panose="02020603050405020304" pitchFamily="18" charset="0"/>
                <a:cs typeface="Times New Roman" panose="02020603050405020304" pitchFamily="18" charset="0"/>
              </a:rPr>
              <a:t>PoA</a:t>
            </a:r>
            <a:r>
              <a:rPr lang="en-IN" sz="2400" dirty="0">
                <a:latin typeface="Times New Roman" panose="02020603050405020304" pitchFamily="18" charset="0"/>
                <a:cs typeface="Times New Roman" panose="02020603050405020304" pitchFamily="18" charset="0"/>
              </a:rPr>
              <a:t> constituted "transfer" u/s 2(47)(v) (deemed transfer via part-performance u/s 53A TP Act)?</a:t>
            </a:r>
          </a:p>
          <a:p>
            <a:pPr lvl="0" algn="just">
              <a:lnSpc>
                <a:spcPct val="100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Whether it fell under s. 2(47)(vi) (transaction enabling enjoyment of immovable property)?</a:t>
            </a:r>
          </a:p>
          <a:p>
            <a:pPr lvl="0" algn="just">
              <a:lnSpc>
                <a:spcPct val="100000"/>
              </a:lnSpc>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When did actual "transfer" occur — 1998 or 2003 (compromise deed)?</a:t>
            </a:r>
          </a:p>
          <a:p>
            <a:pPr marL="0" indent="0" algn="just">
              <a:lnSpc>
                <a:spcPct val="100000"/>
              </a:lnSpc>
              <a:buNone/>
            </a:pPr>
            <a:endParaRPr lang="en-GB" sz="20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67083039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E0C63-8B76-9E85-556E-2FBA3B328BF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637A22-9C0F-3FD6-6CE6-A8FBAC91A693}"/>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9. We have noted that as against the stated consideration of Rs. 75,00,000, the stamp duty valuation of the property is Rs. 79,91,500.</a:t>
            </a:r>
          </a:p>
          <a:p>
            <a:pPr marL="0" indent="0" algn="just">
              <a:buNone/>
            </a:pPr>
            <a:r>
              <a:rPr lang="en-US" sz="2200" dirty="0">
                <a:latin typeface="Times New Roman" panose="02020603050405020304" pitchFamily="18" charset="0"/>
                <a:cs typeface="Times New Roman" panose="02020603050405020304" pitchFamily="18" charset="0"/>
              </a:rPr>
              <a:t>The difference is just Rs. 4,91,500, which is about 6.55% of the stated sale consideration.</a:t>
            </a:r>
          </a:p>
          <a:p>
            <a:pPr marL="0" indent="0" algn="just">
              <a:buNone/>
            </a:pPr>
            <a:r>
              <a:rPr lang="en-US" sz="2200" dirty="0">
                <a:latin typeface="Times New Roman" panose="02020603050405020304" pitchFamily="18" charset="0"/>
                <a:cs typeface="Times New Roman" panose="02020603050405020304" pitchFamily="18" charset="0"/>
              </a:rPr>
              <a:t>As the difference between the stated consideration vis-a-vis the stamp duty valuation is admittedly less than 10% of the stated consideration in this case, and in the light of the above discussions, we are of the considered view that section 50C will have no application in the matter. </a:t>
            </a:r>
          </a:p>
          <a:p>
            <a:pPr marL="0" indent="0" algn="just">
              <a:buNone/>
            </a:pPr>
            <a:r>
              <a:rPr lang="en-US" sz="2200" dirty="0">
                <a:latin typeface="Times New Roman" panose="02020603050405020304" pitchFamily="18" charset="0"/>
                <a:cs typeface="Times New Roman" panose="02020603050405020304" pitchFamily="18" charset="0"/>
              </a:rPr>
              <a:t>The enhancement in capital gain computation, as made by the Assessing Officer, thus stands disapproved</a:t>
            </a:r>
          </a:p>
          <a:p>
            <a:pPr marL="0" indent="0" algn="just">
              <a:buNone/>
            </a:pPr>
            <a:r>
              <a:rPr lang="en-US" sz="2200" dirty="0">
                <a:latin typeface="Times New Roman" panose="02020603050405020304" pitchFamily="18" charset="0"/>
                <a:cs typeface="Times New Roman" panose="02020603050405020304" pitchFamily="18" charset="0"/>
              </a:rPr>
              <a:t> The assessee gets the relief accordingly.</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(emphasis supplied)</a:t>
            </a:r>
          </a:p>
        </p:txBody>
      </p:sp>
      <p:sp>
        <p:nvSpPr>
          <p:cNvPr id="2" name="Footer Placeholder 1">
            <a:extLst>
              <a:ext uri="{FF2B5EF4-FFF2-40B4-BE49-F238E27FC236}">
                <a16:creationId xmlns:a16="http://schemas.microsoft.com/office/drawing/2014/main" id="{A5B52D4D-486C-0961-6A28-A0AD02F4F10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04503340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584C7-04BE-E992-9B71-D8C85ED4FA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312335-9CA3-8566-E700-4AE82E97E184}"/>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14. The ratio laid down in the above decision is that the rational for holding newly inserted proviso to sub-section (1) to section 50C of the Act as curative in nature, hence, having retrospective application. </a:t>
            </a:r>
          </a:p>
          <a:p>
            <a:pPr marL="0" indent="0" algn="just">
              <a:buNone/>
            </a:pPr>
            <a:r>
              <a:rPr lang="en-US" sz="2200" dirty="0">
                <a:latin typeface="Times New Roman" panose="02020603050405020304" pitchFamily="18" charset="0"/>
                <a:cs typeface="Times New Roman" panose="02020603050405020304" pitchFamily="18" charset="0"/>
              </a:rPr>
              <a:t>In our considered view the same analogy would apply to the provisions of Section 43CA of the Act also since both the sections are similarly worded with the difference being that section 50C is applicable in case of transfer of capital asset being land or building or both and section 43CA is for the transfer of asset (other than capital asset) being land or building or both. </a:t>
            </a:r>
          </a:p>
          <a:p>
            <a:pPr marL="0" indent="0" algn="just">
              <a:buNone/>
            </a:pPr>
            <a:r>
              <a:rPr lang="en-US" sz="2200" dirty="0">
                <a:latin typeface="Times New Roman" panose="02020603050405020304" pitchFamily="18" charset="0"/>
                <a:cs typeface="Times New Roman" panose="02020603050405020304" pitchFamily="18" charset="0"/>
              </a:rPr>
              <a:t>We further notice that in Circular 8 of 2018 dated 26.12.2018 containing Explanatory Notes to the provisions of Finance Act 2018 in Para 16 for 'Rationalization of Sections 43CA and 50C' it is stated that the proviso containing the tolerance band is inserted in order to minimize hardship in case of genuine transactions in the real estate sector. </a:t>
            </a:r>
          </a:p>
        </p:txBody>
      </p:sp>
      <p:sp>
        <p:nvSpPr>
          <p:cNvPr id="2" name="Footer Placeholder 1">
            <a:extLst>
              <a:ext uri="{FF2B5EF4-FFF2-40B4-BE49-F238E27FC236}">
                <a16:creationId xmlns:a16="http://schemas.microsoft.com/office/drawing/2014/main" id="{91F97926-2954-EE22-9254-B07C1960EA5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25608976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584C7-04BE-E992-9B71-D8C85ED4FA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312335-9CA3-8566-E700-4AE82E97E184}"/>
              </a:ext>
            </a:extLst>
          </p:cNvPr>
          <p:cNvSpPr>
            <a:spLocks noGrp="1"/>
          </p:cNvSpPr>
          <p:nvPr>
            <p:ph idx="1"/>
          </p:nvPr>
        </p:nvSpPr>
        <p:spPr>
          <a:xfrm>
            <a:off x="237895" y="315301"/>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When the reason behind the introduction of the proviso is read with the ratio laid down by the judicial precedence as discussed here in above on the retrospective applicability of beneficial provision, we have no hesitation in holding that the tolerance band of 10% is applicable in </a:t>
            </a:r>
            <a:r>
              <a:rPr lang="en-US" sz="2200" dirty="0" err="1">
                <a:latin typeface="Times New Roman" panose="02020603050405020304" pitchFamily="18" charset="0"/>
                <a:cs typeface="Times New Roman" panose="02020603050405020304" pitchFamily="18" charset="0"/>
              </a:rPr>
              <a:t>assessee's</a:t>
            </a:r>
            <a:r>
              <a:rPr lang="en-US" sz="2200" dirty="0">
                <a:latin typeface="Times New Roman" panose="02020603050405020304" pitchFamily="18" charset="0"/>
                <a:cs typeface="Times New Roman" panose="02020603050405020304" pitchFamily="18" charset="0"/>
              </a:rPr>
              <a:t> case for AY 2017-18. </a:t>
            </a:r>
          </a:p>
          <a:p>
            <a:pPr marL="0" indent="0" algn="just">
              <a:buNone/>
            </a:pPr>
            <a:r>
              <a:rPr lang="en-US" sz="2200" dirty="0">
                <a:latin typeface="Times New Roman" panose="02020603050405020304" pitchFamily="18" charset="0"/>
                <a:cs typeface="Times New Roman" panose="02020603050405020304" pitchFamily="18" charset="0"/>
              </a:rPr>
              <a:t>In </a:t>
            </a:r>
            <a:r>
              <a:rPr lang="en-US" sz="2200" dirty="0" err="1">
                <a:latin typeface="Times New Roman" panose="02020603050405020304" pitchFamily="18" charset="0"/>
                <a:cs typeface="Times New Roman" panose="02020603050405020304" pitchFamily="18" charset="0"/>
              </a:rPr>
              <a:t>assessee's</a:t>
            </a:r>
            <a:r>
              <a:rPr lang="en-US" sz="2200" dirty="0">
                <a:latin typeface="Times New Roman" panose="02020603050405020304" pitchFamily="18" charset="0"/>
                <a:cs typeface="Times New Roman" panose="02020603050405020304" pitchFamily="18" charset="0"/>
              </a:rPr>
              <a:t> case the difference between the DVO valuation that is considered for making addition under section 43CA and the sale consideration is less than the tolerance band as per the proviso to the said section (refer table extracted in the earlier part of this order). </a:t>
            </a:r>
          </a:p>
          <a:p>
            <a:pPr marL="0" indent="0" algn="just">
              <a:buNone/>
            </a:pPr>
            <a:r>
              <a:rPr lang="en-US" sz="2200" dirty="0">
                <a:latin typeface="Times New Roman" panose="02020603050405020304" pitchFamily="18" charset="0"/>
                <a:cs typeface="Times New Roman" panose="02020603050405020304" pitchFamily="18" charset="0"/>
              </a:rPr>
              <a:t>Accordingly, we hold that in </a:t>
            </a:r>
            <a:r>
              <a:rPr lang="en-US" sz="2200" dirty="0" err="1">
                <a:latin typeface="Times New Roman" panose="02020603050405020304" pitchFamily="18" charset="0"/>
                <a:cs typeface="Times New Roman" panose="02020603050405020304" pitchFamily="18" charset="0"/>
              </a:rPr>
              <a:t>assessee's</a:t>
            </a:r>
            <a:r>
              <a:rPr lang="en-US" sz="2200" dirty="0">
                <a:latin typeface="Times New Roman" panose="02020603050405020304" pitchFamily="18" charset="0"/>
                <a:cs typeface="Times New Roman" panose="02020603050405020304" pitchFamily="18" charset="0"/>
              </a:rPr>
              <a:t> case no addition under section 43CA of the Act is warranted for the year under consideration."</a:t>
            </a:r>
          </a:p>
        </p:txBody>
      </p:sp>
      <p:sp>
        <p:nvSpPr>
          <p:cNvPr id="2" name="Footer Placeholder 1">
            <a:extLst>
              <a:ext uri="{FF2B5EF4-FFF2-40B4-BE49-F238E27FC236}">
                <a16:creationId xmlns:a16="http://schemas.microsoft.com/office/drawing/2014/main" id="{18481DF3-2F49-2BC8-EAF6-0C438713A6C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97221174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BB46-C472-9241-BBC6-39D9B8C262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64FEED-CF23-8D82-20D2-DE419082D449}"/>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Para 8</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During the hearing, the revenue could not bring any material on record to deviate from the view so taken by the Co-ordinate Bench of the Tribunal in the </a:t>
            </a:r>
            <a:r>
              <a:rPr lang="en-US" sz="2200" dirty="0" err="1">
                <a:latin typeface="Times New Roman" panose="02020603050405020304" pitchFamily="18" charset="0"/>
                <a:cs typeface="Times New Roman" panose="02020603050405020304" pitchFamily="18" charset="0"/>
              </a:rPr>
              <a:t>assessee’s</a:t>
            </a:r>
            <a:r>
              <a:rPr lang="en-US" sz="2200" dirty="0">
                <a:latin typeface="Times New Roman" panose="02020603050405020304" pitchFamily="18" charset="0"/>
                <a:cs typeface="Times New Roman" panose="02020603050405020304" pitchFamily="18" charset="0"/>
              </a:rPr>
              <a:t> own case in the preceding year.</a:t>
            </a:r>
          </a:p>
          <a:p>
            <a:pPr marL="0" indent="0" algn="just">
              <a:buNone/>
            </a:pPr>
            <a:r>
              <a:rPr lang="en-US" sz="2200" dirty="0">
                <a:latin typeface="Times New Roman" panose="02020603050405020304" pitchFamily="18" charset="0"/>
                <a:cs typeface="Times New Roman" panose="02020603050405020304" pitchFamily="18" charset="0"/>
              </a:rPr>
              <a:t>As the Commissioner (Appeals), following the decision of the Co-ordinate Bench of the Tribunal in the </a:t>
            </a:r>
            <a:r>
              <a:rPr lang="en-US" sz="2200" dirty="0" err="1">
                <a:latin typeface="Times New Roman" panose="02020603050405020304" pitchFamily="18" charset="0"/>
                <a:cs typeface="Times New Roman" panose="02020603050405020304" pitchFamily="18" charset="0"/>
              </a:rPr>
              <a:t>assessee’s</a:t>
            </a:r>
            <a:r>
              <a:rPr lang="en-US" sz="2200" dirty="0">
                <a:latin typeface="Times New Roman" panose="02020603050405020304" pitchFamily="18" charset="0"/>
                <a:cs typeface="Times New Roman" panose="02020603050405020304" pitchFamily="18" charset="0"/>
              </a:rPr>
              <a:t> own case in the preceding year, deleted the addition made under section 43CA, there is no infirmity in the findings of the Commissioner (Appeals) on this issue. </a:t>
            </a:r>
          </a:p>
          <a:p>
            <a:pPr marL="0" indent="0" algn="just">
              <a:buNone/>
            </a:pPr>
            <a:r>
              <a:rPr lang="en-US" sz="2200" dirty="0">
                <a:latin typeface="Times New Roman" panose="02020603050405020304" pitchFamily="18" charset="0"/>
                <a:cs typeface="Times New Roman" panose="02020603050405020304" pitchFamily="18" charset="0"/>
              </a:rPr>
              <a:t>Accordingly, the same are upheld. </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C0A3381-5B77-5890-DC07-C1A08902A48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6758870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D35C8-A2E5-FDC2-DD8E-8D226C8296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75490-0D22-E6CE-5563-28BBF0241F37}"/>
              </a:ext>
            </a:extLst>
          </p:cNvPr>
          <p:cNvSpPr>
            <a:spLocks noGrp="1"/>
          </p:cNvSpPr>
          <p:nvPr>
            <p:ph idx="1"/>
          </p:nvPr>
        </p:nvSpPr>
        <p:spPr>
          <a:xfrm>
            <a:off x="185980" y="299803"/>
            <a:ext cx="11716210" cy="5877160"/>
          </a:xfrm>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[2024] 168 taxmann.com 661 (Mumbai - Trib.)/</a:t>
            </a:r>
          </a:p>
          <a:p>
            <a:pPr marL="0" indent="0" algn="ctr">
              <a:buNone/>
            </a:pPr>
            <a:r>
              <a:rPr lang="en-US" sz="2400" b="1" dirty="0">
                <a:latin typeface="Times New Roman" panose="02020603050405020304" pitchFamily="18" charset="0"/>
                <a:cs typeface="Times New Roman" panose="02020603050405020304" pitchFamily="18" charset="0"/>
              </a:rPr>
              <a:t>[2025] 210 ITD 149 (Mumbai - Trib.)[05-11-2024]</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Arihant Associates </a:t>
            </a:r>
          </a:p>
          <a:p>
            <a:pPr marL="0" indent="0" algn="ctr">
              <a:buNone/>
            </a:pPr>
            <a:r>
              <a:rPr lang="en-US" sz="2400" b="1" dirty="0">
                <a:latin typeface="Times New Roman" panose="02020603050405020304" pitchFamily="18" charset="0"/>
                <a:cs typeface="Times New Roman" panose="02020603050405020304" pitchFamily="18" charset="0"/>
              </a:rPr>
              <a:t>vs. </a:t>
            </a:r>
          </a:p>
          <a:p>
            <a:pPr marL="0" indent="0" algn="ctr">
              <a:buNone/>
            </a:pPr>
            <a:r>
              <a:rPr lang="en-US" sz="2400" b="1" dirty="0">
                <a:latin typeface="Times New Roman" panose="02020603050405020304" pitchFamily="18" charset="0"/>
                <a:cs typeface="Times New Roman" panose="02020603050405020304" pitchFamily="18" charset="0"/>
              </a:rPr>
              <a:t>ACIT</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date of agreement fixing value of consideration and date of registration of such transfer were not same, stamp duty value as on date of agreement for sale should be considered as full value of consideration for purpose of computing profits and gains from transfer of flat</a:t>
            </a:r>
          </a:p>
          <a:p>
            <a:pPr marL="0" indent="0" algn="ctr">
              <a:buNone/>
            </a:pPr>
            <a:r>
              <a:rPr lang="en-US" sz="2400" b="1" dirty="0">
                <a:latin typeface="Times New Roman" panose="02020603050405020304" pitchFamily="18" charset="0"/>
                <a:cs typeface="Times New Roman" panose="02020603050405020304" pitchFamily="18" charset="0"/>
              </a:rPr>
              <a:t>Principal Agreement vs. Supplementary Agreement.</a:t>
            </a:r>
          </a:p>
        </p:txBody>
      </p:sp>
      <p:sp>
        <p:nvSpPr>
          <p:cNvPr id="2" name="Footer Placeholder 1">
            <a:extLst>
              <a:ext uri="{FF2B5EF4-FFF2-40B4-BE49-F238E27FC236}">
                <a16:creationId xmlns:a16="http://schemas.microsoft.com/office/drawing/2014/main" id="{0DDFF727-EE56-C671-C3DA-B7A726F7F1F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57816570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4131E-277A-C90B-3A5E-2CFE1216C5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4784C2-0AA1-2B86-DF75-F31DDFA4183F}"/>
              </a:ext>
            </a:extLst>
          </p:cNvPr>
          <p:cNvSpPr>
            <a:spLocks noGrp="1"/>
          </p:cNvSpPr>
          <p:nvPr>
            <p:ph idx="1"/>
          </p:nvPr>
        </p:nvSpPr>
        <p:spPr>
          <a:xfrm>
            <a:off x="185980" y="299803"/>
            <a:ext cx="1171621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INCOME TAX : Where date of agreement fixing value of consideration and date of registration of such transfer were not same, stamp duty value as on date of agreement for sale should be considered as full value of consideration for purpose of computing profits and gains from transfer of flat</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43F4DD8-CCB3-53D3-DC2C-0B47722E669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67667559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903F4-B428-F07A-041B-F7A941DCA4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39C28-02DE-39EA-9D1A-3BE8E8E30184}"/>
              </a:ext>
            </a:extLst>
          </p:cNvPr>
          <p:cNvSpPr>
            <a:spLocks noGrp="1"/>
          </p:cNvSpPr>
          <p:nvPr>
            <p:ph idx="1"/>
          </p:nvPr>
        </p:nvSpPr>
        <p:spPr>
          <a:xfrm>
            <a:off x="185980" y="299803"/>
            <a:ext cx="11716210" cy="5877160"/>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Section 43CA of the Income-tax Act, 1961</a:t>
            </a:r>
          </a:p>
          <a:p>
            <a:pPr marL="0" indent="0" algn="just">
              <a:buNone/>
            </a:pPr>
            <a:r>
              <a:rPr lang="en-US" sz="2000" dirty="0">
                <a:latin typeface="Times New Roman" panose="02020603050405020304" pitchFamily="18" charset="0"/>
                <a:cs typeface="Times New Roman" panose="02020603050405020304" pitchFamily="18" charset="0"/>
              </a:rPr>
              <a:t>- Full value of consideration for transfer of asset other than capital asset in certain cases (Applicability of) - Assessment year 2017-18 - </a:t>
            </a:r>
          </a:p>
          <a:p>
            <a:pPr marL="0" indent="0" algn="just">
              <a:buNone/>
            </a:pPr>
            <a:r>
              <a:rPr lang="en-US" sz="2000" dirty="0">
                <a:latin typeface="Times New Roman" panose="02020603050405020304" pitchFamily="18" charset="0"/>
                <a:cs typeface="Times New Roman" panose="02020603050405020304" pitchFamily="18" charset="0"/>
              </a:rPr>
              <a:t>Whether provisions of section 43CA(3) provide that where date of agreement fixing value of consideration and date of registration of such transfer of asset are not same, then stamp duty value as on date of agreement shall be taken as full value of consideration for purpose of computing profits and gains from transfer of such asset - Held, yes – </a:t>
            </a:r>
          </a:p>
          <a:p>
            <a:pPr marL="0" indent="0" algn="just">
              <a:buNone/>
            </a:pPr>
            <a:r>
              <a:rPr lang="en-US" sz="2000" dirty="0" err="1">
                <a:latin typeface="Times New Roman" panose="02020603050405020304" pitchFamily="18" charset="0"/>
                <a:cs typeface="Times New Roman" panose="02020603050405020304" pitchFamily="18" charset="0"/>
              </a:rPr>
              <a:t>Assessee</a:t>
            </a:r>
            <a:r>
              <a:rPr lang="en-US" sz="2000" dirty="0">
                <a:latin typeface="Times New Roman" panose="02020603050405020304" pitchFamily="18" charset="0"/>
                <a:cs typeface="Times New Roman" panose="02020603050405020304" pitchFamily="18" charset="0"/>
              </a:rPr>
              <a:t>-firm was engaged in real estate business - During assessment proceedings, Assessing Officer observed that </a:t>
            </a:r>
            <a:r>
              <a:rPr lang="en-US" sz="2000" dirty="0" err="1">
                <a:latin typeface="Times New Roman" panose="02020603050405020304" pitchFamily="18" charset="0"/>
                <a:cs typeface="Times New Roman" panose="02020603050405020304" pitchFamily="18" charset="0"/>
              </a:rPr>
              <a:t>assessee</a:t>
            </a:r>
            <a:r>
              <a:rPr lang="en-US" sz="2000" dirty="0">
                <a:latin typeface="Times New Roman" panose="02020603050405020304" pitchFamily="18" charset="0"/>
                <a:cs typeface="Times New Roman" panose="02020603050405020304" pitchFamily="18" charset="0"/>
              </a:rPr>
              <a:t> had sold a flat at a value less than stamp duty value – </a:t>
            </a:r>
          </a:p>
          <a:p>
            <a:pPr marL="0" indent="0" algn="just">
              <a:buNone/>
            </a:pPr>
            <a:r>
              <a:rPr lang="en-US" sz="2000" b="1" u="sng" dirty="0">
                <a:latin typeface="Times New Roman" panose="02020603050405020304" pitchFamily="18" charset="0"/>
                <a:cs typeface="Times New Roman" panose="02020603050405020304" pitchFamily="18" charset="0"/>
              </a:rPr>
              <a:t>Assessee submitted that allotment letter in respect of flat was issued on 5-5-2011 and agreement for sale was executed between parties on 30-4-2011, and, therefore, stamp duty rate as on that date should be considered to be full value of consideration for purpose of section 43CA – </a:t>
            </a:r>
          </a:p>
        </p:txBody>
      </p:sp>
      <p:sp>
        <p:nvSpPr>
          <p:cNvPr id="2" name="Footer Placeholder 1">
            <a:extLst>
              <a:ext uri="{FF2B5EF4-FFF2-40B4-BE49-F238E27FC236}">
                <a16:creationId xmlns:a16="http://schemas.microsoft.com/office/drawing/2014/main" id="{90DDBF18-D9FA-738D-65A6-0F2A9CAC5C92}"/>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17374143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BA4DC-90B7-38F2-A72C-A9B0B38B71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D8641-E755-584D-EDCC-60479615F4C6}"/>
              </a:ext>
            </a:extLst>
          </p:cNvPr>
          <p:cNvSpPr>
            <a:spLocks noGrp="1"/>
          </p:cNvSpPr>
          <p:nvPr>
            <p:ph idx="1"/>
          </p:nvPr>
        </p:nvSpPr>
        <p:spPr>
          <a:xfrm>
            <a:off x="185980" y="299803"/>
            <a:ext cx="11716210" cy="5877160"/>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Assessing Officer held that assessee had not provided a copy of bank account statement reflecting transaction and a copy of ready reckoner for year in which aforesaid flat was allotted to party and, accordingly, Assessing Officer made an addition under section 43CA by considering stamp duty value on date of registration of agreement, i.e. during year under consideration – </a:t>
            </a:r>
          </a:p>
          <a:p>
            <a:pPr marL="0" indent="0" algn="just">
              <a:buNone/>
            </a:pPr>
            <a:r>
              <a:rPr lang="en-US" sz="2000" dirty="0">
                <a:latin typeface="Times New Roman" panose="02020603050405020304" pitchFamily="18" charset="0"/>
                <a:cs typeface="Times New Roman" panose="02020603050405020304" pitchFamily="18" charset="0"/>
              </a:rPr>
              <a:t>Whether since agreement for sale executed on 30-4-2011 was principal agreement </a:t>
            </a:r>
            <a:r>
              <a:rPr lang="en-US" sz="2000" dirty="0" err="1">
                <a:latin typeface="Times New Roman" panose="02020603050405020304" pitchFamily="18" charset="0"/>
                <a:cs typeface="Times New Roman" panose="02020603050405020304" pitchFamily="18" charset="0"/>
              </a:rPr>
              <a:t>honoured</a:t>
            </a:r>
            <a:r>
              <a:rPr lang="en-US" sz="2000" dirty="0">
                <a:latin typeface="Times New Roman" panose="02020603050405020304" pitchFamily="18" charset="0"/>
                <a:cs typeface="Times New Roman" panose="02020603050405020304" pitchFamily="18" charset="0"/>
              </a:rPr>
              <a:t> by parties for sale of flat, in light of provisions of section 43CA(3), stamp duty value as on date of agreement for sale, i.e. 30-4-2011 be considered as full value of consideration for computation of profits and gains of assessee from transfer of flat - Held, yes – </a:t>
            </a:r>
          </a:p>
          <a:p>
            <a:pPr marL="0" indent="0" algn="just">
              <a:buNone/>
            </a:pPr>
            <a:r>
              <a:rPr lang="en-US" sz="2000" dirty="0">
                <a:latin typeface="Times New Roman" panose="02020603050405020304" pitchFamily="18" charset="0"/>
                <a:cs typeface="Times New Roman" panose="02020603050405020304" pitchFamily="18" charset="0"/>
              </a:rPr>
              <a:t>Whether, therefore, impugned addition was to be deleted - Held, yes [Paras 9, 11, 12 and 13] [In </a:t>
            </a:r>
            <a:r>
              <a:rPr lang="en-US" sz="2000" dirty="0" err="1">
                <a:latin typeface="Times New Roman" panose="02020603050405020304" pitchFamily="18" charset="0"/>
                <a:cs typeface="Times New Roman" panose="02020603050405020304" pitchFamily="18" charset="0"/>
              </a:rPr>
              <a:t>favour</a:t>
            </a:r>
            <a:r>
              <a:rPr lang="en-US" sz="2000" dirty="0">
                <a:latin typeface="Times New Roman" panose="02020603050405020304" pitchFamily="18" charset="0"/>
                <a:cs typeface="Times New Roman" panose="02020603050405020304" pitchFamily="18" charset="0"/>
              </a:rPr>
              <a:t> of assessee]</a:t>
            </a:r>
          </a:p>
        </p:txBody>
      </p:sp>
      <p:sp>
        <p:nvSpPr>
          <p:cNvPr id="2" name="Footer Placeholder 1">
            <a:extLst>
              <a:ext uri="{FF2B5EF4-FFF2-40B4-BE49-F238E27FC236}">
                <a16:creationId xmlns:a16="http://schemas.microsoft.com/office/drawing/2014/main" id="{230795AB-CD98-B070-B135-6A2C92F7788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2960354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719D9-E37B-8895-6FFC-D5E88924B4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48ACCF-685D-A893-96DE-6801CCDF59E0}"/>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FACTS</a:t>
            </a:r>
          </a:p>
          <a:p>
            <a:pPr marL="0" indent="0" algn="just">
              <a:buNone/>
            </a:pPr>
            <a:r>
              <a:rPr lang="en-US" sz="2200" dirty="0">
                <a:latin typeface="Times New Roman" panose="02020603050405020304" pitchFamily="18" charset="0"/>
                <a:cs typeface="Times New Roman" panose="02020603050405020304" pitchFamily="18" charset="0"/>
              </a:rPr>
              <a:t> The assessee-firm was engaged in the real estate business. For the year under consideration, the </a:t>
            </a:r>
            <a:r>
              <a:rPr lang="en-US" sz="2200" dirty="0" err="1">
                <a:latin typeface="Times New Roman" panose="02020603050405020304" pitchFamily="18" charset="0"/>
                <a:cs typeface="Times New Roman" panose="02020603050405020304" pitchFamily="18" charset="0"/>
              </a:rPr>
              <a:t>assessee</a:t>
            </a:r>
            <a:r>
              <a:rPr lang="en-US" sz="2200" dirty="0">
                <a:latin typeface="Times New Roman" panose="02020603050405020304" pitchFamily="18" charset="0"/>
                <a:cs typeface="Times New Roman" panose="02020603050405020304" pitchFamily="18" charset="0"/>
              </a:rPr>
              <a:t> filed the return of income.</a:t>
            </a:r>
          </a:p>
          <a:p>
            <a:pPr marL="0" indent="0" algn="just">
              <a:buNone/>
            </a:pPr>
            <a:r>
              <a:rPr lang="en-US" sz="2200" dirty="0">
                <a:latin typeface="Times New Roman" panose="02020603050405020304" pitchFamily="18" charset="0"/>
                <a:cs typeface="Times New Roman" panose="02020603050405020304" pitchFamily="18" charset="0"/>
              </a:rPr>
              <a:t>During the assessment proceedings, the Assessing Officer observed that the assessee had sold a flat at a value less than the stamp duty value. </a:t>
            </a:r>
          </a:p>
          <a:p>
            <a:pPr marL="0" indent="0" algn="just">
              <a:buNone/>
            </a:pPr>
            <a:r>
              <a:rPr lang="en-US" sz="2200" dirty="0">
                <a:latin typeface="Times New Roman" panose="02020603050405020304" pitchFamily="18" charset="0"/>
                <a:cs typeface="Times New Roman" panose="02020603050405020304" pitchFamily="18" charset="0"/>
              </a:rPr>
              <a:t>Accordingly, the assessee was asked to show cause as to why the difference between the stamp duty value and the agreement value should not be considered as its income from the business or profession under section 43CA.</a:t>
            </a:r>
          </a:p>
          <a:p>
            <a:pPr marL="0" indent="0" algn="just">
              <a:buNone/>
            </a:pPr>
            <a:r>
              <a:rPr lang="en-US" sz="2200" dirty="0">
                <a:latin typeface="Times New Roman" panose="02020603050405020304" pitchFamily="18" charset="0"/>
                <a:cs typeface="Times New Roman" panose="02020603050405020304" pitchFamily="18" charset="0"/>
              </a:rPr>
              <a:t>The </a:t>
            </a:r>
            <a:r>
              <a:rPr lang="en-US" sz="2200" dirty="0" err="1">
                <a:latin typeface="Times New Roman" panose="02020603050405020304" pitchFamily="18" charset="0"/>
                <a:cs typeface="Times New Roman" panose="02020603050405020304" pitchFamily="18" charset="0"/>
              </a:rPr>
              <a:t>assessee</a:t>
            </a:r>
            <a:r>
              <a:rPr lang="en-US" sz="2200" dirty="0">
                <a:latin typeface="Times New Roman" panose="02020603050405020304" pitchFamily="18" charset="0"/>
                <a:cs typeface="Times New Roman" panose="02020603050405020304" pitchFamily="18" charset="0"/>
              </a:rPr>
              <a:t> submitted that the allotment letter in respect of the flat was issued on 5-5-2011 and the agreement for sale was executed between the parties on 30-4-2011, and, therefore, the stamp duty rate as on that date should be considered to be the full value of consideration for the purpose of section 43CA.</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9E108C8-9723-8FB7-4EB8-8D1DFF1A2EF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59015253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3548-F252-9FA5-174C-072B6860F7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398FD1-CF88-FA5A-2B6F-78E82353C5F9}"/>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FACTS</a:t>
            </a:r>
          </a:p>
          <a:p>
            <a:pPr marL="0" indent="0" algn="just">
              <a:buNone/>
            </a:pPr>
            <a:r>
              <a:rPr lang="en-US" sz="2200" dirty="0">
                <a:latin typeface="Times New Roman" panose="02020603050405020304" pitchFamily="18" charset="0"/>
                <a:cs typeface="Times New Roman" panose="02020603050405020304" pitchFamily="18" charset="0"/>
              </a:rPr>
              <a:t>The </a:t>
            </a:r>
            <a:r>
              <a:rPr lang="en-US" sz="2200" b="1" u="sng" dirty="0">
                <a:latin typeface="Times New Roman" panose="02020603050405020304" pitchFamily="18" charset="0"/>
                <a:cs typeface="Times New Roman" panose="02020603050405020304" pitchFamily="18" charset="0"/>
              </a:rPr>
              <a:t>Assessing Officer held that the assessee had not provided a copy of the bank account statement reflecting the transaction and a copy of the ready reckoner for the year in which the aforesaid flat was allotted to the party.</a:t>
            </a:r>
          </a:p>
          <a:p>
            <a:pPr marL="0" indent="0" algn="just">
              <a:buNone/>
            </a:pPr>
            <a:r>
              <a:rPr lang="en-US" sz="2200" dirty="0">
                <a:latin typeface="Times New Roman" panose="02020603050405020304" pitchFamily="18" charset="0"/>
                <a:cs typeface="Times New Roman" panose="02020603050405020304" pitchFamily="18" charset="0"/>
              </a:rPr>
              <a:t>Accordingly, </a:t>
            </a:r>
            <a:r>
              <a:rPr lang="en-US" sz="2200" b="1" u="sng" dirty="0">
                <a:latin typeface="Times New Roman" panose="02020603050405020304" pitchFamily="18" charset="0"/>
                <a:cs typeface="Times New Roman" panose="02020603050405020304" pitchFamily="18" charset="0"/>
              </a:rPr>
              <a:t>the Assessing Officer made an addition under section 43CA by considering the stamp duty value on the date of registration of the agreement, i.e. during the year under consideration.</a:t>
            </a:r>
          </a:p>
          <a:p>
            <a:pPr marL="0" indent="0" algn="just">
              <a:buNone/>
            </a:pPr>
            <a:r>
              <a:rPr lang="en-US" sz="2200" dirty="0">
                <a:latin typeface="Times New Roman" panose="02020603050405020304" pitchFamily="18" charset="0"/>
                <a:cs typeface="Times New Roman" panose="02020603050405020304" pitchFamily="18" charset="0"/>
              </a:rPr>
              <a:t>On appeal, the Commissioner (Appeals) held that in this case, there was only one registered sale agreement that was executed during the year under consideration and, therefore the value adopted by the stamp duty authority, as on the date of the agreement was to be adopted as deemed sale consideration.</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765DE5E-4DF3-1429-99BA-B5B063A3B01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512853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0136E-8C49-1F8C-91B0-EFF57E7A7D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054B2D-8942-3A0A-299E-5ADDD5FB01BC}"/>
              </a:ext>
            </a:extLst>
          </p:cNvPr>
          <p:cNvSpPr>
            <a:spLocks noGrp="1"/>
          </p:cNvSpPr>
          <p:nvPr>
            <p:ph idx="1"/>
          </p:nvPr>
        </p:nvSpPr>
        <p:spPr>
          <a:xfrm>
            <a:off x="348343" y="185057"/>
            <a:ext cx="11604171" cy="5991906"/>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Supreme Court's Key Reasoning &amp; Holdings</a:t>
            </a:r>
            <a:endParaRPr lang="en-IN" sz="2400" dirty="0">
              <a:latin typeface="Times New Roman" panose="02020603050405020304" pitchFamily="18" charset="0"/>
              <a:cs typeface="Times New Roman" panose="02020603050405020304" pitchFamily="18" charset="0"/>
            </a:endParaRPr>
          </a:p>
          <a:p>
            <a:pPr marL="0" lvl="0" indent="0" algn="just">
              <a:buNone/>
            </a:pPr>
            <a:r>
              <a:rPr lang="en-IN" sz="2400" b="1" dirty="0">
                <a:latin typeface="Times New Roman" panose="02020603050405020304" pitchFamily="18" charset="0"/>
                <a:cs typeface="Times New Roman" panose="02020603050405020304" pitchFamily="18" charset="0"/>
              </a:rPr>
              <a:t>1. Section 53A TP Act &amp; s. 2(47)(v) IT Act not attracted in 1998</a:t>
            </a:r>
            <a:r>
              <a:rPr lang="en-IN" sz="2400" dirty="0">
                <a:latin typeface="Times New Roman" panose="02020603050405020304" pitchFamily="18" charset="0"/>
                <a:cs typeface="Times New Roman" panose="02020603050405020304" pitchFamily="18" charset="0"/>
              </a:rPr>
              <a:t> (Paras 11–14):</a:t>
            </a: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For s. 53A: Transferee must take </a:t>
            </a:r>
            <a:r>
              <a:rPr lang="en-IN" sz="2400" b="1" dirty="0">
                <a:latin typeface="Times New Roman" panose="02020603050405020304" pitchFamily="18" charset="0"/>
                <a:cs typeface="Times New Roman" panose="02020603050405020304" pitchFamily="18" charset="0"/>
              </a:rPr>
              <a:t>possession</a:t>
            </a:r>
            <a:r>
              <a:rPr lang="en-IN" sz="2400" dirty="0">
                <a:latin typeface="Times New Roman" panose="02020603050405020304" pitchFamily="18" charset="0"/>
                <a:cs typeface="Times New Roman" panose="02020603050405020304" pitchFamily="18" charset="0"/>
              </a:rPr>
              <a:t> in part-performance + be willing/perform obligations.</a:t>
            </a: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Here, Clause 16 granted only </a:t>
            </a:r>
            <a:r>
              <a:rPr lang="en-IN" sz="2400" b="1" dirty="0">
                <a:latin typeface="Times New Roman" panose="02020603050405020304" pitchFamily="18" charset="0"/>
                <a:cs typeface="Times New Roman" panose="02020603050405020304" pitchFamily="18" charset="0"/>
              </a:rPr>
              <a:t>permission/license</a:t>
            </a:r>
            <a:r>
              <a:rPr lang="en-IN" sz="2400" dirty="0">
                <a:latin typeface="Times New Roman" panose="02020603050405020304" pitchFamily="18" charset="0"/>
                <a:cs typeface="Times New Roman" panose="02020603050405020304" pitchFamily="18" charset="0"/>
              </a:rPr>
              <a:t> to enter, advertise, construct — not </a:t>
            </a:r>
            <a:r>
              <a:rPr lang="en-IN" sz="2400" b="1" dirty="0">
                <a:latin typeface="Times New Roman" panose="02020603050405020304" pitchFamily="18" charset="0"/>
                <a:cs typeface="Times New Roman" panose="02020603050405020304" pitchFamily="18" charset="0"/>
              </a:rPr>
              <a:t>possession</a:t>
            </a:r>
            <a:r>
              <a:rPr lang="en-IN" sz="2400" dirty="0">
                <a:latin typeface="Times New Roman" panose="02020603050405020304" pitchFamily="18" charset="0"/>
                <a:cs typeface="Times New Roman" panose="02020603050405020304" pitchFamily="18" charset="0"/>
              </a:rPr>
              <a:t> (legal control over land, not mere physical occupation).</a:t>
            </a: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License ≠ possession; no de facto transfer of control/ownership rights in 1998.</a:t>
            </a: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Owner's rights (title + possession) remained intact.</a:t>
            </a:r>
          </a:p>
          <a:p>
            <a:pPr marL="0" indent="0" algn="just">
              <a:buNone/>
            </a:pPr>
            <a:endParaRPr lang="en-IN"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BA1C9B2-804B-D9ED-318A-17F795C9DA0B}"/>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99758066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E441E-038B-3DE3-BF2A-7CF970D441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FDC00-B19F-DC50-7DCC-A350D2983AF0}"/>
              </a:ext>
            </a:extLst>
          </p:cNvPr>
          <p:cNvSpPr>
            <a:spLocks noGrp="1"/>
          </p:cNvSpPr>
          <p:nvPr>
            <p:ph idx="1"/>
          </p:nvPr>
        </p:nvSpPr>
        <p:spPr>
          <a:xfrm>
            <a:off x="185980" y="299803"/>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On appeal to the Tribunal :</a:t>
            </a:r>
          </a:p>
          <a:p>
            <a:pPr marL="0" indent="0" algn="just">
              <a:buNone/>
            </a:pPr>
            <a:r>
              <a:rPr lang="en-US" sz="2200" dirty="0">
                <a:latin typeface="Times New Roman" panose="02020603050405020304" pitchFamily="18" charset="0"/>
                <a:cs typeface="Times New Roman" panose="02020603050405020304" pitchFamily="18" charset="0"/>
              </a:rPr>
              <a:t>HELD</a:t>
            </a:r>
          </a:p>
          <a:p>
            <a:pPr marL="0" indent="0" algn="just">
              <a:buNone/>
            </a:pPr>
            <a:r>
              <a:rPr lang="en-US" sz="2200" b="1" dirty="0">
                <a:latin typeface="Times New Roman" panose="02020603050405020304" pitchFamily="18" charset="0"/>
                <a:cs typeface="Times New Roman" panose="02020603050405020304" pitchFamily="18" charset="0"/>
              </a:rPr>
              <a:t>Para 7</a:t>
            </a:r>
          </a:p>
          <a:p>
            <a:pPr marL="0" indent="0" algn="just">
              <a:buNone/>
            </a:pPr>
            <a:r>
              <a:rPr lang="en-US" sz="2200" dirty="0">
                <a:latin typeface="Times New Roman" panose="02020603050405020304" pitchFamily="18" charset="0"/>
                <a:cs typeface="Times New Roman" panose="02020603050405020304" pitchFamily="18" charset="0"/>
              </a:rPr>
              <a:t>In the present case, the assessee was in the business of real estate. </a:t>
            </a:r>
          </a:p>
          <a:p>
            <a:pPr marL="0" indent="0" algn="just">
              <a:buNone/>
            </a:pPr>
            <a:r>
              <a:rPr lang="en-US" sz="2200" dirty="0">
                <a:latin typeface="Times New Roman" panose="02020603050405020304" pitchFamily="18" charset="0"/>
                <a:cs typeface="Times New Roman" panose="02020603050405020304" pitchFamily="18" charset="0"/>
              </a:rPr>
              <a:t>From the record, it is evident that initially show cause notice was issued in respect of four sale transactions, wherein the agreement value was less than the stamp duty value and the assessee was asked to show cause as to why the sum of Rs. 77.42 lakhs be not considered as its income from business or profession and be added to its total income. </a:t>
            </a:r>
          </a:p>
          <a:p>
            <a:pPr marL="0" indent="0" algn="just">
              <a:buNone/>
            </a:pPr>
            <a:r>
              <a:rPr lang="en-US" sz="2200" dirty="0">
                <a:latin typeface="Times New Roman" panose="02020603050405020304" pitchFamily="18" charset="0"/>
                <a:cs typeface="Times New Roman" panose="02020603050405020304" pitchFamily="18" charset="0"/>
              </a:rPr>
              <a:t>However, after consideration of the reply filed by the </a:t>
            </a:r>
            <a:r>
              <a:rPr lang="en-US" sz="2200" dirty="0" err="1">
                <a:latin typeface="Times New Roman" panose="02020603050405020304" pitchFamily="18" charset="0"/>
                <a:cs typeface="Times New Roman" panose="02020603050405020304" pitchFamily="18" charset="0"/>
              </a:rPr>
              <a:t>assessee</a:t>
            </a:r>
            <a:r>
              <a:rPr lang="en-US" sz="2200" dirty="0">
                <a:latin typeface="Times New Roman" panose="02020603050405020304" pitchFamily="18" charset="0"/>
                <a:cs typeface="Times New Roman" panose="02020603050405020304" pitchFamily="18" charset="0"/>
              </a:rPr>
              <a:t>, the Assessing Officer did not agree with the submissions of the </a:t>
            </a:r>
            <a:r>
              <a:rPr lang="en-US" sz="2200" dirty="0" err="1">
                <a:latin typeface="Times New Roman" panose="02020603050405020304" pitchFamily="18" charset="0"/>
                <a:cs typeface="Times New Roman" panose="02020603050405020304" pitchFamily="18" charset="0"/>
              </a:rPr>
              <a:t>assessee</a:t>
            </a:r>
            <a:r>
              <a:rPr lang="en-US" sz="2200" dirty="0">
                <a:latin typeface="Times New Roman" panose="02020603050405020304" pitchFamily="18" charset="0"/>
                <a:cs typeface="Times New Roman" panose="02020603050405020304" pitchFamily="18" charset="0"/>
              </a:rPr>
              <a:t> in respect of Flat No. C-1103. </a:t>
            </a:r>
          </a:p>
          <a:p>
            <a:pPr marL="0" indent="0" algn="just">
              <a:buNone/>
            </a:pPr>
            <a:r>
              <a:rPr lang="en-US" sz="2200" dirty="0">
                <a:latin typeface="Times New Roman" panose="02020603050405020304" pitchFamily="18" charset="0"/>
                <a:cs typeface="Times New Roman" panose="02020603050405020304" pitchFamily="18" charset="0"/>
              </a:rPr>
              <a:t>As is evident from the record that the Assessing Officer </a:t>
            </a:r>
            <a:r>
              <a:rPr lang="en-US" sz="2200" dirty="0" err="1">
                <a:latin typeface="Times New Roman" panose="02020603050405020304" pitchFamily="18" charset="0"/>
                <a:cs typeface="Times New Roman" panose="02020603050405020304" pitchFamily="18" charset="0"/>
              </a:rPr>
              <a:t>emphasised</a:t>
            </a:r>
            <a:r>
              <a:rPr lang="en-US" sz="2200" dirty="0">
                <a:latin typeface="Times New Roman" panose="02020603050405020304" pitchFamily="18" charset="0"/>
                <a:cs typeface="Times New Roman" panose="02020603050405020304" pitchFamily="18" charset="0"/>
              </a:rPr>
              <a:t> on the statement of the </a:t>
            </a:r>
            <a:r>
              <a:rPr lang="en-US" sz="2200" dirty="0" err="1">
                <a:latin typeface="Times New Roman" panose="02020603050405020304" pitchFamily="18" charset="0"/>
                <a:cs typeface="Times New Roman" panose="02020603050405020304" pitchFamily="18" charset="0"/>
              </a:rPr>
              <a:t>assessee</a:t>
            </a:r>
            <a:r>
              <a:rPr lang="en-US" sz="2200" dirty="0">
                <a:latin typeface="Times New Roman" panose="02020603050405020304" pitchFamily="18" charset="0"/>
                <a:cs typeface="Times New Roman" panose="02020603050405020304" pitchFamily="18" charset="0"/>
              </a:rPr>
              <a:t> that the flat was allotted to the party in the years 2009 and 2010, instead of considering the allotment letter dated 5-5-2011 submitted by the </a:t>
            </a:r>
            <a:r>
              <a:rPr lang="en-US" sz="2200" dirty="0" err="1">
                <a:latin typeface="Times New Roman" panose="02020603050405020304" pitchFamily="18" charset="0"/>
                <a:cs typeface="Times New Roman" panose="02020603050405020304" pitchFamily="18" charset="0"/>
              </a:rPr>
              <a:t>assessee</a:t>
            </a:r>
            <a:r>
              <a:rPr lang="en-US" sz="2200" dirty="0">
                <a:latin typeface="Times New Roman" panose="02020603050405020304" pitchFamily="18" charset="0"/>
                <a:cs typeface="Times New Roman" panose="02020603050405020304" pitchFamily="18" charset="0"/>
              </a:rPr>
              <a:t> in respect of the aforesaid Flat No. C-1103. </a:t>
            </a:r>
          </a:p>
        </p:txBody>
      </p:sp>
      <p:sp>
        <p:nvSpPr>
          <p:cNvPr id="2" name="Footer Placeholder 1">
            <a:extLst>
              <a:ext uri="{FF2B5EF4-FFF2-40B4-BE49-F238E27FC236}">
                <a16:creationId xmlns:a16="http://schemas.microsoft.com/office/drawing/2014/main" id="{28D69D41-D5F1-9881-61A0-59AD69E2710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73976261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A6054-849C-F23F-EA3E-C4C84E6106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7555BF-B8A6-3137-7DCD-2BFDA15BFDBC}"/>
              </a:ext>
            </a:extLst>
          </p:cNvPr>
          <p:cNvSpPr>
            <a:spLocks noGrp="1"/>
          </p:cNvSpPr>
          <p:nvPr>
            <p:ph idx="1"/>
          </p:nvPr>
        </p:nvSpPr>
        <p:spPr>
          <a:xfrm>
            <a:off x="185980" y="299803"/>
            <a:ext cx="11716210" cy="5877160"/>
          </a:xfrm>
        </p:spPr>
        <p:txBody>
          <a:bodyPr>
            <a:normAutofit/>
          </a:bodyPr>
          <a:lstStyle/>
          <a:p>
            <a:pPr marL="0" indent="0" algn="just">
              <a:buNone/>
            </a:pPr>
            <a:r>
              <a:rPr lang="en-US" sz="2200" b="1" u="sng" dirty="0">
                <a:latin typeface="Times New Roman" panose="02020603050405020304" pitchFamily="18" charset="0"/>
                <a:cs typeface="Times New Roman" panose="02020603050405020304" pitchFamily="18" charset="0"/>
              </a:rPr>
              <a:t>The Assessing Officer further held that the assessee has not provided a copy of the bank account statement reflecting the transaction and a copy of the ready reckoner for the year in which the aforesaid flat was allotted to the party. </a:t>
            </a:r>
          </a:p>
          <a:p>
            <a:pPr marL="0" indent="0" algn="just">
              <a:buNone/>
            </a:pPr>
            <a:r>
              <a:rPr lang="en-US" sz="2200" b="1" u="sng" dirty="0">
                <a:latin typeface="Times New Roman" panose="02020603050405020304" pitchFamily="18" charset="0"/>
                <a:cs typeface="Times New Roman" panose="02020603050405020304" pitchFamily="18" charset="0"/>
              </a:rPr>
              <a:t>Accordingly, only in respect of Flat No. C-1103, the Assessing Officer made an addition under section 43CA to the tune of Rs. 50.15 lakhs, by considering the stamp duty value on the date of registration of the agreement, i.e. during the year under consideration. </a:t>
            </a:r>
          </a:p>
          <a:p>
            <a:pPr marL="0" indent="0" algn="just">
              <a:buNone/>
            </a:pPr>
            <a:r>
              <a:rPr lang="en-US" sz="2200" b="1" u="sng" dirty="0">
                <a:latin typeface="Times New Roman" panose="02020603050405020304" pitchFamily="18" charset="0"/>
                <a:cs typeface="Times New Roman" panose="02020603050405020304" pitchFamily="18" charset="0"/>
              </a:rPr>
              <a:t>At the outset, it is the plea of the assessee that the afore-noted details were never sought by the Assessing Officer during the assessment proceedings.</a:t>
            </a:r>
          </a:p>
          <a:p>
            <a:pPr marL="0" indent="0" algn="just">
              <a:buNone/>
            </a:pPr>
            <a:r>
              <a:rPr lang="en-US" sz="2200" dirty="0">
                <a:latin typeface="Times New Roman" panose="02020603050405020304" pitchFamily="18" charset="0"/>
                <a:cs typeface="Times New Roman" panose="02020603050405020304" pitchFamily="18" charset="0"/>
              </a:rPr>
              <a:t>Be that as it may, the primary contention of the assessee is that since the allotment letter in respect of Flat No. C-1103 was issued on 5-5-2011 and the agreement for sale was executed between the parties on 30-4-2011, therefore the stamp duty rate as on that date should be considered to be the full value of consideration for the purpose of section 43CA. </a:t>
            </a:r>
          </a:p>
        </p:txBody>
      </p:sp>
      <p:sp>
        <p:nvSpPr>
          <p:cNvPr id="2" name="Footer Placeholder 1">
            <a:extLst>
              <a:ext uri="{FF2B5EF4-FFF2-40B4-BE49-F238E27FC236}">
                <a16:creationId xmlns:a16="http://schemas.microsoft.com/office/drawing/2014/main" id="{9445466D-4532-096E-C64A-8AFF542F7E3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43448383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834BC-A054-E805-F69C-924486847A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6B0F3-0263-FE1A-539F-BA8F9850D3C2}"/>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Para 9</a:t>
            </a:r>
          </a:p>
          <a:p>
            <a:pPr marL="0" indent="0" algn="just">
              <a:buNone/>
            </a:pPr>
            <a:r>
              <a:rPr lang="en-US" sz="2200" dirty="0">
                <a:latin typeface="Times New Roman" panose="02020603050405020304" pitchFamily="18" charset="0"/>
                <a:cs typeface="Times New Roman" panose="02020603050405020304" pitchFamily="18" charset="0"/>
              </a:rPr>
              <a:t>Therefore, as per the </a:t>
            </a:r>
            <a:r>
              <a:rPr lang="en-US" sz="2200" b="1" u="sng" dirty="0">
                <a:latin typeface="Times New Roman" panose="02020603050405020304" pitchFamily="18" charset="0"/>
                <a:cs typeface="Times New Roman" panose="02020603050405020304" pitchFamily="18" charset="0"/>
              </a:rPr>
              <a:t>provisions of section 43CA(1), where the consideration received or accrued as a result of the transfer </a:t>
            </a:r>
            <a:r>
              <a:rPr lang="en-US" sz="2200" dirty="0">
                <a:latin typeface="Times New Roman" panose="02020603050405020304" pitchFamily="18" charset="0"/>
                <a:cs typeface="Times New Roman" panose="02020603050405020304" pitchFamily="18" charset="0"/>
              </a:rPr>
              <a:t>by an assessee of a land or building is less </a:t>
            </a:r>
            <a:r>
              <a:rPr lang="en-US" sz="2200" b="1" u="sng" dirty="0">
                <a:latin typeface="Times New Roman" panose="02020603050405020304" pitchFamily="18" charset="0"/>
                <a:cs typeface="Times New Roman" panose="02020603050405020304" pitchFamily="18" charset="0"/>
              </a:rPr>
              <a:t>than the value adopted by the stamp duty authority, </a:t>
            </a:r>
            <a:r>
              <a:rPr lang="en-US" sz="2200" dirty="0">
                <a:latin typeface="Times New Roman" panose="02020603050405020304" pitchFamily="18" charset="0"/>
                <a:cs typeface="Times New Roman" panose="02020603050405020304" pitchFamily="18" charset="0"/>
              </a:rPr>
              <a:t>then the </a:t>
            </a:r>
            <a:r>
              <a:rPr lang="en-US" sz="2200" b="1" u="sng" dirty="0">
                <a:latin typeface="Times New Roman" panose="02020603050405020304" pitchFamily="18" charset="0"/>
                <a:cs typeface="Times New Roman" panose="02020603050405020304" pitchFamily="18" charset="0"/>
              </a:rPr>
              <a:t>value so adopted shall be deemed to be the full value of the consideration received or accruing as a result of such transfer</a:t>
            </a:r>
            <a:r>
              <a:rPr lang="en-US" sz="2200" dirty="0">
                <a:latin typeface="Times New Roman" panose="02020603050405020304" pitchFamily="18" charset="0"/>
                <a:cs typeface="Times New Roman" panose="02020603050405020304" pitchFamily="18" charset="0"/>
              </a:rPr>
              <a:t> for the purpose of computing profits and gains from transfer of such asset.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b="1" u="sng" dirty="0">
                <a:latin typeface="Times New Roman" panose="02020603050405020304" pitchFamily="18" charset="0"/>
                <a:cs typeface="Times New Roman" panose="02020603050405020304" pitchFamily="18" charset="0"/>
              </a:rPr>
              <a:t>The provisions of section 43CA(3) further provide that where the date of agreement fixing the value of consideration and the date of registration of such transfer of asset are not the same, then stamp duty value as on the date of agreement shall be taken as the full value of the consideration for the purpose of computing profits and gains from transfer of such asset. </a:t>
            </a:r>
          </a:p>
        </p:txBody>
      </p:sp>
      <p:sp>
        <p:nvSpPr>
          <p:cNvPr id="2" name="Footer Placeholder 1">
            <a:extLst>
              <a:ext uri="{FF2B5EF4-FFF2-40B4-BE49-F238E27FC236}">
                <a16:creationId xmlns:a16="http://schemas.microsoft.com/office/drawing/2014/main" id="{63192F7E-7333-1FC9-FD57-657929BC6C3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20169375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8F4BD-A603-F70A-0362-440BE8D1FB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C347A-4F31-72C8-CADB-9299039ECE56}"/>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Para 10</a:t>
            </a:r>
          </a:p>
          <a:p>
            <a:pPr marL="0" indent="0" algn="just">
              <a:buNone/>
            </a:pPr>
            <a:r>
              <a:rPr lang="en-US" sz="2200" dirty="0">
                <a:latin typeface="Times New Roman" panose="02020603050405020304" pitchFamily="18" charset="0"/>
                <a:cs typeface="Times New Roman" panose="02020603050405020304" pitchFamily="18" charset="0"/>
              </a:rPr>
              <a:t>As per the </a:t>
            </a:r>
            <a:r>
              <a:rPr lang="en-US" sz="2200" b="1" u="sng" dirty="0">
                <a:latin typeface="Times New Roman" panose="02020603050405020304" pitchFamily="18" charset="0"/>
                <a:cs typeface="Times New Roman" panose="02020603050405020304" pitchFamily="18" charset="0"/>
              </a:rPr>
              <a:t>assessee,</a:t>
            </a:r>
            <a:r>
              <a:rPr lang="en-US" sz="2200" dirty="0">
                <a:latin typeface="Times New Roman" panose="02020603050405020304" pitchFamily="18" charset="0"/>
                <a:cs typeface="Times New Roman" panose="02020603050405020304" pitchFamily="18" charset="0"/>
              </a:rPr>
              <a:t> it </a:t>
            </a:r>
            <a:r>
              <a:rPr lang="en-US" sz="2200" b="1" u="sng" dirty="0">
                <a:latin typeface="Times New Roman" panose="02020603050405020304" pitchFamily="18" charset="0"/>
                <a:cs typeface="Times New Roman" panose="02020603050405020304" pitchFamily="18" charset="0"/>
              </a:rPr>
              <a:t>is carrying on the business of land development-redevelopment under the scheme framed by MHADA</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Accordingly, it collected advances from various buyers since the financial year 2007-08 for the said development. </a:t>
            </a:r>
          </a:p>
          <a:p>
            <a:pPr marL="0" indent="0" algn="just">
              <a:buNone/>
            </a:pPr>
            <a:r>
              <a:rPr lang="en-US" sz="2200" dirty="0">
                <a:latin typeface="Times New Roman" panose="02020603050405020304" pitchFamily="18" charset="0"/>
                <a:cs typeface="Times New Roman" panose="02020603050405020304" pitchFamily="18" charset="0"/>
              </a:rPr>
              <a:t>In respect of Flat No. C-1103, which is in question, as per the assessee </a:t>
            </a:r>
            <a:r>
              <a:rPr lang="en-US" sz="2200" b="1" u="sng" dirty="0">
                <a:latin typeface="Times New Roman" panose="02020603050405020304" pitchFamily="18" charset="0"/>
                <a:cs typeface="Times New Roman" panose="02020603050405020304" pitchFamily="18" charset="0"/>
              </a:rPr>
              <a:t>advances were received </a:t>
            </a:r>
            <a:r>
              <a:rPr lang="en-US" sz="2200" dirty="0">
                <a:latin typeface="Times New Roman" panose="02020603050405020304" pitchFamily="18" charset="0"/>
                <a:cs typeface="Times New Roman" panose="02020603050405020304" pitchFamily="18" charset="0"/>
              </a:rPr>
              <a:t>from ''A'' and ''S'' </a:t>
            </a:r>
            <a:r>
              <a:rPr lang="en-US" sz="2200" b="1" u="sng" dirty="0">
                <a:latin typeface="Times New Roman" panose="02020603050405020304" pitchFamily="18" charset="0"/>
                <a:cs typeface="Times New Roman" panose="02020603050405020304" pitchFamily="18" charset="0"/>
              </a:rPr>
              <a:t>against the agreement for sale dated 30-4-2011 and a letter of allotment dated 5-5-2011</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It is further the </a:t>
            </a:r>
            <a:r>
              <a:rPr lang="en-US" sz="2200" b="1" u="sng" dirty="0">
                <a:latin typeface="Times New Roman" panose="02020603050405020304" pitchFamily="18" charset="0"/>
                <a:cs typeface="Times New Roman" panose="02020603050405020304" pitchFamily="18" charset="0"/>
              </a:rPr>
              <a:t>plea of the assessee that the agreement for sale was unregistered with the Registrar of Assurance</a:t>
            </a:r>
            <a:r>
              <a:rPr lang="en-US" sz="2200" dirty="0">
                <a:latin typeface="Times New Roman" panose="02020603050405020304" pitchFamily="18" charset="0"/>
                <a:cs typeface="Times New Roman" panose="02020603050405020304" pitchFamily="18" charset="0"/>
              </a:rPr>
              <a:t> and </a:t>
            </a:r>
            <a:r>
              <a:rPr lang="en-US" sz="2200" b="1" u="sng" dirty="0">
                <a:latin typeface="Times New Roman" panose="02020603050405020304" pitchFamily="18" charset="0"/>
                <a:cs typeface="Times New Roman" panose="02020603050405020304" pitchFamily="18" charset="0"/>
              </a:rPr>
              <a:t>during the financial year 2016-17, the assessee entered into a supplementary agreement </a:t>
            </a:r>
            <a:r>
              <a:rPr lang="en-US" sz="2200" dirty="0">
                <a:latin typeface="Times New Roman" panose="02020603050405020304" pitchFamily="18" charset="0"/>
                <a:cs typeface="Times New Roman" panose="02020603050405020304" pitchFamily="18" charset="0"/>
              </a:rPr>
              <a:t>wherein the </a:t>
            </a:r>
            <a:r>
              <a:rPr lang="en-US" sz="2200" b="1" u="sng" dirty="0">
                <a:latin typeface="Times New Roman" panose="02020603050405020304" pitchFamily="18" charset="0"/>
                <a:cs typeface="Times New Roman" panose="02020603050405020304" pitchFamily="18" charset="0"/>
              </a:rPr>
              <a:t>purchaser agreed to pay the cost of an additional FSI </a:t>
            </a:r>
            <a:r>
              <a:rPr lang="en-US" sz="2200" dirty="0">
                <a:latin typeface="Times New Roman" panose="02020603050405020304" pitchFamily="18" charset="0"/>
                <a:cs typeface="Times New Roman" panose="02020603050405020304" pitchFamily="18" charset="0"/>
              </a:rPr>
              <a:t>of Rs. 2 lakhs and accordingly, </a:t>
            </a:r>
            <a:r>
              <a:rPr lang="en-US" sz="2200" b="1" u="sng" dirty="0">
                <a:latin typeface="Times New Roman" panose="02020603050405020304" pitchFamily="18" charset="0"/>
                <a:cs typeface="Times New Roman" panose="02020603050405020304" pitchFamily="18" charset="0"/>
              </a:rPr>
              <a:t>the </a:t>
            </a:r>
            <a:r>
              <a:rPr lang="en-US" sz="2200" b="1" u="sng" dirty="0" err="1">
                <a:latin typeface="Times New Roman" panose="02020603050405020304" pitchFamily="18" charset="0"/>
                <a:cs typeface="Times New Roman" panose="02020603050405020304" pitchFamily="18" charset="0"/>
              </a:rPr>
              <a:t>assessee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regularised</a:t>
            </a:r>
            <a:r>
              <a:rPr lang="en-US" sz="2200" b="1" u="sng" dirty="0">
                <a:latin typeface="Times New Roman" panose="02020603050405020304" pitchFamily="18" charset="0"/>
                <a:cs typeface="Times New Roman" panose="02020603050405020304" pitchFamily="18" charset="0"/>
              </a:rPr>
              <a:t> the default by registering the agreement with the competent authority in the year under consideration. </a:t>
            </a:r>
          </a:p>
        </p:txBody>
      </p:sp>
      <p:sp>
        <p:nvSpPr>
          <p:cNvPr id="2" name="Footer Placeholder 1">
            <a:extLst>
              <a:ext uri="{FF2B5EF4-FFF2-40B4-BE49-F238E27FC236}">
                <a16:creationId xmlns:a16="http://schemas.microsoft.com/office/drawing/2014/main" id="{CF8B8245-204E-BA32-9A79-5516A3D6598C}"/>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41209566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C5C40-A4F4-98B6-09E8-6065087295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0AB02-16B9-B124-699D-6CE8246A66EF}"/>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Para 11</a:t>
            </a:r>
          </a:p>
          <a:p>
            <a:pPr marL="0" indent="0" algn="just">
              <a:buNone/>
            </a:pPr>
            <a:r>
              <a:rPr lang="en-US" sz="2200" dirty="0">
                <a:latin typeface="Times New Roman" panose="02020603050405020304" pitchFamily="18" charset="0"/>
                <a:cs typeface="Times New Roman" panose="02020603050405020304" pitchFamily="18" charset="0"/>
              </a:rPr>
              <a:t>From the </a:t>
            </a:r>
            <a:r>
              <a:rPr lang="en-US" sz="2200" b="1" u="sng" dirty="0">
                <a:latin typeface="Times New Roman" panose="02020603050405020304" pitchFamily="18" charset="0"/>
                <a:cs typeface="Times New Roman" panose="02020603050405020304" pitchFamily="18" charset="0"/>
              </a:rPr>
              <a:t>perusal of the agreement for sale executed on 30-4-2011</a:t>
            </a:r>
            <a:r>
              <a:rPr lang="en-US" sz="2200" dirty="0">
                <a:latin typeface="Times New Roman" panose="02020603050405020304" pitchFamily="18" charset="0"/>
                <a:cs typeface="Times New Roman" panose="02020603050405020304" pitchFamily="18" charset="0"/>
              </a:rPr>
              <a:t>, it is found that the </a:t>
            </a:r>
            <a:r>
              <a:rPr lang="en-US" sz="2200" b="1" u="sng" dirty="0">
                <a:latin typeface="Times New Roman" panose="02020603050405020304" pitchFamily="18" charset="0"/>
                <a:cs typeface="Times New Roman" panose="02020603050405020304" pitchFamily="18" charset="0"/>
              </a:rPr>
              <a:t>assessee agreed to sell</a:t>
            </a:r>
            <a:r>
              <a:rPr lang="en-US" sz="2200" dirty="0">
                <a:latin typeface="Times New Roman" panose="02020603050405020304" pitchFamily="18" charset="0"/>
                <a:cs typeface="Times New Roman" panose="02020603050405020304" pitchFamily="18" charset="0"/>
              </a:rPr>
              <a:t> Flat No. C-1103 to ''A'' and ''S'' </a:t>
            </a:r>
            <a:r>
              <a:rPr lang="en-US" sz="2200" b="1" u="sng" dirty="0">
                <a:latin typeface="Times New Roman" panose="02020603050405020304" pitchFamily="18" charset="0"/>
                <a:cs typeface="Times New Roman" panose="02020603050405020304" pitchFamily="18" charset="0"/>
              </a:rPr>
              <a:t>for a total sum consideration of Rs. 47.30 lakhs</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In this regard, </a:t>
            </a:r>
            <a:r>
              <a:rPr lang="en-US" sz="2200" b="1" u="sng" dirty="0">
                <a:latin typeface="Times New Roman" panose="02020603050405020304" pitchFamily="18" charset="0"/>
                <a:cs typeface="Times New Roman" panose="02020603050405020304" pitchFamily="18" charset="0"/>
              </a:rPr>
              <a:t>earnest money </a:t>
            </a:r>
            <a:r>
              <a:rPr lang="en-US" sz="2200" dirty="0">
                <a:latin typeface="Times New Roman" panose="02020603050405020304" pitchFamily="18" charset="0"/>
                <a:cs typeface="Times New Roman" panose="02020603050405020304" pitchFamily="18" charset="0"/>
              </a:rPr>
              <a:t>of Rs. 2 lakhs was </a:t>
            </a:r>
            <a:r>
              <a:rPr lang="en-US" sz="2200" b="1" u="sng" dirty="0">
                <a:latin typeface="Times New Roman" panose="02020603050405020304" pitchFamily="18" charset="0"/>
                <a:cs typeface="Times New Roman" panose="02020603050405020304" pitchFamily="18" charset="0"/>
              </a:rPr>
              <a:t>paid by the purchaser vide cheque dated 26-4-2011</a:t>
            </a:r>
            <a:r>
              <a:rPr lang="en-US" sz="2200" dirty="0">
                <a:latin typeface="Times New Roman" panose="02020603050405020304" pitchFamily="18" charset="0"/>
                <a:cs typeface="Times New Roman" panose="02020603050405020304" pitchFamily="18" charset="0"/>
              </a:rPr>
              <a:t>, and </a:t>
            </a:r>
            <a:r>
              <a:rPr lang="en-US" sz="2200" b="1" u="sng" dirty="0">
                <a:latin typeface="Times New Roman" panose="02020603050405020304" pitchFamily="18" charset="0"/>
                <a:cs typeface="Times New Roman" panose="02020603050405020304" pitchFamily="18" charset="0"/>
              </a:rPr>
              <a:t>the balance consideration </a:t>
            </a:r>
            <a:r>
              <a:rPr lang="en-US" sz="2200" dirty="0">
                <a:latin typeface="Times New Roman" panose="02020603050405020304" pitchFamily="18" charset="0"/>
                <a:cs typeface="Times New Roman" panose="02020603050405020304" pitchFamily="18" charset="0"/>
              </a:rPr>
              <a:t>amounting to Rs. 45.30 lakhs </a:t>
            </a:r>
            <a:r>
              <a:rPr lang="en-US" sz="2200" b="1" u="sng" dirty="0">
                <a:latin typeface="Times New Roman" panose="02020603050405020304" pitchFamily="18" charset="0"/>
                <a:cs typeface="Times New Roman" panose="02020603050405020304" pitchFamily="18" charset="0"/>
              </a:rPr>
              <a:t>was agreed to be paid as per the schedule of payment provided in the agreement for sale.</a:t>
            </a:r>
          </a:p>
          <a:p>
            <a:pPr marL="0" indent="0" algn="just">
              <a:buNone/>
            </a:pPr>
            <a:r>
              <a:rPr lang="en-US" sz="2200" dirty="0">
                <a:latin typeface="Times New Roman" panose="02020603050405020304" pitchFamily="18" charset="0"/>
                <a:cs typeface="Times New Roman" panose="02020603050405020304" pitchFamily="18" charset="0"/>
              </a:rPr>
              <a:t>It is further found that the </a:t>
            </a:r>
            <a:r>
              <a:rPr lang="en-US" sz="2200" b="1" u="sng" dirty="0">
                <a:latin typeface="Times New Roman" panose="02020603050405020304" pitchFamily="18" charset="0"/>
                <a:cs typeface="Times New Roman" panose="02020603050405020304" pitchFamily="18" charset="0"/>
              </a:rPr>
              <a:t>agreement for sale was executed on the stamp paper dated 29-4-2011. </a:t>
            </a:r>
          </a:p>
          <a:p>
            <a:pPr marL="0" indent="0" algn="just">
              <a:buNone/>
            </a:pPr>
            <a:r>
              <a:rPr lang="en-US" sz="2200" b="1" u="sng" dirty="0">
                <a:latin typeface="Times New Roman" panose="02020603050405020304" pitchFamily="18" charset="0"/>
                <a:cs typeface="Times New Roman" panose="02020603050405020304" pitchFamily="18" charset="0"/>
              </a:rPr>
              <a:t>Subsequently, on 31-3-2016 supplementary agreement was signed between the parties for payment of the additional consideration</a:t>
            </a:r>
            <a:r>
              <a:rPr lang="en-US" sz="2200" dirty="0">
                <a:latin typeface="Times New Roman" panose="02020603050405020304" pitchFamily="18" charset="0"/>
                <a:cs typeface="Times New Roman" panose="02020603050405020304" pitchFamily="18" charset="0"/>
              </a:rPr>
              <a:t> of Rs. 2 lakhs in respect of the additional carpet area of 107 ft2, thus resulting in a total area of 758 ft2. </a:t>
            </a:r>
          </a:p>
        </p:txBody>
      </p:sp>
      <p:sp>
        <p:nvSpPr>
          <p:cNvPr id="2" name="Footer Placeholder 1">
            <a:extLst>
              <a:ext uri="{FF2B5EF4-FFF2-40B4-BE49-F238E27FC236}">
                <a16:creationId xmlns:a16="http://schemas.microsoft.com/office/drawing/2014/main" id="{D310BB43-CB85-91BD-A6A7-E1B811D9EEC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84237937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7A2D-72FB-8DC3-D0DF-750597D768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F32D0-DF41-0668-4788-0176C3EB1751}"/>
              </a:ext>
            </a:extLst>
          </p:cNvPr>
          <p:cNvSpPr>
            <a:spLocks noGrp="1"/>
          </p:cNvSpPr>
          <p:nvPr>
            <p:ph idx="1"/>
          </p:nvPr>
        </p:nvSpPr>
        <p:spPr>
          <a:xfrm>
            <a:off x="185980" y="299803"/>
            <a:ext cx="11716210" cy="5877160"/>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Para 12</a:t>
            </a:r>
          </a:p>
          <a:p>
            <a:pPr marL="0" indent="0" algn="just">
              <a:buNone/>
            </a:pPr>
            <a:r>
              <a:rPr lang="en-US" sz="2000" dirty="0">
                <a:latin typeface="Times New Roman" panose="02020603050405020304" pitchFamily="18" charset="0"/>
                <a:cs typeface="Times New Roman" panose="02020603050405020304" pitchFamily="18" charset="0"/>
              </a:rPr>
              <a:t>It is </a:t>
            </a:r>
            <a:r>
              <a:rPr lang="en-US" sz="2000" b="1" u="sng" dirty="0">
                <a:latin typeface="Times New Roman" panose="02020603050405020304" pitchFamily="18" charset="0"/>
                <a:cs typeface="Times New Roman" panose="02020603050405020304" pitchFamily="18" charset="0"/>
              </a:rPr>
              <a:t>further found that on 5-5-2011 the </a:t>
            </a:r>
            <a:r>
              <a:rPr lang="en-US" sz="2000" b="1" u="sng" dirty="0" err="1">
                <a:latin typeface="Times New Roman" panose="02020603050405020304" pitchFamily="18" charset="0"/>
                <a:cs typeface="Times New Roman" panose="02020603050405020304" pitchFamily="18" charset="0"/>
              </a:rPr>
              <a:t>assessee</a:t>
            </a:r>
            <a:r>
              <a:rPr lang="en-US" sz="2000" b="1" u="sng" dirty="0">
                <a:latin typeface="Times New Roman" panose="02020603050405020304" pitchFamily="18" charset="0"/>
                <a:cs typeface="Times New Roman" panose="02020603050405020304" pitchFamily="18" charset="0"/>
              </a:rPr>
              <a:t> issued a letter of allotment </a:t>
            </a:r>
            <a:r>
              <a:rPr lang="en-US" sz="2000" dirty="0">
                <a:latin typeface="Times New Roman" panose="02020603050405020304" pitchFamily="18" charset="0"/>
                <a:cs typeface="Times New Roman" panose="02020603050405020304" pitchFamily="18" charset="0"/>
              </a:rPr>
              <a:t>to ''A'' and ''S'' in respect of Flat No. C-1103. </a:t>
            </a:r>
          </a:p>
          <a:p>
            <a:pPr marL="0" indent="0" algn="just">
              <a:buNone/>
            </a:pPr>
            <a:r>
              <a:rPr lang="en-US" sz="2000" dirty="0">
                <a:latin typeface="Times New Roman" panose="02020603050405020304" pitchFamily="18" charset="0"/>
                <a:cs typeface="Times New Roman" panose="02020603050405020304" pitchFamily="18" charset="0"/>
              </a:rPr>
              <a:t>From the </a:t>
            </a:r>
            <a:r>
              <a:rPr lang="en-US" sz="2000" b="1" u="sng" dirty="0">
                <a:latin typeface="Times New Roman" panose="02020603050405020304" pitchFamily="18" charset="0"/>
                <a:cs typeface="Times New Roman" panose="02020603050405020304" pitchFamily="18" charset="0"/>
              </a:rPr>
              <a:t>perusal of the letter of allotment, it is found that the same refers to a consideration of Rs. 49.30 lakhs for a carpet area of 758 ft2.</a:t>
            </a:r>
          </a:p>
          <a:p>
            <a:pPr marL="0" indent="0" algn="just">
              <a:buNone/>
            </a:pPr>
            <a:r>
              <a:rPr lang="en-US" sz="2000" dirty="0">
                <a:latin typeface="Times New Roman" panose="02020603050405020304" pitchFamily="18" charset="0"/>
                <a:cs typeface="Times New Roman" panose="02020603050405020304" pitchFamily="18" charset="0"/>
              </a:rPr>
              <a:t>Thus, it is evident that the </a:t>
            </a:r>
            <a:r>
              <a:rPr lang="en-US" sz="2000" b="1" u="sng" dirty="0">
                <a:latin typeface="Times New Roman" panose="02020603050405020304" pitchFamily="18" charset="0"/>
                <a:cs typeface="Times New Roman" panose="02020603050405020304" pitchFamily="18" charset="0"/>
              </a:rPr>
              <a:t>aforesaid consideration, i.e. Rs. 49.30 lakhs, is nothing but the consideration ultimately paid by the purchaser, i.e. Rs. 47.30 lakhs + Rs. 2 lakhs, pursuant to the execution of the supplementary agreement for a total carpet area of 758 ft2</a:t>
            </a:r>
            <a:r>
              <a:rPr lang="en-US" sz="2000" dirty="0">
                <a:latin typeface="Times New Roman" panose="02020603050405020304" pitchFamily="18" charset="0"/>
                <a:cs typeface="Times New Roman" panose="02020603050405020304" pitchFamily="18" charset="0"/>
              </a:rPr>
              <a:t>, i.e. 651 ft2 as per the agreement for sale + 107 ft2 additional carpet area.</a:t>
            </a:r>
          </a:p>
          <a:p>
            <a:pPr marL="0" indent="0" algn="just">
              <a:buNone/>
            </a:pPr>
            <a:r>
              <a:rPr lang="en-US" sz="2000" dirty="0">
                <a:latin typeface="Times New Roman" panose="02020603050405020304" pitchFamily="18" charset="0"/>
                <a:cs typeface="Times New Roman" panose="02020603050405020304" pitchFamily="18" charset="0"/>
              </a:rPr>
              <a:t>Therefore, </a:t>
            </a:r>
            <a:r>
              <a:rPr lang="en-US" sz="2000" b="1" u="sng" dirty="0">
                <a:latin typeface="Times New Roman" panose="02020603050405020304" pitchFamily="18" charset="0"/>
                <a:cs typeface="Times New Roman" panose="02020603050405020304" pitchFamily="18" charset="0"/>
              </a:rPr>
              <a:t>it is viewed that the recital in the letter of allotment, on which emphasis has been placed </a:t>
            </a:r>
            <a:r>
              <a:rPr lang="en-US" sz="2000" dirty="0">
                <a:latin typeface="Times New Roman" panose="02020603050405020304" pitchFamily="18" charset="0"/>
                <a:cs typeface="Times New Roman" panose="02020603050405020304" pitchFamily="18" charset="0"/>
              </a:rPr>
              <a:t>by the </a:t>
            </a:r>
            <a:r>
              <a:rPr lang="en-US" sz="2000" b="1" u="sng" dirty="0">
                <a:latin typeface="Times New Roman" panose="02020603050405020304" pitchFamily="18" charset="0"/>
                <a:cs typeface="Times New Roman" panose="02020603050405020304" pitchFamily="18" charset="0"/>
              </a:rPr>
              <a:t>Commissioner (Appeals), that a regular agreement for sale shall be executed, refers only to the supplementary agreement entered between the parties on 31-3-2016. </a:t>
            </a:r>
          </a:p>
          <a:p>
            <a:pPr marL="0" indent="0" algn="just">
              <a:buNone/>
            </a:pPr>
            <a:r>
              <a:rPr lang="en-US" sz="2000" dirty="0">
                <a:latin typeface="Times New Roman" panose="02020603050405020304" pitchFamily="18" charset="0"/>
                <a:cs typeface="Times New Roman" panose="02020603050405020304" pitchFamily="18" charset="0"/>
              </a:rPr>
              <a:t>However, </a:t>
            </a:r>
            <a:r>
              <a:rPr lang="en-US" sz="2000" b="1" u="sng" dirty="0">
                <a:latin typeface="Times New Roman" panose="02020603050405020304" pitchFamily="18" charset="0"/>
                <a:cs typeface="Times New Roman" panose="02020603050405020304" pitchFamily="18" charset="0"/>
              </a:rPr>
              <a:t>the said fact cannot obliterate the agreement for sale dated 30-4-2011 entered between the parties</a:t>
            </a:r>
            <a:r>
              <a:rPr lang="en-US" sz="2000" dirty="0">
                <a:latin typeface="Times New Roman" panose="02020603050405020304" pitchFamily="18" charset="0"/>
                <a:cs typeface="Times New Roman" panose="02020603050405020304" pitchFamily="18" charset="0"/>
              </a:rPr>
              <a:t> in respect of Flat No. C-1103.</a:t>
            </a: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61B0EFC-FD7E-BA89-3859-34646A387819}"/>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60882079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140E9-B7CF-3344-4BF6-CF02805C46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14F26-37C0-7566-6650-BB9CFB04C23C}"/>
              </a:ext>
            </a:extLst>
          </p:cNvPr>
          <p:cNvSpPr>
            <a:spLocks noGrp="1"/>
          </p:cNvSpPr>
          <p:nvPr>
            <p:ph idx="1"/>
          </p:nvPr>
        </p:nvSpPr>
        <p:spPr>
          <a:xfrm>
            <a:off x="185980" y="299803"/>
            <a:ext cx="11716210" cy="5877160"/>
          </a:xfrm>
        </p:spPr>
        <p:txBody>
          <a:bodyPr>
            <a:noAutofit/>
          </a:bodyPr>
          <a:lstStyle/>
          <a:p>
            <a:pPr marL="0" indent="0" algn="just">
              <a:buNone/>
            </a:pPr>
            <a:r>
              <a:rPr lang="en-US" sz="2200" dirty="0">
                <a:latin typeface="Times New Roman" panose="02020603050405020304" pitchFamily="18" charset="0"/>
                <a:cs typeface="Times New Roman" panose="02020603050405020304" pitchFamily="18" charset="0"/>
              </a:rPr>
              <a:t>Therefore, such being the facts, </a:t>
            </a:r>
            <a:r>
              <a:rPr lang="en-US" sz="2200" b="1" u="sng" dirty="0">
                <a:latin typeface="Times New Roman" panose="02020603050405020304" pitchFamily="18" charset="0"/>
                <a:cs typeface="Times New Roman" panose="02020603050405020304" pitchFamily="18" charset="0"/>
              </a:rPr>
              <a:t>it is clearly evident that the agreement for sale executed on 30-4-2011 was the principal agreement </a:t>
            </a:r>
            <a:r>
              <a:rPr lang="en-US" sz="2200" b="1" u="sng" dirty="0" err="1">
                <a:latin typeface="Times New Roman" panose="02020603050405020304" pitchFamily="18" charset="0"/>
                <a:cs typeface="Times New Roman" panose="02020603050405020304" pitchFamily="18" charset="0"/>
              </a:rPr>
              <a:t>honoured</a:t>
            </a:r>
            <a:r>
              <a:rPr lang="en-US" sz="2200" b="1" u="sng" dirty="0">
                <a:latin typeface="Times New Roman" panose="02020603050405020304" pitchFamily="18" charset="0"/>
                <a:cs typeface="Times New Roman" panose="02020603050405020304" pitchFamily="18" charset="0"/>
              </a:rPr>
              <a:t> by the parties</a:t>
            </a:r>
            <a:r>
              <a:rPr lang="en-US" sz="2200" dirty="0">
                <a:latin typeface="Times New Roman" panose="02020603050405020304" pitchFamily="18" charset="0"/>
                <a:cs typeface="Times New Roman" panose="02020603050405020304" pitchFamily="18" charset="0"/>
              </a:rPr>
              <a:t> for the sale of Flat No. C-1103. </a:t>
            </a:r>
          </a:p>
          <a:p>
            <a:pPr marL="0" indent="0" algn="just">
              <a:buNone/>
            </a:pPr>
            <a:r>
              <a:rPr lang="en-US" sz="2200" dirty="0">
                <a:latin typeface="Times New Roman" panose="02020603050405020304" pitchFamily="18" charset="0"/>
                <a:cs typeface="Times New Roman" panose="02020603050405020304" pitchFamily="18" charset="0"/>
              </a:rPr>
              <a:t>Thus, </a:t>
            </a:r>
            <a:r>
              <a:rPr lang="en-US" sz="2200" b="1" u="sng" dirty="0">
                <a:latin typeface="Times New Roman" panose="02020603050405020304" pitchFamily="18" charset="0"/>
                <a:cs typeface="Times New Roman" panose="02020603050405020304" pitchFamily="18" charset="0"/>
              </a:rPr>
              <a:t>even though the said agreement was ultimately registered in the year under consideration, in light of the provisions of section 43CA(3) it is viewed that the stamp duty value as on the date of the agreement for sale, i.e. 30-4-2011 be considered as the full value of consideration </a:t>
            </a:r>
            <a:r>
              <a:rPr lang="en-US" sz="2200" dirty="0">
                <a:latin typeface="Times New Roman" panose="02020603050405020304" pitchFamily="18" charset="0"/>
                <a:cs typeface="Times New Roman" panose="02020603050405020304" pitchFamily="18" charset="0"/>
              </a:rPr>
              <a:t>for computation of profits and gains of the </a:t>
            </a:r>
            <a:r>
              <a:rPr lang="en-US" sz="2200" dirty="0" err="1">
                <a:latin typeface="Times New Roman" panose="02020603050405020304" pitchFamily="18" charset="0"/>
                <a:cs typeface="Times New Roman" panose="02020603050405020304" pitchFamily="18" charset="0"/>
              </a:rPr>
              <a:t>assessee</a:t>
            </a:r>
            <a:r>
              <a:rPr lang="en-US" sz="2200" dirty="0">
                <a:latin typeface="Times New Roman" panose="02020603050405020304" pitchFamily="18" charset="0"/>
                <a:cs typeface="Times New Roman" panose="02020603050405020304" pitchFamily="18" charset="0"/>
              </a:rPr>
              <a:t> from the transfer of Flat No. C-1103.</a:t>
            </a:r>
          </a:p>
          <a:p>
            <a:pPr marL="0" indent="0" algn="just">
              <a:buNone/>
            </a:pPr>
            <a:r>
              <a:rPr lang="en-US" sz="2200" dirty="0">
                <a:latin typeface="Times New Roman" panose="02020603050405020304" pitchFamily="18" charset="0"/>
                <a:cs typeface="Times New Roman" panose="02020603050405020304" pitchFamily="18" charset="0"/>
              </a:rPr>
              <a:t>Further, </a:t>
            </a:r>
            <a:r>
              <a:rPr lang="en-US" sz="2200" b="1" u="sng" dirty="0">
                <a:latin typeface="Times New Roman" panose="02020603050405020304" pitchFamily="18" charset="0"/>
                <a:cs typeface="Times New Roman" panose="02020603050405020304" pitchFamily="18" charset="0"/>
              </a:rPr>
              <a:t>the provisions of section 43CA(4) are also satisfied in the present case, as the earnest money of Rs. 2 lakhs was paid by the purchaser vide cheque dated 26-4-2011.</a:t>
            </a:r>
          </a:p>
          <a:p>
            <a:pPr marL="0" indent="0" algn="just">
              <a:buNone/>
            </a:pPr>
            <a:r>
              <a:rPr lang="en-US" sz="2200" dirty="0">
                <a:latin typeface="Times New Roman" panose="02020603050405020304" pitchFamily="18" charset="0"/>
                <a:cs typeface="Times New Roman" panose="02020603050405020304" pitchFamily="18" charset="0"/>
              </a:rPr>
              <a:t>Consequently, </a:t>
            </a:r>
            <a:r>
              <a:rPr lang="en-US" sz="2200" b="1" u="sng" dirty="0">
                <a:latin typeface="Times New Roman" panose="02020603050405020304" pitchFamily="18" charset="0"/>
                <a:cs typeface="Times New Roman" panose="02020603050405020304" pitchFamily="18" charset="0"/>
              </a:rPr>
              <a:t>the impugned order is set aside and the addition made by considering the stamp duty value on the date of registration of the agreement is deleted</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b="1" u="sng" dirty="0">
                <a:latin typeface="Times New Roman" panose="02020603050405020304" pitchFamily="18" charset="0"/>
                <a:cs typeface="Times New Roman" panose="02020603050405020304" pitchFamily="18" charset="0"/>
              </a:rPr>
              <a:t>The Assessing Officer is directed to compute the profits and gains from the transfer of the impugned flat in light of the provisions of section 43CA(3) by considering the stamp duty value as on the date of agreement for sale, i.e. 30-4-2011.</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It is further directed that no order shall be passed without affording reasonable opportunity of being heard to the assessee. </a:t>
            </a:r>
          </a:p>
          <a:p>
            <a:pPr marL="0" indent="0" algn="just">
              <a:buNone/>
            </a:pPr>
            <a:r>
              <a:rPr lang="en-US" sz="2200" dirty="0">
                <a:latin typeface="Times New Roman" panose="02020603050405020304" pitchFamily="18" charset="0"/>
                <a:cs typeface="Times New Roman" panose="02020603050405020304" pitchFamily="18" charset="0"/>
              </a:rPr>
              <a:t>Accordingly, grounds raised by the assessee are allowed for statistical purposes. </a:t>
            </a:r>
          </a:p>
          <a:p>
            <a:pPr marL="0" indent="0" algn="just">
              <a:buNone/>
            </a:pPr>
            <a:r>
              <a:rPr lang="en-US" sz="2200" dirty="0">
                <a:latin typeface="Times New Roman" panose="02020603050405020304" pitchFamily="18" charset="0"/>
                <a:cs typeface="Times New Roman" panose="02020603050405020304" pitchFamily="18" charset="0"/>
              </a:rPr>
              <a:t>Ruturaj Gurjar for the Appellant. Ram Krishna Kedia for the Respondent.</a:t>
            </a: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8800DEA-A6D3-F621-59E7-EA52EF2E81B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45237126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62652-48C5-F2E6-0146-9A555AC449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3036D-E925-27A3-A4F2-AA3025BB466D}"/>
              </a:ext>
            </a:extLst>
          </p:cNvPr>
          <p:cNvSpPr>
            <a:spLocks noGrp="1"/>
          </p:cNvSpPr>
          <p:nvPr>
            <p:ph idx="1"/>
          </p:nvPr>
        </p:nvSpPr>
        <p:spPr>
          <a:xfrm>
            <a:off x="185980" y="299803"/>
            <a:ext cx="11716210" cy="5877160"/>
          </a:xfrm>
        </p:spPr>
        <p:txBody>
          <a:bodyPr>
            <a:normAutofit/>
          </a:bodyPr>
          <a:lstStyle/>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[2024] 159 taxmann.com 1261 (Jabalpur - Trib.)[03-01-2024]</a:t>
            </a:r>
          </a:p>
          <a:p>
            <a:pPr marL="0" indent="0" algn="ctr">
              <a:buNone/>
            </a:pPr>
            <a:r>
              <a:rPr lang="en-US" sz="2400" b="1" dirty="0">
                <a:latin typeface="Times New Roman" panose="02020603050405020304" pitchFamily="18" charset="0"/>
                <a:cs typeface="Times New Roman" panose="02020603050405020304" pitchFamily="18" charset="0"/>
              </a:rPr>
              <a:t>ACIT </a:t>
            </a:r>
          </a:p>
          <a:p>
            <a:pPr marL="0" indent="0" algn="ctr">
              <a:buNone/>
            </a:pPr>
            <a:r>
              <a:rPr lang="en-US" sz="2400" b="1" dirty="0">
                <a:latin typeface="Times New Roman" panose="02020603050405020304" pitchFamily="18" charset="0"/>
                <a:cs typeface="Times New Roman" panose="02020603050405020304" pitchFamily="18" charset="0"/>
              </a:rPr>
              <a:t>vs. </a:t>
            </a:r>
          </a:p>
          <a:p>
            <a:pPr marL="0" indent="0" algn="ctr">
              <a:buNone/>
            </a:pPr>
            <a:r>
              <a:rPr lang="en-US" sz="2400" b="1" dirty="0">
                <a:latin typeface="Times New Roman" panose="02020603050405020304" pitchFamily="18" charset="0"/>
                <a:cs typeface="Times New Roman" panose="02020603050405020304" pitchFamily="18" charset="0"/>
              </a:rPr>
              <a:t>Rajul Constructions</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Oral Agreement Vs. Written Agreement </a:t>
            </a:r>
          </a:p>
        </p:txBody>
      </p:sp>
      <p:sp>
        <p:nvSpPr>
          <p:cNvPr id="2" name="Footer Placeholder 1">
            <a:extLst>
              <a:ext uri="{FF2B5EF4-FFF2-40B4-BE49-F238E27FC236}">
                <a16:creationId xmlns:a16="http://schemas.microsoft.com/office/drawing/2014/main" id="{57B879F1-EC83-68E8-E338-6E84CFA2F1F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01162631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A3A4-5512-A1A2-A385-6F7DD2DDCE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C4214-BC50-D5F7-A4D6-8A6811C0A15A}"/>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INCOME TAX : Where assessee-firm, engaged in business of builders and land developers, sold certain plots and consideration received by assessee was less than value assessed by stamp valuation authority, assessee would be entitled for benefit of provision of section 43CA(3) in respect of plots booked in financial years 2009-10, 2010-11 and 2013-14</a:t>
            </a:r>
          </a:p>
        </p:txBody>
      </p:sp>
      <p:sp>
        <p:nvSpPr>
          <p:cNvPr id="2" name="Footer Placeholder 1">
            <a:extLst>
              <a:ext uri="{FF2B5EF4-FFF2-40B4-BE49-F238E27FC236}">
                <a16:creationId xmlns:a16="http://schemas.microsoft.com/office/drawing/2014/main" id="{625AC8C0-9EF8-02C2-91B0-0F2B74B91F1C}"/>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75401236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E0E21-7935-D71E-B701-77D79659F8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E3E07-EB44-EB2E-C605-82E2DF1C280F}"/>
              </a:ext>
            </a:extLst>
          </p:cNvPr>
          <p:cNvSpPr>
            <a:spLocks noGrp="1"/>
          </p:cNvSpPr>
          <p:nvPr>
            <p:ph idx="1"/>
          </p:nvPr>
        </p:nvSpPr>
        <p:spPr>
          <a:xfrm>
            <a:off x="185980" y="299803"/>
            <a:ext cx="11716210" cy="5877160"/>
          </a:xfrm>
        </p:spPr>
        <p:txBody>
          <a:bodyPr>
            <a:normAutofit lnSpcReduction="10000"/>
          </a:bodyPr>
          <a:lstStyle/>
          <a:p>
            <a:pPr marL="0" indent="0" algn="just">
              <a:buNone/>
            </a:pPr>
            <a:r>
              <a:rPr lang="en-US" sz="2200" dirty="0">
                <a:latin typeface="Times New Roman" panose="02020603050405020304" pitchFamily="18" charset="0"/>
                <a:cs typeface="Times New Roman" panose="02020603050405020304" pitchFamily="18" charset="0"/>
              </a:rPr>
              <a:t>Section 43CA of the Income-tax Act, 1961 </a:t>
            </a:r>
          </a:p>
          <a:p>
            <a:pPr marL="0" indent="0" algn="just">
              <a:buNone/>
            </a:pPr>
            <a:r>
              <a:rPr lang="en-US" sz="2200" dirty="0">
                <a:latin typeface="Times New Roman" panose="02020603050405020304" pitchFamily="18" charset="0"/>
                <a:cs typeface="Times New Roman" panose="02020603050405020304" pitchFamily="18" charset="0"/>
              </a:rPr>
              <a:t>Special provision for full value of consideration for transfer of assets other than capital assets in certain cases (Applicability of) – Assessment year 2015-16 – </a:t>
            </a:r>
          </a:p>
          <a:p>
            <a:pPr marL="0" indent="0" algn="just">
              <a:buNone/>
            </a:pPr>
            <a:r>
              <a:rPr lang="en-US" sz="2200" dirty="0">
                <a:latin typeface="Times New Roman" panose="02020603050405020304" pitchFamily="18" charset="0"/>
                <a:cs typeface="Times New Roman" panose="02020603050405020304" pitchFamily="18" charset="0"/>
              </a:rPr>
              <a:t>Assessee-firm was engaged in business of builders and land developers - During year, assessee sold 40 plots – Out of these 40 plots, 15 plots were booked in financial year 2009-10, 10 plots were booked in financial year 2010-11, 6 plots were booked in financial year 2013-14 and 9 plots were booked in financial year 2014-15 – </a:t>
            </a:r>
          </a:p>
          <a:p>
            <a:pPr marL="0" indent="0" algn="just">
              <a:buNone/>
            </a:pPr>
            <a:r>
              <a:rPr lang="en-US" sz="2200" b="1" u="sng" dirty="0">
                <a:latin typeface="Times New Roman" panose="02020603050405020304" pitchFamily="18" charset="0"/>
                <a:cs typeface="Times New Roman" panose="02020603050405020304" pitchFamily="18" charset="0"/>
              </a:rPr>
              <a:t>Assessing Officer held that unregistered agreement of sale could not be recognized in court of law </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He further noted that as per sale deeds, consideration received by assessee was less than value assessed by stamp valuation authority – </a:t>
            </a:r>
          </a:p>
          <a:p>
            <a:pPr marL="0" indent="0" algn="just">
              <a:buNone/>
            </a:pPr>
            <a:r>
              <a:rPr lang="en-US" sz="2200" dirty="0">
                <a:latin typeface="Times New Roman" panose="02020603050405020304" pitchFamily="18" charset="0"/>
                <a:cs typeface="Times New Roman" panose="02020603050405020304" pitchFamily="18" charset="0"/>
              </a:rPr>
              <a:t>He held that value assessed by stamp valuation authority would be deemed to be full value of consideration received as a result of transfer and made addition under section 43CA – </a:t>
            </a:r>
          </a:p>
          <a:p>
            <a:pPr marL="0" indent="0" algn="just">
              <a:buNone/>
            </a:pPr>
            <a:r>
              <a:rPr lang="en-US" sz="2200" b="1" u="sng" dirty="0">
                <a:latin typeface="Times New Roman" panose="02020603050405020304" pitchFamily="18" charset="0"/>
                <a:cs typeface="Times New Roman" panose="02020603050405020304" pitchFamily="18" charset="0"/>
              </a:rPr>
              <a:t>Whether there was no requirement of law that an agreement or contract of sale of immovable property should only be in writing even agreement could be oral agreement </a:t>
            </a:r>
            <a:r>
              <a:rPr lang="en-US" sz="2200" dirty="0">
                <a:latin typeface="Times New Roman" panose="02020603050405020304" pitchFamily="18" charset="0"/>
                <a:cs typeface="Times New Roman" panose="02020603050405020304" pitchFamily="18" charset="0"/>
              </a:rPr>
              <a:t>- Held, yes – </a:t>
            </a:r>
          </a:p>
          <a:p>
            <a:pPr marL="0" indent="0" algn="just">
              <a:buNone/>
            </a:pPr>
            <a:r>
              <a:rPr lang="en-US" sz="2200" b="1" u="sng" dirty="0">
                <a:latin typeface="Times New Roman" panose="02020603050405020304" pitchFamily="18" charset="0"/>
                <a:cs typeface="Times New Roman" panose="02020603050405020304" pitchFamily="18" charset="0"/>
              </a:rPr>
              <a:t>Whether assessee was entitled for benefit of provision of section 43CA(3) in respect of plots booked in financial years 2009-10, 2010-11 and 2013-14 </a:t>
            </a:r>
            <a:r>
              <a:rPr lang="en-US" sz="2200" dirty="0">
                <a:latin typeface="Times New Roman" panose="02020603050405020304" pitchFamily="18" charset="0"/>
                <a:cs typeface="Times New Roman" panose="02020603050405020304" pitchFamily="18" charset="0"/>
              </a:rPr>
              <a:t>- Held, yes [Para 16] [In </a:t>
            </a:r>
            <a:r>
              <a:rPr lang="en-US" sz="2200" dirty="0" err="1">
                <a:latin typeface="Times New Roman" panose="02020603050405020304" pitchFamily="18" charset="0"/>
                <a:cs typeface="Times New Roman" panose="02020603050405020304" pitchFamily="18" charset="0"/>
              </a:rPr>
              <a:t>favour</a:t>
            </a:r>
            <a:r>
              <a:rPr lang="en-US" sz="2200" dirty="0">
                <a:latin typeface="Times New Roman" panose="02020603050405020304" pitchFamily="18" charset="0"/>
                <a:cs typeface="Times New Roman" panose="02020603050405020304" pitchFamily="18" charset="0"/>
              </a:rPr>
              <a:t> of assessee]</a:t>
            </a:r>
          </a:p>
        </p:txBody>
      </p:sp>
      <p:sp>
        <p:nvSpPr>
          <p:cNvPr id="2" name="Footer Placeholder 1">
            <a:extLst>
              <a:ext uri="{FF2B5EF4-FFF2-40B4-BE49-F238E27FC236}">
                <a16:creationId xmlns:a16="http://schemas.microsoft.com/office/drawing/2014/main" id="{B422687B-B89C-E779-90B8-D484AFB0DF6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802619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D0331-9C46-B29D-D989-7AD7B50563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72CC3-5AA2-C63C-2238-154C175AA18B}"/>
              </a:ext>
            </a:extLst>
          </p:cNvPr>
          <p:cNvSpPr>
            <a:spLocks noGrp="1"/>
          </p:cNvSpPr>
          <p:nvPr>
            <p:ph idx="1"/>
          </p:nvPr>
        </p:nvSpPr>
        <p:spPr>
          <a:xfrm>
            <a:off x="348343" y="185057"/>
            <a:ext cx="11604171" cy="6313714"/>
          </a:xfrm>
        </p:spPr>
        <p:txBody>
          <a:bodyPr>
            <a:normAutofit/>
          </a:bodyPr>
          <a:lstStyle/>
          <a:p>
            <a:pPr marL="0" lvl="0" indent="0" algn="just">
              <a:buNone/>
            </a:pPr>
            <a:r>
              <a:rPr lang="en-IN" sz="2400" b="1" dirty="0">
                <a:latin typeface="Times New Roman" panose="02020603050405020304" pitchFamily="18" charset="0"/>
                <a:cs typeface="Times New Roman" panose="02020603050405020304" pitchFamily="18" charset="0"/>
              </a:rPr>
              <a:t>Section 2(47)(vi) IT Act not attracted in 1998</a:t>
            </a:r>
            <a:r>
              <a:rPr lang="en-IN" sz="2400" dirty="0">
                <a:latin typeface="Times New Roman" panose="02020603050405020304" pitchFamily="18" charset="0"/>
                <a:cs typeface="Times New Roman" panose="02020603050405020304" pitchFamily="18" charset="0"/>
              </a:rPr>
              <a:t> (Paras 16–17):</a:t>
            </a: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Relied on </a:t>
            </a:r>
            <a:r>
              <a:rPr lang="en-IN" sz="2400" b="1" dirty="0">
                <a:latin typeface="Times New Roman" panose="02020603050405020304" pitchFamily="18" charset="0"/>
                <a:cs typeface="Times New Roman" panose="02020603050405020304" pitchFamily="18" charset="0"/>
              </a:rPr>
              <a:t>CIT v. Balbir Singh Maini [2017] 86 taxmann.com 94 (SC)</a:t>
            </a:r>
            <a:r>
              <a:rPr lang="en-IN" sz="2400" dirty="0">
                <a:latin typeface="Times New Roman" panose="02020603050405020304" pitchFamily="18" charset="0"/>
                <a:cs typeface="Times New Roman" panose="02020603050405020304" pitchFamily="18" charset="0"/>
              </a:rPr>
              <a:t>: "Enabling the enjoyment" must imply enjoyment as </a:t>
            </a:r>
            <a:r>
              <a:rPr lang="en-IN" sz="2400" b="1" dirty="0">
                <a:latin typeface="Times New Roman" panose="02020603050405020304" pitchFamily="18" charset="0"/>
                <a:cs typeface="Times New Roman" panose="02020603050405020304" pitchFamily="18" charset="0"/>
              </a:rPr>
              <a:t>purported owner</a:t>
            </a:r>
            <a:r>
              <a:rPr lang="en-IN" sz="2400" dirty="0">
                <a:latin typeface="Times New Roman" panose="02020603050405020304" pitchFamily="18" charset="0"/>
                <a:cs typeface="Times New Roman" panose="02020603050405020304" pitchFamily="18" charset="0"/>
              </a:rPr>
              <a:t> (de facto title transfer).</a:t>
            </a: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1998 transaction did not extinguish owner's rights or enable Builder to enjoy as owner — mere development license.</a:t>
            </a:r>
          </a:p>
          <a:p>
            <a:pPr marL="0" indent="0" algn="just">
              <a:buNone/>
            </a:pPr>
            <a:r>
              <a:rPr lang="en-IN" sz="2400" b="1"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3. Transfer occurred via 2003 Memo of Compromise</a:t>
            </a:r>
            <a:r>
              <a:rPr lang="en-IN" sz="2400" dirty="0">
                <a:latin typeface="Times New Roman" panose="02020603050405020304" pitchFamily="18" charset="0"/>
                <a:cs typeface="Times New Roman" panose="02020603050405020304" pitchFamily="18" charset="0"/>
              </a:rPr>
              <a:t> (Paras 18–21):</a:t>
            </a: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Compromise confirmed agreement/</a:t>
            </a:r>
            <a:r>
              <a:rPr lang="en-IN" sz="2400" dirty="0" err="1">
                <a:latin typeface="Times New Roman" panose="02020603050405020304" pitchFamily="18" charset="0"/>
                <a:cs typeface="Times New Roman" panose="02020603050405020304" pitchFamily="18" charset="0"/>
              </a:rPr>
              <a:t>PoA</a:t>
            </a:r>
            <a:r>
              <a:rPr lang="en-IN" sz="2400" dirty="0">
                <a:latin typeface="Times New Roman" panose="02020603050405020304" pitchFamily="18" charset="0"/>
                <a:cs typeface="Times New Roman" panose="02020603050405020304" pitchFamily="18" charset="0"/>
              </a:rPr>
              <a:t>, recorded payments, and stipulated balance via post-dated cheques.</a:t>
            </a: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All cheques encashed → </a:t>
            </a:r>
            <a:r>
              <a:rPr lang="en-IN" sz="2400" dirty="0" err="1">
                <a:latin typeface="Times New Roman" panose="02020603050405020304" pitchFamily="18" charset="0"/>
                <a:cs typeface="Times New Roman" panose="02020603050405020304" pitchFamily="18" charset="0"/>
              </a:rPr>
              <a:t>assessee's</a:t>
            </a:r>
            <a:r>
              <a:rPr lang="en-IN" sz="2400" dirty="0">
                <a:latin typeface="Times New Roman" panose="02020603050405020304" pitchFamily="18" charset="0"/>
                <a:cs typeface="Times New Roman" panose="02020603050405020304" pitchFamily="18" charset="0"/>
              </a:rPr>
              <a:t> rights fully extinguished on last cheque receipt.</a:t>
            </a: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This deed had effect of transferring immovable property (extinguishment of rights in substance).</a:t>
            </a: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Falls under s. 2(47)(ii) [sale/exchange] and/or (vi) [enabling enjoyment as owner].</a:t>
            </a: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Capital gains taxable in AY 2004-05 (when rights extinguished via full payment).</a:t>
            </a:r>
          </a:p>
          <a:p>
            <a:pPr marL="0" indent="0" algn="just">
              <a:buNone/>
            </a:pPr>
            <a:endParaRPr lang="en-GB"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AC7B29F-E0AE-3A12-4A24-A6C0B590F8DD}"/>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22514214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6AED-2AA9-FFA9-6229-F8CBDC45FC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3D4E8-B5DB-10FA-A084-71493C9CCD1E}"/>
              </a:ext>
            </a:extLst>
          </p:cNvPr>
          <p:cNvSpPr>
            <a:spLocks noGrp="1"/>
          </p:cNvSpPr>
          <p:nvPr>
            <p:ph idx="1"/>
          </p:nvPr>
        </p:nvSpPr>
        <p:spPr>
          <a:xfrm>
            <a:off x="185980" y="299803"/>
            <a:ext cx="11716210" cy="5877160"/>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FACTS</a:t>
            </a:r>
          </a:p>
          <a:p>
            <a:pPr marL="0" indent="0" algn="just">
              <a:buNone/>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t>
            </a:r>
            <a:r>
              <a:rPr lang="en-US" sz="2000" b="1" u="sng" dirty="0">
                <a:latin typeface="Times New Roman" panose="02020603050405020304" pitchFamily="18" charset="0"/>
                <a:cs typeface="Times New Roman" panose="02020603050405020304" pitchFamily="18" charset="0"/>
              </a:rPr>
              <a:t>assessee was engaged in the business of builders and land developers </a:t>
            </a:r>
            <a:r>
              <a:rPr lang="en-US" sz="2000" dirty="0">
                <a:latin typeface="Times New Roman" panose="02020603050405020304" pitchFamily="18" charset="0"/>
                <a:cs typeface="Times New Roman" panose="02020603050405020304" pitchFamily="18" charset="0"/>
              </a:rPr>
              <a:t>during the previous year relevant to the </a:t>
            </a:r>
            <a:r>
              <a:rPr lang="en-US" sz="2000" b="1" u="sng" dirty="0">
                <a:latin typeface="Times New Roman" panose="02020603050405020304" pitchFamily="18" charset="0"/>
                <a:cs typeface="Times New Roman" panose="02020603050405020304" pitchFamily="18" charset="0"/>
              </a:rPr>
              <a:t>assessment year 2015-16</a:t>
            </a:r>
            <a:r>
              <a:rPr lang="en-US" sz="2000" dirty="0">
                <a:latin typeface="Times New Roman" panose="02020603050405020304" pitchFamily="18" charset="0"/>
                <a:cs typeface="Times New Roman" panose="02020603050405020304" pitchFamily="18" charset="0"/>
              </a:rPr>
              <a:t>. </a:t>
            </a:r>
          </a:p>
          <a:p>
            <a:pPr marL="0" indent="0" algn="just">
              <a:buNone/>
            </a:pPr>
            <a:r>
              <a:rPr lang="en-US" sz="2000" dirty="0">
                <a:latin typeface="Times New Roman" panose="02020603050405020304" pitchFamily="18" charset="0"/>
                <a:cs typeface="Times New Roman" panose="02020603050405020304" pitchFamily="18" charset="0"/>
              </a:rPr>
              <a:t>The plots were held by the assessee firm as its stock in trade. </a:t>
            </a:r>
          </a:p>
          <a:p>
            <a:pPr marL="0" indent="0" algn="just">
              <a:buNone/>
            </a:pPr>
            <a:r>
              <a:rPr lang="en-US" sz="2000" dirty="0">
                <a:latin typeface="Times New Roman" panose="02020603050405020304" pitchFamily="18" charset="0"/>
                <a:cs typeface="Times New Roman" panose="02020603050405020304" pitchFamily="18" charset="0"/>
              </a:rPr>
              <a:t>As per profit and loss account the total sales during the relevant assessment year was reflected at certain amount. </a:t>
            </a:r>
          </a:p>
          <a:p>
            <a:pPr marL="0" indent="0" algn="just">
              <a:buNone/>
            </a:pPr>
            <a:r>
              <a:rPr lang="en-US" sz="2000" dirty="0">
                <a:latin typeface="Times New Roman" panose="02020603050405020304" pitchFamily="18" charset="0"/>
                <a:cs typeface="Times New Roman" panose="02020603050405020304" pitchFamily="18" charset="0"/>
              </a:rPr>
              <a:t>The </a:t>
            </a:r>
            <a:r>
              <a:rPr lang="en-US" sz="2000" b="1" u="sng" dirty="0">
                <a:latin typeface="Times New Roman" panose="02020603050405020304" pitchFamily="18" charset="0"/>
                <a:cs typeface="Times New Roman" panose="02020603050405020304" pitchFamily="18" charset="0"/>
              </a:rPr>
              <a:t>assessee had sold 40 plots</a:t>
            </a:r>
            <a:r>
              <a:rPr lang="en-US" sz="2000" dirty="0">
                <a:latin typeface="Times New Roman" panose="02020603050405020304" pitchFamily="18" charset="0"/>
                <a:cs typeface="Times New Roman" panose="02020603050405020304" pitchFamily="18" charset="0"/>
              </a:rPr>
              <a:t>. Out of these 40 plots, </a:t>
            </a:r>
            <a:r>
              <a:rPr lang="en-US" sz="2000" b="1" u="sng" dirty="0">
                <a:latin typeface="Times New Roman" panose="02020603050405020304" pitchFamily="18" charset="0"/>
                <a:cs typeface="Times New Roman" panose="02020603050405020304" pitchFamily="18" charset="0"/>
              </a:rPr>
              <a:t>15 plots were booked in the financial year 2009-10</a:t>
            </a:r>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10 plots were booked in the financial year 2010-11</a:t>
            </a:r>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6 plots were booked in the financial year 2013-14</a:t>
            </a:r>
            <a:r>
              <a:rPr lang="en-US" sz="2000" dirty="0">
                <a:latin typeface="Times New Roman" panose="02020603050405020304" pitchFamily="18" charset="0"/>
                <a:cs typeface="Times New Roman" panose="02020603050405020304" pitchFamily="18" charset="0"/>
              </a:rPr>
              <a:t> and </a:t>
            </a:r>
            <a:r>
              <a:rPr lang="en-US" sz="2000" b="1" u="sng" dirty="0">
                <a:latin typeface="Times New Roman" panose="02020603050405020304" pitchFamily="18" charset="0"/>
                <a:cs typeface="Times New Roman" panose="02020603050405020304" pitchFamily="18" charset="0"/>
              </a:rPr>
              <a:t>9 plots were booked in the financial year 2014-15.</a:t>
            </a:r>
          </a:p>
          <a:p>
            <a:pPr marL="0" indent="0" algn="just">
              <a:buNone/>
            </a:pPr>
            <a:r>
              <a:rPr lang="en-US" sz="2000" dirty="0">
                <a:latin typeface="Times New Roman" panose="02020603050405020304" pitchFamily="18" charset="0"/>
                <a:cs typeface="Times New Roman" panose="02020603050405020304" pitchFamily="18" charset="0"/>
              </a:rPr>
              <a:t>The Assessing Officer held that the consideration received by the assessee was less than the value assessed by the stamp valuation authority, and hence, as per the provisions of section 43CA, the value assessed by the stamp valuation authority would be deemed to be the full value of consideration received as a result of transfer. </a:t>
            </a:r>
          </a:p>
          <a:p>
            <a:pPr marL="0" indent="0" algn="just">
              <a:buNone/>
            </a:pPr>
            <a:r>
              <a:rPr lang="en-US" sz="2000" dirty="0">
                <a:latin typeface="Times New Roman" panose="02020603050405020304" pitchFamily="18" charset="0"/>
                <a:cs typeface="Times New Roman" panose="02020603050405020304" pitchFamily="18" charset="0"/>
              </a:rPr>
              <a:t>The </a:t>
            </a:r>
            <a:r>
              <a:rPr lang="en-US" sz="2000" b="1" u="sng" dirty="0">
                <a:latin typeface="Times New Roman" panose="02020603050405020304" pitchFamily="18" charset="0"/>
                <a:cs typeface="Times New Roman" panose="02020603050405020304" pitchFamily="18" charset="0"/>
              </a:rPr>
              <a:t>Assessing Officer held that the unregistered agreement of sale could not be recognized in the Court of law</a:t>
            </a:r>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The Assessing Officer also held in certain cases the parties from whom the advances received were not the same parties to whom the registration had been done. </a:t>
            </a:r>
          </a:p>
          <a:p>
            <a:pPr marL="0" indent="0" algn="just">
              <a:buNone/>
            </a:pPr>
            <a:r>
              <a:rPr lang="en-US" sz="2000" b="1" u="sng" dirty="0">
                <a:latin typeface="Times New Roman" panose="02020603050405020304" pitchFamily="18" charset="0"/>
                <a:cs typeface="Times New Roman" panose="02020603050405020304" pitchFamily="18" charset="0"/>
              </a:rPr>
              <a:t>Thus, the Assessing Officer had considered the difference between the sale consideration and the market value of the property and added an amount under section 43CA.</a:t>
            </a:r>
          </a:p>
          <a:p>
            <a:pPr marL="0" indent="0" algn="just">
              <a:buNone/>
            </a:pPr>
            <a:r>
              <a:rPr lang="en-US" sz="2000" dirty="0">
                <a:latin typeface="Times New Roman" panose="02020603050405020304" pitchFamily="18" charset="0"/>
                <a:cs typeface="Times New Roman" panose="02020603050405020304" pitchFamily="18" charset="0"/>
              </a:rPr>
              <a:t>On appeal, the Commissioner (Appeals) deleted the addition.</a:t>
            </a: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805B486-42AC-DAE0-16E5-287D096E4DE9}"/>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67035517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26A67-DE57-348A-27D5-FCE08D3760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4C10D-2489-2366-2181-96EB8B5AC900}"/>
              </a:ext>
            </a:extLst>
          </p:cNvPr>
          <p:cNvSpPr>
            <a:spLocks noGrp="1"/>
          </p:cNvSpPr>
          <p:nvPr>
            <p:ph idx="1"/>
          </p:nvPr>
        </p:nvSpPr>
        <p:spPr>
          <a:xfrm>
            <a:off x="185980" y="299803"/>
            <a:ext cx="1171621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On appeal by revenue to the Tribunal:</a:t>
            </a:r>
          </a:p>
          <a:p>
            <a:pPr marL="0" indent="0" algn="just">
              <a:buNone/>
            </a:pPr>
            <a:endParaRPr lang="en-US" sz="2200" b="1" dirty="0">
              <a:latin typeface="Times New Roman" panose="02020603050405020304" pitchFamily="18" charset="0"/>
              <a:cs typeface="Times New Roman" panose="02020603050405020304" pitchFamily="18" charset="0"/>
            </a:endParaRPr>
          </a:p>
          <a:p>
            <a:pPr marL="0" indent="0" algn="just">
              <a:buNone/>
            </a:pPr>
            <a:r>
              <a:rPr lang="en-US" sz="2200" b="1" dirty="0">
                <a:latin typeface="Times New Roman" panose="02020603050405020304" pitchFamily="18" charset="0"/>
                <a:cs typeface="Times New Roman" panose="02020603050405020304" pitchFamily="18" charset="0"/>
              </a:rPr>
              <a:t>HELD</a:t>
            </a:r>
          </a:p>
          <a:p>
            <a:pPr marL="0" indent="0" algn="just">
              <a:buNone/>
            </a:pPr>
            <a:r>
              <a:rPr lang="en-US" sz="2200" b="1" dirty="0">
                <a:latin typeface="Times New Roman" panose="02020603050405020304" pitchFamily="18" charset="0"/>
                <a:cs typeface="Times New Roman" panose="02020603050405020304" pitchFamily="18" charset="0"/>
              </a:rPr>
              <a:t>Para 12</a:t>
            </a:r>
          </a:p>
          <a:p>
            <a:pPr marL="0" indent="0" algn="just">
              <a:buNone/>
            </a:pPr>
            <a:r>
              <a:rPr lang="en-US" sz="2200" dirty="0">
                <a:latin typeface="Times New Roman" panose="02020603050405020304" pitchFamily="18" charset="0"/>
                <a:cs typeface="Times New Roman" panose="02020603050405020304" pitchFamily="18" charset="0"/>
              </a:rPr>
              <a:t> With regard to the allegation that the agreements are not registered, the ld. CIT(A) held that the word "agreement" has not been defined anywhere in Income Tax Act, 1961 and General Clauses Act 1897. It was held that "agreement" includes any arrangement or understanding or action in concert, whether or not such arrangement, understanding or action, is—</a:t>
            </a:r>
          </a:p>
          <a:p>
            <a:pPr marL="0" indent="0" algn="just">
              <a:buNone/>
            </a:pPr>
            <a:r>
              <a:rPr lang="en-US" sz="2200" dirty="0">
                <a:latin typeface="Times New Roman" panose="02020603050405020304" pitchFamily="18" charset="0"/>
                <a:cs typeface="Times New Roman" panose="02020603050405020304" pitchFamily="18" charset="0"/>
              </a:rPr>
              <a:t>(a) in writing, (b) formal and (c) intended to be enforceable by legal proceedings. As per section 49 of the Registration Act 1908 the purchaser can file a suit under specific performance Act on the basis of unregistered agreement.</a:t>
            </a:r>
          </a:p>
          <a:p>
            <a:pPr marL="0" indent="0" algn="just">
              <a:buNone/>
            </a:pPr>
            <a:endParaRPr lang="en-US" sz="2200" b="1"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 </a:t>
            </a:r>
            <a:endParaRPr lang="en-US" sz="22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441E83E-E883-9D4F-B778-5C6C5B9890C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12740808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72ECC-41F3-56AB-C856-3D7A6FC7ED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DE796-7DE5-2B6C-2BB5-57EB7DF52BB3}"/>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Para 13</a:t>
            </a:r>
          </a:p>
          <a:p>
            <a:pPr marL="0" indent="0" algn="just">
              <a:buNone/>
            </a:pPr>
            <a:r>
              <a:rPr lang="en-US" sz="2200" dirty="0">
                <a:latin typeface="Times New Roman" panose="02020603050405020304" pitchFamily="18" charset="0"/>
                <a:cs typeface="Times New Roman" panose="02020603050405020304" pitchFamily="18" charset="0"/>
              </a:rPr>
              <a:t> The ld. CIT(A) relied on the judgment of </a:t>
            </a:r>
            <a:r>
              <a:rPr lang="en-US" sz="2200" b="1" u="sng" dirty="0">
                <a:latin typeface="Times New Roman" panose="02020603050405020304" pitchFamily="18" charset="0"/>
                <a:cs typeface="Times New Roman" panose="02020603050405020304" pitchFamily="18" charset="0"/>
              </a:rPr>
              <a:t>Hon'ble Supreme Court in the case of T.G Ashok Kumar v. </a:t>
            </a:r>
            <a:r>
              <a:rPr lang="en-US" sz="2200" b="1" u="sng" dirty="0" err="1">
                <a:latin typeface="Times New Roman" panose="02020603050405020304" pitchFamily="18" charset="0"/>
                <a:cs typeface="Times New Roman" panose="02020603050405020304" pitchFamily="18" charset="0"/>
              </a:rPr>
              <a:t>Govindammal</a:t>
            </a:r>
            <a:r>
              <a:rPr lang="en-US" sz="2200" b="1" u="sng" dirty="0">
                <a:latin typeface="Times New Roman" panose="02020603050405020304" pitchFamily="18" charset="0"/>
                <a:cs typeface="Times New Roman" panose="02020603050405020304" pitchFamily="18" charset="0"/>
              </a:rPr>
              <a:t> (2010) 14 SCC 370/Civil Appeal No. 10325 of 2010 and Brij Mohan v. Smt. Sugra Begum [1990] 3 SCR 413, 1990 SCC (4) 147</a:t>
            </a:r>
            <a:r>
              <a:rPr lang="en-US" sz="2200" dirty="0">
                <a:latin typeface="Times New Roman" panose="02020603050405020304" pitchFamily="18" charset="0"/>
                <a:cs typeface="Times New Roman" panose="02020603050405020304" pitchFamily="18" charset="0"/>
              </a:rPr>
              <a:t> wherein the </a:t>
            </a:r>
            <a:r>
              <a:rPr lang="en-US" sz="2200" b="1" u="sng" dirty="0">
                <a:latin typeface="Times New Roman" panose="02020603050405020304" pitchFamily="18" charset="0"/>
                <a:cs typeface="Times New Roman" panose="02020603050405020304" pitchFamily="18" charset="0"/>
              </a:rPr>
              <a:t>Hon'ble Supreme Court has held that there is no requirement of law that an agreement or contract of sale of immovable property should only be in writing even agreement can be oral agreement. </a:t>
            </a:r>
          </a:p>
          <a:p>
            <a:pPr marL="0" indent="0" algn="just">
              <a:buNone/>
            </a:pPr>
            <a:r>
              <a:rPr lang="en-US" sz="2200" dirty="0">
                <a:latin typeface="Times New Roman" panose="02020603050405020304" pitchFamily="18" charset="0"/>
                <a:cs typeface="Times New Roman" panose="02020603050405020304" pitchFamily="18" charset="0"/>
              </a:rPr>
              <a:t>With regard to the </a:t>
            </a:r>
            <a:r>
              <a:rPr lang="en-US" sz="2200" b="1" u="sng" dirty="0">
                <a:latin typeface="Times New Roman" panose="02020603050405020304" pitchFamily="18" charset="0"/>
                <a:cs typeface="Times New Roman" panose="02020603050405020304" pitchFamily="18" charset="0"/>
              </a:rPr>
              <a:t>agreements being signed by a same witness over a period of time</a:t>
            </a:r>
            <a:r>
              <a:rPr lang="en-US" sz="2200" dirty="0">
                <a:latin typeface="Times New Roman" panose="02020603050405020304" pitchFamily="18" charset="0"/>
                <a:cs typeface="Times New Roman" panose="02020603050405020304" pitchFamily="18" charset="0"/>
              </a:rPr>
              <a:t>, the ld. CIT(A) held that </a:t>
            </a:r>
            <a:r>
              <a:rPr lang="en-US" sz="2200" b="1" u="sng" dirty="0">
                <a:latin typeface="Times New Roman" panose="02020603050405020304" pitchFamily="18" charset="0"/>
                <a:cs typeface="Times New Roman" panose="02020603050405020304" pitchFamily="18" charset="0"/>
              </a:rPr>
              <a:t>these are the staff of the assessee who are available and hence these persons signed as witnesses. </a:t>
            </a:r>
          </a:p>
          <a:p>
            <a:pPr marL="0" indent="0" algn="just">
              <a:buNone/>
            </a:pPr>
            <a:r>
              <a:rPr lang="en-US" sz="2200" dirty="0">
                <a:latin typeface="Times New Roman" panose="02020603050405020304" pitchFamily="18" charset="0"/>
                <a:cs typeface="Times New Roman" panose="02020603050405020304" pitchFamily="18" charset="0"/>
              </a:rPr>
              <a:t>With </a:t>
            </a:r>
            <a:r>
              <a:rPr lang="en-US" sz="2200" b="1" u="sng" dirty="0">
                <a:latin typeface="Times New Roman" panose="02020603050405020304" pitchFamily="18" charset="0"/>
                <a:cs typeface="Times New Roman" panose="02020603050405020304" pitchFamily="18" charset="0"/>
              </a:rPr>
              <a:t>regard to the change of number of the plot</a:t>
            </a:r>
            <a:r>
              <a:rPr lang="en-US" sz="2200" dirty="0">
                <a:latin typeface="Times New Roman" panose="02020603050405020304" pitchFamily="18" charset="0"/>
                <a:cs typeface="Times New Roman" panose="02020603050405020304" pitchFamily="18" charset="0"/>
              </a:rPr>
              <a:t>, the ld. CIT(A) held that </a:t>
            </a:r>
            <a:r>
              <a:rPr lang="en-US" sz="2200" b="1" u="sng" dirty="0">
                <a:latin typeface="Times New Roman" panose="02020603050405020304" pitchFamily="18" charset="0"/>
                <a:cs typeface="Times New Roman" panose="02020603050405020304" pitchFamily="18" charset="0"/>
              </a:rPr>
              <a:t>this is a common business practice to change the plots as per the availability by the customers on mutual agreements and with the developer.</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The ld. CIT(A) also </a:t>
            </a:r>
            <a:r>
              <a:rPr lang="en-US" sz="2200" b="1" u="sng" dirty="0">
                <a:latin typeface="Times New Roman" panose="02020603050405020304" pitchFamily="18" charset="0"/>
                <a:cs typeface="Times New Roman" panose="02020603050405020304" pitchFamily="18" charset="0"/>
              </a:rPr>
              <a:t>held that the purchaser has a right to get Sale deed executed in his name or in the name of any other person as per the clause 4(b) of the agreement of sale.</a:t>
            </a:r>
          </a:p>
        </p:txBody>
      </p:sp>
      <p:sp>
        <p:nvSpPr>
          <p:cNvPr id="2" name="Footer Placeholder 1">
            <a:extLst>
              <a:ext uri="{FF2B5EF4-FFF2-40B4-BE49-F238E27FC236}">
                <a16:creationId xmlns:a16="http://schemas.microsoft.com/office/drawing/2014/main" id="{1CD75799-4BE3-61F4-F585-38A888098A5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45608783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B3A15-1247-86FC-A722-2D2A528054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934911-6CB9-1D03-0251-B6A16860E72E}"/>
              </a:ext>
            </a:extLst>
          </p:cNvPr>
          <p:cNvSpPr>
            <a:spLocks noGrp="1"/>
          </p:cNvSpPr>
          <p:nvPr>
            <p:ph idx="1"/>
          </p:nvPr>
        </p:nvSpPr>
        <p:spPr>
          <a:xfrm>
            <a:off x="185980" y="299803"/>
            <a:ext cx="11716210" cy="5877160"/>
          </a:xfrm>
        </p:spPr>
        <p:txBody>
          <a:bodyPr>
            <a:normAutofit lnSpcReduction="10000"/>
          </a:bodyPr>
          <a:lstStyle/>
          <a:p>
            <a:pPr marL="0" indent="0" algn="just">
              <a:buNone/>
            </a:pPr>
            <a:r>
              <a:rPr lang="en-US" sz="2200" b="1" dirty="0">
                <a:latin typeface="Times New Roman" panose="02020603050405020304" pitchFamily="18" charset="0"/>
                <a:cs typeface="Times New Roman" panose="02020603050405020304" pitchFamily="18" charset="0"/>
              </a:rPr>
              <a:t>Para 14.</a:t>
            </a:r>
          </a:p>
          <a:p>
            <a:pPr marL="0" indent="0" algn="just">
              <a:buNone/>
            </a:pPr>
            <a:r>
              <a:rPr lang="en-US" sz="2200" dirty="0">
                <a:latin typeface="Times New Roman" panose="02020603050405020304" pitchFamily="18" charset="0"/>
                <a:cs typeface="Times New Roman" panose="02020603050405020304" pitchFamily="18" charset="0"/>
              </a:rPr>
              <a:t> With </a:t>
            </a:r>
            <a:r>
              <a:rPr lang="en-US" sz="2200" b="1" u="sng" dirty="0">
                <a:latin typeface="Times New Roman" panose="02020603050405020304" pitchFamily="18" charset="0"/>
                <a:cs typeface="Times New Roman" panose="02020603050405020304" pitchFamily="18" charset="0"/>
              </a:rPr>
              <a:t>regard to non-appearance of advance from customer in the balance sheet as on 31.03.2013</a:t>
            </a:r>
            <a:r>
              <a:rPr lang="en-US" sz="2200" dirty="0">
                <a:latin typeface="Times New Roman" panose="02020603050405020304" pitchFamily="18" charset="0"/>
                <a:cs typeface="Times New Roman" panose="02020603050405020304" pitchFamily="18" charset="0"/>
              </a:rPr>
              <a:t>, it was held that </a:t>
            </a:r>
            <a:r>
              <a:rPr lang="en-US" sz="2200" b="1" u="sng" dirty="0">
                <a:latin typeface="Times New Roman" panose="02020603050405020304" pitchFamily="18" charset="0"/>
                <a:cs typeface="Times New Roman" panose="02020603050405020304" pitchFamily="18" charset="0"/>
              </a:rPr>
              <a:t>the assessee firm had 199 plots in Rajul city and Rajul Builder (proprietor Dilip Mehta) also had 89 plots in Rajul City.</a:t>
            </a:r>
          </a:p>
          <a:p>
            <a:pPr marL="0" indent="0" algn="just">
              <a:buNone/>
            </a:pPr>
            <a:r>
              <a:rPr lang="en-US" sz="2200" dirty="0">
                <a:latin typeface="Times New Roman" panose="02020603050405020304" pitchFamily="18" charset="0"/>
                <a:cs typeface="Times New Roman" panose="02020603050405020304" pitchFamily="18" charset="0"/>
              </a:rPr>
              <a:t>Both these </a:t>
            </a:r>
            <a:r>
              <a:rPr lang="en-US" sz="2200" b="1" u="sng" dirty="0">
                <a:latin typeface="Times New Roman" panose="02020603050405020304" pitchFamily="18" charset="0"/>
                <a:cs typeface="Times New Roman" panose="02020603050405020304" pitchFamily="18" charset="0"/>
              </a:rPr>
              <a:t>lands are situated side by side</a:t>
            </a:r>
            <a:r>
              <a:rPr lang="en-US" sz="2200" dirty="0">
                <a:latin typeface="Times New Roman" panose="02020603050405020304" pitchFamily="18" charset="0"/>
                <a:cs typeface="Times New Roman" panose="02020603050405020304" pitchFamily="18" charset="0"/>
              </a:rPr>
              <a:t>. The name of the colony developed by both the concern is Rajul City. </a:t>
            </a:r>
            <a:r>
              <a:rPr lang="en-US" sz="2200" b="1" u="sng" dirty="0">
                <a:latin typeface="Times New Roman" panose="02020603050405020304" pitchFamily="18" charset="0"/>
                <a:cs typeface="Times New Roman" panose="02020603050405020304" pitchFamily="18" charset="0"/>
              </a:rPr>
              <a:t>The plot developed by Rajul Builder as well as Rajul Construction are booked in the office of Rajul builder. Shri Dilip Mehta who is proprietor of Rajul Builder is also a partner in Rajul Construction.</a:t>
            </a:r>
          </a:p>
          <a:p>
            <a:pPr marL="0" indent="0" algn="just">
              <a:buNone/>
            </a:pPr>
            <a:r>
              <a:rPr lang="en-US" sz="2200" dirty="0">
                <a:latin typeface="Times New Roman" panose="02020603050405020304" pitchFamily="18" charset="0"/>
                <a:cs typeface="Times New Roman" panose="02020603050405020304" pitchFamily="18" charset="0"/>
              </a:rPr>
              <a:t> All the </a:t>
            </a:r>
            <a:r>
              <a:rPr lang="en-US" sz="2200" b="1" u="sng" dirty="0">
                <a:latin typeface="Times New Roman" panose="02020603050405020304" pitchFamily="18" charset="0"/>
                <a:cs typeface="Times New Roman" panose="02020603050405020304" pitchFamily="18" charset="0"/>
              </a:rPr>
              <a:t>sale agreement are executed by Shri Dilip Mehta</a:t>
            </a:r>
            <a:r>
              <a:rPr lang="en-US" sz="2200" dirty="0">
                <a:latin typeface="Times New Roman" panose="02020603050405020304" pitchFamily="18" charset="0"/>
                <a:cs typeface="Times New Roman" panose="02020603050405020304" pitchFamily="18" charset="0"/>
              </a:rPr>
              <a:t>. </a:t>
            </a:r>
            <a:r>
              <a:rPr lang="en-US" sz="2200" b="1" u="sng" dirty="0">
                <a:latin typeface="Times New Roman" panose="02020603050405020304" pitchFamily="18" charset="0"/>
                <a:cs typeface="Times New Roman" panose="02020603050405020304" pitchFamily="18" charset="0"/>
              </a:rPr>
              <a:t>Some of the persons booking the plot bring the cheque in the name of Rajul Builder and some time the customer wants to change the location of the plot. </a:t>
            </a:r>
          </a:p>
          <a:p>
            <a:pPr marL="0" indent="0" algn="just">
              <a:buNone/>
            </a:pPr>
            <a:r>
              <a:rPr lang="en-US" sz="2200" b="1" u="sng" dirty="0">
                <a:latin typeface="Times New Roman" panose="02020603050405020304" pitchFamily="18" charset="0"/>
                <a:cs typeface="Times New Roman" panose="02020603050405020304" pitchFamily="18" charset="0"/>
              </a:rPr>
              <a:t>If earlier, plot booked was in the Rajul Builder area but new one in Rajul Construction area then the amount is transferred from the books of Rajul Builders to Rajul Construction</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For this reason, </a:t>
            </a:r>
            <a:r>
              <a:rPr lang="en-US" sz="2200" b="1" u="sng" dirty="0">
                <a:latin typeface="Times New Roman" panose="02020603050405020304" pitchFamily="18" charset="0"/>
                <a:cs typeface="Times New Roman" panose="02020603050405020304" pitchFamily="18" charset="0"/>
              </a:rPr>
              <a:t>some of the plot advance were not appearing in the balance sheet of the assessee as on 31.03.2013 but were appearing in the books of accounts and audited balance sheet of Rajul Builder</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The ld. CIT(A) </a:t>
            </a:r>
            <a:r>
              <a:rPr lang="en-US" sz="2200" b="1" u="sng" dirty="0">
                <a:latin typeface="Times New Roman" panose="02020603050405020304" pitchFamily="18" charset="0"/>
                <a:cs typeface="Times New Roman" panose="02020603050405020304" pitchFamily="18" charset="0"/>
              </a:rPr>
              <a:t>reconciled the plot wise receipt of advance and the details of transfer from Rajul Builder to Rajul Construction </a:t>
            </a:r>
            <a:r>
              <a:rPr lang="en-US" sz="2200" dirty="0">
                <a:latin typeface="Times New Roman" panose="02020603050405020304" pitchFamily="18" charset="0"/>
                <a:cs typeface="Times New Roman" panose="02020603050405020304" pitchFamily="18" charset="0"/>
              </a:rPr>
              <a:t>.</a:t>
            </a:r>
          </a:p>
        </p:txBody>
      </p:sp>
      <p:sp>
        <p:nvSpPr>
          <p:cNvPr id="2" name="Footer Placeholder 1">
            <a:extLst>
              <a:ext uri="{FF2B5EF4-FFF2-40B4-BE49-F238E27FC236}">
                <a16:creationId xmlns:a16="http://schemas.microsoft.com/office/drawing/2014/main" id="{3ED5E29A-4BD8-2F83-E76D-DDE5FA511FB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1321125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344DA-2A28-70FB-23D0-AAF27CBC2D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BDC968-8309-A51B-EE94-A3D87C960564}"/>
              </a:ext>
            </a:extLst>
          </p:cNvPr>
          <p:cNvSpPr>
            <a:spLocks noGrp="1"/>
          </p:cNvSpPr>
          <p:nvPr>
            <p:ph idx="1"/>
          </p:nvPr>
        </p:nvSpPr>
        <p:spPr>
          <a:xfrm>
            <a:off x="185980" y="299803"/>
            <a:ext cx="11716210" cy="5877160"/>
          </a:xfrm>
        </p:spPr>
        <p:txBody>
          <a:bodyPr>
            <a:normAutofit fontScale="92500" lnSpcReduction="10000"/>
          </a:bodyPr>
          <a:lstStyle/>
          <a:p>
            <a:pPr marL="0" indent="0" algn="just">
              <a:buNone/>
            </a:pPr>
            <a:r>
              <a:rPr lang="en-US" sz="2200" b="1" dirty="0">
                <a:latin typeface="Times New Roman" panose="02020603050405020304" pitchFamily="18" charset="0"/>
                <a:cs typeface="Times New Roman" panose="02020603050405020304" pitchFamily="18" charset="0"/>
              </a:rPr>
              <a:t>Para 15.</a:t>
            </a:r>
          </a:p>
          <a:p>
            <a:pPr marL="0" indent="0" algn="just">
              <a:buNone/>
            </a:pPr>
            <a:r>
              <a:rPr lang="en-US" sz="2200" dirty="0">
                <a:latin typeface="Times New Roman" panose="02020603050405020304" pitchFamily="18" charset="0"/>
                <a:cs typeface="Times New Roman" panose="02020603050405020304" pitchFamily="18" charset="0"/>
              </a:rPr>
              <a:t>In this background, we have perused the provisions of Section 43CA. The Provisions of Section 43CA reads as under:</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b="1" u="sng" dirty="0">
                <a:latin typeface="Times New Roman" panose="02020603050405020304" pitchFamily="18" charset="0"/>
                <a:cs typeface="Times New Roman" panose="02020603050405020304" pitchFamily="18" charset="0"/>
              </a:rPr>
              <a:t>Special provision for full value of consideration for transfer of assets other than capital assets in certain cases.</a:t>
            </a:r>
          </a:p>
          <a:p>
            <a:pPr marL="0" indent="0" algn="just">
              <a:buNone/>
            </a:pPr>
            <a:r>
              <a:rPr lang="en-US" sz="2200" dirty="0">
                <a:latin typeface="Times New Roman" panose="02020603050405020304" pitchFamily="18" charset="0"/>
                <a:cs typeface="Times New Roman" panose="02020603050405020304" pitchFamily="18" charset="0"/>
              </a:rPr>
              <a:t>43CA. (1) Where the consideration received or accruing as a result of the transfer by an assessee of an asset (other than a capital asset), being land or building or both, is less than the value adopted or assessed or assessable by any authority of a State Government for the purpose of payment of stamp duty in respect of such transfer, the value so adopted or assessed or assessable shall, for the purposes of computing profits and gains from transfer of such asset, be deemed to be the full value of the consideration received or accruing as a result of such transfer.</a:t>
            </a:r>
          </a:p>
          <a:p>
            <a:pPr marL="0" indent="0" algn="just">
              <a:buNone/>
            </a:pPr>
            <a:r>
              <a:rPr lang="en-US" sz="2200" dirty="0">
                <a:latin typeface="Times New Roman" panose="02020603050405020304" pitchFamily="18" charset="0"/>
                <a:cs typeface="Times New Roman" panose="02020603050405020304" pitchFamily="18" charset="0"/>
              </a:rPr>
              <a:t>(2) The provisions of sub-section (2) and sub-section (3) of section50C shall, so far as may be, apply in relation to determination of the value adopted or assessed or assessable under sub-section (1).</a:t>
            </a:r>
          </a:p>
          <a:p>
            <a:pPr marL="0" indent="0" algn="just">
              <a:buNone/>
            </a:pPr>
            <a:r>
              <a:rPr lang="en-US" sz="2200" dirty="0">
                <a:latin typeface="Times New Roman" panose="02020603050405020304" pitchFamily="18" charset="0"/>
                <a:cs typeface="Times New Roman" panose="02020603050405020304" pitchFamily="18" charset="0"/>
              </a:rPr>
              <a:t>(3) Where the date of agreement fixing the value of consideration for transfer of the asset and the date of registration of such transfer of asset are not the same, the value referred to in sub-section (1) may be taken as the value assessable by any authority of a State Government for the purpose of payment of stamp duty in respect of such transfer on the date of the agreement.</a:t>
            </a:r>
          </a:p>
          <a:p>
            <a:pPr marL="0" indent="0" algn="just">
              <a:buNone/>
            </a:pPr>
            <a:r>
              <a:rPr lang="en-US" sz="2200" dirty="0">
                <a:latin typeface="Times New Roman" panose="02020603050405020304" pitchFamily="18" charset="0"/>
                <a:cs typeface="Times New Roman" panose="02020603050405020304" pitchFamily="18" charset="0"/>
              </a:rPr>
              <a:t>(4) The provisions of sub-section (3) shall apply only in a case where the amount of consideration or a part thereof has been received by any mode other than cash on or before the date of agreement for transfer of the asset.]"</a:t>
            </a:r>
          </a:p>
        </p:txBody>
      </p:sp>
      <p:sp>
        <p:nvSpPr>
          <p:cNvPr id="2" name="Footer Placeholder 1">
            <a:extLst>
              <a:ext uri="{FF2B5EF4-FFF2-40B4-BE49-F238E27FC236}">
                <a16:creationId xmlns:a16="http://schemas.microsoft.com/office/drawing/2014/main" id="{645D57CD-A978-0AEF-92D4-3926E6C8F94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5824530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25378-3DDD-5C7D-A6C2-FC819C7BE9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06B3B1-3E56-02AF-8372-39240CF793AD}"/>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Para 16.</a:t>
            </a:r>
          </a:p>
          <a:p>
            <a:pPr marL="0" indent="0" algn="just">
              <a:buNone/>
            </a:pPr>
            <a:r>
              <a:rPr lang="en-US" sz="2200" b="1" u="sng" dirty="0">
                <a:latin typeface="Times New Roman" panose="02020603050405020304" pitchFamily="18" charset="0"/>
                <a:cs typeface="Times New Roman" panose="02020603050405020304" pitchFamily="18" charset="0"/>
              </a:rPr>
              <a:t>Thus, on going through the provisions of Section 43CA and keeping in view the facts and circumstances of the case, we hold that the assessee is entitled for benefit of provision of section 43CA (3) in respect of plots booked in Financial Years 2009-10, 2010-11 and 2013-14.</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b="1" dirty="0">
                <a:latin typeface="Times New Roman" panose="02020603050405020304" pitchFamily="18" charset="0"/>
                <a:cs typeface="Times New Roman" panose="02020603050405020304" pitchFamily="18" charset="0"/>
              </a:rPr>
              <a:t>Para 17</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b="1" u="sng" dirty="0">
                <a:latin typeface="Times New Roman" panose="02020603050405020304" pitchFamily="18" charset="0"/>
                <a:cs typeface="Times New Roman" panose="02020603050405020304" pitchFamily="18" charset="0"/>
              </a:rPr>
              <a:t>Further, we also direct that the AO shall re-compute the profits, taking into consideration, the complete details, registry regarding sale of plot year wise and accord the benefit of Section 43CA.</a:t>
            </a:r>
          </a:p>
        </p:txBody>
      </p:sp>
      <p:sp>
        <p:nvSpPr>
          <p:cNvPr id="2" name="Footer Placeholder 1">
            <a:extLst>
              <a:ext uri="{FF2B5EF4-FFF2-40B4-BE49-F238E27FC236}">
                <a16:creationId xmlns:a16="http://schemas.microsoft.com/office/drawing/2014/main" id="{61F8EEDF-B467-9D2F-C3DF-F310D52FD14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99226699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488D0-34E5-B74F-B891-C3CE9E6E0F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CFFF3-2CD2-B6CE-D7A5-4A77529F41A4}"/>
              </a:ext>
            </a:extLst>
          </p:cNvPr>
          <p:cNvSpPr>
            <a:spLocks noGrp="1"/>
          </p:cNvSpPr>
          <p:nvPr>
            <p:ph idx="1"/>
          </p:nvPr>
        </p:nvSpPr>
        <p:spPr>
          <a:xfrm>
            <a:off x="185980" y="299803"/>
            <a:ext cx="11716210" cy="5877160"/>
          </a:xfrm>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[2025] 172 taxmann.com 194 (Pune - Trib.)/[2025] 211 ITD 658 (Pune - Trib.)[20-02-2025]</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Bansal Land Developers </a:t>
            </a:r>
          </a:p>
          <a:p>
            <a:pPr marL="0" indent="0" algn="ctr">
              <a:buNone/>
            </a:pPr>
            <a:r>
              <a:rPr lang="en-US" sz="2400" b="1" dirty="0">
                <a:latin typeface="Times New Roman" panose="02020603050405020304" pitchFamily="18" charset="0"/>
                <a:cs typeface="Times New Roman" panose="02020603050405020304" pitchFamily="18" charset="0"/>
              </a:rPr>
              <a:t>vs.</a:t>
            </a:r>
          </a:p>
          <a:p>
            <a:pPr marL="0" indent="0" algn="ctr">
              <a:buNone/>
            </a:pPr>
            <a:r>
              <a:rPr lang="en-US" sz="2400" b="1" dirty="0">
                <a:latin typeface="Times New Roman" panose="02020603050405020304" pitchFamily="18" charset="0"/>
                <a:cs typeface="Times New Roman" panose="02020603050405020304" pitchFamily="18" charset="0"/>
              </a:rPr>
              <a:t> Income-tax Officer </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Stamp duty Value as on date of Booking Vs. Stamp duty Value as on date of Agreement to Sale </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4E79CF9-7C9A-F4B8-A649-4F5637A82B5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12841920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6B7DD-AED4-7684-9713-C45AEE2EB47A}"/>
              </a:ext>
            </a:extLst>
          </p:cNvPr>
          <p:cNvSpPr>
            <a:spLocks noGrp="1"/>
          </p:cNvSpPr>
          <p:nvPr>
            <p:ph idx="1"/>
          </p:nvPr>
        </p:nvSpPr>
        <p:spPr>
          <a:xfrm>
            <a:off x="480447" y="371959"/>
            <a:ext cx="10873353" cy="5805004"/>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INCOME TAX : Where flats were sold by assessee-developer at prevailing rate of market value as on date of booking and due to a long gap between date of booking and date of sale, market price (Govt. value) had gone up by that time, in view of provisions of sub-sections (3) and (4) of section 43CA, no addition was to be made</a:t>
            </a:r>
          </a:p>
          <a:p>
            <a:pPr marL="0" indent="0" algn="just">
              <a:buNone/>
            </a:pPr>
            <a:endParaRPr lang="en-IN" sz="24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C173802-4ABF-D5F5-50DA-6ABE475F60B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89549673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CE5B1-7B36-9FF8-5040-985CDEE99E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B628A3-B284-3043-0774-7416AD270559}"/>
              </a:ext>
            </a:extLst>
          </p:cNvPr>
          <p:cNvSpPr>
            <a:spLocks noGrp="1"/>
          </p:cNvSpPr>
          <p:nvPr>
            <p:ph idx="1"/>
          </p:nvPr>
        </p:nvSpPr>
        <p:spPr>
          <a:xfrm>
            <a:off x="185980" y="299803"/>
            <a:ext cx="11716210" cy="5877160"/>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Section 43CA of the Income-tax Act, 1961 - Full value consideration for transfer of assets in certain cases (Builders and developers) – </a:t>
            </a:r>
          </a:p>
          <a:p>
            <a:pPr marL="0" indent="0" algn="just">
              <a:buNone/>
            </a:pPr>
            <a:r>
              <a:rPr lang="en-US" sz="2200" dirty="0">
                <a:latin typeface="Times New Roman" panose="02020603050405020304" pitchFamily="18" charset="0"/>
                <a:cs typeface="Times New Roman" panose="02020603050405020304" pitchFamily="18" charset="0"/>
              </a:rPr>
              <a:t>Assessment year 2016-17 – </a:t>
            </a:r>
          </a:p>
          <a:p>
            <a:pPr marL="0" indent="0" algn="just">
              <a:buNone/>
            </a:pPr>
            <a:r>
              <a:rPr lang="en-US" sz="2200" dirty="0">
                <a:latin typeface="Times New Roman" panose="02020603050405020304" pitchFamily="18" charset="0"/>
                <a:cs typeface="Times New Roman" panose="02020603050405020304" pitchFamily="18" charset="0"/>
              </a:rPr>
              <a:t>Assessee was a partnership firm engaged in business as builders and developers - Assessee sold certain flats for a consideration less than market value on date of agreement of sale - Assessing Officer made addition to income of assessee under section 43CA – </a:t>
            </a:r>
          </a:p>
          <a:p>
            <a:pPr marL="0" indent="0" algn="just">
              <a:buNone/>
            </a:pPr>
            <a:r>
              <a:rPr lang="en-US" sz="2200" dirty="0">
                <a:latin typeface="Times New Roman" panose="02020603050405020304" pitchFamily="18" charset="0"/>
                <a:cs typeface="Times New Roman" panose="02020603050405020304" pitchFamily="18" charset="0"/>
              </a:rPr>
              <a:t>Assessee explained that flats were sold at prevailing rate of market value as on date of booking and since value as per agreement to sale was higher than stamp duty value as on date of booking of flats, no addition was called for – </a:t>
            </a:r>
          </a:p>
          <a:p>
            <a:pPr marL="0" indent="0" algn="just">
              <a:buNone/>
            </a:pPr>
            <a:r>
              <a:rPr lang="en-US" sz="2200" dirty="0">
                <a:latin typeface="Times New Roman" panose="02020603050405020304" pitchFamily="18" charset="0"/>
                <a:cs typeface="Times New Roman" panose="02020603050405020304" pitchFamily="18" charset="0"/>
              </a:rPr>
              <a:t>It was noted that there was a long gap between date of booking and date of sale, therefore, market price (Govt. value) had gone up – </a:t>
            </a:r>
          </a:p>
          <a:p>
            <a:pPr marL="0" indent="0" algn="just">
              <a:buNone/>
            </a:pPr>
            <a:r>
              <a:rPr lang="en-US" sz="2200" dirty="0">
                <a:latin typeface="Times New Roman" panose="02020603050405020304" pitchFamily="18" charset="0"/>
                <a:cs typeface="Times New Roman" panose="02020603050405020304" pitchFamily="18" charset="0"/>
              </a:rPr>
              <a:t>Whether since admittedly assessee had received a part of consideration as advance as per agreement and sale deeds were made on basis of such agreement value, although market price had gone up by that time, in view of provisions of sub-sections (3) and (4) of section 43CA, no addition was called for - Held, yes [Para 15] [In </a:t>
            </a:r>
            <a:r>
              <a:rPr lang="en-US" sz="2200" dirty="0" err="1">
                <a:latin typeface="Times New Roman" panose="02020603050405020304" pitchFamily="18" charset="0"/>
                <a:cs typeface="Times New Roman" panose="02020603050405020304" pitchFamily="18" charset="0"/>
              </a:rPr>
              <a:t>favour</a:t>
            </a:r>
            <a:r>
              <a:rPr lang="en-US" sz="2200" dirty="0">
                <a:latin typeface="Times New Roman" panose="02020603050405020304" pitchFamily="18" charset="0"/>
                <a:cs typeface="Times New Roman" panose="02020603050405020304" pitchFamily="18" charset="0"/>
              </a:rPr>
              <a:t> of assessee]</a:t>
            </a:r>
          </a:p>
        </p:txBody>
      </p:sp>
      <p:sp>
        <p:nvSpPr>
          <p:cNvPr id="2" name="Footer Placeholder 1">
            <a:extLst>
              <a:ext uri="{FF2B5EF4-FFF2-40B4-BE49-F238E27FC236}">
                <a16:creationId xmlns:a16="http://schemas.microsoft.com/office/drawing/2014/main" id="{B2187E56-61D6-34D4-2C44-0F0690A98219}"/>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73596890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7C6C2-56F5-EF8B-10BF-F1EE97E4CB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BD2C4-0050-3791-CFD2-4BD0CA67C961}"/>
              </a:ext>
            </a:extLst>
          </p:cNvPr>
          <p:cNvSpPr>
            <a:spLocks noGrp="1"/>
          </p:cNvSpPr>
          <p:nvPr>
            <p:ph idx="1"/>
          </p:nvPr>
        </p:nvSpPr>
        <p:spPr>
          <a:xfrm>
            <a:off x="185980" y="299803"/>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FACTS</a:t>
            </a:r>
          </a:p>
          <a:p>
            <a:pPr marL="0" indent="0" algn="just">
              <a:buNone/>
            </a:pPr>
            <a:r>
              <a:rPr lang="en-US" sz="2200" dirty="0">
                <a:latin typeface="Times New Roman" panose="02020603050405020304" pitchFamily="18" charset="0"/>
                <a:cs typeface="Times New Roman" panose="02020603050405020304" pitchFamily="18" charset="0"/>
              </a:rPr>
              <a:t>The assessee was a </a:t>
            </a:r>
            <a:r>
              <a:rPr lang="en-US" sz="2200" b="1" u="sng" dirty="0">
                <a:latin typeface="Times New Roman" panose="02020603050405020304" pitchFamily="18" charset="0"/>
                <a:cs typeface="Times New Roman" panose="02020603050405020304" pitchFamily="18" charset="0"/>
              </a:rPr>
              <a:t>partnership firm engaged in business as builders and developers</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The assessee had </a:t>
            </a:r>
            <a:r>
              <a:rPr lang="en-US" sz="2200" b="1" u="sng" dirty="0">
                <a:latin typeface="Times New Roman" panose="02020603050405020304" pitchFamily="18" charset="0"/>
                <a:cs typeface="Times New Roman" panose="02020603050405020304" pitchFamily="18" charset="0"/>
              </a:rPr>
              <a:t>sold certain flats for a total consideration of certain amount. </a:t>
            </a:r>
          </a:p>
          <a:p>
            <a:pPr marL="0" indent="0" algn="just">
              <a:buNone/>
            </a:pPr>
            <a:r>
              <a:rPr lang="en-US" sz="2200" dirty="0">
                <a:latin typeface="Times New Roman" panose="02020603050405020304" pitchFamily="18" charset="0"/>
                <a:cs typeface="Times New Roman" panose="02020603050405020304" pitchFamily="18" charset="0"/>
              </a:rPr>
              <a:t>The Assessing Officer noted that </a:t>
            </a:r>
            <a:r>
              <a:rPr lang="en-US" sz="2200" b="1" u="sng" dirty="0">
                <a:latin typeface="Times New Roman" panose="02020603050405020304" pitchFamily="18" charset="0"/>
                <a:cs typeface="Times New Roman" panose="02020603050405020304" pitchFamily="18" charset="0"/>
              </a:rPr>
              <a:t>flats were sold for a consideration less than market value on date of agreement of sale. He made addition to income of the assessee under section 43CA</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On appeal, the </a:t>
            </a:r>
            <a:r>
              <a:rPr lang="en-US" sz="2200" b="1" u="sng" dirty="0">
                <a:latin typeface="Times New Roman" panose="02020603050405020304" pitchFamily="18" charset="0"/>
                <a:cs typeface="Times New Roman" panose="02020603050405020304" pitchFamily="18" charset="0"/>
              </a:rPr>
              <a:t>Commissioner (Appeals) also upheld the action of the Assessing Officer.</a:t>
            </a:r>
          </a:p>
          <a:p>
            <a:pPr marL="0" indent="0" algn="just">
              <a:buNone/>
            </a:pPr>
            <a:r>
              <a:rPr lang="en-US" sz="2200" b="1" u="sng" dirty="0">
                <a:latin typeface="Times New Roman" panose="02020603050405020304" pitchFamily="18" charset="0"/>
                <a:cs typeface="Times New Roman" panose="02020603050405020304" pitchFamily="18" charset="0"/>
              </a:rPr>
              <a:t>In instant appeal to the Tribunal the assessee submitted that those flats were sold to the purchasers at the prevailing rate of market value as on the date of booking and since value as per the agreement to sale was higher than stamp duty value as on date of booking of flats, no addition was called for</a:t>
            </a:r>
            <a:r>
              <a:rPr lang="en-US" sz="2200" dirty="0">
                <a:latin typeface="Times New Roman" panose="02020603050405020304" pitchFamily="18" charset="0"/>
                <a:cs typeface="Times New Roman" panose="02020603050405020304" pitchFamily="18" charset="0"/>
              </a:rPr>
              <a:t>.</a:t>
            </a:r>
          </a:p>
        </p:txBody>
      </p:sp>
      <p:sp>
        <p:nvSpPr>
          <p:cNvPr id="2" name="Footer Placeholder 1">
            <a:extLst>
              <a:ext uri="{FF2B5EF4-FFF2-40B4-BE49-F238E27FC236}">
                <a16:creationId xmlns:a16="http://schemas.microsoft.com/office/drawing/2014/main" id="{D8B591FB-AF19-3E5F-F857-333025571A7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848981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5E9B3-152B-C13A-5259-11E9166FAF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45A06B-114E-3580-6580-5E4A95450943}"/>
              </a:ext>
            </a:extLst>
          </p:cNvPr>
          <p:cNvSpPr>
            <a:spLocks noGrp="1"/>
          </p:cNvSpPr>
          <p:nvPr>
            <p:ph idx="1"/>
          </p:nvPr>
        </p:nvSpPr>
        <p:spPr>
          <a:xfrm>
            <a:off x="348343" y="185057"/>
            <a:ext cx="11604171" cy="5991906"/>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Outcome</a:t>
            </a:r>
            <a:endParaRPr lang="en-IN" sz="2400" dirty="0">
              <a:latin typeface="Times New Roman" panose="02020603050405020304" pitchFamily="18" charset="0"/>
              <a:cs typeface="Times New Roman" panose="02020603050405020304" pitchFamily="18" charset="0"/>
            </a:endParaRPr>
          </a:p>
          <a:p>
            <a:pPr marL="0" lvl="0" indent="0" algn="just">
              <a:buNone/>
            </a:pPr>
            <a:r>
              <a:rPr lang="en-IN" sz="2400" dirty="0" err="1">
                <a:latin typeface="Times New Roman" panose="02020603050405020304" pitchFamily="18" charset="0"/>
                <a:cs typeface="Times New Roman" panose="02020603050405020304" pitchFamily="18" charset="0"/>
              </a:rPr>
              <a:t>Assessee's</a:t>
            </a:r>
            <a:r>
              <a:rPr lang="en-IN" sz="2400" dirty="0">
                <a:latin typeface="Times New Roman" panose="02020603050405020304" pitchFamily="18" charset="0"/>
                <a:cs typeface="Times New Roman" panose="02020603050405020304" pitchFamily="18" charset="0"/>
              </a:rPr>
              <a:t> appeal </a:t>
            </a:r>
            <a:r>
              <a:rPr lang="en-IN" sz="2400" b="1" dirty="0">
                <a:latin typeface="Times New Roman" panose="02020603050405020304" pitchFamily="18" charset="0"/>
                <a:cs typeface="Times New Roman" panose="02020603050405020304" pitchFamily="18" charset="0"/>
              </a:rPr>
              <a:t>dismissed</a:t>
            </a:r>
            <a:r>
              <a:rPr lang="en-IN" sz="2400" dirty="0">
                <a:latin typeface="Times New Roman" panose="02020603050405020304" pitchFamily="18" charset="0"/>
                <a:cs typeface="Times New Roman" panose="02020603050405020304" pitchFamily="18" charset="0"/>
              </a:rPr>
              <a:t>.</a:t>
            </a:r>
          </a:p>
          <a:p>
            <a:pPr marL="0" lvl="0" indent="0" algn="just">
              <a:buNone/>
            </a:pPr>
            <a:r>
              <a:rPr lang="en-IN" sz="2400" dirty="0">
                <a:latin typeface="Times New Roman" panose="02020603050405020304" pitchFamily="18" charset="0"/>
                <a:cs typeface="Times New Roman" panose="02020603050405020304" pitchFamily="18" charset="0"/>
              </a:rPr>
              <a:t>Transfer </a:t>
            </a:r>
            <a:r>
              <a:rPr lang="en-IN" sz="2400" b="1" dirty="0">
                <a:latin typeface="Times New Roman" panose="02020603050405020304" pitchFamily="18" charset="0"/>
                <a:cs typeface="Times New Roman" panose="02020603050405020304" pitchFamily="18" charset="0"/>
              </a:rPr>
              <a:t>not</a:t>
            </a:r>
            <a:r>
              <a:rPr lang="en-IN" sz="2400" dirty="0">
                <a:latin typeface="Times New Roman" panose="02020603050405020304" pitchFamily="18" charset="0"/>
                <a:cs typeface="Times New Roman" panose="02020603050405020304" pitchFamily="18" charset="0"/>
              </a:rPr>
              <a:t> in AY 1998-99 (1998 agreement) → </a:t>
            </a:r>
            <a:r>
              <a:rPr lang="en-IN" sz="2400" b="1" dirty="0">
                <a:latin typeface="Times New Roman" panose="02020603050405020304" pitchFamily="18" charset="0"/>
                <a:cs typeface="Times New Roman" panose="02020603050405020304" pitchFamily="18" charset="0"/>
              </a:rPr>
              <a:t>no capital gains</a:t>
            </a:r>
            <a:r>
              <a:rPr lang="en-IN" sz="2400" dirty="0">
                <a:latin typeface="Times New Roman" panose="02020603050405020304" pitchFamily="18" charset="0"/>
                <a:cs typeface="Times New Roman" panose="02020603050405020304" pitchFamily="18" charset="0"/>
              </a:rPr>
              <a:t> then.</a:t>
            </a:r>
          </a:p>
          <a:p>
            <a:pPr marL="0" lvl="0" indent="0" algn="just">
              <a:buNone/>
            </a:pPr>
            <a:r>
              <a:rPr lang="en-IN" sz="2400" dirty="0">
                <a:latin typeface="Times New Roman" panose="02020603050405020304" pitchFamily="18" charset="0"/>
                <a:cs typeface="Times New Roman" panose="02020603050405020304" pitchFamily="18" charset="0"/>
              </a:rPr>
              <a:t>Transfer in AY 2004-05 (via compromise + final payments) → capital gains taxable then.</a:t>
            </a:r>
          </a:p>
          <a:p>
            <a:pPr marL="0" lvl="0" indent="0" algn="just">
              <a:buNone/>
            </a:pPr>
            <a:r>
              <a:rPr lang="en-IN" sz="2400" dirty="0">
                <a:latin typeface="Times New Roman" panose="02020603050405020304" pitchFamily="18" charset="0"/>
                <a:cs typeface="Times New Roman" panose="02020603050405020304" pitchFamily="18" charset="0"/>
              </a:rPr>
              <a:t>Appeal dismissed but </a:t>
            </a:r>
            <a:r>
              <a:rPr lang="en-IN" sz="2400" b="1" dirty="0">
                <a:latin typeface="Times New Roman" panose="02020603050405020304" pitchFamily="18" charset="0"/>
                <a:cs typeface="Times New Roman" panose="02020603050405020304" pitchFamily="18" charset="0"/>
              </a:rPr>
              <a:t>for SC's reasons</a:t>
            </a:r>
            <a:r>
              <a:rPr lang="en-IN" sz="2400" dirty="0">
                <a:latin typeface="Times New Roman" panose="02020603050405020304" pitchFamily="18" charset="0"/>
                <a:cs typeface="Times New Roman" panose="02020603050405020304" pitchFamily="18" charset="0"/>
              </a:rPr>
              <a:t> (affirming lower authorities' conclusion, though differing slightly on reasoning).</a:t>
            </a:r>
          </a:p>
          <a:p>
            <a:pPr marL="0" indent="0" algn="just">
              <a:buNone/>
            </a:pPr>
            <a:r>
              <a:rPr lang="en-IN" sz="2400" dirty="0">
                <a:latin typeface="Times New Roman" panose="02020603050405020304" pitchFamily="18" charset="0"/>
                <a:cs typeface="Times New Roman" panose="02020603050405020304" pitchFamily="18" charset="0"/>
              </a:rPr>
              <a:t> </a:t>
            </a:r>
          </a:p>
        </p:txBody>
      </p:sp>
      <p:sp>
        <p:nvSpPr>
          <p:cNvPr id="2" name="Footer Placeholder 1">
            <a:extLst>
              <a:ext uri="{FF2B5EF4-FFF2-40B4-BE49-F238E27FC236}">
                <a16:creationId xmlns:a16="http://schemas.microsoft.com/office/drawing/2014/main" id="{DAEB86AF-D414-8A87-D141-D911C3B1084A}"/>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22087284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318F7-20CD-25ED-07DD-96E98E1D0D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04023-A5B7-0495-D996-041CE7140235}"/>
              </a:ext>
            </a:extLst>
          </p:cNvPr>
          <p:cNvSpPr>
            <a:spLocks noGrp="1"/>
          </p:cNvSpPr>
          <p:nvPr>
            <p:ph idx="1"/>
          </p:nvPr>
        </p:nvSpPr>
        <p:spPr>
          <a:xfrm>
            <a:off x="185980" y="299803"/>
            <a:ext cx="11716210" cy="5877160"/>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HELD</a:t>
            </a:r>
          </a:p>
          <a:p>
            <a:pPr marL="0" indent="0" algn="just">
              <a:buNone/>
            </a:pPr>
            <a:r>
              <a:rPr lang="en-US" sz="2000" b="1" dirty="0">
                <a:latin typeface="Times New Roman" panose="02020603050405020304" pitchFamily="18" charset="0"/>
                <a:cs typeface="Times New Roman" panose="02020603050405020304" pitchFamily="18" charset="0"/>
              </a:rPr>
              <a:t>Para 3</a:t>
            </a:r>
          </a:p>
          <a:p>
            <a:pPr marL="0" indent="0" algn="just">
              <a:buNone/>
            </a:pPr>
            <a:r>
              <a:rPr lang="en-US" sz="2000" dirty="0">
                <a:latin typeface="Times New Roman" panose="02020603050405020304" pitchFamily="18" charset="0"/>
                <a:cs typeface="Times New Roman" panose="02020603050405020304" pitchFamily="18" charset="0"/>
              </a:rPr>
              <a:t> During the course of assessment proceedings </a:t>
            </a:r>
            <a:r>
              <a:rPr lang="en-US" sz="2000" b="1" u="sng" dirty="0">
                <a:latin typeface="Times New Roman" panose="02020603050405020304" pitchFamily="18" charset="0"/>
                <a:cs typeface="Times New Roman" panose="02020603050405020304" pitchFamily="18" charset="0"/>
              </a:rPr>
              <a:t>the Assessing Officer noted that the assessee has sold 50 units / flats held as stock-in-trade, out of which 12 flats were sold for a consideration less than the market value (Govt. value). </a:t>
            </a:r>
          </a:p>
          <a:p>
            <a:pPr marL="0" indent="0" algn="just">
              <a:buNone/>
            </a:pPr>
            <a:r>
              <a:rPr lang="en-US" sz="2000" b="1" u="sng" dirty="0">
                <a:latin typeface="Times New Roman" panose="02020603050405020304" pitchFamily="18" charset="0"/>
                <a:cs typeface="Times New Roman" panose="02020603050405020304" pitchFamily="18" charset="0"/>
              </a:rPr>
              <a:t>He further noted from the audit report of the assessee firm that the auditor in column No.17 of the report has pointed out that certain flats were sold at less than the market value (Govt. value)</a:t>
            </a:r>
            <a:r>
              <a:rPr lang="en-US" sz="2000" dirty="0">
                <a:latin typeface="Times New Roman" panose="02020603050405020304" pitchFamily="18" charset="0"/>
                <a:cs typeface="Times New Roman" panose="02020603050405020304" pitchFamily="18" charset="0"/>
              </a:rPr>
              <a:t>. </a:t>
            </a:r>
          </a:p>
          <a:p>
            <a:pPr marL="0" indent="0" algn="just">
              <a:buNone/>
            </a:pPr>
            <a:r>
              <a:rPr lang="en-US" sz="2000" dirty="0">
                <a:latin typeface="Times New Roman" panose="02020603050405020304" pitchFamily="18" charset="0"/>
                <a:cs typeface="Times New Roman" panose="02020603050405020304" pitchFamily="18" charset="0"/>
              </a:rPr>
              <a:t>The </a:t>
            </a:r>
            <a:r>
              <a:rPr lang="en-US" sz="2000" b="1" u="sng" dirty="0">
                <a:latin typeface="Times New Roman" panose="02020603050405020304" pitchFamily="18" charset="0"/>
                <a:cs typeface="Times New Roman" panose="02020603050405020304" pitchFamily="18" charset="0"/>
              </a:rPr>
              <a:t>Assessing Officer, therefore, vide a show cause notice dated 25.09.2018 </a:t>
            </a:r>
            <a:r>
              <a:rPr lang="en-US" sz="2000" dirty="0">
                <a:latin typeface="Times New Roman" panose="02020603050405020304" pitchFamily="18" charset="0"/>
                <a:cs typeface="Times New Roman" panose="02020603050405020304" pitchFamily="18" charset="0"/>
              </a:rPr>
              <a:t>asked the following question to the assessee </a:t>
            </a:r>
            <a:r>
              <a:rPr lang="en-US" sz="2000" b="1" u="sng" dirty="0">
                <a:latin typeface="Times New Roman" panose="02020603050405020304" pitchFamily="18" charset="0"/>
                <a:cs typeface="Times New Roman" panose="02020603050405020304" pitchFamily="18" charset="0"/>
              </a:rPr>
              <a:t>which has been reproduced by him in the body of the assessment order</a:t>
            </a:r>
            <a:r>
              <a:rPr lang="en-US" sz="2000"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a:t>
            </a:r>
            <a:r>
              <a:rPr lang="en-US" sz="2000" b="1" u="sng" dirty="0">
                <a:latin typeface="Times New Roman" panose="02020603050405020304" pitchFamily="18" charset="0"/>
                <a:cs typeface="Times New Roman" panose="02020603050405020304" pitchFamily="18" charset="0"/>
              </a:rPr>
              <a:t>You have sold 12 flats to Push Vinayak for total consideration of Rs.85,37,500/-and the Market Price of the same is shown at Rs.1,24,07,367/- as pointed out by the Auditor in his Audit Report dated 13.10.2016. </a:t>
            </a:r>
          </a:p>
          <a:p>
            <a:pPr marL="0" indent="0" algn="just">
              <a:buNone/>
            </a:pPr>
            <a:r>
              <a:rPr lang="en-US" sz="2000" b="1" u="sng" dirty="0">
                <a:latin typeface="Times New Roman" panose="02020603050405020304" pitchFamily="18" charset="0"/>
                <a:cs typeface="Times New Roman" panose="02020603050405020304" pitchFamily="18" charset="0"/>
              </a:rPr>
              <a:t>Please explain why the difference of Rs.38,69,867/- should not be included in your income as provided in section 43CA of the Income Tax Act."</a:t>
            </a:r>
          </a:p>
        </p:txBody>
      </p:sp>
      <p:sp>
        <p:nvSpPr>
          <p:cNvPr id="2" name="Footer Placeholder 1">
            <a:extLst>
              <a:ext uri="{FF2B5EF4-FFF2-40B4-BE49-F238E27FC236}">
                <a16:creationId xmlns:a16="http://schemas.microsoft.com/office/drawing/2014/main" id="{CAEA718D-0C6A-4BC6-B56A-831140C26E6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68996330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907D5-2301-AF20-9CE5-690DB460CC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282E5E-C28B-AC54-7A51-4615D2BDE206}"/>
              </a:ext>
            </a:extLst>
          </p:cNvPr>
          <p:cNvSpPr>
            <a:spLocks noGrp="1"/>
          </p:cNvSpPr>
          <p:nvPr>
            <p:ph idx="1"/>
          </p:nvPr>
        </p:nvSpPr>
        <p:spPr>
          <a:xfrm>
            <a:off x="185980" y="299803"/>
            <a:ext cx="11716210" cy="5877160"/>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HELD</a:t>
            </a:r>
          </a:p>
          <a:p>
            <a:pPr marL="0" indent="0" algn="just">
              <a:buNone/>
            </a:pPr>
            <a:r>
              <a:rPr lang="en-US" sz="2000" b="1" dirty="0">
                <a:latin typeface="Times New Roman" panose="02020603050405020304" pitchFamily="18" charset="0"/>
                <a:cs typeface="Times New Roman" panose="02020603050405020304" pitchFamily="18" charset="0"/>
              </a:rPr>
              <a:t>Para 4</a:t>
            </a:r>
          </a:p>
          <a:p>
            <a:pPr marL="0" indent="0" algn="just">
              <a:buNone/>
            </a:pPr>
            <a:r>
              <a:rPr lang="en-US" sz="2000" dirty="0">
                <a:latin typeface="Times New Roman" panose="02020603050405020304" pitchFamily="18" charset="0"/>
                <a:cs typeface="Times New Roman" panose="02020603050405020304" pitchFamily="18" charset="0"/>
              </a:rPr>
              <a:t>The </a:t>
            </a:r>
            <a:r>
              <a:rPr lang="en-US" sz="2000" b="1" u="sng" dirty="0">
                <a:latin typeface="Times New Roman" panose="02020603050405020304" pitchFamily="18" charset="0"/>
                <a:cs typeface="Times New Roman" panose="02020603050405020304" pitchFamily="18" charset="0"/>
              </a:rPr>
              <a:t>assessee in response </a:t>
            </a:r>
            <a:r>
              <a:rPr lang="en-US" sz="2000" dirty="0">
                <a:latin typeface="Times New Roman" panose="02020603050405020304" pitchFamily="18" charset="0"/>
                <a:cs typeface="Times New Roman" panose="02020603050405020304" pitchFamily="18" charset="0"/>
              </a:rPr>
              <a:t>to the same filed the following details and </a:t>
            </a:r>
            <a:r>
              <a:rPr lang="en-US" sz="2000" b="1" u="sng" dirty="0">
                <a:latin typeface="Times New Roman" panose="02020603050405020304" pitchFamily="18" charset="0"/>
                <a:cs typeface="Times New Roman" panose="02020603050405020304" pitchFamily="18" charset="0"/>
              </a:rPr>
              <a:t>submitted that those 12 flats were sold to the purchasers at the prevailing rate of market value as on the date of booking:</a:t>
            </a:r>
          </a:p>
          <a:p>
            <a:pPr marL="0" indent="0" algn="just">
              <a:buNone/>
            </a:pPr>
            <a:r>
              <a:rPr lang="en-US" sz="2000" dirty="0">
                <a:latin typeface="Times New Roman" panose="02020603050405020304" pitchFamily="18" charset="0"/>
                <a:cs typeface="Times New Roman" panose="02020603050405020304" pitchFamily="18" charset="0"/>
              </a:rPr>
              <a:t>"6.1. In response to the above, the A.R. of the assessee Shri Mahendra Jain, C.A. has filed reply through e-proceedings, the relevant part of the reply is re-produced as under:</a:t>
            </a:r>
          </a:p>
          <a:p>
            <a:pPr marL="0" indent="0" algn="just">
              <a:buNone/>
            </a:pPr>
            <a:r>
              <a:rPr lang="en-US" sz="2000" dirty="0">
                <a:latin typeface="Times New Roman" panose="02020603050405020304" pitchFamily="18" charset="0"/>
                <a:cs typeface="Times New Roman" panose="02020603050405020304" pitchFamily="18" charset="0"/>
              </a:rPr>
              <a:t>"</a:t>
            </a:r>
            <a:r>
              <a:rPr lang="en-US" sz="2000" b="1" u="sng" dirty="0">
                <a:latin typeface="Times New Roman" panose="02020603050405020304" pitchFamily="18" charset="0"/>
                <a:cs typeface="Times New Roman" panose="02020603050405020304" pitchFamily="18" charset="0"/>
              </a:rPr>
              <a:t>Difference of Rs.38,69,867/-: During the year we have given the possession of 50 flat valued at Rs.53,13,3000/-, whereas 12 flat out of 50 flat whose market value is more than agreement value &amp; the difference is valued at Rs.38,69,867/-.</a:t>
            </a:r>
          </a:p>
          <a:p>
            <a:pPr marL="0" indent="0" algn="just">
              <a:buNone/>
            </a:pPr>
            <a:r>
              <a:rPr lang="en-US" sz="2000" b="1" u="sng" dirty="0">
                <a:latin typeface="Times New Roman" panose="02020603050405020304" pitchFamily="18" charset="0"/>
                <a:cs typeface="Times New Roman" panose="02020603050405020304" pitchFamily="18" charset="0"/>
              </a:rPr>
              <a:t> </a:t>
            </a:r>
          </a:p>
        </p:txBody>
      </p:sp>
      <p:sp>
        <p:nvSpPr>
          <p:cNvPr id="2" name="Footer Placeholder 1">
            <a:extLst>
              <a:ext uri="{FF2B5EF4-FFF2-40B4-BE49-F238E27FC236}">
                <a16:creationId xmlns:a16="http://schemas.microsoft.com/office/drawing/2014/main" id="{99CEA4E1-B836-2DAC-ADF7-7EFB2F6D4B82}"/>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89296623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7C006-0A1B-AD48-7218-321A0D493C36}"/>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9A57D99-179C-FEF1-5797-6D9AAFF09AC9}"/>
              </a:ext>
            </a:extLst>
          </p:cNvPr>
          <p:cNvGraphicFramePr>
            <a:graphicFrameLocks noGrp="1"/>
          </p:cNvGraphicFramePr>
          <p:nvPr>
            <p:ph idx="1"/>
            <p:extLst>
              <p:ext uri="{D42A27DB-BD31-4B8C-83A1-F6EECF244321}">
                <p14:modId xmlns:p14="http://schemas.microsoft.com/office/powerpoint/2010/main" val="558264773"/>
              </p:ext>
            </p:extLst>
          </p:nvPr>
        </p:nvGraphicFramePr>
        <p:xfrm>
          <a:off x="551671" y="228600"/>
          <a:ext cx="10743859" cy="5623734"/>
        </p:xfrm>
        <a:graphic>
          <a:graphicData uri="http://schemas.openxmlformats.org/drawingml/2006/table">
            <a:tbl>
              <a:tblPr/>
              <a:tblGrid>
                <a:gridCol w="1534837">
                  <a:extLst>
                    <a:ext uri="{9D8B030D-6E8A-4147-A177-3AD203B41FA5}">
                      <a16:colId xmlns:a16="http://schemas.microsoft.com/office/drawing/2014/main" val="960145995"/>
                    </a:ext>
                  </a:extLst>
                </a:gridCol>
                <a:gridCol w="1534837">
                  <a:extLst>
                    <a:ext uri="{9D8B030D-6E8A-4147-A177-3AD203B41FA5}">
                      <a16:colId xmlns:a16="http://schemas.microsoft.com/office/drawing/2014/main" val="1901677516"/>
                    </a:ext>
                  </a:extLst>
                </a:gridCol>
                <a:gridCol w="1534837">
                  <a:extLst>
                    <a:ext uri="{9D8B030D-6E8A-4147-A177-3AD203B41FA5}">
                      <a16:colId xmlns:a16="http://schemas.microsoft.com/office/drawing/2014/main" val="2917513764"/>
                    </a:ext>
                  </a:extLst>
                </a:gridCol>
                <a:gridCol w="1534837">
                  <a:extLst>
                    <a:ext uri="{9D8B030D-6E8A-4147-A177-3AD203B41FA5}">
                      <a16:colId xmlns:a16="http://schemas.microsoft.com/office/drawing/2014/main" val="2676568529"/>
                    </a:ext>
                  </a:extLst>
                </a:gridCol>
                <a:gridCol w="1534837">
                  <a:extLst>
                    <a:ext uri="{9D8B030D-6E8A-4147-A177-3AD203B41FA5}">
                      <a16:colId xmlns:a16="http://schemas.microsoft.com/office/drawing/2014/main" val="4262797215"/>
                    </a:ext>
                  </a:extLst>
                </a:gridCol>
                <a:gridCol w="1534837">
                  <a:extLst>
                    <a:ext uri="{9D8B030D-6E8A-4147-A177-3AD203B41FA5}">
                      <a16:colId xmlns:a16="http://schemas.microsoft.com/office/drawing/2014/main" val="938513538"/>
                    </a:ext>
                  </a:extLst>
                </a:gridCol>
                <a:gridCol w="1534837">
                  <a:extLst>
                    <a:ext uri="{9D8B030D-6E8A-4147-A177-3AD203B41FA5}">
                      <a16:colId xmlns:a16="http://schemas.microsoft.com/office/drawing/2014/main" val="4090335618"/>
                    </a:ext>
                  </a:extLst>
                </a:gridCol>
              </a:tblGrid>
              <a:tr h="839127">
                <a:tc>
                  <a:txBody>
                    <a:bodyPr/>
                    <a:lstStyle/>
                    <a:p>
                      <a:pPr>
                        <a:buNone/>
                      </a:pPr>
                      <a:r>
                        <a:rPr lang="en-IN" sz="1600" dirty="0">
                          <a:effectLst/>
                          <a:latin typeface="Times New Roman" panose="02020603050405020304" pitchFamily="18" charset="0"/>
                          <a:cs typeface="Times New Roman" panose="02020603050405020304" pitchFamily="18" charset="0"/>
                        </a:rPr>
                        <a:t>Flat No.</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dirty="0">
                          <a:effectLst/>
                          <a:latin typeface="Times New Roman" panose="02020603050405020304" pitchFamily="18" charset="0"/>
                          <a:cs typeface="Times New Roman" panose="02020603050405020304" pitchFamily="18" charset="0"/>
                        </a:rPr>
                        <a:t>Date of Booking</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Date of Agreement</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Agreement (Sale Value)</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US" sz="1600">
                          <a:effectLst/>
                          <a:latin typeface="Times New Roman" panose="02020603050405020304" pitchFamily="18" charset="0"/>
                          <a:cs typeface="Times New Roman" panose="02020603050405020304" pitchFamily="18" charset="0"/>
                        </a:rPr>
                        <a:t>Mkt. Value on date of Agreement</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Area of Flat</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Difference</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3507415"/>
                  </a:ext>
                </a:extLst>
              </a:tr>
              <a:tr h="356497">
                <a:tc>
                  <a:txBody>
                    <a:bodyPr/>
                    <a:lstStyle/>
                    <a:p>
                      <a:pPr>
                        <a:buNone/>
                      </a:pPr>
                      <a:r>
                        <a:rPr lang="en-IN" sz="1600">
                          <a:effectLst/>
                          <a:latin typeface="Times New Roman" panose="02020603050405020304" pitchFamily="18" charset="0"/>
                          <a:cs typeface="Times New Roman" panose="02020603050405020304" pitchFamily="18" charset="0"/>
                        </a:rPr>
                        <a:t>1403</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07/12/2009</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08/11/2012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5,80,000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10,06,500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464</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4,26,500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863504"/>
                  </a:ext>
                </a:extLst>
              </a:tr>
              <a:tr h="356497">
                <a:tc>
                  <a:txBody>
                    <a:bodyPr/>
                    <a:lstStyle/>
                    <a:p>
                      <a:pPr>
                        <a:buNone/>
                      </a:pPr>
                      <a:r>
                        <a:rPr lang="en-IN" sz="1600">
                          <a:effectLst/>
                          <a:latin typeface="Times New Roman" panose="02020603050405020304" pitchFamily="18" charset="0"/>
                          <a:cs typeface="Times New Roman" panose="02020603050405020304" pitchFamily="18" charset="0"/>
                        </a:rPr>
                        <a:t>1503</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dirty="0">
                          <a:effectLst/>
                          <a:latin typeface="Times New Roman" panose="02020603050405020304" pitchFamily="18" charset="0"/>
                          <a:cs typeface="Times New Roman" panose="02020603050405020304" pitchFamily="18" charset="0"/>
                        </a:rPr>
                        <a:t>01/02/2010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25/01/2012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6,82,000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dirty="0">
                          <a:effectLst/>
                          <a:latin typeface="Times New Roman" panose="02020603050405020304" pitchFamily="18" charset="0"/>
                          <a:cs typeface="Times New Roman" panose="02020603050405020304" pitchFamily="18" charset="0"/>
                        </a:rPr>
                        <a:t>7,30,000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232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48,000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2130034"/>
                  </a:ext>
                </a:extLst>
              </a:tr>
              <a:tr h="356497">
                <a:tc>
                  <a:txBody>
                    <a:bodyPr/>
                    <a:lstStyle/>
                    <a:p>
                      <a:pPr>
                        <a:buNone/>
                      </a:pPr>
                      <a:r>
                        <a:rPr lang="en-IN" sz="1600">
                          <a:effectLst/>
                          <a:latin typeface="Times New Roman" panose="02020603050405020304" pitchFamily="18" charset="0"/>
                          <a:cs typeface="Times New Roman" panose="02020603050405020304" pitchFamily="18" charset="0"/>
                        </a:rPr>
                        <a:t>1405</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12/12/2009</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29/08/2012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8,63,950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10,06,500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384</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1,42,550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6809433"/>
                  </a:ext>
                </a:extLst>
              </a:tr>
              <a:tr h="356497">
                <a:tc>
                  <a:txBody>
                    <a:bodyPr/>
                    <a:lstStyle/>
                    <a:p>
                      <a:pPr>
                        <a:buNone/>
                      </a:pPr>
                      <a:r>
                        <a:rPr lang="en-IN" sz="1600">
                          <a:effectLst/>
                          <a:latin typeface="Times New Roman" panose="02020603050405020304" pitchFamily="18" charset="0"/>
                          <a:cs typeface="Times New Roman" panose="02020603050405020304" pitchFamily="18" charset="0"/>
                        </a:rPr>
                        <a:t>1409</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07/12/2009</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22/10/2012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5,80,000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9,55,867</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dirty="0">
                          <a:effectLst/>
                          <a:latin typeface="Times New Roman" panose="02020603050405020304" pitchFamily="18" charset="0"/>
                          <a:cs typeface="Times New Roman" panose="02020603050405020304" pitchFamily="18" charset="0"/>
                        </a:rPr>
                        <a:t>464</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3,75,867</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7312165"/>
                  </a:ext>
                </a:extLst>
              </a:tr>
              <a:tr h="356497">
                <a:tc>
                  <a:txBody>
                    <a:bodyPr/>
                    <a:lstStyle/>
                    <a:p>
                      <a:pPr>
                        <a:buNone/>
                      </a:pPr>
                      <a:r>
                        <a:rPr lang="en-IN" sz="1600">
                          <a:effectLst/>
                          <a:latin typeface="Times New Roman" panose="02020603050405020304" pitchFamily="18" charset="0"/>
                          <a:cs typeface="Times New Roman" panose="02020603050405020304" pitchFamily="18" charset="0"/>
                        </a:rPr>
                        <a:t>1401</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20/10/2009</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01/06/2011</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6,52,400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6,60,000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378</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dirty="0">
                          <a:effectLst/>
                          <a:latin typeface="Times New Roman" panose="02020603050405020304" pitchFamily="18" charset="0"/>
                          <a:cs typeface="Times New Roman" panose="02020603050405020304" pitchFamily="18" charset="0"/>
                        </a:rPr>
                        <a:t>7,600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2717095"/>
                  </a:ext>
                </a:extLst>
              </a:tr>
              <a:tr h="356497">
                <a:tc>
                  <a:txBody>
                    <a:bodyPr/>
                    <a:lstStyle/>
                    <a:p>
                      <a:pPr>
                        <a:buNone/>
                      </a:pPr>
                      <a:r>
                        <a:rPr lang="en-IN" sz="1600">
                          <a:effectLst/>
                          <a:latin typeface="Times New Roman" panose="02020603050405020304" pitchFamily="18" charset="0"/>
                          <a:cs typeface="Times New Roman" panose="02020603050405020304" pitchFamily="18" charset="0"/>
                        </a:rPr>
                        <a:t>1410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07/12/2009</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27/12/2012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5,80,000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10,07,000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464</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dirty="0">
                          <a:effectLst/>
                          <a:latin typeface="Times New Roman" panose="02020603050405020304" pitchFamily="18" charset="0"/>
                          <a:cs typeface="Times New Roman" panose="02020603050405020304" pitchFamily="18" charset="0"/>
                        </a:rPr>
                        <a:t>4,27,000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6906907"/>
                  </a:ext>
                </a:extLst>
              </a:tr>
              <a:tr h="356497">
                <a:tc>
                  <a:txBody>
                    <a:bodyPr/>
                    <a:lstStyle/>
                    <a:p>
                      <a:pPr>
                        <a:buNone/>
                      </a:pPr>
                      <a:r>
                        <a:rPr lang="en-IN" sz="1600">
                          <a:effectLst/>
                          <a:latin typeface="Times New Roman" panose="02020603050405020304" pitchFamily="18" charset="0"/>
                          <a:cs typeface="Times New Roman" panose="02020603050405020304" pitchFamily="18" charset="0"/>
                        </a:rPr>
                        <a:t>1301</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24/09/2009</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16/06/2015</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5,83,750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13,92,000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320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8,08,250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2144020"/>
                  </a:ext>
                </a:extLst>
              </a:tr>
              <a:tr h="356497">
                <a:tc>
                  <a:txBody>
                    <a:bodyPr/>
                    <a:lstStyle/>
                    <a:p>
                      <a:pPr>
                        <a:buNone/>
                      </a:pPr>
                      <a:r>
                        <a:rPr lang="en-IN" sz="1600">
                          <a:effectLst/>
                          <a:latin typeface="Times New Roman" panose="02020603050405020304" pitchFamily="18" charset="0"/>
                          <a:cs typeface="Times New Roman" panose="02020603050405020304" pitchFamily="18" charset="0"/>
                        </a:rPr>
                        <a:t>1412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07/12/2009</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06/08/2012</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5,80,000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10,07,000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464</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dirty="0">
                          <a:effectLst/>
                          <a:latin typeface="Times New Roman" panose="02020603050405020304" pitchFamily="18" charset="0"/>
                          <a:cs typeface="Times New Roman" panose="02020603050405020304" pitchFamily="18" charset="0"/>
                        </a:rPr>
                        <a:t>4,27,000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228622"/>
                  </a:ext>
                </a:extLst>
              </a:tr>
              <a:tr h="356497">
                <a:tc>
                  <a:txBody>
                    <a:bodyPr/>
                    <a:lstStyle/>
                    <a:p>
                      <a:pPr>
                        <a:buNone/>
                      </a:pPr>
                      <a:r>
                        <a:rPr lang="en-IN" sz="1600">
                          <a:effectLst/>
                          <a:latin typeface="Times New Roman" panose="02020603050405020304" pitchFamily="18" charset="0"/>
                          <a:cs typeface="Times New Roman" panose="02020603050405020304" pitchFamily="18" charset="0"/>
                        </a:rPr>
                        <a:t>1508</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12/12/2009</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26/12/2014</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6,82,500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10,70,500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258</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dirty="0">
                          <a:effectLst/>
                          <a:latin typeface="Times New Roman" panose="02020603050405020304" pitchFamily="18" charset="0"/>
                          <a:cs typeface="Times New Roman" panose="02020603050405020304" pitchFamily="18" charset="0"/>
                        </a:rPr>
                        <a:t>3,88,000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3386947"/>
                  </a:ext>
                </a:extLst>
              </a:tr>
              <a:tr h="356497">
                <a:tc>
                  <a:txBody>
                    <a:bodyPr/>
                    <a:lstStyle/>
                    <a:p>
                      <a:pPr>
                        <a:buNone/>
                      </a:pPr>
                      <a:r>
                        <a:rPr lang="en-IN" sz="1600">
                          <a:effectLst/>
                          <a:latin typeface="Times New Roman" panose="02020603050405020304" pitchFamily="18" charset="0"/>
                          <a:cs typeface="Times New Roman" panose="02020603050405020304" pitchFamily="18" charset="0"/>
                        </a:rPr>
                        <a:t>1417</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02/03/2011</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26/12/2014</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12,85,000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13,28,000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320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dirty="0">
                          <a:effectLst/>
                          <a:latin typeface="Times New Roman" panose="02020603050405020304" pitchFamily="18" charset="0"/>
                          <a:cs typeface="Times New Roman" panose="02020603050405020304" pitchFamily="18" charset="0"/>
                        </a:rPr>
                        <a:t>43,000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2239204"/>
                  </a:ext>
                </a:extLst>
              </a:tr>
              <a:tr h="356497">
                <a:tc>
                  <a:txBody>
                    <a:bodyPr/>
                    <a:lstStyle/>
                    <a:p>
                      <a:pPr>
                        <a:buNone/>
                      </a:pPr>
                      <a:r>
                        <a:rPr lang="en-IN" sz="1600">
                          <a:effectLst/>
                          <a:latin typeface="Times New Roman" panose="02020603050405020304" pitchFamily="18" charset="0"/>
                          <a:cs typeface="Times New Roman" panose="02020603050405020304" pitchFamily="18" charset="0"/>
                        </a:rPr>
                        <a:t>1511</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15/02/2010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25/01/2016</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7,76,000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11,22,000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258</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dirty="0">
                          <a:effectLst/>
                          <a:latin typeface="Times New Roman" panose="02020603050405020304" pitchFamily="18" charset="0"/>
                          <a:cs typeface="Times New Roman" panose="02020603050405020304" pitchFamily="18" charset="0"/>
                        </a:rPr>
                        <a:t>3,46,000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6114034"/>
                  </a:ext>
                </a:extLst>
              </a:tr>
              <a:tr h="540643">
                <a:tc>
                  <a:txBody>
                    <a:bodyPr/>
                    <a:lstStyle/>
                    <a:p>
                      <a:pPr>
                        <a:buNone/>
                      </a:pPr>
                      <a:r>
                        <a:rPr lang="en-IN" sz="1600">
                          <a:effectLst/>
                          <a:latin typeface="Times New Roman" panose="02020603050405020304" pitchFamily="18" charset="0"/>
                          <a:cs typeface="Times New Roman" panose="02020603050405020304" pitchFamily="18" charset="0"/>
                        </a:rPr>
                        <a:t>1507</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09/01/2010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02/03/2016</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6,91,900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a:effectLst/>
                          <a:latin typeface="Times New Roman" panose="02020603050405020304" pitchFamily="18" charset="0"/>
                          <a:cs typeface="Times New Roman" panose="02020603050405020304" pitchFamily="18" charset="0"/>
                        </a:rPr>
                        <a:t>11,22,000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r>
                        <a:rPr lang="en-IN" sz="1600" dirty="0">
                          <a:effectLst/>
                          <a:latin typeface="Times New Roman" panose="02020603050405020304" pitchFamily="18" charset="0"/>
                          <a:cs typeface="Times New Roman" panose="02020603050405020304" pitchFamily="18" charset="0"/>
                        </a:rPr>
                        <a:t>258</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latinLnBrk="0" hangingPunct="1">
                        <a:buNone/>
                      </a:pPr>
                      <a:r>
                        <a:rPr lang="en-IN" sz="1600" kern="1200" dirty="0">
                          <a:solidFill>
                            <a:schemeClr val="tx1"/>
                          </a:solidFill>
                          <a:effectLst/>
                          <a:latin typeface="Times New Roman" panose="02020603050405020304" pitchFamily="18" charset="0"/>
                          <a:ea typeface="+mn-ea"/>
                          <a:cs typeface="Times New Roman" panose="02020603050405020304" pitchFamily="18" charset="0"/>
                        </a:rPr>
                        <a:t>4,30,100</a:t>
                      </a: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1396537"/>
                  </a:ext>
                </a:extLst>
              </a:tr>
              <a:tr h="322497">
                <a:tc>
                  <a:txBody>
                    <a:bodyPr/>
                    <a:lstStyle/>
                    <a:p>
                      <a:pPr>
                        <a:buNone/>
                      </a:pPr>
                      <a:endParaRPr lang="en-IN" sz="1600" dirty="0">
                        <a:effectLst/>
                        <a:latin typeface="Times New Roman" panose="02020603050405020304" pitchFamily="18" charset="0"/>
                        <a:cs typeface="Times New Roman" panose="02020603050405020304" pitchFamily="18" charset="0"/>
                      </a:endParaRP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endParaRPr lang="en-IN" sz="1600">
                        <a:effectLst/>
                        <a:latin typeface="Times New Roman" panose="02020603050405020304" pitchFamily="18" charset="0"/>
                        <a:cs typeface="Times New Roman" panose="02020603050405020304" pitchFamily="18" charset="0"/>
                      </a:endParaRP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endParaRPr lang="en-IN" sz="1600">
                        <a:effectLst/>
                        <a:latin typeface="Times New Roman" panose="02020603050405020304" pitchFamily="18" charset="0"/>
                        <a:cs typeface="Times New Roman" panose="02020603050405020304" pitchFamily="18" charset="0"/>
                      </a:endParaRP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endParaRPr lang="en-IN" sz="1600">
                        <a:effectLst/>
                        <a:latin typeface="Times New Roman" panose="02020603050405020304" pitchFamily="18" charset="0"/>
                        <a:cs typeface="Times New Roman" panose="02020603050405020304" pitchFamily="18" charset="0"/>
                      </a:endParaRP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endParaRPr lang="en-IN" sz="1600">
                        <a:effectLst/>
                        <a:latin typeface="Times New Roman" panose="02020603050405020304" pitchFamily="18" charset="0"/>
                        <a:cs typeface="Times New Roman" panose="02020603050405020304" pitchFamily="18" charset="0"/>
                      </a:endParaRP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buNone/>
                      </a:pPr>
                      <a:endParaRPr lang="en-IN" sz="1600">
                        <a:effectLst/>
                        <a:latin typeface="Times New Roman" panose="02020603050405020304" pitchFamily="18" charset="0"/>
                        <a:cs typeface="Times New Roman" panose="02020603050405020304" pitchFamily="18" charset="0"/>
                      </a:endParaRPr>
                    </a:p>
                  </a:txBody>
                  <a:tcPr marL="60587" marR="60587" marT="30293" marB="3029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b" latinLnBrk="0" hangingPunct="1">
                        <a:buNone/>
                      </a:pPr>
                      <a:r>
                        <a:rPr lang="en-IN" sz="1600" b="1" kern="1200" dirty="0">
                          <a:solidFill>
                            <a:schemeClr val="tx1"/>
                          </a:solidFill>
                          <a:effectLst/>
                          <a:latin typeface="Times New Roman" panose="02020603050405020304" pitchFamily="18" charset="0"/>
                          <a:ea typeface="+mn-ea"/>
                          <a:cs typeface="Times New Roman" panose="02020603050405020304" pitchFamily="18" charset="0"/>
                        </a:rPr>
                        <a:t>38,69,867</a:t>
                      </a:r>
                    </a:p>
                  </a:txBody>
                  <a:tcPr marL="9525" marR="9525" marT="9525"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7701952"/>
                  </a:ext>
                </a:extLst>
              </a:tr>
            </a:tbl>
          </a:graphicData>
        </a:graphic>
      </p:graphicFrame>
      <p:sp>
        <p:nvSpPr>
          <p:cNvPr id="7" name="Rectangle 1">
            <a:extLst>
              <a:ext uri="{FF2B5EF4-FFF2-40B4-BE49-F238E27FC236}">
                <a16:creationId xmlns:a16="http://schemas.microsoft.com/office/drawing/2014/main" id="{908C8392-AB80-3860-78C8-EBD7791A29E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TextBox 8">
            <a:extLst>
              <a:ext uri="{FF2B5EF4-FFF2-40B4-BE49-F238E27FC236}">
                <a16:creationId xmlns:a16="http://schemas.microsoft.com/office/drawing/2014/main" id="{559DF355-D77C-50A1-9419-314C5B53C398}"/>
              </a:ext>
            </a:extLst>
          </p:cNvPr>
          <p:cNvSpPr txBox="1"/>
          <p:nvPr/>
        </p:nvSpPr>
        <p:spPr>
          <a:xfrm>
            <a:off x="551671" y="5852339"/>
            <a:ext cx="10560613" cy="369332"/>
          </a:xfrm>
          <a:prstGeom prst="rect">
            <a:avLst/>
          </a:prstGeom>
          <a:noFill/>
        </p:spPr>
        <p:txBody>
          <a:bodyPr wrap="square">
            <a:spAutoFit/>
          </a:bodyPr>
          <a:lstStyle/>
          <a:p>
            <a:r>
              <a:rPr lang="en-US" b="1" i="0" u="sng" dirty="0">
                <a:solidFill>
                  <a:srgbClr val="000000"/>
                </a:solidFill>
                <a:effectLst/>
                <a:latin typeface="Times New Roman" panose="02020603050405020304" pitchFamily="18" charset="0"/>
              </a:rPr>
              <a:t>We have sold/allotted flat to purchaser at prevailing rate of market value as on date of booking."</a:t>
            </a:r>
            <a:endParaRPr lang="en-IN" b="1" u="sng" dirty="0"/>
          </a:p>
        </p:txBody>
      </p:sp>
      <p:sp>
        <p:nvSpPr>
          <p:cNvPr id="2" name="Footer Placeholder 1">
            <a:extLst>
              <a:ext uri="{FF2B5EF4-FFF2-40B4-BE49-F238E27FC236}">
                <a16:creationId xmlns:a16="http://schemas.microsoft.com/office/drawing/2014/main" id="{5323D413-0836-8734-4536-2A4B54305E5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94369738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1B1D9-BCB0-3CEE-6DC1-DF1E0C8507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B61968-4AC8-F4D5-1B84-170B8C5F25A8}"/>
              </a:ext>
            </a:extLst>
          </p:cNvPr>
          <p:cNvSpPr>
            <a:spLocks noGrp="1"/>
          </p:cNvSpPr>
          <p:nvPr>
            <p:ph idx="1"/>
          </p:nvPr>
        </p:nvSpPr>
        <p:spPr>
          <a:xfrm>
            <a:off x="185980" y="299803"/>
            <a:ext cx="11716210" cy="5877160"/>
          </a:xfrm>
        </p:spPr>
        <p:txBody>
          <a:bodyPr>
            <a:noAutofit/>
          </a:bodyPr>
          <a:lstStyle/>
          <a:p>
            <a:pPr marL="0" indent="0" algn="just">
              <a:buNone/>
            </a:pPr>
            <a:r>
              <a:rPr lang="en-US" sz="2000" b="1" u="sng" dirty="0">
                <a:latin typeface="Times New Roman" panose="02020603050405020304" pitchFamily="18" charset="0"/>
                <a:cs typeface="Times New Roman" panose="02020603050405020304" pitchFamily="18" charset="0"/>
              </a:rPr>
              <a:t>Para 5</a:t>
            </a:r>
          </a:p>
          <a:p>
            <a:pPr marL="0" indent="0" algn="just">
              <a:buNone/>
            </a:pPr>
            <a:endParaRPr lang="en-US" sz="2000" b="1" u="sng"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However, the </a:t>
            </a:r>
            <a:r>
              <a:rPr lang="en-US" sz="2000" b="1" u="sng" dirty="0">
                <a:latin typeface="Times New Roman" panose="02020603050405020304" pitchFamily="18" charset="0"/>
                <a:cs typeface="Times New Roman" panose="02020603050405020304" pitchFamily="18" charset="0"/>
              </a:rPr>
              <a:t>Assessing Officer was not satisfied with the arguments advanced by the assessee.</a:t>
            </a:r>
          </a:p>
          <a:p>
            <a:pPr marL="0" indent="0" algn="just">
              <a:buNone/>
            </a:pPr>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He noted that since the Auditor has already pointed out that the addition of Rs.38,69,867/- could be made as per the provisions of section 43CA of the Act, therefore, applying the provisions of section 43CA, the Assessing Officer made addition of Rs.38,69,867/- being the difference between the market value and the agreement value</a:t>
            </a:r>
            <a:r>
              <a:rPr lang="en-US" sz="2000" dirty="0">
                <a:latin typeface="Times New Roman" panose="02020603050405020304" pitchFamily="18" charset="0"/>
                <a:cs typeface="Times New Roman" panose="02020603050405020304" pitchFamily="18" charset="0"/>
              </a:rPr>
              <a:t>.</a:t>
            </a:r>
          </a:p>
        </p:txBody>
      </p:sp>
      <p:sp>
        <p:nvSpPr>
          <p:cNvPr id="2" name="Footer Placeholder 1">
            <a:extLst>
              <a:ext uri="{FF2B5EF4-FFF2-40B4-BE49-F238E27FC236}">
                <a16:creationId xmlns:a16="http://schemas.microsoft.com/office/drawing/2014/main" id="{0BA6C031-A93C-8B27-D06D-D623BFB46A51}"/>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28418200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23CF6-12C7-5E1F-50DB-FF7575507F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0ADDB-A146-6955-0FA0-F4582639A6BC}"/>
              </a:ext>
            </a:extLst>
          </p:cNvPr>
          <p:cNvSpPr>
            <a:spLocks noGrp="1"/>
          </p:cNvSpPr>
          <p:nvPr>
            <p:ph idx="1"/>
          </p:nvPr>
        </p:nvSpPr>
        <p:spPr>
          <a:xfrm>
            <a:off x="185980" y="299803"/>
            <a:ext cx="11716210" cy="5877160"/>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HELD</a:t>
            </a:r>
          </a:p>
          <a:p>
            <a:pPr marL="0" indent="0" algn="just">
              <a:buNone/>
            </a:pPr>
            <a:r>
              <a:rPr lang="en-US" sz="2000" b="1" dirty="0">
                <a:latin typeface="Times New Roman" panose="02020603050405020304" pitchFamily="18" charset="0"/>
                <a:cs typeface="Times New Roman" panose="02020603050405020304" pitchFamily="18" charset="0"/>
              </a:rPr>
              <a:t>Para 8</a:t>
            </a:r>
          </a:p>
          <a:p>
            <a:pPr marL="0" indent="0" algn="just">
              <a:buNone/>
            </a:pPr>
            <a:r>
              <a:rPr lang="en-US" sz="2000" dirty="0">
                <a:latin typeface="Times New Roman" panose="02020603050405020304" pitchFamily="18" charset="0"/>
                <a:cs typeface="Times New Roman" panose="02020603050405020304" pitchFamily="18" charset="0"/>
              </a:rPr>
              <a:t> The </a:t>
            </a:r>
            <a:r>
              <a:rPr lang="en-US" sz="2000" b="1" u="sng" dirty="0">
                <a:latin typeface="Times New Roman" panose="02020603050405020304" pitchFamily="18" charset="0"/>
                <a:cs typeface="Times New Roman" panose="02020603050405020304" pitchFamily="18" charset="0"/>
              </a:rPr>
              <a:t>Ld. Counsel </a:t>
            </a:r>
            <a:r>
              <a:rPr lang="en-US" sz="2000" dirty="0">
                <a:latin typeface="Times New Roman" panose="02020603050405020304" pitchFamily="18" charset="0"/>
                <a:cs typeface="Times New Roman" panose="02020603050405020304" pitchFamily="18" charset="0"/>
              </a:rPr>
              <a:t>for the assessee at the outset drew the attention of the Bench to the details given before the Assessing Officer and </a:t>
            </a:r>
            <a:r>
              <a:rPr lang="en-US" sz="2000" b="1" u="sng" dirty="0">
                <a:latin typeface="Times New Roman" panose="02020603050405020304" pitchFamily="18" charset="0"/>
                <a:cs typeface="Times New Roman" panose="02020603050405020304" pitchFamily="18" charset="0"/>
              </a:rPr>
              <a:t>submitted that on the date of booking the market value (Govt. value) was less than the agreement value.</a:t>
            </a:r>
          </a:p>
          <a:p>
            <a:pPr marL="0" indent="0" algn="just">
              <a:buNone/>
            </a:pPr>
            <a:r>
              <a:rPr lang="en-US" sz="2000" dirty="0">
                <a:latin typeface="Times New Roman" panose="02020603050405020304" pitchFamily="18" charset="0"/>
                <a:cs typeface="Times New Roman" panose="02020603050405020304" pitchFamily="18" charset="0"/>
              </a:rPr>
              <a:t>He </a:t>
            </a:r>
            <a:r>
              <a:rPr lang="en-US" sz="2000" b="1" u="sng" dirty="0">
                <a:latin typeface="Times New Roman" panose="02020603050405020304" pitchFamily="18" charset="0"/>
                <a:cs typeface="Times New Roman" panose="02020603050405020304" pitchFamily="18" charset="0"/>
              </a:rPr>
              <a:t>submitted that the respective flats were sold much after the date of booking and the assessee had received the initial amount at the time of booking through banking channel.</a:t>
            </a:r>
          </a:p>
          <a:p>
            <a:pPr marL="0" indent="0" algn="just">
              <a:buNone/>
            </a:pPr>
            <a:r>
              <a:rPr lang="en-US" sz="2000" dirty="0">
                <a:latin typeface="Times New Roman" panose="02020603050405020304" pitchFamily="18" charset="0"/>
                <a:cs typeface="Times New Roman" panose="02020603050405020304" pitchFamily="18" charset="0"/>
              </a:rPr>
              <a:t>Referring to the provisions of section 43CA(3) and 43CA(4) of the Act, he submitted that the section is very clear, according to which where the date of agreement fixing the value of consideration for transfer of the asset and the date of registration of such transfer of asset are not the same, the value referred to in subsection (1) may be taken as the value assessable by any authority of a State Government for the purpose of payment of stamp duty in respect of such transfer on the date of the agreement.</a:t>
            </a:r>
          </a:p>
          <a:p>
            <a:pPr marL="0" indent="0" algn="just">
              <a:buNone/>
            </a:pPr>
            <a:r>
              <a:rPr lang="en-US" sz="2000" dirty="0">
                <a:latin typeface="Times New Roman" panose="02020603050405020304" pitchFamily="18" charset="0"/>
                <a:cs typeface="Times New Roman" panose="02020603050405020304" pitchFamily="18" charset="0"/>
              </a:rPr>
              <a:t> </a:t>
            </a:r>
            <a:endParaRPr lang="en-US" sz="20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3B84AB8-8D60-B104-2B5E-680773F8E09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03396661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4EACA-5144-B887-6A98-9F2BDBAB21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71EDD-A7C1-5FEB-7B39-FBF551CB73BE}"/>
              </a:ext>
            </a:extLst>
          </p:cNvPr>
          <p:cNvSpPr>
            <a:spLocks noGrp="1"/>
          </p:cNvSpPr>
          <p:nvPr>
            <p:ph idx="1"/>
          </p:nvPr>
        </p:nvSpPr>
        <p:spPr>
          <a:xfrm>
            <a:off x="237895" y="175816"/>
            <a:ext cx="11716210" cy="5877160"/>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HELD</a:t>
            </a:r>
          </a:p>
          <a:p>
            <a:pPr marL="0" indent="0" algn="just">
              <a:buNone/>
            </a:pPr>
            <a:r>
              <a:rPr lang="en-US" sz="2000" b="1" dirty="0">
                <a:latin typeface="Times New Roman" panose="02020603050405020304" pitchFamily="18" charset="0"/>
                <a:cs typeface="Times New Roman" panose="02020603050405020304" pitchFamily="18" charset="0"/>
              </a:rPr>
              <a:t>Para 13</a:t>
            </a:r>
          </a:p>
          <a:p>
            <a:pPr marL="0" indent="0" algn="just">
              <a:buNone/>
            </a:pPr>
            <a:r>
              <a:rPr lang="en-US" sz="2000" dirty="0">
                <a:latin typeface="Times New Roman" panose="02020603050405020304" pitchFamily="18" charset="0"/>
                <a:cs typeface="Times New Roman" panose="02020603050405020304" pitchFamily="18" charset="0"/>
              </a:rPr>
              <a:t> We find some force in the above arguments of the Ld. Counsel for the assessee. </a:t>
            </a:r>
          </a:p>
          <a:p>
            <a:pPr marL="0" indent="0" algn="just">
              <a:buNone/>
            </a:pPr>
            <a:r>
              <a:rPr lang="en-US" sz="2000" dirty="0">
                <a:latin typeface="Times New Roman" panose="02020603050405020304" pitchFamily="18" charset="0"/>
                <a:cs typeface="Times New Roman" panose="02020603050405020304" pitchFamily="18" charset="0"/>
              </a:rPr>
              <a:t>A perusal of the assessment order itself shows that the assessee during the course of assessment proceedings has filed its reply which has already been reproduced in the preceding paragraphs. </a:t>
            </a:r>
          </a:p>
          <a:p>
            <a:pPr marL="0" indent="0" algn="just">
              <a:buNone/>
            </a:pPr>
            <a:r>
              <a:rPr lang="en-US" sz="2000" dirty="0">
                <a:latin typeface="Times New Roman" panose="02020603050405020304" pitchFamily="18" charset="0"/>
                <a:cs typeface="Times New Roman" panose="02020603050405020304" pitchFamily="18" charset="0"/>
              </a:rPr>
              <a:t>A </a:t>
            </a:r>
            <a:r>
              <a:rPr lang="en-US" sz="2000" b="1" u="sng" dirty="0">
                <a:latin typeface="Times New Roman" panose="02020603050405020304" pitchFamily="18" charset="0"/>
                <a:cs typeface="Times New Roman" panose="02020603050405020304" pitchFamily="18" charset="0"/>
              </a:rPr>
              <a:t>perusal of the same shows that the dates of booking of 12 flats in question were much prior to the dates of registration. </a:t>
            </a:r>
          </a:p>
          <a:p>
            <a:pPr marL="0" indent="0" algn="just">
              <a:buNone/>
            </a:pPr>
            <a:r>
              <a:rPr lang="en-US" sz="2000" dirty="0">
                <a:latin typeface="Times New Roman" panose="02020603050405020304" pitchFamily="18" charset="0"/>
                <a:cs typeface="Times New Roman" panose="02020603050405020304" pitchFamily="18" charset="0"/>
              </a:rPr>
              <a:t>A </a:t>
            </a:r>
            <a:r>
              <a:rPr lang="en-US" sz="2000" b="1" u="sng" dirty="0">
                <a:latin typeface="Times New Roman" panose="02020603050405020304" pitchFamily="18" charset="0"/>
                <a:cs typeface="Times New Roman" panose="02020603050405020304" pitchFamily="18" charset="0"/>
              </a:rPr>
              <a:t>perusal of the details filed by the assessee in the paper book shows that in all the 12 cases the market value (Govt. value) is more than the agreed value as on the date of booking. </a:t>
            </a:r>
          </a:p>
          <a:p>
            <a:pPr marL="0" indent="0" algn="just">
              <a:buNone/>
            </a:pPr>
            <a:r>
              <a:rPr lang="en-US" sz="2000" b="1" u="sng" dirty="0">
                <a:latin typeface="Times New Roman" panose="02020603050405020304" pitchFamily="18" charset="0"/>
                <a:cs typeface="Times New Roman" panose="02020603050405020304" pitchFamily="18" charset="0"/>
              </a:rPr>
              <a:t>Since there is a long gap between the date of booking and the date of sale, therefore, the market price (Govt. value) has gone up. </a:t>
            </a:r>
          </a:p>
          <a:p>
            <a:pPr marL="0" indent="0" algn="just">
              <a:buNone/>
            </a:pPr>
            <a:r>
              <a:rPr lang="en-US" sz="2000" b="1" u="sng" dirty="0">
                <a:latin typeface="Times New Roman" panose="02020603050405020304" pitchFamily="18" charset="0"/>
                <a:cs typeface="Times New Roman" panose="02020603050405020304" pitchFamily="18" charset="0"/>
              </a:rPr>
              <a:t>Merely because the Auditor has mentioned in the audit report that the assessee has sold certain flats which is less than the market value (Govt. value), the same cannot be the basis for addition without looking to the clear provisions of the Act. </a:t>
            </a:r>
          </a:p>
          <a:p>
            <a:pPr marL="0" indent="0" algn="just">
              <a:buNone/>
            </a:pPr>
            <a:r>
              <a:rPr lang="en-US" sz="2000" dirty="0">
                <a:latin typeface="Times New Roman" panose="02020603050405020304" pitchFamily="18" charset="0"/>
                <a:cs typeface="Times New Roman" panose="02020603050405020304" pitchFamily="18" charset="0"/>
              </a:rPr>
              <a:t>As mentioned earlier, the Assessing Officer himself has reproduced the details filed by the assessee in the body of the assessment order which clearly shows the gap between the date of booking and the date of agreement. </a:t>
            </a:r>
          </a:p>
          <a:p>
            <a:pPr marL="0" indent="0" algn="just">
              <a:buNone/>
            </a:pPr>
            <a:r>
              <a:rPr lang="en-US" sz="2000" dirty="0">
                <a:latin typeface="Times New Roman" panose="02020603050405020304" pitchFamily="18" charset="0"/>
                <a:cs typeface="Times New Roman" panose="02020603050405020304" pitchFamily="18" charset="0"/>
              </a:rPr>
              <a:t>The </a:t>
            </a:r>
            <a:r>
              <a:rPr lang="en-US" sz="2000" b="1" u="sng" dirty="0">
                <a:latin typeface="Times New Roman" panose="02020603050405020304" pitchFamily="18" charset="0"/>
                <a:cs typeface="Times New Roman" panose="02020603050405020304" pitchFamily="18" charset="0"/>
              </a:rPr>
              <a:t>documents clearly show that the market value i.e. Govt. value as on the date of booking was less than the agreement value as on the date of booking.</a:t>
            </a:r>
          </a:p>
        </p:txBody>
      </p:sp>
      <p:sp>
        <p:nvSpPr>
          <p:cNvPr id="2" name="Footer Placeholder 1">
            <a:extLst>
              <a:ext uri="{FF2B5EF4-FFF2-40B4-BE49-F238E27FC236}">
                <a16:creationId xmlns:a16="http://schemas.microsoft.com/office/drawing/2014/main" id="{D525F6E2-FA56-9243-9CF5-B466B1F3A97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40935451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0E6EC-EE85-E356-9C18-C0F2913D2C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335C99-12FD-48B2-B613-77228059A909}"/>
              </a:ext>
            </a:extLst>
          </p:cNvPr>
          <p:cNvSpPr>
            <a:spLocks noGrp="1"/>
          </p:cNvSpPr>
          <p:nvPr>
            <p:ph idx="1"/>
          </p:nvPr>
        </p:nvSpPr>
        <p:spPr>
          <a:xfrm>
            <a:off x="185980" y="299803"/>
            <a:ext cx="11716210" cy="5877160"/>
          </a:xfrm>
        </p:spPr>
        <p:txBody>
          <a:bodyPr>
            <a:noAutofit/>
          </a:bodyPr>
          <a:lstStyle/>
          <a:p>
            <a:pPr marL="0" indent="0" algn="just">
              <a:buNone/>
            </a:pPr>
            <a:r>
              <a:rPr lang="en-US" sz="2200" dirty="0">
                <a:latin typeface="Times New Roman" panose="02020603050405020304" pitchFamily="18" charset="0"/>
                <a:cs typeface="Times New Roman" panose="02020603050405020304" pitchFamily="18" charset="0"/>
              </a:rPr>
              <a:t>HELD</a:t>
            </a:r>
          </a:p>
          <a:p>
            <a:pPr marL="0" indent="0" algn="just">
              <a:buNone/>
            </a:pPr>
            <a:r>
              <a:rPr lang="en-US" sz="2200" b="1" dirty="0">
                <a:latin typeface="Times New Roman" panose="02020603050405020304" pitchFamily="18" charset="0"/>
                <a:cs typeface="Times New Roman" panose="02020603050405020304" pitchFamily="18" charset="0"/>
              </a:rPr>
              <a:t>Para 14</a:t>
            </a:r>
          </a:p>
          <a:p>
            <a:pPr marL="0" indent="0" algn="just">
              <a:buNone/>
            </a:pPr>
            <a:r>
              <a:rPr lang="en-US" sz="2200" dirty="0">
                <a:latin typeface="Times New Roman" panose="02020603050405020304" pitchFamily="18" charset="0"/>
                <a:cs typeface="Times New Roman" panose="02020603050405020304" pitchFamily="18" charset="0"/>
              </a:rPr>
              <a:t>We find an </a:t>
            </a:r>
            <a:r>
              <a:rPr lang="en-US" sz="2200" b="1" u="sng" dirty="0">
                <a:latin typeface="Times New Roman" panose="02020603050405020304" pitchFamily="18" charset="0"/>
                <a:cs typeface="Times New Roman" panose="02020603050405020304" pitchFamily="18" charset="0"/>
              </a:rPr>
              <a:t>identical issue had come up before the Co-ordinate Bench of the Tribunal in the case of Kolte Patil Developers Ltd. </a:t>
            </a:r>
            <a:r>
              <a:rPr lang="en-US" sz="2200" dirty="0">
                <a:latin typeface="Times New Roman" panose="02020603050405020304" pitchFamily="18" charset="0"/>
                <a:cs typeface="Times New Roman" panose="02020603050405020304" pitchFamily="18" charset="0"/>
              </a:rPr>
              <a:t>(supra) </a:t>
            </a:r>
            <a:r>
              <a:rPr lang="en-US" sz="2200" b="1" u="sng" dirty="0">
                <a:latin typeface="Times New Roman" panose="02020603050405020304" pitchFamily="18" charset="0"/>
                <a:cs typeface="Times New Roman" panose="02020603050405020304" pitchFamily="18" charset="0"/>
              </a:rPr>
              <a:t>where the Tribunal has decided the issue in </a:t>
            </a:r>
            <a:r>
              <a:rPr lang="en-US" sz="2200" b="1" u="sng" dirty="0" err="1">
                <a:latin typeface="Times New Roman" panose="02020603050405020304" pitchFamily="18" charset="0"/>
                <a:cs typeface="Times New Roman" panose="02020603050405020304" pitchFamily="18" charset="0"/>
              </a:rPr>
              <a:t>favour</a:t>
            </a:r>
            <a:r>
              <a:rPr lang="en-US" sz="2200" b="1" u="sng" dirty="0">
                <a:latin typeface="Times New Roman" panose="02020603050405020304" pitchFamily="18" charset="0"/>
                <a:cs typeface="Times New Roman" panose="02020603050405020304" pitchFamily="18" charset="0"/>
              </a:rPr>
              <a:t> of the assessee by holding that since the assessee has received a part of consideration as advance as per agreement and the sale deeds were made on the basis of agreement value although the market price has gone up by that time, therefore, in view of provisions of sub-sections (3) and (4) of section 43CA, no addition was called for. </a:t>
            </a:r>
          </a:p>
        </p:txBody>
      </p:sp>
      <p:sp>
        <p:nvSpPr>
          <p:cNvPr id="2" name="Footer Placeholder 1">
            <a:extLst>
              <a:ext uri="{FF2B5EF4-FFF2-40B4-BE49-F238E27FC236}">
                <a16:creationId xmlns:a16="http://schemas.microsoft.com/office/drawing/2014/main" id="{5F95D0C1-538D-173E-BCF7-761F16DA00B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69263292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2DEC8-1E50-34EC-A4C4-A3C0151FCB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315E44-511F-EF84-A4D0-D5362A6F7EEE}"/>
              </a:ext>
            </a:extLst>
          </p:cNvPr>
          <p:cNvSpPr>
            <a:spLocks noGrp="1"/>
          </p:cNvSpPr>
          <p:nvPr>
            <p:ph idx="1"/>
          </p:nvPr>
        </p:nvSpPr>
        <p:spPr>
          <a:xfrm>
            <a:off x="185980" y="299803"/>
            <a:ext cx="11716210" cy="5877160"/>
          </a:xfrm>
        </p:spPr>
        <p:txBody>
          <a:bodyPr>
            <a:noAutofit/>
          </a:bodyPr>
          <a:lstStyle/>
          <a:p>
            <a:pPr marL="0" indent="0" algn="just">
              <a:buNone/>
            </a:pPr>
            <a:r>
              <a:rPr lang="en-US" sz="1800" dirty="0">
                <a:latin typeface="Times New Roman" panose="02020603050405020304" pitchFamily="18" charset="0"/>
                <a:cs typeface="Times New Roman" panose="02020603050405020304" pitchFamily="18" charset="0"/>
              </a:rPr>
              <a:t>The relevant </a:t>
            </a:r>
            <a:r>
              <a:rPr lang="en-US" sz="1800" b="1" u="sng" dirty="0">
                <a:latin typeface="Times New Roman" panose="02020603050405020304" pitchFamily="18" charset="0"/>
                <a:cs typeface="Times New Roman" panose="02020603050405020304" pitchFamily="18" charset="0"/>
              </a:rPr>
              <a:t>observations of the Tribunal from para 13 to 14 </a:t>
            </a:r>
            <a:r>
              <a:rPr lang="en-US" sz="1800" dirty="0">
                <a:latin typeface="Times New Roman" panose="02020603050405020304" pitchFamily="18" charset="0"/>
                <a:cs typeface="Times New Roman" panose="02020603050405020304" pitchFamily="18" charset="0"/>
              </a:rPr>
              <a:t>read as under:</a:t>
            </a:r>
          </a:p>
          <a:p>
            <a:pPr marL="0" indent="0" algn="just">
              <a:buNone/>
            </a:pPr>
            <a:r>
              <a:rPr lang="en-US" sz="1800" dirty="0">
                <a:latin typeface="Times New Roman" panose="02020603050405020304" pitchFamily="18" charset="0"/>
                <a:cs typeface="Times New Roman" panose="02020603050405020304" pitchFamily="18" charset="0"/>
              </a:rPr>
              <a:t>"13. We have heard the rival arguments made by both the sides, perused the orders of the Assessing Officer and Ld. CIT(A) / NFAC and the paper book filed by both the sides. </a:t>
            </a:r>
          </a:p>
          <a:p>
            <a:pPr marL="0" indent="0" algn="just">
              <a:buNone/>
            </a:pPr>
            <a:r>
              <a:rPr lang="en-US" sz="1800" dirty="0">
                <a:latin typeface="Times New Roman" panose="02020603050405020304" pitchFamily="18" charset="0"/>
                <a:cs typeface="Times New Roman" panose="02020603050405020304" pitchFamily="18" charset="0"/>
              </a:rPr>
              <a:t>We find the Assessing Officer in the instant case made addition of Rs.25,02,250/- in respect of 8 flats on the ground that the market value of these flats was Rs.2,73,16,150/- whereas the assessee company has registered the flats for a consideration of Rs.2,48,13,900/- on the basis of agreement value and therefore, the provisions of section 43CA of the Act are applicable. </a:t>
            </a:r>
          </a:p>
          <a:p>
            <a:pPr marL="0" indent="0" algn="just">
              <a:buNone/>
            </a:pPr>
            <a:r>
              <a:rPr lang="en-US" sz="1800" b="1" u="sng" dirty="0">
                <a:latin typeface="Times New Roman" panose="02020603050405020304" pitchFamily="18" charset="0"/>
                <a:cs typeface="Times New Roman" panose="02020603050405020304" pitchFamily="18" charset="0"/>
              </a:rPr>
              <a:t>We find the CIT(A) / NFAC, relying on the decision of the Pune Bench of the Tribunal in the case of Rahul Constructions v. DIT </a:t>
            </a:r>
            <a:r>
              <a:rPr lang="en-US" sz="1800" dirty="0">
                <a:latin typeface="Times New Roman" panose="02020603050405020304" pitchFamily="18" charset="0"/>
                <a:cs typeface="Times New Roman" panose="02020603050405020304" pitchFamily="18" charset="0"/>
              </a:rPr>
              <a:t>(supra), deleted the addition in respect of certain flats where the difference is less than 10%. He, however, sustained the addition in respect of remaining flats where the difference is more than 10% between the agreement value and the market price. </a:t>
            </a:r>
          </a:p>
          <a:p>
            <a:pPr marL="0" indent="0" algn="just">
              <a:buNone/>
            </a:pPr>
            <a:r>
              <a:rPr lang="en-US" sz="1800" dirty="0">
                <a:latin typeface="Times New Roman" panose="02020603050405020304" pitchFamily="18" charset="0"/>
                <a:cs typeface="Times New Roman" panose="02020603050405020304" pitchFamily="18" charset="0"/>
              </a:rPr>
              <a:t>It is the </a:t>
            </a:r>
            <a:r>
              <a:rPr lang="en-US" sz="1800" b="1" u="sng" dirty="0">
                <a:latin typeface="Times New Roman" panose="02020603050405020304" pitchFamily="18" charset="0"/>
                <a:cs typeface="Times New Roman" panose="02020603050405020304" pitchFamily="18" charset="0"/>
              </a:rPr>
              <a:t>submission of the Ld. Counsel for the assessee that since the assessee had received part of the consideration in cheque as per agreement much prior to the date of sale, therefore, such agreement value has to be considered for the purpose of provisions of section 43CA of the Act and no addition is called for. </a:t>
            </a:r>
            <a:r>
              <a:rPr lang="en-US" sz="1800" dirty="0">
                <a:latin typeface="Times New Roman" panose="02020603050405020304" pitchFamily="18" charset="0"/>
                <a:cs typeface="Times New Roman" panose="02020603050405020304" pitchFamily="18" charset="0"/>
              </a:rPr>
              <a:t>We find some force in the above argument of the Ld. Counsel for the assessee. Sub-clauses (3) and (4) of section 43CA of the Act are as under:</a:t>
            </a:r>
          </a:p>
          <a:p>
            <a:pPr marL="0" indent="0" algn="just">
              <a:buNone/>
            </a:pPr>
            <a:r>
              <a:rPr lang="en-US" sz="1800" dirty="0">
                <a:latin typeface="Times New Roman" panose="02020603050405020304" pitchFamily="18" charset="0"/>
                <a:cs typeface="Times New Roman" panose="02020603050405020304" pitchFamily="18" charset="0"/>
              </a:rPr>
              <a:t>"43CA (1)..</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(2). </a:t>
            </a:r>
          </a:p>
        </p:txBody>
      </p:sp>
      <p:sp>
        <p:nvSpPr>
          <p:cNvPr id="2" name="Footer Placeholder 1">
            <a:extLst>
              <a:ext uri="{FF2B5EF4-FFF2-40B4-BE49-F238E27FC236}">
                <a16:creationId xmlns:a16="http://schemas.microsoft.com/office/drawing/2014/main" id="{766EF890-F60C-0585-AC65-A509B5A71CA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52390411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14EE5-D670-50FF-6358-D7CEB925F3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06E489-D534-B795-A03A-3F8F7A4E4304}"/>
              </a:ext>
            </a:extLst>
          </p:cNvPr>
          <p:cNvSpPr>
            <a:spLocks noGrp="1"/>
          </p:cNvSpPr>
          <p:nvPr>
            <p:ph idx="1"/>
          </p:nvPr>
        </p:nvSpPr>
        <p:spPr>
          <a:xfrm>
            <a:off x="185980" y="299803"/>
            <a:ext cx="11716210" cy="5877160"/>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(3) Where the date of agreement fixing the value of consideration for transfer of the asset and the date of registration of such transfer of asset are not the same, the value referred to in sub-section (1) may be taken as the value assessable by any authority of a State Government for the purpose </a:t>
            </a:r>
            <a:r>
              <a:rPr lang="en-US" sz="2000" dirty="0" err="1">
                <a:latin typeface="Times New Roman" panose="02020603050405020304" pitchFamily="18" charset="0"/>
                <a:cs typeface="Times New Roman" panose="02020603050405020304" pitchFamily="18" charset="0"/>
              </a:rPr>
              <a:t>ofpayment</a:t>
            </a:r>
            <a:r>
              <a:rPr lang="en-US" sz="2000" dirty="0">
                <a:latin typeface="Times New Roman" panose="02020603050405020304" pitchFamily="18" charset="0"/>
                <a:cs typeface="Times New Roman" panose="02020603050405020304" pitchFamily="18" charset="0"/>
              </a:rPr>
              <a:t> of stamp duty in respect of such transfer on the date of the agreement.</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(4) The provisions of sub-section (3) shall apply only in a case where the amount of consideration or a part thereof has been received by way of an account payee cheque or an account payee bank draft or by use of electronic clearing system through a bank account [or through </a:t>
            </a:r>
          </a:p>
        </p:txBody>
      </p:sp>
      <p:sp>
        <p:nvSpPr>
          <p:cNvPr id="2" name="Footer Placeholder 1">
            <a:extLst>
              <a:ext uri="{FF2B5EF4-FFF2-40B4-BE49-F238E27FC236}">
                <a16:creationId xmlns:a16="http://schemas.microsoft.com/office/drawing/2014/main" id="{8A829CAC-276C-FFE3-4DB8-F0F559193561}"/>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21989351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F9633-8CA8-516E-993D-6931BC5BA4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DB069-9730-B105-FCC4-750E1FE88C2C}"/>
              </a:ext>
            </a:extLst>
          </p:cNvPr>
          <p:cNvSpPr>
            <a:spLocks noGrp="1"/>
          </p:cNvSpPr>
          <p:nvPr>
            <p:ph idx="1"/>
          </p:nvPr>
        </p:nvSpPr>
        <p:spPr>
          <a:xfrm>
            <a:off x="185980" y="299803"/>
            <a:ext cx="11716210" cy="5877160"/>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“14. </a:t>
            </a:r>
            <a:r>
              <a:rPr lang="en-US" sz="2000" b="1" u="sng" dirty="0">
                <a:latin typeface="Times New Roman" panose="02020603050405020304" pitchFamily="18" charset="0"/>
                <a:cs typeface="Times New Roman" panose="02020603050405020304" pitchFamily="18" charset="0"/>
              </a:rPr>
              <a:t>A perusal of the details filed by the assessee in the paper book reveals that the assessee has received advances by cheque in respect of those three flats as per agreement and the sale deeds were executed subsequently where the market price is more than the agreement value</a:t>
            </a:r>
            <a:r>
              <a:rPr lang="en-US" sz="2000" dirty="0">
                <a:latin typeface="Times New Roman" panose="02020603050405020304" pitchFamily="18" charset="0"/>
                <a:cs typeface="Times New Roman" panose="02020603050405020304" pitchFamily="18" charset="0"/>
              </a:rPr>
              <a:t>.</a:t>
            </a:r>
          </a:p>
          <a:p>
            <a:pPr marL="0" indent="0" algn="just">
              <a:buNone/>
            </a:pPr>
            <a:r>
              <a:rPr lang="en-US" sz="2000" b="1" u="sng" dirty="0">
                <a:latin typeface="Times New Roman" panose="02020603050405020304" pitchFamily="18" charset="0"/>
                <a:cs typeface="Times New Roman" panose="02020603050405020304" pitchFamily="18" charset="0"/>
              </a:rPr>
              <a:t>Since the assessee has received a part of the consideration as advance as per agreement and the sale deeds were made on the basis of the agreement value, although the market price gone by that time, </a:t>
            </a:r>
          </a:p>
          <a:p>
            <a:pPr marL="0" indent="0" algn="just">
              <a:buNone/>
            </a:pPr>
            <a:r>
              <a:rPr lang="en-US" sz="2000" b="1" u="sng" dirty="0">
                <a:latin typeface="Times New Roman" panose="02020603050405020304" pitchFamily="18" charset="0"/>
                <a:cs typeface="Times New Roman" panose="02020603050405020304" pitchFamily="18" charset="0"/>
              </a:rPr>
              <a:t>Therefore, in view of the provisions of sub-clauses (3) and (4) of section 43CA of the Act, no addition is called for since a part of the consideration has been received by cheque on the basis of agreement and the sale deeds were registered on the basis of value mentioned in the agreement</a:t>
            </a:r>
            <a:r>
              <a:rPr lang="en-US" sz="2000" dirty="0">
                <a:latin typeface="Times New Roman" panose="02020603050405020304" pitchFamily="18" charset="0"/>
                <a:cs typeface="Times New Roman" panose="02020603050405020304" pitchFamily="18" charset="0"/>
              </a:rPr>
              <a:t>. </a:t>
            </a:r>
          </a:p>
          <a:p>
            <a:pPr marL="0" indent="0" algn="just">
              <a:buNone/>
            </a:pPr>
            <a:r>
              <a:rPr lang="en-US" sz="2000" dirty="0">
                <a:latin typeface="Times New Roman" panose="02020603050405020304" pitchFamily="18" charset="0"/>
                <a:cs typeface="Times New Roman" panose="02020603050405020304" pitchFamily="18" charset="0"/>
              </a:rPr>
              <a:t>We, therefore, set aside the order of the CIT(A) / NFAC and direct the Assessing Officer to delete the addition of Rs.14,70,250/-. The first issue raised by the assessee is accordingly allowed."</a:t>
            </a:r>
          </a:p>
        </p:txBody>
      </p:sp>
      <p:sp>
        <p:nvSpPr>
          <p:cNvPr id="2" name="Footer Placeholder 1">
            <a:extLst>
              <a:ext uri="{FF2B5EF4-FFF2-40B4-BE49-F238E27FC236}">
                <a16:creationId xmlns:a16="http://schemas.microsoft.com/office/drawing/2014/main" id="{6B260300-9D28-DCFD-BDAD-77E9A5A00C09}"/>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78661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127E0-2F5D-4812-D49E-2F958C0EAD7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8F590-D546-2666-9A6C-95D5E8602DD6}"/>
              </a:ext>
            </a:extLst>
          </p:cNvPr>
          <p:cNvSpPr>
            <a:spLocks noGrp="1"/>
          </p:cNvSpPr>
          <p:nvPr>
            <p:ph idx="1"/>
          </p:nvPr>
        </p:nvSpPr>
        <p:spPr>
          <a:xfrm>
            <a:off x="348343" y="185057"/>
            <a:ext cx="11604171" cy="6313714"/>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Significance</a:t>
            </a:r>
            <a:endParaRPr lang="en-IN" sz="2400" dirty="0">
              <a:latin typeface="Times New Roman" panose="02020603050405020304" pitchFamily="18" charset="0"/>
              <a:cs typeface="Times New Roman" panose="02020603050405020304" pitchFamily="18" charset="0"/>
            </a:endParaRPr>
          </a:p>
          <a:p>
            <a:pPr marL="0" lvl="0" indent="0" algn="just">
              <a:buNone/>
            </a:pPr>
            <a:r>
              <a:rPr lang="en-IN" sz="2400" dirty="0">
                <a:latin typeface="Times New Roman" panose="02020603050405020304" pitchFamily="18" charset="0"/>
                <a:cs typeface="Times New Roman" panose="02020603050405020304" pitchFamily="18" charset="0"/>
              </a:rPr>
              <a:t>Clarifies </a:t>
            </a:r>
            <a:r>
              <a:rPr lang="en-IN" sz="2400" b="1" dirty="0">
                <a:latin typeface="Times New Roman" panose="02020603050405020304" pitchFamily="18" charset="0"/>
                <a:cs typeface="Times New Roman" panose="02020603050405020304" pitchFamily="18" charset="0"/>
              </a:rPr>
              <a:t>possession</a:t>
            </a:r>
            <a:r>
              <a:rPr lang="en-IN" sz="2400" dirty="0">
                <a:latin typeface="Times New Roman" panose="02020603050405020304" pitchFamily="18" charset="0"/>
                <a:cs typeface="Times New Roman" panose="02020603050405020304" pitchFamily="18" charset="0"/>
              </a:rPr>
              <a:t> vs. </a:t>
            </a:r>
            <a:r>
              <a:rPr lang="en-IN" sz="2400" b="1" dirty="0">
                <a:latin typeface="Times New Roman" panose="02020603050405020304" pitchFamily="18" charset="0"/>
                <a:cs typeface="Times New Roman" panose="02020603050405020304" pitchFamily="18" charset="0"/>
              </a:rPr>
              <a:t>license</a:t>
            </a:r>
            <a:r>
              <a:rPr lang="en-IN" sz="2400" dirty="0">
                <a:latin typeface="Times New Roman" panose="02020603050405020304" pitchFamily="18" charset="0"/>
                <a:cs typeface="Times New Roman" panose="02020603050405020304" pitchFamily="18" charset="0"/>
              </a:rPr>
              <a:t> in development agreements: Mere permission to construct/advertise ≠ s. 53A possession.</a:t>
            </a:r>
          </a:p>
          <a:p>
            <a:pPr marL="0" lvl="0" indent="0" algn="just">
              <a:buNone/>
            </a:pPr>
            <a:r>
              <a:rPr lang="en-IN" sz="2400" dirty="0">
                <a:latin typeface="Times New Roman" panose="02020603050405020304" pitchFamily="18" charset="0"/>
                <a:cs typeface="Times New Roman" panose="02020603050405020304" pitchFamily="18" charset="0"/>
              </a:rPr>
              <a:t>Reinforces </a:t>
            </a:r>
            <a:r>
              <a:rPr lang="en-IN" sz="2400" b="1" dirty="0">
                <a:latin typeface="Times New Roman" panose="02020603050405020304" pitchFamily="18" charset="0"/>
                <a:cs typeface="Times New Roman" panose="02020603050405020304" pitchFamily="18" charset="0"/>
              </a:rPr>
              <a:t>Balbir Singh Maini</a:t>
            </a:r>
            <a:r>
              <a:rPr lang="en-IN" sz="2400" dirty="0">
                <a:latin typeface="Times New Roman" panose="02020603050405020304" pitchFamily="18" charset="0"/>
                <a:cs typeface="Times New Roman" panose="02020603050405020304" pitchFamily="18" charset="0"/>
              </a:rPr>
              <a:t> (SC): Deemed transfer requires de facto ownership transfer/enjoyment.</a:t>
            </a:r>
          </a:p>
          <a:p>
            <a:pPr marL="0" lvl="0" indent="0" algn="just">
              <a:buNone/>
            </a:pPr>
            <a:r>
              <a:rPr lang="en-IN" sz="2400" dirty="0">
                <a:latin typeface="Times New Roman" panose="02020603050405020304" pitchFamily="18" charset="0"/>
                <a:cs typeface="Times New Roman" panose="02020603050405020304" pitchFamily="18" charset="0"/>
              </a:rPr>
              <a:t>Date of transfer tied to </a:t>
            </a:r>
            <a:r>
              <a:rPr lang="en-IN" sz="2400" b="1" dirty="0">
                <a:latin typeface="Times New Roman" panose="02020603050405020304" pitchFamily="18" charset="0"/>
                <a:cs typeface="Times New Roman" panose="02020603050405020304" pitchFamily="18" charset="0"/>
              </a:rPr>
              <a:t>extinguishment of owner's rights</a:t>
            </a:r>
            <a:r>
              <a:rPr lang="en-IN" sz="2400" dirty="0">
                <a:latin typeface="Times New Roman" panose="02020603050405020304" pitchFamily="18" charset="0"/>
                <a:cs typeface="Times New Roman" panose="02020603050405020304" pitchFamily="18" charset="0"/>
              </a:rPr>
              <a:t> (e.g., full consideration receipt), not initial agreement.</a:t>
            </a:r>
          </a:p>
          <a:p>
            <a:pPr marL="0" lvl="0" indent="0" algn="just">
              <a:buNone/>
            </a:pPr>
            <a:r>
              <a:rPr lang="en-IN" sz="2400" dirty="0">
                <a:latin typeface="Times New Roman" panose="02020603050405020304" pitchFamily="18" charset="0"/>
                <a:cs typeface="Times New Roman" panose="02020603050405020304" pitchFamily="18" charset="0"/>
              </a:rPr>
              <a:t>Important for pre-2017 JDAs/development agreements: Tax on actual/substantive transfer, not preliminary permissions.</a:t>
            </a:r>
          </a:p>
          <a:p>
            <a:pPr marL="0" indent="0" algn="just">
              <a:buNone/>
            </a:pPr>
            <a:r>
              <a:rPr lang="en-IN" sz="2400" dirty="0">
                <a:latin typeface="Times New Roman" panose="02020603050405020304" pitchFamily="18" charset="0"/>
                <a:cs typeface="Times New Roman" panose="02020603050405020304" pitchFamily="18" charset="0"/>
              </a:rPr>
              <a:t>This ruling distinguishes from cases where full possession/control is handed over early and remains a key precedent on timing of capital gains in stalled/adjusted property deals.</a:t>
            </a:r>
            <a:endParaRPr lang="en-GB" sz="23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52FE4E9-90B9-47F4-7915-B71147090CC3}"/>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20910473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4E574-357C-4E65-868F-DF18DBD26DA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932C6-5306-16C8-9A41-E5D2AD1F8AA2}"/>
              </a:ext>
            </a:extLst>
          </p:cNvPr>
          <p:cNvSpPr>
            <a:spLocks noGrp="1"/>
          </p:cNvSpPr>
          <p:nvPr>
            <p:ph idx="1"/>
          </p:nvPr>
        </p:nvSpPr>
        <p:spPr>
          <a:xfrm>
            <a:off x="185980" y="316132"/>
            <a:ext cx="11716210" cy="5877160"/>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Para 15</a:t>
            </a:r>
          </a:p>
          <a:p>
            <a:pPr marL="0" indent="0" algn="just">
              <a:buNone/>
            </a:pPr>
            <a:r>
              <a:rPr lang="en-US" sz="2200" dirty="0">
                <a:latin typeface="Times New Roman" panose="02020603050405020304" pitchFamily="18" charset="0"/>
                <a:cs typeface="Times New Roman" panose="02020603050405020304" pitchFamily="18" charset="0"/>
              </a:rPr>
              <a:t> Similarly, we find the </a:t>
            </a:r>
            <a:r>
              <a:rPr lang="en-US" sz="2200" b="1" u="sng" dirty="0">
                <a:latin typeface="Times New Roman" panose="02020603050405020304" pitchFamily="18" charset="0"/>
                <a:cs typeface="Times New Roman" panose="02020603050405020304" pitchFamily="18" charset="0"/>
              </a:rPr>
              <a:t>Jabalpur Bench of the Tribunal in the case of Rajul Constructions </a:t>
            </a:r>
            <a:r>
              <a:rPr lang="en-US" sz="2200" dirty="0">
                <a:latin typeface="Times New Roman" panose="02020603050405020304" pitchFamily="18" charset="0"/>
                <a:cs typeface="Times New Roman" panose="02020603050405020304" pitchFamily="18" charset="0"/>
              </a:rPr>
              <a:t>(supra) while deciding an </a:t>
            </a:r>
            <a:r>
              <a:rPr lang="en-US" sz="2200" b="1" u="sng" dirty="0">
                <a:latin typeface="Times New Roman" panose="02020603050405020304" pitchFamily="18" charset="0"/>
                <a:cs typeface="Times New Roman" panose="02020603050405020304" pitchFamily="18" charset="0"/>
              </a:rPr>
              <a:t>identical issue has held that where assessee-firm, engaged in business of builders and land developers, sold certain plots and consideration received by assessee was less than the value assessed by stamp valuation authority</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b="1" u="sng" dirty="0">
                <a:latin typeface="Times New Roman" panose="02020603050405020304" pitchFamily="18" charset="0"/>
                <a:cs typeface="Times New Roman" panose="02020603050405020304" pitchFamily="18" charset="0"/>
              </a:rPr>
              <a:t>Assessee would be entitled for benefit of provision of section 43CA(3) in respect of plots booked in preceding assessment years</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b="1" u="sng" dirty="0">
                <a:latin typeface="Times New Roman" panose="02020603050405020304" pitchFamily="18" charset="0"/>
                <a:cs typeface="Times New Roman" panose="02020603050405020304" pitchFamily="18" charset="0"/>
              </a:rPr>
              <a:t>Since, admittedly in the instant case the assessee has received a part of the consideration as advance as per the agreement and the sale deeds were made on the basis of such agreement value, although the market price has gone up by that time, </a:t>
            </a:r>
          </a:p>
          <a:p>
            <a:pPr marL="0" indent="0" algn="just">
              <a:buNone/>
            </a:pPr>
            <a:r>
              <a:rPr lang="en-US" sz="2200" b="1" u="sng" dirty="0">
                <a:latin typeface="Times New Roman" panose="02020603050405020304" pitchFamily="18" charset="0"/>
                <a:cs typeface="Times New Roman" panose="02020603050405020304" pitchFamily="18" charset="0"/>
              </a:rPr>
              <a:t>Therefore, in view of the provisions of sub-sections (3) and (4) of section 43CA of the Act, no addition is called for. </a:t>
            </a:r>
          </a:p>
          <a:p>
            <a:pPr marL="0" indent="0" algn="just">
              <a:buNone/>
            </a:pPr>
            <a:r>
              <a:rPr lang="en-US" sz="2200" b="1" u="sng" dirty="0">
                <a:latin typeface="Times New Roman" panose="02020603050405020304" pitchFamily="18" charset="0"/>
                <a:cs typeface="Times New Roman" panose="02020603050405020304" pitchFamily="18" charset="0"/>
              </a:rPr>
              <a:t>In this view of the matter, the order of the Ld. CIT(A) / NFAC is set aside and the grounds raised by the assessee are allowed.</a:t>
            </a:r>
          </a:p>
        </p:txBody>
      </p:sp>
      <p:sp>
        <p:nvSpPr>
          <p:cNvPr id="2" name="Footer Placeholder 1">
            <a:extLst>
              <a:ext uri="{FF2B5EF4-FFF2-40B4-BE49-F238E27FC236}">
                <a16:creationId xmlns:a16="http://schemas.microsoft.com/office/drawing/2014/main" id="{7446CFBC-2F7C-281F-B289-9F37F92A5E72}"/>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51711593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[2026] 183 taxmann.com 646 (Pune - Trib.) </a:t>
            </a:r>
            <a:r>
              <a:rPr lang="en-US" sz="2400" dirty="0">
                <a:latin typeface="Times New Roman" panose="02020603050405020304" pitchFamily="18" charset="0"/>
                <a:cs typeface="Times New Roman" panose="02020603050405020304" pitchFamily="18" charset="0"/>
              </a:rPr>
              <a:t>FEBRUARY 19, 2026  </a:t>
            </a:r>
          </a:p>
          <a:p>
            <a:pPr marL="0" indent="0" algn="ctr">
              <a:buNone/>
            </a:pPr>
            <a:endParaRPr lang="en-IN" sz="2400"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IN THE ITAT PUNE BENCH 'B'</a:t>
            </a:r>
            <a:endParaRPr lang="en-IN" sz="2400" dirty="0">
              <a:latin typeface="Times New Roman" panose="02020603050405020304" pitchFamily="18" charset="0"/>
              <a:cs typeface="Times New Roman" panose="02020603050405020304" pitchFamily="18" charset="0"/>
            </a:endParaRPr>
          </a:p>
          <a:p>
            <a:pPr marL="0" indent="0" algn="ctr">
              <a:buNone/>
            </a:pPr>
            <a:r>
              <a:rPr lang="en-US" sz="2400" b="1" dirty="0" err="1">
                <a:latin typeface="Times New Roman" panose="02020603050405020304" pitchFamily="18" charset="0"/>
                <a:cs typeface="Times New Roman" panose="02020603050405020304" pitchFamily="18" charset="0"/>
              </a:rPr>
              <a:t>Satishchandra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Jagdishchandra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Gugale</a:t>
            </a:r>
            <a:endParaRPr lang="en-IN" sz="2400" dirty="0">
              <a:latin typeface="Times New Roman" panose="02020603050405020304" pitchFamily="18" charset="0"/>
              <a:cs typeface="Times New Roman" panose="02020603050405020304" pitchFamily="18" charset="0"/>
            </a:endParaRPr>
          </a:p>
          <a:p>
            <a:pPr marL="0" indent="0" algn="ctr">
              <a:buNone/>
            </a:pPr>
            <a:r>
              <a:rPr lang="en-US" sz="2400" b="1" i="1" dirty="0">
                <a:latin typeface="Times New Roman" panose="02020603050405020304" pitchFamily="18" charset="0"/>
                <a:cs typeface="Times New Roman" panose="02020603050405020304" pitchFamily="18" charset="0"/>
              </a:rPr>
              <a:t>v.</a:t>
            </a:r>
            <a:endParaRPr lang="en-IN" sz="2400"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ITO, Ward-14(5), Pune. </a:t>
            </a:r>
            <a:r>
              <a:rPr lang="en-US" sz="2400" b="1" u="sng" baseline="30000" dirty="0">
                <a:latin typeface="Times New Roman" panose="02020603050405020304" pitchFamily="18" charset="0"/>
                <a:cs typeface="Times New Roman" panose="02020603050405020304" pitchFamily="18" charset="0"/>
              </a:rPr>
              <a:t>*</a:t>
            </a:r>
          </a:p>
          <a:p>
            <a:pPr marL="0" indent="0" algn="ctr">
              <a:buNone/>
            </a:pPr>
            <a:endParaRPr lang="en-US" sz="2400" b="1" u="sng" baseline="30000" dirty="0">
              <a:latin typeface="Times New Roman" panose="02020603050405020304" pitchFamily="18" charset="0"/>
              <a:cs typeface="Times New Roman" panose="02020603050405020304" pitchFamily="18" charset="0"/>
            </a:endParaRPr>
          </a:p>
          <a:p>
            <a:pPr marL="0" indent="0" algn="ctr">
              <a:buNone/>
            </a:pPr>
            <a:endParaRPr lang="en-US" sz="2400" b="1" u="sng" baseline="30000"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Section 54F was allowable despite partial deposit in Capital Gains Account Scheme, provided the remaining sale consideration is invested in residential house property within the time limit prescribed in the Act. </a:t>
            </a:r>
            <a:endParaRPr lang="en-US" sz="2400" b="1" u="sng" baseline="30000" dirty="0">
              <a:latin typeface="Times New Roman" panose="02020603050405020304" pitchFamily="18" charset="0"/>
              <a:cs typeface="Times New Roman" panose="02020603050405020304" pitchFamily="18" charset="0"/>
            </a:endParaRPr>
          </a:p>
          <a:p>
            <a:pPr marL="0" indent="0" algn="ctr">
              <a:buNone/>
            </a:pPr>
            <a:endParaRPr lang="en-US" sz="2400" b="1" u="sng" baseline="30000" dirty="0">
              <a:latin typeface="Times New Roman" panose="02020603050405020304" pitchFamily="18" charset="0"/>
              <a:cs typeface="Times New Roman" panose="02020603050405020304" pitchFamily="18" charset="0"/>
            </a:endParaRPr>
          </a:p>
          <a:p>
            <a:pPr marL="0" indent="0" algn="ctr">
              <a:buNone/>
            </a:pPr>
            <a:endParaRPr lang="en-US" sz="2400" b="1" u="sng" baseline="30000" dirty="0">
              <a:latin typeface="Times New Roman" panose="02020603050405020304" pitchFamily="18" charset="0"/>
              <a:cs typeface="Times New Roman" panose="02020603050405020304" pitchFamily="18" charset="0"/>
            </a:endParaRPr>
          </a:p>
          <a:p>
            <a:pPr marL="0" indent="0" algn="ctr">
              <a:buNone/>
            </a:pPr>
            <a:endParaRPr lang="en-IN" sz="2400" dirty="0">
              <a:latin typeface="Times New Roman" panose="02020603050405020304" pitchFamily="18" charset="0"/>
              <a:cs typeface="Times New Roman" panose="02020603050405020304" pitchFamily="18" charset="0"/>
            </a:endParaRPr>
          </a:p>
          <a:p>
            <a:pPr marL="0" indent="0">
              <a:buNone/>
            </a:pPr>
            <a:endParaRPr lang="en-IN" sz="2400" dirty="0">
              <a:latin typeface="Times New Roman" panose="02020603050405020304" pitchFamily="18" charset="0"/>
              <a:cs typeface="Times New Roman" panose="02020603050405020304" pitchFamily="18" charset="0"/>
            </a:endParaRPr>
          </a:p>
          <a:p>
            <a:pPr marL="0" indent="0">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7067597-9CB0-2F1E-89E3-3AFC87E2CD5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2860776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C486F-6748-086D-A3C4-D7B63D0712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76F39-E21B-E96E-2FF1-2102B9BA6E50}"/>
              </a:ext>
            </a:extLst>
          </p:cNvPr>
          <p:cNvSpPr>
            <a:spLocks noGrp="1"/>
          </p:cNvSpPr>
          <p:nvPr>
            <p:ph idx="1"/>
          </p:nvPr>
        </p:nvSpPr>
        <p:spPr>
          <a:xfrm>
            <a:off x="727113" y="561860"/>
            <a:ext cx="10626687" cy="5615103"/>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INCOME TAX: Where entire sale consideration was invested in residential house within prescribed period, deduction under section 54F was allowable despite partial deposit in Capital Gains Account Scheme</a:t>
            </a:r>
            <a:endParaRPr lang="en-IN" sz="24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24C1A57-3859-97F5-CC34-A4B7EF6802C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46016761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27" y="429492"/>
            <a:ext cx="10661073" cy="5747472"/>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Section </a:t>
            </a:r>
            <a:r>
              <a:rPr lang="en-US" sz="2200" u="sng" dirty="0">
                <a:latin typeface="Times New Roman" panose="02020603050405020304" pitchFamily="18" charset="0"/>
                <a:cs typeface="Times New Roman" panose="02020603050405020304" pitchFamily="18" charset="0"/>
              </a:rPr>
              <a:t>54F</a:t>
            </a:r>
            <a:r>
              <a:rPr lang="en-US" sz="2200" dirty="0">
                <a:latin typeface="Times New Roman" panose="02020603050405020304" pitchFamily="18" charset="0"/>
                <a:cs typeface="Times New Roman" panose="02020603050405020304" pitchFamily="18" charset="0"/>
              </a:rPr>
              <a:t> of the Income-tax Act, 1961 </a:t>
            </a:r>
          </a:p>
          <a:p>
            <a:pPr marL="0" indent="0" algn="just">
              <a:buNone/>
            </a:pPr>
            <a:r>
              <a:rPr lang="en-US" sz="2200" dirty="0">
                <a:latin typeface="Times New Roman" panose="02020603050405020304" pitchFamily="18" charset="0"/>
                <a:cs typeface="Times New Roman" panose="02020603050405020304" pitchFamily="18" charset="0"/>
              </a:rPr>
              <a:t> Capital gains - Exemption of, in case of investment in residential house (Capital Gains Account Scheme) - Assessment year 2014-15 –</a:t>
            </a:r>
          </a:p>
          <a:p>
            <a:pPr marL="0" indent="0" algn="just">
              <a:buNone/>
            </a:pPr>
            <a:r>
              <a:rPr lang="en-US" sz="2200" dirty="0">
                <a:latin typeface="Times New Roman" panose="02020603050405020304" pitchFamily="18" charset="0"/>
                <a:cs typeface="Times New Roman" panose="02020603050405020304" pitchFamily="18" charset="0"/>
              </a:rPr>
              <a:t>Assessee sold a plot of land for ₹3.21 crores and purchased a residential flat for ₹4 crores, claiming deduction under section 54F – </a:t>
            </a:r>
          </a:p>
          <a:p>
            <a:pPr marL="0" indent="0" algn="just">
              <a:buNone/>
            </a:pPr>
            <a:r>
              <a:rPr lang="en-US" sz="2200" dirty="0">
                <a:latin typeface="Times New Roman" panose="02020603050405020304" pitchFamily="18" charset="0"/>
                <a:cs typeface="Times New Roman" panose="02020603050405020304" pitchFamily="18" charset="0"/>
              </a:rPr>
              <a:t>Assessing Officer observed that assessee had deposited only ₹2.25 crores in Capital Gains Account Scheme before furnishing return and, therefore, computed long-term capital gain at ₹3.16 crores and brought to tax ₹91.45 lakhs being capital gain not deposited in specified account –</a:t>
            </a:r>
          </a:p>
          <a:p>
            <a:pPr marL="0" indent="0" algn="just">
              <a:buNone/>
            </a:pPr>
            <a:r>
              <a:rPr lang="en-US" sz="2200" dirty="0">
                <a:latin typeface="Times New Roman" panose="02020603050405020304" pitchFamily="18" charset="0"/>
                <a:cs typeface="Times New Roman" panose="02020603050405020304" pitchFamily="18" charset="0"/>
              </a:rPr>
              <a:t>Whether real intention of legislature is to ensure that amount of sale consideration is invested in purchase of a residential house within prescribed period and not merely deposited in Capital Gains Account Scheme - Held, yes –</a:t>
            </a:r>
          </a:p>
          <a:p>
            <a:pPr marL="0" indent="0" algn="just">
              <a:buNone/>
            </a:pPr>
            <a:r>
              <a:rPr lang="en-US" sz="2200" dirty="0">
                <a:latin typeface="Times New Roman" panose="02020603050405020304" pitchFamily="18" charset="0"/>
                <a:cs typeface="Times New Roman" panose="02020603050405020304" pitchFamily="18" charset="0"/>
              </a:rPr>
              <a:t>Whether since whole of sale consideration had been invested by assessee in purchase of a residential house within one year from date of sale of original asset, assessee would be entitled to deduction under section 54F - Held, yes [Para 7] [In </a:t>
            </a:r>
            <a:r>
              <a:rPr lang="en-US" sz="2200" dirty="0" err="1">
                <a:latin typeface="Times New Roman" panose="02020603050405020304" pitchFamily="18" charset="0"/>
                <a:cs typeface="Times New Roman" panose="02020603050405020304" pitchFamily="18" charset="0"/>
              </a:rPr>
              <a:t>favour</a:t>
            </a:r>
            <a:r>
              <a:rPr lang="en-US" sz="2200" dirty="0">
                <a:latin typeface="Times New Roman" panose="02020603050405020304" pitchFamily="18" charset="0"/>
                <a:cs typeface="Times New Roman" panose="02020603050405020304" pitchFamily="18" charset="0"/>
              </a:rPr>
              <a:t> of assessee]</a:t>
            </a:r>
            <a:endParaRPr lang="en-IN" sz="2200" dirty="0">
              <a:latin typeface="Times New Roman" panose="02020603050405020304" pitchFamily="18" charset="0"/>
              <a:cs typeface="Times New Roman" panose="02020603050405020304" pitchFamily="18" charset="0"/>
            </a:endParaRPr>
          </a:p>
          <a:p>
            <a:pPr marL="0" indent="0">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6F325D9-6D2F-BF8F-525E-5E473D9C10C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41097978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lgn="just">
              <a:buNone/>
            </a:pPr>
            <a:r>
              <a:rPr lang="en-US" sz="2200" b="1" cap="all" dirty="0">
                <a:latin typeface="Times New Roman" panose="02020603050405020304" pitchFamily="18" charset="0"/>
                <a:cs typeface="Times New Roman" panose="02020603050405020304" pitchFamily="18" charset="0"/>
              </a:rPr>
              <a:t>FACTS</a:t>
            </a: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The </a:t>
            </a:r>
            <a:r>
              <a:rPr lang="en-US" sz="2200" dirty="0" err="1">
                <a:latin typeface="Times New Roman" panose="02020603050405020304" pitchFamily="18" charset="0"/>
                <a:cs typeface="Times New Roman" panose="02020603050405020304" pitchFamily="18" charset="0"/>
              </a:rPr>
              <a:t>assessee</a:t>
            </a:r>
            <a:r>
              <a:rPr lang="en-US" sz="2200" dirty="0">
                <a:latin typeface="Times New Roman" panose="02020603050405020304" pitchFamily="18" charset="0"/>
                <a:cs typeface="Times New Roman" panose="02020603050405020304" pitchFamily="18" charset="0"/>
              </a:rPr>
              <a:t> sold an immovable property being a plot of land for </a:t>
            </a:r>
            <a:r>
              <a:rPr lang="en-US" sz="2200" dirty="0" err="1">
                <a:latin typeface="Times New Roman" panose="02020603050405020304" pitchFamily="18" charset="0"/>
                <a:cs typeface="Times New Roman" panose="02020603050405020304" pitchFamily="18" charset="0"/>
              </a:rPr>
              <a:t>Rs</a:t>
            </a:r>
            <a:r>
              <a:rPr lang="en-US" sz="2200" dirty="0">
                <a:latin typeface="Times New Roman" panose="02020603050405020304" pitchFamily="18" charset="0"/>
                <a:cs typeface="Times New Roman" panose="02020603050405020304" pitchFamily="18" charset="0"/>
              </a:rPr>
              <a:t>. 3.21 crores on 18-3-2014 and purchased a flat on 25-2-2015 for </a:t>
            </a:r>
            <a:r>
              <a:rPr lang="en-US" sz="2200" dirty="0" err="1">
                <a:latin typeface="Times New Roman" panose="02020603050405020304" pitchFamily="18" charset="0"/>
                <a:cs typeface="Times New Roman" panose="02020603050405020304" pitchFamily="18" charset="0"/>
              </a:rPr>
              <a:t>Rs</a:t>
            </a:r>
            <a:r>
              <a:rPr lang="en-US" sz="2200" dirty="0">
                <a:latin typeface="Times New Roman" panose="02020603050405020304" pitchFamily="18" charset="0"/>
                <a:cs typeface="Times New Roman" panose="02020603050405020304" pitchFamily="18" charset="0"/>
              </a:rPr>
              <a:t>. 4 crores and claimed deduction under section 54F.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However, the assessee failed to deposit whole of the consideration into specified capital gain account scheme before furnishing return of income and only deposited Rs. 2.25 crores in the specified bank account.</a:t>
            </a:r>
          </a:p>
          <a:p>
            <a:pPr marL="0" indent="0" algn="just">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9ED239D-9E3F-B5B6-7071-9A388BE7E9A2}"/>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3245765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590" y="341523"/>
            <a:ext cx="10626687" cy="5615103"/>
          </a:xfrm>
        </p:spPr>
        <p:txBody>
          <a:bodyPr>
            <a:normAutofit/>
          </a:bodyPr>
          <a:lstStyle/>
          <a:p>
            <a:pPr marL="0" indent="0" algn="just">
              <a:buNone/>
            </a:pPr>
            <a:r>
              <a:rPr lang="en-IN" sz="2200" dirty="0">
                <a:latin typeface="Times New Roman" panose="02020603050405020304" pitchFamily="18" charset="0"/>
                <a:cs typeface="Times New Roman" panose="02020603050405020304" pitchFamily="18" charset="0"/>
              </a:rPr>
              <a:t>Therefore, the Assessing Officer calculated capital gain of </a:t>
            </a:r>
            <a:r>
              <a:rPr lang="en-IN" sz="2200" dirty="0" err="1">
                <a:latin typeface="Times New Roman" panose="02020603050405020304" pitchFamily="18" charset="0"/>
                <a:cs typeface="Times New Roman" panose="02020603050405020304" pitchFamily="18" charset="0"/>
              </a:rPr>
              <a:t>Rs</a:t>
            </a:r>
            <a:r>
              <a:rPr lang="en-IN" sz="2200" dirty="0">
                <a:latin typeface="Times New Roman" panose="02020603050405020304" pitchFamily="18" charset="0"/>
                <a:cs typeface="Times New Roman" panose="02020603050405020304" pitchFamily="18" charset="0"/>
              </a:rPr>
              <a:t>. 3.16 crores and taxed </a:t>
            </a:r>
            <a:r>
              <a:rPr lang="en-IN" sz="2200" dirty="0" err="1">
                <a:latin typeface="Times New Roman" panose="02020603050405020304" pitchFamily="18" charset="0"/>
                <a:cs typeface="Times New Roman" panose="02020603050405020304" pitchFamily="18" charset="0"/>
              </a:rPr>
              <a:t>Rs</a:t>
            </a:r>
            <a:r>
              <a:rPr lang="en-IN" sz="2200" dirty="0">
                <a:latin typeface="Times New Roman" panose="02020603050405020304" pitchFamily="18" charset="0"/>
                <a:cs typeface="Times New Roman" panose="02020603050405020304" pitchFamily="18" charset="0"/>
              </a:rPr>
              <a:t>. 91.45 lakhs (</a:t>
            </a:r>
            <a:r>
              <a:rPr lang="en-IN" sz="2200" dirty="0" err="1">
                <a:latin typeface="Times New Roman" panose="02020603050405020304" pitchFamily="18" charset="0"/>
                <a:cs typeface="Times New Roman" panose="02020603050405020304" pitchFamily="18" charset="0"/>
              </a:rPr>
              <a:t>Rs</a:t>
            </a:r>
            <a:r>
              <a:rPr lang="en-IN" sz="2200" dirty="0">
                <a:latin typeface="Times New Roman" panose="02020603050405020304" pitchFamily="18" charset="0"/>
                <a:cs typeface="Times New Roman" panose="02020603050405020304" pitchFamily="18" charset="0"/>
              </a:rPr>
              <a:t>. 3.16 crores minus </a:t>
            </a:r>
            <a:r>
              <a:rPr lang="en-IN" sz="2200" dirty="0" err="1">
                <a:latin typeface="Times New Roman" panose="02020603050405020304" pitchFamily="18" charset="0"/>
                <a:cs typeface="Times New Roman" panose="02020603050405020304" pitchFamily="18" charset="0"/>
              </a:rPr>
              <a:t>Rs</a:t>
            </a:r>
            <a:r>
              <a:rPr lang="en-IN" sz="2200" dirty="0">
                <a:latin typeface="Times New Roman" panose="02020603050405020304" pitchFamily="18" charset="0"/>
                <a:cs typeface="Times New Roman" panose="02020603050405020304" pitchFamily="18" charset="0"/>
              </a:rPr>
              <a:t>. 2.25 crores) being balance of capital gain not deposited in specified bank account before furnishing the return of income. </a:t>
            </a:r>
          </a:p>
          <a:p>
            <a:pPr marL="0" indent="0" algn="just">
              <a:buNone/>
            </a:pPr>
            <a:endParaRPr lang="en-IN" sz="2200" dirty="0">
              <a:latin typeface="Times New Roman" panose="02020603050405020304" pitchFamily="18" charset="0"/>
              <a:cs typeface="Times New Roman" panose="02020603050405020304" pitchFamily="18" charset="0"/>
            </a:endParaRPr>
          </a:p>
          <a:p>
            <a:pPr marL="0" indent="0" algn="just">
              <a:buNone/>
            </a:pPr>
            <a:r>
              <a:rPr lang="en-IN" sz="2200" dirty="0">
                <a:latin typeface="Times New Roman" panose="02020603050405020304" pitchFamily="18" charset="0"/>
                <a:cs typeface="Times New Roman" panose="02020603050405020304" pitchFamily="18" charset="0"/>
              </a:rPr>
              <a:t>Accordingly, the assessment was completed under section 143(3) by determining total income at Rs. 1.08 crores as against the income of </a:t>
            </a:r>
            <a:r>
              <a:rPr lang="en-IN" sz="2200" dirty="0" err="1">
                <a:latin typeface="Times New Roman" panose="02020603050405020304" pitchFamily="18" charset="0"/>
                <a:cs typeface="Times New Roman" panose="02020603050405020304" pitchFamily="18" charset="0"/>
              </a:rPr>
              <a:t>Rs</a:t>
            </a:r>
            <a:r>
              <a:rPr lang="en-IN" sz="2200" dirty="0">
                <a:latin typeface="Times New Roman" panose="02020603050405020304" pitchFamily="18" charset="0"/>
                <a:cs typeface="Times New Roman" panose="02020603050405020304" pitchFamily="18" charset="0"/>
              </a:rPr>
              <a:t>. 17.18 lakhs returned by the </a:t>
            </a:r>
            <a:r>
              <a:rPr lang="en-IN" sz="2200" dirty="0" err="1">
                <a:latin typeface="Times New Roman" panose="02020603050405020304" pitchFamily="18" charset="0"/>
                <a:cs typeface="Times New Roman" panose="02020603050405020304" pitchFamily="18" charset="0"/>
              </a:rPr>
              <a:t>assessee</a:t>
            </a:r>
            <a:r>
              <a:rPr lang="en-IN" sz="2200" dirty="0">
                <a:latin typeface="Times New Roman" panose="02020603050405020304" pitchFamily="18" charset="0"/>
                <a:cs typeface="Times New Roman" panose="02020603050405020304" pitchFamily="18" charset="0"/>
              </a:rPr>
              <a:t>. The above assessed income includes addition of </a:t>
            </a:r>
            <a:r>
              <a:rPr lang="en-IN" sz="2200" dirty="0" err="1">
                <a:latin typeface="Times New Roman" panose="02020603050405020304" pitchFamily="18" charset="0"/>
                <a:cs typeface="Times New Roman" panose="02020603050405020304" pitchFamily="18" charset="0"/>
              </a:rPr>
              <a:t>Rs</a:t>
            </a:r>
            <a:r>
              <a:rPr lang="en-IN" sz="2200" dirty="0">
                <a:latin typeface="Times New Roman" panose="02020603050405020304" pitchFamily="18" charset="0"/>
                <a:cs typeface="Times New Roman" panose="02020603050405020304" pitchFamily="18" charset="0"/>
              </a:rPr>
              <a:t>. 91.45 lakhs as capital gain being disallowance of deduction under section 54F.</a:t>
            </a:r>
          </a:p>
          <a:p>
            <a:pPr marL="0" indent="0" algn="just">
              <a:buNone/>
            </a:pPr>
            <a:r>
              <a:rPr lang="en-IN" sz="2200" dirty="0">
                <a:latin typeface="Times New Roman" panose="02020603050405020304" pitchFamily="18" charset="0"/>
                <a:cs typeface="Times New Roman" panose="02020603050405020304" pitchFamily="18" charset="0"/>
              </a:rPr>
              <a:t>On appeal, the Commissioner (Appeals) dismissed the appeal filed by the </a:t>
            </a:r>
            <a:r>
              <a:rPr lang="en-IN" sz="2200" dirty="0" err="1">
                <a:latin typeface="Times New Roman" panose="02020603050405020304" pitchFamily="18" charset="0"/>
                <a:cs typeface="Times New Roman" panose="02020603050405020304" pitchFamily="18" charset="0"/>
              </a:rPr>
              <a:t>assessee</a:t>
            </a:r>
            <a:r>
              <a:rPr lang="en-IN" sz="2200" dirty="0">
                <a:latin typeface="Times New Roman" panose="02020603050405020304" pitchFamily="18" charset="0"/>
                <a:cs typeface="Times New Roman" panose="02020603050405020304" pitchFamily="18" charset="0"/>
              </a:rPr>
              <a:t> and confirmed the order passed by the Assessing Officer.</a:t>
            </a:r>
          </a:p>
          <a:p>
            <a:pPr marL="0" indent="0" algn="just">
              <a:buNone/>
            </a:pPr>
            <a:endParaRPr lang="en-IN" sz="2200" dirty="0">
              <a:latin typeface="Times New Roman" panose="02020603050405020304" pitchFamily="18" charset="0"/>
              <a:cs typeface="Times New Roman" panose="02020603050405020304" pitchFamily="18" charset="0"/>
            </a:endParaRPr>
          </a:p>
          <a:p>
            <a:pPr marL="0" indent="0" algn="just">
              <a:buNone/>
            </a:pPr>
            <a:endParaRPr lang="en-IN" sz="2200" dirty="0">
              <a:latin typeface="Times New Roman" panose="02020603050405020304" pitchFamily="18" charset="0"/>
              <a:cs typeface="Times New Roman" panose="02020603050405020304" pitchFamily="18" charset="0"/>
            </a:endParaRPr>
          </a:p>
          <a:p>
            <a:pPr marL="0" indent="0" algn="just">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AFAB4FE-AF18-C8F7-37E7-CEECA9F5DCBC}"/>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02446168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34101-A039-8C0F-A074-9EB208A0B8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83B4-8E4C-08AB-58AE-0301FE3AA8E4}"/>
              </a:ext>
            </a:extLst>
          </p:cNvPr>
          <p:cNvSpPr>
            <a:spLocks noGrp="1"/>
          </p:cNvSpPr>
          <p:nvPr>
            <p:ph idx="1"/>
          </p:nvPr>
        </p:nvSpPr>
        <p:spPr>
          <a:xfrm>
            <a:off x="727113" y="561860"/>
            <a:ext cx="10626687" cy="5615103"/>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On appeal to the Tribunal</a:t>
            </a:r>
            <a:endParaRPr lang="en-IN" sz="2200" dirty="0">
              <a:latin typeface="Times New Roman" panose="02020603050405020304" pitchFamily="18" charset="0"/>
              <a:cs typeface="Times New Roman" panose="02020603050405020304" pitchFamily="18" charset="0"/>
            </a:endParaRPr>
          </a:p>
          <a:p>
            <a:pPr marL="0" indent="0">
              <a:buNone/>
            </a:pPr>
            <a:r>
              <a:rPr lang="en-US" sz="2200" b="1" cap="all" dirty="0">
                <a:latin typeface="Times New Roman" panose="02020603050405020304" pitchFamily="18" charset="0"/>
                <a:cs typeface="Times New Roman" panose="02020603050405020304" pitchFamily="18" charset="0"/>
              </a:rPr>
              <a:t>HELD </a:t>
            </a:r>
          </a:p>
          <a:p>
            <a:pPr marL="0" indent="0">
              <a:buNone/>
            </a:pPr>
            <a:r>
              <a:rPr lang="en-US" sz="2200" b="1" dirty="0">
                <a:latin typeface="Times New Roman" panose="02020603050405020304" pitchFamily="18" charset="0"/>
                <a:cs typeface="Times New Roman" panose="02020603050405020304" pitchFamily="18" charset="0"/>
              </a:rPr>
              <a:t>Para 6</a:t>
            </a:r>
            <a:endParaRPr lang="en-US" sz="2200" b="1" cap="all"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The assessee has invested the whole of the sale proceeds of Rs. 3.21 crore received on 14-3-2014 in purchase of a residential flat for </a:t>
            </a:r>
            <a:r>
              <a:rPr lang="en-US" sz="2200" dirty="0" err="1">
                <a:latin typeface="Times New Roman" panose="02020603050405020304" pitchFamily="18" charset="0"/>
                <a:cs typeface="Times New Roman" panose="02020603050405020304" pitchFamily="18" charset="0"/>
              </a:rPr>
              <a:t>Rs</a:t>
            </a:r>
            <a:r>
              <a:rPr lang="en-US" sz="2200" dirty="0">
                <a:latin typeface="Times New Roman" panose="02020603050405020304" pitchFamily="18" charset="0"/>
                <a:cs typeface="Times New Roman" panose="02020603050405020304" pitchFamily="18" charset="0"/>
              </a:rPr>
              <a:t>. 4 crores on 25-2-2015. Apparently, the assessee is entitled to claim deduction under section 54F. </a:t>
            </a:r>
          </a:p>
          <a:p>
            <a:pPr marL="0" indent="0" algn="just">
              <a:buNone/>
            </a:pPr>
            <a:r>
              <a:rPr lang="en-US" sz="2200" dirty="0">
                <a:latin typeface="Times New Roman" panose="02020603050405020304" pitchFamily="18" charset="0"/>
                <a:cs typeface="Times New Roman" panose="02020603050405020304" pitchFamily="18" charset="0"/>
              </a:rPr>
              <a:t>However, according to the revenue it is the case of the Assessing Officer that as per section 54F the assessee was required to deposit whole of the consideration in capital gain account scheme before furnishing return of income, and since the assessee only deposited Rs. 2.25 crore in the above capital gains account scheme and failed to deposit </a:t>
            </a:r>
            <a:r>
              <a:rPr lang="en-US" sz="2200" dirty="0" err="1">
                <a:latin typeface="Times New Roman" panose="02020603050405020304" pitchFamily="18" charset="0"/>
                <a:cs typeface="Times New Roman" panose="02020603050405020304" pitchFamily="18" charset="0"/>
              </a:rPr>
              <a:t>Rs</a:t>
            </a:r>
            <a:r>
              <a:rPr lang="en-US" sz="2200" dirty="0">
                <a:latin typeface="Times New Roman" panose="02020603050405020304" pitchFamily="18" charset="0"/>
                <a:cs typeface="Times New Roman" panose="02020603050405020304" pitchFamily="18" charset="0"/>
              </a:rPr>
              <a:t>. 0.91 crore in capital gain account scheme the deduction of above amount cannot be allowed and therefore Commissioner(Appeals)/NFAC also confirmed the order passed by the Assessing Officer. </a:t>
            </a: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FB2A58E-14AF-E92C-B3AA-3130253C3ED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36571174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A00B1-14F7-EC3B-BAF1-7F918D7A9D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BB49BB-76CF-5185-8BE0-E7A1CBA46902}"/>
              </a:ext>
            </a:extLst>
          </p:cNvPr>
          <p:cNvSpPr>
            <a:spLocks noGrp="1"/>
          </p:cNvSpPr>
          <p:nvPr>
            <p:ph idx="1"/>
          </p:nvPr>
        </p:nvSpPr>
        <p:spPr>
          <a:xfrm>
            <a:off x="727113" y="561860"/>
            <a:ext cx="10626687" cy="5615103"/>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On appeal to the Tribunal</a:t>
            </a:r>
            <a:endParaRPr lang="en-IN" sz="2200" dirty="0">
              <a:latin typeface="Times New Roman" panose="02020603050405020304" pitchFamily="18" charset="0"/>
              <a:cs typeface="Times New Roman" panose="02020603050405020304" pitchFamily="18" charset="0"/>
            </a:endParaRPr>
          </a:p>
          <a:p>
            <a:pPr marL="0" indent="0">
              <a:buNone/>
            </a:pPr>
            <a:r>
              <a:rPr lang="en-US" sz="2200" b="1" cap="all" dirty="0">
                <a:latin typeface="Times New Roman" panose="02020603050405020304" pitchFamily="18" charset="0"/>
                <a:cs typeface="Times New Roman" panose="02020603050405020304" pitchFamily="18" charset="0"/>
              </a:rPr>
              <a:t>HELD </a:t>
            </a:r>
          </a:p>
          <a:p>
            <a:pPr marL="0" indent="0">
              <a:buNone/>
            </a:pPr>
            <a:r>
              <a:rPr lang="en-US" sz="2200" b="1" dirty="0">
                <a:latin typeface="Times New Roman" panose="02020603050405020304" pitchFamily="18" charset="0"/>
                <a:cs typeface="Times New Roman" panose="02020603050405020304" pitchFamily="18" charset="0"/>
              </a:rPr>
              <a:t>Para 6</a:t>
            </a:r>
            <a:endParaRPr lang="en-US" sz="2200" b="1" cap="all"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In this regard, it is found that the claim of the assessee is that since whole of the consideration of Rs. 3.21 crore has already been invested within one year from the sale of the original asset, in purchase of residential flat valuing Rs. 4 crores, the real intention of the legislature is fulfilled and the deduction under section 54F needs to be allowed. </a:t>
            </a:r>
          </a:p>
          <a:p>
            <a:pPr marL="0" indent="0" algn="just">
              <a:buNone/>
            </a:pPr>
            <a:r>
              <a:rPr lang="en-US" sz="2200" dirty="0">
                <a:latin typeface="Times New Roman" panose="02020603050405020304" pitchFamily="18" charset="0"/>
                <a:cs typeface="Times New Roman" panose="02020603050405020304" pitchFamily="18" charset="0"/>
              </a:rPr>
              <a:t>In this regard, the assessee relied on judgement passed by the High Court of Karnataka in the case of </a:t>
            </a:r>
            <a:r>
              <a:rPr lang="en-US" sz="2200" b="1" u="sng" dirty="0">
                <a:latin typeface="Times New Roman" panose="02020603050405020304" pitchFamily="18" charset="0"/>
                <a:cs typeface="Times New Roman" panose="02020603050405020304" pitchFamily="18" charset="0"/>
              </a:rPr>
              <a:t>CIT v. K. Ramachandra Rao [2015] 56 taxman.com 163/230 Taxman 334 (Karnataka)</a:t>
            </a:r>
            <a:r>
              <a:rPr lang="en-US" sz="2200" dirty="0">
                <a:latin typeface="Times New Roman" panose="02020603050405020304" pitchFamily="18" charset="0"/>
                <a:cs typeface="Times New Roman" panose="02020603050405020304" pitchFamily="18" charset="0"/>
              </a:rPr>
              <a:t> and also relied on various decisions passed by coordinate benches of this Tribunal wherein deduction under section 54F was allowed to the assessee under identical facts.</a:t>
            </a:r>
          </a:p>
          <a:p>
            <a:pPr marL="0" indent="0" algn="just">
              <a:buNone/>
            </a:pPr>
            <a:r>
              <a:rPr lang="en-US" sz="2200" dirty="0">
                <a:latin typeface="Times New Roman" panose="02020603050405020304" pitchFamily="18" charset="0"/>
                <a:cs typeface="Times New Roman" panose="02020603050405020304" pitchFamily="18" charset="0"/>
              </a:rPr>
              <a:t>In this regard, it is found that the Karnataka High Court dismissed the appeal filed by the revenue and confirmed the order passed by the Tribunal wherein deduction under section 54F was allowed to the assessee even in the absence of depositing the whole of the consideration in specified capital gain account scheme.</a:t>
            </a: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222F1FD-5120-95D2-193A-927C5AC6191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87237581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5" y="561860"/>
            <a:ext cx="11035145"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7 </a:t>
            </a:r>
          </a:p>
          <a:p>
            <a:pPr marL="0" indent="0" algn="just">
              <a:buNone/>
            </a:pPr>
            <a:r>
              <a:rPr lang="en-IN" sz="2200" b="1" u="sng" dirty="0">
                <a:latin typeface="Times New Roman" panose="02020603050405020304" pitchFamily="18" charset="0"/>
                <a:cs typeface="Times New Roman" panose="02020603050405020304" pitchFamily="18" charset="0"/>
              </a:rPr>
              <a:t>Respectfully following the above decision passed by the Karnataka High Court in the case of K. </a:t>
            </a:r>
            <a:r>
              <a:rPr lang="en-IN" sz="2200" b="1" u="sng" dirty="0" err="1">
                <a:latin typeface="Times New Roman" panose="02020603050405020304" pitchFamily="18" charset="0"/>
                <a:cs typeface="Times New Roman" panose="02020603050405020304" pitchFamily="18" charset="0"/>
              </a:rPr>
              <a:t>Ramchandra</a:t>
            </a:r>
            <a:r>
              <a:rPr lang="en-IN" sz="2200" b="1" u="sng" dirty="0">
                <a:latin typeface="Times New Roman" panose="02020603050405020304" pitchFamily="18" charset="0"/>
                <a:cs typeface="Times New Roman" panose="02020603050405020304" pitchFamily="18" charset="0"/>
              </a:rPr>
              <a:t> Rao (supra), it is opined that the real intention of the Legislature is to get the amount of sale consideration invested in purchase of residential house within the prescribed period and not to get the amount deposited in capital gain accounts scheme. </a:t>
            </a:r>
          </a:p>
          <a:p>
            <a:pPr marL="0" indent="0" algn="just">
              <a:buNone/>
            </a:pPr>
            <a:r>
              <a:rPr lang="en-IN" sz="2200" b="1" u="sng" dirty="0">
                <a:latin typeface="Times New Roman" panose="02020603050405020304" pitchFamily="18" charset="0"/>
                <a:cs typeface="Times New Roman" panose="02020603050405020304" pitchFamily="18" charset="0"/>
              </a:rPr>
              <a:t>Admittedly, in the instant case the whole of the sale consideration was invested by the </a:t>
            </a:r>
            <a:r>
              <a:rPr lang="en-IN" sz="2200" b="1" u="sng" dirty="0" err="1">
                <a:latin typeface="Times New Roman" panose="02020603050405020304" pitchFamily="18" charset="0"/>
                <a:cs typeface="Times New Roman" panose="02020603050405020304" pitchFamily="18" charset="0"/>
              </a:rPr>
              <a:t>assessee</a:t>
            </a:r>
            <a:r>
              <a:rPr lang="en-IN" sz="2200" b="1" u="sng" dirty="0">
                <a:latin typeface="Times New Roman" panose="02020603050405020304" pitchFamily="18" charset="0"/>
                <a:cs typeface="Times New Roman" panose="02020603050405020304" pitchFamily="18" charset="0"/>
              </a:rPr>
              <a:t> in purchase of residential house within a period of one year from the date of sale of original asset, therefore in the light of above judgement passed by the Karnataka High Court in the case of K. </a:t>
            </a:r>
            <a:r>
              <a:rPr lang="en-IN" sz="2200" b="1" u="sng" dirty="0" err="1">
                <a:latin typeface="Times New Roman" panose="02020603050405020304" pitchFamily="18" charset="0"/>
                <a:cs typeface="Times New Roman" panose="02020603050405020304" pitchFamily="18" charset="0"/>
              </a:rPr>
              <a:t>Ramchandra</a:t>
            </a:r>
            <a:r>
              <a:rPr lang="en-IN" sz="2200" b="1" u="sng" dirty="0">
                <a:latin typeface="Times New Roman" panose="02020603050405020304" pitchFamily="18" charset="0"/>
                <a:cs typeface="Times New Roman" panose="02020603050405020304" pitchFamily="18" charset="0"/>
              </a:rPr>
              <a:t> Rao (supra), the </a:t>
            </a:r>
            <a:r>
              <a:rPr lang="en-IN" sz="2200" b="1" u="sng" dirty="0" err="1">
                <a:latin typeface="Times New Roman" panose="02020603050405020304" pitchFamily="18" charset="0"/>
                <a:cs typeface="Times New Roman" panose="02020603050405020304" pitchFamily="18" charset="0"/>
              </a:rPr>
              <a:t>assessee</a:t>
            </a:r>
            <a:r>
              <a:rPr lang="en-IN" sz="2200" b="1" u="sng" dirty="0">
                <a:latin typeface="Times New Roman" panose="02020603050405020304" pitchFamily="18" charset="0"/>
                <a:cs typeface="Times New Roman" panose="02020603050405020304" pitchFamily="18" charset="0"/>
              </a:rPr>
              <a:t> is entitled to get deduction under section 54F.</a:t>
            </a:r>
          </a:p>
          <a:p>
            <a:pPr marL="0" indent="0" algn="just">
              <a:buNone/>
            </a:pPr>
            <a:r>
              <a:rPr lang="en-IN" sz="2200" b="1" u="sng" dirty="0">
                <a:latin typeface="Times New Roman" panose="02020603050405020304" pitchFamily="18" charset="0"/>
                <a:cs typeface="Times New Roman" panose="02020603050405020304" pitchFamily="18" charset="0"/>
              </a:rPr>
              <a:t>Accordingly, in view of above discussion, the order passed by the Commissioner (Appeals) is set aside and the Assessing Officer is directed to allow the deduction claimed by the </a:t>
            </a:r>
            <a:r>
              <a:rPr lang="en-IN" sz="2200" b="1" u="sng" dirty="0" err="1">
                <a:latin typeface="Times New Roman" panose="02020603050405020304" pitchFamily="18" charset="0"/>
                <a:cs typeface="Times New Roman" panose="02020603050405020304" pitchFamily="18" charset="0"/>
              </a:rPr>
              <a:t>assessee</a:t>
            </a:r>
            <a:r>
              <a:rPr lang="en-IN" sz="2200" b="1" u="sng" dirty="0">
                <a:latin typeface="Times New Roman" panose="02020603050405020304" pitchFamily="18" charset="0"/>
                <a:cs typeface="Times New Roman" panose="02020603050405020304" pitchFamily="18" charset="0"/>
              </a:rPr>
              <a:t> under section 54F. Thus, this ground raised by the </a:t>
            </a:r>
            <a:r>
              <a:rPr lang="en-IN" sz="2200" b="1" u="sng" dirty="0" err="1">
                <a:latin typeface="Times New Roman" panose="02020603050405020304" pitchFamily="18" charset="0"/>
                <a:cs typeface="Times New Roman" panose="02020603050405020304" pitchFamily="18" charset="0"/>
              </a:rPr>
              <a:t>assessee</a:t>
            </a:r>
            <a:r>
              <a:rPr lang="en-IN" sz="2200" b="1" u="sng" dirty="0">
                <a:latin typeface="Times New Roman" panose="02020603050405020304" pitchFamily="18" charset="0"/>
                <a:cs typeface="Times New Roman" panose="02020603050405020304" pitchFamily="18" charset="0"/>
              </a:rPr>
              <a:t> is allowed.</a:t>
            </a:r>
          </a:p>
          <a:p>
            <a:pPr marL="0" indent="0" algn="just">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FE032FF-EDE3-ECCB-4F54-ED9E1AF697A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2773610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a:t>H.C. Khincha &amp; Co</a:t>
            </a:r>
          </a:p>
        </p:txBody>
      </p:sp>
      <p:sp>
        <p:nvSpPr>
          <p:cNvPr id="4" name="Title 3"/>
          <p:cNvSpPr>
            <a:spLocks noGrp="1"/>
          </p:cNvSpPr>
          <p:nvPr>
            <p:ph type="title"/>
          </p:nvPr>
        </p:nvSpPr>
        <p:spPr>
          <a:xfrm>
            <a:off x="395111" y="122238"/>
            <a:ext cx="11514667" cy="2849562"/>
          </a:xfrm>
        </p:spPr>
        <p:txBody>
          <a:bodyPr>
            <a:noAutofit/>
          </a:bodyPr>
          <a:lstStyle/>
          <a:p>
            <a:pPr marR="5080" algn="ctr"/>
            <a:r>
              <a:rPr lang="en-GB" sz="6600" b="1" dirty="0">
                <a:ln w="9525">
                  <a:solidFill>
                    <a:schemeClr val="bg1"/>
                  </a:solidFill>
                  <a:prstDash val="solid"/>
                </a:ln>
                <a:effectLst>
                  <a:outerShdw blurRad="12700" dist="38100" dir="2700000" algn="tl" rotWithShape="0">
                    <a:schemeClr val="bg1">
                      <a:lumMod val="50000"/>
                    </a:schemeClr>
                  </a:outerShdw>
                </a:effectLst>
                <a:latin typeface="Times New Roman" pitchFamily="18" charset="0"/>
                <a:cs typeface="Times New Roman" pitchFamily="18" charset="0"/>
              </a:rPr>
              <a:t>ISSUES IN SECTION </a:t>
            </a:r>
            <a:br>
              <a:rPr lang="en-GB" sz="6600" b="1" dirty="0">
                <a:ln w="9525">
                  <a:solidFill>
                    <a:schemeClr val="bg1"/>
                  </a:solidFill>
                  <a:prstDash val="solid"/>
                </a:ln>
                <a:effectLst>
                  <a:outerShdw blurRad="12700" dist="38100" dir="2700000" algn="tl" rotWithShape="0">
                    <a:schemeClr val="bg1">
                      <a:lumMod val="50000"/>
                    </a:schemeClr>
                  </a:outerShdw>
                </a:effectLst>
                <a:latin typeface="Times New Roman" pitchFamily="18" charset="0"/>
                <a:cs typeface="Times New Roman" pitchFamily="18" charset="0"/>
              </a:rPr>
            </a:br>
            <a:r>
              <a:rPr lang="en-GB" sz="6600" b="1" dirty="0">
                <a:ln w="9525">
                  <a:solidFill>
                    <a:schemeClr val="bg1"/>
                  </a:solidFill>
                  <a:prstDash val="solid"/>
                </a:ln>
                <a:effectLst>
                  <a:outerShdw blurRad="12700" dist="38100" dir="2700000" algn="tl" rotWithShape="0">
                    <a:schemeClr val="bg1">
                      <a:lumMod val="50000"/>
                    </a:schemeClr>
                  </a:outerShdw>
                </a:effectLst>
                <a:latin typeface="Times New Roman" pitchFamily="18" charset="0"/>
                <a:cs typeface="Times New Roman" pitchFamily="18" charset="0"/>
              </a:rPr>
              <a:t>45(5A), 50C AND 43CA</a:t>
            </a:r>
          </a:p>
        </p:txBody>
      </p:sp>
    </p:spTree>
    <p:extLst>
      <p:ext uri="{BB962C8B-B14F-4D97-AF65-F5344CB8AC3E}">
        <p14:creationId xmlns:p14="http://schemas.microsoft.com/office/powerpoint/2010/main" val="2117112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374362"/>
            <a:ext cx="10972800" cy="566181"/>
          </a:xfrm>
          <a:prstGeom prst="rect">
            <a:avLst/>
          </a:prstGeom>
        </p:spPr>
        <p:txBody>
          <a:bodyPr vert="horz" wrap="square" lIns="0" tIns="12065" rIns="0" bIns="0" rtlCol="0" anchor="ctr">
            <a:spAutoFit/>
            <a:scene3d>
              <a:camera prst="orthographicFront"/>
              <a:lightRig rig="soft" dir="t"/>
            </a:scene3d>
            <a:sp3d prstMaterial="softEdge">
              <a:bevelT w="25400" h="25400"/>
            </a:sp3d>
          </a:bodyPr>
          <a:lstStyle/>
          <a:p>
            <a:pPr marL="69215">
              <a:spcBef>
                <a:spcPts val="95"/>
              </a:spcBef>
            </a:pPr>
            <a:r>
              <a:rPr sz="4000" dirty="0">
                <a:latin typeface="Times New Roman" panose="02020603050405020304" pitchFamily="18" charset="0"/>
                <a:cs typeface="Times New Roman" panose="02020603050405020304" pitchFamily="18" charset="0"/>
              </a:rPr>
              <a:t>Take</a:t>
            </a:r>
            <a:r>
              <a:rPr sz="4000" spc="-120"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away</a:t>
            </a:r>
            <a:r>
              <a:rPr sz="4000" spc="-100"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a:t>
            </a:r>
            <a:r>
              <a:rPr sz="4000" spc="-10" dirty="0">
                <a:latin typeface="Times New Roman" panose="02020603050405020304" pitchFamily="18" charset="0"/>
                <a:cs typeface="Times New Roman" panose="02020603050405020304" pitchFamily="18" charset="0"/>
              </a:rPr>
              <a:t> Section</a:t>
            </a:r>
            <a:r>
              <a:rPr sz="4000" spc="-60" dirty="0">
                <a:latin typeface="Times New Roman" panose="02020603050405020304" pitchFamily="18" charset="0"/>
                <a:cs typeface="Times New Roman" panose="02020603050405020304" pitchFamily="18" charset="0"/>
              </a:rPr>
              <a:t> </a:t>
            </a:r>
            <a:r>
              <a:rPr sz="4000" spc="190" dirty="0">
                <a:latin typeface="Times New Roman" panose="02020603050405020304" pitchFamily="18" charset="0"/>
                <a:cs typeface="Times New Roman" panose="02020603050405020304" pitchFamily="18" charset="0"/>
              </a:rPr>
              <a:t>2(47)(v)</a:t>
            </a:r>
          </a:p>
        </p:txBody>
      </p:sp>
      <p:sp>
        <p:nvSpPr>
          <p:cNvPr id="4" name="object 4"/>
          <p:cNvSpPr txBox="1"/>
          <p:nvPr/>
        </p:nvSpPr>
        <p:spPr>
          <a:xfrm>
            <a:off x="282857" y="1004138"/>
            <a:ext cx="11494237" cy="4000454"/>
          </a:xfrm>
          <a:prstGeom prst="rect">
            <a:avLst/>
          </a:prstGeom>
        </p:spPr>
        <p:txBody>
          <a:bodyPr vert="horz" wrap="square" lIns="0" tIns="24765" rIns="0" bIns="0" rtlCol="0">
            <a:spAutoFit/>
          </a:bodyPr>
          <a:lstStyle/>
          <a:p>
            <a:pPr marL="469265" marR="6350" indent="-457200" algn="just">
              <a:lnSpc>
                <a:spcPts val="3120"/>
              </a:lnSpc>
              <a:spcBef>
                <a:spcPts val="195"/>
              </a:spcBef>
              <a:buFont typeface="Wingdings" panose="05000000000000000000" pitchFamily="2" charset="2"/>
              <a:buChar char="Ø"/>
              <a:tabLst>
                <a:tab pos="387350" algn="l"/>
              </a:tabLst>
            </a:pPr>
            <a:r>
              <a:rPr sz="2600" dirty="0">
                <a:latin typeface="Times New Roman" panose="02020603050405020304" pitchFamily="18" charset="0"/>
                <a:cs typeface="Times New Roman" panose="02020603050405020304" pitchFamily="18" charset="0"/>
              </a:rPr>
              <a:t>Adverting</a:t>
            </a:r>
            <a:r>
              <a:rPr sz="2600" spc="36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to</a:t>
            </a:r>
            <a:r>
              <a:rPr sz="2600" spc="34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section</a:t>
            </a:r>
            <a:r>
              <a:rPr sz="2600" spc="350" dirty="0">
                <a:latin typeface="Times New Roman" panose="02020603050405020304" pitchFamily="18" charset="0"/>
                <a:cs typeface="Times New Roman" panose="02020603050405020304" pitchFamily="18" charset="0"/>
              </a:rPr>
              <a:t> </a:t>
            </a:r>
            <a:r>
              <a:rPr sz="2600" spc="100" dirty="0">
                <a:latin typeface="Times New Roman" panose="02020603050405020304" pitchFamily="18" charset="0"/>
                <a:cs typeface="Times New Roman" panose="02020603050405020304" pitchFamily="18" charset="0"/>
              </a:rPr>
              <a:t>2(47)(v),</a:t>
            </a:r>
            <a:r>
              <a:rPr sz="2600" spc="38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the</a:t>
            </a:r>
            <a:r>
              <a:rPr sz="2600" spc="34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most</a:t>
            </a:r>
            <a:r>
              <a:rPr sz="2600" spc="33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important</a:t>
            </a:r>
            <a:r>
              <a:rPr sz="2600" spc="34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aspect</a:t>
            </a:r>
            <a:r>
              <a:rPr sz="2600" spc="33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is</a:t>
            </a:r>
            <a:r>
              <a:rPr sz="2600" spc="33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what</a:t>
            </a:r>
            <a:r>
              <a:rPr sz="2600" spc="34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the</a:t>
            </a:r>
            <a:r>
              <a:rPr sz="2600" spc="340"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court </a:t>
            </a:r>
            <a:r>
              <a:rPr sz="2600" dirty="0">
                <a:latin typeface="Times New Roman" panose="02020603050405020304" pitchFamily="18" charset="0"/>
                <a:cs typeface="Times New Roman" panose="02020603050405020304" pitchFamily="18" charset="0"/>
              </a:rPr>
              <a:t>held</a:t>
            </a:r>
            <a:r>
              <a:rPr sz="2600" spc="-30" dirty="0">
                <a:latin typeface="Times New Roman" panose="02020603050405020304" pitchFamily="18" charset="0"/>
                <a:cs typeface="Times New Roman" panose="02020603050405020304" pitchFamily="18" charset="0"/>
              </a:rPr>
              <a:t> </a:t>
            </a:r>
            <a:r>
              <a:rPr sz="2600" spc="245" dirty="0">
                <a:latin typeface="Times New Roman" panose="02020603050405020304" pitchFamily="18" charset="0"/>
                <a:cs typeface="Times New Roman" panose="02020603050405020304" pitchFamily="18" charset="0"/>
              </a:rPr>
              <a:t>-</a:t>
            </a:r>
            <a:r>
              <a:rPr sz="260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a</a:t>
            </a:r>
            <a:r>
              <a:rPr sz="2700" spc="-2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license</a:t>
            </a:r>
            <a:r>
              <a:rPr sz="2700" spc="-2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per</a:t>
            </a:r>
            <a:r>
              <a:rPr sz="2700" spc="-2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se</a:t>
            </a:r>
            <a:r>
              <a:rPr sz="2700" spc="-15" dirty="0">
                <a:latin typeface="Times New Roman" panose="02020603050405020304" pitchFamily="18" charset="0"/>
                <a:cs typeface="Times New Roman" panose="02020603050405020304" pitchFamily="18" charset="0"/>
              </a:rPr>
              <a:t> </a:t>
            </a:r>
            <a:r>
              <a:rPr sz="2700" spc="-10" dirty="0">
                <a:latin typeface="Times New Roman" panose="02020603050405020304" pitchFamily="18" charset="0"/>
                <a:cs typeface="Times New Roman" panose="02020603050405020304" pitchFamily="18" charset="0"/>
              </a:rPr>
              <a:t>cannot</a:t>
            </a:r>
            <a:r>
              <a:rPr sz="2700" spc="-25"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be</a:t>
            </a:r>
            <a:r>
              <a:rPr sz="2700" spc="-35"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said</a:t>
            </a:r>
            <a:r>
              <a:rPr sz="2700" spc="-3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to</a:t>
            </a:r>
            <a:r>
              <a:rPr sz="2700" spc="-25"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be</a:t>
            </a:r>
            <a:r>
              <a:rPr sz="2700" spc="-30" dirty="0">
                <a:latin typeface="Times New Roman" panose="02020603050405020304" pitchFamily="18" charset="0"/>
                <a:cs typeface="Times New Roman" panose="02020603050405020304" pitchFamily="18" charset="0"/>
              </a:rPr>
              <a:t> </a:t>
            </a:r>
            <a:r>
              <a:rPr sz="2700" spc="-75" dirty="0">
                <a:latin typeface="Times New Roman" panose="02020603050405020304" pitchFamily="18" charset="0"/>
                <a:cs typeface="Times New Roman" panose="02020603050405020304" pitchFamily="18" charset="0"/>
              </a:rPr>
              <a:t>'possession'</a:t>
            </a:r>
            <a:r>
              <a:rPr sz="2700" spc="-25"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within</a:t>
            </a:r>
            <a:r>
              <a:rPr sz="2700" spc="-20" dirty="0">
                <a:latin typeface="Times New Roman" panose="02020603050405020304" pitchFamily="18" charset="0"/>
                <a:cs typeface="Times New Roman" panose="02020603050405020304" pitchFamily="18" charset="0"/>
              </a:rPr>
              <a:t> </a:t>
            </a:r>
            <a:r>
              <a:rPr sz="2700" dirty="0">
                <a:latin typeface="Times New Roman" panose="02020603050405020304" pitchFamily="18" charset="0"/>
                <a:cs typeface="Times New Roman" panose="02020603050405020304" pitchFamily="18" charset="0"/>
              </a:rPr>
              <a:t>the</a:t>
            </a:r>
            <a:r>
              <a:rPr sz="2700" spc="-10" dirty="0">
                <a:latin typeface="Times New Roman" panose="02020603050405020304" pitchFamily="18" charset="0"/>
                <a:cs typeface="Times New Roman" panose="02020603050405020304" pitchFamily="18" charset="0"/>
              </a:rPr>
              <a:t> </a:t>
            </a:r>
            <a:r>
              <a:rPr sz="2700" spc="-30" dirty="0">
                <a:latin typeface="Times New Roman" panose="02020603050405020304" pitchFamily="18" charset="0"/>
                <a:cs typeface="Times New Roman" panose="02020603050405020304" pitchFamily="18" charset="0"/>
              </a:rPr>
              <a:t>meaning</a:t>
            </a:r>
            <a:r>
              <a:rPr sz="2700" spc="-35" dirty="0">
                <a:latin typeface="Times New Roman" panose="02020603050405020304" pitchFamily="18" charset="0"/>
                <a:cs typeface="Times New Roman" panose="02020603050405020304" pitchFamily="18" charset="0"/>
              </a:rPr>
              <a:t> </a:t>
            </a:r>
            <a:r>
              <a:rPr sz="2700" spc="-25" dirty="0">
                <a:latin typeface="Times New Roman" panose="02020603050405020304" pitchFamily="18" charset="0"/>
                <a:cs typeface="Times New Roman" panose="02020603050405020304" pitchFamily="18" charset="0"/>
              </a:rPr>
              <a:t>of </a:t>
            </a:r>
            <a:r>
              <a:rPr sz="2700" spc="-30" dirty="0">
                <a:latin typeface="Times New Roman" panose="02020603050405020304" pitchFamily="18" charset="0"/>
                <a:cs typeface="Times New Roman" panose="02020603050405020304" pitchFamily="18" charset="0"/>
              </a:rPr>
              <a:t>Section</a:t>
            </a:r>
            <a:r>
              <a:rPr sz="2700" spc="-100" dirty="0">
                <a:latin typeface="Times New Roman" panose="02020603050405020304" pitchFamily="18" charset="0"/>
                <a:cs typeface="Times New Roman" panose="02020603050405020304" pitchFamily="18" charset="0"/>
              </a:rPr>
              <a:t> </a:t>
            </a:r>
            <a:r>
              <a:rPr sz="2700" spc="-20" dirty="0">
                <a:latin typeface="Times New Roman" panose="02020603050405020304" pitchFamily="18" charset="0"/>
                <a:cs typeface="Times New Roman" panose="02020603050405020304" pitchFamily="18" charset="0"/>
              </a:rPr>
              <a:t>53A</a:t>
            </a:r>
            <a:r>
              <a:rPr sz="2600" spc="-20" dirty="0">
                <a:latin typeface="Times New Roman" panose="02020603050405020304" pitchFamily="18" charset="0"/>
                <a:cs typeface="Times New Roman" panose="02020603050405020304" pitchFamily="18" charset="0"/>
              </a:rPr>
              <a:t>.</a:t>
            </a:r>
            <a:endParaRPr sz="2600" dirty="0">
              <a:latin typeface="Times New Roman" panose="02020603050405020304" pitchFamily="18" charset="0"/>
              <a:cs typeface="Times New Roman" panose="02020603050405020304" pitchFamily="18" charset="0"/>
            </a:endParaRPr>
          </a:p>
          <a:p>
            <a:pPr marL="469265" marR="5080" indent="-457200" algn="just">
              <a:spcBef>
                <a:spcPts val="3025"/>
              </a:spcBef>
              <a:buFont typeface="Wingdings" panose="05000000000000000000" pitchFamily="2" charset="2"/>
              <a:buChar char="Ø"/>
              <a:tabLst>
                <a:tab pos="387350" algn="l"/>
              </a:tabLst>
            </a:pPr>
            <a:r>
              <a:rPr sz="2600" dirty="0">
                <a:latin typeface="Times New Roman" panose="02020603050405020304" pitchFamily="18" charset="0"/>
                <a:cs typeface="Times New Roman" panose="02020603050405020304" pitchFamily="18" charset="0"/>
              </a:rPr>
              <a:t>According</a:t>
            </a:r>
            <a:r>
              <a:rPr sz="2600" spc="45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to</a:t>
            </a:r>
            <a:r>
              <a:rPr sz="2600" spc="45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the</a:t>
            </a:r>
            <a:r>
              <a:rPr sz="2600" spc="44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court,</a:t>
            </a:r>
            <a:r>
              <a:rPr sz="2600" spc="48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possession</a:t>
            </a:r>
            <a:r>
              <a:rPr sz="2600" spc="43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for</a:t>
            </a:r>
            <a:r>
              <a:rPr sz="2600" spc="434"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this</a:t>
            </a:r>
            <a:r>
              <a:rPr sz="2600" spc="434"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purpose</a:t>
            </a:r>
            <a:r>
              <a:rPr sz="2600" spc="42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is</a:t>
            </a:r>
            <a:r>
              <a:rPr sz="2600" spc="409"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a</a:t>
            </a:r>
            <a:r>
              <a:rPr sz="2600" spc="434"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legal</a:t>
            </a:r>
            <a:r>
              <a:rPr sz="2600" spc="44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concept,</a:t>
            </a:r>
            <a:r>
              <a:rPr sz="2600" spc="465" dirty="0">
                <a:latin typeface="Times New Roman" panose="02020603050405020304" pitchFamily="18" charset="0"/>
                <a:cs typeface="Times New Roman" panose="02020603050405020304" pitchFamily="18" charset="0"/>
              </a:rPr>
              <a:t> </a:t>
            </a:r>
            <a:r>
              <a:rPr sz="2600" spc="-25" dirty="0">
                <a:latin typeface="Times New Roman" panose="02020603050405020304" pitchFamily="18" charset="0"/>
                <a:cs typeface="Times New Roman" panose="02020603050405020304" pitchFamily="18" charset="0"/>
              </a:rPr>
              <a:t>and </a:t>
            </a:r>
            <a:r>
              <a:rPr sz="2600" dirty="0">
                <a:latin typeface="Times New Roman" panose="02020603050405020304" pitchFamily="18" charset="0"/>
                <a:cs typeface="Times New Roman" panose="02020603050405020304" pitchFamily="18" charset="0"/>
              </a:rPr>
              <a:t>which</a:t>
            </a:r>
            <a:r>
              <a:rPr sz="2600" spc="70" dirty="0">
                <a:latin typeface="Times New Roman" panose="02020603050405020304" pitchFamily="18" charset="0"/>
                <a:cs typeface="Times New Roman" panose="02020603050405020304" pitchFamily="18" charset="0"/>
              </a:rPr>
              <a:t> </a:t>
            </a:r>
            <a:r>
              <a:rPr sz="2600" spc="-55" dirty="0">
                <a:latin typeface="Times New Roman" panose="02020603050405020304" pitchFamily="18" charset="0"/>
                <a:cs typeface="Times New Roman" panose="02020603050405020304" pitchFamily="18" charset="0"/>
              </a:rPr>
              <a:t>denotes</a:t>
            </a:r>
            <a:r>
              <a:rPr sz="2600" spc="8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control</a:t>
            </a:r>
            <a:r>
              <a:rPr sz="2600" spc="9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over</a:t>
            </a:r>
            <a:r>
              <a:rPr sz="2600" spc="75"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the</a:t>
            </a:r>
            <a:r>
              <a:rPr sz="2600" spc="6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land</a:t>
            </a:r>
            <a:r>
              <a:rPr sz="2600" spc="9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and</a:t>
            </a:r>
            <a:r>
              <a:rPr sz="2600" spc="6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not</a:t>
            </a:r>
            <a:r>
              <a:rPr sz="2600" spc="8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actual</a:t>
            </a:r>
            <a:r>
              <a:rPr sz="2600" spc="9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physical</a:t>
            </a:r>
            <a:r>
              <a:rPr sz="2600" spc="7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occupation</a:t>
            </a:r>
            <a:r>
              <a:rPr sz="2600" spc="8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of</a:t>
            </a:r>
            <a:r>
              <a:rPr sz="2600" spc="305" dirty="0">
                <a:latin typeface="Times New Roman" panose="02020603050405020304" pitchFamily="18" charset="0"/>
                <a:cs typeface="Times New Roman" panose="02020603050405020304" pitchFamily="18" charset="0"/>
              </a:rPr>
              <a:t> </a:t>
            </a:r>
            <a:r>
              <a:rPr sz="2600" spc="-25" dirty="0">
                <a:latin typeface="Times New Roman" panose="02020603050405020304" pitchFamily="18" charset="0"/>
                <a:cs typeface="Times New Roman" panose="02020603050405020304" pitchFamily="18" charset="0"/>
              </a:rPr>
              <a:t>the </a:t>
            </a:r>
            <a:r>
              <a:rPr sz="2600" spc="-10" dirty="0">
                <a:latin typeface="Times New Roman" panose="02020603050405020304" pitchFamily="18" charset="0"/>
                <a:cs typeface="Times New Roman" panose="02020603050405020304" pitchFamily="18" charset="0"/>
              </a:rPr>
              <a:t>land.</a:t>
            </a:r>
            <a:endParaRPr sz="2600" dirty="0">
              <a:latin typeface="Times New Roman" panose="02020603050405020304" pitchFamily="18" charset="0"/>
              <a:cs typeface="Times New Roman" panose="02020603050405020304" pitchFamily="18" charset="0"/>
            </a:endParaRPr>
          </a:p>
          <a:p>
            <a:pPr marL="469265" marR="5080" indent="-457200" algn="just">
              <a:spcBef>
                <a:spcPts val="3125"/>
              </a:spcBef>
              <a:buFont typeface="Wingdings" panose="05000000000000000000" pitchFamily="2" charset="2"/>
              <a:buChar char="Ø"/>
              <a:tabLst>
                <a:tab pos="387350" algn="l"/>
              </a:tabLst>
            </a:pPr>
            <a:r>
              <a:rPr sz="2600" dirty="0">
                <a:latin typeface="Times New Roman" panose="02020603050405020304" pitchFamily="18" charset="0"/>
                <a:cs typeface="Times New Roman" panose="02020603050405020304" pitchFamily="18" charset="0"/>
              </a:rPr>
              <a:t>Therefore,</a:t>
            </a:r>
            <a:r>
              <a:rPr sz="2600" spc="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unless</a:t>
            </a:r>
            <a:r>
              <a:rPr sz="2600" spc="-3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and</a:t>
            </a:r>
            <a:r>
              <a:rPr sz="2600" spc="-1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until,</a:t>
            </a:r>
            <a:r>
              <a:rPr sz="2600" spc="25"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the</a:t>
            </a:r>
            <a:r>
              <a:rPr sz="2600" spc="-35" dirty="0">
                <a:latin typeface="Times New Roman" panose="02020603050405020304" pitchFamily="18" charset="0"/>
                <a:cs typeface="Times New Roman" panose="02020603050405020304" pitchFamily="18" charset="0"/>
              </a:rPr>
              <a:t> </a:t>
            </a:r>
            <a:r>
              <a:rPr sz="2600" spc="-30" dirty="0">
                <a:latin typeface="Times New Roman" panose="02020603050405020304" pitchFamily="18" charset="0"/>
                <a:cs typeface="Times New Roman" panose="02020603050405020304" pitchFamily="18" charset="0"/>
              </a:rPr>
              <a:t>agreement</a:t>
            </a:r>
            <a:r>
              <a:rPr sz="2600" spc="-2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transfers</a:t>
            </a:r>
            <a:r>
              <a:rPr sz="2600" spc="-2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the</a:t>
            </a:r>
            <a:r>
              <a:rPr sz="2600" spc="-3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legal</a:t>
            </a:r>
            <a:r>
              <a:rPr sz="2600" spc="-25" dirty="0">
                <a:latin typeface="Times New Roman" panose="02020603050405020304" pitchFamily="18" charset="0"/>
                <a:cs typeface="Times New Roman" panose="02020603050405020304" pitchFamily="18" charset="0"/>
              </a:rPr>
              <a:t> </a:t>
            </a:r>
            <a:r>
              <a:rPr sz="2600" spc="-30" dirty="0">
                <a:latin typeface="Times New Roman" panose="02020603050405020304" pitchFamily="18" charset="0"/>
                <a:cs typeface="Times New Roman" panose="02020603050405020304" pitchFamily="18" charset="0"/>
              </a:rPr>
              <a:t>possession </a:t>
            </a:r>
            <a:r>
              <a:rPr sz="2600" spc="-10" dirty="0">
                <a:latin typeface="Times New Roman" panose="02020603050405020304" pitchFamily="18" charset="0"/>
                <a:cs typeface="Times New Roman" panose="02020603050405020304" pitchFamily="18" charset="0"/>
              </a:rPr>
              <a:t>either </a:t>
            </a:r>
            <a:r>
              <a:rPr sz="2600" dirty="0">
                <a:latin typeface="Times New Roman" panose="02020603050405020304" pitchFamily="18" charset="0"/>
                <a:cs typeface="Times New Roman" panose="02020603050405020304" pitchFamily="18" charset="0"/>
              </a:rPr>
              <a:t>expressly</a:t>
            </a:r>
            <a:r>
              <a:rPr sz="2600" spc="21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or</a:t>
            </a:r>
            <a:r>
              <a:rPr sz="2600" spc="20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by</a:t>
            </a:r>
            <a:r>
              <a:rPr sz="2600" spc="204"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necessary</a:t>
            </a:r>
            <a:r>
              <a:rPr sz="2600" spc="22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implication,</a:t>
            </a:r>
            <a:r>
              <a:rPr sz="2600" spc="22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section</a:t>
            </a:r>
            <a:r>
              <a:rPr sz="2600" spc="210" dirty="0">
                <a:latin typeface="Times New Roman" panose="02020603050405020304" pitchFamily="18" charset="0"/>
                <a:cs typeface="Times New Roman" panose="02020603050405020304" pitchFamily="18" charset="0"/>
              </a:rPr>
              <a:t>  </a:t>
            </a:r>
            <a:r>
              <a:rPr sz="2600" spc="100" dirty="0">
                <a:latin typeface="Times New Roman" panose="02020603050405020304" pitchFamily="18" charset="0"/>
                <a:cs typeface="Times New Roman" panose="02020603050405020304" pitchFamily="18" charset="0"/>
              </a:rPr>
              <a:t>53A</a:t>
            </a:r>
            <a:r>
              <a:rPr sz="2600" spc="19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of</a:t>
            </a:r>
            <a:r>
              <a:rPr sz="2600" spc="32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the</a:t>
            </a:r>
            <a:r>
              <a:rPr sz="2600" spc="20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TP</a:t>
            </a:r>
            <a:r>
              <a:rPr sz="2600" spc="20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Act</a:t>
            </a:r>
            <a:r>
              <a:rPr sz="2600" spc="200" dirty="0">
                <a:latin typeface="Times New Roman" panose="02020603050405020304" pitchFamily="18" charset="0"/>
                <a:cs typeface="Times New Roman" panose="02020603050405020304" pitchFamily="18" charset="0"/>
              </a:rPr>
              <a:t>  </a:t>
            </a:r>
            <a:r>
              <a:rPr sz="2600" spc="-25" dirty="0">
                <a:latin typeface="Times New Roman" panose="02020603050405020304" pitchFamily="18" charset="0"/>
                <a:cs typeface="Times New Roman" panose="02020603050405020304" pitchFamily="18" charset="0"/>
              </a:rPr>
              <a:t>and </a:t>
            </a:r>
            <a:r>
              <a:rPr sz="2600" spc="-20" dirty="0">
                <a:latin typeface="Times New Roman" panose="02020603050405020304" pitchFamily="18" charset="0"/>
                <a:cs typeface="Times New Roman" panose="02020603050405020304" pitchFamily="18" charset="0"/>
              </a:rPr>
              <a:t>consequently</a:t>
            </a:r>
            <a:r>
              <a:rPr sz="2600" spc="30"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section</a:t>
            </a:r>
            <a:r>
              <a:rPr sz="2600" spc="30" dirty="0">
                <a:latin typeface="Times New Roman" panose="02020603050405020304" pitchFamily="18" charset="0"/>
                <a:cs typeface="Times New Roman" panose="02020603050405020304" pitchFamily="18" charset="0"/>
              </a:rPr>
              <a:t> </a:t>
            </a:r>
            <a:r>
              <a:rPr sz="2600" spc="114" dirty="0">
                <a:latin typeface="Times New Roman" panose="02020603050405020304" pitchFamily="18" charset="0"/>
                <a:cs typeface="Times New Roman" panose="02020603050405020304" pitchFamily="18" charset="0"/>
              </a:rPr>
              <a:t>2(47)(v)</a:t>
            </a:r>
            <a:r>
              <a:rPr sz="2600" spc="5"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is</a:t>
            </a:r>
            <a:r>
              <a:rPr sz="2600" spc="-30" dirty="0">
                <a:latin typeface="Times New Roman" panose="02020603050405020304" pitchFamily="18" charset="0"/>
                <a:cs typeface="Times New Roman" panose="02020603050405020304" pitchFamily="18" charset="0"/>
              </a:rPr>
              <a:t> </a:t>
            </a:r>
            <a:r>
              <a:rPr sz="2600" dirty="0">
                <a:latin typeface="Times New Roman" panose="02020603050405020304" pitchFamily="18" charset="0"/>
                <a:cs typeface="Times New Roman" panose="02020603050405020304" pitchFamily="18" charset="0"/>
              </a:rPr>
              <a:t>not</a:t>
            </a:r>
            <a:r>
              <a:rPr sz="2600" spc="-40"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attracted.</a:t>
            </a:r>
            <a:endParaRPr sz="26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5AFA892-5B9A-BAAD-7163-4AC58ED07E9E}"/>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26271873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Capital gains.</a:t>
            </a:r>
          </a:p>
          <a:p>
            <a:pPr marL="0" indent="0" algn="just">
              <a:buNone/>
            </a:pPr>
            <a:r>
              <a:rPr lang="en-US" sz="2400" b="1" dirty="0">
                <a:latin typeface="Times New Roman" panose="02020603050405020304" pitchFamily="18" charset="0"/>
                <a:cs typeface="Times New Roman" panose="02020603050405020304" pitchFamily="18" charset="0"/>
              </a:rPr>
              <a:t>45(1)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Any profits or gains arising from the transfer of a capital asset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effected in the previous year shall,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save as otherwise provided in sections 54, 54B, 54D, 54E, 54EA, 54EB, 54F, 54G and 54H,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be chargeable to income-tax under the head "Capital gains", and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shall be deemed to be the income of the previous year in which the transfer took place.</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98592879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Section 45(2)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Notwithstanding anything contained in sub-section (1),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profits or gains arising from the transfer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by way of conversion by the owner of a capital asset into,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or its treatment by him as stock-in-trade of a business carried on by him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shall be chargeable to income-tax as his income of the previous year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which such stock-in-trade is sold or otherwise transferred by him and,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for the purposes of section 48,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fair market value of the asset on the date of such conversion or treatment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shall be deemed to be the full value of the consideration received or accruing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as a result of the transfer of the capital asset.]</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21126001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Section 2(47)(iv)</a:t>
            </a:r>
          </a:p>
          <a:p>
            <a:pPr marL="0" indent="0" algn="just">
              <a:buNone/>
            </a:pPr>
            <a:r>
              <a:rPr lang="en-US" sz="2400" dirty="0">
                <a:latin typeface="Times New Roman" panose="02020603050405020304" pitchFamily="18" charset="0"/>
                <a:cs typeface="Times New Roman" panose="02020603050405020304" pitchFamily="18" charset="0"/>
              </a:rPr>
              <a:t>"transfer", in relation to a capital asset, includes, -</a:t>
            </a:r>
          </a:p>
          <a:p>
            <a:pPr marL="0" indent="0" algn="just">
              <a:buNone/>
            </a:pPr>
            <a:r>
              <a:rPr lang="en-US" sz="2400" dirty="0">
                <a:latin typeface="Times New Roman" panose="02020603050405020304" pitchFamily="18" charset="0"/>
                <a:cs typeface="Times New Roman" panose="02020603050405020304" pitchFamily="18" charset="0"/>
              </a:rPr>
              <a:t>(iv) in a case where the asset is converted by the owner thereof into, or is treated by him as, stock-in-trade of a business carried on by him, such conversion or treatment ; or</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GB" sz="2400" b="1" dirty="0">
                <a:latin typeface="Times New Roman" panose="02020603050405020304" pitchFamily="18" charset="0"/>
                <a:cs typeface="Times New Roman" panose="02020603050405020304" pitchFamily="18" charset="0"/>
              </a:rPr>
              <a:t>Section </a:t>
            </a:r>
            <a:r>
              <a:rPr lang="en-US" sz="2400" b="1" dirty="0">
                <a:latin typeface="Times New Roman" panose="02020603050405020304" pitchFamily="18" charset="0"/>
                <a:cs typeface="Times New Roman" panose="02020603050405020304" pitchFamily="18" charset="0"/>
              </a:rPr>
              <a:t>(22B) </a:t>
            </a:r>
          </a:p>
          <a:p>
            <a:pPr marL="0" indent="0" algn="just">
              <a:buNone/>
            </a:pPr>
            <a:r>
              <a:rPr lang="en-US" sz="2400" b="1" dirty="0">
                <a:latin typeface="Times New Roman" panose="02020603050405020304" pitchFamily="18" charset="0"/>
                <a:cs typeface="Times New Roman" panose="02020603050405020304" pitchFamily="18" charset="0"/>
              </a:rPr>
              <a:t>"fair market value"</a:t>
            </a:r>
            <a:r>
              <a:rPr lang="en-US" sz="2400" dirty="0">
                <a:latin typeface="Times New Roman" panose="02020603050405020304" pitchFamily="18" charset="0"/>
                <a:cs typeface="Times New Roman" panose="02020603050405020304" pitchFamily="18" charset="0"/>
              </a:rPr>
              <a:t>, in relation to a capital asset, means -</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the price that the capital asset would ordinarily fetch on sale in the open market on the relevant date ; and</a:t>
            </a:r>
          </a:p>
          <a:p>
            <a:pPr marL="0" indent="0" algn="just">
              <a:buNone/>
            </a:pPr>
            <a:r>
              <a:rPr lang="en-US" sz="2400" dirty="0">
                <a:latin typeface="Times New Roman" panose="02020603050405020304" pitchFamily="18" charset="0"/>
                <a:cs typeface="Times New Roman" panose="02020603050405020304" pitchFamily="18" charset="0"/>
              </a:rPr>
              <a:t> (ii) where the price referred to in sub-clause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is not ascertainable, such price as may be determined in accordance with the rules made under this Act ;</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89389069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543001" y="381001"/>
            <a:ext cx="10953598" cy="5668963"/>
          </a:xfrm>
        </p:spPr>
        <p:txBody>
          <a:bodyPr>
            <a:normAutofit/>
          </a:bodyPr>
          <a:lstStyle/>
          <a:p>
            <a:pPr marL="109728" indent="0" algn="just">
              <a:buNone/>
            </a:pPr>
            <a:r>
              <a:rPr lang="en-US" altLang="en-US" sz="2400" b="1" dirty="0">
                <a:latin typeface="Times New Roman" panose="02020603050405020304" pitchFamily="18" charset="0"/>
                <a:cs typeface="Times New Roman" panose="02020603050405020304" pitchFamily="18" charset="0"/>
              </a:rPr>
              <a:t>Treatment on conversion of inventory into Capital Asset [Section 28(via)] </a:t>
            </a:r>
          </a:p>
          <a:p>
            <a:pPr marL="109728" indent="0" algn="just">
              <a:buNone/>
            </a:pPr>
            <a:r>
              <a:rPr lang="en-US" altLang="en-US" sz="2400" b="1" dirty="0">
                <a:latin typeface="Times New Roman" panose="02020603050405020304" pitchFamily="18" charset="0"/>
                <a:cs typeface="Times New Roman" panose="02020603050405020304" pitchFamily="18" charset="0"/>
              </a:rPr>
              <a:t> (Inserted by the Finance Act, 2018, w.e.f. 1-4-2019)</a:t>
            </a:r>
          </a:p>
          <a:p>
            <a:pPr marL="109728" indent="0" algn="just">
              <a:buNone/>
            </a:pPr>
            <a:endParaRPr lang="en-US" altLang="en-US" sz="2400" b="1" dirty="0">
              <a:latin typeface="Times New Roman" panose="02020603050405020304" pitchFamily="18" charset="0"/>
              <a:cs typeface="Times New Roman" panose="02020603050405020304" pitchFamily="18" charset="0"/>
            </a:endParaRPr>
          </a:p>
          <a:p>
            <a:pPr marL="109728" indent="0" algn="just">
              <a:buNone/>
            </a:pPr>
            <a:r>
              <a:rPr lang="en-US" altLang="en-US" sz="2400" dirty="0">
                <a:latin typeface="Times New Roman" panose="02020603050405020304" pitchFamily="18" charset="0"/>
                <a:cs typeface="Times New Roman" panose="02020603050405020304" pitchFamily="18" charset="0"/>
              </a:rPr>
              <a:t>The fair market value of inventory as on the date on which it is converted into, or treated as, a capital asset, determined in the prescribed manner shall be chargeable to tax as business income. </a:t>
            </a:r>
            <a:r>
              <a:rPr lang="en-US" altLang="en-US" sz="2400" b="1" dirty="0">
                <a:latin typeface="Times New Roman" panose="02020603050405020304" pitchFamily="18" charset="0"/>
                <a:cs typeface="Times New Roman" panose="02020603050405020304" pitchFamily="18" charset="0"/>
              </a:rPr>
              <a:t>(Rule 11UAB).</a:t>
            </a:r>
          </a:p>
          <a:p>
            <a:pPr marL="109728" indent="0" algn="just">
              <a:buNone/>
            </a:pPr>
            <a:endParaRPr lang="en-US" altLang="en-US" sz="2400" dirty="0">
              <a:latin typeface="Times New Roman" panose="02020603050405020304" pitchFamily="18" charset="0"/>
              <a:cs typeface="Times New Roman" panose="02020603050405020304" pitchFamily="18" charset="0"/>
            </a:endParaRPr>
          </a:p>
          <a:p>
            <a:pPr marL="109728" indent="0" algn="just">
              <a:buNone/>
            </a:pPr>
            <a:r>
              <a:rPr lang="en-US" altLang="en-US" sz="2400" b="1" dirty="0">
                <a:latin typeface="Times New Roman" panose="02020603050405020304" pitchFamily="18" charset="0"/>
                <a:cs typeface="Times New Roman" panose="02020603050405020304" pitchFamily="18" charset="0"/>
              </a:rPr>
              <a:t>Consequential Provisions</a:t>
            </a:r>
          </a:p>
          <a:p>
            <a:pPr marL="109728" indent="0" algn="just">
              <a:buNone/>
            </a:pP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Clause (</a:t>
            </a:r>
            <a:r>
              <a:rPr lang="en-US" altLang="en-US" sz="2400" b="1" dirty="0" err="1">
                <a:latin typeface="Times New Roman" panose="02020603050405020304" pitchFamily="18" charset="0"/>
                <a:cs typeface="Times New Roman" panose="02020603050405020304" pitchFamily="18" charset="0"/>
              </a:rPr>
              <a:t>xiia</a:t>
            </a:r>
            <a:r>
              <a:rPr lang="en-US" altLang="en-US" sz="2400" b="1" dirty="0">
                <a:latin typeface="Times New Roman" panose="02020603050405020304" pitchFamily="18" charset="0"/>
                <a:cs typeface="Times New Roman" panose="02020603050405020304" pitchFamily="18" charset="0"/>
              </a:rPr>
              <a:t>) has been inserted in section 2(24)</a:t>
            </a:r>
            <a:r>
              <a:rPr lang="en-US" altLang="en-US" sz="2400" dirty="0">
                <a:latin typeface="Times New Roman" panose="02020603050405020304" pitchFamily="18" charset="0"/>
                <a:cs typeface="Times New Roman" panose="02020603050405020304" pitchFamily="18" charset="0"/>
              </a:rPr>
              <a:t> so as to include such fair market value in the definition of income. </a:t>
            </a:r>
          </a:p>
          <a:p>
            <a:pPr marL="109728" indent="0" algn="just">
              <a:buNone/>
            </a:pPr>
            <a:r>
              <a:rPr lang="en-US" altLang="en-US" sz="2400" dirty="0">
                <a:latin typeface="Times New Roman" panose="02020603050405020304" pitchFamily="18" charset="0"/>
                <a:cs typeface="Times New Roman" panose="02020603050405020304" pitchFamily="18" charset="0"/>
              </a:rPr>
              <a:t>(ii) </a:t>
            </a:r>
            <a:r>
              <a:rPr lang="en-US" altLang="en-US" sz="2400" b="1" dirty="0">
                <a:latin typeface="Times New Roman" panose="02020603050405020304" pitchFamily="18" charset="0"/>
                <a:cs typeface="Times New Roman" panose="02020603050405020304" pitchFamily="18" charset="0"/>
              </a:rPr>
              <a:t>Explanation 1A inserted in section 43(1)</a:t>
            </a:r>
            <a:r>
              <a:rPr lang="en-US" altLang="en-US" sz="2400" dirty="0">
                <a:latin typeface="Times New Roman" panose="02020603050405020304" pitchFamily="18" charset="0"/>
                <a:cs typeface="Times New Roman" panose="02020603050405020304" pitchFamily="18" charset="0"/>
              </a:rPr>
              <a:t> to provide that the actual cost of the inventory converted into a capital asset, if used for business, shall be the fair market value. </a:t>
            </a:r>
          </a:p>
          <a:p>
            <a:pPr marL="109728" indent="0" algn="just">
              <a:buNone/>
            </a:pPr>
            <a:endParaRPr lang="en-US" altLang="en-US" sz="2400" b="1" dirty="0">
              <a:latin typeface="Times New Roman" panose="02020603050405020304" pitchFamily="18" charset="0"/>
              <a:cs typeface="Times New Roman" panose="02020603050405020304" pitchFamily="18" charset="0"/>
            </a:endParaRPr>
          </a:p>
          <a:p>
            <a:pPr marL="109728" indent="0" algn="just">
              <a:buNone/>
            </a:pPr>
            <a:endParaRPr lang="en-US" altLang="en-US" sz="24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FAA528D-4C48-9A7D-5D2C-BE32F413EBF8}"/>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72537023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543001" y="381001"/>
            <a:ext cx="10953598" cy="5668963"/>
          </a:xfrm>
        </p:spPr>
        <p:txBody>
          <a:bodyPr>
            <a:normAutofit/>
          </a:bodyPr>
          <a:lstStyle/>
          <a:p>
            <a:pPr marL="109728" indent="0" algn="just">
              <a:buNone/>
            </a:pPr>
            <a:r>
              <a:rPr lang="en-US" altLang="en-US" sz="2400" b="1" dirty="0">
                <a:latin typeface="Times New Roman" panose="02020603050405020304" pitchFamily="18" charset="0"/>
                <a:cs typeface="Times New Roman" panose="02020603050405020304" pitchFamily="18" charset="0"/>
              </a:rPr>
              <a:t>The following explanation 1A has been inserted</a:t>
            </a:r>
            <a:r>
              <a:rPr lang="en-US" altLang="en-US" sz="2400" dirty="0">
                <a:latin typeface="Times New Roman" panose="02020603050405020304" pitchFamily="18" charset="0"/>
                <a:cs typeface="Times New Roman" panose="02020603050405020304" pitchFamily="18" charset="0"/>
              </a:rPr>
              <a:t>:</a:t>
            </a:r>
          </a:p>
          <a:p>
            <a:pPr marL="109728" indent="0" algn="just">
              <a:buNone/>
            </a:pPr>
            <a:r>
              <a:rPr lang="en-US" altLang="en-US" sz="2400" dirty="0">
                <a:latin typeface="Times New Roman" panose="02020603050405020304" pitchFamily="18" charset="0"/>
                <a:cs typeface="Times New Roman" panose="02020603050405020304" pitchFamily="18" charset="0"/>
              </a:rPr>
              <a:t>Where a capital asset referred to in clause (via) of section 28 is used for the purposes of business or profession, the actual cost of such asset to the </a:t>
            </a:r>
            <a:r>
              <a:rPr lang="en-US" altLang="en-US" sz="2400" dirty="0" err="1">
                <a:latin typeface="Times New Roman" panose="02020603050405020304" pitchFamily="18" charset="0"/>
                <a:cs typeface="Times New Roman" panose="02020603050405020304" pitchFamily="18" charset="0"/>
              </a:rPr>
              <a:t>assessee</a:t>
            </a:r>
            <a:r>
              <a:rPr lang="en-US" altLang="en-US" sz="2400" dirty="0">
                <a:latin typeface="Times New Roman" panose="02020603050405020304" pitchFamily="18" charset="0"/>
                <a:cs typeface="Times New Roman" panose="02020603050405020304" pitchFamily="18" charset="0"/>
              </a:rPr>
              <a:t> shall be the fair market value which has been taken into account for the purposes of the said clause. </a:t>
            </a:r>
          </a:p>
          <a:p>
            <a:pPr marL="109728" indent="0" algn="just">
              <a:buNone/>
            </a:pPr>
            <a:endParaRPr lang="en-US" altLang="en-US" sz="2400" dirty="0">
              <a:latin typeface="Times New Roman" panose="02020603050405020304" pitchFamily="18" charset="0"/>
              <a:cs typeface="Times New Roman" panose="02020603050405020304" pitchFamily="18" charset="0"/>
            </a:endParaRPr>
          </a:p>
          <a:p>
            <a:pPr marL="109728" indent="0" algn="just">
              <a:buNone/>
            </a:pPr>
            <a:r>
              <a:rPr lang="en-US" altLang="en-US" sz="2400" dirty="0">
                <a:latin typeface="Times New Roman" panose="02020603050405020304" pitchFamily="18" charset="0"/>
                <a:cs typeface="Times New Roman" panose="02020603050405020304" pitchFamily="18" charset="0"/>
              </a:rPr>
              <a:t>(iii) </a:t>
            </a:r>
            <a:r>
              <a:rPr lang="en-US" altLang="en-US" sz="2400" b="1" dirty="0">
                <a:latin typeface="Times New Roman" panose="02020603050405020304" pitchFamily="18" charset="0"/>
                <a:cs typeface="Times New Roman" panose="02020603050405020304" pitchFamily="18" charset="0"/>
              </a:rPr>
              <a:t>Sub-section (9) has been inserted in section 49 </a:t>
            </a:r>
            <a:r>
              <a:rPr lang="en-US" altLang="en-US" sz="2400" dirty="0">
                <a:latin typeface="Times New Roman" panose="02020603050405020304" pitchFamily="18" charset="0"/>
                <a:cs typeface="Times New Roman" panose="02020603050405020304" pitchFamily="18" charset="0"/>
              </a:rPr>
              <a:t>so as to provide that where the capital gain arises from the transfer of a  capital asset referred to in section 28(via), the cost of acquisition of such asset shall be deemed to be the fair market value which has been taken into account for the purposes of the said clause. </a:t>
            </a:r>
          </a:p>
          <a:p>
            <a:pPr marL="109728" indent="0" algn="just">
              <a:buNone/>
            </a:pPr>
            <a:endParaRPr lang="en-US" altLang="en-US" sz="2400" dirty="0">
              <a:latin typeface="Times New Roman" panose="02020603050405020304" pitchFamily="18" charset="0"/>
              <a:cs typeface="Times New Roman" panose="02020603050405020304" pitchFamily="18" charset="0"/>
            </a:endParaRPr>
          </a:p>
          <a:p>
            <a:pPr marL="109728" indent="0" algn="just">
              <a:buNone/>
            </a:pPr>
            <a:r>
              <a:rPr lang="en-US" altLang="en-US" sz="2400" dirty="0">
                <a:latin typeface="Times New Roman" panose="02020603050405020304" pitchFamily="18" charset="0"/>
                <a:cs typeface="Times New Roman" panose="02020603050405020304" pitchFamily="18" charset="0"/>
              </a:rPr>
              <a:t>(iv) </a:t>
            </a:r>
            <a:r>
              <a:rPr lang="en-US" altLang="en-US" sz="2400" b="1" dirty="0">
                <a:latin typeface="Times New Roman" panose="02020603050405020304" pitchFamily="18" charset="0"/>
                <a:cs typeface="Times New Roman" panose="02020603050405020304" pitchFamily="18" charset="0"/>
              </a:rPr>
              <a:t>Sub-clause(</a:t>
            </a:r>
            <a:r>
              <a:rPr lang="en-US" altLang="en-US" sz="2400" b="1" dirty="0" err="1">
                <a:latin typeface="Times New Roman" panose="02020603050405020304" pitchFamily="18" charset="0"/>
                <a:cs typeface="Times New Roman" panose="02020603050405020304" pitchFamily="18" charset="0"/>
              </a:rPr>
              <a:t>ba</a:t>
            </a:r>
            <a:r>
              <a:rPr lang="en-US" altLang="en-US" sz="2400" b="1" dirty="0">
                <a:latin typeface="Times New Roman" panose="02020603050405020304" pitchFamily="18" charset="0"/>
                <a:cs typeface="Times New Roman" panose="02020603050405020304" pitchFamily="18" charset="0"/>
              </a:rPr>
              <a:t>) has been inserted in Explanation 1 to Section 2(42A) </a:t>
            </a:r>
            <a:r>
              <a:rPr lang="en-US" altLang="en-US" sz="2400" dirty="0">
                <a:latin typeface="Times New Roman" panose="02020603050405020304" pitchFamily="18" charset="0"/>
                <a:cs typeface="Times New Roman" panose="02020603050405020304" pitchFamily="18" charset="0"/>
              </a:rPr>
              <a:t>so as to provide that the period of holding of such capital asset shall be reckoned from the date of conversion or treatment of such inventory into capital asset. </a:t>
            </a:r>
          </a:p>
        </p:txBody>
      </p:sp>
      <p:sp>
        <p:nvSpPr>
          <p:cNvPr id="2" name="Footer Placeholder 1">
            <a:extLst>
              <a:ext uri="{FF2B5EF4-FFF2-40B4-BE49-F238E27FC236}">
                <a16:creationId xmlns:a16="http://schemas.microsoft.com/office/drawing/2014/main" id="{5FAA528D-4C48-9A7D-5D2C-BE32F413EBF8}"/>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42785529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235096" y="206623"/>
            <a:ext cx="11627465" cy="6017718"/>
          </a:xfrm>
        </p:spPr>
        <p:txBody>
          <a:bodyPr>
            <a:normAutofit/>
          </a:bodyPr>
          <a:lstStyle/>
          <a:p>
            <a:pPr marL="109728" indent="0" algn="just">
              <a:buNone/>
            </a:pPr>
            <a:r>
              <a:rPr lang="en-US" altLang="en-US" sz="2400" dirty="0">
                <a:latin typeface="Times New Roman" panose="02020603050405020304" pitchFamily="18" charset="0"/>
                <a:cs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Determination of fair market value for inventory</a:t>
            </a:r>
          </a:p>
          <a:p>
            <a:pPr marL="109728" indent="0" algn="just">
              <a:buNone/>
            </a:pPr>
            <a:r>
              <a:rPr lang="en-US" altLang="en-US" sz="2400" b="1" dirty="0">
                <a:latin typeface="Times New Roman" panose="02020603050405020304" pitchFamily="18" charset="0"/>
                <a:cs typeface="Times New Roman" panose="02020603050405020304" pitchFamily="18" charset="0"/>
              </a:rPr>
              <a:t>11UAB.</a:t>
            </a:r>
            <a:r>
              <a:rPr lang="en-US" altLang="en-US" sz="2400" dirty="0">
                <a:latin typeface="Times New Roman" panose="02020603050405020304" pitchFamily="18" charset="0"/>
                <a:cs typeface="Times New Roman" panose="02020603050405020304" pitchFamily="18" charset="0"/>
              </a:rPr>
              <a:t> (1) For the purposes of clause (via) of section 28 of the Act, the fair market value of the inventory,</a:t>
            </a:r>
          </a:p>
          <a:p>
            <a:pPr marL="109728" indent="0" algn="just">
              <a:buNone/>
            </a:pP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being an immovable property, being land or building or both, shall be the value adopted or assessed or assessable by any authority of the Central Government or a State Government for the purpose of payment of stamp duty in respect of such immovable property on the date on which the inventory is converted into, or treated, as a capital asset;</a:t>
            </a:r>
          </a:p>
          <a:p>
            <a:pPr marL="109728" indent="0" algn="just">
              <a:buNone/>
            </a:pPr>
            <a:r>
              <a:rPr lang="en-US" altLang="en-US" sz="2400" dirty="0">
                <a:latin typeface="Times New Roman" panose="02020603050405020304" pitchFamily="18" charset="0"/>
                <a:cs typeface="Times New Roman" panose="02020603050405020304" pitchFamily="18" charset="0"/>
              </a:rPr>
              <a:t>(ii) being </a:t>
            </a:r>
            <a:r>
              <a:rPr lang="en-US" altLang="en-US" sz="2400" dirty="0" err="1">
                <a:latin typeface="Times New Roman" panose="02020603050405020304" pitchFamily="18" charset="0"/>
                <a:cs typeface="Times New Roman" panose="02020603050405020304" pitchFamily="18" charset="0"/>
              </a:rPr>
              <a:t>jewellery</a:t>
            </a:r>
            <a:r>
              <a:rPr lang="en-US" altLang="en-US" sz="2400" dirty="0">
                <a:latin typeface="Times New Roman" panose="02020603050405020304" pitchFamily="18" charset="0"/>
                <a:cs typeface="Times New Roman" panose="02020603050405020304" pitchFamily="18" charset="0"/>
              </a:rPr>
              <a:t>, archaeological collections, drawings, paintings, sculptures, any work of art, shares or securities referred to in rule 11UA, shall be the value determined in the manner provided in sub-rule (1) of rule 11UA and for this purpose the reference to the valuation date in the rule 11U and rule 11UA shall mean the date on which the inventory is converted into, or treated, as a capital asset;</a:t>
            </a:r>
          </a:p>
          <a:p>
            <a:pPr marL="109728" indent="0" algn="just">
              <a:buNone/>
            </a:pPr>
            <a:r>
              <a:rPr lang="en-US" altLang="en-US" sz="2400" dirty="0">
                <a:latin typeface="Times New Roman" panose="02020603050405020304" pitchFamily="18" charset="0"/>
                <a:cs typeface="Times New Roman" panose="02020603050405020304" pitchFamily="18" charset="0"/>
              </a:rPr>
              <a:t>(iii) being the property, other than specified in clause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and clause (ii), the price that such property would ordinarily fetch on sale in the open market on the date on which the inventory is converted into, or treated, as a capital asset."</a:t>
            </a:r>
          </a:p>
        </p:txBody>
      </p:sp>
      <p:sp>
        <p:nvSpPr>
          <p:cNvPr id="2" name="Footer Placeholder 1">
            <a:extLst>
              <a:ext uri="{FF2B5EF4-FFF2-40B4-BE49-F238E27FC236}">
                <a16:creationId xmlns:a16="http://schemas.microsoft.com/office/drawing/2014/main" id="{922B44BF-C6F3-86C2-229F-E21D5B7F3ED5}"/>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05651954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3" y="296476"/>
            <a:ext cx="11406848" cy="5893934"/>
          </a:xfrm>
        </p:spPr>
        <p:txBody>
          <a:bodyPr>
            <a:noAutofit/>
          </a:bodyPr>
          <a:lstStyle/>
          <a:p>
            <a:pPr marL="0" indent="0" algn="just">
              <a:buNone/>
            </a:pPr>
            <a:r>
              <a:rPr lang="en-GB" sz="2400" b="1" dirty="0">
                <a:latin typeface="Times New Roman" panose="02020603050405020304" pitchFamily="18" charset="0"/>
                <a:cs typeface="Times New Roman" panose="02020603050405020304" pitchFamily="18" charset="0"/>
              </a:rPr>
              <a:t>Section 45(3)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profits or gains arising from the transfer of a capital asset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by a person to a firm or other association of persons or body of individuals (not being a company or a co-operative society) in which he is or becomes a partner or member,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by way of capital contribution or otherwise,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shall be chargeable to tax as his income of the previous year</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which such transfer takes place and,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for the purposes of </a:t>
            </a:r>
            <a:r>
              <a:rPr lang="en-GB" sz="2400" u="sng" dirty="0">
                <a:latin typeface="Times New Roman" panose="02020603050405020304" pitchFamily="18" charset="0"/>
                <a:cs typeface="Times New Roman" panose="02020603050405020304" pitchFamily="18" charset="0"/>
              </a:rPr>
              <a:t>section 48</a:t>
            </a:r>
            <a:r>
              <a:rPr lang="en-GB"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amount recorded in the books of account of the firm, association or body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as the value of the capital asset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shall be deemed to be the full value of the consideration received or accruing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as a result of the transfer of the capital asset.]</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98959292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96476"/>
            <a:ext cx="11052002" cy="5893934"/>
          </a:xfrm>
        </p:spPr>
        <p:txBody>
          <a:bodyPr>
            <a:noAutofit/>
          </a:bodyPr>
          <a:lstStyle/>
          <a:p>
            <a:pPr marL="0" indent="0" algn="just">
              <a:buNone/>
            </a:pPr>
            <a:r>
              <a:rPr lang="en-IN" sz="2400" dirty="0">
                <a:latin typeface="Times New Roman" panose="02020603050405020304" pitchFamily="18" charset="0"/>
                <a:cs typeface="Times New Roman" panose="02020603050405020304" pitchFamily="18" charset="0"/>
              </a:rPr>
              <a:t>In other words, section 45(3) shall be applicable if the following conditions are satisfied: </a:t>
            </a:r>
          </a:p>
          <a:p>
            <a:pPr marL="0" indent="0" algn="just">
              <a:buNone/>
            </a:pP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i</a:t>
            </a:r>
            <a:r>
              <a:rPr lang="en-IN" sz="2400" dirty="0">
                <a:latin typeface="Times New Roman" panose="02020603050405020304" pitchFamily="18" charset="0"/>
                <a:cs typeface="Times New Roman" panose="02020603050405020304" pitchFamily="18" charset="0"/>
              </a:rPr>
              <a:t>) A person is a partner / member in a Firm /AOP/BOI or he becomes a partner/member in a firm, etc.</a:t>
            </a:r>
          </a:p>
          <a:p>
            <a:pPr marL="0" indent="0" algn="just">
              <a:buNone/>
            </a:pPr>
            <a:r>
              <a:rPr lang="en-IN" sz="2400" dirty="0">
                <a:latin typeface="Times New Roman" panose="02020603050405020304" pitchFamily="18" charset="0"/>
                <a:cs typeface="Times New Roman" panose="02020603050405020304" pitchFamily="18" charset="0"/>
              </a:rPr>
              <a:t>(ii) He transfer a capital asset to the firm, etc. Section 45(3) shall not be applicable if the asset transferred is not a capital asset as per the meaning given in section2(14). </a:t>
            </a:r>
          </a:p>
          <a:p>
            <a:pPr marL="0" indent="0" algn="just">
              <a:buNone/>
            </a:pPr>
            <a:r>
              <a:rPr lang="en-IN" sz="2400" dirty="0">
                <a:latin typeface="Times New Roman" panose="02020603050405020304" pitchFamily="18" charset="0"/>
                <a:cs typeface="Times New Roman" panose="02020603050405020304" pitchFamily="18" charset="0"/>
              </a:rPr>
              <a:t>(iii) Such capital asset must have been transferred by him as his capital contribution or otherwise. </a:t>
            </a:r>
          </a:p>
          <a:p>
            <a:pPr marL="0" indent="0" algn="just">
              <a:buNone/>
            </a:pPr>
            <a:r>
              <a:rPr lang="en-IN" sz="2400" dirty="0">
                <a:latin typeface="Times New Roman" panose="02020603050405020304" pitchFamily="18" charset="0"/>
                <a:cs typeface="Times New Roman" panose="02020603050405020304" pitchFamily="18" charset="0"/>
              </a:rPr>
              <a:t>(iv) Capital gain, in this case, shall arise in the year of the transfer of such capital asset.</a:t>
            </a:r>
          </a:p>
          <a:p>
            <a:pPr marL="0" indent="0" algn="just">
              <a:buNone/>
            </a:pPr>
            <a:r>
              <a:rPr lang="en-IN" sz="2400" dirty="0">
                <a:latin typeface="Times New Roman" panose="02020603050405020304" pitchFamily="18" charset="0"/>
                <a:cs typeface="Times New Roman" panose="02020603050405020304" pitchFamily="18" charset="0"/>
              </a:rPr>
              <a:t> </a:t>
            </a:r>
          </a:p>
          <a:p>
            <a:pPr marL="0" indent="0" algn="just">
              <a:buNone/>
            </a:pPr>
            <a:r>
              <a:rPr lang="en-IN" sz="2400" b="1" u="sng" dirty="0">
                <a:latin typeface="Times New Roman" panose="02020603050405020304" pitchFamily="18" charset="0"/>
                <a:cs typeface="Times New Roman" panose="02020603050405020304" pitchFamily="18" charset="0"/>
              </a:rPr>
              <a:t>It may be observed that the sale consideration in this case shall be the amount as recorded in the books of the firm / AOP, etc. and not the market value of the asset as on the date of the transfer. </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98861273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96476"/>
            <a:ext cx="11052002" cy="5893934"/>
          </a:xfrm>
        </p:spPr>
        <p:txBody>
          <a:bodyPr>
            <a:noAutofit/>
          </a:bodyPr>
          <a:lstStyle/>
          <a:p>
            <a:pPr marL="0" indent="0" algn="just">
              <a:buNone/>
            </a:pPr>
            <a:r>
              <a:rPr lang="en-IN" sz="2400" dirty="0">
                <a:latin typeface="Times New Roman" panose="02020603050405020304" pitchFamily="18" charset="0"/>
                <a:cs typeface="Times New Roman" panose="02020603050405020304" pitchFamily="18" charset="0"/>
              </a:rPr>
              <a:t>For purpose of computing capital gains under section 45(3), value of assets recorded in books of firm on date of transfer would be deemed to be full value of consideration received or accrued as a result of transfer </a:t>
            </a:r>
          </a:p>
          <a:p>
            <a:pPr marL="0" indent="0" algn="just">
              <a:buNone/>
            </a:pPr>
            <a:r>
              <a:rPr lang="en-IN" sz="2400" b="1" dirty="0">
                <a:latin typeface="Times New Roman" panose="02020603050405020304" pitchFamily="18" charset="0"/>
                <a:cs typeface="Times New Roman" panose="02020603050405020304" pitchFamily="18" charset="0"/>
              </a:rPr>
              <a:t>[PCIT v </a:t>
            </a:r>
            <a:r>
              <a:rPr lang="en-IN" sz="2400" b="1" dirty="0" err="1">
                <a:latin typeface="Times New Roman" panose="02020603050405020304" pitchFamily="18" charset="0"/>
                <a:cs typeface="Times New Roman" panose="02020603050405020304" pitchFamily="18" charset="0"/>
              </a:rPr>
              <a:t>Dr.</a:t>
            </a:r>
            <a:r>
              <a:rPr lang="en-IN" sz="2400" b="1" dirty="0">
                <a:latin typeface="Times New Roman" panose="02020603050405020304" pitchFamily="18" charset="0"/>
                <a:cs typeface="Times New Roman" panose="02020603050405020304" pitchFamily="18" charset="0"/>
              </a:rPr>
              <a:t> D Ramamurthy (2019) 261 Taxman 560 (SC)]</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53836358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109728" indent="0" algn="just">
              <a:spcAft>
                <a:spcPts val="400"/>
              </a:spcAft>
              <a:buNone/>
            </a:pPr>
            <a:r>
              <a:rPr lang="en-US" sz="2400" b="1" dirty="0">
                <a:solidFill>
                  <a:schemeClr val="tx1">
                    <a:lumMod val="95000"/>
                    <a:lumOff val="5000"/>
                  </a:schemeClr>
                </a:solidFill>
                <a:effectLst/>
                <a:highlight>
                  <a:srgbClr val="FFFFFF"/>
                </a:highlight>
                <a:latin typeface="Times New Roman" panose="02020603050405020304" pitchFamily="18" charset="0"/>
                <a:cs typeface="Times New Roman" panose="02020603050405020304" pitchFamily="18" charset="0"/>
              </a:rPr>
              <a:t>Section 56(2)(x)(b)</a:t>
            </a:r>
          </a:p>
          <a:p>
            <a:pPr marL="109728" indent="0" algn="just">
              <a:spcAft>
                <a:spcPts val="400"/>
              </a:spcAft>
              <a:buNone/>
            </a:pPr>
            <a:r>
              <a:rPr lang="en-US" sz="2400" b="0" dirty="0">
                <a:solidFill>
                  <a:schemeClr val="tx1">
                    <a:lumMod val="95000"/>
                    <a:lumOff val="5000"/>
                  </a:schemeClr>
                </a:solidFill>
                <a:effectLst/>
                <a:highlight>
                  <a:srgbClr val="FFFFFF"/>
                </a:highlight>
                <a:latin typeface="Times New Roman" panose="02020603050405020304" pitchFamily="18" charset="0"/>
                <a:cs typeface="Times New Roman" panose="02020603050405020304" pitchFamily="18" charset="0"/>
              </a:rPr>
              <a:t>where any person receives, in any previous year, from any person or persons on or after the 1st day of April, 2017,-</a:t>
            </a:r>
          </a:p>
          <a:p>
            <a:pPr marL="109728" indent="0" algn="just">
              <a:spcAft>
                <a:spcPts val="400"/>
              </a:spcAft>
              <a:buNone/>
            </a:pPr>
            <a:r>
              <a:rPr lang="en-US" sz="2400" b="1" dirty="0">
                <a:solidFill>
                  <a:schemeClr val="tx1">
                    <a:lumMod val="95000"/>
                    <a:lumOff val="5000"/>
                  </a:schemeClr>
                </a:solidFill>
                <a:effectLst/>
                <a:highlight>
                  <a:srgbClr val="FFFFFF"/>
                </a:highlight>
                <a:latin typeface="Times New Roman" panose="02020603050405020304" pitchFamily="18" charset="0"/>
                <a:cs typeface="Times New Roman" panose="02020603050405020304" pitchFamily="18" charset="0"/>
              </a:rPr>
              <a:t>  (b) any immovable property,-</a:t>
            </a:r>
          </a:p>
          <a:p>
            <a:pPr marL="109728" indent="0" algn="just">
              <a:spcAft>
                <a:spcPts val="400"/>
              </a:spcAft>
              <a:buNone/>
            </a:pPr>
            <a:r>
              <a:rPr lang="en-US" sz="2400" b="0" dirty="0">
                <a:solidFill>
                  <a:schemeClr val="tx1">
                    <a:lumMod val="95000"/>
                    <a:lumOff val="5000"/>
                  </a:schemeClr>
                </a:solidFill>
                <a:effectLst/>
                <a:highlight>
                  <a:srgbClr val="FFFFFF"/>
                </a:highlight>
                <a:latin typeface="Times New Roman" panose="02020603050405020304" pitchFamily="18" charset="0"/>
                <a:cs typeface="Times New Roman" panose="02020603050405020304" pitchFamily="18" charset="0"/>
              </a:rPr>
              <a:t> (A) without consideration, the stamp duty value of which exceeds fifty thousand rupees, the stamp duty value of such property;</a:t>
            </a:r>
          </a:p>
          <a:p>
            <a:pPr marL="109728" indent="0" algn="just">
              <a:spcAft>
                <a:spcPts val="400"/>
              </a:spcAft>
              <a:buNone/>
            </a:pPr>
            <a:r>
              <a:rPr lang="en-US" sz="2400" b="0" dirty="0">
                <a:solidFill>
                  <a:schemeClr val="tx1">
                    <a:lumMod val="95000"/>
                    <a:lumOff val="5000"/>
                  </a:schemeClr>
                </a:solidFill>
                <a:effectLst/>
                <a:highlight>
                  <a:srgbClr val="FFFFFF"/>
                </a:highlight>
                <a:latin typeface="Times New Roman" panose="02020603050405020304" pitchFamily="18" charset="0"/>
                <a:cs typeface="Times New Roman" panose="02020603050405020304" pitchFamily="18" charset="0"/>
              </a:rPr>
              <a:t> (B) for a consideration, the stamp duty value of such property as exceeds such consideration, if the amount of such excess is more than the higher of the following amounts, namely:-</a:t>
            </a:r>
          </a:p>
          <a:p>
            <a:pPr marL="109728" indent="0" algn="just">
              <a:spcAft>
                <a:spcPts val="400"/>
              </a:spcAft>
              <a:buNone/>
            </a:pPr>
            <a:r>
              <a:rPr lang="en-US" sz="2400" b="0" dirty="0">
                <a:solidFill>
                  <a:schemeClr val="tx1">
                    <a:lumMod val="95000"/>
                    <a:lumOff val="5000"/>
                  </a:schemeClr>
                </a:solidFill>
                <a:effectLst/>
                <a:highlight>
                  <a:srgbClr val="FFFFFF"/>
                </a:highlight>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effectLst/>
                <a:highlight>
                  <a:srgbClr val="FFFFFF"/>
                </a:highlight>
                <a:latin typeface="Times New Roman" panose="02020603050405020304" pitchFamily="18" charset="0"/>
                <a:cs typeface="Times New Roman" panose="02020603050405020304" pitchFamily="18" charset="0"/>
              </a:rPr>
              <a:t>i</a:t>
            </a:r>
            <a:r>
              <a:rPr lang="en-US" sz="2400" b="0" dirty="0">
                <a:solidFill>
                  <a:schemeClr val="tx1">
                    <a:lumMod val="95000"/>
                    <a:lumOff val="5000"/>
                  </a:schemeClr>
                </a:solidFill>
                <a:effectLst/>
                <a:highlight>
                  <a:srgbClr val="FFFFFF"/>
                </a:highlight>
                <a:latin typeface="Times New Roman" panose="02020603050405020304" pitchFamily="18" charset="0"/>
                <a:cs typeface="Times New Roman" panose="02020603050405020304" pitchFamily="18" charset="0"/>
              </a:rPr>
              <a:t>) the amount of fifty thousand rupees; and</a:t>
            </a:r>
          </a:p>
          <a:p>
            <a:pPr marL="109728" indent="0" algn="just">
              <a:spcAft>
                <a:spcPts val="400"/>
              </a:spcAft>
              <a:buNone/>
            </a:pPr>
            <a:r>
              <a:rPr lang="en-US" sz="2400" b="0" dirty="0">
                <a:solidFill>
                  <a:schemeClr val="tx1">
                    <a:lumMod val="95000"/>
                    <a:lumOff val="5000"/>
                  </a:schemeClr>
                </a:solidFill>
                <a:effectLst/>
                <a:highlight>
                  <a:srgbClr val="FFFFFF"/>
                </a:highlight>
                <a:latin typeface="Times New Roman" panose="02020603050405020304" pitchFamily="18" charset="0"/>
                <a:cs typeface="Times New Roman" panose="02020603050405020304" pitchFamily="18" charset="0"/>
              </a:rPr>
              <a:t> (ii) the amount equal to ten per cent of the consideration</a:t>
            </a:r>
          </a:p>
          <a:p>
            <a:pPr marL="0" indent="0" algn="just">
              <a:buNone/>
            </a:pPr>
            <a:endParaRPr lang="en-IN"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099366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3657" y="364920"/>
            <a:ext cx="10972800" cy="643125"/>
          </a:xfrm>
          <a:prstGeom prst="rect">
            <a:avLst/>
          </a:prstGeom>
        </p:spPr>
        <p:txBody>
          <a:bodyPr vert="horz" wrap="square" lIns="0" tIns="12065" rIns="0" bIns="0" rtlCol="0" anchor="ctr">
            <a:spAutoFit/>
            <a:scene3d>
              <a:camera prst="orthographicFront"/>
              <a:lightRig rig="soft" dir="t"/>
            </a:scene3d>
            <a:sp3d prstMaterial="softEdge">
              <a:bevelT w="25400" h="25400"/>
            </a:sp3d>
          </a:bodyPr>
          <a:lstStyle/>
          <a:p>
            <a:pPr marL="12700">
              <a:spcBef>
                <a:spcPts val="95"/>
              </a:spcBef>
            </a:pPr>
            <a:r>
              <a:rPr dirty="0">
                <a:latin typeface="Times New Roman" panose="02020603050405020304" pitchFamily="18" charset="0"/>
                <a:cs typeface="Times New Roman" panose="02020603050405020304" pitchFamily="18" charset="0"/>
              </a:rPr>
              <a:t>Take</a:t>
            </a:r>
            <a:r>
              <a:rPr spc="-10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away</a:t>
            </a:r>
            <a:r>
              <a:rPr spc="-10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a:t>
            </a:r>
            <a:r>
              <a:rPr spc="-1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Section</a:t>
            </a:r>
            <a:r>
              <a:rPr spc="-65" dirty="0">
                <a:latin typeface="Times New Roman" panose="02020603050405020304" pitchFamily="18" charset="0"/>
                <a:cs typeface="Times New Roman" panose="02020603050405020304" pitchFamily="18" charset="0"/>
              </a:rPr>
              <a:t> </a:t>
            </a:r>
            <a:r>
              <a:rPr spc="195" dirty="0">
                <a:latin typeface="Times New Roman" panose="02020603050405020304" pitchFamily="18" charset="0"/>
                <a:cs typeface="Times New Roman" panose="02020603050405020304" pitchFamily="18" charset="0"/>
              </a:rPr>
              <a:t>2(47)(v)</a:t>
            </a:r>
          </a:p>
        </p:txBody>
      </p:sp>
      <p:sp>
        <p:nvSpPr>
          <p:cNvPr id="4" name="object 4"/>
          <p:cNvSpPr txBox="1"/>
          <p:nvPr/>
        </p:nvSpPr>
        <p:spPr>
          <a:xfrm>
            <a:off x="323259" y="1004138"/>
            <a:ext cx="11432148" cy="4131259"/>
          </a:xfrm>
          <a:prstGeom prst="rect">
            <a:avLst/>
          </a:prstGeom>
        </p:spPr>
        <p:txBody>
          <a:bodyPr vert="horz" wrap="square" lIns="0" tIns="12065" rIns="0" bIns="0" rtlCol="0">
            <a:spAutoFit/>
          </a:bodyPr>
          <a:lstStyle/>
          <a:p>
            <a:pPr marL="469265" marR="9525" indent="-457200" algn="just">
              <a:spcBef>
                <a:spcPts val="95"/>
              </a:spcBef>
              <a:buFont typeface="Wingdings" panose="05000000000000000000" pitchFamily="2" charset="2"/>
              <a:buChar char="Ø"/>
              <a:tabLst>
                <a:tab pos="387350" algn="l"/>
              </a:tabLst>
            </a:pPr>
            <a:r>
              <a:rPr sz="2400" spc="70" dirty="0">
                <a:latin typeface="Times New Roman" panose="02020603050405020304" pitchFamily="18" charset="0"/>
                <a:cs typeface="Times New Roman" panose="02020603050405020304" pitchFamily="18" charset="0"/>
              </a:rPr>
              <a:t>If</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JDA</a:t>
            </a:r>
            <a:r>
              <a:rPr sz="2400" spc="4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were</a:t>
            </a:r>
            <a:r>
              <a:rPr sz="2400" spc="4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49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expressly</a:t>
            </a:r>
            <a:r>
              <a:rPr sz="2400" spc="5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provide</a:t>
            </a:r>
            <a:r>
              <a:rPr sz="2400" spc="49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that</a:t>
            </a:r>
            <a:r>
              <a:rPr sz="2400" spc="48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4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instant</a:t>
            </a:r>
            <a:r>
              <a:rPr sz="2400" spc="4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case</a:t>
            </a:r>
            <a:r>
              <a:rPr sz="2400" spc="4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is</a:t>
            </a:r>
            <a:r>
              <a:rPr sz="2400" spc="4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not</a:t>
            </a:r>
            <a:r>
              <a:rPr sz="2400" spc="4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covered</a:t>
            </a:r>
            <a:r>
              <a:rPr sz="2400" spc="470"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by 	</a:t>
            </a:r>
            <a:r>
              <a:rPr sz="2400" dirty="0">
                <a:latin typeface="Times New Roman" panose="02020603050405020304" pitchFamily="18" charset="0"/>
                <a:cs typeface="Times New Roman" panose="02020603050405020304" pitchFamily="18" charset="0"/>
              </a:rPr>
              <a:t>section</a:t>
            </a:r>
            <a:r>
              <a:rPr lang="en-US" sz="2400" dirty="0">
                <a:latin typeface="Times New Roman" panose="02020603050405020304" pitchFamily="18" charset="0"/>
                <a:cs typeface="Times New Roman" panose="02020603050405020304" pitchFamily="18" charset="0"/>
              </a:rPr>
              <a:t> </a:t>
            </a:r>
            <a:r>
              <a:rPr sz="2400" spc="110" dirty="0">
                <a:latin typeface="Times New Roman" panose="02020603050405020304" pitchFamily="18" charset="0"/>
                <a:cs typeface="Times New Roman" panose="02020603050405020304" pitchFamily="18" charset="0"/>
              </a:rPr>
              <a:t>53A</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3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TP</a:t>
            </a:r>
            <a:r>
              <a:rPr sz="2400" spc="1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Act</a:t>
            </a:r>
            <a:r>
              <a:rPr sz="2400" spc="1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what</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is</a:t>
            </a:r>
            <a:r>
              <a:rPr sz="2400" spc="1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conferred</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is</a:t>
            </a:r>
            <a:r>
              <a:rPr sz="2400" spc="1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only</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a:t>
            </a:r>
            <a:r>
              <a:rPr sz="2400" spc="1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permissive</a:t>
            </a:r>
            <a:r>
              <a:rPr sz="2400" spc="12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license 	</a:t>
            </a:r>
            <a:r>
              <a:rPr sz="2400" dirty="0">
                <a:latin typeface="Times New Roman" panose="02020603050405020304" pitchFamily="18" charset="0"/>
                <a:cs typeface="Times New Roman" panose="02020603050405020304" pitchFamily="18" charset="0"/>
              </a:rPr>
              <a:t>under</a:t>
            </a:r>
            <a:r>
              <a:rPr sz="2400" spc="3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section</a:t>
            </a:r>
            <a:r>
              <a:rPr sz="2400" spc="380" dirty="0">
                <a:latin typeface="Times New Roman" panose="02020603050405020304" pitchFamily="18" charset="0"/>
                <a:cs typeface="Times New Roman" panose="02020603050405020304" pitchFamily="18" charset="0"/>
              </a:rPr>
              <a:t> </a:t>
            </a:r>
            <a:r>
              <a:rPr sz="2400" spc="120" dirty="0">
                <a:latin typeface="Times New Roman" panose="02020603050405020304" pitchFamily="18" charset="0"/>
                <a:cs typeface="Times New Roman" panose="02020603050405020304" pitchFamily="18" charset="0"/>
              </a:rPr>
              <a:t>52</a:t>
            </a:r>
            <a:r>
              <a:rPr sz="2400" spc="3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5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3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Easements</a:t>
            </a:r>
            <a:r>
              <a:rPr sz="2400" spc="39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Act,</a:t>
            </a:r>
            <a:r>
              <a:rPr sz="2400" spc="395" dirty="0">
                <a:latin typeface="Times New Roman" panose="02020603050405020304" pitchFamily="18" charset="0"/>
                <a:cs typeface="Times New Roman" panose="02020603050405020304" pitchFamily="18" charset="0"/>
              </a:rPr>
              <a:t> </a:t>
            </a:r>
            <a:r>
              <a:rPr sz="2400" spc="95" dirty="0">
                <a:latin typeface="Times New Roman" panose="02020603050405020304" pitchFamily="18" charset="0"/>
                <a:cs typeface="Times New Roman" panose="02020603050405020304" pitchFamily="18" charset="0"/>
              </a:rPr>
              <a:t>1882,</a:t>
            </a:r>
            <a:r>
              <a:rPr sz="2400" spc="3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section</a:t>
            </a:r>
            <a:r>
              <a:rPr sz="2400" spc="375" dirty="0">
                <a:latin typeface="Times New Roman" panose="02020603050405020304" pitchFamily="18" charset="0"/>
                <a:cs typeface="Times New Roman" panose="02020603050405020304" pitchFamily="18" charset="0"/>
              </a:rPr>
              <a:t> </a:t>
            </a:r>
            <a:r>
              <a:rPr sz="2400" spc="110" dirty="0">
                <a:latin typeface="Times New Roman" panose="02020603050405020304" pitchFamily="18" charset="0"/>
                <a:cs typeface="Times New Roman" panose="02020603050405020304" pitchFamily="18" charset="0"/>
              </a:rPr>
              <a:t>53A</a:t>
            </a:r>
            <a:r>
              <a:rPr sz="2400" spc="3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5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3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TP</a:t>
            </a:r>
            <a:r>
              <a:rPr sz="2400" spc="390"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Act</a:t>
            </a:r>
            <a:r>
              <a:rPr lang="en-US"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would</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not</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apply</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as</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legal</a:t>
            </a:r>
            <a:r>
              <a:rPr sz="2400" spc="-10" dirty="0">
                <a:latin typeface="Times New Roman" panose="02020603050405020304" pitchFamily="18" charset="0"/>
                <a:cs typeface="Times New Roman" panose="02020603050405020304" pitchFamily="18" charset="0"/>
              </a:rPr>
              <a:t> </a:t>
            </a:r>
            <a:r>
              <a:rPr sz="2400" spc="-35" dirty="0">
                <a:latin typeface="Times New Roman" panose="02020603050405020304" pitchFamily="18" charset="0"/>
                <a:cs typeface="Times New Roman" panose="02020603050405020304" pitchFamily="18" charset="0"/>
              </a:rPr>
              <a:t>possession</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is</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not</a:t>
            </a:r>
            <a:r>
              <a:rPr sz="2400" spc="-3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transferred.</a:t>
            </a:r>
            <a:endParaRPr sz="2400" dirty="0">
              <a:latin typeface="Times New Roman" panose="02020603050405020304" pitchFamily="18" charset="0"/>
              <a:cs typeface="Times New Roman" panose="02020603050405020304" pitchFamily="18" charset="0"/>
            </a:endParaRPr>
          </a:p>
          <a:p>
            <a:pPr marL="469265" marR="5080" indent="-457200" algn="just">
              <a:spcBef>
                <a:spcPts val="3125"/>
              </a:spcBef>
              <a:buFont typeface="Wingdings" panose="05000000000000000000" pitchFamily="2" charset="2"/>
              <a:buChar char="Ø"/>
              <a:tabLst>
                <a:tab pos="387350" algn="l"/>
              </a:tabLst>
            </a:pPr>
            <a:r>
              <a:rPr sz="2400" dirty="0">
                <a:latin typeface="Times New Roman" panose="02020603050405020304" pitchFamily="18" charset="0"/>
                <a:cs typeface="Times New Roman" panose="02020603050405020304" pitchFamily="18" charset="0"/>
              </a:rPr>
              <a:t>The</a:t>
            </a:r>
            <a:r>
              <a:rPr sz="2400" spc="2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aforesaid</a:t>
            </a:r>
            <a:r>
              <a:rPr sz="2400" spc="2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position</a:t>
            </a:r>
            <a:r>
              <a:rPr sz="2400" spc="28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is</a:t>
            </a:r>
            <a:r>
              <a:rPr sz="2400" spc="2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not</a:t>
            </a:r>
            <a:r>
              <a:rPr sz="2400" spc="2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affected</a:t>
            </a:r>
            <a:r>
              <a:rPr sz="2400" spc="2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by</a:t>
            </a:r>
            <a:r>
              <a:rPr sz="2400" spc="25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2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mere</a:t>
            </a:r>
            <a:r>
              <a:rPr sz="2400" spc="2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fact</a:t>
            </a:r>
            <a:r>
              <a:rPr sz="2400" spc="2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that</a:t>
            </a:r>
            <a:r>
              <a:rPr sz="2400" spc="2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25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owner</a:t>
            </a:r>
            <a:r>
              <a:rPr sz="2400" spc="254"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has 	</a:t>
            </a:r>
            <a:r>
              <a:rPr sz="2400" dirty="0">
                <a:latin typeface="Times New Roman" panose="02020603050405020304" pitchFamily="18" charset="0"/>
                <a:cs typeface="Times New Roman" panose="02020603050405020304" pitchFamily="18" charset="0"/>
              </a:rPr>
              <a:t>executed</a:t>
            </a:r>
            <a:r>
              <a:rPr sz="2400" spc="3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a:t>
            </a:r>
            <a:r>
              <a:rPr sz="2400" spc="3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power</a:t>
            </a:r>
            <a:r>
              <a:rPr sz="2400" spc="3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5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attorney</a:t>
            </a:r>
            <a:r>
              <a:rPr sz="2400" spc="3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conferring</a:t>
            </a:r>
            <a:r>
              <a:rPr sz="2400" spc="3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power</a:t>
            </a:r>
            <a:r>
              <a:rPr sz="2400" spc="3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on</a:t>
            </a:r>
            <a:r>
              <a:rPr sz="2400" spc="3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3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developer</a:t>
            </a:r>
            <a:r>
              <a:rPr sz="2400" spc="3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even</a:t>
            </a:r>
            <a:r>
              <a:rPr sz="2400" spc="335"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to </a:t>
            </a:r>
            <a:r>
              <a:rPr sz="2400" spc="-30" dirty="0">
                <a:latin typeface="Times New Roman" panose="02020603050405020304" pitchFamily="18" charset="0"/>
                <a:cs typeface="Times New Roman" panose="02020603050405020304" pitchFamily="18" charset="0"/>
              </a:rPr>
              <a:t>execute</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sale</a:t>
            </a:r>
            <a:r>
              <a:rPr sz="2400" spc="30"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deeds</a:t>
            </a:r>
            <a:r>
              <a:rPr sz="2400" spc="5"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in</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favour</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his</a:t>
            </a:r>
            <a:r>
              <a:rPr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customers.</a:t>
            </a:r>
            <a:endParaRPr sz="2400" dirty="0">
              <a:latin typeface="Times New Roman" panose="02020603050405020304" pitchFamily="18" charset="0"/>
              <a:cs typeface="Times New Roman" panose="02020603050405020304" pitchFamily="18" charset="0"/>
            </a:endParaRPr>
          </a:p>
          <a:p>
            <a:pPr marL="469265" marR="9525" indent="-457200" algn="just">
              <a:spcBef>
                <a:spcPts val="3125"/>
              </a:spcBef>
              <a:buFont typeface="Wingdings" panose="05000000000000000000" pitchFamily="2" charset="2"/>
              <a:buChar char="Ø"/>
              <a:tabLst>
                <a:tab pos="387350" algn="l"/>
              </a:tabLst>
            </a:pPr>
            <a:r>
              <a:rPr sz="2400" dirty="0">
                <a:latin typeface="Times New Roman" panose="02020603050405020304" pitchFamily="18" charset="0"/>
                <a:cs typeface="Times New Roman" panose="02020603050405020304" pitchFamily="18" charset="0"/>
              </a:rPr>
              <a:t>As</a:t>
            </a:r>
            <a:r>
              <a:rPr sz="2400" spc="2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this</a:t>
            </a:r>
            <a:r>
              <a:rPr sz="2400" spc="2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decision</a:t>
            </a:r>
            <a:r>
              <a:rPr sz="2400" spc="2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may</a:t>
            </a:r>
            <a:r>
              <a:rPr sz="2400" spc="2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itself</a:t>
            </a:r>
            <a:r>
              <a:rPr sz="2400" spc="48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provide</a:t>
            </a:r>
            <a:r>
              <a:rPr sz="2400" spc="2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for</a:t>
            </a:r>
            <a:r>
              <a:rPr sz="2400" spc="2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a:t>
            </a:r>
            <a:r>
              <a:rPr sz="2400" spc="2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escape</a:t>
            </a:r>
            <a:r>
              <a:rPr sz="2400" spc="25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route</a:t>
            </a:r>
            <a:r>
              <a:rPr sz="2400" spc="2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from</a:t>
            </a:r>
            <a:r>
              <a:rPr sz="2400" spc="2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2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rigours</a:t>
            </a:r>
            <a:r>
              <a:rPr sz="2400" spc="254"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of </a:t>
            </a:r>
            <a:r>
              <a:rPr sz="2400" spc="-10" dirty="0">
                <a:latin typeface="Times New Roman" panose="02020603050405020304" pitchFamily="18" charset="0"/>
                <a:cs typeface="Times New Roman" panose="02020603050405020304" pitchFamily="18" charset="0"/>
              </a:rPr>
              <a:t>section</a:t>
            </a:r>
            <a:r>
              <a:rPr sz="2400" dirty="0">
                <a:latin typeface="Times New Roman" panose="02020603050405020304" pitchFamily="18" charset="0"/>
                <a:cs typeface="Times New Roman" panose="02020603050405020304" pitchFamily="18" charset="0"/>
              </a:rPr>
              <a:t> </a:t>
            </a:r>
            <a:r>
              <a:rPr sz="2400" spc="100" dirty="0">
                <a:latin typeface="Times New Roman" panose="02020603050405020304" pitchFamily="18" charset="0"/>
                <a:cs typeface="Times New Roman" panose="02020603050405020304" pitchFamily="18" charset="0"/>
              </a:rPr>
              <a:t>2(47)(v),</a:t>
            </a:r>
            <a:r>
              <a:rPr sz="2400" spc="2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there</a:t>
            </a:r>
            <a:r>
              <a:rPr sz="2400" dirty="0">
                <a:latin typeface="Times New Roman" panose="02020603050405020304" pitchFamily="18" charset="0"/>
                <a:cs typeface="Times New Roman" panose="02020603050405020304" pitchFamily="18" charset="0"/>
              </a:rPr>
              <a:t> may</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not</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arise</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a:t>
            </a:r>
            <a:r>
              <a:rPr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scope</a:t>
            </a:r>
            <a:r>
              <a:rPr sz="2400" spc="10" dirty="0">
                <a:latin typeface="Times New Roman" panose="02020603050405020304" pitchFamily="18" charset="0"/>
                <a:cs typeface="Times New Roman" panose="02020603050405020304" pitchFamily="18" charset="0"/>
              </a:rPr>
              <a:t> </a:t>
            </a:r>
            <a:r>
              <a:rPr sz="2400" spc="-30" dirty="0">
                <a:latin typeface="Times New Roman" panose="02020603050405020304" pitchFamily="18" charset="0"/>
                <a:cs typeface="Times New Roman" panose="02020603050405020304" pitchFamily="18" charset="0"/>
              </a:rPr>
              <a:t>to</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apply</a:t>
            </a:r>
            <a:r>
              <a:rPr sz="2400" spc="1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section</a:t>
            </a:r>
            <a:r>
              <a:rPr sz="2400" spc="-20" dirty="0">
                <a:latin typeface="Times New Roman" panose="02020603050405020304" pitchFamily="18" charset="0"/>
                <a:cs typeface="Times New Roman" panose="02020603050405020304" pitchFamily="18" charset="0"/>
              </a:rPr>
              <a:t> </a:t>
            </a:r>
            <a:r>
              <a:rPr sz="2400" spc="114" dirty="0">
                <a:latin typeface="Times New Roman" panose="02020603050405020304" pitchFamily="18" charset="0"/>
                <a:cs typeface="Times New Roman" panose="02020603050405020304" pitchFamily="18" charset="0"/>
              </a:rPr>
              <a:t>45(5A)</a:t>
            </a:r>
            <a:r>
              <a:rPr sz="2400" spc="-30"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in</a:t>
            </a:r>
            <a:r>
              <a:rPr sz="2400" spc="5"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such </a:t>
            </a:r>
            <a:r>
              <a:rPr sz="2400" spc="-10" dirty="0">
                <a:latin typeface="Times New Roman" panose="02020603050405020304" pitchFamily="18" charset="0"/>
                <a:cs typeface="Times New Roman" panose="02020603050405020304" pitchFamily="18" charset="0"/>
              </a:rPr>
              <a:t>cases.</a:t>
            </a:r>
            <a:endParaRPr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7DE59CA-241B-9C82-2F7D-053436C6F2ED}"/>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23951179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27" y="283029"/>
            <a:ext cx="11274147" cy="5893934"/>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Section 45(5)</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Notwithstanding anything contained in sub-section (1),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where the capital gain arises from the transfer of a capital asset,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being a transfer by way of </a:t>
            </a:r>
            <a:r>
              <a:rPr lang="en-US" sz="2400" b="1" u="sng" dirty="0">
                <a:latin typeface="Times New Roman" panose="02020603050405020304" pitchFamily="18" charset="0"/>
                <a:cs typeface="Times New Roman" panose="02020603050405020304" pitchFamily="18" charset="0"/>
              </a:rPr>
              <a:t>compulsory acquisition under any law, or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 transfer the consideration for which was </a:t>
            </a:r>
            <a:r>
              <a:rPr lang="en-US" sz="2400" b="1" u="sng" dirty="0">
                <a:latin typeface="Times New Roman" panose="02020603050405020304" pitchFamily="18" charset="0"/>
                <a:cs typeface="Times New Roman" panose="02020603050405020304" pitchFamily="18" charset="0"/>
              </a:rPr>
              <a:t>determined or approved by the Central Government or the Reserve Bank of India,</a:t>
            </a:r>
            <a:r>
              <a:rPr lang="en-US" sz="2400" dirty="0">
                <a:latin typeface="Times New Roman" panose="02020603050405020304" pitchFamily="18" charset="0"/>
                <a:cs typeface="Times New Roman" panose="02020603050405020304" pitchFamily="18" charset="0"/>
              </a:rPr>
              <a:t> and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compensation or the consideration for such transfer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is enhanced or further enhanced by any court, Tribunal or other authority, </a:t>
            </a: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capital gain shall be dealt with in the following manner, namely :-</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37900210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27" y="283029"/>
            <a:ext cx="11274147" cy="5893934"/>
          </a:xfrm>
        </p:spPr>
        <p:txBody>
          <a:bodyPr>
            <a:noAutofit/>
          </a:bodyPr>
          <a:lstStyle/>
          <a:p>
            <a:pPr marL="0" indent="0" algn="just">
              <a:buNone/>
            </a:pPr>
            <a:r>
              <a:rPr lang="en-GB" sz="2400" b="1" dirty="0">
                <a:latin typeface="Times New Roman" panose="02020603050405020304" pitchFamily="18" charset="0"/>
                <a:cs typeface="Times New Roman" panose="02020603050405020304" pitchFamily="18" charset="0"/>
              </a:rPr>
              <a:t>Section 45(5)(a)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capital gain computed with reference to the compensation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awarded in the first instance or, as the case may be,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consideration determined or approved in the first instance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by the Central Government or the Reserve Bank of India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shall be chargeable as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[income under the head "Capital gains" of the previous year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which such compensation or part thereof,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or such consideration or part thereof, was first received];</a:t>
            </a: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24097269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042" y="270329"/>
            <a:ext cx="11497344" cy="5893934"/>
          </a:xfrm>
        </p:spPr>
        <p:txBody>
          <a:bodyPr>
            <a:noAutofit/>
          </a:bodyPr>
          <a:lstStyle/>
          <a:p>
            <a:pPr marL="0" indent="0" algn="just">
              <a:buNone/>
            </a:pPr>
            <a:r>
              <a:rPr lang="en-GB" sz="2400" b="1" dirty="0">
                <a:latin typeface="Times New Roman" panose="02020603050405020304" pitchFamily="18" charset="0"/>
                <a:cs typeface="Times New Roman" panose="02020603050405020304" pitchFamily="18" charset="0"/>
              </a:rPr>
              <a:t>Section 45(5)(b)</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amount by which the compensation or consideration is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enhanced or further enhanced by the court, Tribunal or other authority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shall be deemed to be income chargeable under the head "Capital gains"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of the previous year</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which such amount is received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04169204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042" y="270329"/>
            <a:ext cx="11497344" cy="5893934"/>
          </a:xfrm>
        </p:spPr>
        <p:txBody>
          <a:bodyPr>
            <a:noAutofit/>
          </a:bodyPr>
          <a:lstStyle/>
          <a:p>
            <a:pPr marL="0" indent="0" algn="just">
              <a:buNone/>
            </a:pPr>
            <a:r>
              <a:rPr lang="en-GB" sz="2400" b="1" dirty="0">
                <a:latin typeface="Times New Roman" panose="02020603050405020304" pitchFamily="18" charset="0"/>
                <a:cs typeface="Times New Roman" panose="02020603050405020304" pitchFamily="18" charset="0"/>
              </a:rPr>
              <a:t>Proviso to section 45(5)(b)</a:t>
            </a:r>
          </a:p>
          <a:p>
            <a:pPr marL="342900" indent="-342900" algn="just">
              <a:buFont typeface="Wingdings" panose="05000000000000000000" pitchFamily="2" charset="2"/>
              <a:buChar char="Ø"/>
            </a:pP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[Provided that any amount of compensation received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pursuance of an interim order of a court, Tribunal or other authority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shall be deemed to be income chargeable under the head "Capital gains"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of the previous year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in which the final order of such court, Tribunal or other authority is made;]</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02809884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042" y="270329"/>
            <a:ext cx="11497344" cy="5893934"/>
          </a:xfrm>
        </p:spPr>
        <p:txBody>
          <a:bodyPr>
            <a:noAutofit/>
          </a:bodyPr>
          <a:lstStyle/>
          <a:p>
            <a:pPr marL="0" indent="0" algn="just">
              <a:buNone/>
            </a:pPr>
            <a:r>
              <a:rPr lang="en-GB" sz="2400" b="1" dirty="0">
                <a:latin typeface="Times New Roman" panose="02020603050405020304" pitchFamily="18" charset="0"/>
                <a:cs typeface="Times New Roman" panose="02020603050405020304" pitchFamily="18" charset="0"/>
              </a:rPr>
              <a:t>Section 45(5)(c)</a:t>
            </a:r>
            <a:endParaRPr lang="en-GB"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where in the assessment for any year,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capital gain arising from the transfer of a capital asset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is computed by taking the compensation or consideration referred to in clause (a) or,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as the case may be,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enhanced compensation or consideration referred to in clause (b), and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subsequently such compensation or consideration is reduced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by any court, Tribunal or other authority,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such assessed capital gain of that year shall be recomputed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by taking the compensation or consideration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as so reduced by such court, Tribunal or other authority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to be the full value of the consideration.]</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07286199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042" y="270329"/>
            <a:ext cx="11497344" cy="5893934"/>
          </a:xfrm>
        </p:spPr>
        <p:txBody>
          <a:bodyPr>
            <a:noAutofit/>
          </a:bodyPr>
          <a:lstStyle/>
          <a:p>
            <a:pPr marL="0" indent="0" algn="just">
              <a:lnSpc>
                <a:spcPct val="100000"/>
              </a:lnSpc>
              <a:buNone/>
            </a:pPr>
            <a:r>
              <a:rPr lang="en-GB" sz="2400" b="1" dirty="0">
                <a:latin typeface="Times New Roman" panose="02020603050405020304" pitchFamily="18" charset="0"/>
                <a:cs typeface="Times New Roman" panose="02020603050405020304" pitchFamily="18" charset="0"/>
              </a:rPr>
              <a:t>Where right to receive the compensation is in dispute (Section 45(5)(c): </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Where the amount of the compensation or consideration or the enhanced compensation/ consideration is subsequently reduced by any court, Tribunal or other authority, the capital gain of that year, in which the compensation or consideration received was taxed, shall be recomputed and the rectification shall be made under section 154 read with section 155(16) by the Assessing officer accordingly. </a:t>
            </a: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a:latin typeface="Times New Roman" panose="02020603050405020304" pitchFamily="18" charset="0"/>
                <a:cs typeface="Times New Roman" panose="02020603050405020304" pitchFamily="18" charset="0"/>
              </a:rPr>
              <a:t>As per section 155(16), if the capital gain is computed by taking the compensation / consideration or enhanced compensation / consideration as per section 45(5)(a) or (b), as the case may be, and subsequently such compensation / consideration is reduced by any Court, Tribunal or other authority, the Assessing Officer shall amend the order of assessment so as to compute the capital gain by taking the compensation / consideration as so reduced and the rectification will be done as per provisions of section 154. </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02553237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042" y="270329"/>
            <a:ext cx="11497344" cy="5893934"/>
          </a:xfrm>
        </p:spPr>
        <p:txBody>
          <a:bodyPr>
            <a:noAutofit/>
          </a:bodyPr>
          <a:lstStyle/>
          <a:p>
            <a:pPr marL="0" indent="0" algn="just">
              <a:buNone/>
            </a:pPr>
            <a:r>
              <a:rPr lang="en-GB" sz="2400" i="1" dirty="0">
                <a:latin typeface="Times New Roman" panose="02020603050405020304" pitchFamily="18" charset="0"/>
                <a:cs typeface="Times New Roman" panose="02020603050405020304" pitchFamily="18" charset="0"/>
              </a:rPr>
              <a:t>Treatment of interest awarded under sections 28 and 34 of the Land Acquisition Act, 1894: Interest awarded under section 28 of Land Acquisition Act, 1894 is the interest on the excess amount of compensation awarded by the court over the amount awarded by the collector. It is awarded by the Court @9% p.a. and payable by the collector from the date on which the collector took the possession of the land to the date of payment of such excess into Court. </a:t>
            </a:r>
          </a:p>
          <a:p>
            <a:pPr marL="0" indent="0" algn="just">
              <a:buNone/>
            </a:pPr>
            <a:endParaRPr lang="en-GB" sz="2400" i="1" dirty="0">
              <a:latin typeface="Times New Roman" panose="02020603050405020304" pitchFamily="18" charset="0"/>
              <a:cs typeface="Times New Roman" panose="02020603050405020304" pitchFamily="18" charset="0"/>
            </a:endParaRPr>
          </a:p>
          <a:p>
            <a:pPr marL="0" indent="0" algn="just">
              <a:buNone/>
            </a:pPr>
            <a:r>
              <a:rPr lang="en-GB" sz="2400" i="1" dirty="0">
                <a:latin typeface="Times New Roman" panose="02020603050405020304" pitchFamily="18" charset="0"/>
                <a:cs typeface="Times New Roman" panose="02020603050405020304" pitchFamily="18" charset="0"/>
              </a:rPr>
              <a:t>Whereas interest under section 34 of the Land Acquisition Act, 1894 is given when the amount of compensation awarded by the collector is not paid or deposited on or before taking possession of the land, such interest is payable @ 9% p.a. from the time of so taking possession to the time such compensation has been paid to deposited. </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27460303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0" indent="0" algn="just">
              <a:buNone/>
            </a:pPr>
            <a:r>
              <a:rPr lang="en-GB" sz="2400" dirty="0">
                <a:latin typeface="Times New Roman" panose="02020603050405020304" pitchFamily="18" charset="0"/>
                <a:cs typeface="Times New Roman" panose="02020603050405020304" pitchFamily="18" charset="0"/>
              </a:rPr>
              <a:t>Explanation.—For the purposes of this sub-section,—</a:t>
            </a:r>
          </a:p>
          <a:p>
            <a:pPr marL="0" indent="0" algn="just">
              <a:buNone/>
            </a:pP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in relation to the amount referred to in clause (b), the cost of acquisition and the cost of improvement shall be taken to be nil;</a:t>
            </a:r>
          </a:p>
          <a:p>
            <a:pPr marL="0" indent="0" algn="just">
              <a:buNone/>
            </a:pPr>
            <a:r>
              <a:rPr lang="en-GB" sz="2400" dirty="0">
                <a:latin typeface="Times New Roman" panose="02020603050405020304" pitchFamily="18" charset="0"/>
                <a:cs typeface="Times New Roman" panose="02020603050405020304" pitchFamily="18" charset="0"/>
              </a:rPr>
              <a:t>(ii) the provisions of this sub-section shall apply also in a case where the transfer took place prior to the 1st day of April, 1988;</a:t>
            </a:r>
          </a:p>
          <a:p>
            <a:pPr marL="0" indent="0" algn="just">
              <a:buNone/>
            </a:pPr>
            <a:r>
              <a:rPr lang="en-GB" sz="2400" dirty="0">
                <a:latin typeface="Times New Roman" panose="02020603050405020304" pitchFamily="18" charset="0"/>
                <a:cs typeface="Times New Roman" panose="02020603050405020304" pitchFamily="18" charset="0"/>
              </a:rPr>
              <a:t>(iii) where by reason of the death of the person who made the transfer, or for any other reason, the enhanced compensation or consideration is received by any other person, the amount referred to in clause (b) shall be deemed to be the income, chargeable to tax under the head "Capital gains", of such other person.]</a:t>
            </a: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60548009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0" indent="0" algn="just">
              <a:buNone/>
            </a:pPr>
            <a:r>
              <a:rPr lang="en-US" sz="2400" b="1" i="0" u="none" strike="noStrike" dirty="0">
                <a:effectLst/>
                <a:highlight>
                  <a:srgbClr val="FFFFFF"/>
                </a:highlight>
                <a:latin typeface="Times New Roman" panose="02020603050405020304" pitchFamily="18" charset="0"/>
                <a:hlinkClick r:id="rId2">
                  <a:extLst>
                    <a:ext uri="{A12FA001-AC4F-418D-AE19-62706E023703}">
                      <ahyp:hlinkClr xmlns:ahyp="http://schemas.microsoft.com/office/drawing/2018/hyperlinkcolor" val="tx"/>
                    </a:ext>
                  </a:extLst>
                </a:hlinkClick>
              </a:rPr>
              <a:t>Right to Fair Compensation and Transparency in Land Acquisition, Rehabilitation and Resettlement Act, 2013</a:t>
            </a:r>
            <a:r>
              <a:rPr lang="en-US" sz="2400" b="1" i="0" dirty="0">
                <a:effectLst/>
                <a:highlight>
                  <a:srgbClr val="FFFFFF"/>
                </a:highlight>
                <a:latin typeface="Times New Roman" panose="02020603050405020304" pitchFamily="18" charset="0"/>
              </a:rPr>
              <a:t>, </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compensation received by the appellant is under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RFCTLARR Act, 2013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therefore the compensation is exempt under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Circular No.36/2016 dated 25.10.2016</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buNone/>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Section 96 of RFCTLAAR Act, 2013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provides exemption from income-tax, stamp duty and fees stating as follows: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No income tax or stamp duty shall be levied on any award or agreement made under this Act, except under section 46 and no person claiming under any such award or agreement shall be liable to pay any fee for a copy of the same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as clearly confirmed by KIADB, the compensation was considered as per conditions laid down in the RTFCLARR Act, 2013.</a:t>
            </a:r>
            <a:endParaRPr lang="en-IN"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40596984"/>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0" indent="0" algn="jus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order of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Bengaluru "B" Bench of Income Tax Appellate Tribunal dated 22.01.2021 in the case of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Sanaullah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Khan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wherein the compensation was awarded for acquisition of land for BMRCL and on such compensation, TDS was also deducted. </a:t>
            </a:r>
          </a:p>
          <a:p>
            <a:pPr marL="0" indent="0" algn="jus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such circumstances, the Tribunal held that the amount of compensation is exempt from tax vide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Circular No. 36/2016 dated 25.08.2016.</a:t>
            </a:r>
          </a:p>
          <a:p>
            <a:pPr marL="0" indent="0" algn="jus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Relevant findings of the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honourable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Bangalore bench of ITAT are as under :</a:t>
            </a:r>
          </a:p>
          <a:p>
            <a:pPr marL="0" indent="0" algn="jus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12. We have heard both the parties and perused the material on record. The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assessee’s</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property situated at B.V.K. Iyengar Road, Bangalore was acquired by BMRCL. Consequently, for the assessment year under consideration, the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assessee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received an amount of Rs.1,23,28,356 which was duly reflected in Form 26AS in the name of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assessee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4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545539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41086" y="321390"/>
            <a:ext cx="10972800" cy="643125"/>
          </a:xfrm>
          <a:prstGeom prst="rect">
            <a:avLst/>
          </a:prstGeom>
        </p:spPr>
        <p:txBody>
          <a:bodyPr vert="horz" wrap="square" lIns="0" tIns="12065" rIns="0" bIns="0" rtlCol="0" anchor="ctr">
            <a:spAutoFit/>
            <a:scene3d>
              <a:camera prst="orthographicFront"/>
              <a:lightRig rig="soft" dir="t"/>
            </a:scene3d>
            <a:sp3d prstMaterial="softEdge">
              <a:bevelT w="25400" h="25400"/>
            </a:sp3d>
          </a:bodyPr>
          <a:lstStyle/>
          <a:p>
            <a:pPr marL="172085">
              <a:spcBef>
                <a:spcPts val="95"/>
              </a:spcBef>
            </a:pPr>
            <a:r>
              <a:rPr sz="4000" dirty="0">
                <a:latin typeface="Times New Roman" panose="02020603050405020304" pitchFamily="18" charset="0"/>
                <a:cs typeface="Times New Roman" panose="02020603050405020304" pitchFamily="18" charset="0"/>
              </a:rPr>
              <a:t>Take</a:t>
            </a:r>
            <a:r>
              <a:rPr sz="4000" spc="-105"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away</a:t>
            </a:r>
            <a:r>
              <a:rPr sz="4000" spc="-105"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a:t>
            </a:r>
            <a:r>
              <a:rPr sz="4000" spc="-15" dirty="0">
                <a:latin typeface="Times New Roman" panose="02020603050405020304" pitchFamily="18" charset="0"/>
                <a:cs typeface="Times New Roman" panose="02020603050405020304" pitchFamily="18" charset="0"/>
              </a:rPr>
              <a:t> </a:t>
            </a:r>
            <a:r>
              <a:rPr sz="4000" spc="-10" dirty="0">
                <a:latin typeface="Times New Roman" panose="02020603050405020304" pitchFamily="18" charset="0"/>
                <a:cs typeface="Times New Roman" panose="02020603050405020304" pitchFamily="18" charset="0"/>
              </a:rPr>
              <a:t>Section</a:t>
            </a:r>
            <a:r>
              <a:rPr sz="4000" spc="-65" dirty="0">
                <a:latin typeface="Times New Roman" panose="02020603050405020304" pitchFamily="18" charset="0"/>
                <a:cs typeface="Times New Roman" panose="02020603050405020304" pitchFamily="18" charset="0"/>
              </a:rPr>
              <a:t> </a:t>
            </a:r>
            <a:r>
              <a:rPr sz="4000" spc="190" dirty="0">
                <a:latin typeface="Times New Roman" panose="02020603050405020304" pitchFamily="18" charset="0"/>
                <a:cs typeface="Times New Roman" panose="02020603050405020304" pitchFamily="18" charset="0"/>
              </a:rPr>
              <a:t>2(47)(vi)</a:t>
            </a:r>
          </a:p>
        </p:txBody>
      </p:sp>
      <p:sp>
        <p:nvSpPr>
          <p:cNvPr id="4" name="object 4"/>
          <p:cNvSpPr txBox="1"/>
          <p:nvPr/>
        </p:nvSpPr>
        <p:spPr>
          <a:xfrm>
            <a:off x="341087" y="964515"/>
            <a:ext cx="11509828" cy="4572021"/>
          </a:xfrm>
          <a:prstGeom prst="rect">
            <a:avLst/>
          </a:prstGeom>
        </p:spPr>
        <p:txBody>
          <a:bodyPr vert="horz" wrap="square" lIns="0" tIns="50800" rIns="0" bIns="0" rtlCol="0">
            <a:spAutoFit/>
          </a:bodyPr>
          <a:lstStyle/>
          <a:p>
            <a:pPr marL="469265" marR="5080" indent="-457200" algn="just">
              <a:lnSpc>
                <a:spcPct val="90100"/>
              </a:lnSpc>
              <a:spcBef>
                <a:spcPts val="400"/>
              </a:spcBef>
              <a:buFont typeface="Wingdings" panose="05000000000000000000" pitchFamily="2" charset="2"/>
              <a:buChar char="Ø"/>
              <a:tabLst>
                <a:tab pos="387350" algn="l"/>
              </a:tabLst>
            </a:pPr>
            <a:r>
              <a:rPr sz="2400" dirty="0">
                <a:latin typeface="Times New Roman" panose="02020603050405020304" pitchFamily="18" charset="0"/>
                <a:cs typeface="Times New Roman" panose="02020603050405020304" pitchFamily="18" charset="0"/>
              </a:rPr>
              <a:t>Adverting</a:t>
            </a:r>
            <a:r>
              <a:rPr sz="2400" spc="8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section</a:t>
            </a:r>
            <a:r>
              <a:rPr sz="2400" spc="75" dirty="0">
                <a:latin typeface="Times New Roman" panose="02020603050405020304" pitchFamily="18" charset="0"/>
                <a:cs typeface="Times New Roman" panose="02020603050405020304" pitchFamily="18" charset="0"/>
              </a:rPr>
              <a:t> </a:t>
            </a:r>
            <a:r>
              <a:rPr sz="2400" spc="105" dirty="0">
                <a:latin typeface="Times New Roman" panose="02020603050405020304" pitchFamily="18" charset="0"/>
                <a:cs typeface="Times New Roman" panose="02020603050405020304" pitchFamily="18" charset="0"/>
              </a:rPr>
              <a:t>2(47)(vi), </a:t>
            </a:r>
            <a:r>
              <a:rPr sz="2400" dirty="0">
                <a:latin typeface="Times New Roman" panose="02020603050405020304" pitchFamily="18" charset="0"/>
                <a:cs typeface="Times New Roman" panose="02020603050405020304" pitchFamily="18" charset="0"/>
              </a:rPr>
              <a:t>the</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court</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held</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that</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while</a:t>
            </a:r>
            <a:r>
              <a:rPr sz="2400" spc="8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8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said</a:t>
            </a:r>
            <a:r>
              <a:rPr sz="2400" spc="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clause</a:t>
            </a:r>
            <a:r>
              <a:rPr lang="en-US" sz="2400"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was</a:t>
            </a:r>
            <a:r>
              <a:rPr lang="en-US"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not</a:t>
            </a:r>
            <a:r>
              <a:rPr sz="2400" spc="12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attracted</a:t>
            </a:r>
            <a:r>
              <a:rPr lang="en-US" sz="2400" spc="-10"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in</a:t>
            </a:r>
            <a:r>
              <a:rPr sz="2400" spc="140" dirty="0">
                <a:latin typeface="Times New Roman" panose="02020603050405020304" pitchFamily="18" charset="0"/>
                <a:cs typeface="Times New Roman" panose="02020603050405020304" pitchFamily="18" charset="0"/>
              </a:rPr>
              <a:t> </a:t>
            </a:r>
            <a:r>
              <a:rPr sz="2400" spc="65" dirty="0">
                <a:latin typeface="Times New Roman" panose="02020603050405020304" pitchFamily="18" charset="0"/>
                <a:cs typeface="Times New Roman" panose="02020603050405020304" pitchFamily="18" charset="0"/>
              </a:rPr>
              <a:t>PY</a:t>
            </a:r>
            <a:r>
              <a:rPr sz="2400" spc="135" dirty="0">
                <a:latin typeface="Times New Roman" panose="02020603050405020304" pitchFamily="18" charset="0"/>
                <a:cs typeface="Times New Roman" panose="02020603050405020304" pitchFamily="18" charset="0"/>
              </a:rPr>
              <a:t> </a:t>
            </a:r>
            <a:r>
              <a:rPr sz="2400" spc="150" dirty="0">
                <a:latin typeface="Times New Roman" panose="02020603050405020304" pitchFamily="18" charset="0"/>
                <a:cs typeface="Times New Roman" panose="02020603050405020304" pitchFamily="18" charset="0"/>
              </a:rPr>
              <a:t>1998-</a:t>
            </a:r>
            <a:r>
              <a:rPr sz="2400" spc="120" dirty="0">
                <a:latin typeface="Times New Roman" panose="02020603050405020304" pitchFamily="18" charset="0"/>
                <a:cs typeface="Times New Roman" panose="02020603050405020304" pitchFamily="18" charset="0"/>
              </a:rPr>
              <a:t>99</a:t>
            </a:r>
            <a:r>
              <a:rPr sz="2400" spc="140"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in</a:t>
            </a:r>
            <a:r>
              <a:rPr sz="2400" spc="1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year</a:t>
            </a:r>
            <a:r>
              <a:rPr sz="2400" spc="1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3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execution</a:t>
            </a:r>
            <a:r>
              <a:rPr sz="2400" spc="1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3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power</a:t>
            </a:r>
            <a:r>
              <a:rPr sz="2400" spc="1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365"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attorney,</a:t>
            </a:r>
            <a:r>
              <a:rPr lang="en-US"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same </a:t>
            </a:r>
            <a:r>
              <a:rPr sz="2400" dirty="0">
                <a:latin typeface="Times New Roman" panose="02020603050405020304" pitchFamily="18" charset="0"/>
                <a:cs typeface="Times New Roman" panose="02020603050405020304" pitchFamily="18" charset="0"/>
              </a:rPr>
              <a:t>was</a:t>
            </a:r>
            <a:r>
              <a:rPr sz="2400" spc="-5"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attracted</a:t>
            </a:r>
            <a:r>
              <a:rPr sz="2400" spc="15"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in</a:t>
            </a:r>
            <a:r>
              <a:rPr sz="2400" spc="5" dirty="0">
                <a:latin typeface="Times New Roman" panose="02020603050405020304" pitchFamily="18" charset="0"/>
                <a:cs typeface="Times New Roman" panose="02020603050405020304" pitchFamily="18" charset="0"/>
              </a:rPr>
              <a:t> </a:t>
            </a:r>
            <a:r>
              <a:rPr sz="2400" spc="75" dirty="0">
                <a:latin typeface="Times New Roman" panose="02020603050405020304" pitchFamily="18" charset="0"/>
                <a:cs typeface="Times New Roman" panose="02020603050405020304" pitchFamily="18" charset="0"/>
              </a:rPr>
              <a:t>PY</a:t>
            </a:r>
            <a:r>
              <a:rPr sz="2400" spc="-5" dirty="0">
                <a:latin typeface="Times New Roman" panose="02020603050405020304" pitchFamily="18" charset="0"/>
                <a:cs typeface="Times New Roman" panose="02020603050405020304" pitchFamily="18" charset="0"/>
              </a:rPr>
              <a:t> </a:t>
            </a:r>
            <a:r>
              <a:rPr sz="2400" spc="145" dirty="0">
                <a:latin typeface="Times New Roman" panose="02020603050405020304" pitchFamily="18" charset="0"/>
                <a:cs typeface="Times New Roman" panose="02020603050405020304" pitchFamily="18" charset="0"/>
              </a:rPr>
              <a:t>2004-</a:t>
            </a:r>
            <a:r>
              <a:rPr sz="2400" spc="120" dirty="0">
                <a:latin typeface="Times New Roman" panose="02020603050405020304" pitchFamily="18" charset="0"/>
                <a:cs typeface="Times New Roman" panose="02020603050405020304" pitchFamily="18" charset="0"/>
              </a:rPr>
              <a:t>05</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when</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compromise</a:t>
            </a:r>
            <a:r>
              <a:rPr sz="2400" spc="5" dirty="0">
                <a:latin typeface="Times New Roman" panose="02020603050405020304" pitchFamily="18" charset="0"/>
                <a:cs typeface="Times New Roman" panose="02020603050405020304" pitchFamily="18" charset="0"/>
              </a:rPr>
              <a:t> </a:t>
            </a:r>
            <a:r>
              <a:rPr sz="2400" spc="-30" dirty="0">
                <a:latin typeface="Times New Roman" panose="02020603050405020304" pitchFamily="18" charset="0"/>
                <a:cs typeface="Times New Roman" panose="02020603050405020304" pitchFamily="18" charset="0"/>
              </a:rPr>
              <a:t>deed</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was </a:t>
            </a:r>
            <a:r>
              <a:rPr sz="2400" spc="-10" dirty="0">
                <a:latin typeface="Times New Roman" panose="02020603050405020304" pitchFamily="18" charset="0"/>
                <a:cs typeface="Times New Roman" panose="02020603050405020304" pitchFamily="18" charset="0"/>
              </a:rPr>
              <a:t>fully</a:t>
            </a:r>
            <a:r>
              <a:rPr lang="en-US" sz="2400" spc="-1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implemented.</a:t>
            </a:r>
            <a:endParaRPr sz="2400" dirty="0">
              <a:latin typeface="Times New Roman" panose="02020603050405020304" pitchFamily="18" charset="0"/>
              <a:cs typeface="Times New Roman" panose="02020603050405020304" pitchFamily="18" charset="0"/>
            </a:endParaRPr>
          </a:p>
          <a:p>
            <a:pPr marL="469265" marR="8890" indent="-457200" algn="just">
              <a:lnSpc>
                <a:spcPts val="2810"/>
              </a:lnSpc>
              <a:spcBef>
                <a:spcPts val="2850"/>
              </a:spcBef>
              <a:buFont typeface="Wingdings" panose="05000000000000000000" pitchFamily="2" charset="2"/>
              <a:buChar char="Ø"/>
              <a:tabLst>
                <a:tab pos="387350" algn="l"/>
              </a:tabLst>
            </a:pPr>
            <a:r>
              <a:rPr sz="2400" dirty="0">
                <a:latin typeface="Times New Roman" panose="02020603050405020304" pitchFamily="18" charset="0"/>
                <a:cs typeface="Times New Roman" panose="02020603050405020304" pitchFamily="18" charset="0"/>
              </a:rPr>
              <a:t>The</a:t>
            </a:r>
            <a:r>
              <a:rPr sz="2400" spc="409"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court</a:t>
            </a:r>
            <a:r>
              <a:rPr sz="2400" spc="4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held</a:t>
            </a:r>
            <a:r>
              <a:rPr sz="2400" spc="4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that</a:t>
            </a:r>
            <a:r>
              <a:rPr sz="2400" spc="459"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mere</a:t>
            </a:r>
            <a:r>
              <a:rPr sz="2400" spc="4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execution</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6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power</a:t>
            </a:r>
            <a:r>
              <a:rPr sz="2400" spc="4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attorney</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would</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suffice </a:t>
            </a:r>
            <a:r>
              <a:rPr sz="2400" dirty="0">
                <a:latin typeface="Times New Roman" panose="02020603050405020304" pitchFamily="18" charset="0"/>
                <a:cs typeface="Times New Roman" panose="02020603050405020304" pitchFamily="18" charset="0"/>
              </a:rPr>
              <a:t>unless</a:t>
            </a:r>
            <a:r>
              <a:rPr sz="2400" spc="1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there</a:t>
            </a:r>
            <a:r>
              <a:rPr sz="2400" dirty="0">
                <a:latin typeface="Times New Roman" panose="02020603050405020304" pitchFamily="18" charset="0"/>
                <a:cs typeface="Times New Roman" panose="02020603050405020304" pitchFamily="18" charset="0"/>
              </a:rPr>
              <a:t> is</a:t>
            </a:r>
            <a:r>
              <a:rPr sz="2400" spc="-10"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in</a:t>
            </a:r>
            <a:r>
              <a:rPr sz="2400" spc="-10"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substance</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transfer</a:t>
            </a:r>
            <a:r>
              <a:rPr sz="2400" spc="5" dirty="0">
                <a:latin typeface="Times New Roman" panose="02020603050405020304" pitchFamily="18" charset="0"/>
                <a:cs typeface="Times New Roman" panose="02020603050405020304" pitchFamily="18" charset="0"/>
              </a:rPr>
              <a:t> </a:t>
            </a:r>
            <a:r>
              <a:rPr sz="2400" spc="90" dirty="0">
                <a:latin typeface="Times New Roman" panose="02020603050405020304" pitchFamily="18" charset="0"/>
                <a:cs typeface="Times New Roman" panose="02020603050405020304" pitchFamily="18" charset="0"/>
              </a:rPr>
              <a:t>viz</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de-facto</a:t>
            </a:r>
            <a:r>
              <a:rPr sz="2400" spc="3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transfer.</a:t>
            </a:r>
            <a:endParaRPr sz="2400" dirty="0">
              <a:latin typeface="Times New Roman" panose="02020603050405020304" pitchFamily="18" charset="0"/>
              <a:cs typeface="Times New Roman" panose="02020603050405020304" pitchFamily="18" charset="0"/>
            </a:endParaRPr>
          </a:p>
          <a:p>
            <a:pPr marL="469265" marR="7620" indent="-457200" algn="just">
              <a:lnSpc>
                <a:spcPts val="2810"/>
              </a:lnSpc>
              <a:spcBef>
                <a:spcPts val="2810"/>
              </a:spcBef>
              <a:buFont typeface="Wingdings" panose="05000000000000000000" pitchFamily="2" charset="2"/>
              <a:buChar char="Ø"/>
              <a:tabLst>
                <a:tab pos="387350" algn="l"/>
              </a:tabLst>
            </a:pPr>
            <a:r>
              <a:rPr sz="2400" dirty="0">
                <a:latin typeface="Times New Roman" panose="02020603050405020304" pitchFamily="18" charset="0"/>
                <a:cs typeface="Times New Roman" panose="02020603050405020304" pitchFamily="18" charset="0"/>
              </a:rPr>
              <a:t>According</a:t>
            </a:r>
            <a:r>
              <a:rPr sz="2400" spc="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court,</a:t>
            </a:r>
            <a:r>
              <a:rPr sz="2400" spc="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while</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power</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23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attorney</a:t>
            </a:r>
            <a:r>
              <a:rPr sz="2400" spc="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did</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not</a:t>
            </a:r>
            <a:r>
              <a:rPr sz="2400" spc="30"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effect</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a:t>
            </a:r>
            <a:r>
              <a:rPr sz="2400" spc="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de-</a:t>
            </a:r>
            <a:r>
              <a:rPr sz="2400" spc="-10" dirty="0">
                <a:latin typeface="Times New Roman" panose="02020603050405020304" pitchFamily="18" charset="0"/>
                <a:cs typeface="Times New Roman" panose="02020603050405020304" pitchFamily="18" charset="0"/>
              </a:rPr>
              <a:t>facto transfer,</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compromise</a:t>
            </a:r>
            <a:r>
              <a:rPr sz="2400" spc="-80" dirty="0">
                <a:latin typeface="Times New Roman" panose="02020603050405020304" pitchFamily="18" charset="0"/>
                <a:cs typeface="Times New Roman" panose="02020603050405020304" pitchFamily="18" charset="0"/>
              </a:rPr>
              <a:t> </a:t>
            </a:r>
            <a:r>
              <a:rPr sz="2400" spc="-60" dirty="0">
                <a:latin typeface="Times New Roman" panose="02020603050405020304" pitchFamily="18" charset="0"/>
                <a:cs typeface="Times New Roman" panose="02020603050405020304" pitchFamily="18" charset="0"/>
              </a:rPr>
              <a:t>deed</a:t>
            </a:r>
            <a:r>
              <a:rPr sz="2400" spc="-85"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did.</a:t>
            </a:r>
            <a:endParaRPr sz="2400" dirty="0">
              <a:latin typeface="Times New Roman" panose="02020603050405020304" pitchFamily="18" charset="0"/>
              <a:cs typeface="Times New Roman" panose="02020603050405020304" pitchFamily="18" charset="0"/>
            </a:endParaRPr>
          </a:p>
          <a:p>
            <a:pPr marL="469265" marR="5715" indent="-457200" algn="just">
              <a:lnSpc>
                <a:spcPct val="90100"/>
              </a:lnSpc>
              <a:spcBef>
                <a:spcPts val="2765"/>
              </a:spcBef>
              <a:buFont typeface="Wingdings" panose="05000000000000000000" pitchFamily="2" charset="2"/>
              <a:buChar char="Ø"/>
              <a:tabLst>
                <a:tab pos="387350" algn="l"/>
              </a:tabLst>
            </a:pPr>
            <a:r>
              <a:rPr sz="2400" dirty="0">
                <a:latin typeface="Times New Roman" panose="02020603050405020304" pitchFamily="18" charset="0"/>
                <a:cs typeface="Times New Roman" panose="02020603050405020304" pitchFamily="18" charset="0"/>
              </a:rPr>
              <a:t>Interestingly,</a:t>
            </a:r>
            <a:r>
              <a:rPr sz="2400" spc="4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while</a:t>
            </a:r>
            <a:r>
              <a:rPr sz="2400" spc="475" dirty="0">
                <a:latin typeface="Times New Roman" panose="02020603050405020304" pitchFamily="18" charset="0"/>
                <a:cs typeface="Times New Roman" panose="02020603050405020304" pitchFamily="18" charset="0"/>
              </a:rPr>
              <a:t> </a:t>
            </a:r>
            <a:r>
              <a:rPr sz="2400" spc="75" dirty="0">
                <a:latin typeface="Times New Roman" panose="02020603050405020304" pitchFamily="18" charset="0"/>
                <a:cs typeface="Times New Roman" panose="02020603050405020304" pitchFamily="18" charset="0"/>
              </a:rPr>
              <a:t>ruling</a:t>
            </a:r>
            <a:r>
              <a:rPr sz="2400" spc="4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out</a:t>
            </a:r>
            <a:r>
              <a:rPr sz="2400" spc="4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applicability</a:t>
            </a:r>
            <a:r>
              <a:rPr sz="2400" spc="4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section</a:t>
            </a:r>
            <a:r>
              <a:rPr sz="2400" spc="465" dirty="0">
                <a:latin typeface="Times New Roman" panose="02020603050405020304" pitchFamily="18" charset="0"/>
                <a:cs typeface="Times New Roman" panose="02020603050405020304" pitchFamily="18" charset="0"/>
              </a:rPr>
              <a:t> </a:t>
            </a:r>
            <a:r>
              <a:rPr sz="2400" spc="100" dirty="0">
                <a:latin typeface="Times New Roman" panose="02020603050405020304" pitchFamily="18" charset="0"/>
                <a:cs typeface="Times New Roman" panose="02020603050405020304" pitchFamily="18" charset="0"/>
              </a:rPr>
              <a:t>2(47)(v),</a:t>
            </a:r>
            <a:r>
              <a:rPr lang="en-US" sz="2400" spc="1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court</a:t>
            </a:r>
            <a:r>
              <a:rPr lang="en-US"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insisted</a:t>
            </a:r>
            <a:r>
              <a:rPr sz="2400" spc="1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on</a:t>
            </a:r>
            <a:r>
              <a:rPr lang="en-US" sz="2400" spc="1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a:t>
            </a:r>
            <a:r>
              <a:rPr sz="2400" spc="1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legal</a:t>
            </a:r>
            <a:r>
              <a:rPr sz="2400" spc="120"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possession</a:t>
            </a:r>
            <a:r>
              <a:rPr sz="2400" spc="1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not</a:t>
            </a:r>
            <a:r>
              <a:rPr sz="2400" spc="1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physical</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control</a:t>
            </a:r>
            <a:r>
              <a:rPr sz="2400" spc="1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whereas</a:t>
            </a:r>
            <a:r>
              <a:rPr sz="2400" spc="1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while</a:t>
            </a:r>
            <a:r>
              <a:rPr sz="2400" spc="120" dirty="0">
                <a:latin typeface="Times New Roman" panose="02020603050405020304" pitchFamily="18" charset="0"/>
                <a:cs typeface="Times New Roman" panose="02020603050405020304" pitchFamily="18" charset="0"/>
              </a:rPr>
              <a:t> </a:t>
            </a:r>
            <a:r>
              <a:rPr sz="2400" spc="60" dirty="0">
                <a:latin typeface="Times New Roman" panose="02020603050405020304" pitchFamily="18" charset="0"/>
                <a:cs typeface="Times New Roman" panose="02020603050405020304" pitchFamily="18" charset="0"/>
              </a:rPr>
              <a:t>ruling </a:t>
            </a:r>
            <a:r>
              <a:rPr sz="2400" dirty="0">
                <a:latin typeface="Times New Roman" panose="02020603050405020304" pitchFamily="18" charset="0"/>
                <a:cs typeface="Times New Roman" panose="02020603050405020304" pitchFamily="18" charset="0"/>
              </a:rPr>
              <a:t>out</a:t>
            </a:r>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applicability</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2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section</a:t>
            </a:r>
            <a:r>
              <a:rPr sz="2400" spc="120" dirty="0">
                <a:latin typeface="Times New Roman" panose="02020603050405020304" pitchFamily="18" charset="0"/>
                <a:cs typeface="Times New Roman" panose="02020603050405020304" pitchFamily="18" charset="0"/>
              </a:rPr>
              <a:t> </a:t>
            </a:r>
            <a:r>
              <a:rPr sz="2400" spc="100" dirty="0">
                <a:latin typeface="Times New Roman" panose="02020603050405020304" pitchFamily="18" charset="0"/>
                <a:cs typeface="Times New Roman" panose="02020603050405020304" pitchFamily="18" charset="0"/>
              </a:rPr>
              <a:t>2(47)(vi),</a:t>
            </a:r>
            <a:r>
              <a:rPr sz="2400" spc="1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court</a:t>
            </a:r>
            <a:r>
              <a:rPr sz="2400" spc="1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insisted</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on</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a:t>
            </a:r>
            <a:r>
              <a:rPr sz="2400" spc="1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de-</a:t>
            </a:r>
            <a:r>
              <a:rPr sz="2400" spc="-10" dirty="0">
                <a:latin typeface="Times New Roman" panose="02020603050405020304" pitchFamily="18" charset="0"/>
                <a:cs typeface="Times New Roman" panose="02020603050405020304" pitchFamily="18" charset="0"/>
              </a:rPr>
              <a:t>facto transfer.</a:t>
            </a:r>
            <a:endParaRPr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C4CA237-A14D-D839-441C-EA2B52135252}"/>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11853969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0" indent="0" algn="just">
              <a:buNone/>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The AO duly considered this amount while giving TDS credit of Rs.12,32,836. In spite of this, the CIT(Appeals) observed that the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assessee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has not furnished the proof that land is acquired by BMRCL. In our opinion, when the name of BMRCL was mentioned in Form 26AS showing the details of TDS on payment for acquisition of said property, it cannot be doubted that BMRCL has not acquired the said property. In our opinion, the compensation received by the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assessee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from BMRCL is exempt from tax in view of CBDT Circular No.36/2016 dated 25.10.2016. Accordingly, the compensation received by the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assessee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on acquisition of the property by BMRCL is not liable for capital gain. This ground of the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assessee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is allowed.</a:t>
            </a:r>
            <a:endParaRPr lang="en-IN"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17951330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27" y="283029"/>
            <a:ext cx="11274147" cy="5893934"/>
          </a:xfrm>
        </p:spPr>
        <p:txBody>
          <a:bodyPr>
            <a:noAutofit/>
          </a:bodyPr>
          <a:lstStyle/>
          <a:p>
            <a:pPr marL="0" indent="0" algn="just">
              <a:buNone/>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language of Section 96 of the Right to Fair Compensation and Transparency in Land Acquisition, Rehabilitation and Resettlement Act, 2013, does not leave any doubt in the mind that if the land is either acquired or the result of an agreement, it could not fall within the mischief of Income Tax Act, in other words, exemption is liable to be granted. It is in this background of the matter and owing to certain confusions, </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Central Board of Direct Tax vide the Circular No.36/2016 dated 25.10.2016</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came out with a clarification. For the sake of brevity, only relevant portion of the circular is re-produced herein: -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As no distinction has been made between the compensation received for compulsory acquisition of agricultural land and non-agricultural land in the matter of providing exemption from income-tax under the RFCTLARR Act, the exemption provided under Section 96 of the RFCTLARR Act is wider in scope than the tax-exemption provided under the existing provisions of Income-tax Act, 1961. This has created uncertainty in the matter of taxability of compensation received on compulsory acquisition of land, especially those relating to acquisition of non-agricultural land. The matter has been examined by the Board and it is hereby clarified that compensation received in respect of award or agreement which has been exempted from levy of income-tax vide section 96 of the RFCTLARR Act shall also not be taxable under the provisions of income-tax Act, 1961 even if there is no specific provision of exemption for such compensation in the Income-tax Act, 1961.”</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IN" sz="2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21135387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27" y="283029"/>
            <a:ext cx="11274147" cy="5893934"/>
          </a:xfrm>
        </p:spPr>
        <p:txBody>
          <a:bodyPr>
            <a:noAutofit/>
          </a:bodyPr>
          <a:lstStyle/>
          <a:p>
            <a:pPr marL="0" indent="0" algn="just">
              <a:lnSpc>
                <a:spcPct val="100000"/>
              </a:lnSpc>
              <a:buNone/>
            </a:pPr>
            <a:r>
              <a:rPr lang="en-IN" sz="2200" dirty="0">
                <a:solidFill>
                  <a:srgbClr val="000000"/>
                </a:solidFill>
                <a:effectLst/>
                <a:latin typeface="Times New Roman" panose="02020603050405020304" pitchFamily="18" charset="0"/>
                <a:ea typeface="Times New Roman" panose="02020603050405020304" pitchFamily="18" charset="0"/>
              </a:rPr>
              <a:t>Recently it was held by </a:t>
            </a:r>
            <a:r>
              <a:rPr lang="en-IN" sz="2200" b="1" dirty="0">
                <a:solidFill>
                  <a:srgbClr val="000000"/>
                </a:solidFill>
                <a:effectLst/>
                <a:latin typeface="Times New Roman" panose="02020603050405020304" pitchFamily="18" charset="0"/>
                <a:ea typeface="Times New Roman" panose="02020603050405020304" pitchFamily="18" charset="0"/>
              </a:rPr>
              <a:t>Honourable High Court of Karnataka vide WP 43206/2018 and 53718/2017 dated 21.04.2022 in the case of Sri Balaji Corporate Services and Others vs Union of India has held that the</a:t>
            </a:r>
            <a:r>
              <a:rPr lang="en-IN" sz="2200" dirty="0">
                <a:solidFill>
                  <a:srgbClr val="000000"/>
                </a:solidFill>
                <a:effectLst/>
                <a:latin typeface="Times New Roman" panose="02020603050405020304" pitchFamily="18" charset="0"/>
                <a:ea typeface="Times New Roman" panose="02020603050405020304" pitchFamily="18" charset="0"/>
              </a:rPr>
              <a:t> compensation payable in favour of the petitioners was </a:t>
            </a:r>
            <a:r>
              <a:rPr lang="en-IN" sz="2200" b="1" dirty="0">
                <a:solidFill>
                  <a:srgbClr val="000000"/>
                </a:solidFill>
                <a:effectLst/>
                <a:latin typeface="Times New Roman" panose="02020603050405020304" pitchFamily="18" charset="0"/>
                <a:ea typeface="Times New Roman" panose="02020603050405020304" pitchFamily="18" charset="0"/>
              </a:rPr>
              <a:t>exempt from payment of income tax as well as exempt from tax deduction at source (TDS) under the Income Tax Act, 1961.</a:t>
            </a:r>
            <a:r>
              <a:rPr lang="en-IN" sz="2200" dirty="0">
                <a:solidFill>
                  <a:srgbClr val="000000"/>
                </a:solidFill>
                <a:effectLst/>
                <a:latin typeface="Times New Roman" panose="02020603050405020304" pitchFamily="18" charset="0"/>
                <a:ea typeface="Times New Roman" panose="02020603050405020304" pitchFamily="18" charset="0"/>
              </a:rPr>
              <a:t> </a:t>
            </a:r>
            <a:r>
              <a:rPr lang="en-IN" sz="2200" b="1" u="sng" dirty="0">
                <a:solidFill>
                  <a:srgbClr val="000000"/>
                </a:solidFill>
                <a:effectLst/>
                <a:latin typeface="Times New Roman" panose="02020603050405020304" pitchFamily="18" charset="0"/>
                <a:ea typeface="Times New Roman" panose="02020603050405020304" pitchFamily="18" charset="0"/>
              </a:rPr>
              <a:t>In the cases before High Court also the compensation was given for acquisition of land by BMRCL through KIADB and TDS was deducted at source.</a:t>
            </a:r>
            <a:r>
              <a:rPr lang="en-IN" sz="2200" dirty="0">
                <a:solidFill>
                  <a:srgbClr val="000000"/>
                </a:solidFill>
                <a:effectLst/>
                <a:latin typeface="Times New Roman" panose="02020603050405020304" pitchFamily="18" charset="0"/>
                <a:ea typeface="Times New Roman" panose="02020603050405020304" pitchFamily="18" charset="0"/>
              </a:rPr>
              <a:t> The facts of case of the appellant are identical to the facts of parties before the jurisdictional High Court. The relevant question of law framed before the honourable High Court of Karnataka is reproduced herein under :</a:t>
            </a:r>
            <a:endParaRPr lang="en-US" sz="2200" dirty="0">
              <a:effectLst/>
              <a:latin typeface="Times New Roman" panose="02020603050405020304" pitchFamily="18" charset="0"/>
              <a:ea typeface="Times New Roman" panose="02020603050405020304" pitchFamily="18" charset="0"/>
            </a:endParaRPr>
          </a:p>
          <a:p>
            <a:pPr marL="0" indent="0" algn="just">
              <a:lnSpc>
                <a:spcPct val="100000"/>
              </a:lnSpc>
              <a:buNone/>
            </a:pPr>
            <a:r>
              <a:rPr lang="en-US" sz="2200" i="1" dirty="0">
                <a:solidFill>
                  <a:srgbClr val="000000"/>
                </a:solidFill>
                <a:effectLst/>
                <a:latin typeface="Times New Roman" panose="02020603050405020304" pitchFamily="18" charset="0"/>
                <a:ea typeface="Times New Roman" panose="02020603050405020304" pitchFamily="18" charset="0"/>
              </a:rPr>
              <a:t>“11(iii) Whether the compensation payable in </a:t>
            </a:r>
            <a:r>
              <a:rPr lang="en-US" sz="2200" i="1" dirty="0" err="1">
                <a:solidFill>
                  <a:srgbClr val="000000"/>
                </a:solidFill>
                <a:effectLst/>
                <a:latin typeface="Times New Roman" panose="02020603050405020304" pitchFamily="18" charset="0"/>
                <a:ea typeface="Times New Roman" panose="02020603050405020304" pitchFamily="18" charset="0"/>
              </a:rPr>
              <a:t>favour</a:t>
            </a:r>
            <a:r>
              <a:rPr lang="en-US" sz="2200" i="1" dirty="0">
                <a:solidFill>
                  <a:srgbClr val="000000"/>
                </a:solidFill>
                <a:effectLst/>
                <a:latin typeface="Times New Roman" panose="02020603050405020304" pitchFamily="18" charset="0"/>
                <a:ea typeface="Times New Roman" panose="02020603050405020304" pitchFamily="18" charset="0"/>
              </a:rPr>
              <a:t> of the petitioners is exempt from payment of tax deduction at source (TDS) and also from payment of income tax in view of Section 96 of the Right to Fair Compensation and Transparency in Land Acquisition, Rehabilitation and Resettlement Act, 2013 and Section 194-LA of the Income Tax Act amended vide Finance Act 67 of 2017 </a:t>
            </a:r>
            <a:r>
              <a:rPr lang="en-US" sz="2200" i="1" dirty="0" err="1">
                <a:solidFill>
                  <a:srgbClr val="000000"/>
                </a:solidFill>
                <a:effectLst/>
                <a:latin typeface="Times New Roman" panose="02020603050405020304" pitchFamily="18" charset="0"/>
                <a:ea typeface="Times New Roman" panose="02020603050405020304" pitchFamily="18" charset="0"/>
              </a:rPr>
              <a:t>w.e.f</a:t>
            </a:r>
            <a:r>
              <a:rPr lang="en-US" sz="2200" i="1" dirty="0">
                <a:solidFill>
                  <a:srgbClr val="000000"/>
                </a:solidFill>
                <a:effectLst/>
                <a:latin typeface="Times New Roman" panose="02020603050405020304" pitchFamily="18" charset="0"/>
                <a:ea typeface="Times New Roman" panose="02020603050405020304" pitchFamily="18" charset="0"/>
              </a:rPr>
              <a:t> 01.04.2017 as well as the CBDT Circular dated 25.10.2016?”</a:t>
            </a:r>
            <a:endParaRPr lang="en-US" sz="2200" dirty="0">
              <a:effectLst/>
              <a:latin typeface="Times New Roman" panose="02020603050405020304" pitchFamily="18" charset="0"/>
              <a:ea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468935560"/>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039" y="236535"/>
            <a:ext cx="11731923" cy="5893934"/>
          </a:xfrm>
        </p:spPr>
        <p:txBody>
          <a:bodyPr>
            <a:noAutofit/>
          </a:bodyPr>
          <a:lstStyle/>
          <a:p>
            <a:pPr marL="0" marR="0" lvl="0" indent="0" algn="just">
              <a:lnSpc>
                <a:spcPct val="100000"/>
              </a:lnSpc>
              <a:spcBef>
                <a:spcPts val="0"/>
              </a:spcBef>
              <a:spcAft>
                <a:spcPts val="0"/>
              </a:spcAft>
              <a:buNone/>
            </a:pPr>
            <a:r>
              <a:rPr lang="en-US" sz="2200" dirty="0">
                <a:solidFill>
                  <a:srgbClr val="000000"/>
                </a:solidFill>
                <a:effectLst/>
                <a:latin typeface="Times New Roman" panose="02020603050405020304" pitchFamily="18" charset="0"/>
                <a:ea typeface="Times New Roman" panose="02020603050405020304" pitchFamily="18" charset="0"/>
              </a:rPr>
              <a:t>The Discussion on these Questions of law is as per Para 11 of the decision (Copy Enclosed) (Page no 31 to 42). The relevant findings are at Para 11.3 onwards which are reproduced herein under :</a:t>
            </a:r>
            <a:endParaRPr lang="en-US" sz="2200" dirty="0">
              <a:effectLst/>
              <a:latin typeface="Times New Roman" panose="02020603050405020304" pitchFamily="18" charset="0"/>
              <a:ea typeface="Times New Roman" panose="02020603050405020304" pitchFamily="18" charset="0"/>
            </a:endParaRPr>
          </a:p>
          <a:p>
            <a:pPr marL="201168" marR="0" indent="0" algn="just">
              <a:lnSpc>
                <a:spcPct val="100000"/>
              </a:lnSpc>
              <a:spcBef>
                <a:spcPts val="0"/>
              </a:spcBef>
              <a:spcAft>
                <a:spcPts val="0"/>
              </a:spcAft>
              <a:buNone/>
            </a:pPr>
            <a:r>
              <a:rPr lang="en-US" sz="2200" i="1" dirty="0">
                <a:solidFill>
                  <a:srgbClr val="000000"/>
                </a:solidFill>
                <a:effectLst/>
                <a:latin typeface="Times New Roman" panose="02020603050405020304" pitchFamily="18" charset="0"/>
                <a:ea typeface="Times New Roman" panose="02020603050405020304" pitchFamily="18" charset="0"/>
              </a:rPr>
              <a:t>“ 11.3 A conjoint reading and the cumulative effect of Section 96 of the said Act of 2013, the CBDT Circular dated 25.10.2016, Section 194-LA and Section 10(37) of the </a:t>
            </a:r>
            <a:r>
              <a:rPr lang="en-US" sz="2200" i="1" dirty="0" err="1">
                <a:solidFill>
                  <a:srgbClr val="000000"/>
                </a:solidFill>
                <a:effectLst/>
                <a:latin typeface="Times New Roman" panose="02020603050405020304" pitchFamily="18" charset="0"/>
                <a:ea typeface="Times New Roman" panose="02020603050405020304" pitchFamily="18" charset="0"/>
              </a:rPr>
              <a:t>I.T.Act</a:t>
            </a:r>
            <a:r>
              <a:rPr lang="en-US" sz="2200" i="1" dirty="0">
                <a:solidFill>
                  <a:srgbClr val="000000"/>
                </a:solidFill>
                <a:effectLst/>
                <a:latin typeface="Times New Roman" panose="02020603050405020304" pitchFamily="18" charset="0"/>
                <a:ea typeface="Times New Roman" panose="02020603050405020304" pitchFamily="18" charset="0"/>
              </a:rPr>
              <a:t> make it abundantly clear that compensation payable in respect of the awards passed subsequent to 01.01.2014 when the said Act of 2013 came into force would be exempt from payment of income tax as well from deduction of tax deduction at source(TDS). </a:t>
            </a:r>
            <a:r>
              <a:rPr lang="en-US" sz="2200" b="1" i="1" dirty="0">
                <a:solidFill>
                  <a:srgbClr val="000000"/>
                </a:solidFill>
                <a:effectLst/>
                <a:latin typeface="Times New Roman" panose="02020603050405020304" pitchFamily="18" charset="0"/>
                <a:ea typeface="Times New Roman" panose="02020603050405020304" pitchFamily="18" charset="0"/>
              </a:rPr>
              <a:t>In the instant case, the subject lands were acquired pursuant to preliminary notifications issued under Section 28(1) of the KIAD Act subsequent to 01.01.2014 which were followed by the impugned awards as well as the impugned endorsements, official memorandums, communications, orders, actions, etc., also undisputedly issued after 01.01.2014.</a:t>
            </a:r>
            <a:endParaRPr lang="en-US" sz="2200" dirty="0">
              <a:effectLst/>
              <a:latin typeface="Times New Roman" panose="02020603050405020304" pitchFamily="18" charset="0"/>
              <a:ea typeface="Times New Roman" panose="02020603050405020304" pitchFamily="18" charset="0"/>
            </a:endParaRPr>
          </a:p>
          <a:p>
            <a:pPr marL="201168" marR="0" indent="0" algn="just">
              <a:lnSpc>
                <a:spcPct val="100000"/>
              </a:lnSpc>
              <a:spcBef>
                <a:spcPts val="0"/>
              </a:spcBef>
              <a:spcAft>
                <a:spcPts val="0"/>
              </a:spcAft>
              <a:buNone/>
            </a:pPr>
            <a:r>
              <a:rPr lang="en-US" sz="2200" i="1"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201168" marR="0" indent="0" algn="just">
              <a:lnSpc>
                <a:spcPct val="100000"/>
              </a:lnSpc>
              <a:spcBef>
                <a:spcPts val="0"/>
              </a:spcBef>
              <a:spcAft>
                <a:spcPts val="0"/>
              </a:spcAft>
              <a:buNone/>
            </a:pPr>
            <a:r>
              <a:rPr lang="en-US" sz="2200" i="1" dirty="0">
                <a:solidFill>
                  <a:srgbClr val="000000"/>
                </a:solidFill>
                <a:effectLst/>
                <a:latin typeface="Times New Roman" panose="02020603050405020304" pitchFamily="18" charset="0"/>
                <a:ea typeface="Times New Roman" panose="02020603050405020304" pitchFamily="18" charset="0"/>
              </a:rPr>
              <a:t>11.4 </a:t>
            </a:r>
            <a:r>
              <a:rPr lang="en-US" sz="2200" b="1" i="1" dirty="0">
                <a:solidFill>
                  <a:srgbClr val="000000"/>
                </a:solidFill>
                <a:effectLst/>
                <a:latin typeface="Times New Roman" panose="02020603050405020304" pitchFamily="18" charset="0"/>
                <a:ea typeface="Times New Roman" panose="02020603050405020304" pitchFamily="18" charset="0"/>
              </a:rPr>
              <a:t>Under these circumstances, having regard to Article 265 of the Constitution of India, I am of the considered opinion that compensation payable in </a:t>
            </a:r>
            <a:r>
              <a:rPr lang="en-US" sz="2200" b="1" i="1" dirty="0" err="1">
                <a:solidFill>
                  <a:srgbClr val="000000"/>
                </a:solidFill>
                <a:effectLst/>
                <a:latin typeface="Times New Roman" panose="02020603050405020304" pitchFamily="18" charset="0"/>
                <a:ea typeface="Times New Roman" panose="02020603050405020304" pitchFamily="18" charset="0"/>
              </a:rPr>
              <a:t>favour</a:t>
            </a:r>
            <a:r>
              <a:rPr lang="en-US" sz="2200" b="1" i="1" dirty="0">
                <a:solidFill>
                  <a:srgbClr val="000000"/>
                </a:solidFill>
                <a:effectLst/>
                <a:latin typeface="Times New Roman" panose="02020603050405020304" pitchFamily="18" charset="0"/>
                <a:ea typeface="Times New Roman" panose="02020603050405020304" pitchFamily="18" charset="0"/>
              </a:rPr>
              <a:t> of the petitioners, whose lands were notified for acquisition subsequent to 01.01.2014 would be exempt from payment of income tax as well as exempt from deduction of tax deduction at source(TDS) and the impugned endorsements, communications, orders, actions, etc., issued/passed by the revenue are illegal, arbitrary and without jurisdiction or authority of law and liable to be quashed. ” (Emphasis Applied)</a:t>
            </a:r>
            <a:endParaRPr lang="en-US" sz="2200" dirty="0">
              <a:effectLst/>
              <a:latin typeface="Times New Roman" panose="02020603050405020304" pitchFamily="18" charset="0"/>
              <a:ea typeface="Times New Roman" panose="02020603050405020304" pitchFamily="18" charset="0"/>
            </a:endParaRPr>
          </a:p>
          <a:p>
            <a:pPr marL="0" indent="0" algn="just">
              <a:lnSpc>
                <a:spcPct val="100000"/>
              </a:lnSpc>
              <a:buNone/>
            </a:pPr>
            <a:endParaRPr lang="en-IN" sz="2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13399825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0" indent="0" algn="just">
              <a:lnSpc>
                <a:spcPct val="150000"/>
              </a:lnSpc>
              <a:spcBef>
                <a:spcPts val="0"/>
              </a:spcBef>
              <a:buNone/>
            </a:pPr>
            <a:r>
              <a:rPr lang="en-US" sz="2400" dirty="0">
                <a:solidFill>
                  <a:srgbClr val="000000"/>
                </a:solidFill>
                <a:effectLst/>
                <a:latin typeface="Times New Roman" panose="02020603050405020304" pitchFamily="18" charset="0"/>
                <a:ea typeface="Times New Roman" panose="02020603050405020304" pitchFamily="18" charset="0"/>
              </a:rPr>
              <a:t>Further in support of the claim of the appellant, the following case laws are relied upon</a:t>
            </a:r>
            <a:endParaRPr lang="en-US" sz="2400" dirty="0">
              <a:effectLst/>
              <a:latin typeface="Times New Roman" panose="02020603050405020304" pitchFamily="18" charset="0"/>
              <a:ea typeface="Times New Roman" panose="02020603050405020304" pitchFamily="18" charset="0"/>
            </a:endParaRPr>
          </a:p>
          <a:p>
            <a:pPr marL="342900" indent="-342900" algn="just">
              <a:lnSpc>
                <a:spcPct val="150000"/>
              </a:lnSpc>
              <a:spcBef>
                <a:spcPts val="0"/>
              </a:spcBef>
            </a:pPr>
            <a:r>
              <a:rPr lang="en-US" sz="2400" b="1" dirty="0">
                <a:solidFill>
                  <a:srgbClr val="000000"/>
                </a:solidFill>
                <a:effectLst/>
                <a:latin typeface="Times New Roman" panose="02020603050405020304" pitchFamily="18" charset="0"/>
                <a:ea typeface="Times New Roman" panose="02020603050405020304" pitchFamily="18" charset="0"/>
              </a:rPr>
              <a:t>Viswanathan M vs. The Chief Commissioner and others - 2020 (2) KLJ 309</a:t>
            </a:r>
            <a:endParaRPr lang="en-US" sz="2400" dirty="0">
              <a:effectLst/>
              <a:latin typeface="Times New Roman" panose="02020603050405020304" pitchFamily="18" charset="0"/>
              <a:ea typeface="Times New Roman" panose="02020603050405020304" pitchFamily="18" charset="0"/>
            </a:endParaRPr>
          </a:p>
          <a:p>
            <a:pPr marL="342900" indent="-342900" algn="just">
              <a:lnSpc>
                <a:spcPct val="150000"/>
              </a:lnSpc>
              <a:spcBef>
                <a:spcPts val="0"/>
              </a:spcBef>
            </a:pPr>
            <a:r>
              <a:rPr lang="en-US" sz="2400" b="1" dirty="0">
                <a:solidFill>
                  <a:srgbClr val="000000"/>
                </a:solidFill>
                <a:effectLst/>
                <a:latin typeface="Times New Roman" panose="02020603050405020304" pitchFamily="18" charset="0"/>
                <a:ea typeface="Times New Roman" panose="02020603050405020304" pitchFamily="18" charset="0"/>
              </a:rPr>
              <a:t>C. Nanda Kumar v. Union of India and others - 2017 SCC Online </a:t>
            </a:r>
            <a:r>
              <a:rPr lang="en-US" sz="2400" b="1" dirty="0" err="1">
                <a:solidFill>
                  <a:srgbClr val="000000"/>
                </a:solidFill>
                <a:effectLst/>
                <a:latin typeface="Times New Roman" panose="02020603050405020304" pitchFamily="18" charset="0"/>
                <a:ea typeface="Times New Roman" panose="02020603050405020304" pitchFamily="18" charset="0"/>
              </a:rPr>
              <a:t>Hyd</a:t>
            </a:r>
            <a:r>
              <a:rPr lang="en-US" sz="2400" b="1" dirty="0">
                <a:solidFill>
                  <a:srgbClr val="000000"/>
                </a:solidFill>
                <a:effectLst/>
                <a:latin typeface="Times New Roman" panose="02020603050405020304" pitchFamily="18" charset="0"/>
                <a:ea typeface="Times New Roman" panose="02020603050405020304" pitchFamily="18" charset="0"/>
              </a:rPr>
              <a:t> 55</a:t>
            </a:r>
            <a:endParaRPr lang="en-US" sz="2400" dirty="0">
              <a:effectLst/>
              <a:latin typeface="Times New Roman" panose="02020603050405020304" pitchFamily="18" charset="0"/>
              <a:ea typeface="Times New Roman" panose="02020603050405020304" pitchFamily="18" charset="0"/>
            </a:endParaRPr>
          </a:p>
          <a:p>
            <a:pPr marL="571500" indent="-571500" algn="just"/>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94880197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27" y="283029"/>
            <a:ext cx="11274147" cy="5893934"/>
          </a:xfrm>
        </p:spPr>
        <p:txBody>
          <a:bodyPr>
            <a:noAutofit/>
          </a:bodyPr>
          <a:lstStyle/>
          <a:p>
            <a:pPr marL="0" indent="0" algn="just">
              <a:lnSpc>
                <a:spcPct val="100000"/>
              </a:lnSpc>
              <a:buNone/>
            </a:pPr>
            <a:r>
              <a:rPr lang="en-US" sz="2200" b="1" i="0" dirty="0" err="1">
                <a:effectLst/>
                <a:latin typeface="Times New Roman" panose="02020603050405020304" pitchFamily="18" charset="0"/>
                <a:cs typeface="Times New Roman" panose="02020603050405020304" pitchFamily="18" charset="0"/>
              </a:rPr>
              <a:t>C.Nanda</a:t>
            </a:r>
            <a:r>
              <a:rPr lang="en-US" sz="2200" b="1" i="0" dirty="0">
                <a:effectLst/>
                <a:latin typeface="Times New Roman" panose="02020603050405020304" pitchFamily="18" charset="0"/>
                <a:cs typeface="Times New Roman" panose="02020603050405020304" pitchFamily="18" charset="0"/>
              </a:rPr>
              <a:t> Kumar, S/O. Sri </a:t>
            </a:r>
            <a:r>
              <a:rPr lang="en-US" sz="2200" b="1" i="0" dirty="0" err="1">
                <a:effectLst/>
                <a:latin typeface="Times New Roman" panose="02020603050405020304" pitchFamily="18" charset="0"/>
                <a:cs typeface="Times New Roman" panose="02020603050405020304" pitchFamily="18" charset="0"/>
              </a:rPr>
              <a:t>Conjeevaram</a:t>
            </a:r>
            <a:r>
              <a:rPr lang="en-US" sz="2200" b="1" i="0" dirty="0">
                <a:effectLst/>
                <a:latin typeface="Times New Roman" panose="02020603050405020304" pitchFamily="18" charset="0"/>
                <a:cs typeface="Times New Roman" panose="02020603050405020304" pitchFamily="18" charset="0"/>
              </a:rPr>
              <a:t> ... vs Union Of India, Rep. By Its Secretary, ... on 13 March, 2017</a:t>
            </a:r>
          </a:p>
          <a:p>
            <a:pPr marL="0" indent="0" algn="just">
              <a:lnSpc>
                <a:spcPct val="100000"/>
              </a:lnSpc>
              <a:buNone/>
            </a:pPr>
            <a:r>
              <a:rPr kumimoji="0" lang="en-US" altLang="en-US" sz="2200" b="0" i="0" u="none" strike="noStrike" cap="none" normalizeH="0" baseline="0" dirty="0">
                <a:ln>
                  <a:noFill/>
                </a:ln>
                <a:effectLst/>
                <a:latin typeface="Times New Roman" panose="02020603050405020304" pitchFamily="18" charset="0"/>
                <a:cs typeface="Times New Roman" panose="02020603050405020304" pitchFamily="18" charset="0"/>
              </a:rPr>
              <a:t>HONBLE SRI JUSTICE V.RAMASUBRAMANIAN AND HONBLE Ms. JUSTICE J.UMA DEVI </a:t>
            </a:r>
          </a:p>
          <a:p>
            <a:pPr marL="0" indent="0" algn="just">
              <a:lnSpc>
                <a:spcPct val="100000"/>
              </a:lnSpc>
              <a:buNone/>
            </a:pPr>
            <a:r>
              <a:rPr kumimoji="0" lang="en-US" altLang="en-US" sz="2200" b="0" i="0" u="none" strike="noStrike" cap="none" normalizeH="0" baseline="0" dirty="0">
                <a:ln>
                  <a:noFill/>
                </a:ln>
                <a:effectLst/>
                <a:latin typeface="Times New Roman" panose="02020603050405020304" pitchFamily="18" charset="0"/>
                <a:cs typeface="Times New Roman" panose="02020603050405020304" pitchFamily="18" charset="0"/>
              </a:rPr>
              <a:t>Writ Petition Nos.7874 of 2016 and batch  </a:t>
            </a:r>
            <a:r>
              <a:rPr lang="en-US" altLang="en-US" sz="2200" dirty="0">
                <a:latin typeface="Times New Roman" panose="02020603050405020304" pitchFamily="18" charset="0"/>
                <a:cs typeface="Times New Roman" panose="02020603050405020304" pitchFamily="18" charset="0"/>
              </a:rPr>
              <a:t>13.03.2017</a:t>
            </a:r>
          </a:p>
          <a:p>
            <a:pPr marL="0" indent="0" algn="just">
              <a:lnSpc>
                <a:spcPct val="100000"/>
              </a:lnSpc>
              <a:buNone/>
            </a:pPr>
            <a:endParaRPr kumimoji="0" lang="en-US" altLang="en-US" sz="2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indent="0" algn="just">
              <a:lnSpc>
                <a:spcPct val="100000"/>
              </a:lnSpc>
              <a:buNone/>
            </a:pPr>
            <a:r>
              <a:rPr lang="en-US" sz="2200" b="0" i="0" dirty="0">
                <a:effectLst/>
                <a:highlight>
                  <a:srgbClr val="FFFFFF"/>
                </a:highlight>
                <a:latin typeface="Times New Roman" panose="02020603050405020304" pitchFamily="18" charset="0"/>
                <a:cs typeface="Times New Roman" panose="02020603050405020304" pitchFamily="18" charset="0"/>
              </a:rPr>
              <a:t>29. If there can be no tax on a particular income by virtue of some special provisions contained in an enactment other than the </a:t>
            </a:r>
            <a:r>
              <a:rPr lang="en-US" sz="22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Income Tax Act, 1961</a:t>
            </a:r>
            <a:r>
              <a:rPr lang="en-US" sz="2200" b="0" i="0" dirty="0">
                <a:effectLst/>
                <a:highlight>
                  <a:srgbClr val="FFFFFF"/>
                </a:highlight>
                <a:latin typeface="Times New Roman" panose="02020603050405020304" pitchFamily="18" charset="0"/>
                <a:cs typeface="Times New Roman" panose="02020603050405020304" pitchFamily="18" charset="0"/>
              </a:rPr>
              <a:t>, it is not known how any provision contained in </a:t>
            </a:r>
            <a:r>
              <a:rPr lang="en-US" sz="22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Chapter-XVII of the Income Tax Act</a:t>
            </a:r>
            <a:r>
              <a:rPr lang="en-US" sz="2200" b="0" i="0" dirty="0">
                <a:effectLst/>
                <a:highlight>
                  <a:srgbClr val="FFFFFF"/>
                </a:highlight>
                <a:latin typeface="Times New Roman" panose="02020603050405020304" pitchFamily="18" charset="0"/>
                <a:cs typeface="Times New Roman" panose="02020603050405020304" pitchFamily="18" charset="0"/>
              </a:rPr>
              <a:t> could be invoked. The emphasis under </a:t>
            </a:r>
            <a:r>
              <a:rPr lang="en-US" sz="2200" b="0" i="0" u="none" strike="noStrike" dirty="0">
                <a:effectLst/>
                <a:highlight>
                  <a:srgbClr val="FF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Section 190(1)</a:t>
            </a:r>
            <a:r>
              <a:rPr lang="en-US" sz="2200" b="0" i="0" dirty="0">
                <a:effectLst/>
                <a:highlight>
                  <a:srgbClr val="FFFFFF"/>
                </a:highlight>
                <a:latin typeface="Times New Roman" panose="02020603050405020304" pitchFamily="18" charset="0"/>
                <a:cs typeface="Times New Roman" panose="02020603050405020304" pitchFamily="18" charset="0"/>
              </a:rPr>
              <a:t> is on the tax on such income. What follows from </a:t>
            </a:r>
            <a:r>
              <a:rPr lang="en-US" sz="2200" b="0" i="0" u="none" strike="noStrike" dirty="0">
                <a:effectLst/>
                <a:highlight>
                  <a:srgbClr val="FFFFFF"/>
                </a:highligh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Sections 192</a:t>
            </a:r>
            <a:r>
              <a:rPr lang="en-US" sz="2200" b="0" i="0" dirty="0">
                <a:effectLst/>
                <a:highlight>
                  <a:srgbClr val="FFFFFF"/>
                </a:highlight>
                <a:latin typeface="Times New Roman" panose="02020603050405020304" pitchFamily="18" charset="0"/>
                <a:cs typeface="Times New Roman" panose="02020603050405020304" pitchFamily="18" charset="0"/>
              </a:rPr>
              <a:t> onwards are actually deduction or collection at source or advance payment of tax on income. Once this is clear, we will have no difficulty in concluding that </a:t>
            </a:r>
            <a:r>
              <a:rPr lang="en-US" sz="2200" b="0" i="0" u="none" strike="noStrike" dirty="0">
                <a:effectLst/>
                <a:highlight>
                  <a:srgbClr val="FFFFFF"/>
                </a:highligh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Section 96</a:t>
            </a:r>
            <a:r>
              <a:rPr lang="en-US" sz="2200" b="0" i="0" dirty="0">
                <a:effectLst/>
                <a:highlight>
                  <a:srgbClr val="FFFFFF"/>
                </a:highlight>
                <a:latin typeface="Times New Roman" panose="02020603050405020304" pitchFamily="18" charset="0"/>
                <a:cs typeface="Times New Roman" panose="02020603050405020304" pitchFamily="18" charset="0"/>
              </a:rPr>
              <a:t> of the 2013 </a:t>
            </a:r>
            <a:r>
              <a:rPr lang="en-US" sz="2200" b="0" i="0" u="none" strike="noStrike" dirty="0">
                <a:effectLst/>
                <a:highlight>
                  <a:srgbClr val="FFFFFF"/>
                </a:highligh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Land Acquisition Act</a:t>
            </a:r>
            <a:r>
              <a:rPr lang="en-US" sz="2200" b="0" i="0" dirty="0">
                <a:effectLst/>
                <a:highlight>
                  <a:srgbClr val="FFFFFF"/>
                </a:highlight>
                <a:latin typeface="Times New Roman" panose="02020603050405020304" pitchFamily="18" charset="0"/>
                <a:cs typeface="Times New Roman" panose="02020603050405020304" pitchFamily="18" charset="0"/>
              </a:rPr>
              <a:t> makes </a:t>
            </a:r>
            <a:r>
              <a:rPr lang="en-US" sz="2200" b="0" i="0" u="none" strike="noStrike" dirty="0">
                <a:effectLst/>
                <a:highlight>
                  <a:srgbClr val="FFFFFF"/>
                </a:highligh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Section 194LA</a:t>
            </a:r>
            <a:r>
              <a:rPr lang="en-US" sz="2200" b="0" i="0" dirty="0">
                <a:effectLst/>
                <a:highlight>
                  <a:srgbClr val="FFFFFF"/>
                </a:highlight>
                <a:latin typeface="Times New Roman" panose="02020603050405020304" pitchFamily="18" charset="0"/>
                <a:cs typeface="Times New Roman" panose="02020603050405020304" pitchFamily="18" charset="0"/>
              </a:rPr>
              <a:t> of the Income Tax Act, 1961, inapplicable to the compensation paid under the award.</a:t>
            </a:r>
            <a:endParaRPr kumimoji="0" lang="en-US" altLang="en-US" sz="2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indent="0" algn="just">
              <a:lnSpc>
                <a:spcPct val="100000"/>
              </a:lnSpc>
              <a:buNone/>
            </a:pPr>
            <a:endParaRPr lang="en-US" sz="2200" b="1" i="0" dirty="0">
              <a:effectLst/>
              <a:latin typeface="Times New Roman" panose="02020603050405020304" pitchFamily="18" charset="0"/>
              <a:cs typeface="Times New Roman" panose="02020603050405020304" pitchFamily="18" charset="0"/>
            </a:endParaRPr>
          </a:p>
          <a:p>
            <a:pPr marL="0" indent="0" algn="just">
              <a:lnSpc>
                <a:spcPct val="100000"/>
              </a:lnSpc>
              <a:buNone/>
            </a:pPr>
            <a:endParaRPr lang="en-IN" sz="2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
        <p:nvSpPr>
          <p:cNvPr id="6" name="Rectangle 3">
            <a:extLst>
              <a:ext uri="{FF2B5EF4-FFF2-40B4-BE49-F238E27FC236}">
                <a16:creationId xmlns:a16="http://schemas.microsoft.com/office/drawing/2014/main" id="{9C68C9D3-58B1-AD81-801F-961E9528EA01}"/>
              </a:ext>
            </a:extLst>
          </p:cNvPr>
          <p:cNvSpPr>
            <a:spLocks noChangeArrowheads="1"/>
          </p:cNvSpPr>
          <p:nvPr/>
        </p:nvSpPr>
        <p:spPr bwMode="auto">
          <a:xfrm>
            <a:off x="6095967" y="50038"/>
            <a:ext cx="65" cy="357124"/>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935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DD8F1334-01F6-51FD-74AB-730D1FC453F8}"/>
              </a:ext>
            </a:extLst>
          </p:cNvPr>
          <p:cNvSpPr>
            <a:spLocks noChangeArrowheads="1"/>
          </p:cNvSpPr>
          <p:nvPr/>
        </p:nvSpPr>
        <p:spPr bwMode="auto">
          <a:xfrm>
            <a:off x="6095967" y="50038"/>
            <a:ext cx="65" cy="357124"/>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935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188144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27" y="283029"/>
            <a:ext cx="11274147" cy="5893934"/>
          </a:xfrm>
        </p:spPr>
        <p:txBody>
          <a:bodyPr>
            <a:noAutofit/>
          </a:bodyPr>
          <a:lstStyle/>
          <a:p>
            <a:pPr marL="182880" indent="0" algn="just">
              <a:spcBef>
                <a:spcPts val="0"/>
              </a:spcBef>
              <a:buNone/>
            </a:pPr>
            <a:r>
              <a:rPr lang="en-US" sz="2400" b="0" i="0" dirty="0">
                <a:effectLst/>
                <a:highlight>
                  <a:srgbClr val="FFFFFF"/>
                </a:highlight>
                <a:latin typeface="Times New Roman" panose="02020603050405020304" pitchFamily="18" charset="0"/>
              </a:rPr>
              <a:t>30. </a:t>
            </a:r>
            <a:r>
              <a:rPr lang="en-US" sz="2400" b="0" i="0" u="none" strike="noStrike" dirty="0">
                <a:effectLst/>
                <a:highlight>
                  <a:srgbClr val="FFFFFF"/>
                </a:highlight>
                <a:latin typeface="Times New Roman" panose="02020603050405020304" pitchFamily="18" charset="0"/>
                <a:hlinkClick r:id="rId2">
                  <a:extLst>
                    <a:ext uri="{A12FA001-AC4F-418D-AE19-62706E023703}">
                      <ahyp:hlinkClr xmlns:ahyp="http://schemas.microsoft.com/office/drawing/2018/hyperlinkcolor" val="tx"/>
                    </a:ext>
                  </a:extLst>
                </a:hlinkClick>
              </a:rPr>
              <a:t>Section 194LA</a:t>
            </a:r>
            <a:r>
              <a:rPr lang="en-US" sz="2400" b="0" i="0" dirty="0">
                <a:effectLst/>
                <a:highlight>
                  <a:srgbClr val="FFFFFF"/>
                </a:highlight>
                <a:latin typeface="Times New Roman" panose="02020603050405020304" pitchFamily="18" charset="0"/>
              </a:rPr>
              <a:t> of the Income Tax Act, 1961 reads as follows:</a:t>
            </a:r>
          </a:p>
          <a:p>
            <a:pPr marL="182880" indent="0" algn="just">
              <a:spcBef>
                <a:spcPts val="0"/>
              </a:spcBef>
              <a:buNone/>
            </a:pPr>
            <a:endParaRPr lang="en-US" sz="2400" b="0" i="0" dirty="0">
              <a:effectLst/>
              <a:highlight>
                <a:srgbClr val="FFFFFF"/>
              </a:highlight>
              <a:latin typeface="Times New Roman" panose="02020603050405020304" pitchFamily="18" charset="0"/>
            </a:endParaRPr>
          </a:p>
          <a:p>
            <a:pPr marL="182880" indent="0" algn="just">
              <a:spcBef>
                <a:spcPts val="0"/>
              </a:spcBef>
              <a:buNone/>
            </a:pPr>
            <a:r>
              <a:rPr lang="en-US" sz="2400" b="0" i="0" dirty="0">
                <a:effectLst/>
                <a:highlight>
                  <a:srgbClr val="FFFFFF"/>
                </a:highlight>
                <a:latin typeface="Times New Roman" panose="02020603050405020304" pitchFamily="18" charset="0"/>
              </a:rPr>
              <a:t>194LA. Payment of compensation on acquisition of certain immovable property.</a:t>
            </a:r>
            <a:endParaRPr lang="en-US" sz="2400" dirty="0">
              <a:highlight>
                <a:srgbClr val="FFFFFF"/>
              </a:highlight>
              <a:latin typeface="Times New Roman" panose="02020603050405020304" pitchFamily="18" charset="0"/>
            </a:endParaRPr>
          </a:p>
          <a:p>
            <a:pPr marL="182880" indent="0" algn="just">
              <a:spcBef>
                <a:spcPts val="0"/>
              </a:spcBef>
              <a:buNone/>
            </a:pPr>
            <a:r>
              <a:rPr lang="en-US" sz="2400" b="0" i="0" dirty="0">
                <a:effectLst/>
                <a:highlight>
                  <a:srgbClr val="FFFFFF"/>
                </a:highlight>
                <a:latin typeface="Times New Roman" panose="02020603050405020304" pitchFamily="18" charset="0"/>
              </a:rPr>
              <a:t>Any person responsible for paying to a resident any sum, being in the nature of compensation or the enhanced compensation or the consideration or the enhanced consideration on account of compulsory acquisition, under any law for the time being in force, of any immovable property (other than agricultural land), shall, at the time of payment of such sum in cash or by issue of a cheque or draft or by any other mode, whichever is earlier, deduct an amount equal to ten per cent of such sum as income-tax thereon:</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11556573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182880" indent="0" algn="just">
              <a:spcBef>
                <a:spcPts val="0"/>
              </a:spcBef>
              <a:buNone/>
            </a:pPr>
            <a:r>
              <a:rPr lang="en-US" sz="2400" b="0" i="0" dirty="0">
                <a:effectLst/>
                <a:highlight>
                  <a:srgbClr val="FFFFFF"/>
                </a:highlight>
                <a:latin typeface="Times New Roman" panose="02020603050405020304" pitchFamily="18" charset="0"/>
              </a:rPr>
              <a:t>Provided that no deduction shall be made under this section where the amount of such payment or, as the case may be, the aggregate amount of such payments to a resident during the financial year does not exceed two hundred thousand rupees.</a:t>
            </a:r>
            <a:endParaRPr lang="en-US" sz="2400" dirty="0">
              <a:highlight>
                <a:srgbClr val="FFFFFF"/>
              </a:highlight>
              <a:latin typeface="Times New Roman" panose="02020603050405020304" pitchFamily="18" charset="0"/>
            </a:endParaRPr>
          </a:p>
          <a:p>
            <a:pPr marL="182880" indent="0" algn="just">
              <a:spcBef>
                <a:spcPts val="0"/>
              </a:spcBef>
              <a:buNone/>
            </a:pPr>
            <a:r>
              <a:rPr lang="en-US" sz="2400" b="0" i="0" dirty="0">
                <a:effectLst/>
                <a:highlight>
                  <a:srgbClr val="FFFFFF"/>
                </a:highlight>
                <a:latin typeface="Times New Roman" panose="02020603050405020304" pitchFamily="18" charset="0"/>
              </a:rPr>
              <a:t>Explanation.</a:t>
            </a:r>
          </a:p>
          <a:p>
            <a:pPr marL="182880" indent="0" algn="just">
              <a:spcBef>
                <a:spcPts val="0"/>
              </a:spcBef>
              <a:buNone/>
            </a:pPr>
            <a:r>
              <a:rPr lang="en-US" sz="2400" b="0" i="0" dirty="0">
                <a:effectLst/>
                <a:highlight>
                  <a:srgbClr val="FFFFFF"/>
                </a:highlight>
                <a:latin typeface="Times New Roman" panose="02020603050405020304" pitchFamily="18" charset="0"/>
              </a:rPr>
              <a:t>For the purposes of this section,--</a:t>
            </a:r>
          </a:p>
          <a:p>
            <a:pPr marL="182880" indent="0" algn="just">
              <a:spcBef>
                <a:spcPts val="0"/>
              </a:spcBef>
              <a:buNone/>
            </a:pPr>
            <a:r>
              <a:rPr lang="en-US" sz="2400" b="0" i="0" dirty="0">
                <a:effectLst/>
                <a:highlight>
                  <a:srgbClr val="FFFFFF"/>
                </a:highlight>
                <a:latin typeface="Times New Roman" panose="02020603050405020304" pitchFamily="18" charset="0"/>
              </a:rPr>
              <a:t>(</a:t>
            </a:r>
            <a:r>
              <a:rPr lang="en-US" sz="2400" b="0" i="0" dirty="0" err="1">
                <a:effectLst/>
                <a:highlight>
                  <a:srgbClr val="FFFFFF"/>
                </a:highlight>
                <a:latin typeface="Times New Roman" panose="02020603050405020304" pitchFamily="18" charset="0"/>
              </a:rPr>
              <a:t>i</a:t>
            </a:r>
            <a:r>
              <a:rPr lang="en-US" sz="2400" b="0" i="0" dirty="0">
                <a:effectLst/>
                <a:highlight>
                  <a:srgbClr val="FFFFFF"/>
                </a:highlight>
                <a:latin typeface="Times New Roman" panose="02020603050405020304" pitchFamily="18" charset="0"/>
              </a:rPr>
              <a:t>) agricultural land means agricultural land in India including land situate in any area referred to in items (a) and (b) of sub-clause (iii) of clause (14) of </a:t>
            </a:r>
            <a:r>
              <a:rPr lang="en-US" sz="2400" b="0" i="0" u="none" strike="noStrike" dirty="0">
                <a:effectLst/>
                <a:highlight>
                  <a:srgbClr val="FFFFFF"/>
                </a:highlight>
                <a:latin typeface="Times New Roman" panose="02020603050405020304" pitchFamily="18" charset="0"/>
                <a:hlinkClick r:id="rId2">
                  <a:extLst>
                    <a:ext uri="{A12FA001-AC4F-418D-AE19-62706E023703}">
                      <ahyp:hlinkClr xmlns:ahyp="http://schemas.microsoft.com/office/drawing/2018/hyperlinkcolor" val="tx"/>
                    </a:ext>
                  </a:extLst>
                </a:hlinkClick>
              </a:rPr>
              <a:t>section 2</a:t>
            </a:r>
            <a:r>
              <a:rPr lang="en-US" sz="2400" b="0" i="0" dirty="0">
                <a:effectLst/>
                <a:highlight>
                  <a:srgbClr val="FFFFFF"/>
                </a:highlight>
                <a:latin typeface="Times New Roman" panose="02020603050405020304" pitchFamily="18" charset="0"/>
              </a:rPr>
              <a:t>;</a:t>
            </a:r>
            <a:endParaRPr lang="en-US" sz="2400" dirty="0">
              <a:highlight>
                <a:srgbClr val="FFFFFF"/>
              </a:highlight>
              <a:latin typeface="Times New Roman" panose="02020603050405020304" pitchFamily="18" charset="0"/>
            </a:endParaRPr>
          </a:p>
          <a:p>
            <a:pPr marL="182880" indent="0" algn="just">
              <a:spcBef>
                <a:spcPts val="0"/>
              </a:spcBef>
              <a:buNone/>
            </a:pPr>
            <a:endParaRPr lang="en-IN" sz="2400" dirty="0">
              <a:latin typeface="Times New Roman" panose="02020603050405020304" pitchFamily="18" charset="0"/>
              <a:cs typeface="Times New Roman" panose="02020603050405020304" pitchFamily="18" charset="0"/>
            </a:endParaRPr>
          </a:p>
          <a:p>
            <a:pPr marL="182880" indent="0" algn="just">
              <a:spcBef>
                <a:spcPts val="0"/>
              </a:spcBef>
              <a:buNone/>
            </a:pPr>
            <a:r>
              <a:rPr lang="en-US" sz="2400" b="0" i="0" dirty="0">
                <a:effectLst/>
                <a:highlight>
                  <a:srgbClr val="FFFFFF"/>
                </a:highlight>
                <a:latin typeface="Times New Roman" panose="02020603050405020304" pitchFamily="18" charset="0"/>
              </a:rPr>
              <a:t>(ii) immovable property means any land (other than agricultural land) or any building or part of a building.</a:t>
            </a:r>
            <a:endParaRPr lang="en-IN" sz="2400" dirty="0">
              <a:latin typeface="Times New Roman" panose="02020603050405020304" pitchFamily="18" charset="0"/>
              <a:cs typeface="Times New Roman" panose="02020603050405020304" pitchFamily="18" charset="0"/>
            </a:endParaRPr>
          </a:p>
          <a:p>
            <a:pPr marL="182880" indent="0" algn="just">
              <a:spcBef>
                <a:spcPts val="0"/>
              </a:spcBef>
              <a:buNone/>
            </a:pP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766373355"/>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182880" indent="0" algn="just">
              <a:spcBef>
                <a:spcPts val="0"/>
              </a:spcBef>
              <a:buNone/>
            </a:pPr>
            <a:r>
              <a:rPr lang="en-US" sz="2400" b="0" i="0" dirty="0">
                <a:effectLst/>
                <a:highlight>
                  <a:srgbClr val="FFFFFF"/>
                </a:highlight>
                <a:latin typeface="Times New Roman" panose="02020603050405020304" pitchFamily="18" charset="0"/>
                <a:cs typeface="Times New Roman" panose="02020603050405020304" pitchFamily="18" charset="0"/>
              </a:rPr>
              <a:t>31. The last few words of the substantive part of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Section 194LA</a:t>
            </a:r>
            <a:r>
              <a:rPr lang="en-US" sz="2400" b="0" i="0" dirty="0">
                <a:effectLst/>
                <a:highlight>
                  <a:srgbClr val="FFFFFF"/>
                </a:highlight>
                <a:latin typeface="Times New Roman" panose="02020603050405020304" pitchFamily="18" charset="0"/>
                <a:cs typeface="Times New Roman" panose="02020603050405020304" pitchFamily="18" charset="0"/>
              </a:rPr>
              <a:t> of the Income Tax Act, 1961, also makes it clear that the nature of the deduction was income-tax. In view of the usage of the words such sum as income-tax thereon towards the end of the substantive part of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Section 194LA</a:t>
            </a:r>
            <a:r>
              <a:rPr lang="en-US" sz="2400" b="0" i="0" dirty="0">
                <a:effectLst/>
                <a:highlight>
                  <a:srgbClr val="FFFFFF"/>
                </a:highlight>
                <a:latin typeface="Times New Roman" panose="02020603050405020304" pitchFamily="18" charset="0"/>
                <a:cs typeface="Times New Roman" panose="02020603050405020304" pitchFamily="18" charset="0"/>
              </a:rPr>
              <a:t>, the words any sum appearing in the 1st line of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Section 194LA</a:t>
            </a:r>
            <a:r>
              <a:rPr lang="en-US" sz="2400" b="0" i="0" dirty="0">
                <a:effectLst/>
                <a:highlight>
                  <a:srgbClr val="FFFFFF"/>
                </a:highlight>
                <a:latin typeface="Times New Roman" panose="02020603050405020304" pitchFamily="18" charset="0"/>
                <a:cs typeface="Times New Roman" panose="02020603050405020304" pitchFamily="18" charset="0"/>
              </a:rPr>
              <a:t> gets circumscribed.</a:t>
            </a:r>
          </a:p>
          <a:p>
            <a:pPr marL="182880" indent="0" algn="just">
              <a:spcBef>
                <a:spcPts val="0"/>
              </a:spcBef>
              <a:buNone/>
            </a:pPr>
            <a:endParaRPr lang="en-US" sz="2400" dirty="0">
              <a:highlight>
                <a:srgbClr val="FFFFFF"/>
              </a:highlight>
              <a:latin typeface="Times New Roman" panose="02020603050405020304" pitchFamily="18" charset="0"/>
              <a:cs typeface="Times New Roman" panose="02020603050405020304" pitchFamily="18" charset="0"/>
            </a:endParaRPr>
          </a:p>
          <a:p>
            <a:pPr marL="182880" indent="0" algn="just">
              <a:spcBef>
                <a:spcPts val="0"/>
              </a:spcBef>
              <a:buNone/>
            </a:pPr>
            <a:r>
              <a:rPr lang="en-US" sz="2400" b="0" i="0" dirty="0">
                <a:effectLst/>
                <a:highlight>
                  <a:srgbClr val="FFFFFF"/>
                </a:highlight>
                <a:latin typeface="Times New Roman" panose="02020603050405020304" pitchFamily="18" charset="0"/>
                <a:cs typeface="Times New Roman" panose="02020603050405020304" pitchFamily="18" charset="0"/>
              </a:rPr>
              <a:t>32. Having </a:t>
            </a:r>
            <a:r>
              <a:rPr lang="en-US" sz="2400" b="0" i="0" dirty="0" err="1">
                <a:effectLst/>
                <a:highlight>
                  <a:srgbClr val="FFFFFF"/>
                </a:highlight>
                <a:latin typeface="Times New Roman" panose="02020603050405020304" pitchFamily="18" charset="0"/>
                <a:cs typeface="Times New Roman" panose="02020603050405020304" pitchFamily="18" charset="0"/>
              </a:rPr>
              <a:t>analysed</a:t>
            </a:r>
            <a:r>
              <a:rPr lang="en-US" sz="2400" b="0" i="0" dirty="0">
                <a:effectLst/>
                <a:highlight>
                  <a:srgbClr val="FFFFFF"/>
                </a:highlight>
                <a:latin typeface="Times New Roman" panose="02020603050405020304" pitchFamily="18" charset="0"/>
                <a:cs typeface="Times New Roman" panose="02020603050405020304" pitchFamily="18" charset="0"/>
              </a:rPr>
              <a:t>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Sections 190</a:t>
            </a:r>
            <a:r>
              <a:rPr lang="en-US" sz="2400" b="0" i="0" dirty="0">
                <a:effectLst/>
                <a:highlight>
                  <a:srgbClr val="FFFFFF"/>
                </a:highlight>
                <a:latin typeface="Times New Roman" panose="02020603050405020304" pitchFamily="18" charset="0"/>
                <a:cs typeface="Times New Roman" panose="02020603050405020304" pitchFamily="18" charset="0"/>
              </a:rPr>
              <a:t> and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194LA</a:t>
            </a:r>
            <a:r>
              <a:rPr lang="en-US" sz="2400" b="0" i="0" dirty="0">
                <a:effectLst/>
                <a:highlight>
                  <a:srgbClr val="FFFFFF"/>
                </a:highlight>
                <a:latin typeface="Times New Roman" panose="02020603050405020304" pitchFamily="18" charset="0"/>
                <a:cs typeface="Times New Roman" panose="02020603050405020304" pitchFamily="18" charset="0"/>
              </a:rPr>
              <a:t> of the Income Tax Act, 1961, let us now have a look at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Section 96</a:t>
            </a:r>
            <a:r>
              <a:rPr lang="en-US" sz="2400" b="0" i="0" dirty="0">
                <a:effectLst/>
                <a:highlight>
                  <a:srgbClr val="FFFFFF"/>
                </a:highlight>
                <a:latin typeface="Times New Roman" panose="02020603050405020304" pitchFamily="18" charset="0"/>
                <a:cs typeface="Times New Roman" panose="02020603050405020304" pitchFamily="18" charset="0"/>
              </a:rPr>
              <a:t> of the 2013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Land Acquisition Act</a:t>
            </a:r>
            <a:r>
              <a:rPr lang="en-US" sz="2400" b="0" i="0" dirty="0">
                <a:effectLst/>
                <a:highlight>
                  <a:srgbClr val="FFFFFF"/>
                </a:highlight>
                <a:latin typeface="Times New Roman" panose="02020603050405020304" pitchFamily="18" charset="0"/>
                <a:cs typeface="Times New Roman" panose="02020603050405020304" pitchFamily="18" charset="0"/>
              </a:rPr>
              <a:t>. It reads as follows:</a:t>
            </a:r>
          </a:p>
          <a:p>
            <a:pPr marL="182880" indent="0" algn="just">
              <a:spcBef>
                <a:spcPts val="0"/>
              </a:spcBef>
              <a:buNone/>
            </a:pPr>
            <a:endParaRPr lang="en-US" sz="2400" dirty="0">
              <a:highlight>
                <a:srgbClr val="FFFFFF"/>
              </a:highlight>
              <a:latin typeface="Times New Roman" panose="02020603050405020304" pitchFamily="18" charset="0"/>
              <a:cs typeface="Times New Roman" panose="02020603050405020304" pitchFamily="18" charset="0"/>
            </a:endParaRPr>
          </a:p>
          <a:p>
            <a:pPr marL="806450" indent="0" algn="just">
              <a:spcBef>
                <a:spcPts val="0"/>
              </a:spcBef>
              <a:buNone/>
            </a:pPr>
            <a:r>
              <a:rPr lang="en-US" sz="2400" b="0" i="0" dirty="0">
                <a:effectLst/>
                <a:highlight>
                  <a:srgbClr val="FFFFFF"/>
                </a:highlight>
                <a:latin typeface="Times New Roman" panose="02020603050405020304" pitchFamily="18" charset="0"/>
                <a:cs typeface="Times New Roman" panose="02020603050405020304" pitchFamily="18" charset="0"/>
              </a:rPr>
              <a:t>96. Exemption from income-tax, stamp duty and </a:t>
            </a:r>
            <a:r>
              <a:rPr lang="en-US" sz="2400" b="0" i="0" dirty="0" err="1">
                <a:effectLst/>
                <a:highlight>
                  <a:srgbClr val="FFFFFF"/>
                </a:highlight>
                <a:latin typeface="Times New Roman" panose="02020603050405020304" pitchFamily="18" charset="0"/>
                <a:cs typeface="Times New Roman" panose="02020603050405020304" pitchFamily="18" charset="0"/>
              </a:rPr>
              <a:t>fees.No</a:t>
            </a:r>
            <a:r>
              <a:rPr lang="en-US" sz="2400" b="0" i="0" dirty="0">
                <a:effectLst/>
                <a:highlight>
                  <a:srgbClr val="FFFFFF"/>
                </a:highlight>
                <a:latin typeface="Times New Roman" panose="02020603050405020304" pitchFamily="18" charset="0"/>
                <a:cs typeface="Times New Roman" panose="02020603050405020304" pitchFamily="18" charset="0"/>
              </a:rPr>
              <a:t> income-tax or stamp duty shall be levied on any award or agreement made under this Act, except under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section 46</a:t>
            </a:r>
            <a:r>
              <a:rPr lang="en-US" sz="2400" b="0" i="0" dirty="0">
                <a:effectLst/>
                <a:highlight>
                  <a:srgbClr val="FFFFFF"/>
                </a:highlight>
                <a:latin typeface="Times New Roman" panose="02020603050405020304" pitchFamily="18" charset="0"/>
                <a:cs typeface="Times New Roman" panose="02020603050405020304" pitchFamily="18" charset="0"/>
              </a:rPr>
              <a:t> and no person claiming under any such award or agreement shall be liable to pay any fee for a copy of the same.</a:t>
            </a:r>
            <a:endParaRPr lang="en-IN"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09274395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182880" indent="0" algn="just">
              <a:spcBef>
                <a:spcPts val="0"/>
              </a:spcBef>
              <a:buNone/>
            </a:pPr>
            <a:r>
              <a:rPr lang="en-US" sz="2400" b="0" i="0" dirty="0">
                <a:effectLst/>
                <a:highlight>
                  <a:srgbClr val="FFFFFF"/>
                </a:highlight>
                <a:latin typeface="Times New Roman" panose="02020603050405020304" pitchFamily="18" charset="0"/>
                <a:cs typeface="Times New Roman" panose="02020603050405020304" pitchFamily="18" charset="0"/>
              </a:rPr>
              <a:t>33. 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Section 96</a:t>
            </a:r>
            <a:r>
              <a:rPr lang="en-US" sz="2400" b="0" i="0" dirty="0">
                <a:effectLst/>
                <a:highlight>
                  <a:srgbClr val="FFFFFF"/>
                </a:highlight>
                <a:latin typeface="Times New Roman" panose="02020603050405020304" pitchFamily="18" charset="0"/>
                <a:cs typeface="Times New Roman" panose="02020603050405020304" pitchFamily="18" charset="0"/>
              </a:rPr>
              <a:t> mandates that no income-tax shall be levied on any award made under the Act except under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Section 46</a:t>
            </a:r>
            <a:r>
              <a:rPr lang="en-US" sz="2400" b="0" i="0" dirty="0">
                <a:effectLst/>
                <a:highlight>
                  <a:srgbClr val="FFFFFF"/>
                </a:highlight>
                <a:latin typeface="Times New Roman" panose="02020603050405020304" pitchFamily="18" charset="0"/>
                <a:cs typeface="Times New Roman" panose="02020603050405020304" pitchFamily="18" charset="0"/>
              </a:rPr>
              <a:t>.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Section 46</a:t>
            </a:r>
            <a:r>
              <a:rPr lang="en-US" sz="2400" b="0" i="0" dirty="0">
                <a:effectLst/>
                <a:highlight>
                  <a:srgbClr val="FFFFFF"/>
                </a:highlight>
                <a:latin typeface="Times New Roman" panose="02020603050405020304" pitchFamily="18" charset="0"/>
                <a:cs typeface="Times New Roman" panose="02020603050405020304" pitchFamily="18" charset="0"/>
              </a:rPr>
              <a:t> deals with the purchase of land by a person other than a specified person through private negotiations. The benefit of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Section 96</a:t>
            </a:r>
            <a:r>
              <a:rPr lang="en-US" sz="2400" b="0" i="0" dirty="0">
                <a:effectLst/>
                <a:highlight>
                  <a:srgbClr val="FFFFFF"/>
                </a:highlight>
                <a:latin typeface="Times New Roman" panose="02020603050405020304" pitchFamily="18" charset="0"/>
                <a:cs typeface="Times New Roman" panose="02020603050405020304" pitchFamily="18" charset="0"/>
              </a:rPr>
              <a:t> is not available when a land is purchased through private negotiations by a person other than a specified person under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Section 46(1)</a:t>
            </a:r>
            <a:r>
              <a:rPr lang="en-US" sz="2400" b="0" i="0" dirty="0">
                <a:effectLst/>
                <a:highlight>
                  <a:srgbClr val="FFFFFF"/>
                </a:highlight>
                <a:latin typeface="Times New Roman" panose="02020603050405020304" pitchFamily="18" charset="0"/>
                <a:cs typeface="Times New Roman" panose="02020603050405020304" pitchFamily="18" charset="0"/>
              </a:rPr>
              <a:t>.</a:t>
            </a:r>
          </a:p>
          <a:p>
            <a:pPr marL="182880" indent="0" algn="just">
              <a:spcBef>
                <a:spcPts val="0"/>
              </a:spcBef>
              <a:buNone/>
            </a:pPr>
            <a:endParaRPr lang="en-US" sz="2400" dirty="0">
              <a:highlight>
                <a:srgbClr val="FFFFFF"/>
              </a:highlight>
              <a:latin typeface="Times New Roman" panose="02020603050405020304" pitchFamily="18" charset="0"/>
              <a:cs typeface="Times New Roman" panose="02020603050405020304" pitchFamily="18" charset="0"/>
            </a:endParaRPr>
          </a:p>
          <a:p>
            <a:pPr marL="182880" indent="0" algn="just">
              <a:spcBef>
                <a:spcPts val="0"/>
              </a:spcBef>
              <a:buNone/>
            </a:pPr>
            <a:endParaRPr lang="en-US" sz="2400" dirty="0">
              <a:highlight>
                <a:srgbClr val="FFFFFF"/>
              </a:highlight>
              <a:latin typeface="Times New Roman" panose="02020603050405020304" pitchFamily="18" charset="0"/>
              <a:cs typeface="Times New Roman" panose="02020603050405020304" pitchFamily="18" charset="0"/>
            </a:endParaRPr>
          </a:p>
          <a:p>
            <a:pPr marL="182880" indent="0" algn="just">
              <a:spcBef>
                <a:spcPts val="0"/>
              </a:spcBef>
              <a:buNone/>
            </a:pPr>
            <a:r>
              <a:rPr lang="en-US" sz="2400" b="0" i="0" dirty="0">
                <a:effectLst/>
                <a:highlight>
                  <a:srgbClr val="FFFFFF"/>
                </a:highlight>
                <a:latin typeface="Times New Roman" panose="02020603050405020304" pitchFamily="18" charset="0"/>
                <a:cs typeface="Times New Roman" panose="02020603050405020304" pitchFamily="18" charset="0"/>
              </a:rPr>
              <a:t>34. Therefore, in cases other than those covered by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Section 46</a:t>
            </a:r>
            <a:r>
              <a:rPr lang="en-US" sz="2400" b="0" i="0" dirty="0">
                <a:effectLst/>
                <a:highlight>
                  <a:srgbClr val="FFFFFF"/>
                </a:highlight>
                <a:latin typeface="Times New Roman" panose="02020603050405020304" pitchFamily="18" charset="0"/>
                <a:cs typeface="Times New Roman" panose="02020603050405020304" pitchFamily="18" charset="0"/>
              </a:rPr>
              <a:t> of the 2013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Land Acquisition Act</a:t>
            </a:r>
            <a:r>
              <a:rPr lang="en-US" sz="2400" b="0" i="0" dirty="0">
                <a:effectLst/>
                <a:highlight>
                  <a:srgbClr val="FFFFFF"/>
                </a:highlight>
                <a:latin typeface="Times New Roman" panose="02020603050405020304" pitchFamily="18" charset="0"/>
                <a:cs typeface="Times New Roman" panose="02020603050405020304" pitchFamily="18" charset="0"/>
              </a:rPr>
              <a:t>, the levy of income-tax is barred by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Section 96</a:t>
            </a:r>
            <a:r>
              <a:rPr lang="en-US" sz="2400" b="0" i="0" dirty="0">
                <a:effectLst/>
                <a:highlight>
                  <a:srgbClr val="FFFFFF"/>
                </a:highlight>
                <a:latin typeface="Times New Roman" panose="02020603050405020304" pitchFamily="18" charset="0"/>
                <a:cs typeface="Times New Roman" panose="02020603050405020304" pitchFamily="18" charset="0"/>
              </a:rPr>
              <a:t> and as a consequence, the deduction or collection under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Section 194LA</a:t>
            </a:r>
            <a:r>
              <a:rPr lang="en-US" sz="2400" b="0" i="0" dirty="0">
                <a:effectLst/>
                <a:highlight>
                  <a:srgbClr val="FFFFFF"/>
                </a:highlight>
                <a:latin typeface="Times New Roman" panose="02020603050405020304" pitchFamily="18" charset="0"/>
                <a:cs typeface="Times New Roman" panose="02020603050405020304" pitchFamily="18" charset="0"/>
              </a:rPr>
              <a:t> of the Income Tax Act, 1961, is impermissible.</a:t>
            </a:r>
            <a:endParaRPr lang="en-IN"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96974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8300" y="342900"/>
            <a:ext cx="11391900" cy="6134100"/>
          </a:xfrm>
        </p:spPr>
        <p:txBody>
          <a:bodyPr>
            <a:normAutofit/>
          </a:bodyPr>
          <a:lstStyle/>
          <a:p>
            <a:pPr algn="just">
              <a:buNone/>
            </a:pPr>
            <a:r>
              <a:rPr lang="en-GB" sz="2400" b="1" dirty="0">
                <a:latin typeface="Times New Roman" panose="02020603050405020304" pitchFamily="18" charset="0"/>
                <a:cs typeface="Times New Roman" panose="02020603050405020304" pitchFamily="18" charset="0"/>
              </a:rPr>
              <a:t>Sec. 2(47) "transfer", in relation to a capital asset, includes- </a:t>
            </a:r>
          </a:p>
          <a:p>
            <a:pPr algn="just">
              <a:buNone/>
            </a:pPr>
            <a:r>
              <a:rPr lang="en-GB" sz="2400" b="1" dirty="0">
                <a:latin typeface="Times New Roman" panose="02020603050405020304" pitchFamily="18" charset="0"/>
                <a:cs typeface="Times New Roman" panose="02020603050405020304" pitchFamily="18" charset="0"/>
              </a:rPr>
              <a:t>Sec. 2(47)(v) </a:t>
            </a:r>
          </a:p>
          <a:p>
            <a:pPr algn="just">
              <a:buNone/>
            </a:pPr>
            <a:r>
              <a:rPr lang="en-GB" sz="2400" dirty="0">
                <a:latin typeface="Times New Roman" panose="02020603050405020304" pitchFamily="18" charset="0"/>
                <a:cs typeface="Times New Roman" panose="02020603050405020304" pitchFamily="18" charset="0"/>
              </a:rPr>
              <a:t>any transaction involving the allowing of the possession of any immovable property to be taken or retained in part performance of a contract of the nature referred to in section 53A of the Transfer of Property Act, 1882 (4 of 1882) ; or</a:t>
            </a:r>
          </a:p>
          <a:p>
            <a:pPr algn="just">
              <a:buNone/>
            </a:pPr>
            <a:endParaRPr lang="en-GB" sz="2400" dirty="0">
              <a:latin typeface="Times New Roman" panose="02020603050405020304" pitchFamily="18" charset="0"/>
              <a:cs typeface="Times New Roman" panose="02020603050405020304" pitchFamily="18" charset="0"/>
            </a:endParaRPr>
          </a:p>
          <a:p>
            <a:pPr algn="just">
              <a:buNone/>
            </a:pPr>
            <a:r>
              <a:rPr lang="en-US" sz="2400" dirty="0">
                <a:latin typeface="Times New Roman" panose="02020603050405020304" pitchFamily="18" charset="0"/>
                <a:cs typeface="Times New Roman" panose="02020603050405020304" pitchFamily="18" charset="0"/>
              </a:rPr>
              <a:t>In other words, transfer includes any arrangement or transaction where any rights are handed over in execution of part performance of contract, even though the legal title has not been transferred. Thus by legislation by incorporation, transfer in part performance of contract as provided in Section 53A of the Transfer of Property Act was made applicable to transfer of capital asset for capital gains tax purposes.</a:t>
            </a:r>
          </a:p>
          <a:p>
            <a:pPr algn="just">
              <a:buNone/>
            </a:pPr>
            <a:endParaRPr lang="en-GB"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275465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9486" y="263319"/>
            <a:ext cx="10972800" cy="643125"/>
          </a:xfrm>
          <a:prstGeom prst="rect">
            <a:avLst/>
          </a:prstGeom>
        </p:spPr>
        <p:txBody>
          <a:bodyPr vert="horz" wrap="square" lIns="0" tIns="12065" rIns="0" bIns="0" rtlCol="0" anchor="ctr">
            <a:spAutoFit/>
            <a:scene3d>
              <a:camera prst="orthographicFront"/>
              <a:lightRig rig="soft" dir="t"/>
            </a:scene3d>
            <a:sp3d prstMaterial="softEdge">
              <a:bevelT w="25400" h="25400"/>
            </a:sp3d>
          </a:bodyPr>
          <a:lstStyle/>
          <a:p>
            <a:pPr marL="160655">
              <a:spcBef>
                <a:spcPts val="95"/>
              </a:spcBef>
            </a:pPr>
            <a:r>
              <a:rPr dirty="0">
                <a:latin typeface="Times New Roman" panose="02020603050405020304" pitchFamily="18" charset="0"/>
                <a:cs typeface="Times New Roman" panose="02020603050405020304" pitchFamily="18" charset="0"/>
              </a:rPr>
              <a:t>Take</a:t>
            </a:r>
            <a:r>
              <a:rPr spc="50" dirty="0">
                <a:latin typeface="Times New Roman" panose="02020603050405020304" pitchFamily="18" charset="0"/>
                <a:cs typeface="Times New Roman" panose="02020603050405020304" pitchFamily="18" charset="0"/>
              </a:rPr>
              <a:t> </a:t>
            </a:r>
            <a:r>
              <a:rPr spc="-20" dirty="0">
                <a:latin typeface="Times New Roman" panose="02020603050405020304" pitchFamily="18" charset="0"/>
                <a:cs typeface="Times New Roman" panose="02020603050405020304" pitchFamily="18" charset="0"/>
              </a:rPr>
              <a:t>away</a:t>
            </a:r>
          </a:p>
        </p:txBody>
      </p:sp>
      <p:sp>
        <p:nvSpPr>
          <p:cNvPr id="4" name="object 4"/>
          <p:cNvSpPr txBox="1"/>
          <p:nvPr/>
        </p:nvSpPr>
        <p:spPr>
          <a:xfrm>
            <a:off x="303697" y="906459"/>
            <a:ext cx="11560167" cy="4093428"/>
          </a:xfrm>
          <a:prstGeom prst="rect">
            <a:avLst/>
          </a:prstGeom>
        </p:spPr>
        <p:txBody>
          <a:bodyPr vert="horz" wrap="square" lIns="0" tIns="50800" rIns="0" bIns="0" rtlCol="0">
            <a:spAutoFit/>
          </a:bodyPr>
          <a:lstStyle/>
          <a:p>
            <a:pPr marL="469265" marR="7620" indent="-457200" algn="just">
              <a:lnSpc>
                <a:spcPct val="90100"/>
              </a:lnSpc>
              <a:spcBef>
                <a:spcPts val="400"/>
              </a:spcBef>
              <a:buFont typeface="Wingdings" panose="05000000000000000000" pitchFamily="2" charset="2"/>
              <a:buChar char="Ø"/>
              <a:tabLst>
                <a:tab pos="387350" algn="l"/>
              </a:tabLst>
            </a:pPr>
            <a:r>
              <a:rPr sz="2400" spc="60" dirty="0">
                <a:latin typeface="Times New Roman" panose="02020603050405020304" pitchFamily="18" charset="0"/>
                <a:cs typeface="Times New Roman" panose="02020603050405020304" pitchFamily="18" charset="0"/>
              </a:rPr>
              <a:t>This</a:t>
            </a:r>
            <a:r>
              <a:rPr sz="2400" spc="1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decision</a:t>
            </a:r>
            <a:r>
              <a:rPr sz="2400" spc="1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upsets</a:t>
            </a:r>
            <a:r>
              <a:rPr sz="2400" spc="1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various</a:t>
            </a:r>
            <a:r>
              <a:rPr sz="2400" spc="150" dirty="0">
                <a:latin typeface="Times New Roman" panose="02020603050405020304" pitchFamily="18" charset="0"/>
                <a:cs typeface="Times New Roman" panose="02020603050405020304" pitchFamily="18" charset="0"/>
              </a:rPr>
              <a:t> </a:t>
            </a:r>
            <a:r>
              <a:rPr sz="2400" spc="50" dirty="0">
                <a:latin typeface="Times New Roman" panose="02020603050405020304" pitchFamily="18" charset="0"/>
                <a:cs typeface="Times New Roman" panose="02020603050405020304" pitchFamily="18" charset="0"/>
              </a:rPr>
              <a:t>rulings</a:t>
            </a:r>
            <a:r>
              <a:rPr sz="2400" spc="150" dirty="0">
                <a:latin typeface="Times New Roman" panose="02020603050405020304" pitchFamily="18" charset="0"/>
                <a:cs typeface="Times New Roman" panose="02020603050405020304" pitchFamily="18" charset="0"/>
              </a:rPr>
              <a:t> </a:t>
            </a:r>
            <a:r>
              <a:rPr sz="2400" spc="55" dirty="0">
                <a:latin typeface="Times New Roman" panose="02020603050405020304" pitchFamily="18" charset="0"/>
                <a:cs typeface="Times New Roman" panose="02020603050405020304" pitchFamily="18" charset="0"/>
              </a:rPr>
              <a:t>which</a:t>
            </a:r>
            <a:r>
              <a:rPr sz="2400" spc="1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applied</a:t>
            </a:r>
            <a:r>
              <a:rPr sz="2400" spc="1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section</a:t>
            </a:r>
            <a:r>
              <a:rPr sz="2400" spc="165" dirty="0">
                <a:latin typeface="Times New Roman" panose="02020603050405020304" pitchFamily="18" charset="0"/>
                <a:cs typeface="Times New Roman" panose="02020603050405020304" pitchFamily="18" charset="0"/>
              </a:rPr>
              <a:t> </a:t>
            </a:r>
            <a:r>
              <a:rPr sz="2400" spc="120" dirty="0">
                <a:latin typeface="Times New Roman" panose="02020603050405020304" pitchFamily="18" charset="0"/>
                <a:cs typeface="Times New Roman" panose="02020603050405020304" pitchFamily="18" charset="0"/>
              </a:rPr>
              <a:t>2(47)(v)</a:t>
            </a:r>
            <a:r>
              <a:rPr sz="2400" spc="15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despite</a:t>
            </a:r>
            <a:r>
              <a:rPr lang="en-US"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a:t>
            </a:r>
            <a:r>
              <a:rPr lang="en-US" sz="2400" spc="5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specific</a:t>
            </a:r>
            <a:r>
              <a:rPr sz="2400" spc="5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clause</a:t>
            </a:r>
            <a:r>
              <a:rPr sz="2400" spc="550"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in</a:t>
            </a:r>
            <a:r>
              <a:rPr sz="2400" spc="5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5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sale</a:t>
            </a:r>
            <a:r>
              <a:rPr sz="2400" spc="5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agreement</a:t>
            </a:r>
            <a:r>
              <a:rPr sz="2400" spc="5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or</a:t>
            </a:r>
            <a:r>
              <a:rPr sz="2400" spc="5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JDA</a:t>
            </a:r>
            <a:r>
              <a:rPr sz="2400" spc="525" dirty="0">
                <a:latin typeface="Times New Roman" panose="02020603050405020304" pitchFamily="18" charset="0"/>
                <a:cs typeface="Times New Roman" panose="02020603050405020304" pitchFamily="18" charset="0"/>
              </a:rPr>
              <a:t> </a:t>
            </a:r>
            <a:r>
              <a:rPr sz="2400" spc="55" dirty="0">
                <a:latin typeface="Times New Roman" panose="02020603050405020304" pitchFamily="18" charset="0"/>
                <a:cs typeface="Times New Roman" panose="02020603050405020304" pitchFamily="18" charset="0"/>
              </a:rPr>
              <a:t>which</a:t>
            </a:r>
            <a:r>
              <a:rPr sz="2400" spc="5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provided</a:t>
            </a:r>
            <a:r>
              <a:rPr sz="2400" spc="5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that</a:t>
            </a:r>
            <a:r>
              <a:rPr sz="2400" spc="545"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the </a:t>
            </a:r>
            <a:r>
              <a:rPr sz="2400" dirty="0">
                <a:latin typeface="Times New Roman" panose="02020603050405020304" pitchFamily="18" charset="0"/>
                <a:cs typeface="Times New Roman" panose="02020603050405020304" pitchFamily="18" charset="0"/>
              </a:rPr>
              <a:t>instant</a:t>
            </a:r>
            <a:r>
              <a:rPr sz="2400" spc="1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case</a:t>
            </a:r>
            <a:r>
              <a:rPr sz="2400" spc="1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is</a:t>
            </a:r>
            <a:r>
              <a:rPr sz="2400" spc="9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covered</a:t>
            </a:r>
            <a:r>
              <a:rPr sz="2400" spc="1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by</a:t>
            </a:r>
            <a:r>
              <a:rPr sz="2400" spc="1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section</a:t>
            </a:r>
            <a:r>
              <a:rPr sz="2400" spc="114" dirty="0">
                <a:latin typeface="Times New Roman" panose="02020603050405020304" pitchFamily="18" charset="0"/>
                <a:cs typeface="Times New Roman" panose="02020603050405020304" pitchFamily="18" charset="0"/>
              </a:rPr>
              <a:t> </a:t>
            </a:r>
            <a:r>
              <a:rPr sz="2400" spc="120" dirty="0">
                <a:latin typeface="Times New Roman" panose="02020603050405020304" pitchFamily="18" charset="0"/>
                <a:cs typeface="Times New Roman" panose="02020603050405020304" pitchFamily="18" charset="0"/>
              </a:rPr>
              <a:t>52</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2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100" dirty="0">
                <a:latin typeface="Times New Roman" panose="02020603050405020304" pitchFamily="18" charset="0"/>
                <a:cs typeface="Times New Roman" panose="02020603050405020304" pitchFamily="18" charset="0"/>
              </a:rPr>
              <a:t> </a:t>
            </a:r>
            <a:r>
              <a:rPr sz="2400" spc="-30" dirty="0">
                <a:latin typeface="Times New Roman" panose="02020603050405020304" pitchFamily="18" charset="0"/>
                <a:cs typeface="Times New Roman" panose="02020603050405020304" pitchFamily="18" charset="0"/>
              </a:rPr>
              <a:t>Easements</a:t>
            </a:r>
            <a:r>
              <a:rPr sz="2400" spc="1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Act</a:t>
            </a:r>
            <a:r>
              <a:rPr sz="2400" spc="1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and</a:t>
            </a:r>
            <a:r>
              <a:rPr sz="2400" spc="1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not</a:t>
            </a:r>
            <a:r>
              <a:rPr sz="2400" spc="114"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covered </a:t>
            </a:r>
            <a:r>
              <a:rPr sz="2400" dirty="0">
                <a:latin typeface="Times New Roman" panose="02020603050405020304" pitchFamily="18" charset="0"/>
                <a:cs typeface="Times New Roman" panose="02020603050405020304" pitchFamily="18" charset="0"/>
              </a:rPr>
              <a:t>by </a:t>
            </a:r>
            <a:r>
              <a:rPr sz="2400" spc="-10" dirty="0">
                <a:latin typeface="Times New Roman" panose="02020603050405020304" pitchFamily="18" charset="0"/>
                <a:cs typeface="Times New Roman" panose="02020603050405020304" pitchFamily="18" charset="0"/>
              </a:rPr>
              <a:t>section</a:t>
            </a:r>
            <a:r>
              <a:rPr sz="2400" spc="35" dirty="0">
                <a:latin typeface="Times New Roman" panose="02020603050405020304" pitchFamily="18" charset="0"/>
                <a:cs typeface="Times New Roman" panose="02020603050405020304" pitchFamily="18" charset="0"/>
              </a:rPr>
              <a:t> </a:t>
            </a:r>
            <a:r>
              <a:rPr sz="2400" spc="100" dirty="0">
                <a:latin typeface="Times New Roman" panose="02020603050405020304" pitchFamily="18" charset="0"/>
                <a:cs typeface="Times New Roman" panose="02020603050405020304" pitchFamily="18" charset="0"/>
              </a:rPr>
              <a:t>53A</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18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TP</a:t>
            </a:r>
            <a:r>
              <a:rPr sz="2400" spc="20"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Act.</a:t>
            </a:r>
            <a:endParaRPr sz="2400" dirty="0">
              <a:latin typeface="Times New Roman" panose="02020603050405020304" pitchFamily="18" charset="0"/>
              <a:cs typeface="Times New Roman" panose="02020603050405020304" pitchFamily="18" charset="0"/>
            </a:endParaRPr>
          </a:p>
          <a:p>
            <a:pPr marL="469265" marR="5080" indent="-457200" algn="just">
              <a:lnSpc>
                <a:spcPct val="90100"/>
              </a:lnSpc>
              <a:spcBef>
                <a:spcPts val="2810"/>
              </a:spcBef>
              <a:buFont typeface="Wingdings" panose="05000000000000000000" pitchFamily="2" charset="2"/>
              <a:buChar char="Ø"/>
              <a:tabLst>
                <a:tab pos="387350" algn="l"/>
              </a:tabLst>
            </a:pPr>
            <a:r>
              <a:rPr sz="2400" dirty="0">
                <a:latin typeface="Times New Roman" panose="02020603050405020304" pitchFamily="18" charset="0"/>
                <a:cs typeface="Times New Roman" panose="02020603050405020304" pitchFamily="18" charset="0"/>
              </a:rPr>
              <a:t>The</a:t>
            </a:r>
            <a:r>
              <a:rPr sz="2400" spc="120" dirty="0">
                <a:latin typeface="Times New Roman" panose="02020603050405020304" pitchFamily="18" charset="0"/>
                <a:cs typeface="Times New Roman" panose="02020603050405020304" pitchFamily="18" charset="0"/>
              </a:rPr>
              <a:t> </a:t>
            </a:r>
            <a:r>
              <a:rPr sz="2400" spc="-40" dirty="0">
                <a:latin typeface="Times New Roman" panose="02020603050405020304" pitchFamily="18" charset="0"/>
                <a:cs typeface="Times New Roman" panose="02020603050405020304" pitchFamily="18" charset="0"/>
              </a:rPr>
              <a:t>statement</a:t>
            </a:r>
            <a:r>
              <a:rPr sz="2400" spc="140"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in</a:t>
            </a:r>
            <a:r>
              <a:rPr sz="2400" spc="150" dirty="0">
                <a:latin typeface="Times New Roman" panose="02020603050405020304" pitchFamily="18" charset="0"/>
                <a:cs typeface="Times New Roman" panose="02020603050405020304" pitchFamily="18" charset="0"/>
              </a:rPr>
              <a:t> </a:t>
            </a:r>
            <a:r>
              <a:rPr sz="2400" spc="85" dirty="0">
                <a:latin typeface="Times New Roman" panose="02020603050405020304" pitchFamily="18" charset="0"/>
                <a:cs typeface="Times New Roman" panose="02020603050405020304" pitchFamily="18" charset="0"/>
              </a:rPr>
              <a:t>Circular</a:t>
            </a:r>
            <a:r>
              <a:rPr sz="2400" spc="1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a:t>
            </a:r>
            <a:r>
              <a:rPr sz="2400" spc="125" dirty="0">
                <a:latin typeface="Times New Roman" panose="02020603050405020304" pitchFamily="18" charset="0"/>
                <a:cs typeface="Times New Roman" panose="02020603050405020304" pitchFamily="18" charset="0"/>
              </a:rPr>
              <a:t> </a:t>
            </a:r>
            <a:r>
              <a:rPr sz="2400" spc="80" dirty="0">
                <a:latin typeface="Times New Roman" panose="02020603050405020304" pitchFamily="18" charset="0"/>
                <a:cs typeface="Times New Roman" panose="02020603050405020304" pitchFamily="18" charset="0"/>
              </a:rPr>
              <a:t>495,</a:t>
            </a:r>
            <a:r>
              <a:rPr sz="2400" spc="1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dated</a:t>
            </a:r>
            <a:r>
              <a:rPr sz="2400" spc="125"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September</a:t>
            </a:r>
            <a:r>
              <a:rPr sz="2400" spc="135"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22,</a:t>
            </a:r>
            <a:r>
              <a:rPr sz="2400" spc="140" dirty="0">
                <a:latin typeface="Times New Roman" panose="02020603050405020304" pitchFamily="18" charset="0"/>
                <a:cs typeface="Times New Roman" panose="02020603050405020304" pitchFamily="18" charset="0"/>
              </a:rPr>
              <a:t> </a:t>
            </a:r>
            <a:r>
              <a:rPr sz="2400" spc="120" dirty="0">
                <a:latin typeface="Times New Roman" panose="02020603050405020304" pitchFamily="18" charset="0"/>
                <a:cs typeface="Times New Roman" panose="02020603050405020304" pitchFamily="18" charset="0"/>
              </a:rPr>
              <a:t>1987</a:t>
            </a:r>
            <a:r>
              <a:rPr sz="2400" spc="15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that</a:t>
            </a:r>
            <a:r>
              <a:rPr sz="2400" spc="13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section </a:t>
            </a:r>
            <a:r>
              <a:rPr sz="2400" spc="110" dirty="0">
                <a:latin typeface="Times New Roman" panose="02020603050405020304" pitchFamily="18" charset="0"/>
                <a:cs typeface="Times New Roman" panose="02020603050405020304" pitchFamily="18" charset="0"/>
              </a:rPr>
              <a:t>2(47)(vi)</a:t>
            </a:r>
            <a:r>
              <a:rPr sz="2400" spc="5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would</a:t>
            </a:r>
            <a:r>
              <a:rPr sz="2400" spc="59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apply</a:t>
            </a:r>
            <a:r>
              <a:rPr sz="2400" spc="6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5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“power</a:t>
            </a:r>
            <a:r>
              <a:rPr sz="2400" spc="58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1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attorney”</a:t>
            </a:r>
            <a:r>
              <a:rPr sz="2400" spc="6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transactions</a:t>
            </a:r>
            <a:r>
              <a:rPr sz="2400" spc="59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can</a:t>
            </a:r>
            <a:r>
              <a:rPr sz="2400" spc="6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now</a:t>
            </a:r>
            <a:r>
              <a:rPr sz="2400" spc="595"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be </a:t>
            </a:r>
            <a:r>
              <a:rPr sz="2400" dirty="0">
                <a:latin typeface="Times New Roman" panose="02020603050405020304" pitchFamily="18" charset="0"/>
                <a:cs typeface="Times New Roman" panose="02020603050405020304" pitchFamily="18" charset="0"/>
              </a:rPr>
              <a:t>applied</a:t>
            </a:r>
            <a:r>
              <a:rPr sz="2400" spc="56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only</a:t>
            </a:r>
            <a:r>
              <a:rPr sz="2400" spc="5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when</a:t>
            </a:r>
            <a:r>
              <a:rPr sz="2400" spc="59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there</a:t>
            </a:r>
            <a:r>
              <a:rPr sz="2400" spc="5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is</a:t>
            </a:r>
            <a:r>
              <a:rPr sz="2400" spc="5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a:t>
            </a:r>
            <a:r>
              <a:rPr sz="2400" spc="5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de-facto</a:t>
            </a:r>
            <a:r>
              <a:rPr sz="2400" spc="5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transfer</a:t>
            </a:r>
            <a:r>
              <a:rPr sz="2400" spc="5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which</a:t>
            </a:r>
            <a:r>
              <a:rPr sz="2400" spc="59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should</a:t>
            </a:r>
            <a:r>
              <a:rPr sz="2400" spc="57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go</a:t>
            </a:r>
            <a:r>
              <a:rPr sz="2400" spc="58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beyond </a:t>
            </a:r>
            <a:r>
              <a:rPr sz="2400" dirty="0">
                <a:latin typeface="Times New Roman" panose="02020603050405020304" pitchFamily="18" charset="0"/>
                <a:cs typeface="Times New Roman" panose="02020603050405020304" pitchFamily="18" charset="0"/>
              </a:rPr>
              <a:t>mere</a:t>
            </a:r>
            <a:r>
              <a:rPr sz="2400" spc="-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execution of</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power</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a:t>
            </a:r>
            <a:r>
              <a:rPr sz="2400" spc="114"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attorney.</a:t>
            </a:r>
            <a:endParaRPr sz="2400" dirty="0">
              <a:latin typeface="Times New Roman" panose="02020603050405020304" pitchFamily="18" charset="0"/>
              <a:cs typeface="Times New Roman" panose="02020603050405020304" pitchFamily="18" charset="0"/>
            </a:endParaRPr>
          </a:p>
          <a:p>
            <a:pPr marL="469265" marR="5080" indent="-457200" algn="just">
              <a:lnSpc>
                <a:spcPct val="90000"/>
              </a:lnSpc>
              <a:spcBef>
                <a:spcPts val="2810"/>
              </a:spcBef>
              <a:buFont typeface="Wingdings" panose="05000000000000000000" pitchFamily="2" charset="2"/>
              <a:buChar char="Ø"/>
              <a:tabLst>
                <a:tab pos="387350" algn="l"/>
              </a:tabLst>
            </a:pPr>
            <a:r>
              <a:rPr sz="2400" spc="60" dirty="0">
                <a:latin typeface="Times New Roman" panose="02020603050405020304" pitchFamily="18" charset="0"/>
                <a:cs typeface="Times New Roman" panose="02020603050405020304" pitchFamily="18" charset="0"/>
              </a:rPr>
              <a:t>This</a:t>
            </a:r>
            <a:r>
              <a:rPr sz="2400" spc="385"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ruling</a:t>
            </a:r>
            <a:r>
              <a:rPr sz="2400" spc="4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may</a:t>
            </a:r>
            <a:r>
              <a:rPr lang="en-US" sz="2400" dirty="0">
                <a:latin typeface="Times New Roman" panose="02020603050405020304" pitchFamily="18" charset="0"/>
                <a:cs typeface="Times New Roman" panose="02020603050405020304" pitchFamily="18" charset="0"/>
              </a:rPr>
              <a:t> </a:t>
            </a:r>
            <a:r>
              <a:rPr sz="2400" spc="90" dirty="0">
                <a:latin typeface="Times New Roman" panose="02020603050405020304" pitchFamily="18" charset="0"/>
                <a:cs typeface="Times New Roman" panose="02020603050405020304" pitchFamily="18" charset="0"/>
              </a:rPr>
              <a:t>run</a:t>
            </a:r>
            <a:r>
              <a:rPr sz="2400" spc="4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counter</a:t>
            </a:r>
            <a:r>
              <a:rPr sz="2400" spc="4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to</a:t>
            </a:r>
            <a:r>
              <a:rPr sz="2400" spc="4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decision</a:t>
            </a:r>
            <a:r>
              <a:rPr sz="2400" spc="420" dirty="0">
                <a:latin typeface="Times New Roman" panose="02020603050405020304" pitchFamily="18" charset="0"/>
                <a:cs typeface="Times New Roman" panose="02020603050405020304" pitchFamily="18" charset="0"/>
              </a:rPr>
              <a:t> </a:t>
            </a:r>
            <a:r>
              <a:rPr sz="2400" spc="70" dirty="0">
                <a:latin typeface="Times New Roman" panose="02020603050405020304" pitchFamily="18" charset="0"/>
                <a:cs typeface="Times New Roman" panose="02020603050405020304" pitchFamily="18" charset="0"/>
              </a:rPr>
              <a:t>in</a:t>
            </a:r>
            <a:r>
              <a:rPr sz="2400" spc="43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Sh</a:t>
            </a:r>
            <a:r>
              <a:rPr sz="2400" b="1" spc="40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Sanjeev</a:t>
            </a:r>
            <a:r>
              <a:rPr sz="2400" b="1" spc="415" dirty="0">
                <a:latin typeface="Times New Roman" panose="02020603050405020304" pitchFamily="18" charset="0"/>
                <a:cs typeface="Times New Roman" panose="02020603050405020304" pitchFamily="18" charset="0"/>
              </a:rPr>
              <a:t> </a:t>
            </a:r>
            <a:r>
              <a:rPr sz="2400" b="1" spc="60" dirty="0">
                <a:latin typeface="Times New Roman" panose="02020603050405020304" pitchFamily="18" charset="0"/>
                <a:cs typeface="Times New Roman" panose="02020603050405020304" pitchFamily="18" charset="0"/>
              </a:rPr>
              <a:t>Lal</a:t>
            </a:r>
            <a:r>
              <a:rPr sz="2400" b="1" spc="420"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Vs</a:t>
            </a:r>
            <a:r>
              <a:rPr sz="2400" b="1" spc="395" dirty="0">
                <a:latin typeface="Times New Roman" panose="02020603050405020304" pitchFamily="18" charset="0"/>
                <a:cs typeface="Times New Roman" panose="02020603050405020304" pitchFamily="18" charset="0"/>
              </a:rPr>
              <a:t> </a:t>
            </a:r>
            <a:r>
              <a:rPr sz="2400" b="1" spc="130" dirty="0">
                <a:latin typeface="Times New Roman" panose="02020603050405020304" pitchFamily="18" charset="0"/>
                <a:cs typeface="Times New Roman" panose="02020603050405020304" pitchFamily="18" charset="0"/>
              </a:rPr>
              <a:t>CIT</a:t>
            </a:r>
            <a:r>
              <a:rPr sz="2400" b="1" spc="395" dirty="0">
                <a:latin typeface="Times New Roman" panose="02020603050405020304" pitchFamily="18" charset="0"/>
                <a:cs typeface="Times New Roman" panose="02020603050405020304" pitchFamily="18" charset="0"/>
              </a:rPr>
              <a:t> </a:t>
            </a:r>
            <a:r>
              <a:rPr sz="2400" b="1" spc="135" dirty="0">
                <a:uFill>
                  <a:solidFill>
                    <a:srgbClr val="5F5F5F"/>
                  </a:solidFill>
                </a:uFill>
                <a:latin typeface="Times New Roman" panose="02020603050405020304" pitchFamily="18" charset="0"/>
                <a:cs typeface="Times New Roman" panose="02020603050405020304" pitchFamily="18" charset="0"/>
              </a:rPr>
              <a:t>2014-</a:t>
            </a:r>
            <a:r>
              <a:rPr sz="2400" b="1" spc="135" dirty="0">
                <a:latin typeface="Times New Roman" panose="02020603050405020304" pitchFamily="18" charset="0"/>
                <a:cs typeface="Times New Roman" panose="02020603050405020304" pitchFamily="18" charset="0"/>
              </a:rPr>
              <a:t> </a:t>
            </a:r>
            <a:r>
              <a:rPr sz="2400" b="1" spc="150" dirty="0">
                <a:uFill>
                  <a:solidFill>
                    <a:srgbClr val="5F5F5F"/>
                  </a:solidFill>
                </a:uFill>
                <a:latin typeface="Times New Roman" panose="02020603050405020304" pitchFamily="18" charset="0"/>
                <a:cs typeface="Times New Roman" panose="02020603050405020304" pitchFamily="18" charset="0"/>
              </a:rPr>
              <a:t>TIOL-</a:t>
            </a:r>
            <a:r>
              <a:rPr sz="2400" b="1" spc="160" dirty="0">
                <a:uFill>
                  <a:solidFill>
                    <a:srgbClr val="5F5F5F"/>
                  </a:solidFill>
                </a:uFill>
                <a:latin typeface="Times New Roman" panose="02020603050405020304" pitchFamily="18" charset="0"/>
                <a:cs typeface="Times New Roman" panose="02020603050405020304" pitchFamily="18" charset="0"/>
              </a:rPr>
              <a:t>63-</a:t>
            </a:r>
            <a:r>
              <a:rPr sz="2400" b="1" spc="130" dirty="0">
                <a:uFill>
                  <a:solidFill>
                    <a:srgbClr val="5F5F5F"/>
                  </a:solidFill>
                </a:uFill>
                <a:latin typeface="Times New Roman" panose="02020603050405020304" pitchFamily="18" charset="0"/>
                <a:cs typeface="Times New Roman" panose="02020603050405020304" pitchFamily="18" charset="0"/>
              </a:rPr>
              <a:t>SC-</a:t>
            </a:r>
            <a:r>
              <a:rPr sz="2400" b="1" spc="110" dirty="0">
                <a:uFill>
                  <a:solidFill>
                    <a:srgbClr val="5F5F5F"/>
                  </a:solidFill>
                </a:uFill>
                <a:latin typeface="Times New Roman" panose="02020603050405020304" pitchFamily="18" charset="0"/>
                <a:cs typeface="Times New Roman" panose="02020603050405020304" pitchFamily="18" charset="0"/>
              </a:rPr>
              <a:t>IT</a:t>
            </a:r>
            <a:r>
              <a:rPr lang="en-US" sz="2400" b="1" spc="110" dirty="0">
                <a:uFill>
                  <a:solidFill>
                    <a:srgbClr val="5F5F5F"/>
                  </a:solidFill>
                </a:uFill>
                <a:latin typeface="Times New Roman" panose="02020603050405020304" pitchFamily="18" charset="0"/>
                <a:cs typeface="Times New Roman" panose="02020603050405020304" pitchFamily="18" charset="0"/>
              </a:rPr>
              <a:t> </a:t>
            </a:r>
            <a:r>
              <a:rPr sz="2400" spc="50" dirty="0">
                <a:uFill>
                  <a:solidFill>
                    <a:srgbClr val="5F5F5F"/>
                  </a:solidFill>
                </a:uFill>
                <a:latin typeface="Times New Roman" panose="02020603050405020304" pitchFamily="18" charset="0"/>
                <a:cs typeface="Times New Roman" panose="02020603050405020304" pitchFamily="18" charset="0"/>
              </a:rPr>
              <a:t>which</a:t>
            </a:r>
            <a:r>
              <a:rPr sz="2400" spc="46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held</a:t>
            </a:r>
            <a:r>
              <a:rPr sz="2400" spc="470"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that</a:t>
            </a:r>
            <a:r>
              <a:rPr sz="2400" spc="47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the</a:t>
            </a:r>
            <a:r>
              <a:rPr sz="2400" spc="45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agreement</a:t>
            </a:r>
            <a:r>
              <a:rPr sz="2400" spc="47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to</a:t>
            </a:r>
            <a:r>
              <a:rPr sz="2400" spc="480"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sell</a:t>
            </a:r>
            <a:r>
              <a:rPr sz="2400" spc="470"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executed</a:t>
            </a:r>
            <a:r>
              <a:rPr sz="2400" spc="47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on</a:t>
            </a:r>
            <a:r>
              <a:rPr sz="2400" spc="465" dirty="0">
                <a:uFill>
                  <a:solidFill>
                    <a:srgbClr val="5F5F5F"/>
                  </a:solidFill>
                </a:uFill>
                <a:latin typeface="Times New Roman" panose="02020603050405020304" pitchFamily="18" charset="0"/>
                <a:cs typeface="Times New Roman" panose="02020603050405020304" pitchFamily="18" charset="0"/>
              </a:rPr>
              <a:t> </a:t>
            </a:r>
            <a:r>
              <a:rPr sz="2400" spc="-20" dirty="0">
                <a:uFill>
                  <a:solidFill>
                    <a:srgbClr val="5F5F5F"/>
                  </a:solidFill>
                </a:uFill>
                <a:latin typeface="Times New Roman" panose="02020603050405020304" pitchFamily="18" charset="0"/>
                <a:cs typeface="Times New Roman" panose="02020603050405020304" pitchFamily="18" charset="0"/>
              </a:rPr>
              <a:t>27th</a:t>
            </a:r>
            <a:r>
              <a:rPr sz="2400" spc="-20" dirty="0">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December,</a:t>
            </a:r>
            <a:r>
              <a:rPr sz="2400" spc="330" dirty="0">
                <a:uFill>
                  <a:solidFill>
                    <a:srgbClr val="5F5F5F"/>
                  </a:solidFill>
                </a:uFill>
                <a:latin typeface="Times New Roman" panose="02020603050405020304" pitchFamily="18" charset="0"/>
                <a:cs typeface="Times New Roman" panose="02020603050405020304" pitchFamily="18" charset="0"/>
              </a:rPr>
              <a:t> </a:t>
            </a:r>
            <a:r>
              <a:rPr sz="2400" spc="120" dirty="0">
                <a:uFill>
                  <a:solidFill>
                    <a:srgbClr val="5F5F5F"/>
                  </a:solidFill>
                </a:uFill>
                <a:latin typeface="Times New Roman" panose="02020603050405020304" pitchFamily="18" charset="0"/>
                <a:cs typeface="Times New Roman" panose="02020603050405020304" pitchFamily="18" charset="0"/>
              </a:rPr>
              <a:t>2002</a:t>
            </a:r>
            <a:r>
              <a:rPr sz="2400" spc="310"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can</a:t>
            </a:r>
            <a:r>
              <a:rPr sz="2400" spc="34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be</a:t>
            </a:r>
            <a:r>
              <a:rPr sz="2400" spc="29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considered</a:t>
            </a:r>
            <a:r>
              <a:rPr sz="2400" spc="30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as</a:t>
            </a:r>
            <a:r>
              <a:rPr sz="2400" spc="29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a</a:t>
            </a:r>
            <a:r>
              <a:rPr sz="2400" spc="33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date</a:t>
            </a:r>
            <a:r>
              <a:rPr sz="2400" spc="30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on</a:t>
            </a:r>
            <a:r>
              <a:rPr sz="2400" spc="315" dirty="0">
                <a:uFill>
                  <a:solidFill>
                    <a:srgbClr val="5F5F5F"/>
                  </a:solidFill>
                </a:uFill>
                <a:latin typeface="Times New Roman" panose="02020603050405020304" pitchFamily="18" charset="0"/>
                <a:cs typeface="Times New Roman" panose="02020603050405020304" pitchFamily="18" charset="0"/>
              </a:rPr>
              <a:t> </a:t>
            </a:r>
            <a:r>
              <a:rPr sz="2400" spc="55" dirty="0">
                <a:uFill>
                  <a:solidFill>
                    <a:srgbClr val="5F5F5F"/>
                  </a:solidFill>
                </a:uFill>
                <a:latin typeface="Times New Roman" panose="02020603050405020304" pitchFamily="18" charset="0"/>
                <a:cs typeface="Times New Roman" panose="02020603050405020304" pitchFamily="18" charset="0"/>
              </a:rPr>
              <a:t>which</a:t>
            </a:r>
            <a:r>
              <a:rPr sz="2400" spc="335"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the</a:t>
            </a:r>
            <a:r>
              <a:rPr sz="2400" spc="320" dirty="0">
                <a:uFill>
                  <a:solidFill>
                    <a:srgbClr val="5F5F5F"/>
                  </a:solidFill>
                </a:uFill>
                <a:latin typeface="Times New Roman" panose="02020603050405020304" pitchFamily="18" charset="0"/>
                <a:cs typeface="Times New Roman" panose="02020603050405020304" pitchFamily="18" charset="0"/>
              </a:rPr>
              <a:t> </a:t>
            </a:r>
            <a:r>
              <a:rPr sz="2400" dirty="0">
                <a:uFill>
                  <a:solidFill>
                    <a:srgbClr val="5F5F5F"/>
                  </a:solidFill>
                </a:uFill>
                <a:latin typeface="Times New Roman" panose="02020603050405020304" pitchFamily="18" charset="0"/>
                <a:cs typeface="Times New Roman" panose="02020603050405020304" pitchFamily="18" charset="0"/>
              </a:rPr>
              <a:t>property</a:t>
            </a:r>
            <a:r>
              <a:rPr sz="2400" spc="330" dirty="0">
                <a:uFill>
                  <a:solidFill>
                    <a:srgbClr val="5F5F5F"/>
                  </a:solidFill>
                </a:uFill>
                <a:latin typeface="Times New Roman" panose="02020603050405020304" pitchFamily="18" charset="0"/>
                <a:cs typeface="Times New Roman" panose="02020603050405020304" pitchFamily="18" charset="0"/>
              </a:rPr>
              <a:t> </a:t>
            </a:r>
            <a:r>
              <a:rPr sz="2400" spc="-25" dirty="0">
                <a:uFill>
                  <a:solidFill>
                    <a:srgbClr val="5F5F5F"/>
                  </a:solidFill>
                </a:uFill>
                <a:latin typeface="Times New Roman" panose="02020603050405020304" pitchFamily="18" charset="0"/>
                <a:cs typeface="Times New Roman" panose="02020603050405020304" pitchFamily="18" charset="0"/>
              </a:rPr>
              <a:t>had</a:t>
            </a:r>
            <a:r>
              <a:rPr sz="2400" spc="-25" dirty="0">
                <a:latin typeface="Times New Roman" panose="02020603050405020304" pitchFamily="18" charset="0"/>
                <a:cs typeface="Times New Roman" panose="02020603050405020304" pitchFamily="18" charset="0"/>
              </a:rPr>
              <a:t> </a:t>
            </a:r>
            <a:r>
              <a:rPr sz="2400" spc="-30" dirty="0">
                <a:uFill>
                  <a:solidFill>
                    <a:srgbClr val="5F5F5F"/>
                  </a:solidFill>
                </a:uFill>
                <a:latin typeface="Times New Roman" panose="02020603050405020304" pitchFamily="18" charset="0"/>
                <a:cs typeface="Times New Roman" panose="02020603050405020304" pitchFamily="18" charset="0"/>
              </a:rPr>
              <a:t>been</a:t>
            </a:r>
            <a:r>
              <a:rPr sz="2400" spc="-110" dirty="0">
                <a:uFill>
                  <a:solidFill>
                    <a:srgbClr val="5F5F5F"/>
                  </a:solidFill>
                </a:uFill>
                <a:latin typeface="Times New Roman" panose="02020603050405020304" pitchFamily="18" charset="0"/>
                <a:cs typeface="Times New Roman" panose="02020603050405020304" pitchFamily="18" charset="0"/>
              </a:rPr>
              <a:t> </a:t>
            </a:r>
            <a:r>
              <a:rPr sz="2400" spc="-10" dirty="0">
                <a:uFill>
                  <a:solidFill>
                    <a:srgbClr val="5F5F5F"/>
                  </a:solidFill>
                </a:uFill>
                <a:latin typeface="Times New Roman" panose="02020603050405020304" pitchFamily="18" charset="0"/>
                <a:cs typeface="Times New Roman" panose="02020603050405020304" pitchFamily="18" charset="0"/>
              </a:rPr>
              <a:t>transferred.</a:t>
            </a:r>
            <a:endParaRPr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9C99F29-9C99-3B4D-11CF-ADEE60C74349}"/>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70841670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182880" indent="0" algn="just">
              <a:spcBef>
                <a:spcPts val="0"/>
              </a:spcBef>
              <a:buNone/>
            </a:pPr>
            <a:r>
              <a:rPr lang="en-US" sz="2400" b="0" i="0" dirty="0">
                <a:effectLst/>
                <a:highlight>
                  <a:srgbClr val="FFFFFF"/>
                </a:highlight>
                <a:latin typeface="Times New Roman" panose="02020603050405020304" pitchFamily="18" charset="0"/>
              </a:rPr>
              <a:t>35. Before concluding, we have to address ourselves to two formidable contentions raised by Ms. Mamata, learned Standing Counsel for the respondents. The first is that </a:t>
            </a:r>
            <a:r>
              <a:rPr lang="en-US" sz="2400" b="0" i="0" u="none" strike="noStrike" dirty="0">
                <a:effectLst/>
                <a:highlight>
                  <a:srgbClr val="FFFFFF"/>
                </a:highlight>
                <a:latin typeface="Times New Roman" panose="02020603050405020304" pitchFamily="18" charset="0"/>
                <a:hlinkClick r:id="rId2">
                  <a:extLst>
                    <a:ext uri="{A12FA001-AC4F-418D-AE19-62706E023703}">
                      <ahyp:hlinkClr xmlns:ahyp="http://schemas.microsoft.com/office/drawing/2018/hyperlinkcolor" val="tx"/>
                    </a:ext>
                  </a:extLst>
                </a:hlinkClick>
              </a:rPr>
              <a:t>Section 194LA</a:t>
            </a:r>
            <a:r>
              <a:rPr lang="en-US" sz="2400" b="0" i="0" dirty="0">
                <a:effectLst/>
                <a:highlight>
                  <a:srgbClr val="FFFFFF"/>
                </a:highlight>
                <a:latin typeface="Times New Roman" panose="02020603050405020304" pitchFamily="18" charset="0"/>
              </a:rPr>
              <a:t> imposes an obligation in respect of any sum and the second is that the obligation is upon the payer, who has no protection under </a:t>
            </a:r>
            <a:r>
              <a:rPr lang="en-US" sz="24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96</a:t>
            </a:r>
            <a:r>
              <a:rPr lang="en-US" sz="2400" b="0" i="0" dirty="0">
                <a:effectLst/>
                <a:highlight>
                  <a:srgbClr val="FFFFFF"/>
                </a:highlight>
                <a:latin typeface="Times New Roman" panose="02020603050405020304" pitchFamily="18" charset="0"/>
              </a:rPr>
              <a:t> of the 2013 </a:t>
            </a:r>
            <a:r>
              <a:rPr lang="en-US" sz="2400" b="0" i="0" u="none" strike="noStrike" dirty="0">
                <a:effectLst/>
                <a:highlight>
                  <a:srgbClr val="FFFFFF"/>
                </a:highlight>
                <a:latin typeface="Times New Roman" panose="02020603050405020304" pitchFamily="18" charset="0"/>
                <a:hlinkClick r:id="rId4">
                  <a:extLst>
                    <a:ext uri="{A12FA001-AC4F-418D-AE19-62706E023703}">
                      <ahyp:hlinkClr xmlns:ahyp="http://schemas.microsoft.com/office/drawing/2018/hyperlinkcolor" val="tx"/>
                    </a:ext>
                  </a:extLst>
                </a:hlinkClick>
              </a:rPr>
              <a:t>Land Acquisition Act</a:t>
            </a:r>
            <a:r>
              <a:rPr lang="en-US" sz="2400" b="0" i="0" dirty="0">
                <a:effectLst/>
                <a:highlight>
                  <a:srgbClr val="FFFFFF"/>
                </a:highlight>
                <a:latin typeface="Times New Roman" panose="02020603050405020304" pitchFamily="18" charset="0"/>
              </a:rPr>
              <a:t>.</a:t>
            </a:r>
            <a:endParaRPr lang="en-IN"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45380284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039" y="283029"/>
            <a:ext cx="11731923" cy="5893934"/>
          </a:xfrm>
        </p:spPr>
        <p:txBody>
          <a:bodyPr>
            <a:noAutofit/>
          </a:bodyPr>
          <a:lstStyle/>
          <a:p>
            <a:pPr marL="182880" indent="0" algn="just">
              <a:lnSpc>
                <a:spcPct val="100000"/>
              </a:lnSpc>
              <a:spcBef>
                <a:spcPts val="0"/>
              </a:spcBef>
              <a:buNone/>
            </a:pPr>
            <a:r>
              <a:rPr lang="en-US" sz="2000" b="0" i="0" dirty="0">
                <a:effectLst/>
                <a:highlight>
                  <a:srgbClr val="FFFFFF"/>
                </a:highlight>
                <a:latin typeface="Times New Roman" panose="02020603050405020304" pitchFamily="18" charset="0"/>
              </a:rPr>
              <a:t>36. Insofar as the 1st contention is concerned, we have to admit that </a:t>
            </a:r>
            <a:r>
              <a:rPr lang="en-US" sz="2000" b="0" i="0" u="none" strike="noStrike" dirty="0">
                <a:effectLst/>
                <a:highlight>
                  <a:srgbClr val="FFFFFF"/>
                </a:highlight>
                <a:latin typeface="Times New Roman" panose="02020603050405020304" pitchFamily="18" charset="0"/>
                <a:hlinkClick r:id="rId2">
                  <a:extLst>
                    <a:ext uri="{A12FA001-AC4F-418D-AE19-62706E023703}">
                      <ahyp:hlinkClr xmlns:ahyp="http://schemas.microsoft.com/office/drawing/2018/hyperlinkcolor" val="tx"/>
                    </a:ext>
                  </a:extLst>
                </a:hlinkClick>
              </a:rPr>
              <a:t>Section 194LA</a:t>
            </a:r>
            <a:r>
              <a:rPr lang="en-US" sz="2000" b="0" i="0" dirty="0">
                <a:effectLst/>
                <a:highlight>
                  <a:srgbClr val="FFFFFF"/>
                </a:highlight>
                <a:latin typeface="Times New Roman" panose="02020603050405020304" pitchFamily="18" charset="0"/>
              </a:rPr>
              <a:t> uses the expression any sum and not the expressions income, payment or amount. In </a:t>
            </a:r>
            <a:r>
              <a:rPr lang="en-US" sz="2000" b="0" i="0" dirty="0" err="1">
                <a:effectLst/>
                <a:highlight>
                  <a:srgbClr val="FFFFFF"/>
                </a:highlight>
                <a:latin typeface="Times New Roman" panose="02020603050405020304" pitchFamily="18" charset="0"/>
              </a:rPr>
              <a:t>T.Raj</a:t>
            </a:r>
            <a:r>
              <a:rPr lang="en-US" sz="2000" b="0" i="0" dirty="0">
                <a:effectLst/>
                <a:highlight>
                  <a:srgbClr val="FFFFFF"/>
                </a:highlight>
                <a:latin typeface="Times New Roman" panose="02020603050405020304" pitchFamily="18" charset="0"/>
              </a:rPr>
              <a:t> Kumar v. Union of India [W.P.No.17241 of 2015 and batch, dated 12-4-2016] decided by a Division Bench of the Madras High Court to which one of us (VRS, J.) was a party, the Court provided a tabular statement listing out different words/expressions used in the </a:t>
            </a:r>
            <a:r>
              <a:rPr lang="en-US" sz="20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Income Tax Act, 1961</a:t>
            </a:r>
            <a:r>
              <a:rPr lang="en-US" sz="2000" b="0" i="0" dirty="0">
                <a:effectLst/>
                <a:highlight>
                  <a:srgbClr val="FFFFFF"/>
                </a:highlight>
                <a:latin typeface="Times New Roman" panose="02020603050405020304" pitchFamily="18" charset="0"/>
              </a:rPr>
              <a:t> such as sum, income and amount and the Sections in which they are used. The tabular statement is as follows:</a:t>
            </a:r>
          </a:p>
          <a:p>
            <a:pPr marL="182880" indent="0" algn="just">
              <a:lnSpc>
                <a:spcPct val="100000"/>
              </a:lnSpc>
              <a:spcBef>
                <a:spcPts val="0"/>
              </a:spcBef>
              <a:buNone/>
            </a:pPr>
            <a:endParaRPr lang="en-US" sz="2000" dirty="0">
              <a:highlight>
                <a:srgbClr val="FFFFFF"/>
              </a:highlight>
              <a:latin typeface="Times New Roman" panose="02020603050405020304" pitchFamily="18" charset="0"/>
              <a:cs typeface="Times New Roman" panose="02020603050405020304" pitchFamily="18" charset="0"/>
            </a:endParaRPr>
          </a:p>
          <a:p>
            <a:pPr marL="182880" indent="0" algn="just">
              <a:lnSpc>
                <a:spcPct val="100000"/>
              </a:lnSpc>
              <a:spcBef>
                <a:spcPts val="0"/>
              </a:spcBef>
              <a:buNone/>
            </a:pPr>
            <a:r>
              <a:rPr lang="en-US" sz="2000" b="0" i="0" dirty="0">
                <a:effectLst/>
                <a:highlight>
                  <a:srgbClr val="FFFFFF"/>
                </a:highlight>
                <a:latin typeface="Times New Roman" panose="02020603050405020304" pitchFamily="18" charset="0"/>
              </a:rPr>
              <a:t>Word Used Provision in Chapter XVII Sum 191 [Direct Payment] 194C [Payments to Contractors 194IA [Transfer of Immovable Property] 194J [Fees for professional or technical services] 194L [Acquisition of Capital Asset] 194LA [Acquisition of certain Immovable Property] 195 [Other Sums] 196 [Payable to Government, Reserve Bank or certain corporations] Income 190, 193 [Interest on Securities] 194-I [Rent], 194A [Other Interest] 194B [Winnings from Lottery] 194BB [Winnings from Horse Race] 194D [Insurance Commission] 194DA [Payments for Life Insurance] 194E [Payment to non-resident sportsmen] 194G [Commission on Sale of Lottery Ticket] 194H [Commission/Brokerage] 194K [Income in respect of Units] 194LB [Interest from Infrastructure Debt Fund] 194LBA [Units of a business trust] 194LBB [Units of an Investment Fund] 194LC [Interest from an Indian Company] 194LD [Interest on Certain Bonds and Government Securities] 195 [Other Sums] 196A [Units of Non Residents] 196B [Units] 196C [Foreign Currency Bonds or shares of Indian company] 196D [FIIs from securities] Amount 192(1) [Salary] 192A [Accumulated Balance to Employee] 194 [Dividends] 194EE [National Savings Scheme] 194F [Repurchase of Units by Mutual Fund or UTI]</a:t>
            </a:r>
            <a:endParaRPr lang="en-IN"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8653890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622" y="283029"/>
            <a:ext cx="11500757" cy="5893934"/>
          </a:xfrm>
        </p:spPr>
        <p:txBody>
          <a:bodyPr>
            <a:noAutofit/>
          </a:bodyPr>
          <a:lstStyle/>
          <a:p>
            <a:pPr marL="182880" indent="0" algn="just">
              <a:lnSpc>
                <a:spcPct val="100000"/>
              </a:lnSpc>
              <a:spcBef>
                <a:spcPts val="0"/>
              </a:spcBef>
              <a:buNone/>
            </a:pPr>
            <a:r>
              <a:rPr lang="en-US" sz="2400" b="0" i="0" dirty="0">
                <a:effectLst/>
                <a:highlight>
                  <a:srgbClr val="FFFFFF"/>
                </a:highlight>
                <a:latin typeface="Times New Roman" panose="02020603050405020304" pitchFamily="18" charset="0"/>
                <a:cs typeface="Times New Roman" panose="02020603050405020304" pitchFamily="18" charset="0"/>
              </a:rPr>
              <a:t>37. But as we have pointed out earlier, the primary object of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Section 194LA</a:t>
            </a:r>
            <a:r>
              <a:rPr lang="en-US" sz="2400" b="0" i="0" dirty="0">
                <a:effectLst/>
                <a:highlight>
                  <a:srgbClr val="FFFFFF"/>
                </a:highlight>
                <a:latin typeface="Times New Roman" panose="02020603050405020304" pitchFamily="18" charset="0"/>
                <a:cs typeface="Times New Roman" panose="02020603050405020304" pitchFamily="18" charset="0"/>
              </a:rPr>
              <a:t> is to oblige the payer of a sum of money to deduct something towards income-tax. Therefore, the expression any sum is actually controlled by the expression income-tax.</a:t>
            </a:r>
          </a:p>
          <a:p>
            <a:pPr marL="182880" indent="0" algn="just">
              <a:lnSpc>
                <a:spcPct val="100000"/>
              </a:lnSpc>
              <a:spcBef>
                <a:spcPts val="0"/>
              </a:spcBef>
              <a:buNone/>
            </a:pPr>
            <a:endParaRPr lang="en-US" sz="2400" dirty="0">
              <a:highlight>
                <a:srgbClr val="FFFFFF"/>
              </a:highlight>
              <a:latin typeface="Times New Roman" panose="02020603050405020304" pitchFamily="18" charset="0"/>
              <a:cs typeface="Times New Roman" panose="02020603050405020304" pitchFamily="18" charset="0"/>
            </a:endParaRPr>
          </a:p>
          <a:p>
            <a:pPr marL="182880" indent="0" algn="just">
              <a:lnSpc>
                <a:spcPct val="100000"/>
              </a:lnSpc>
              <a:spcBef>
                <a:spcPts val="0"/>
              </a:spcBef>
              <a:buNone/>
            </a:pPr>
            <a:r>
              <a:rPr lang="en-US" sz="2400" b="0" i="0" dirty="0">
                <a:effectLst/>
                <a:highlight>
                  <a:srgbClr val="FFFFFF"/>
                </a:highlight>
                <a:latin typeface="Times New Roman" panose="02020603050405020304" pitchFamily="18" charset="0"/>
              </a:rPr>
              <a:t>38. Insofar as the 2nd contention is concerned, under the scheme of </a:t>
            </a:r>
            <a:r>
              <a:rPr lang="en-US" sz="24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96</a:t>
            </a:r>
            <a:r>
              <a:rPr lang="en-US" sz="2400" b="0" i="0" dirty="0">
                <a:effectLst/>
                <a:highlight>
                  <a:srgbClr val="FFFFFF"/>
                </a:highlight>
                <a:latin typeface="Times New Roman" panose="02020603050405020304" pitchFamily="18" charset="0"/>
              </a:rPr>
              <a:t> of the 2013 </a:t>
            </a:r>
            <a:r>
              <a:rPr lang="en-US" sz="2400" b="0" i="0" u="none" strike="noStrike" dirty="0">
                <a:effectLst/>
                <a:highlight>
                  <a:srgbClr val="FFFFFF"/>
                </a:highlight>
                <a:latin typeface="Times New Roman" panose="02020603050405020304" pitchFamily="18" charset="0"/>
                <a:hlinkClick r:id="rId4">
                  <a:extLst>
                    <a:ext uri="{A12FA001-AC4F-418D-AE19-62706E023703}">
                      <ahyp:hlinkClr xmlns:ahyp="http://schemas.microsoft.com/office/drawing/2018/hyperlinkcolor" val="tx"/>
                    </a:ext>
                  </a:extLst>
                </a:hlinkClick>
              </a:rPr>
              <a:t>Land Acquisition Act</a:t>
            </a:r>
            <a:r>
              <a:rPr lang="en-US" sz="2400" b="0" i="0" dirty="0">
                <a:effectLst/>
                <a:highlight>
                  <a:srgbClr val="FFFFFF"/>
                </a:highlight>
                <a:latin typeface="Times New Roman" panose="02020603050405020304" pitchFamily="18" charset="0"/>
              </a:rPr>
              <a:t>, there is no place for a payer of a sum of money. </a:t>
            </a:r>
          </a:p>
          <a:p>
            <a:pPr marL="182880" indent="0" algn="just">
              <a:lnSpc>
                <a:spcPct val="100000"/>
              </a:lnSpc>
              <a:spcBef>
                <a:spcPts val="0"/>
              </a:spcBef>
              <a:buNone/>
            </a:pPr>
            <a:r>
              <a:rPr lang="en-US" sz="2400" b="0" i="0" dirty="0">
                <a:effectLst/>
                <a:highlight>
                  <a:srgbClr val="FFFFFF"/>
                </a:highlight>
                <a:latin typeface="Times New Roman" panose="02020603050405020304" pitchFamily="18" charset="0"/>
              </a:rPr>
              <a:t>But the prayer can be seen either as a person recovering the amount due to the Income Tax Department from the payee or as a person making payment to the Income Tax Department on behalf of the payee. </a:t>
            </a:r>
          </a:p>
          <a:p>
            <a:pPr marL="182880" indent="0" algn="just">
              <a:lnSpc>
                <a:spcPct val="100000"/>
              </a:lnSpc>
              <a:spcBef>
                <a:spcPts val="0"/>
              </a:spcBef>
              <a:buNone/>
            </a:pPr>
            <a:r>
              <a:rPr lang="en-US" sz="2400" b="0" i="0" dirty="0">
                <a:effectLst/>
                <a:highlight>
                  <a:srgbClr val="FFFFFF"/>
                </a:highlight>
                <a:latin typeface="Times New Roman" panose="02020603050405020304" pitchFamily="18" charset="0"/>
              </a:rPr>
              <a:t>In the former case, the payer acts for the benefit of the Department and in the latter case, he acts on behalf of the </a:t>
            </a:r>
            <a:r>
              <a:rPr lang="en-US" sz="2400" b="0" i="0" dirty="0" err="1">
                <a:effectLst/>
                <a:highlight>
                  <a:srgbClr val="FFFFFF"/>
                </a:highlight>
                <a:latin typeface="Times New Roman" panose="02020603050405020304" pitchFamily="18" charset="0"/>
              </a:rPr>
              <a:t>assessee</a:t>
            </a:r>
            <a:r>
              <a:rPr lang="en-US" sz="2400" b="0" i="0" dirty="0">
                <a:effectLst/>
                <a:highlight>
                  <a:srgbClr val="FFFFFF"/>
                </a:highlight>
                <a:latin typeface="Times New Roman" panose="02020603050405020304" pitchFamily="18" charset="0"/>
              </a:rPr>
              <a:t>. </a:t>
            </a:r>
          </a:p>
          <a:p>
            <a:pPr marL="182880" indent="0" algn="just">
              <a:lnSpc>
                <a:spcPct val="100000"/>
              </a:lnSpc>
              <a:spcBef>
                <a:spcPts val="0"/>
              </a:spcBef>
              <a:buNone/>
            </a:pPr>
            <a:r>
              <a:rPr lang="en-US" sz="2400" b="0" i="0" dirty="0">
                <a:effectLst/>
                <a:highlight>
                  <a:srgbClr val="FFFFFF"/>
                </a:highlight>
                <a:latin typeface="Times New Roman" panose="02020603050405020304" pitchFamily="18" charset="0"/>
              </a:rPr>
              <a:t>Irrespective of the nature of the role played by the payer, </a:t>
            </a:r>
            <a:r>
              <a:rPr lang="en-US" sz="24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96</a:t>
            </a:r>
            <a:r>
              <a:rPr lang="en-US" sz="2400" b="0" i="0" dirty="0">
                <a:effectLst/>
                <a:highlight>
                  <a:srgbClr val="FFFFFF"/>
                </a:highlight>
                <a:latin typeface="Times New Roman" panose="02020603050405020304" pitchFamily="18" charset="0"/>
              </a:rPr>
              <a:t> would operate as a bar, since one of the 3 components of the levy is taken away by </a:t>
            </a:r>
            <a:r>
              <a:rPr lang="en-US" sz="24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96</a:t>
            </a:r>
            <a:r>
              <a:rPr lang="en-US" sz="2400" b="0" i="0" dirty="0">
                <a:effectLst/>
                <a:highlight>
                  <a:srgbClr val="FFFFFF"/>
                </a:highlight>
                <a:latin typeface="Times New Roman" panose="02020603050405020304" pitchFamily="18" charset="0"/>
              </a:rPr>
              <a:t>.</a:t>
            </a:r>
          </a:p>
          <a:p>
            <a:pPr marL="182880" indent="0" algn="just">
              <a:lnSpc>
                <a:spcPct val="100000"/>
              </a:lnSpc>
              <a:spcBef>
                <a:spcPts val="0"/>
              </a:spcBef>
              <a:buNone/>
            </a:pPr>
            <a:r>
              <a:rPr lang="en-US" sz="2400" b="0" i="0" dirty="0">
                <a:effectLst/>
                <a:highlight>
                  <a:srgbClr val="FFFFFF"/>
                </a:highlight>
                <a:latin typeface="Times New Roman" panose="02020603050405020304" pitchFamily="18" charset="0"/>
              </a:rPr>
              <a:t> Therefore, merely because </a:t>
            </a:r>
            <a:r>
              <a:rPr lang="en-US" sz="24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96</a:t>
            </a:r>
            <a:r>
              <a:rPr lang="en-US" sz="2400" b="0" i="0" dirty="0">
                <a:effectLst/>
                <a:highlight>
                  <a:srgbClr val="FFFFFF"/>
                </a:highlight>
                <a:latin typeface="Times New Roman" panose="02020603050405020304" pitchFamily="18" charset="0"/>
              </a:rPr>
              <a:t> of the 2013 Act confers a benefit upon the landowner/</a:t>
            </a:r>
            <a:r>
              <a:rPr lang="en-US" sz="2400" b="0" i="0" dirty="0" err="1">
                <a:effectLst/>
                <a:highlight>
                  <a:srgbClr val="FFFFFF"/>
                </a:highlight>
                <a:latin typeface="Times New Roman" panose="02020603050405020304" pitchFamily="18" charset="0"/>
              </a:rPr>
              <a:t>assessee</a:t>
            </a:r>
            <a:r>
              <a:rPr lang="en-US" sz="2400" b="0" i="0" dirty="0">
                <a:effectLst/>
                <a:highlight>
                  <a:srgbClr val="FFFFFF"/>
                </a:highlight>
                <a:latin typeface="Times New Roman" panose="02020603050405020304" pitchFamily="18" charset="0"/>
              </a:rPr>
              <a:t>/payee and </a:t>
            </a:r>
            <a:r>
              <a:rPr lang="en-US" sz="2400" b="0" i="0" u="none" strike="noStrike" dirty="0">
                <a:effectLst/>
                <a:highlight>
                  <a:srgbClr val="FFFFFF"/>
                </a:highlight>
                <a:latin typeface="Times New Roman" panose="02020603050405020304" pitchFamily="18" charset="0"/>
                <a:hlinkClick r:id="rId2">
                  <a:extLst>
                    <a:ext uri="{A12FA001-AC4F-418D-AE19-62706E023703}">
                      <ahyp:hlinkClr xmlns:ahyp="http://schemas.microsoft.com/office/drawing/2018/hyperlinkcolor" val="tx"/>
                    </a:ext>
                  </a:extLst>
                </a:hlinkClick>
              </a:rPr>
              <a:t>section 194LA</a:t>
            </a:r>
            <a:r>
              <a:rPr lang="en-US" sz="2400" b="0" i="0" dirty="0">
                <a:effectLst/>
                <a:highlight>
                  <a:srgbClr val="FFFFFF"/>
                </a:highlight>
                <a:latin typeface="Times New Roman" panose="02020603050405020304" pitchFamily="18" charset="0"/>
              </a:rPr>
              <a:t> of the Income Tax Act imposes an obligation upon the payer, it cannot be concluded that the former cannot control the latter.</a:t>
            </a:r>
            <a:endParaRPr lang="en-IN"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16429427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622" y="283029"/>
            <a:ext cx="11500757" cy="5893934"/>
          </a:xfrm>
        </p:spPr>
        <p:txBody>
          <a:bodyPr>
            <a:noAutofit/>
          </a:bodyPr>
          <a:lstStyle/>
          <a:p>
            <a:pPr marL="182880" indent="0" algn="just">
              <a:lnSpc>
                <a:spcPct val="100000"/>
              </a:lnSpc>
              <a:spcBef>
                <a:spcPts val="0"/>
              </a:spcBef>
              <a:buNone/>
            </a:pPr>
            <a:r>
              <a:rPr lang="en-US" sz="2200" b="0" i="0" dirty="0">
                <a:effectLst/>
                <a:highlight>
                  <a:srgbClr val="FFFFFF"/>
                </a:highlight>
                <a:latin typeface="Times New Roman" panose="02020603050405020304" pitchFamily="18" charset="0"/>
              </a:rPr>
              <a:t>39. We cannot lose sight of the fact that Central Act 30 of 2013 is a welfare legislation, which made a quantum leap from the provisions of the 1894 </a:t>
            </a:r>
            <a:r>
              <a:rPr lang="en-US" sz="2200" b="0" i="0" u="none" strike="noStrike" dirty="0">
                <a:effectLst/>
                <a:highlight>
                  <a:srgbClr val="FFFFFF"/>
                </a:highlight>
                <a:latin typeface="Times New Roman" panose="02020603050405020304" pitchFamily="18" charset="0"/>
                <a:hlinkClick r:id="rId2">
                  <a:extLst>
                    <a:ext uri="{A12FA001-AC4F-418D-AE19-62706E023703}">
                      <ahyp:hlinkClr xmlns:ahyp="http://schemas.microsoft.com/office/drawing/2018/hyperlinkcolor" val="tx"/>
                    </a:ext>
                  </a:extLst>
                </a:hlinkClick>
              </a:rPr>
              <a:t>Land Acquisition Act</a:t>
            </a:r>
            <a:r>
              <a:rPr lang="en-US" sz="2200" b="0" i="0" dirty="0">
                <a:effectLst/>
                <a:highlight>
                  <a:srgbClr val="FFFFFF"/>
                </a:highlight>
                <a:latin typeface="Times New Roman" panose="02020603050405020304" pitchFamily="18" charset="0"/>
              </a:rPr>
              <a:t>. </a:t>
            </a:r>
          </a:p>
          <a:p>
            <a:pPr marL="182880" indent="0" algn="just">
              <a:lnSpc>
                <a:spcPct val="100000"/>
              </a:lnSpc>
              <a:spcBef>
                <a:spcPts val="0"/>
              </a:spcBef>
              <a:buNone/>
            </a:pPr>
            <a:r>
              <a:rPr lang="en-US" sz="2200" b="0" i="0" dirty="0">
                <a:effectLst/>
                <a:highlight>
                  <a:srgbClr val="FFFFFF"/>
                </a:highlight>
                <a:latin typeface="Times New Roman" panose="02020603050405020304" pitchFamily="18" charset="0"/>
              </a:rPr>
              <a:t>The object of the 2013 Act is not merely to provide just and fair compensation but also to make provisions for the rehabilitation and resettlement of the families of the land losers. The preamble to the Act shows that the Act was intended to look at land losers as persons who can become partners in the development of the country. </a:t>
            </a:r>
          </a:p>
          <a:p>
            <a:pPr marL="182880" indent="0" algn="just">
              <a:lnSpc>
                <a:spcPct val="100000"/>
              </a:lnSpc>
              <a:spcBef>
                <a:spcPts val="0"/>
              </a:spcBef>
              <a:buNone/>
            </a:pPr>
            <a:r>
              <a:rPr lang="en-US" sz="22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96</a:t>
            </a:r>
            <a:r>
              <a:rPr lang="en-US" sz="2200" b="0" i="0" dirty="0">
                <a:effectLst/>
                <a:highlight>
                  <a:srgbClr val="FFFFFF"/>
                </a:highlight>
                <a:latin typeface="Times New Roman" panose="02020603050405020304" pitchFamily="18" charset="0"/>
              </a:rPr>
              <a:t> of the 2013 Act was intended to be a tool towards securing the laudable objectives of the 2013 Act. </a:t>
            </a:r>
          </a:p>
          <a:p>
            <a:pPr marL="182880" indent="0" algn="just">
              <a:lnSpc>
                <a:spcPct val="100000"/>
              </a:lnSpc>
              <a:spcBef>
                <a:spcPts val="0"/>
              </a:spcBef>
              <a:buNone/>
            </a:pPr>
            <a:r>
              <a:rPr lang="en-US" sz="2200" b="0" i="0" dirty="0">
                <a:effectLst/>
                <a:highlight>
                  <a:srgbClr val="FFFFFF"/>
                </a:highlight>
                <a:latin typeface="Times New Roman" panose="02020603050405020304" pitchFamily="18" charset="0"/>
              </a:rPr>
              <a:t>Therefore, it can never be contended that </a:t>
            </a:r>
            <a:r>
              <a:rPr lang="en-US" sz="2200" b="0" i="0" u="none" strike="noStrike" dirty="0">
                <a:effectLst/>
                <a:highlight>
                  <a:srgbClr val="FFFFFF"/>
                </a:highlight>
                <a:latin typeface="Times New Roman" panose="02020603050405020304" pitchFamily="18" charset="0"/>
                <a:hlinkClick r:id="rId4">
                  <a:extLst>
                    <a:ext uri="{A12FA001-AC4F-418D-AE19-62706E023703}">
                      <ahyp:hlinkClr xmlns:ahyp="http://schemas.microsoft.com/office/drawing/2018/hyperlinkcolor" val="tx"/>
                    </a:ext>
                  </a:extLst>
                </a:hlinkClick>
              </a:rPr>
              <a:t>Section 194LA</a:t>
            </a:r>
            <a:r>
              <a:rPr lang="en-US" sz="2200" b="0" i="0" dirty="0">
                <a:effectLst/>
                <a:highlight>
                  <a:srgbClr val="FFFFFF"/>
                </a:highlight>
                <a:latin typeface="Times New Roman" panose="02020603050405020304" pitchFamily="18" charset="0"/>
              </a:rPr>
              <a:t> of the Income Tax Act will make in roads into the welfare provision contained in the 2013 </a:t>
            </a:r>
            <a:r>
              <a:rPr lang="en-US" sz="2200" b="0" i="0" u="none" strike="noStrike" dirty="0">
                <a:effectLst/>
                <a:highlight>
                  <a:srgbClr val="FFFFFF"/>
                </a:highlight>
                <a:latin typeface="Times New Roman" panose="02020603050405020304" pitchFamily="18" charset="0"/>
                <a:hlinkClick r:id="rId2">
                  <a:extLst>
                    <a:ext uri="{A12FA001-AC4F-418D-AE19-62706E023703}">
                      <ahyp:hlinkClr xmlns:ahyp="http://schemas.microsoft.com/office/drawing/2018/hyperlinkcolor" val="tx"/>
                    </a:ext>
                  </a:extLst>
                </a:hlinkClick>
              </a:rPr>
              <a:t>Land Acquisition Act</a:t>
            </a:r>
            <a:r>
              <a:rPr lang="en-US" sz="2200" b="0" i="0" dirty="0">
                <a:effectLst/>
                <a:highlight>
                  <a:srgbClr val="FFFFFF"/>
                </a:highlight>
                <a:latin typeface="Times New Roman" panose="02020603050405020304" pitchFamily="18" charset="0"/>
              </a:rPr>
              <a:t>. </a:t>
            </a:r>
          </a:p>
          <a:p>
            <a:pPr marL="182880" indent="0" algn="just">
              <a:lnSpc>
                <a:spcPct val="100000"/>
              </a:lnSpc>
              <a:spcBef>
                <a:spcPts val="0"/>
              </a:spcBef>
              <a:buNone/>
            </a:pPr>
            <a:r>
              <a:rPr lang="en-US" sz="2200" b="0" i="0" dirty="0">
                <a:effectLst/>
                <a:highlight>
                  <a:srgbClr val="FFFFFF"/>
                </a:highlight>
                <a:latin typeface="Times New Roman" panose="02020603050405020304" pitchFamily="18" charset="0"/>
              </a:rPr>
              <a:t>There is no use in giving effect to the provisions of </a:t>
            </a:r>
            <a:r>
              <a:rPr lang="en-US" sz="2200" b="0" i="0" u="none" strike="noStrike" dirty="0">
                <a:effectLst/>
                <a:highlight>
                  <a:srgbClr val="FFFFFF"/>
                </a:highlight>
                <a:latin typeface="Times New Roman" panose="02020603050405020304" pitchFamily="18" charset="0"/>
                <a:hlinkClick r:id="rId3">
                  <a:extLst>
                    <a:ext uri="{A12FA001-AC4F-418D-AE19-62706E023703}">
                      <ahyp:hlinkClr xmlns:ahyp="http://schemas.microsoft.com/office/drawing/2018/hyperlinkcolor" val="tx"/>
                    </a:ext>
                  </a:extLst>
                </a:hlinkClick>
              </a:rPr>
              <a:t>Section 96</a:t>
            </a:r>
            <a:r>
              <a:rPr lang="en-US" sz="2200" b="0" i="0" dirty="0">
                <a:effectLst/>
                <a:highlight>
                  <a:srgbClr val="FFFFFF"/>
                </a:highlight>
                <a:latin typeface="Times New Roman" panose="02020603050405020304" pitchFamily="18" charset="0"/>
              </a:rPr>
              <a:t> of the 2013 Act by first asking the Land Acquisition authority to deduct tax under </a:t>
            </a:r>
            <a:r>
              <a:rPr lang="en-US" sz="2200" b="0" i="0" u="none" strike="noStrike" dirty="0">
                <a:effectLst/>
                <a:highlight>
                  <a:srgbClr val="FFFFFF"/>
                </a:highlight>
                <a:latin typeface="Times New Roman" panose="02020603050405020304" pitchFamily="18" charset="0"/>
                <a:hlinkClick r:id="rId4">
                  <a:extLst>
                    <a:ext uri="{A12FA001-AC4F-418D-AE19-62706E023703}">
                      <ahyp:hlinkClr xmlns:ahyp="http://schemas.microsoft.com/office/drawing/2018/hyperlinkcolor" val="tx"/>
                    </a:ext>
                  </a:extLst>
                </a:hlinkClick>
              </a:rPr>
              <a:t>Section 194LA</a:t>
            </a:r>
            <a:r>
              <a:rPr lang="en-US" sz="2200" b="0" i="0" dirty="0">
                <a:effectLst/>
                <a:highlight>
                  <a:srgbClr val="FFFFFF"/>
                </a:highlight>
                <a:latin typeface="Times New Roman" panose="02020603050405020304" pitchFamily="18" charset="0"/>
              </a:rPr>
              <a:t> and then driving the poor land losers from pillar to post to get a refund of the amount from the Income Tax Department. An interpretation that will lead the farmers and land losers to go from the Collectorate to the Income Tax Officer, is antithetic to the objects and reasons of the 2013 Act. </a:t>
            </a:r>
          </a:p>
          <a:p>
            <a:pPr marL="182880" indent="0" algn="just">
              <a:lnSpc>
                <a:spcPct val="100000"/>
              </a:lnSpc>
              <a:spcBef>
                <a:spcPts val="0"/>
              </a:spcBef>
              <a:buNone/>
            </a:pPr>
            <a:r>
              <a:rPr lang="en-US" sz="2200" b="0" i="0" dirty="0">
                <a:effectLst/>
                <a:highlight>
                  <a:srgbClr val="FFFFFF"/>
                </a:highlight>
                <a:latin typeface="Times New Roman" panose="02020603050405020304" pitchFamily="18" charset="0"/>
              </a:rPr>
              <a:t>Hence, the second contention of the learned standing counsel for the Department is liable to be rejected. Accordingly, it is rejected.</a:t>
            </a:r>
            <a:endParaRPr lang="en-IN" sz="2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35722281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182880" indent="0" algn="just">
              <a:lnSpc>
                <a:spcPct val="100000"/>
              </a:lnSpc>
              <a:spcBef>
                <a:spcPts val="0"/>
              </a:spcBef>
              <a:buNone/>
            </a:pPr>
            <a:r>
              <a:rPr lang="en-US" sz="2400" b="0" i="0" dirty="0">
                <a:effectLst/>
                <a:highlight>
                  <a:srgbClr val="FFFFFF"/>
                </a:highlight>
                <a:latin typeface="Times New Roman" panose="02020603050405020304" pitchFamily="18" charset="0"/>
                <a:cs typeface="Times New Roman" panose="02020603050405020304" pitchFamily="18" charset="0"/>
              </a:rPr>
              <a:t>40. Therefore, in fine, the writ petitions are allowed and there shall be a direction to the respondents not to deduct tax at source, whenever any compensation is paid for the acquisition of a land under the 2013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Land Acquisition Act</a:t>
            </a:r>
            <a:r>
              <a:rPr lang="en-US" sz="2400" b="0" i="0" dirty="0">
                <a:effectLst/>
                <a:highlight>
                  <a:srgbClr val="FFFFFF"/>
                </a:highlight>
                <a:latin typeface="Times New Roman" panose="02020603050405020304" pitchFamily="18" charset="0"/>
                <a:cs typeface="Times New Roman" panose="02020603050405020304" pitchFamily="18" charset="0"/>
              </a:rPr>
              <a:t>, except those covered by </a:t>
            </a:r>
            <a:r>
              <a:rPr lang="en-US" sz="2400" b="0" i="0" u="none" strike="noStrike" dirty="0">
                <a:effectLst/>
                <a:highlight>
                  <a:srgbClr val="FFFFFF"/>
                </a:highligh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Section 46</a:t>
            </a:r>
            <a:r>
              <a:rPr lang="en-US" sz="2400" b="0" i="0" dirty="0">
                <a:effectLst/>
                <a:highlight>
                  <a:srgbClr val="FFFFFF"/>
                </a:highlight>
                <a:latin typeface="Times New Roman" panose="02020603050405020304" pitchFamily="18" charset="0"/>
                <a:cs typeface="Times New Roman" panose="02020603050405020304" pitchFamily="18" charset="0"/>
              </a:rPr>
              <a:t> of the 2013 Act. </a:t>
            </a:r>
          </a:p>
          <a:p>
            <a:pPr marL="182880" indent="0" algn="just">
              <a:lnSpc>
                <a:spcPct val="100000"/>
              </a:lnSpc>
              <a:spcBef>
                <a:spcPts val="0"/>
              </a:spcBef>
              <a:buNone/>
            </a:pPr>
            <a:r>
              <a:rPr lang="en-US" sz="2400" b="0" i="0" dirty="0">
                <a:effectLst/>
                <a:highlight>
                  <a:srgbClr val="FFFFFF"/>
                </a:highlight>
                <a:latin typeface="Times New Roman" panose="02020603050405020304" pitchFamily="18" charset="0"/>
                <a:cs typeface="Times New Roman" panose="02020603050405020304" pitchFamily="18" charset="0"/>
              </a:rPr>
              <a:t>In cases where by way of an interim order the tax deducted at source was directed to be kept in a Fixed Deposit in the name of the Registrar (Judicial) of this Court, the Registry shall either liquidate the deposit and transfer the funds to the account of the petitioners or makeover/transfer the Fixed Deposit in the name of the concerned petitioners to enable them to </a:t>
            </a:r>
            <a:r>
              <a:rPr lang="en-US" sz="2400" b="0" i="0" dirty="0" err="1">
                <a:effectLst/>
                <a:highlight>
                  <a:srgbClr val="FFFFFF"/>
                </a:highlight>
                <a:latin typeface="Times New Roman" panose="02020603050405020304" pitchFamily="18" charset="0"/>
                <a:cs typeface="Times New Roman" panose="02020603050405020304" pitchFamily="18" charset="0"/>
              </a:rPr>
              <a:t>encash</a:t>
            </a:r>
            <a:r>
              <a:rPr lang="en-US" sz="2400" b="0" i="0" dirty="0">
                <a:effectLst/>
                <a:highlight>
                  <a:srgbClr val="FFFFFF"/>
                </a:highlight>
                <a:latin typeface="Times New Roman" panose="02020603050405020304" pitchFamily="18" charset="0"/>
                <a:cs typeface="Times New Roman" panose="02020603050405020304" pitchFamily="18" charset="0"/>
              </a:rPr>
              <a:t> the same. </a:t>
            </a:r>
          </a:p>
          <a:p>
            <a:pPr marL="182880" indent="0" algn="just">
              <a:lnSpc>
                <a:spcPct val="100000"/>
              </a:lnSpc>
              <a:spcBef>
                <a:spcPts val="0"/>
              </a:spcBef>
              <a:buNone/>
            </a:pPr>
            <a:r>
              <a:rPr lang="en-US" sz="2400" b="0" i="0" dirty="0">
                <a:effectLst/>
                <a:highlight>
                  <a:srgbClr val="FFFFFF"/>
                </a:highlight>
                <a:latin typeface="Times New Roman" panose="02020603050405020304" pitchFamily="18" charset="0"/>
                <a:cs typeface="Times New Roman" panose="02020603050405020304" pitchFamily="18" charset="0"/>
              </a:rPr>
              <a:t>The miscellaneous petitions, if any, pending in these writ petitions shall stand closed. </a:t>
            </a:r>
            <a:endParaRPr lang="en-IN"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9795894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B8DF-848C-677A-F2E6-2A6F934C2B96}"/>
              </a:ext>
            </a:extLst>
          </p:cNvPr>
          <p:cNvSpPr>
            <a:spLocks noGrp="1"/>
          </p:cNvSpPr>
          <p:nvPr>
            <p:ph type="title"/>
          </p:nvPr>
        </p:nvSpPr>
        <p:spPr>
          <a:xfrm>
            <a:off x="838200" y="2147431"/>
            <a:ext cx="10515600" cy="1325563"/>
          </a:xfrm>
        </p:spPr>
        <p:txBody>
          <a:bodyPr>
            <a:normAutofit/>
          </a:bodyPr>
          <a:lstStyle/>
          <a:p>
            <a:pPr algn="ctr"/>
            <a:r>
              <a:rPr lang="en-US" sz="4800" b="1" dirty="0">
                <a:latin typeface="Times New Roman" panose="02020603050405020304" pitchFamily="18" charset="0"/>
                <a:cs typeface="Times New Roman" panose="02020603050405020304" pitchFamily="18" charset="0"/>
              </a:rPr>
              <a:t>Amendment made in Budget 2026</a:t>
            </a:r>
            <a:endParaRPr lang="en-IN" sz="4800" b="1"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31205811-1B7D-FEE2-C400-9CE6F23BA7C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51386183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F3CA4-F8A5-57DE-DC2F-805B394BAA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E4C3C-E9B4-A9CA-2E5C-F7F422FF56AC}"/>
              </a:ext>
            </a:extLst>
          </p:cNvPr>
          <p:cNvSpPr>
            <a:spLocks noGrp="1"/>
          </p:cNvSpPr>
          <p:nvPr>
            <p:ph idx="1"/>
          </p:nvPr>
        </p:nvSpPr>
        <p:spPr>
          <a:xfrm>
            <a:off x="500063" y="442913"/>
            <a:ext cx="11187112" cy="5734050"/>
          </a:xfrm>
        </p:spPr>
        <p:txBody>
          <a:bodyPr>
            <a:normAutofit/>
          </a:bodyPr>
          <a:lstStyle/>
          <a:p>
            <a:pPr marL="0" indent="0" algn="just">
              <a:lnSpc>
                <a:spcPct val="100000"/>
              </a:lnSpc>
              <a:buNone/>
            </a:pPr>
            <a:r>
              <a:rPr lang="en-IN" sz="2400" b="1" dirty="0">
                <a:latin typeface="Times New Roman" panose="02020603050405020304" pitchFamily="18" charset="0"/>
                <a:cs typeface="Times New Roman" panose="02020603050405020304" pitchFamily="18" charset="0"/>
              </a:rPr>
              <a:t>Exemption of income on compulsory acquisition of any land under the RFCTLARR Act.</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Existing </a:t>
            </a:r>
            <a:r>
              <a:rPr lang="en-IN" sz="2400" b="1" u="sng" dirty="0">
                <a:latin typeface="Times New Roman" panose="02020603050405020304" pitchFamily="18" charset="0"/>
                <a:cs typeface="Times New Roman" panose="02020603050405020304" pitchFamily="18" charset="0"/>
              </a:rPr>
              <a:t>Section 11 read with Schedule III of the Act provides exemption to certain eligible persons on their total income.</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The said Schedule inter alia provides </a:t>
            </a:r>
            <a:r>
              <a:rPr lang="en-IN" sz="2400" b="1" u="sng" dirty="0">
                <a:latin typeface="Times New Roman" panose="02020603050405020304" pitchFamily="18" charset="0"/>
                <a:cs typeface="Times New Roman" panose="02020603050405020304" pitchFamily="18" charset="0"/>
              </a:rPr>
              <a:t>exemption to an individual or a Hindu undivided family on any income chargeable under the head “capital gains” arising from the transfer of agricultural land subject to the conditions specified therein.</a:t>
            </a:r>
          </a:p>
          <a:p>
            <a:pPr marL="0" indent="0" algn="just">
              <a:lnSpc>
                <a:spcPct val="100000"/>
              </a:lnSpc>
              <a:buNone/>
            </a:pPr>
            <a:endParaRPr lang="en-IN" sz="2400" dirty="0">
              <a:latin typeface="Times New Roman" panose="02020603050405020304" pitchFamily="18" charset="0"/>
              <a:cs typeface="Times New Roman" panose="02020603050405020304" pitchFamily="18" charset="0"/>
            </a:endParaRPr>
          </a:p>
          <a:p>
            <a:pPr marL="0" indent="0" algn="just">
              <a:lnSpc>
                <a:spcPct val="100000"/>
              </a:lnSpc>
              <a:buNone/>
            </a:pPr>
            <a:r>
              <a:rPr lang="en-IN" sz="2400" dirty="0">
                <a:latin typeface="Times New Roman" panose="02020603050405020304" pitchFamily="18" charset="0"/>
                <a:cs typeface="Times New Roman" panose="02020603050405020304" pitchFamily="18" charset="0"/>
              </a:rPr>
              <a:t>2. </a:t>
            </a:r>
            <a:r>
              <a:rPr lang="en-IN" sz="2400" b="1" u="sng" dirty="0">
                <a:latin typeface="Times New Roman" panose="02020603050405020304" pitchFamily="18" charset="0"/>
                <a:cs typeface="Times New Roman" panose="02020603050405020304" pitchFamily="18" charset="0"/>
              </a:rPr>
              <a:t>Section 96 of the Right to Fair Compensation and Transparency in Land Acquisition, Rehabilitation and Resettlement Act, 2013 (RFCTLARR Act) inter alia provides that income tax shall not levied on any award or agreement made (except those made under section 46) under the said Act</a:t>
            </a:r>
            <a:r>
              <a:rPr lang="en-I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E034770-6BC8-ED25-9B34-720B80927B76}"/>
              </a:ext>
            </a:extLst>
          </p:cNvPr>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78430069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56F42-CC77-95B3-D18D-2996F9CE05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4F811B-6198-AD49-07E9-00DE86F5A291}"/>
              </a:ext>
            </a:extLst>
          </p:cNvPr>
          <p:cNvSpPr>
            <a:spLocks noGrp="1"/>
          </p:cNvSpPr>
          <p:nvPr>
            <p:ph idx="1"/>
          </p:nvPr>
        </p:nvSpPr>
        <p:spPr>
          <a:xfrm>
            <a:off x="500063" y="442913"/>
            <a:ext cx="11187112" cy="5734050"/>
          </a:xfrm>
        </p:spPr>
        <p:txBody>
          <a:bodyPr>
            <a:normAutofit/>
          </a:bodyPr>
          <a:lstStyle/>
          <a:p>
            <a:pPr marL="0" indent="0" algn="just">
              <a:lnSpc>
                <a:spcPct val="100000"/>
              </a:lnSpc>
              <a:buNone/>
            </a:pPr>
            <a:r>
              <a:rPr lang="en-IN" sz="2400" b="1" dirty="0">
                <a:latin typeface="Times New Roman" panose="02020603050405020304" pitchFamily="18" charset="0"/>
                <a:cs typeface="Times New Roman" panose="02020603050405020304" pitchFamily="18" charset="0"/>
              </a:rPr>
              <a:t>3. </a:t>
            </a:r>
            <a:r>
              <a:rPr lang="en-IN" sz="2400" dirty="0">
                <a:latin typeface="Times New Roman" panose="02020603050405020304" pitchFamily="18" charset="0"/>
                <a:cs typeface="Times New Roman" panose="02020603050405020304" pitchFamily="18" charset="0"/>
              </a:rPr>
              <a:t>In order to resolve any ambiguity, </a:t>
            </a:r>
            <a:r>
              <a:rPr lang="en-IN" sz="2400" b="1" u="sng" dirty="0">
                <a:latin typeface="Times New Roman" panose="02020603050405020304" pitchFamily="18" charset="0"/>
                <a:cs typeface="Times New Roman" panose="02020603050405020304" pitchFamily="18" charset="0"/>
              </a:rPr>
              <a:t>CBDT vide Circular No.36/2016 clarified</a:t>
            </a:r>
            <a:r>
              <a:rPr lang="en-IN" sz="2400" dirty="0">
                <a:latin typeface="Times New Roman" panose="02020603050405020304" pitchFamily="18" charset="0"/>
                <a:cs typeface="Times New Roman" panose="02020603050405020304" pitchFamily="18" charset="0"/>
              </a:rPr>
              <a:t> that </a:t>
            </a:r>
            <a:r>
              <a:rPr lang="en-IN" sz="2400" b="1" u="sng" dirty="0">
                <a:latin typeface="Times New Roman" panose="02020603050405020304" pitchFamily="18" charset="0"/>
                <a:cs typeface="Times New Roman" panose="02020603050405020304" pitchFamily="18" charset="0"/>
              </a:rPr>
              <a:t>compensation received</a:t>
            </a:r>
            <a:r>
              <a:rPr lang="en-IN" sz="2400" dirty="0">
                <a:latin typeface="Times New Roman" panose="02020603050405020304" pitchFamily="18" charset="0"/>
                <a:cs typeface="Times New Roman" panose="02020603050405020304" pitchFamily="18" charset="0"/>
              </a:rPr>
              <a:t> in respect of </a:t>
            </a:r>
            <a:r>
              <a:rPr lang="en-IN" sz="2400" b="1" u="sng" dirty="0">
                <a:latin typeface="Times New Roman" panose="02020603050405020304" pitchFamily="18" charset="0"/>
                <a:cs typeface="Times New Roman" panose="02020603050405020304" pitchFamily="18" charset="0"/>
              </a:rPr>
              <a:t>award or agreement</a:t>
            </a:r>
            <a:r>
              <a:rPr lang="en-IN" sz="2400" dirty="0">
                <a:latin typeface="Times New Roman" panose="02020603050405020304" pitchFamily="18" charset="0"/>
                <a:cs typeface="Times New Roman" panose="02020603050405020304" pitchFamily="18" charset="0"/>
              </a:rPr>
              <a:t> which has been </a:t>
            </a:r>
            <a:r>
              <a:rPr lang="en-IN" sz="2400" b="1" u="sng" dirty="0">
                <a:latin typeface="Times New Roman" panose="02020603050405020304" pitchFamily="18" charset="0"/>
                <a:cs typeface="Times New Roman" panose="02020603050405020304" pitchFamily="18" charset="0"/>
              </a:rPr>
              <a:t>exempted from levy of income-tax vide section 96 of the RFCTLARR Act</a:t>
            </a:r>
            <a:r>
              <a:rPr lang="en-IN" sz="2400" dirty="0">
                <a:latin typeface="Times New Roman" panose="02020603050405020304" pitchFamily="18" charset="0"/>
                <a:cs typeface="Times New Roman" panose="02020603050405020304" pitchFamily="18" charset="0"/>
              </a:rPr>
              <a:t> shall </a:t>
            </a:r>
            <a:r>
              <a:rPr lang="en-IN" sz="2400" b="1" u="sng" dirty="0">
                <a:latin typeface="Times New Roman" panose="02020603050405020304" pitchFamily="18" charset="0"/>
                <a:cs typeface="Times New Roman" panose="02020603050405020304" pitchFamily="18" charset="0"/>
              </a:rPr>
              <a:t>also not be taxable under the provisions of Income-tax Act, 1961 even if there are no specific provisions of exemption for such compensation in the Income-tax Act, 1961.</a:t>
            </a:r>
          </a:p>
          <a:p>
            <a:pPr marL="0" indent="0" algn="just">
              <a:lnSpc>
                <a:spcPct val="100000"/>
              </a:lnSpc>
              <a:buNone/>
            </a:pPr>
            <a:r>
              <a:rPr lang="en-IN" sz="2400" b="1" u="sng" dirty="0">
                <a:latin typeface="Times New Roman" panose="02020603050405020304" pitchFamily="18" charset="0"/>
                <a:cs typeface="Times New Roman" panose="02020603050405020304" pitchFamily="18" charset="0"/>
              </a:rPr>
              <a:t>4. In order to align the provisions of the Act with the RFCTLARR Act </a:t>
            </a:r>
            <a:r>
              <a:rPr lang="en-IN" sz="2400" dirty="0">
                <a:latin typeface="Times New Roman" panose="02020603050405020304" pitchFamily="18" charset="0"/>
                <a:cs typeface="Times New Roman" panose="02020603050405020304" pitchFamily="18" charset="0"/>
              </a:rPr>
              <a:t>it is proposed to </a:t>
            </a:r>
            <a:r>
              <a:rPr lang="en-IN" sz="2400" b="1" u="sng" dirty="0">
                <a:latin typeface="Times New Roman" panose="02020603050405020304" pitchFamily="18" charset="0"/>
                <a:cs typeface="Times New Roman" panose="02020603050405020304" pitchFamily="18" charset="0"/>
              </a:rPr>
              <a:t>amend the said Schedule to provide exemption on any income in respect of any award or agreement made on account of compulsory acquisition of any land, carried out on or after the 1st April, 2026, under the RFCTLARR Act</a:t>
            </a:r>
            <a:r>
              <a:rPr lang="en-IN" sz="2400" dirty="0">
                <a:latin typeface="Times New Roman" panose="02020603050405020304" pitchFamily="18" charset="0"/>
                <a:cs typeface="Times New Roman" panose="02020603050405020304" pitchFamily="18" charset="0"/>
              </a:rPr>
              <a:t> (</a:t>
            </a:r>
            <a:r>
              <a:rPr lang="en-IN" sz="2400" b="1" u="sng" dirty="0">
                <a:latin typeface="Times New Roman" panose="02020603050405020304" pitchFamily="18" charset="0"/>
                <a:cs typeface="Times New Roman" panose="02020603050405020304" pitchFamily="18" charset="0"/>
              </a:rPr>
              <a:t>other than the award or agreement made under section 46 of said Act).</a:t>
            </a:r>
          </a:p>
          <a:p>
            <a:pPr marL="0" indent="0" algn="just">
              <a:lnSpc>
                <a:spcPct val="100000"/>
              </a:lnSpc>
              <a:buNone/>
            </a:pPr>
            <a:r>
              <a:rPr lang="en-IN" sz="2400" b="1" dirty="0">
                <a:latin typeface="Times New Roman" panose="02020603050405020304" pitchFamily="18" charset="0"/>
                <a:cs typeface="Times New Roman" panose="02020603050405020304" pitchFamily="18" charset="0"/>
              </a:rPr>
              <a:t>5. </a:t>
            </a:r>
            <a:r>
              <a:rPr lang="en-IN" sz="2400" dirty="0">
                <a:latin typeface="Times New Roman" panose="02020603050405020304" pitchFamily="18" charset="0"/>
                <a:cs typeface="Times New Roman" panose="02020603050405020304" pitchFamily="18" charset="0"/>
              </a:rPr>
              <a:t>These amendments </a:t>
            </a:r>
            <a:r>
              <a:rPr lang="en-IN" sz="2400" b="1" u="sng" dirty="0">
                <a:latin typeface="Times New Roman" panose="02020603050405020304" pitchFamily="18" charset="0"/>
                <a:cs typeface="Times New Roman" panose="02020603050405020304" pitchFamily="18" charset="0"/>
              </a:rPr>
              <a:t>will take effect from the 1st day of April, 2026 and shall accordingly, apply in relation to the tax year 2026-27 and subsequent tax years.</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										[Clause 108]</a:t>
            </a: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EC3899E-7828-DE17-A08A-1E5E0D7C7E2B}"/>
              </a:ext>
            </a:extLst>
          </p:cNvPr>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417315924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28A3C-1FDE-079C-FE33-670F688EED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9CDCD-4BF3-F182-1A44-FEAE3E12553C}"/>
              </a:ext>
            </a:extLst>
          </p:cNvPr>
          <p:cNvSpPr>
            <a:spLocks noGrp="1"/>
          </p:cNvSpPr>
          <p:nvPr>
            <p:ph idx="1"/>
          </p:nvPr>
        </p:nvSpPr>
        <p:spPr>
          <a:xfrm>
            <a:off x="500063" y="442913"/>
            <a:ext cx="11187112" cy="5734050"/>
          </a:xfrm>
        </p:spPr>
        <p:txBody>
          <a:bodyPr>
            <a:normAutofit/>
          </a:bodyPr>
          <a:lstStyle/>
          <a:p>
            <a:pPr marL="0" indent="0" algn="ctr">
              <a:lnSpc>
                <a:spcPct val="100000"/>
              </a:lnSpc>
              <a:buNone/>
            </a:pPr>
            <a:r>
              <a:rPr lang="en-US" sz="2400" b="1" u="sng" dirty="0">
                <a:latin typeface="Times New Roman" panose="02020603050405020304" pitchFamily="18" charset="0"/>
                <a:cs typeface="Times New Roman" panose="02020603050405020304" pitchFamily="18" charset="0"/>
              </a:rPr>
              <a:t>RELATED FAQ’s</a:t>
            </a: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XLIV. Exemption: Income in respect of award/agreement made for compulsory acquisition of land under the Right to Fair Compensation and Transparency in Land Acquisition, Rehabilitation and Resettlement Act, 2013 (RFCTLARR Act). [Schedule III of the Income-tax Act, 2025].</a:t>
            </a: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Q.1 What are the provisions relating to exemption from income-tax under the provisions of the RFCTLARR Act, 2013?</a:t>
            </a:r>
            <a:endParaRPr lang="en-US" sz="24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Ans:</a:t>
            </a:r>
            <a:r>
              <a:rPr lang="en-US" sz="2400" dirty="0">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Section 96 of the RFCTLARR Act inter alia provides that income-tax shall not levied on any award or agreement made (except those made under section 46) under the said Act. </a:t>
            </a:r>
            <a:endParaRPr lang="en-US" sz="24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9D5EFDB-31BE-2A92-1EBE-544B8F1F7D3D}"/>
              </a:ext>
            </a:extLst>
          </p:cNvPr>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761119241"/>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BAD32-B2B1-47F6-5041-65EBF454B9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442668-F078-CD0B-A755-CB613E1D4AE8}"/>
              </a:ext>
            </a:extLst>
          </p:cNvPr>
          <p:cNvSpPr>
            <a:spLocks noGrp="1"/>
          </p:cNvSpPr>
          <p:nvPr>
            <p:ph idx="1"/>
          </p:nvPr>
        </p:nvSpPr>
        <p:spPr>
          <a:xfrm>
            <a:off x="500063" y="442913"/>
            <a:ext cx="11187112" cy="5734050"/>
          </a:xfrm>
        </p:spPr>
        <p:txBody>
          <a:bodyPr>
            <a:normAutofit/>
          </a:bodyPr>
          <a:lstStyle/>
          <a:p>
            <a:pPr marL="0" indent="0" algn="just">
              <a:lnSpc>
                <a:spcPct val="100000"/>
              </a:lnSpc>
              <a:buNone/>
            </a:pPr>
            <a:r>
              <a:rPr lang="en-US" sz="2400" b="1" dirty="0">
                <a:latin typeface="Times New Roman" panose="02020603050405020304" pitchFamily="18" charset="0"/>
                <a:cs typeface="Times New Roman" panose="02020603050405020304" pitchFamily="18" charset="0"/>
              </a:rPr>
              <a:t>Q.2 Why is there a requirement to bring such provisions of exemption under the Income-tax Act, 2025 and the RFCTLARR Act, 2013?</a:t>
            </a: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Ans: </a:t>
            </a:r>
            <a:r>
              <a:rPr lang="en-US" sz="2400" dirty="0">
                <a:latin typeface="Times New Roman" panose="02020603050405020304" pitchFamily="18" charset="0"/>
                <a:cs typeface="Times New Roman" panose="02020603050405020304" pitchFamily="18" charset="0"/>
              </a:rPr>
              <a:t>The current provisions of the Income-tax Act, 2025 exempt the capital gains arising to an individual or a Hindu undivided family from transfer of agricultural land by way of compulsory acquisition. </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However, the RFCTLARR Act does not make any distinction between compensation received for compulsory acquisition of agricultural land and non-agricultural land in the matter of providing exemption from income-tax.</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Accordingly, to bring clarity and align the provisions of the two Acts the amendment has been proposed.</a:t>
            </a:r>
          </a:p>
        </p:txBody>
      </p:sp>
      <p:sp>
        <p:nvSpPr>
          <p:cNvPr id="2" name="Footer Placeholder 1">
            <a:extLst>
              <a:ext uri="{FF2B5EF4-FFF2-40B4-BE49-F238E27FC236}">
                <a16:creationId xmlns:a16="http://schemas.microsoft.com/office/drawing/2014/main" id="{7576643E-E871-DE93-E4E1-E4E54FD9E9E5}"/>
              </a:ext>
            </a:extLst>
          </p:cNvPr>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411002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56" y="283029"/>
            <a:ext cx="11386888" cy="5893934"/>
          </a:xfrm>
        </p:spPr>
        <p:txBody>
          <a:bodyPr>
            <a:noAutofit/>
          </a:bodyPr>
          <a:lstStyle/>
          <a:p>
            <a:pPr marL="109728" indent="0" algn="just">
              <a:lnSpc>
                <a:spcPct val="100000"/>
              </a:lnSpc>
              <a:buNone/>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200" b="1" i="0" u="none" strike="noStrike" baseline="0" dirty="0">
                <a:solidFill>
                  <a:srgbClr val="000000"/>
                </a:solidFill>
                <a:latin typeface="Times New Roman" panose="02020603050405020304" pitchFamily="18" charset="0"/>
                <a:cs typeface="Times New Roman" panose="02020603050405020304" pitchFamily="18" charset="0"/>
              </a:rPr>
              <a:t>[2014] 46 taxmann.com 300 (SC) SUPREME COURT OF INDIA Sanjeev Lal </a:t>
            </a:r>
            <a:r>
              <a:rPr lang="en-US" sz="2200" b="1" i="1" u="none" strike="noStrike" baseline="0" dirty="0">
                <a:solidFill>
                  <a:srgbClr val="000000"/>
                </a:solidFill>
                <a:latin typeface="Times New Roman" panose="02020603050405020304" pitchFamily="18" charset="0"/>
                <a:cs typeface="Times New Roman" panose="02020603050405020304" pitchFamily="18" charset="0"/>
              </a:rPr>
              <a:t>v. </a:t>
            </a:r>
            <a:r>
              <a:rPr lang="en-US" sz="2200" b="1" i="0" u="none" strike="noStrike" baseline="0" dirty="0">
                <a:solidFill>
                  <a:srgbClr val="000000"/>
                </a:solidFill>
                <a:latin typeface="Times New Roman" panose="02020603050405020304" pitchFamily="18" charset="0"/>
                <a:cs typeface="Times New Roman" panose="02020603050405020304" pitchFamily="18" charset="0"/>
              </a:rPr>
              <a:t>Commissioner of Income-tax, Chandigarh</a:t>
            </a:r>
          </a:p>
          <a:p>
            <a:pPr marL="109728" indent="0">
              <a:lnSpc>
                <a:spcPct val="100000"/>
              </a:lnSpc>
              <a:buNone/>
            </a:pPr>
            <a:endParaRPr lang="en-US" sz="2200" b="1" i="0" u="none" strike="noStrike" baseline="0" dirty="0">
              <a:solidFill>
                <a:srgbClr val="000000"/>
              </a:solidFill>
              <a:latin typeface="Times New Roman" panose="02020603050405020304" pitchFamily="18" charset="0"/>
              <a:cs typeface="Times New Roman" panose="02020603050405020304" pitchFamily="18" charset="0"/>
            </a:endParaRPr>
          </a:p>
          <a:p>
            <a:pPr marL="109728" indent="0" algn="just">
              <a:lnSpc>
                <a:spcPct val="100000"/>
              </a:lnSpc>
              <a:buNone/>
            </a:pPr>
            <a:r>
              <a:rPr lang="en-US" sz="2200" i="0" u="none" strike="noStrike" baseline="0" dirty="0">
                <a:solidFill>
                  <a:srgbClr val="000000"/>
                </a:solidFill>
                <a:latin typeface="Times New Roman" panose="02020603050405020304" pitchFamily="18" charset="0"/>
                <a:cs typeface="Times New Roman" panose="02020603050405020304" pitchFamily="18" charset="0"/>
              </a:rPr>
              <a:t>Section 54, read with section 2(47), of the Income-tax Act, 1961 - Capital gains – Exemption of, profits or sale of residential house property (Purchase of new property) – Assessment year 2005-06</a:t>
            </a:r>
          </a:p>
          <a:p>
            <a:pPr marL="109728" indent="0" algn="just">
              <a:lnSpc>
                <a:spcPct val="100000"/>
              </a:lnSpc>
              <a:buNone/>
            </a:pPr>
            <a:r>
              <a:rPr lang="en-US" sz="2200" i="0" u="none" strike="noStrike" baseline="0" dirty="0">
                <a:solidFill>
                  <a:srgbClr val="000000"/>
                </a:solidFill>
                <a:latin typeface="Times New Roman" panose="02020603050405020304" pitchFamily="18" charset="0"/>
                <a:cs typeface="Times New Roman" panose="02020603050405020304" pitchFamily="18" charset="0"/>
              </a:rPr>
              <a:t>- Whether where assessee having executed an agreement to sell in respect of a house property, purchased a new residential property within one year from date of agreement to sell and subsequently sale deed could not be executed within prescribed time due to an order passed by competent court, in such peculiar facts, a valid transfer took place within meaning of section 2(47) by even executing agreement to sell and, consequently, relief under section 54 was to be granted to assessee in respect of purchase of new residential property subject to fulfilment of other conditions - Held, yes [Paras 20 and 26] [</a:t>
            </a:r>
            <a:r>
              <a:rPr lang="en-US" sz="2200" i="0" u="none" strike="noStrike" baseline="0" dirty="0" err="1">
                <a:solidFill>
                  <a:srgbClr val="000000"/>
                </a:solidFill>
                <a:latin typeface="Times New Roman" panose="02020603050405020304" pitchFamily="18" charset="0"/>
                <a:cs typeface="Times New Roman" panose="02020603050405020304" pitchFamily="18" charset="0"/>
              </a:rPr>
              <a:t>Infavour</a:t>
            </a:r>
            <a:r>
              <a:rPr lang="en-US" sz="2200" i="0" u="none" strike="noStrike" baseline="0" dirty="0">
                <a:solidFill>
                  <a:srgbClr val="000000"/>
                </a:solidFill>
                <a:latin typeface="Times New Roman" panose="02020603050405020304" pitchFamily="18" charset="0"/>
                <a:cs typeface="Times New Roman" panose="02020603050405020304" pitchFamily="18" charset="0"/>
              </a:rPr>
              <a:t> of assessee]</a:t>
            </a:r>
            <a:endParaRPr lang="en-IN" sz="2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645341938"/>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7F8E8-0D04-9F64-8EEF-C08156ADFF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35F0C-1CA6-7C8D-518D-3096C59512A5}"/>
              </a:ext>
            </a:extLst>
          </p:cNvPr>
          <p:cNvSpPr>
            <a:spLocks noGrp="1"/>
          </p:cNvSpPr>
          <p:nvPr>
            <p:ph idx="1"/>
          </p:nvPr>
        </p:nvSpPr>
        <p:spPr>
          <a:xfrm>
            <a:off x="500063" y="442913"/>
            <a:ext cx="11187112" cy="5734050"/>
          </a:xfrm>
        </p:spPr>
        <p:txBody>
          <a:bodyPr>
            <a:normAutofit/>
          </a:bodyPr>
          <a:lstStyle/>
          <a:p>
            <a:pPr marL="0" indent="0" algn="just">
              <a:lnSpc>
                <a:spcPct val="100000"/>
              </a:lnSpc>
              <a:buNone/>
            </a:pPr>
            <a:r>
              <a:rPr lang="en-US" sz="2400" b="1" dirty="0">
                <a:latin typeface="Times New Roman" panose="02020603050405020304" pitchFamily="18" charset="0"/>
                <a:cs typeface="Times New Roman" panose="02020603050405020304" pitchFamily="18" charset="0"/>
              </a:rPr>
              <a:t>Q.3 What amendment has been proposed in the Income-tax Act, 2025 in respect of aforementioned exemption under the RFCTLARR Act, 2013?</a:t>
            </a: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Ans: </a:t>
            </a:r>
            <a:r>
              <a:rPr lang="en-US" sz="2400" b="1" u="sng" dirty="0">
                <a:latin typeface="Times New Roman" panose="02020603050405020304" pitchFamily="18" charset="0"/>
                <a:cs typeface="Times New Roman" panose="02020603050405020304" pitchFamily="18" charset="0"/>
              </a:rPr>
              <a:t>In the proposed amendment, any income of an individual or Hindu undivided family in respect of any award or agreement made on account of compulsory acquisition of any land under the RFCTLARR Act (other than award and agreement made under section 46) is proposed to be exempted irrespective of whether such compulsory acquisition under the said Act is of agricultural or non-agricultural land.</a:t>
            </a:r>
          </a:p>
          <a:p>
            <a:pPr marL="0" indent="0" algn="just">
              <a:lnSpc>
                <a:spcPct val="10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Q.4 The proposed amendment has been made effective from 1.4.2026 (i.e., tax year 2026-27). How would the earlier transaction be dealt with?</a:t>
            </a:r>
          </a:p>
          <a:p>
            <a:pPr marL="0" indent="0" algn="just">
              <a:lnSpc>
                <a:spcPct val="100000"/>
              </a:lnSpc>
              <a:buNone/>
            </a:pPr>
            <a:r>
              <a:rPr lang="en-US" sz="2400" b="1" dirty="0">
                <a:latin typeface="Times New Roman" panose="02020603050405020304" pitchFamily="18" charset="0"/>
                <a:cs typeface="Times New Roman" panose="02020603050405020304" pitchFamily="18" charset="0"/>
              </a:rPr>
              <a:t>Ans: </a:t>
            </a:r>
            <a:r>
              <a:rPr lang="en-US" sz="2400" b="1" u="sng" dirty="0">
                <a:latin typeface="Times New Roman" panose="02020603050405020304" pitchFamily="18" charset="0"/>
                <a:cs typeface="Times New Roman" panose="02020603050405020304" pitchFamily="18" charset="0"/>
              </a:rPr>
              <a:t>The acquisition of land before 1st April, 2026 (</a:t>
            </a:r>
            <a:r>
              <a:rPr lang="en-US" sz="2400" b="1" u="sng" dirty="0" err="1">
                <a:latin typeface="Times New Roman" panose="02020603050405020304" pitchFamily="18" charset="0"/>
                <a:cs typeface="Times New Roman" panose="02020603050405020304" pitchFamily="18" charset="0"/>
              </a:rPr>
              <a:t>upto</a:t>
            </a:r>
            <a:r>
              <a:rPr lang="en-US" sz="2400" b="1" u="sng" dirty="0">
                <a:latin typeface="Times New Roman" panose="02020603050405020304" pitchFamily="18" charset="0"/>
                <a:cs typeface="Times New Roman" panose="02020603050405020304" pitchFamily="18" charset="0"/>
              </a:rPr>
              <a:t> financial year 2025-26) shall continue to be exempted as per the clarification given vide CBDT Circular No.36/2016 dated 25 October, 2016.</a:t>
            </a:r>
          </a:p>
        </p:txBody>
      </p:sp>
      <p:sp>
        <p:nvSpPr>
          <p:cNvPr id="2" name="Footer Placeholder 1">
            <a:extLst>
              <a:ext uri="{FF2B5EF4-FFF2-40B4-BE49-F238E27FC236}">
                <a16:creationId xmlns:a16="http://schemas.microsoft.com/office/drawing/2014/main" id="{A8853977-D6F7-CAC0-13A9-5E7E72531372}"/>
              </a:ext>
            </a:extLst>
          </p:cNvPr>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29196435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83029"/>
            <a:ext cx="11052002" cy="5893934"/>
          </a:xfrm>
        </p:spPr>
        <p:txBody>
          <a:bodyPr>
            <a:noAutofit/>
          </a:bodyPr>
          <a:lstStyle/>
          <a:p>
            <a:pPr marL="182880" indent="0" algn="just">
              <a:lnSpc>
                <a:spcPct val="100000"/>
              </a:lnSpc>
              <a:spcBef>
                <a:spcPts val="0"/>
              </a:spcBef>
              <a:buNone/>
            </a:pPr>
            <a:r>
              <a:rPr lang="en-GB" sz="2400" b="1" dirty="0">
                <a:latin typeface="Times New Roman" panose="02020603050405020304" pitchFamily="18" charset="0"/>
                <a:cs typeface="Times New Roman" panose="02020603050405020304" pitchFamily="18" charset="0"/>
              </a:rPr>
              <a:t>Section 2(14)(iii)</a:t>
            </a:r>
          </a:p>
          <a:p>
            <a:pPr marL="182880" indent="0" algn="just">
              <a:lnSpc>
                <a:spcPct val="100000"/>
              </a:lnSpc>
              <a:spcBef>
                <a:spcPts val="0"/>
              </a:spcBef>
              <a:buNone/>
            </a:pPr>
            <a:r>
              <a:rPr lang="en-US" sz="2400" dirty="0">
                <a:latin typeface="Times New Roman" panose="02020603050405020304" pitchFamily="18" charset="0"/>
                <a:cs typeface="Times New Roman" panose="02020603050405020304" pitchFamily="18" charset="0"/>
              </a:rPr>
              <a:t>agricultural land in India, not being land situate—</a:t>
            </a:r>
          </a:p>
          <a:p>
            <a:pPr marL="182880" indent="0" algn="just">
              <a:lnSpc>
                <a:spcPct val="100000"/>
              </a:lnSpc>
              <a:spcBef>
                <a:spcPts val="0"/>
              </a:spcBef>
              <a:buNone/>
            </a:pPr>
            <a:endParaRPr lang="en-US" sz="2400" dirty="0">
              <a:latin typeface="Times New Roman" panose="02020603050405020304" pitchFamily="18" charset="0"/>
              <a:cs typeface="Times New Roman" panose="02020603050405020304" pitchFamily="18" charset="0"/>
            </a:endParaRPr>
          </a:p>
          <a:p>
            <a:pPr marL="182880" indent="0" algn="just">
              <a:lnSpc>
                <a:spcPct val="100000"/>
              </a:lnSpc>
              <a:spcBef>
                <a:spcPts val="0"/>
              </a:spcBef>
              <a:buNone/>
            </a:pPr>
            <a:r>
              <a:rPr lang="en-US" sz="2400" dirty="0">
                <a:latin typeface="Times New Roman" panose="02020603050405020304" pitchFamily="18" charset="0"/>
                <a:cs typeface="Times New Roman" panose="02020603050405020304" pitchFamily="18" charset="0"/>
              </a:rPr>
              <a:t>(a) in any area which is comprised within the jurisdiction of a municipality </a:t>
            </a:r>
          </a:p>
          <a:p>
            <a:pPr marL="525780" indent="-342900" algn="just">
              <a:lnSpc>
                <a:spcPct val="100000"/>
              </a:lnSpc>
              <a:spcBef>
                <a:spcPts val="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(whether known as a municipality, municipal corporation, notified area committee, town area committee, town committee, or by any other name) or a cantonment board </a:t>
            </a:r>
          </a:p>
          <a:p>
            <a:pPr marL="525780" indent="-342900" algn="just">
              <a:lnSpc>
                <a:spcPct val="100000"/>
              </a:lnSpc>
              <a:spcBef>
                <a:spcPts val="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and which has a population of not less than ten thousand ; or</a:t>
            </a:r>
          </a:p>
          <a:p>
            <a:pPr marL="525780" indent="-342900" algn="just">
              <a:lnSpc>
                <a:spcPct val="100000"/>
              </a:lnSpc>
              <a:spcBef>
                <a:spcPts val="0"/>
              </a:spcBef>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683283643"/>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27" y="253017"/>
            <a:ext cx="11274147" cy="5893934"/>
          </a:xfrm>
        </p:spPr>
        <p:txBody>
          <a:bodyPr>
            <a:noAutofit/>
          </a:bodyPr>
          <a:lstStyle/>
          <a:p>
            <a:pPr marL="182880" indent="0" algn="just">
              <a:lnSpc>
                <a:spcPct val="100000"/>
              </a:lnSpc>
              <a:spcBef>
                <a:spcPts val="0"/>
              </a:spcBef>
              <a:buNone/>
            </a:pPr>
            <a:r>
              <a:rPr lang="en-GB" sz="2300" b="1" dirty="0">
                <a:latin typeface="Times New Roman" panose="02020603050405020304" pitchFamily="18" charset="0"/>
                <a:cs typeface="Times New Roman" panose="02020603050405020304" pitchFamily="18" charset="0"/>
              </a:rPr>
              <a:t>Definition of Agricultural Land. </a:t>
            </a:r>
          </a:p>
          <a:p>
            <a:pPr marL="182880" indent="0" algn="just">
              <a:lnSpc>
                <a:spcPct val="100000"/>
              </a:lnSpc>
              <a:spcBef>
                <a:spcPts val="0"/>
              </a:spcBef>
              <a:buNone/>
            </a:pPr>
            <a:endParaRPr lang="en-GB" sz="2300" b="1" dirty="0">
              <a:latin typeface="Times New Roman" panose="02020603050405020304" pitchFamily="18" charset="0"/>
              <a:cs typeface="Times New Roman" panose="02020603050405020304" pitchFamily="18" charset="0"/>
            </a:endParaRPr>
          </a:p>
          <a:p>
            <a:pPr marL="182880" indent="0" algn="just">
              <a:lnSpc>
                <a:spcPct val="100000"/>
              </a:lnSpc>
              <a:spcBef>
                <a:spcPts val="0"/>
              </a:spcBef>
              <a:buNone/>
            </a:pPr>
            <a:r>
              <a:rPr lang="en-GB" sz="2300" b="1" dirty="0">
                <a:latin typeface="Times New Roman" panose="02020603050405020304" pitchFamily="18" charset="0"/>
                <a:cs typeface="Times New Roman" panose="02020603050405020304" pitchFamily="18" charset="0"/>
              </a:rPr>
              <a:t>Section 2(14)(iii)</a:t>
            </a:r>
          </a:p>
          <a:p>
            <a:pPr marL="182880" indent="0" algn="just">
              <a:lnSpc>
                <a:spcPct val="100000"/>
              </a:lnSpc>
              <a:spcBef>
                <a:spcPts val="0"/>
              </a:spcBef>
              <a:buNone/>
            </a:pPr>
            <a:r>
              <a:rPr lang="en-US" sz="2300" dirty="0">
                <a:latin typeface="Times New Roman" panose="02020603050405020304" pitchFamily="18" charset="0"/>
                <a:cs typeface="Times New Roman" panose="02020603050405020304" pitchFamily="18" charset="0"/>
              </a:rPr>
              <a:t>agricultural land in India, not being land situate—</a:t>
            </a:r>
          </a:p>
          <a:p>
            <a:pPr marL="182880" indent="0" algn="just">
              <a:lnSpc>
                <a:spcPct val="100000"/>
              </a:lnSpc>
              <a:spcBef>
                <a:spcPts val="0"/>
              </a:spcBef>
              <a:buNone/>
            </a:pPr>
            <a:endParaRPr lang="en-US" sz="2300" dirty="0">
              <a:latin typeface="Times New Roman" panose="02020603050405020304" pitchFamily="18" charset="0"/>
              <a:cs typeface="Times New Roman" panose="02020603050405020304" pitchFamily="18" charset="0"/>
            </a:endParaRPr>
          </a:p>
          <a:p>
            <a:pPr marL="182880" indent="0" algn="just">
              <a:lnSpc>
                <a:spcPct val="100000"/>
              </a:lnSpc>
              <a:spcBef>
                <a:spcPts val="0"/>
              </a:spcBef>
              <a:buNone/>
            </a:pPr>
            <a:r>
              <a:rPr lang="en-US" sz="2300" dirty="0">
                <a:latin typeface="Times New Roman" panose="02020603050405020304" pitchFamily="18" charset="0"/>
                <a:cs typeface="Times New Roman" panose="02020603050405020304" pitchFamily="18" charset="0"/>
              </a:rPr>
              <a:t> (b) in any area within the distance, measured aerially,—</a:t>
            </a:r>
          </a:p>
          <a:p>
            <a:pPr marL="182880" indent="0" algn="just">
              <a:lnSpc>
                <a:spcPct val="100000"/>
              </a:lnSpc>
              <a:spcBef>
                <a:spcPts val="0"/>
              </a:spcBef>
              <a:buNone/>
            </a:pPr>
            <a:endParaRPr lang="en-US" sz="2300" dirty="0">
              <a:latin typeface="Times New Roman" panose="02020603050405020304" pitchFamily="18" charset="0"/>
              <a:cs typeface="Times New Roman" panose="02020603050405020304" pitchFamily="18" charset="0"/>
            </a:endParaRPr>
          </a:p>
          <a:p>
            <a:pPr marL="182880" indent="0" algn="just">
              <a:lnSpc>
                <a:spcPct val="100000"/>
              </a:lnSpc>
              <a:spcBef>
                <a:spcPts val="0"/>
              </a:spcBef>
              <a:buNone/>
            </a:pPr>
            <a:r>
              <a:rPr lang="en-US" sz="2300" dirty="0">
                <a:latin typeface="Times New Roman" panose="02020603050405020304" pitchFamily="18" charset="0"/>
                <a:cs typeface="Times New Roman" panose="02020603050405020304" pitchFamily="18" charset="0"/>
              </a:rPr>
              <a:t>  (I) not being more than two </a:t>
            </a:r>
            <a:r>
              <a:rPr lang="en-US" sz="2300" dirty="0" err="1">
                <a:latin typeface="Times New Roman" panose="02020603050405020304" pitchFamily="18" charset="0"/>
                <a:cs typeface="Times New Roman" panose="02020603050405020304" pitchFamily="18" charset="0"/>
              </a:rPr>
              <a:t>kilometres</a:t>
            </a:r>
            <a:r>
              <a:rPr lang="en-US" sz="2300" dirty="0">
                <a:latin typeface="Times New Roman" panose="02020603050405020304" pitchFamily="18" charset="0"/>
                <a:cs typeface="Times New Roman" panose="02020603050405020304" pitchFamily="18" charset="0"/>
              </a:rPr>
              <a:t>, from the local limits of any municipality or cantonment board referred to in item (a) and which has a population of more than ten thousand but not exceeding one lakh; or</a:t>
            </a:r>
          </a:p>
          <a:p>
            <a:pPr marL="182880" indent="0" algn="just">
              <a:lnSpc>
                <a:spcPct val="100000"/>
              </a:lnSpc>
              <a:spcBef>
                <a:spcPts val="0"/>
              </a:spcBef>
              <a:buNone/>
            </a:pPr>
            <a:r>
              <a:rPr lang="en-US" sz="2300" dirty="0">
                <a:latin typeface="Times New Roman" panose="02020603050405020304" pitchFamily="18" charset="0"/>
                <a:cs typeface="Times New Roman" panose="02020603050405020304" pitchFamily="18" charset="0"/>
              </a:rPr>
              <a:t> (II) not being more than six </a:t>
            </a:r>
            <a:r>
              <a:rPr lang="en-US" sz="2300" dirty="0" err="1">
                <a:latin typeface="Times New Roman" panose="02020603050405020304" pitchFamily="18" charset="0"/>
                <a:cs typeface="Times New Roman" panose="02020603050405020304" pitchFamily="18" charset="0"/>
              </a:rPr>
              <a:t>kilometres</a:t>
            </a:r>
            <a:r>
              <a:rPr lang="en-US" sz="2300" dirty="0">
                <a:latin typeface="Times New Roman" panose="02020603050405020304" pitchFamily="18" charset="0"/>
                <a:cs typeface="Times New Roman" panose="02020603050405020304" pitchFamily="18" charset="0"/>
              </a:rPr>
              <a:t>, from the local limits of any municipality or cantonment board referred to in item (a) and which has a population of more than one lakh but not exceeding ten lakh; or</a:t>
            </a:r>
          </a:p>
          <a:p>
            <a:pPr marL="182880" indent="0" algn="just">
              <a:lnSpc>
                <a:spcPct val="100000"/>
              </a:lnSpc>
              <a:spcBef>
                <a:spcPts val="0"/>
              </a:spcBef>
              <a:buNone/>
            </a:pPr>
            <a:r>
              <a:rPr lang="en-US" sz="2300" dirty="0">
                <a:latin typeface="Times New Roman" panose="02020603050405020304" pitchFamily="18" charset="0"/>
                <a:cs typeface="Times New Roman" panose="02020603050405020304" pitchFamily="18" charset="0"/>
              </a:rPr>
              <a:t>(III) not being more than eight </a:t>
            </a:r>
            <a:r>
              <a:rPr lang="en-US" sz="2300" dirty="0" err="1">
                <a:latin typeface="Times New Roman" panose="02020603050405020304" pitchFamily="18" charset="0"/>
                <a:cs typeface="Times New Roman" panose="02020603050405020304" pitchFamily="18" charset="0"/>
              </a:rPr>
              <a:t>kilometres</a:t>
            </a:r>
            <a:r>
              <a:rPr lang="en-US" sz="2300" dirty="0">
                <a:latin typeface="Times New Roman" panose="02020603050405020304" pitchFamily="18" charset="0"/>
                <a:cs typeface="Times New Roman" panose="02020603050405020304" pitchFamily="18" charset="0"/>
              </a:rPr>
              <a:t>, from the local limits of any municipality or cantonment board referred to in item (a) and which has a population of more than ten lakh.</a:t>
            </a:r>
          </a:p>
          <a:p>
            <a:pPr marL="182880" indent="0" algn="just">
              <a:lnSpc>
                <a:spcPct val="100000"/>
              </a:lnSpc>
              <a:spcBef>
                <a:spcPts val="0"/>
              </a:spcBef>
              <a:buNone/>
            </a:pPr>
            <a:endParaRPr lang="en-US" sz="23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97134564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27" y="283029"/>
            <a:ext cx="11274147" cy="5893934"/>
          </a:xfrm>
        </p:spPr>
        <p:txBody>
          <a:bodyPr>
            <a:noAutofit/>
          </a:bodyPr>
          <a:lstStyle/>
          <a:p>
            <a:pPr marL="182880" indent="0" algn="just">
              <a:spcBef>
                <a:spcPts val="0"/>
              </a:spcBef>
              <a:buNone/>
            </a:pPr>
            <a:r>
              <a:rPr lang="en-US" sz="2300" dirty="0">
                <a:latin typeface="Times New Roman" panose="02020603050405020304" pitchFamily="18" charset="0"/>
                <a:cs typeface="Times New Roman" panose="02020603050405020304" pitchFamily="18" charset="0"/>
              </a:rPr>
              <a:t>Explanation.—For the purposes of this sub-clause, "population" means the population according to the last preceding census of which the relevant figures have been published before the first day of the previous year;</a:t>
            </a:r>
            <a:endParaRPr lang="en-IN" sz="2300" dirty="0">
              <a:latin typeface="Times New Roman" panose="02020603050405020304" pitchFamily="18" charset="0"/>
              <a:cs typeface="Times New Roman" panose="02020603050405020304" pitchFamily="18" charset="0"/>
            </a:endParaRPr>
          </a:p>
          <a:p>
            <a:pPr marL="182880" indent="0" algn="just">
              <a:spcBef>
                <a:spcPts val="0"/>
              </a:spcBef>
              <a:buNone/>
            </a:pPr>
            <a:endParaRPr lang="en-IN" sz="23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81232425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771" y="283029"/>
            <a:ext cx="11654972" cy="5893934"/>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Section 10(37) </a:t>
            </a:r>
          </a:p>
          <a:p>
            <a:pPr marL="0" indent="0" algn="just">
              <a:buNone/>
            </a:pPr>
            <a:endParaRPr lang="en-US" sz="24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the case of an </a:t>
            </a:r>
            <a:r>
              <a:rPr lang="en-US" sz="2400" dirty="0" err="1">
                <a:latin typeface="Times New Roman" panose="02020603050405020304" pitchFamily="18" charset="0"/>
                <a:cs typeface="Times New Roman" panose="02020603050405020304" pitchFamily="18" charset="0"/>
              </a:rPr>
              <a:t>assessee</a:t>
            </a:r>
            <a:r>
              <a:rPr lang="en-US"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being an individual or a Hindu undivided family,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any income chargeable under the head "Capital gains" </a:t>
            </a:r>
          </a:p>
          <a:p>
            <a:pPr marL="342900" indent="-34290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arising from the transfer of agricultural land, </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03663800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268515"/>
            <a:ext cx="11052002" cy="5893934"/>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Where</a:t>
            </a:r>
          </a:p>
          <a:p>
            <a:pPr marL="0" indent="0" algn="just">
              <a:buNone/>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such land is situate in any area referred to in item (a) or item (b) of sub-clause (iii) of clause (14) of section 2;</a:t>
            </a:r>
          </a:p>
          <a:p>
            <a:pPr marL="0" indent="0" algn="just">
              <a:buNone/>
            </a:pPr>
            <a:r>
              <a:rPr lang="en-US" sz="2400" dirty="0">
                <a:latin typeface="Times New Roman" panose="02020603050405020304" pitchFamily="18" charset="0"/>
                <a:cs typeface="Times New Roman" panose="02020603050405020304" pitchFamily="18" charset="0"/>
              </a:rPr>
              <a:t>(ii) such land, during the period of two years immediately preceding the date of transfer, was being used for agricultural purposes by such Hindu undivided family or individual or a parent of his;</a:t>
            </a:r>
          </a:p>
          <a:p>
            <a:pPr marL="0" indent="0" algn="just">
              <a:buNone/>
            </a:pPr>
            <a:r>
              <a:rPr lang="en-US" sz="2400" dirty="0">
                <a:latin typeface="Times New Roman" panose="02020603050405020304" pitchFamily="18" charset="0"/>
                <a:cs typeface="Times New Roman" panose="02020603050405020304" pitchFamily="18" charset="0"/>
              </a:rPr>
              <a:t>(iii) such transfer is by way of compulsory acquisition under any law, or a transfer the consideration for which is determined or approved by the Central Government or the Reserve Bank of India;</a:t>
            </a:r>
          </a:p>
          <a:p>
            <a:pPr marL="0" indent="0" algn="just">
              <a:buNone/>
            </a:pPr>
            <a:r>
              <a:rPr lang="en-US" sz="2400" dirty="0">
                <a:latin typeface="Times New Roman" panose="02020603050405020304" pitchFamily="18" charset="0"/>
                <a:cs typeface="Times New Roman" panose="02020603050405020304" pitchFamily="18" charset="0"/>
              </a:rPr>
              <a:t>(iv) such income has arisen from the compensation or consideration for such transfer received by such </a:t>
            </a:r>
            <a:r>
              <a:rPr lang="en-US" sz="2400" dirty="0" err="1">
                <a:latin typeface="Times New Roman" panose="02020603050405020304" pitchFamily="18" charset="0"/>
                <a:cs typeface="Times New Roman" panose="02020603050405020304" pitchFamily="18" charset="0"/>
              </a:rPr>
              <a:t>assessee</a:t>
            </a:r>
            <a:r>
              <a:rPr lang="en-US" sz="2400" dirty="0">
                <a:latin typeface="Times New Roman" panose="02020603050405020304" pitchFamily="18" charset="0"/>
                <a:cs typeface="Times New Roman" panose="02020603050405020304" pitchFamily="18" charset="0"/>
              </a:rPr>
              <a:t> on or after the 1st day of April, 2004.</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Explanation - For the purposes of this clause, the expression "compensation or consideration" includes the compensation or consideration enhanced or further enhanced by any court, Tribunal or other authority;</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48095515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543001" y="381001"/>
            <a:ext cx="10953598" cy="5668963"/>
          </a:xfrm>
        </p:spPr>
        <p:txBody>
          <a:bodyPr/>
          <a:lstStyle/>
          <a:p>
            <a:pPr algn="ctr">
              <a:buFont typeface="Arial" panose="020B0604020202020204" pitchFamily="34" charset="0"/>
              <a:buNone/>
            </a:pPr>
            <a:r>
              <a:rPr lang="en-US" altLang="en-US" sz="2400" b="1" dirty="0">
                <a:latin typeface="Times New Roman" panose="02020603050405020304" pitchFamily="18" charset="0"/>
                <a:cs typeface="Times New Roman" panose="02020603050405020304" pitchFamily="18" charset="0"/>
              </a:rPr>
              <a:t>Characterization</a:t>
            </a:r>
          </a:p>
          <a:p>
            <a:pPr algn="just">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algn="just"/>
            <a:r>
              <a:rPr lang="en-US" altLang="en-US" sz="2400" dirty="0">
                <a:latin typeface="Times New Roman" panose="02020603050405020304" pitchFamily="18" charset="0"/>
                <a:cs typeface="Times New Roman" panose="02020603050405020304" pitchFamily="18" charset="0"/>
              </a:rPr>
              <a:t>Is land capital asset or stock in trade ?</a:t>
            </a:r>
          </a:p>
          <a:p>
            <a:pPr algn="just"/>
            <a:endParaRPr lang="en-US" altLang="en-US" sz="2400" dirty="0">
              <a:latin typeface="Times New Roman" panose="02020603050405020304" pitchFamily="18" charset="0"/>
              <a:cs typeface="Times New Roman" panose="02020603050405020304" pitchFamily="18" charset="0"/>
            </a:endParaRPr>
          </a:p>
          <a:p>
            <a:pPr algn="just"/>
            <a:r>
              <a:rPr lang="en-US" altLang="en-US" sz="2400" dirty="0">
                <a:latin typeface="Times New Roman" panose="02020603050405020304" pitchFamily="18" charset="0"/>
                <a:cs typeface="Times New Roman" panose="02020603050405020304" pitchFamily="18" charset="0"/>
              </a:rPr>
              <a:t>Land as capital asset - Long term v. short term</a:t>
            </a:r>
          </a:p>
          <a:p>
            <a:pPr algn="just"/>
            <a:endParaRPr lang="en-US" altLang="en-US" sz="2400" dirty="0">
              <a:latin typeface="Times New Roman" panose="02020603050405020304" pitchFamily="18" charset="0"/>
              <a:cs typeface="Times New Roman" panose="02020603050405020304" pitchFamily="18" charset="0"/>
            </a:endParaRPr>
          </a:p>
          <a:p>
            <a:pPr algn="just"/>
            <a:r>
              <a:rPr lang="en-US" altLang="en-US" sz="2400" dirty="0">
                <a:latin typeface="Times New Roman" panose="02020603050405020304" pitchFamily="18" charset="0"/>
                <a:cs typeface="Times New Roman" panose="02020603050405020304" pitchFamily="18" charset="0"/>
              </a:rPr>
              <a:t>Land as stock in trade</a:t>
            </a:r>
          </a:p>
          <a:p>
            <a:pPr algn="just"/>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428B222-7D9C-383E-37BD-A9DACD2274F5}"/>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98047776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17714" y="381001"/>
            <a:ext cx="11582400" cy="5668963"/>
          </a:xfrm>
        </p:spPr>
        <p:txBody>
          <a:bodyPr/>
          <a:lstStyle/>
          <a:p>
            <a:pPr algn="just">
              <a:buFont typeface="Arial" panose="020B0604020202020204" pitchFamily="34" charset="0"/>
              <a:buNone/>
            </a:pPr>
            <a:r>
              <a:rPr lang="en-US" altLang="en-US" sz="2400" b="1" dirty="0">
                <a:latin typeface="Times New Roman" panose="02020603050405020304" pitchFamily="18" charset="0"/>
                <a:cs typeface="Times New Roman" panose="02020603050405020304" pitchFamily="18" charset="0"/>
              </a:rPr>
              <a:t>Land owner : Income characterization</a:t>
            </a:r>
            <a:endParaRPr lang="en-US" alt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If charged as LTCG, indexation of cost and concessional rate of tax under section 112 would apply. Section 50C/50D would apply</a:t>
            </a:r>
          </a:p>
          <a:p>
            <a:pPr algn="just">
              <a:buFont typeface="Wingdings" panose="05000000000000000000" pitchFamily="2" charset="2"/>
              <a:buChar char="Ø"/>
            </a:pPr>
            <a:endParaRPr lang="en-US" alt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Further, deduction under section 54, 54EC, 54F </a:t>
            </a:r>
            <a:r>
              <a:rPr lang="en-US" altLang="en-US" sz="2400" dirty="0" err="1">
                <a:latin typeface="Times New Roman" panose="02020603050405020304" pitchFamily="18" charset="0"/>
                <a:cs typeface="Times New Roman" panose="02020603050405020304" pitchFamily="18" charset="0"/>
              </a:rPr>
              <a:t>etc</a:t>
            </a:r>
            <a:r>
              <a:rPr lang="en-US" altLang="en-US" sz="2400" dirty="0">
                <a:latin typeface="Times New Roman" panose="02020603050405020304" pitchFamily="18" charset="0"/>
                <a:cs typeface="Times New Roman" panose="02020603050405020304" pitchFamily="18" charset="0"/>
              </a:rPr>
              <a:t> would be available </a:t>
            </a:r>
          </a:p>
          <a:p>
            <a:pPr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If charged as short term capital gains, normal rate of tax would apply and no incentives are available</a:t>
            </a:r>
          </a:p>
          <a:p>
            <a:pPr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If charged as business income, normal rate of tax would apply and provisions of sections 54 </a:t>
            </a:r>
            <a:r>
              <a:rPr lang="en-US" altLang="en-US" sz="2400" dirty="0" err="1">
                <a:latin typeface="Times New Roman" panose="02020603050405020304" pitchFamily="18" charset="0"/>
                <a:cs typeface="Times New Roman" panose="02020603050405020304" pitchFamily="18" charset="0"/>
              </a:rPr>
              <a:t>etc</a:t>
            </a:r>
            <a:r>
              <a:rPr lang="en-US" altLang="en-US" sz="2400" dirty="0">
                <a:latin typeface="Times New Roman" panose="02020603050405020304" pitchFamily="18" charset="0"/>
                <a:cs typeface="Times New Roman" panose="02020603050405020304" pitchFamily="18" charset="0"/>
              </a:rPr>
              <a:t>, and section 112 are not applicable.</a:t>
            </a:r>
          </a:p>
          <a:p>
            <a:pPr algn="jus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However, section 43CA would apply whereas section 50C and section 2(47) don’t apply</a:t>
            </a:r>
          </a:p>
          <a:p>
            <a:pPr algn="just"/>
            <a:endParaRPr lang="en-US" altLang="en-US" sz="2400" dirty="0">
              <a:latin typeface="Times New Roman" panose="02020603050405020304" pitchFamily="18" charset="0"/>
              <a:cs typeface="Times New Roman" panose="02020603050405020304" pitchFamily="18" charset="0"/>
            </a:endParaRPr>
          </a:p>
          <a:p>
            <a:pPr algn="just"/>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8A66224-3F8A-E6CE-11B3-F38C9F9CA4BA}"/>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63997796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349394" y="149330"/>
            <a:ext cx="11627465" cy="5958137"/>
          </a:xfrm>
        </p:spPr>
        <p:txBody>
          <a:bodyPr>
            <a:normAutofit/>
          </a:bodyPr>
          <a:lstStyle/>
          <a:p>
            <a:pPr algn="just">
              <a:buFont typeface="Arial" charset="0"/>
              <a:buNone/>
              <a:defRPr/>
            </a:pPr>
            <a:r>
              <a:rPr lang="en-US" sz="2400" b="1" dirty="0">
                <a:latin typeface="Times New Roman" pitchFamily="18" charset="0"/>
                <a:cs typeface="Times New Roman" pitchFamily="18" charset="0"/>
              </a:rPr>
              <a:t>Land owner : Income characterization</a:t>
            </a:r>
            <a:endParaRPr lang="en-US" sz="2400" dirty="0">
              <a:latin typeface="Times New Roman" pitchFamily="18" charset="0"/>
              <a:cs typeface="Times New Roman" pitchFamily="18" charset="0"/>
            </a:endParaRPr>
          </a:p>
          <a:p>
            <a:pPr marL="0" indent="0" algn="just">
              <a:buNone/>
              <a:defRPr/>
            </a:pPr>
            <a:r>
              <a:rPr lang="en-US" sz="2400" dirty="0">
                <a:latin typeface="Times New Roman" pitchFamily="18" charset="0"/>
                <a:cs typeface="Times New Roman" pitchFamily="18" charset="0"/>
              </a:rPr>
              <a:t>a) Board circulars :</a:t>
            </a:r>
          </a:p>
          <a:p>
            <a:pPr marL="457200" indent="-457200" algn="just">
              <a:buFont typeface="Wingdings" panose="05000000000000000000" pitchFamily="2" charset="2"/>
              <a:buChar char="Ø"/>
              <a:defRPr/>
            </a:pPr>
            <a:r>
              <a:rPr lang="en-US" sz="2400" b="1" dirty="0">
                <a:latin typeface="Times New Roman" pitchFamily="18" charset="0"/>
                <a:cs typeface="Times New Roman" pitchFamily="18" charset="0"/>
              </a:rPr>
              <a:t>CBDT Instruction No. 1827 dated 31.08.1989.</a:t>
            </a:r>
          </a:p>
          <a:p>
            <a:pPr marL="457200" indent="-457200" algn="just">
              <a:buFont typeface="Wingdings" panose="05000000000000000000" pitchFamily="2" charset="2"/>
              <a:buChar char="Ø"/>
              <a:defRPr/>
            </a:pPr>
            <a:r>
              <a:rPr lang="en-US" sz="2400" b="1" dirty="0">
                <a:latin typeface="Times New Roman" pitchFamily="18" charset="0"/>
                <a:cs typeface="Times New Roman" pitchFamily="18" charset="0"/>
              </a:rPr>
              <a:t>CBDT Circular No. 4, date. 15-06-2007.</a:t>
            </a:r>
          </a:p>
          <a:p>
            <a:pPr marL="457200" indent="-457200" algn="just">
              <a:buFont typeface="Wingdings" panose="05000000000000000000" pitchFamily="2" charset="2"/>
              <a:buChar char="Ø"/>
              <a:defRPr/>
            </a:pPr>
            <a:r>
              <a:rPr lang="en-US" sz="2400" b="1" dirty="0">
                <a:latin typeface="Times New Roman" pitchFamily="18" charset="0"/>
                <a:cs typeface="Times New Roman" pitchFamily="18" charset="0"/>
              </a:rPr>
              <a:t>Circular No. 6 of 2016 dated Feb 29, 2016.</a:t>
            </a:r>
          </a:p>
          <a:p>
            <a:pPr marL="457200" indent="-457200" algn="just">
              <a:buFont typeface="Wingdings" panose="05000000000000000000" pitchFamily="2" charset="2"/>
              <a:buChar char="Ø"/>
              <a:defRPr/>
            </a:pPr>
            <a:endParaRPr lang="en-US" sz="2400" b="1" dirty="0">
              <a:latin typeface="Times New Roman" pitchFamily="18" charset="0"/>
              <a:cs typeface="Times New Roman" pitchFamily="18" charset="0"/>
            </a:endParaRPr>
          </a:p>
          <a:p>
            <a:pPr algn="just">
              <a:buFont typeface="Arial" charset="0"/>
              <a:buNone/>
              <a:defRPr/>
            </a:pPr>
            <a:r>
              <a:rPr lang="en-US" sz="2400" b="1" dirty="0">
                <a:latin typeface="Times New Roman" pitchFamily="18" charset="0"/>
                <a:cs typeface="Times New Roman" pitchFamily="18" charset="0"/>
              </a:rPr>
              <a:t>Land owner : Income characterization</a:t>
            </a:r>
            <a:endParaRPr lang="en-US" sz="2400" dirty="0">
              <a:latin typeface="Times New Roman" pitchFamily="18" charset="0"/>
              <a:cs typeface="Times New Roman" pitchFamily="18" charset="0"/>
            </a:endParaRPr>
          </a:p>
          <a:p>
            <a:pPr marL="457200" indent="-457200" algn="just">
              <a:buNone/>
              <a:defRPr/>
            </a:pPr>
            <a:r>
              <a:rPr lang="en-US" sz="2400" dirty="0">
                <a:latin typeface="Times New Roman" pitchFamily="18" charset="0"/>
                <a:cs typeface="Times New Roman" pitchFamily="18" charset="0"/>
              </a:rPr>
              <a:t>b) Case laws :</a:t>
            </a:r>
          </a:p>
          <a:p>
            <a:pPr marL="457200" indent="-457200" algn="just">
              <a:buFont typeface="Wingdings" panose="05000000000000000000" pitchFamily="2" charset="2"/>
              <a:buChar char="Ø"/>
              <a:defRPr/>
            </a:pPr>
            <a:r>
              <a:rPr lang="en-US" sz="2400" b="1" dirty="0">
                <a:latin typeface="Times New Roman" pitchFamily="18" charset="0"/>
                <a:cs typeface="Times New Roman" pitchFamily="18" charset="0"/>
              </a:rPr>
              <a:t>G. Venkata Swami Naidu &amp; Co. v CIT (1959) 35 ITR 594</a:t>
            </a:r>
          </a:p>
          <a:p>
            <a:pPr marL="457200" indent="-457200" algn="just">
              <a:buFont typeface="Wingdings" panose="05000000000000000000" pitchFamily="2" charset="2"/>
              <a:buChar char="Ø"/>
              <a:defRPr/>
            </a:pPr>
            <a:r>
              <a:rPr lang="en-US" sz="2400" b="1" dirty="0">
                <a:latin typeface="Times New Roman" pitchFamily="18" charset="0"/>
                <a:cs typeface="Times New Roman" pitchFamily="18" charset="0"/>
              </a:rPr>
              <a:t>H. Mohammad &amp; Co. v. CIT (1977) 177 ITR 637 Gu</a:t>
            </a:r>
          </a:p>
          <a:p>
            <a:pPr marL="457200" indent="-457200" algn="just">
              <a:buFont typeface="Wingdings" panose="05000000000000000000" pitchFamily="2" charset="2"/>
              <a:buChar char="Ø"/>
              <a:defRPr/>
            </a:pPr>
            <a:r>
              <a:rPr lang="en-US" sz="2400" b="1" dirty="0">
                <a:latin typeface="Times New Roman" pitchFamily="18" charset="0"/>
                <a:cs typeface="Times New Roman" pitchFamily="18" charset="0"/>
              </a:rPr>
              <a:t>Sardar Indra Singh &amp; Sons v. CIT (1953) 24 ITR 415 SC</a:t>
            </a:r>
          </a:p>
          <a:p>
            <a:pPr marL="457200" indent="-457200" algn="just">
              <a:buFont typeface="Wingdings" panose="05000000000000000000" pitchFamily="2" charset="2"/>
              <a:buChar char="Ø"/>
              <a:defRPr/>
            </a:pPr>
            <a:r>
              <a:rPr lang="en-US" sz="2400" b="1" dirty="0">
                <a:latin typeface="Times New Roman" pitchFamily="18" charset="0"/>
                <a:cs typeface="Times New Roman" pitchFamily="18" charset="0"/>
              </a:rPr>
              <a:t>CIT v. </a:t>
            </a:r>
            <a:r>
              <a:rPr lang="en-US" sz="2400" b="1" dirty="0" err="1">
                <a:latin typeface="Times New Roman" pitchFamily="18" charset="0"/>
                <a:cs typeface="Times New Roman" pitchFamily="18" charset="0"/>
              </a:rPr>
              <a:t>Rewashanker</a:t>
            </a:r>
            <a:r>
              <a:rPr lang="en-US" sz="2400" b="1" dirty="0">
                <a:latin typeface="Times New Roman" pitchFamily="18" charset="0"/>
                <a:cs typeface="Times New Roman" pitchFamily="18" charset="0"/>
              </a:rPr>
              <a:t> A Kothari (2006) 283 ITR 338 Guj</a:t>
            </a:r>
          </a:p>
          <a:p>
            <a:pPr marL="457200" indent="-457200" algn="just">
              <a:buFont typeface="Wingdings" panose="05000000000000000000" pitchFamily="2" charset="2"/>
              <a:buChar char="Ø"/>
              <a:defRPr/>
            </a:pPr>
            <a:r>
              <a:rPr lang="en-US" sz="2400" b="1" dirty="0">
                <a:latin typeface="Times New Roman" pitchFamily="18" charset="0"/>
                <a:cs typeface="Times New Roman" pitchFamily="18" charset="0"/>
              </a:rPr>
              <a:t>CIT Vs </a:t>
            </a:r>
            <a:r>
              <a:rPr lang="en-US" sz="2400" b="1" dirty="0" err="1">
                <a:latin typeface="Times New Roman" pitchFamily="18" charset="0"/>
                <a:cs typeface="Times New Roman" pitchFamily="18" charset="0"/>
              </a:rPr>
              <a:t>Bagmane</a:t>
            </a:r>
            <a:r>
              <a:rPr lang="en-US" sz="2400" b="1" dirty="0">
                <a:latin typeface="Times New Roman" pitchFamily="18" charset="0"/>
                <a:cs typeface="Times New Roman" pitchFamily="18" charset="0"/>
              </a:rPr>
              <a:t> Developers Pvt Ltd 2016 – TIOL – 2858 – HC-KAR-IT</a:t>
            </a:r>
          </a:p>
        </p:txBody>
      </p:sp>
      <p:sp>
        <p:nvSpPr>
          <p:cNvPr id="2" name="Footer Placeholder 1">
            <a:extLst>
              <a:ext uri="{FF2B5EF4-FFF2-40B4-BE49-F238E27FC236}">
                <a16:creationId xmlns:a16="http://schemas.microsoft.com/office/drawing/2014/main" id="{A0D58A20-9649-F026-DB80-54E347DF5F95}"/>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65628979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77049" y="353787"/>
            <a:ext cx="11285503" cy="5668963"/>
          </a:xfrm>
        </p:spPr>
        <p:txBody>
          <a:bodyPr/>
          <a:lstStyle/>
          <a:p>
            <a:pPr algn="jus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Single transaction – does it constitute a business ?</a:t>
            </a:r>
          </a:p>
          <a:p>
            <a:pPr algn="just">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algn="just"/>
            <a:r>
              <a:rPr lang="en-US" altLang="en-US" sz="2400" dirty="0">
                <a:latin typeface="Times New Roman" panose="02020603050405020304" pitchFamily="18" charset="0"/>
                <a:cs typeface="Times New Roman" panose="02020603050405020304" pitchFamily="18" charset="0"/>
              </a:rPr>
              <a:t>Yes as per </a:t>
            </a:r>
          </a:p>
          <a:p>
            <a:pPr algn="just">
              <a:buFont typeface="Arial" panose="020B0604020202020204" pitchFamily="34" charset="0"/>
              <a:buNone/>
            </a:pPr>
            <a:r>
              <a:rPr lang="en-US" altLang="en-US" sz="2400" b="1" dirty="0">
                <a:latin typeface="Times New Roman" panose="02020603050405020304" pitchFamily="18" charset="0"/>
                <a:cs typeface="Times New Roman" panose="02020603050405020304" pitchFamily="18" charset="0"/>
              </a:rPr>
              <a:t> - 250 ITR 127 (Mad) S.P. </a:t>
            </a:r>
            <a:r>
              <a:rPr lang="en-US" altLang="en-US" sz="2400" b="1" dirty="0" err="1">
                <a:latin typeface="Times New Roman" panose="02020603050405020304" pitchFamily="18" charset="0"/>
                <a:cs typeface="Times New Roman" panose="02020603050405020304" pitchFamily="18" charset="0"/>
              </a:rPr>
              <a:t>Balasubramaniam</a:t>
            </a:r>
            <a:r>
              <a:rPr lang="en-US" altLang="en-US" sz="2400" b="1" dirty="0">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en-US" altLang="en-US" sz="2400" b="1" dirty="0">
                <a:latin typeface="Times New Roman" panose="02020603050405020304" pitchFamily="18" charset="0"/>
                <a:cs typeface="Times New Roman" panose="02020603050405020304" pitchFamily="18" charset="0"/>
              </a:rPr>
              <a:t> - 100 ITR 706 (SC) (Sutlej Cotton Mills Supply Agency Ltd)</a:t>
            </a:r>
          </a:p>
          <a:p>
            <a:pPr algn="just">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algn="just"/>
            <a:r>
              <a:rPr lang="en-US" altLang="en-US" sz="2400" dirty="0">
                <a:latin typeface="Times New Roman" panose="02020603050405020304" pitchFamily="18" charset="0"/>
                <a:cs typeface="Times New Roman" panose="02020603050405020304" pitchFamily="18" charset="0"/>
              </a:rPr>
              <a:t>Not necessarily as per</a:t>
            </a:r>
          </a:p>
          <a:p>
            <a:pPr algn="just">
              <a:buFont typeface="Arial" panose="020B0604020202020204" pitchFamily="34" charset="0"/>
              <a:buNone/>
            </a:pPr>
            <a:r>
              <a:rPr lang="en-US" altLang="en-US" sz="2400" b="1" dirty="0">
                <a:latin typeface="Times New Roman" panose="02020603050405020304" pitchFamily="18" charset="0"/>
                <a:cs typeface="Times New Roman" panose="02020603050405020304" pitchFamily="18" charset="0"/>
              </a:rPr>
              <a:t> - 195 ITR 386 (Bom) Indian Hume Pipe Co. Ltd.</a:t>
            </a:r>
          </a:p>
          <a:p>
            <a:pPr algn="just">
              <a:buFont typeface="Arial" panose="020B0604020202020204" pitchFamily="34" charset="0"/>
              <a:buNone/>
            </a:pPr>
            <a:r>
              <a:rPr lang="en-US" altLang="en-US" sz="2400" b="1" dirty="0">
                <a:latin typeface="Times New Roman" panose="02020603050405020304" pitchFamily="18" charset="0"/>
                <a:cs typeface="Times New Roman" panose="02020603050405020304" pitchFamily="18" charset="0"/>
              </a:rPr>
              <a:t> - 195 ITR 767 (All) </a:t>
            </a:r>
            <a:r>
              <a:rPr lang="en-US" altLang="en-US" sz="2400" b="1" dirty="0" err="1">
                <a:latin typeface="Times New Roman" panose="02020603050405020304" pitchFamily="18" charset="0"/>
                <a:cs typeface="Times New Roman" panose="02020603050405020304" pitchFamily="18" charset="0"/>
              </a:rPr>
              <a:t>Shahsi</a:t>
            </a:r>
            <a:r>
              <a:rPr lang="en-US" altLang="en-US" sz="2400" b="1" dirty="0">
                <a:latin typeface="Times New Roman" panose="02020603050405020304" pitchFamily="18" charset="0"/>
                <a:cs typeface="Times New Roman" panose="02020603050405020304" pitchFamily="18" charset="0"/>
              </a:rPr>
              <a:t> Kumar Agrawal.</a:t>
            </a:r>
          </a:p>
          <a:p>
            <a:pPr algn="just">
              <a:buFont typeface="Arial" panose="020B0604020202020204" pitchFamily="34" charset="0"/>
              <a:buNone/>
            </a:pPr>
            <a:r>
              <a:rPr lang="en-US" altLang="en-US" sz="2400" b="1" dirty="0">
                <a:latin typeface="Times New Roman" panose="02020603050405020304" pitchFamily="18" charset="0"/>
                <a:cs typeface="Times New Roman" panose="02020603050405020304" pitchFamily="18" charset="0"/>
              </a:rPr>
              <a:t> - 77 ITR 253 SC [Raja </a:t>
            </a:r>
            <a:r>
              <a:rPr lang="en-US" altLang="en-US" sz="2400" b="1" dirty="0" err="1">
                <a:latin typeface="Times New Roman" panose="02020603050405020304" pitchFamily="18" charset="0"/>
                <a:cs typeface="Times New Roman" panose="02020603050405020304" pitchFamily="18" charset="0"/>
              </a:rPr>
              <a:t>Bahadur</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Kamayaka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Narain</a:t>
            </a:r>
            <a:r>
              <a:rPr lang="en-US" altLang="en-US" sz="2400" b="1" dirty="0">
                <a:latin typeface="Times New Roman" panose="02020603050405020304" pitchFamily="18" charset="0"/>
                <a:cs typeface="Times New Roman" panose="02020603050405020304" pitchFamily="18" charset="0"/>
              </a:rPr>
              <a:t> Singh] </a:t>
            </a:r>
          </a:p>
        </p:txBody>
      </p:sp>
      <p:sp>
        <p:nvSpPr>
          <p:cNvPr id="2" name="Footer Placeholder 1">
            <a:extLst>
              <a:ext uri="{FF2B5EF4-FFF2-40B4-BE49-F238E27FC236}">
                <a16:creationId xmlns:a16="http://schemas.microsoft.com/office/drawing/2014/main" id="{E48CE659-273C-159D-B4CF-C6D3CA5CE74B}"/>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484877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56" y="283029"/>
            <a:ext cx="11386888" cy="5893934"/>
          </a:xfrm>
        </p:spPr>
        <p:txBody>
          <a:bodyPr>
            <a:noAutofit/>
          </a:bodyPr>
          <a:lstStyle/>
          <a:p>
            <a:pPr marL="109728" indent="0" algn="just">
              <a:buNone/>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Facts of the Case </a:t>
            </a:r>
          </a:p>
          <a:p>
            <a:pPr algn="just">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The </a:t>
            </a:r>
            <a:r>
              <a:rPr lang="en-US" sz="2400" b="0" i="0" u="none" strike="noStrike" baseline="0" dirty="0" err="1">
                <a:solidFill>
                  <a:srgbClr val="000000"/>
                </a:solidFill>
                <a:latin typeface="Times New Roman" panose="02020603050405020304" pitchFamily="18" charset="0"/>
                <a:cs typeface="Times New Roman" panose="02020603050405020304" pitchFamily="18" charset="0"/>
              </a:rPr>
              <a:t>assessee</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 acquired a residential house property in year 1993 in terms of will executed by his grand father.</a:t>
            </a:r>
          </a:p>
          <a:p>
            <a:pPr algn="just">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The </a:t>
            </a:r>
            <a:r>
              <a:rPr lang="en-US" sz="2400" b="0" i="0" u="none" strike="noStrike" baseline="0" dirty="0" err="1">
                <a:solidFill>
                  <a:srgbClr val="000000"/>
                </a:solidFill>
                <a:latin typeface="Times New Roman" panose="02020603050405020304" pitchFamily="18" charset="0"/>
                <a:cs typeface="Times New Roman" panose="02020603050405020304" pitchFamily="18" charset="0"/>
              </a:rPr>
              <a:t>assessee</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 entered into an agreement to sell in respect of said property on 27-12-2002 and received certain amount by way of earnest money.</a:t>
            </a:r>
          </a:p>
          <a:p>
            <a:pPr algn="just">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As the </a:t>
            </a:r>
            <a:r>
              <a:rPr lang="en-US" sz="2400" b="0" i="0" u="none" strike="noStrike" baseline="0" dirty="0" err="1">
                <a:solidFill>
                  <a:srgbClr val="000000"/>
                </a:solidFill>
                <a:latin typeface="Times New Roman" panose="02020603050405020304" pitchFamily="18" charset="0"/>
                <a:cs typeface="Times New Roman" panose="02020603050405020304" pitchFamily="18" charset="0"/>
              </a:rPr>
              <a:t>assessee</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 had decided to sell the house in question, they had also decided to purchase an other residential house.</a:t>
            </a:r>
          </a:p>
          <a:p>
            <a:pPr algn="just">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Accordingly, a new residential house was purchased on 30-4-2003 </a:t>
            </a:r>
            <a:r>
              <a:rPr lang="en-US" sz="2400" b="0" i="1" u="none" strike="noStrike" baseline="0" dirty="0">
                <a:solidFill>
                  <a:srgbClr val="000000"/>
                </a:solidFill>
                <a:latin typeface="Times New Roman" panose="02020603050405020304" pitchFamily="18" charset="0"/>
                <a:cs typeface="Times New Roman" panose="02020603050405020304" pitchFamily="18" charset="0"/>
              </a:rPr>
              <a:t>i.e.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well within one year from the date on which the agreement to sell had been entered into by the </a:t>
            </a:r>
            <a:r>
              <a:rPr lang="en-US" sz="2400" b="0" i="0" u="none" strike="noStrike" baseline="0" dirty="0" err="1">
                <a:solidFill>
                  <a:srgbClr val="000000"/>
                </a:solidFill>
                <a:latin typeface="Times New Roman" panose="02020603050405020304" pitchFamily="18" charset="0"/>
                <a:cs typeface="Times New Roman" panose="02020603050405020304" pitchFamily="18" charset="0"/>
              </a:rPr>
              <a:t>assessee</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In the meantime the validity of the will had been questioned by another legal heir of </a:t>
            </a:r>
            <a:r>
              <a:rPr lang="en-US" sz="2400" b="0" i="0" u="none" strike="noStrike" baseline="0" dirty="0" err="1">
                <a:solidFill>
                  <a:srgbClr val="000000"/>
                </a:solidFill>
                <a:latin typeface="Times New Roman" panose="02020603050405020304" pitchFamily="18" charset="0"/>
                <a:cs typeface="Times New Roman" panose="02020603050405020304" pitchFamily="18" charset="0"/>
              </a:rPr>
              <a:t>assessee’s</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 grand father.</a:t>
            </a:r>
          </a:p>
          <a:p>
            <a:pPr algn="just">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The suit filed by him was finally dismissed in May, 2004.</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728365817"/>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20621" y="368301"/>
            <a:ext cx="11398358" cy="5668963"/>
          </a:xfrm>
        </p:spPr>
        <p:txBody>
          <a:bodyPr>
            <a:normAutofit/>
          </a:bodyPr>
          <a:lstStyle/>
          <a:p>
            <a:pPr marL="0" indent="0" algn="just">
              <a:buNone/>
              <a:defRPr/>
            </a:pPr>
            <a:r>
              <a:rPr lang="en-US" sz="2400" b="1" dirty="0">
                <a:latin typeface="Times New Roman" pitchFamily="18" charset="0"/>
                <a:cs typeface="Times New Roman" pitchFamily="18" charset="0"/>
              </a:rPr>
              <a:t>CBDT Instruction No. 1827 dated 31.08.1989</a:t>
            </a:r>
          </a:p>
          <a:p>
            <a:pPr marL="0" indent="0" algn="just">
              <a:buNone/>
              <a:defRPr/>
            </a:pPr>
            <a:endParaRPr lang="en-US" sz="2400" b="1" dirty="0">
              <a:latin typeface="Times New Roman" pitchFamily="18" charset="0"/>
              <a:cs typeface="Times New Roman" pitchFamily="18" charset="0"/>
            </a:endParaRPr>
          </a:p>
          <a:p>
            <a:pPr marL="0" indent="0" algn="just">
              <a:buNone/>
              <a:defRPr/>
            </a:pPr>
            <a:r>
              <a:rPr lang="en-US" sz="2400" b="1" dirty="0">
                <a:latin typeface="Times New Roman" pitchFamily="18" charset="0"/>
                <a:cs typeface="Times New Roman" pitchFamily="18" charset="0"/>
              </a:rPr>
              <a:t>Section 28(I) of the income - tax act, 1961 - business income - chargeable as - tests for distinction between shares held as stock-in-trade and shares held as investment instruction no. 1827</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dated 31-8-1989</a:t>
            </a:r>
          </a:p>
          <a:p>
            <a:pPr marL="0" indent="0" algn="just">
              <a:buNone/>
              <a:defRPr/>
            </a:pPr>
            <a:endParaRPr lang="en-US" sz="2400" b="1" dirty="0">
              <a:latin typeface="Times New Roman" panose="02020603050405020304" pitchFamily="18" charset="0"/>
              <a:cs typeface="Times New Roman" panose="02020603050405020304" pitchFamily="18" charset="0"/>
            </a:endParaRPr>
          </a:p>
          <a:p>
            <a:pPr marL="0" indent="0" algn="just">
              <a:buNone/>
              <a:defRPr/>
            </a:pPr>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The question whether a particular </a:t>
            </a:r>
            <a:r>
              <a:rPr lang="en-US" sz="2400" dirty="0" err="1">
                <a:latin typeface="Times New Roman" panose="02020603050405020304" pitchFamily="18" charset="0"/>
                <a:cs typeface="Times New Roman" panose="02020603050405020304" pitchFamily="18" charset="0"/>
              </a:rPr>
              <a:t>assessee</a:t>
            </a:r>
            <a:r>
              <a:rPr lang="en-US" sz="2400" dirty="0">
                <a:latin typeface="Times New Roman" panose="02020603050405020304" pitchFamily="18" charset="0"/>
                <a:cs typeface="Times New Roman" panose="02020603050405020304" pitchFamily="18" charset="0"/>
              </a:rPr>
              <a:t> is a trader in shares or the shares are held as capital assets sometimes gives rise to disputes and litigation. </a:t>
            </a:r>
          </a:p>
          <a:p>
            <a:pPr marL="0" indent="0" algn="just">
              <a:buNone/>
              <a:defRPr/>
            </a:pPr>
            <a:r>
              <a:rPr lang="en-US" sz="2400" dirty="0">
                <a:latin typeface="Times New Roman" panose="02020603050405020304" pitchFamily="18" charset="0"/>
                <a:cs typeface="Times New Roman" panose="02020603050405020304" pitchFamily="18" charset="0"/>
              </a:rPr>
              <a:t>Over the years the courts have laid down the various tests or factors to be taken into account in determining this question.</a:t>
            </a:r>
            <a:endParaRPr lang="en-IN" sz="2400" dirty="0">
              <a:latin typeface="Times New Roman" panose="02020603050405020304" pitchFamily="18" charset="0"/>
              <a:cs typeface="Times New Roman" panose="02020603050405020304" pitchFamily="18" charset="0"/>
            </a:endParaRPr>
          </a:p>
          <a:p>
            <a:pPr marL="109728" indent="0" algn="just">
              <a:buNone/>
            </a:pP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00E3E4C-1444-BE07-FAD0-1FEAC31FCF12}"/>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97324924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20621" y="368301"/>
            <a:ext cx="11398358" cy="5668963"/>
          </a:xfrm>
        </p:spPr>
        <p:txBody>
          <a:bodyPr>
            <a:normAutofit/>
          </a:bodyPr>
          <a:lstStyle/>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2. Certain general principles in this regard were laid down by the </a:t>
            </a:r>
            <a:r>
              <a:rPr lang="en-GB" altLang="en-US" sz="2400" b="1" u="sng" dirty="0">
                <a:latin typeface="Times New Roman" panose="02020603050405020304" pitchFamily="18" charset="0"/>
                <a:cs typeface="Times New Roman" panose="02020603050405020304" pitchFamily="18" charset="0"/>
              </a:rPr>
              <a:t>Supreme Court in the case of G. Venkata Swami Naidu &amp; Co v CIT [1959] 35 ITR 594</a:t>
            </a:r>
            <a:r>
              <a:rPr lang="en-GB" altLang="en-US" sz="2400" dirty="0">
                <a:latin typeface="Times New Roman" panose="02020603050405020304" pitchFamily="18" charset="0"/>
                <a:cs typeface="Times New Roman" panose="02020603050405020304" pitchFamily="18" charset="0"/>
              </a:rPr>
              <a:t>. In this case the Supreme Court was dealing with a question </a:t>
            </a:r>
            <a:r>
              <a:rPr lang="en-GB" altLang="en-US" sz="2400" b="1" u="sng" dirty="0">
                <a:latin typeface="Times New Roman" panose="02020603050405020304" pitchFamily="18" charset="0"/>
                <a:cs typeface="Times New Roman" panose="02020603050405020304" pitchFamily="18" charset="0"/>
              </a:rPr>
              <a:t>whether the excess sum realised on the sale of certain plots was assessable as income from an adventure in the nature of business.</a:t>
            </a:r>
          </a:p>
          <a:p>
            <a:pPr marL="109728" indent="0" algn="just">
              <a:lnSpc>
                <a:spcPct val="100000"/>
              </a:lnSpc>
              <a:buNone/>
            </a:pPr>
            <a:r>
              <a:rPr lang="en-GB" altLang="en-US" sz="2400" b="1" u="sng" dirty="0">
                <a:latin typeface="Times New Roman" panose="02020603050405020304" pitchFamily="18" charset="0"/>
                <a:cs typeface="Times New Roman" panose="02020603050405020304" pitchFamily="18" charset="0"/>
              </a:rPr>
              <a:t>The Supreme Court held that in deciding the character of such transaction, several factors were relevant</a:t>
            </a:r>
            <a:r>
              <a:rPr lang="en-GB" altLang="en-US" sz="2400" u="sng" dirty="0">
                <a:latin typeface="Times New Roman" panose="02020603050405020304" pitchFamily="18" charset="0"/>
                <a:cs typeface="Times New Roman" panose="02020603050405020304" pitchFamily="18" charset="0"/>
              </a:rPr>
              <a:t>.</a:t>
            </a:r>
          </a:p>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For instance :-</a:t>
            </a:r>
          </a:p>
          <a:p>
            <a:pPr marL="109728" indent="0" algn="just">
              <a:lnSpc>
                <a:spcPct val="100000"/>
              </a:lnSpc>
              <a:buNone/>
            </a:pPr>
            <a:r>
              <a:rPr lang="en-GB" altLang="en-US" sz="2400" dirty="0" err="1">
                <a:latin typeface="Times New Roman" panose="02020603050405020304" pitchFamily="18" charset="0"/>
                <a:cs typeface="Times New Roman" panose="02020603050405020304" pitchFamily="18" charset="0"/>
              </a:rPr>
              <a:t>i</a:t>
            </a:r>
            <a:r>
              <a:rPr lang="en-GB" altLang="en-US" sz="2400" dirty="0">
                <a:latin typeface="Times New Roman" panose="02020603050405020304" pitchFamily="18" charset="0"/>
                <a:cs typeface="Times New Roman" panose="02020603050405020304" pitchFamily="18" charset="0"/>
              </a:rPr>
              <a:t>. </a:t>
            </a:r>
            <a:r>
              <a:rPr lang="en-GB" altLang="en-US" sz="2400" b="1" u="sng" dirty="0">
                <a:latin typeface="Times New Roman" panose="02020603050405020304" pitchFamily="18" charset="0"/>
                <a:cs typeface="Times New Roman" panose="02020603050405020304" pitchFamily="18" charset="0"/>
              </a:rPr>
              <a:t>Whether the purchaser was a trader and the purchase of the commodity and its resale were allied to his usual trade or business or were incidental to it.</a:t>
            </a:r>
          </a:p>
          <a:p>
            <a:pPr marL="109728" indent="0" algn="just">
              <a:lnSpc>
                <a:spcPct val="100000"/>
              </a:lnSpc>
              <a:buNone/>
            </a:pPr>
            <a:r>
              <a:rPr lang="en-GB" altLang="en-US" sz="2400" b="1" u="sng" dirty="0">
                <a:latin typeface="Times New Roman" panose="02020603050405020304" pitchFamily="18" charset="0"/>
                <a:cs typeface="Times New Roman" panose="02020603050405020304" pitchFamily="18" charset="0"/>
              </a:rPr>
              <a:t>ii. The nature and quantity of the commodity purchased and resold - if the commodity purchased is in very large quantity, it could tend to eliminate the possibility of investment for personal use, possession or enjoyment.</a:t>
            </a:r>
          </a:p>
          <a:p>
            <a:pPr marL="109728" indent="0" algn="just">
              <a:lnSpc>
                <a:spcPct val="100000"/>
              </a:lnSpc>
              <a:buNone/>
            </a:pPr>
            <a:r>
              <a:rPr lang="en-GB" altLang="en-US" sz="2400" b="1" u="sng" dirty="0">
                <a:latin typeface="Times New Roman" panose="02020603050405020304" pitchFamily="18" charset="0"/>
                <a:cs typeface="Times New Roman" panose="02020603050405020304" pitchFamily="18" charset="0"/>
              </a:rPr>
              <a:t>iii. The repetition of the transaction.</a:t>
            </a: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246B12F-C12F-841A-CD6F-94F7A4583FBC}"/>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7753905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20621" y="368301"/>
            <a:ext cx="11398358" cy="5668963"/>
          </a:xfrm>
        </p:spPr>
        <p:txBody>
          <a:bodyPr>
            <a:normAutofit/>
          </a:bodyPr>
          <a:lstStyle/>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3. The Supreme Court observed that the presence of all these factors may be held in the court to draw an inference that a transaction is in the nature of trade but it is not a matter of merely counting the number of facts and circumstances pro and con</a:t>
            </a:r>
            <a:r>
              <a:rPr lang="en-GB" altLang="en-US" sz="2400" b="1" dirty="0">
                <a:latin typeface="Times New Roman" panose="02020603050405020304" pitchFamily="18" charset="0"/>
                <a:cs typeface="Times New Roman" panose="02020603050405020304" pitchFamily="18" charset="0"/>
              </a:rPr>
              <a:t> </a:t>
            </a:r>
            <a:r>
              <a:rPr lang="en-GB" altLang="en-US" sz="2400" dirty="0">
                <a:latin typeface="Times New Roman" panose="02020603050405020304" pitchFamily="18" charset="0"/>
                <a:cs typeface="Times New Roman" panose="02020603050405020304" pitchFamily="18" charset="0"/>
              </a:rPr>
              <a:t>what is important to consider is their distinctive character. </a:t>
            </a:r>
          </a:p>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In each case, it is the total effect of all relevant factors and circumstances that determines the character of the transaction.</a:t>
            </a:r>
          </a:p>
          <a:p>
            <a:pPr marL="109728" indent="0" algn="just">
              <a:lnSpc>
                <a:spcPct val="100000"/>
              </a:lnSpc>
              <a:buNone/>
            </a:pPr>
            <a:endParaRPr lang="en-GB" altLang="en-US" sz="2400" dirty="0">
              <a:latin typeface="Times New Roman" panose="02020603050405020304" pitchFamily="18" charset="0"/>
              <a:cs typeface="Times New Roman" panose="02020603050405020304" pitchFamily="18" charset="0"/>
            </a:endParaRPr>
          </a:p>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4. The Supreme Court in this case also discussed the test of intention. It held that in cases where the purchase has been made solely and exclusively with the intention of resale at a profit and the purchaser has no intention of holding the property for himself or otherwise enjoying it or using it, the presence of such intention is a relevant factor and unless it is off-set by the presence of other factors, it would raise a strong presumption that a transaction is an adventure in the nature of trade.</a:t>
            </a:r>
          </a:p>
          <a:p>
            <a:pPr marL="109728" indent="0" algn="just">
              <a:lnSpc>
                <a:spcPct val="100000"/>
              </a:lnSpc>
              <a:buNone/>
            </a:pP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EE5C6D4-9AC5-3C47-DFC9-6AA6F41E7CE5}"/>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79202194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43001" y="368301"/>
            <a:ext cx="10953598" cy="5668963"/>
          </a:xfrm>
        </p:spPr>
        <p:txBody>
          <a:bodyPr>
            <a:normAutofit/>
          </a:bodyPr>
          <a:lstStyle/>
          <a:p>
            <a:pPr marL="109728" indent="0" algn="just">
              <a:buNone/>
            </a:pPr>
            <a:r>
              <a:rPr lang="en-US" sz="2400" b="1"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In the case of </a:t>
            </a:r>
            <a:r>
              <a:rPr lang="en-US" sz="2400" b="1" u="sng" dirty="0">
                <a:latin typeface="Times New Roman" panose="02020603050405020304" pitchFamily="18" charset="0"/>
                <a:cs typeface="Times New Roman" panose="02020603050405020304" pitchFamily="18" charset="0"/>
              </a:rPr>
              <a:t>H. Mohammad &amp; Co. v. CIT [1977] 107 ITR 637</a:t>
            </a:r>
            <a:r>
              <a:rPr lang="en-US" sz="2400" u="sng"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 Gujarat High </a:t>
            </a:r>
            <a:r>
              <a:rPr lang="en-US" sz="2400" b="1" dirty="0">
                <a:latin typeface="Times New Roman" panose="02020603050405020304" pitchFamily="18" charset="0"/>
                <a:cs typeface="Times New Roman" panose="02020603050405020304" pitchFamily="18" charset="0"/>
              </a:rPr>
              <a:t>Court</a:t>
            </a:r>
            <a:r>
              <a:rPr lang="en-US" sz="2400" dirty="0">
                <a:latin typeface="Times New Roman" panose="02020603050405020304" pitchFamily="18" charset="0"/>
                <a:cs typeface="Times New Roman" panose="02020603050405020304" pitchFamily="18" charset="0"/>
              </a:rPr>
              <a:t> observed that a </a:t>
            </a:r>
            <a:r>
              <a:rPr lang="en-US" sz="2400" b="1" u="sng" dirty="0">
                <a:latin typeface="Times New Roman" panose="02020603050405020304" pitchFamily="18" charset="0"/>
                <a:cs typeface="Times New Roman" panose="02020603050405020304" pitchFamily="18" charset="0"/>
              </a:rPr>
              <a:t>stock-in-trade is something in which a trader or a business man deals, whereas his capital asset is something with which he deals.</a:t>
            </a:r>
            <a:r>
              <a:rPr lang="en-US" sz="2400" dirty="0">
                <a:latin typeface="Times New Roman" panose="02020603050405020304" pitchFamily="18" charset="0"/>
                <a:cs typeface="Times New Roman" panose="02020603050405020304" pitchFamily="18" charset="0"/>
              </a:rPr>
              <a:t> </a:t>
            </a:r>
          </a:p>
          <a:p>
            <a:pPr marL="109728" indent="0" algn="just">
              <a:buNone/>
            </a:pPr>
            <a:r>
              <a:rPr lang="en-US" sz="2400" dirty="0">
                <a:latin typeface="Times New Roman" panose="02020603050405020304" pitchFamily="18" charset="0"/>
                <a:cs typeface="Times New Roman" panose="02020603050405020304" pitchFamily="18" charset="0"/>
              </a:rPr>
              <a:t>According to the High Court </a:t>
            </a:r>
            <a:r>
              <a:rPr lang="en-US" sz="2400" b="1" u="sng" dirty="0">
                <a:latin typeface="Times New Roman" panose="02020603050405020304" pitchFamily="18" charset="0"/>
                <a:cs typeface="Times New Roman" panose="02020603050405020304" pitchFamily="18" charset="0"/>
              </a:rPr>
              <a:t>one of the indicators for deciding as to what is stock-in-trade is whether a particular </a:t>
            </a:r>
            <a:r>
              <a:rPr lang="en-US" sz="2400" b="1" u="sng" dirty="0" err="1">
                <a:latin typeface="Times New Roman" panose="02020603050405020304" pitchFamily="18" charset="0"/>
                <a:cs typeface="Times New Roman" panose="02020603050405020304" pitchFamily="18" charset="0"/>
              </a:rPr>
              <a:t>assessee</a:t>
            </a:r>
            <a:r>
              <a:rPr lang="en-US" sz="2400" b="1" u="sng" dirty="0">
                <a:latin typeface="Times New Roman" panose="02020603050405020304" pitchFamily="18" charset="0"/>
                <a:cs typeface="Times New Roman" panose="02020603050405020304" pitchFamily="18" charset="0"/>
              </a:rPr>
              <a:t> is buying or selling the goods or commodity or whether he has merely invested his money with a view to earning further income or with a view to carrying on his other business.</a:t>
            </a:r>
            <a:r>
              <a:rPr lang="en-US" sz="2400" dirty="0">
                <a:latin typeface="Times New Roman" panose="02020603050405020304" pitchFamily="18" charset="0"/>
                <a:cs typeface="Times New Roman" panose="02020603050405020304" pitchFamily="18" charset="0"/>
              </a:rPr>
              <a:t> </a:t>
            </a:r>
          </a:p>
          <a:p>
            <a:pPr marL="109728" indent="0" algn="just">
              <a:buNone/>
            </a:pPr>
            <a:r>
              <a:rPr lang="en-US" sz="2400" dirty="0">
                <a:latin typeface="Times New Roman" panose="02020603050405020304" pitchFamily="18" charset="0"/>
                <a:cs typeface="Times New Roman" panose="02020603050405020304" pitchFamily="18" charset="0"/>
              </a:rPr>
              <a:t>It was further </a:t>
            </a:r>
            <a:r>
              <a:rPr lang="en-US" sz="2400" b="1" u="sng" dirty="0">
                <a:latin typeface="Times New Roman" panose="02020603050405020304" pitchFamily="18" charset="0"/>
                <a:cs typeface="Times New Roman" panose="02020603050405020304" pitchFamily="18" charset="0"/>
              </a:rPr>
              <a:t>held by the High Court that the distinction between stock-in-trade and investment is that of selling outright in the course of the business activity and deriving income from exploitation of one's own assets.</a:t>
            </a:r>
            <a:endParaRPr lang="en-US" altLang="en-US" sz="24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FEAC658-A3C0-EFEB-AFB2-17E4A951A005}"/>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06761449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43001" y="368301"/>
            <a:ext cx="10953598" cy="5668963"/>
          </a:xfrm>
        </p:spPr>
        <p:txBody>
          <a:bodyPr>
            <a:normAutofit/>
          </a:bodyPr>
          <a:lstStyle/>
          <a:p>
            <a:pPr marL="109728" indent="0" algn="just">
              <a:lnSpc>
                <a:spcPct val="100000"/>
              </a:lnSpc>
              <a:buNone/>
            </a:pPr>
            <a:r>
              <a:rPr lang="en-US" sz="2400" b="1"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These general principles hold good in respect of shares also. However certain specific issues relevant for determining this question with reference to shares have also been decided by the courts. </a:t>
            </a:r>
          </a:p>
          <a:p>
            <a:pPr marL="109728" indent="0" algn="just">
              <a:lnSpc>
                <a:spcPct val="100000"/>
              </a:lnSpc>
              <a:buNone/>
            </a:pPr>
            <a:r>
              <a:rPr lang="en-US" sz="2400" dirty="0">
                <a:latin typeface="Times New Roman" panose="02020603050405020304" pitchFamily="18" charset="0"/>
                <a:cs typeface="Times New Roman" panose="02020603050405020304" pitchFamily="18" charset="0"/>
              </a:rPr>
              <a:t>In the case of </a:t>
            </a:r>
            <a:r>
              <a:rPr lang="en-US" sz="2400" b="1" u="sng" dirty="0">
                <a:latin typeface="Times New Roman" panose="02020603050405020304" pitchFamily="18" charset="0"/>
                <a:cs typeface="Times New Roman" panose="02020603050405020304" pitchFamily="18" charset="0"/>
              </a:rPr>
              <a:t>Sardar Indra Singh &amp; Sons Ltd. </a:t>
            </a:r>
            <a:r>
              <a:rPr lang="en-US" sz="2400" b="1" u="sng" dirty="0" err="1">
                <a:latin typeface="Times New Roman" panose="02020603050405020304" pitchFamily="18" charset="0"/>
                <a:cs typeface="Times New Roman" panose="02020603050405020304" pitchFamily="18" charset="0"/>
              </a:rPr>
              <a:t>v.CIT</a:t>
            </a:r>
            <a:r>
              <a:rPr lang="en-US" sz="2400" b="1" u="sng" dirty="0">
                <a:latin typeface="Times New Roman" panose="02020603050405020304" pitchFamily="18" charset="0"/>
                <a:cs typeface="Times New Roman" panose="02020603050405020304" pitchFamily="18" charset="0"/>
              </a:rPr>
              <a:t> [1953] 24 ITR 415, the Supreme Court</a:t>
            </a:r>
            <a:r>
              <a:rPr lang="en-US" sz="2400" dirty="0">
                <a:latin typeface="Times New Roman" panose="02020603050405020304" pitchFamily="18" charset="0"/>
                <a:cs typeface="Times New Roman" panose="02020603050405020304" pitchFamily="18" charset="0"/>
              </a:rPr>
              <a:t> was dealing with the case of a company which was incorporated with the object, inter alia of carrying on the business of bankers, financiers, managing agents and secretaries and was also empowered to invest and deal with the monies of the company not immediately required for its business upon such securities and in such manner as might from time to time be determined. </a:t>
            </a:r>
          </a:p>
          <a:p>
            <a:pPr marL="109728" indent="0" algn="just">
              <a:lnSpc>
                <a:spcPct val="100000"/>
              </a:lnSpc>
              <a:buNone/>
            </a:pPr>
            <a:r>
              <a:rPr lang="en-US" sz="2400" b="1" u="sng" dirty="0">
                <a:latin typeface="Times New Roman" panose="02020603050405020304" pitchFamily="18" charset="0"/>
                <a:cs typeface="Times New Roman" panose="02020603050405020304" pitchFamily="18" charset="0"/>
              </a:rPr>
              <a:t>It was held by the Supreme Court in this case that to constitute business income, it was not necessary that surplus should have resulted from such a course of dealing in securities as by itself would amount to the carrying on of business or if the </a:t>
            </a:r>
            <a:r>
              <a:rPr lang="en-US" sz="2400" b="1" u="sng" dirty="0" err="1">
                <a:latin typeface="Times New Roman" panose="02020603050405020304" pitchFamily="18" charset="0"/>
                <a:cs typeface="Times New Roman" panose="02020603050405020304" pitchFamily="18" charset="0"/>
              </a:rPr>
              <a:t>realisation</a:t>
            </a:r>
            <a:r>
              <a:rPr lang="en-US" sz="2400" b="1" u="sng" dirty="0">
                <a:latin typeface="Times New Roman" panose="02020603050405020304" pitchFamily="18" charset="0"/>
                <a:cs typeface="Times New Roman" panose="02020603050405020304" pitchFamily="18" charset="0"/>
              </a:rPr>
              <a:t> of securities is a normal step in carrying on the </a:t>
            </a:r>
            <a:r>
              <a:rPr lang="en-US" sz="2400" b="1" u="sng" dirty="0" err="1">
                <a:latin typeface="Times New Roman" panose="02020603050405020304" pitchFamily="18" charset="0"/>
                <a:cs typeface="Times New Roman" panose="02020603050405020304" pitchFamily="18" charset="0"/>
              </a:rPr>
              <a:t>assessee's</a:t>
            </a:r>
            <a:r>
              <a:rPr lang="en-US" sz="2400" b="1" u="sng" dirty="0">
                <a:latin typeface="Times New Roman" panose="02020603050405020304" pitchFamily="18" charset="0"/>
                <a:cs typeface="Times New Roman" panose="02020603050405020304" pitchFamily="18" charset="0"/>
              </a:rPr>
              <a:t> business.</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93AA411-FE7A-4EF1-20E6-54826D3BC314}"/>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618983315"/>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43001" y="368301"/>
            <a:ext cx="10953598" cy="5668963"/>
          </a:xfrm>
        </p:spPr>
        <p:txBody>
          <a:bodyPr>
            <a:normAutofit/>
          </a:bodyPr>
          <a:lstStyle/>
          <a:p>
            <a:pPr marL="109728" indent="0" algn="just">
              <a:lnSpc>
                <a:spcPct val="100000"/>
              </a:lnSpc>
              <a:buNone/>
            </a:pPr>
            <a:r>
              <a:rPr lang="en-US" sz="2400" b="1" u="sng" dirty="0">
                <a:latin typeface="Times New Roman" panose="02020603050405020304" pitchFamily="18" charset="0"/>
                <a:cs typeface="Times New Roman" panose="02020603050405020304" pitchFamily="18" charset="0"/>
              </a:rPr>
              <a:t>The Supreme Court observed that the principle applicable in all such cases was well settled and the question always was whether the sales which produced the surplus were so connected with the carrying on of the </a:t>
            </a:r>
            <a:r>
              <a:rPr lang="en-US" sz="2400" b="1" u="sng" dirty="0" err="1">
                <a:latin typeface="Times New Roman" panose="02020603050405020304" pitchFamily="18" charset="0"/>
                <a:cs typeface="Times New Roman" panose="02020603050405020304" pitchFamily="18" charset="0"/>
              </a:rPr>
              <a:t>assessees</a:t>
            </a:r>
            <a:r>
              <a:rPr lang="en-US" sz="2400" b="1" u="sng" dirty="0">
                <a:latin typeface="Times New Roman" panose="02020603050405020304" pitchFamily="18" charset="0"/>
                <a:cs typeface="Times New Roman" panose="02020603050405020304" pitchFamily="18" charset="0"/>
              </a:rPr>
              <a:t> business that it could fairly be said that the surplus was the profit and gains of such business. </a:t>
            </a:r>
          </a:p>
          <a:p>
            <a:pPr marL="109728" indent="0" algn="just">
              <a:lnSpc>
                <a:spcPct val="100000"/>
              </a:lnSpc>
              <a:buNone/>
            </a:pPr>
            <a:r>
              <a:rPr lang="en-US" sz="2400" b="1" u="sng" dirty="0">
                <a:latin typeface="Times New Roman" panose="02020603050405020304" pitchFamily="18" charset="0"/>
                <a:cs typeface="Times New Roman" panose="02020603050405020304" pitchFamily="18" charset="0"/>
              </a:rPr>
              <a:t>On the facts of this case it was held that the surplus resulting from sale of shares and securities constituted business income.</a:t>
            </a:r>
            <a:endParaRPr lang="en-IN" sz="2400" b="1" u="sng" dirty="0">
              <a:latin typeface="Times New Roman" panose="02020603050405020304" pitchFamily="18" charset="0"/>
              <a:cs typeface="Times New Roman" panose="02020603050405020304" pitchFamily="18" charset="0"/>
            </a:endParaRPr>
          </a:p>
          <a:p>
            <a:pPr marL="109728" indent="0" algn="just">
              <a:lnSpc>
                <a:spcPct val="100000"/>
              </a:lnSpc>
              <a:buNone/>
            </a:pP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3376FB3-5AD5-8DF6-61E2-5E647072CE1E}"/>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50609004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06068" y="286911"/>
            <a:ext cx="11627465" cy="6017718"/>
          </a:xfrm>
        </p:spPr>
        <p:txBody>
          <a:bodyPr>
            <a:normAutofit/>
          </a:bodyPr>
          <a:lstStyle/>
          <a:p>
            <a:pPr marL="109728" indent="0" algn="just">
              <a:lnSpc>
                <a:spcPct val="100000"/>
              </a:lnSpc>
              <a:buNone/>
            </a:pPr>
            <a:r>
              <a:rPr lang="en-US" sz="2200" b="1" dirty="0">
                <a:latin typeface="Times New Roman" panose="02020603050405020304" pitchFamily="18" charset="0"/>
                <a:cs typeface="Times New Roman" panose="02020603050405020304" pitchFamily="18" charset="0"/>
              </a:rPr>
              <a:t>7.</a:t>
            </a:r>
            <a:r>
              <a:rPr lang="en-US" sz="2200" dirty="0">
                <a:latin typeface="Times New Roman" panose="02020603050405020304" pitchFamily="18" charset="0"/>
                <a:cs typeface="Times New Roman" panose="02020603050405020304" pitchFamily="18" charset="0"/>
              </a:rPr>
              <a:t> The aforesaid </a:t>
            </a:r>
            <a:r>
              <a:rPr lang="en-US" sz="2200" b="1" u="sng" dirty="0">
                <a:latin typeface="Times New Roman" panose="02020603050405020304" pitchFamily="18" charset="0"/>
                <a:cs typeface="Times New Roman" panose="02020603050405020304" pitchFamily="18" charset="0"/>
              </a:rPr>
              <a:t>principles laid down by the Supreme Court was followed by Andhra Pradesh High Court in the case of SBH v. CIT [1988] 151 ITR 703.</a:t>
            </a:r>
          </a:p>
          <a:p>
            <a:pPr marL="109728" indent="0" algn="just">
              <a:lnSpc>
                <a:spcPct val="100000"/>
              </a:lnSpc>
              <a:buNone/>
            </a:pPr>
            <a:r>
              <a:rPr lang="en-US" sz="2200" dirty="0">
                <a:latin typeface="Times New Roman" panose="02020603050405020304" pitchFamily="18" charset="0"/>
                <a:cs typeface="Times New Roman" panose="02020603050405020304" pitchFamily="18" charset="0"/>
              </a:rPr>
              <a:t>The </a:t>
            </a:r>
            <a:r>
              <a:rPr lang="en-US" sz="2200" b="1" u="sng" dirty="0">
                <a:latin typeface="Times New Roman" panose="02020603050405020304" pitchFamily="18" charset="0"/>
                <a:cs typeface="Times New Roman" panose="02020603050405020304" pitchFamily="18" charset="0"/>
              </a:rPr>
              <a:t>main business of the SBH was to accept deposits and to advance loans and the money constituted its stock-in-trade.</a:t>
            </a:r>
            <a:r>
              <a:rPr lang="en-US" sz="2200" dirty="0">
                <a:latin typeface="Times New Roman" panose="02020603050405020304" pitchFamily="18" charset="0"/>
                <a:cs typeface="Times New Roman" panose="02020603050405020304" pitchFamily="18" charset="0"/>
              </a:rPr>
              <a:t> </a:t>
            </a:r>
          </a:p>
          <a:p>
            <a:pPr marL="109728" indent="0" algn="just">
              <a:lnSpc>
                <a:spcPct val="100000"/>
              </a:lnSpc>
              <a:buNone/>
            </a:pPr>
            <a:r>
              <a:rPr lang="en-US" sz="2200" dirty="0">
                <a:latin typeface="Times New Roman" panose="02020603050405020304" pitchFamily="18" charset="0"/>
                <a:cs typeface="Times New Roman" panose="02020603050405020304" pitchFamily="18" charset="0"/>
              </a:rPr>
              <a:t>The banking company has to carry on its business in accordance with the provisions of the Banking Regulation Act, 1949.</a:t>
            </a:r>
          </a:p>
          <a:p>
            <a:pPr marL="109728" indent="0" algn="just">
              <a:lnSpc>
                <a:spcPct val="100000"/>
              </a:lnSpc>
              <a:buNone/>
            </a:pPr>
            <a:r>
              <a:rPr lang="en-US" sz="2200" dirty="0">
                <a:latin typeface="Times New Roman" panose="02020603050405020304" pitchFamily="18" charset="0"/>
                <a:cs typeface="Times New Roman" panose="02020603050405020304" pitchFamily="18" charset="0"/>
              </a:rPr>
              <a:t>Section 24 of the said Act requires every banking company to maintain in India either in cash or in the shape of gold or in the shape of unencumbered approved securities, 20% of its total time and demand liabilities at any given point of time. </a:t>
            </a:r>
          </a:p>
          <a:p>
            <a:pPr marL="109728" indent="0" algn="just">
              <a:lnSpc>
                <a:spcPct val="100000"/>
              </a:lnSpc>
              <a:buNone/>
            </a:pPr>
            <a:r>
              <a:rPr lang="en-US" sz="2200" dirty="0">
                <a:latin typeface="Times New Roman" panose="02020603050405020304" pitchFamily="18" charset="0"/>
                <a:cs typeface="Times New Roman" panose="02020603050405020304" pitchFamily="18" charset="0"/>
              </a:rPr>
              <a:t>It was held by the High Court that what section 24 of the said Act did was to insist on the observance of a normal prudent banking business practice. </a:t>
            </a:r>
          </a:p>
          <a:p>
            <a:pPr marL="109728" indent="0" algn="just">
              <a:lnSpc>
                <a:spcPct val="100000"/>
              </a:lnSpc>
              <a:buNone/>
            </a:pPr>
            <a:r>
              <a:rPr lang="en-US" sz="2200" dirty="0">
                <a:latin typeface="Times New Roman" panose="02020603050405020304" pitchFamily="18" charset="0"/>
                <a:cs typeface="Times New Roman" panose="02020603050405020304" pitchFamily="18" charset="0"/>
              </a:rPr>
              <a:t>If the banking company chooses to invest the money in unencumbered approved securities it is only one mode of keeping a portion of its deposits in ready cash or readily convertible into cash securities. </a:t>
            </a:r>
          </a:p>
          <a:p>
            <a:pPr marL="109728" indent="0" algn="just">
              <a:lnSpc>
                <a:spcPct val="100000"/>
              </a:lnSpc>
              <a:buNone/>
            </a:pPr>
            <a:r>
              <a:rPr lang="en-US" sz="2200" dirty="0">
                <a:latin typeface="Times New Roman" panose="02020603050405020304" pitchFamily="18" charset="0"/>
                <a:cs typeface="Times New Roman" panose="02020603050405020304" pitchFamily="18" charset="0"/>
              </a:rPr>
              <a:t>Any income arising from the sale of such securities is, therefore closely connected with the banking business and is business income, it was concluded by the High Court.</a:t>
            </a: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EAC06FC-2597-D2FD-B88B-B9DCCE13A7A6}"/>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12095639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20621" y="368301"/>
            <a:ext cx="11398358" cy="5668963"/>
          </a:xfrm>
        </p:spPr>
        <p:txBody>
          <a:bodyPr>
            <a:normAutofit/>
          </a:bodyPr>
          <a:lstStyle/>
          <a:p>
            <a:pPr marL="109728" indent="0" algn="just">
              <a:lnSpc>
                <a:spcPct val="100000"/>
              </a:lnSpc>
              <a:buNone/>
            </a:pPr>
            <a:r>
              <a:rPr lang="en-US" sz="2400" b="1"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In the case of </a:t>
            </a:r>
            <a:r>
              <a:rPr lang="en-US" sz="2400" b="1" dirty="0" err="1">
                <a:latin typeface="Times New Roman" panose="02020603050405020304" pitchFamily="18" charset="0"/>
                <a:cs typeface="Times New Roman" panose="02020603050405020304" pitchFamily="18" charset="0"/>
              </a:rPr>
              <a:t>Karam</a:t>
            </a:r>
            <a:r>
              <a:rPr lang="en-US" sz="2400" b="1" dirty="0">
                <a:latin typeface="Times New Roman" panose="02020603050405020304" pitchFamily="18" charset="0"/>
                <a:cs typeface="Times New Roman" panose="02020603050405020304" pitchFamily="18" charset="0"/>
              </a:rPr>
              <a:t> Chand </a:t>
            </a:r>
            <a:r>
              <a:rPr lang="en-US" sz="2400" b="1" dirty="0" err="1">
                <a:latin typeface="Times New Roman" panose="02020603050405020304" pitchFamily="18" charset="0"/>
                <a:cs typeface="Times New Roman" panose="02020603050405020304" pitchFamily="18" charset="0"/>
              </a:rPr>
              <a:t>Thapar</a:t>
            </a:r>
            <a:r>
              <a:rPr lang="en-US" sz="2400" b="1" dirty="0">
                <a:latin typeface="Times New Roman" panose="02020603050405020304" pitchFamily="18" charset="0"/>
                <a:cs typeface="Times New Roman" panose="02020603050405020304" pitchFamily="18" charset="0"/>
              </a:rPr>
              <a:t> &amp; Brothers (P.) Ltd. v. CIT [1971] 83 ITR 899</a:t>
            </a:r>
            <a:r>
              <a:rPr lang="en-US" sz="2400" dirty="0">
                <a:latin typeface="Times New Roman" panose="02020603050405020304" pitchFamily="18" charset="0"/>
                <a:cs typeface="Times New Roman" panose="02020603050405020304" pitchFamily="18" charset="0"/>
              </a:rPr>
              <a:t> it was held by the Supreme Court that the circumstance that the </a:t>
            </a:r>
            <a:r>
              <a:rPr lang="en-US" sz="2400" dirty="0" err="1">
                <a:latin typeface="Times New Roman" panose="02020603050405020304" pitchFamily="18" charset="0"/>
                <a:cs typeface="Times New Roman" panose="02020603050405020304" pitchFamily="18" charset="0"/>
              </a:rPr>
              <a:t>assessee</a:t>
            </a:r>
            <a:r>
              <a:rPr lang="en-US" sz="2400" dirty="0">
                <a:latin typeface="Times New Roman" panose="02020603050405020304" pitchFamily="18" charset="0"/>
                <a:cs typeface="Times New Roman" panose="02020603050405020304" pitchFamily="18" charset="0"/>
              </a:rPr>
              <a:t> had shown certain shares as investment in its books as well as its balance sheet was by itself not a conclusive circumstances, though it was a relevant circumstance.</a:t>
            </a:r>
          </a:p>
          <a:p>
            <a:pPr marL="109728" indent="0" algn="just">
              <a:lnSpc>
                <a:spcPct val="100000"/>
              </a:lnSpc>
              <a:buNone/>
            </a:pPr>
            <a:endParaRPr lang="en-IN" sz="2400" dirty="0">
              <a:latin typeface="Times New Roman" panose="02020603050405020304" pitchFamily="18" charset="0"/>
              <a:cs typeface="Times New Roman" panose="02020603050405020304" pitchFamily="18" charset="0"/>
            </a:endParaRPr>
          </a:p>
          <a:p>
            <a:pPr marL="109728" indent="0" algn="just">
              <a:lnSpc>
                <a:spcPct val="100000"/>
              </a:lnSpc>
              <a:buNone/>
            </a:pPr>
            <a:r>
              <a:rPr lang="en-US" sz="2400" b="1" dirty="0">
                <a:latin typeface="Times New Roman" panose="02020603050405020304" pitchFamily="18" charset="0"/>
                <a:cs typeface="Times New Roman" panose="02020603050405020304" pitchFamily="18" charset="0"/>
              </a:rPr>
              <a:t>9.</a:t>
            </a:r>
            <a:r>
              <a:rPr lang="en-US" sz="2400" dirty="0">
                <a:latin typeface="Times New Roman" panose="02020603050405020304" pitchFamily="18" charset="0"/>
                <a:cs typeface="Times New Roman" panose="02020603050405020304" pitchFamily="18" charset="0"/>
              </a:rPr>
              <a:t> The decisions in </a:t>
            </a:r>
            <a:r>
              <a:rPr lang="en-US" sz="2400" b="1" dirty="0">
                <a:latin typeface="Times New Roman" panose="02020603050405020304" pitchFamily="18" charset="0"/>
                <a:cs typeface="Times New Roman" panose="02020603050405020304" pitchFamily="18" charset="0"/>
              </a:rPr>
              <a:t>CIT v. Associated Industrial Development Co. [1971] 82 ITR 586 (SC) and A.N. </a:t>
            </a:r>
            <a:r>
              <a:rPr lang="en-US" sz="2400" b="1" dirty="0" err="1">
                <a:latin typeface="Times New Roman" panose="02020603050405020304" pitchFamily="18" charset="0"/>
                <a:cs typeface="Times New Roman" panose="02020603050405020304" pitchFamily="18" charset="0"/>
              </a:rPr>
              <a:t>Ramaswami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Chettiar</a:t>
            </a:r>
            <a:r>
              <a:rPr lang="en-US" sz="2400" b="1" dirty="0">
                <a:latin typeface="Times New Roman" panose="02020603050405020304" pitchFamily="18" charset="0"/>
                <a:cs typeface="Times New Roman" panose="02020603050405020304" pitchFamily="18" charset="0"/>
              </a:rPr>
              <a:t> v. CIT [1963] 48 ITR 771 (Mad.)</a:t>
            </a:r>
            <a:r>
              <a:rPr lang="en-US" sz="2400" dirty="0">
                <a:latin typeface="Times New Roman" panose="02020603050405020304" pitchFamily="18" charset="0"/>
                <a:cs typeface="Times New Roman" panose="02020603050405020304" pitchFamily="18" charset="0"/>
              </a:rPr>
              <a:t> may also be referred to for guidance.</a:t>
            </a:r>
          </a:p>
          <a:p>
            <a:pPr marL="109728" indent="0" algn="just">
              <a:lnSpc>
                <a:spcPct val="100000"/>
              </a:lnSpc>
              <a:buNone/>
            </a:pPr>
            <a:endParaRPr lang="en-IN" sz="2400" dirty="0">
              <a:latin typeface="Times New Roman" panose="02020603050405020304" pitchFamily="18" charset="0"/>
              <a:cs typeface="Times New Roman" panose="02020603050405020304" pitchFamily="18" charset="0"/>
            </a:endParaRPr>
          </a:p>
          <a:p>
            <a:pPr marL="109728" indent="0" algn="just">
              <a:lnSpc>
                <a:spcPct val="100000"/>
              </a:lnSpc>
              <a:buNone/>
            </a:pPr>
            <a:r>
              <a:rPr lang="en-US" sz="2400" b="1"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Although the tests laid down by the courts may help determine the issue in particular cases the decision will ultimately turn on the facts of each case.</a:t>
            </a: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6B3D95F-2A27-7F35-A3ED-B8D03F0CFE59}"/>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47903178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45608" y="89063"/>
            <a:ext cx="11861177" cy="6262062"/>
          </a:xfrm>
        </p:spPr>
        <p:txBody>
          <a:bodyPr>
            <a:noAutofit/>
          </a:bodyPr>
          <a:lstStyle/>
          <a:p>
            <a:pPr marL="0" indent="0" algn="just">
              <a:lnSpc>
                <a:spcPct val="100000"/>
              </a:lnSpc>
              <a:buNone/>
              <a:defRPr/>
            </a:pPr>
            <a:r>
              <a:rPr lang="en-US" sz="2200" b="1" dirty="0">
                <a:latin typeface="Times New Roman" pitchFamily="18" charset="0"/>
                <a:cs typeface="Times New Roman" pitchFamily="18" charset="0"/>
              </a:rPr>
              <a:t>CBDT Circular No. 4, date. 15-06-2007.</a:t>
            </a:r>
          </a:p>
          <a:p>
            <a:pPr marL="0" indent="0" algn="just">
              <a:lnSpc>
                <a:spcPct val="100000"/>
              </a:lnSpc>
              <a:buNone/>
              <a:defRPr/>
            </a:pPr>
            <a:r>
              <a:rPr lang="en-US" sz="2200" b="1" dirty="0">
                <a:latin typeface="Times New Roman" pitchFamily="18" charset="0"/>
                <a:cs typeface="Times New Roman" pitchFamily="18" charset="0"/>
              </a:rPr>
              <a:t>Section 28(I) of the income-tax act, 1961 - business income - chargeable as - distinction between shares held as stock-in-trade and shares held as investments - tests for such a distinction circular no. 4/2007</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dated 15-6-2007</a:t>
            </a:r>
          </a:p>
          <a:p>
            <a:pPr marL="109728" indent="0" algn="just">
              <a:lnSpc>
                <a:spcPct val="100000"/>
              </a:lnSpc>
              <a:buNone/>
            </a:pPr>
            <a:r>
              <a:rPr lang="en-US" sz="2200" b="1"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The Income-tax Act, 1961 makes a distinction between a "capital asset" and a "trading asset".</a:t>
            </a:r>
            <a:endParaRPr lang="en-IN" sz="2200" dirty="0">
              <a:latin typeface="Times New Roman" panose="02020603050405020304" pitchFamily="18" charset="0"/>
              <a:cs typeface="Times New Roman" panose="02020603050405020304" pitchFamily="18" charset="0"/>
            </a:endParaRPr>
          </a:p>
          <a:p>
            <a:pPr marL="109728" indent="0" algn="just">
              <a:lnSpc>
                <a:spcPct val="100000"/>
              </a:lnSpc>
              <a:buNone/>
            </a:pPr>
            <a:r>
              <a:rPr lang="en-US" sz="2200" b="1"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Capital asset is defined in section 2(</a:t>
            </a:r>
            <a:r>
              <a:rPr lang="en-US" sz="2200" i="1" dirty="0">
                <a:latin typeface="Times New Roman" panose="02020603050405020304" pitchFamily="18" charset="0"/>
                <a:cs typeface="Times New Roman" panose="02020603050405020304" pitchFamily="18" charset="0"/>
              </a:rPr>
              <a:t>14</a:t>
            </a:r>
            <a:r>
              <a:rPr lang="en-US" sz="2200" dirty="0">
                <a:latin typeface="Times New Roman" panose="02020603050405020304" pitchFamily="18" charset="0"/>
                <a:cs typeface="Times New Roman" panose="02020603050405020304" pitchFamily="18" charset="0"/>
              </a:rPr>
              <a:t>) of the Act. Long-term capital assets and gains are dealt with under section 2(</a:t>
            </a:r>
            <a:r>
              <a:rPr lang="en-US" sz="2200" i="1" dirty="0">
                <a:latin typeface="Times New Roman" panose="02020603050405020304" pitchFamily="18" charset="0"/>
                <a:cs typeface="Times New Roman" panose="02020603050405020304" pitchFamily="18" charset="0"/>
              </a:rPr>
              <a:t>29A</a:t>
            </a:r>
            <a:r>
              <a:rPr lang="en-US" sz="2200" dirty="0">
                <a:latin typeface="Times New Roman" panose="02020603050405020304" pitchFamily="18" charset="0"/>
                <a:cs typeface="Times New Roman" panose="02020603050405020304" pitchFamily="18" charset="0"/>
              </a:rPr>
              <a:t>) and section 2(</a:t>
            </a:r>
            <a:r>
              <a:rPr lang="en-US" sz="2200" i="1" dirty="0">
                <a:latin typeface="Times New Roman" panose="02020603050405020304" pitchFamily="18" charset="0"/>
                <a:cs typeface="Times New Roman" panose="02020603050405020304" pitchFamily="18" charset="0"/>
              </a:rPr>
              <a:t>29B</a:t>
            </a:r>
            <a:r>
              <a:rPr lang="en-US" sz="2200" dirty="0">
                <a:latin typeface="Times New Roman" panose="02020603050405020304" pitchFamily="18" charset="0"/>
                <a:cs typeface="Times New Roman" panose="02020603050405020304" pitchFamily="18" charset="0"/>
              </a:rPr>
              <a:t>). Short-term capital assets and gains are dealt with under section 2(</a:t>
            </a:r>
            <a:r>
              <a:rPr lang="en-US" sz="2200" i="1" dirty="0">
                <a:latin typeface="Times New Roman" panose="02020603050405020304" pitchFamily="18" charset="0"/>
                <a:cs typeface="Times New Roman" panose="02020603050405020304" pitchFamily="18" charset="0"/>
              </a:rPr>
              <a:t>42A</a:t>
            </a:r>
            <a:r>
              <a:rPr lang="en-US" sz="2200" dirty="0">
                <a:latin typeface="Times New Roman" panose="02020603050405020304" pitchFamily="18" charset="0"/>
                <a:cs typeface="Times New Roman" panose="02020603050405020304" pitchFamily="18" charset="0"/>
              </a:rPr>
              <a:t>) and section 2(</a:t>
            </a:r>
            <a:r>
              <a:rPr lang="en-US" sz="2200" i="1" dirty="0">
                <a:latin typeface="Times New Roman" panose="02020603050405020304" pitchFamily="18" charset="0"/>
                <a:cs typeface="Times New Roman" panose="02020603050405020304" pitchFamily="18" charset="0"/>
              </a:rPr>
              <a:t>42B</a:t>
            </a:r>
            <a:r>
              <a:rPr lang="en-US" sz="2200" dirty="0">
                <a:latin typeface="Times New Roman" panose="02020603050405020304" pitchFamily="18" charset="0"/>
                <a:cs typeface="Times New Roman" panose="02020603050405020304" pitchFamily="18" charset="0"/>
              </a:rPr>
              <a:t>).</a:t>
            </a:r>
            <a:endParaRPr lang="en-IN" sz="2200" dirty="0">
              <a:latin typeface="Times New Roman" panose="02020603050405020304" pitchFamily="18" charset="0"/>
              <a:cs typeface="Times New Roman" panose="02020603050405020304" pitchFamily="18" charset="0"/>
            </a:endParaRPr>
          </a:p>
          <a:p>
            <a:pPr marL="109728" indent="0" algn="just">
              <a:lnSpc>
                <a:spcPct val="100000"/>
              </a:lnSpc>
              <a:buNone/>
            </a:pPr>
            <a:r>
              <a:rPr lang="en-US" sz="2200" b="1"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Trading asset is dealt with under section 28 of the Act.</a:t>
            </a:r>
            <a:endParaRPr lang="en-IN" sz="2200" dirty="0">
              <a:latin typeface="Times New Roman" panose="02020603050405020304" pitchFamily="18" charset="0"/>
              <a:cs typeface="Times New Roman" panose="02020603050405020304" pitchFamily="18" charset="0"/>
            </a:endParaRPr>
          </a:p>
          <a:p>
            <a:pPr marL="109728" indent="0" algn="just">
              <a:lnSpc>
                <a:spcPct val="100000"/>
              </a:lnSpc>
              <a:buNone/>
            </a:pPr>
            <a:r>
              <a:rPr lang="en-US" sz="2200" b="1" dirty="0">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 The Central Board of Direct Taxes (CBDT) through </a:t>
            </a:r>
            <a:r>
              <a:rPr lang="en-US" sz="2200" b="1" u="sng" dirty="0">
                <a:latin typeface="Times New Roman" panose="02020603050405020304" pitchFamily="18" charset="0"/>
                <a:cs typeface="Times New Roman" panose="02020603050405020304" pitchFamily="18" charset="0"/>
              </a:rPr>
              <a:t>Instruction No. 1827, dated August 31, 1989</a:t>
            </a:r>
            <a:r>
              <a:rPr lang="en-US" sz="2200" dirty="0">
                <a:latin typeface="Times New Roman" panose="02020603050405020304" pitchFamily="18" charset="0"/>
                <a:cs typeface="Times New Roman" panose="02020603050405020304" pitchFamily="18" charset="0"/>
              </a:rPr>
              <a:t> had brought to the notice of the Assessing Officers </a:t>
            </a:r>
            <a:r>
              <a:rPr lang="en-US" sz="2200" b="1" u="sng" dirty="0">
                <a:latin typeface="Times New Roman" panose="02020603050405020304" pitchFamily="18" charset="0"/>
                <a:cs typeface="Times New Roman" panose="02020603050405020304" pitchFamily="18" charset="0"/>
              </a:rPr>
              <a:t>that there is a distinction between shares held as investment (capital asset) and shares held as stock-in-trade (trading asset).</a:t>
            </a:r>
            <a:r>
              <a:rPr lang="en-US" sz="2200" dirty="0">
                <a:latin typeface="Times New Roman" panose="02020603050405020304" pitchFamily="18" charset="0"/>
                <a:cs typeface="Times New Roman" panose="02020603050405020304" pitchFamily="18" charset="0"/>
              </a:rPr>
              <a:t> </a:t>
            </a:r>
          </a:p>
          <a:p>
            <a:pPr marL="109728" indent="0" algn="just">
              <a:lnSpc>
                <a:spcPct val="100000"/>
              </a:lnSpc>
              <a:buNone/>
            </a:pPr>
            <a:r>
              <a:rPr lang="en-US" sz="2200" dirty="0">
                <a:latin typeface="Times New Roman" panose="02020603050405020304" pitchFamily="18" charset="0"/>
                <a:cs typeface="Times New Roman" panose="02020603050405020304" pitchFamily="18" charset="0"/>
              </a:rPr>
              <a:t>In the light of a number of judicial decisions pronounced after the issue of the above instructions, it is proposed to update the above instructions for the information of </a:t>
            </a:r>
            <a:r>
              <a:rPr lang="en-US" sz="2200" dirty="0" err="1">
                <a:latin typeface="Times New Roman" panose="02020603050405020304" pitchFamily="18" charset="0"/>
                <a:cs typeface="Times New Roman" panose="02020603050405020304" pitchFamily="18" charset="0"/>
              </a:rPr>
              <a:t>assessees</a:t>
            </a:r>
            <a:r>
              <a:rPr lang="en-US" sz="2200" dirty="0">
                <a:latin typeface="Times New Roman" panose="02020603050405020304" pitchFamily="18" charset="0"/>
                <a:cs typeface="Times New Roman" panose="02020603050405020304" pitchFamily="18" charset="0"/>
              </a:rPr>
              <a:t> as well as for guidance of the Assessing Officers.</a:t>
            </a:r>
            <a:endParaRPr lang="en-US" altLang="en-US"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6CE63A0-D8CA-5D9B-4D61-7CE8B983494B}"/>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844070645"/>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77049" y="368301"/>
            <a:ext cx="11285503" cy="5668963"/>
          </a:xfrm>
        </p:spPr>
        <p:txBody>
          <a:bodyPr>
            <a:normAutofit/>
          </a:bodyPr>
          <a:lstStyle/>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5. In the case of </a:t>
            </a:r>
            <a:r>
              <a:rPr lang="en-GB" altLang="en-US" sz="2400" b="1" dirty="0">
                <a:latin typeface="Times New Roman" panose="02020603050405020304" pitchFamily="18" charset="0"/>
                <a:cs typeface="Times New Roman" panose="02020603050405020304" pitchFamily="18" charset="0"/>
              </a:rPr>
              <a:t>Commissioner of Income-tax (Central), Calcutta v. Associated Industrial Development Co. (P.) Ltd. [1971] 82 ITR 586,</a:t>
            </a:r>
            <a:r>
              <a:rPr lang="en-GB" altLang="en-US" sz="2400" dirty="0">
                <a:latin typeface="Times New Roman" panose="02020603050405020304" pitchFamily="18" charset="0"/>
                <a:cs typeface="Times New Roman" panose="02020603050405020304" pitchFamily="18" charset="0"/>
              </a:rPr>
              <a:t> the Supreme Court observed that :</a:t>
            </a:r>
          </a:p>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"Whether a particular holding of shares is by way of investment or forms part of the stock-in-trade is a matter which is within the knowledge of the </a:t>
            </a:r>
            <a:r>
              <a:rPr lang="en-GB" altLang="en-US" sz="2400" dirty="0" err="1">
                <a:latin typeface="Times New Roman" panose="02020603050405020304" pitchFamily="18" charset="0"/>
                <a:cs typeface="Times New Roman" panose="02020603050405020304" pitchFamily="18" charset="0"/>
              </a:rPr>
              <a:t>assessee</a:t>
            </a:r>
            <a:r>
              <a:rPr lang="en-GB" altLang="en-US" sz="2400" dirty="0">
                <a:latin typeface="Times New Roman" panose="02020603050405020304" pitchFamily="18" charset="0"/>
                <a:cs typeface="Times New Roman" panose="02020603050405020304" pitchFamily="18" charset="0"/>
              </a:rPr>
              <a:t> who holds the shares and it should, in normal circumstances, be in a position to produce evidence from its records as to whether it has maintained any distinction between those shares which are its stock-in-trade and those which are held by way of investment."</a:t>
            </a:r>
          </a:p>
          <a:p>
            <a:pPr marL="109728" indent="0" algn="just">
              <a:lnSpc>
                <a:spcPct val="100000"/>
              </a:lnSpc>
              <a:buNone/>
            </a:pP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51A59F5-31DD-8929-9DB1-C3A30BBCD2E5}"/>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173721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56" y="283029"/>
            <a:ext cx="11386888" cy="5893934"/>
          </a:xfrm>
        </p:spPr>
        <p:txBody>
          <a:bodyPr>
            <a:noAutofit/>
          </a:bodyPr>
          <a:lstStyle/>
          <a:p>
            <a:pPr algn="just">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Due to the interim relief granted in the above stated suit, </a:t>
            </a:r>
            <a:r>
              <a:rPr lang="en-US" sz="2400" b="1" i="0" u="sng" strike="noStrike" baseline="0" dirty="0">
                <a:solidFill>
                  <a:srgbClr val="000000"/>
                </a:solidFill>
                <a:latin typeface="Times New Roman" panose="02020603050405020304" pitchFamily="18" charset="0"/>
                <a:cs typeface="Times New Roman" panose="02020603050405020304" pitchFamily="18" charset="0"/>
              </a:rPr>
              <a:t>the </a:t>
            </a:r>
            <a:r>
              <a:rPr lang="en-US" sz="2400" b="1" i="0" u="sng" strike="noStrike" baseline="0" dirty="0" err="1">
                <a:solidFill>
                  <a:srgbClr val="000000"/>
                </a:solidFill>
                <a:latin typeface="Times New Roman" panose="02020603050405020304" pitchFamily="18" charset="0"/>
                <a:cs typeface="Times New Roman" panose="02020603050405020304" pitchFamily="18" charset="0"/>
              </a:rPr>
              <a:t>assessee</a:t>
            </a:r>
            <a:r>
              <a:rPr lang="en-US" sz="2400" b="1" i="0" u="sng" strike="noStrike" baseline="0" dirty="0">
                <a:solidFill>
                  <a:srgbClr val="000000"/>
                </a:solidFill>
                <a:latin typeface="Times New Roman" panose="02020603050405020304" pitchFamily="18" charset="0"/>
                <a:cs typeface="Times New Roman" panose="02020603050405020304" pitchFamily="18" charset="0"/>
              </a:rPr>
              <a:t> could not execute the sale deed till the suit came to be dismissed and the validity of the will was upheld</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 Thus, the </a:t>
            </a:r>
            <a:r>
              <a:rPr lang="en-US" sz="2400" b="1" i="0" u="sng" strike="noStrike" baseline="0" dirty="0" err="1">
                <a:solidFill>
                  <a:srgbClr val="000000"/>
                </a:solidFill>
                <a:latin typeface="Times New Roman" panose="02020603050405020304" pitchFamily="18" charset="0"/>
                <a:cs typeface="Times New Roman" panose="02020603050405020304" pitchFamily="18" charset="0"/>
              </a:rPr>
              <a:t>assessee</a:t>
            </a:r>
            <a:r>
              <a:rPr lang="en-US" sz="2400" b="1" i="0" u="sng" strike="noStrike" baseline="0" dirty="0">
                <a:solidFill>
                  <a:srgbClr val="000000"/>
                </a:solidFill>
                <a:latin typeface="Times New Roman" panose="02020603050405020304" pitchFamily="18" charset="0"/>
                <a:cs typeface="Times New Roman" panose="02020603050405020304" pitchFamily="18" charset="0"/>
              </a:rPr>
              <a:t> executed the sale deed in 2004 and the same was registered on 24-9-2004.</a:t>
            </a:r>
          </a:p>
          <a:p>
            <a:pPr algn="just">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In the assessment proceedings, the Assessing Officer was of the view that the </a:t>
            </a:r>
            <a:r>
              <a:rPr lang="en-US" sz="2400" b="0" i="0" u="none" strike="noStrike" baseline="0" dirty="0" err="1">
                <a:solidFill>
                  <a:srgbClr val="000000"/>
                </a:solidFill>
                <a:latin typeface="Times New Roman" panose="02020603050405020304" pitchFamily="18" charset="0"/>
                <a:cs typeface="Times New Roman" panose="02020603050405020304" pitchFamily="18" charset="0"/>
              </a:rPr>
              <a:t>assessee</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 was not entitled to any benefit under section 54 for the reason that the </a:t>
            </a:r>
            <a:r>
              <a:rPr lang="en-US" sz="2400" b="1" i="0" u="sng" strike="noStrike" baseline="0" dirty="0">
                <a:solidFill>
                  <a:srgbClr val="000000"/>
                </a:solidFill>
                <a:latin typeface="Times New Roman" panose="02020603050405020304" pitchFamily="18" charset="0"/>
                <a:cs typeface="Times New Roman" panose="02020603050405020304" pitchFamily="18" charset="0"/>
              </a:rPr>
              <a:t>transfer of the original asset, </a:t>
            </a:r>
            <a:r>
              <a:rPr lang="en-US" sz="2400" b="1" i="1" u="sng" strike="noStrike" baseline="0" dirty="0">
                <a:solidFill>
                  <a:srgbClr val="000000"/>
                </a:solidFill>
                <a:latin typeface="Times New Roman" panose="02020603050405020304" pitchFamily="18" charset="0"/>
                <a:cs typeface="Times New Roman" panose="02020603050405020304" pitchFamily="18" charset="0"/>
              </a:rPr>
              <a:t>i.e. </a:t>
            </a:r>
            <a:r>
              <a:rPr lang="en-US" sz="2400" b="1" i="0" u="sng" strike="noStrike" baseline="0" dirty="0">
                <a:solidFill>
                  <a:srgbClr val="000000"/>
                </a:solidFill>
                <a:latin typeface="Times New Roman" panose="02020603050405020304" pitchFamily="18" charset="0"/>
                <a:cs typeface="Times New Roman" panose="02020603050405020304" pitchFamily="18" charset="0"/>
              </a:rPr>
              <a:t>the residential house, had been effected on 24-9-2004 whereas the </a:t>
            </a:r>
            <a:r>
              <a:rPr lang="en-US" sz="2400" b="1" i="0" u="sng" strike="noStrike" baseline="0" dirty="0" err="1">
                <a:solidFill>
                  <a:srgbClr val="000000"/>
                </a:solidFill>
                <a:latin typeface="Times New Roman" panose="02020603050405020304" pitchFamily="18" charset="0"/>
                <a:cs typeface="Times New Roman" panose="02020603050405020304" pitchFamily="18" charset="0"/>
              </a:rPr>
              <a:t>assessee</a:t>
            </a:r>
            <a:r>
              <a:rPr lang="en-US" sz="2400" b="1" i="0" u="sng" strike="noStrike" baseline="0" dirty="0">
                <a:solidFill>
                  <a:srgbClr val="000000"/>
                </a:solidFill>
                <a:latin typeface="Times New Roman" panose="02020603050405020304" pitchFamily="18" charset="0"/>
                <a:cs typeface="Times New Roman" panose="02020603050405020304" pitchFamily="18" charset="0"/>
              </a:rPr>
              <a:t> had purchased another residential house on 30-4-2013 </a:t>
            </a:r>
            <a:r>
              <a:rPr lang="en-US" sz="2400" b="1" i="1" u="sng" strike="noStrike" baseline="0" dirty="0">
                <a:solidFill>
                  <a:srgbClr val="000000"/>
                </a:solidFill>
                <a:latin typeface="Times New Roman" panose="02020603050405020304" pitchFamily="18" charset="0"/>
                <a:cs typeface="Times New Roman" panose="02020603050405020304" pitchFamily="18" charset="0"/>
              </a:rPr>
              <a:t>i.e. </a:t>
            </a:r>
            <a:r>
              <a:rPr lang="en-US" sz="2400" b="1" i="0" u="sng" strike="noStrike" baseline="0" dirty="0">
                <a:solidFill>
                  <a:srgbClr val="000000"/>
                </a:solidFill>
                <a:latin typeface="Times New Roman" panose="02020603050405020304" pitchFamily="18" charset="0"/>
                <a:cs typeface="Times New Roman" panose="02020603050405020304" pitchFamily="18" charset="0"/>
              </a:rPr>
              <a:t>more than one year prior to the transfer of the asset.</a:t>
            </a:r>
          </a:p>
          <a:p>
            <a:pPr algn="just">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Accordingly, the </a:t>
            </a:r>
            <a:r>
              <a:rPr lang="en-US" sz="2400" b="0" i="0" u="none" strike="noStrike" baseline="0" dirty="0" err="1">
                <a:solidFill>
                  <a:srgbClr val="000000"/>
                </a:solidFill>
                <a:latin typeface="Times New Roman" panose="02020603050405020304" pitchFamily="18" charset="0"/>
                <a:cs typeface="Times New Roman" panose="02020603050405020304" pitchFamily="18" charset="0"/>
              </a:rPr>
              <a:t>assessee</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 was made liable to pay income-tax on the capital gain under section 45.</a:t>
            </a:r>
          </a:p>
          <a:p>
            <a:pPr algn="just">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The </a:t>
            </a:r>
            <a:r>
              <a:rPr lang="en-US" sz="2400" b="1" i="0" u="sng" strike="noStrike" baseline="0" dirty="0">
                <a:solidFill>
                  <a:srgbClr val="000000"/>
                </a:solidFill>
                <a:latin typeface="Times New Roman" panose="02020603050405020304" pitchFamily="18" charset="0"/>
                <a:cs typeface="Times New Roman" panose="02020603050405020304" pitchFamily="18" charset="0"/>
              </a:rPr>
              <a:t>Tribunal as well as the High Court confirmed the order of Assessing Officer.</a:t>
            </a:r>
            <a:endParaRPr lang="en-IN" sz="3200" b="1" u="sng"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12320409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00660" y="368301"/>
            <a:ext cx="11238280" cy="5668963"/>
          </a:xfrm>
        </p:spPr>
        <p:txBody>
          <a:bodyPr>
            <a:normAutofit/>
          </a:bodyPr>
          <a:lstStyle/>
          <a:p>
            <a:pPr marL="109728" indent="0" algn="just">
              <a:buNone/>
            </a:pPr>
            <a:r>
              <a:rPr lang="en-GB" sz="2400" b="1" dirty="0">
                <a:latin typeface="Times New Roman" panose="02020603050405020304" pitchFamily="18" charset="0"/>
                <a:cs typeface="Times New Roman" panose="02020603050405020304" pitchFamily="18" charset="0"/>
              </a:rPr>
              <a:t>6.</a:t>
            </a:r>
            <a:r>
              <a:rPr lang="en-GB" sz="2400" dirty="0">
                <a:latin typeface="Times New Roman" panose="02020603050405020304" pitchFamily="18" charset="0"/>
                <a:cs typeface="Times New Roman" panose="02020603050405020304" pitchFamily="18" charset="0"/>
              </a:rPr>
              <a:t> In the case of </a:t>
            </a:r>
            <a:r>
              <a:rPr lang="en-GB" sz="2400" b="1" dirty="0">
                <a:latin typeface="Times New Roman" panose="02020603050405020304" pitchFamily="18" charset="0"/>
                <a:cs typeface="Times New Roman" panose="02020603050405020304" pitchFamily="18" charset="0"/>
              </a:rPr>
              <a:t>Commissioner of Income-tax, Bombay v. H. </a:t>
            </a:r>
            <a:r>
              <a:rPr lang="en-GB" sz="2400" b="1" dirty="0" err="1">
                <a:latin typeface="Times New Roman" panose="02020603050405020304" pitchFamily="18" charset="0"/>
                <a:cs typeface="Times New Roman" panose="02020603050405020304" pitchFamily="18" charset="0"/>
              </a:rPr>
              <a:t>Holck</a:t>
            </a:r>
            <a:r>
              <a:rPr lang="en-GB" sz="2400" b="1" dirty="0">
                <a:latin typeface="Times New Roman" panose="02020603050405020304" pitchFamily="18" charset="0"/>
                <a:cs typeface="Times New Roman" panose="02020603050405020304" pitchFamily="18" charset="0"/>
              </a:rPr>
              <a:t> Larsen [1986] 160 ITR 67</a:t>
            </a:r>
            <a:r>
              <a:rPr lang="en-GB" sz="2400" dirty="0">
                <a:latin typeface="Times New Roman" panose="02020603050405020304" pitchFamily="18" charset="0"/>
                <a:cs typeface="Times New Roman" panose="02020603050405020304" pitchFamily="18" charset="0"/>
              </a:rPr>
              <a:t>, the Supreme Court observed :</a:t>
            </a:r>
          </a:p>
          <a:p>
            <a:pPr marL="109728" indent="0" algn="just">
              <a:buNone/>
            </a:pPr>
            <a:r>
              <a:rPr lang="en-GB" sz="2400" dirty="0">
                <a:latin typeface="Times New Roman" panose="02020603050405020304" pitchFamily="18" charset="0"/>
                <a:cs typeface="Times New Roman" panose="02020603050405020304" pitchFamily="18" charset="0"/>
              </a:rPr>
              <a:t>"The High Court, in our opinion, made a mistake in observing whether transactions of sale and purchase of shares were trading transactions or whether these were in the nature of investment was a question of law. This was a mixed question of law and fact.“</a:t>
            </a:r>
          </a:p>
          <a:p>
            <a:pPr marL="109728" indent="0" algn="just">
              <a:buNone/>
            </a:pPr>
            <a:endParaRPr lang="en-GB" sz="2400" dirty="0">
              <a:latin typeface="Times New Roman" panose="02020603050405020304" pitchFamily="18" charset="0"/>
              <a:cs typeface="Times New Roman" panose="02020603050405020304" pitchFamily="18" charset="0"/>
            </a:endParaRPr>
          </a:p>
          <a:p>
            <a:pPr marL="109728" indent="0" algn="just">
              <a:buNone/>
            </a:pPr>
            <a:r>
              <a:rPr lang="en-GB" sz="2400" b="1" dirty="0">
                <a:latin typeface="Times New Roman" panose="02020603050405020304" pitchFamily="18" charset="0"/>
                <a:cs typeface="Times New Roman" panose="02020603050405020304" pitchFamily="18" charset="0"/>
              </a:rPr>
              <a:t>7.</a:t>
            </a:r>
            <a:r>
              <a:rPr lang="en-GB" sz="2400" dirty="0">
                <a:latin typeface="Times New Roman" panose="02020603050405020304" pitchFamily="18" charset="0"/>
                <a:cs typeface="Times New Roman" panose="02020603050405020304" pitchFamily="18" charset="0"/>
              </a:rPr>
              <a:t> The principles laid down by the Supreme Court in the above two cases afford adequate guidance to the Assessing Officers.</a:t>
            </a:r>
          </a:p>
          <a:p>
            <a:pPr marL="109728" indent="0" algn="just">
              <a:buNone/>
            </a:pP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4992165-FF4F-821D-D1A2-3C3558B4569E}"/>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86842956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36119" y="368301"/>
            <a:ext cx="11398358" cy="5668963"/>
          </a:xfrm>
        </p:spPr>
        <p:txBody>
          <a:bodyPr>
            <a:normAutofit/>
          </a:bodyPr>
          <a:lstStyle/>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8. The Authority for Advance Rulings (AAR) (288 ITR 641), referring to the decisions of the Supreme Court in several cases, has culled out the following principles :</a:t>
            </a:r>
          </a:p>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a:t>
            </a:r>
            <a:r>
              <a:rPr lang="en-GB" altLang="en-US" sz="2400" dirty="0" err="1">
                <a:latin typeface="Times New Roman" panose="02020603050405020304" pitchFamily="18" charset="0"/>
                <a:cs typeface="Times New Roman" panose="02020603050405020304" pitchFamily="18" charset="0"/>
              </a:rPr>
              <a:t>i</a:t>
            </a:r>
            <a:r>
              <a:rPr lang="en-GB" altLang="en-US" sz="2400" dirty="0">
                <a:latin typeface="Times New Roman" panose="02020603050405020304" pitchFamily="18" charset="0"/>
                <a:cs typeface="Times New Roman" panose="02020603050405020304" pitchFamily="18" charset="0"/>
              </a:rPr>
              <a:t>) Where a company purchases and sells shares, it must be shown that they were held as stock-in-trade and that existence of the power to purchase and sell shares in the memorandum of association is not decisive of the nature of transaction;</a:t>
            </a:r>
          </a:p>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(ii) the substantial nature of transactions, the manner of maintaining books of account, the magnitude of purchases and sales and the ratio between purchases and sales and the holding would furnish a good guide to determine the nature of transactions;</a:t>
            </a:r>
          </a:p>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(iii) ordinarily the purchase and sale of shares with the motive of earning a profit, would result in the transaction being in the nature of trade/adventure in the nature of trade; but where the object of the investment in shares of a company is to derive income by way of dividend, etc., then the profits accruing by change in such investment (by sale of shares) will yield capital gain and not revenue receipt".</a:t>
            </a: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269FCB5-5ED3-F234-8726-77254C8DC496}"/>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88688520"/>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83558" y="253209"/>
            <a:ext cx="11627465" cy="5899146"/>
          </a:xfrm>
        </p:spPr>
        <p:txBody>
          <a:bodyPr>
            <a:normAutofit/>
          </a:bodyPr>
          <a:lstStyle/>
          <a:p>
            <a:pPr marL="109728" indent="0" algn="just">
              <a:lnSpc>
                <a:spcPct val="100000"/>
              </a:lnSpc>
              <a:buNone/>
            </a:pPr>
            <a:r>
              <a:rPr lang="en-GB" altLang="en-US" sz="2300" dirty="0">
                <a:latin typeface="Times New Roman" panose="02020603050405020304" pitchFamily="18" charset="0"/>
                <a:cs typeface="Times New Roman" panose="02020603050405020304" pitchFamily="18" charset="0"/>
              </a:rPr>
              <a:t>9. Dealing with the above three principles, </a:t>
            </a:r>
            <a:r>
              <a:rPr lang="en-GB" altLang="en-US" sz="2300" b="1" u="sng" dirty="0">
                <a:latin typeface="Times New Roman" panose="02020603050405020304" pitchFamily="18" charset="0"/>
                <a:cs typeface="Times New Roman" panose="02020603050405020304" pitchFamily="18" charset="0"/>
              </a:rPr>
              <a:t>the AAR has observed in the case of Fidelity group as under :</a:t>
            </a:r>
          </a:p>
          <a:p>
            <a:pPr marL="109728" indent="0" algn="just">
              <a:lnSpc>
                <a:spcPct val="100000"/>
              </a:lnSpc>
              <a:buNone/>
            </a:pPr>
            <a:r>
              <a:rPr lang="en-GB" altLang="en-US" sz="2300" dirty="0">
                <a:latin typeface="Times New Roman" panose="02020603050405020304" pitchFamily="18" charset="0"/>
                <a:cs typeface="Times New Roman" panose="02020603050405020304" pitchFamily="18" charset="0"/>
              </a:rPr>
              <a:t>"We shall revert to the aforementioned principles. The </a:t>
            </a:r>
            <a:r>
              <a:rPr lang="en-GB" altLang="en-US" sz="2300" b="1" u="sng" dirty="0">
                <a:latin typeface="Times New Roman" panose="02020603050405020304" pitchFamily="18" charset="0"/>
                <a:cs typeface="Times New Roman" panose="02020603050405020304" pitchFamily="18" charset="0"/>
              </a:rPr>
              <a:t>first principle</a:t>
            </a:r>
            <a:r>
              <a:rPr lang="en-GB" altLang="en-US" sz="2300" dirty="0">
                <a:latin typeface="Times New Roman" panose="02020603050405020304" pitchFamily="18" charset="0"/>
                <a:cs typeface="Times New Roman" panose="02020603050405020304" pitchFamily="18" charset="0"/>
              </a:rPr>
              <a:t> requires us to </a:t>
            </a:r>
            <a:r>
              <a:rPr lang="en-GB" altLang="en-US" sz="2300" b="1" u="sng" dirty="0">
                <a:latin typeface="Times New Roman" panose="02020603050405020304" pitchFamily="18" charset="0"/>
                <a:cs typeface="Times New Roman" panose="02020603050405020304" pitchFamily="18" charset="0"/>
              </a:rPr>
              <a:t>ascertain whether the purchase of shares by a FII in exercise of the power in the memorandum of association/trust deed was as stock-in-trade</a:t>
            </a:r>
            <a:r>
              <a:rPr lang="en-GB" altLang="en-US" sz="2300" dirty="0">
                <a:latin typeface="Times New Roman" panose="02020603050405020304" pitchFamily="18" charset="0"/>
                <a:cs typeface="Times New Roman" panose="02020603050405020304" pitchFamily="18" charset="0"/>
              </a:rPr>
              <a:t> as the mere existence of the power to purchase and sell shares will not by itself be decisive of the nature of transaction. </a:t>
            </a:r>
          </a:p>
          <a:p>
            <a:pPr marL="109728" indent="0" algn="just">
              <a:lnSpc>
                <a:spcPct val="100000"/>
              </a:lnSpc>
              <a:buNone/>
            </a:pPr>
            <a:r>
              <a:rPr lang="en-GB" altLang="en-US" sz="2300" dirty="0">
                <a:latin typeface="Times New Roman" panose="02020603050405020304" pitchFamily="18" charset="0"/>
                <a:cs typeface="Times New Roman" panose="02020603050405020304" pitchFamily="18" charset="0"/>
              </a:rPr>
              <a:t>We have to </a:t>
            </a:r>
            <a:r>
              <a:rPr lang="en-GB" altLang="en-US" sz="2300" b="1" u="sng" dirty="0">
                <a:latin typeface="Times New Roman" panose="02020603050405020304" pitchFamily="18" charset="0"/>
                <a:cs typeface="Times New Roman" panose="02020603050405020304" pitchFamily="18" charset="0"/>
              </a:rPr>
              <a:t>verify as to how the shares were valued/held in the books of account, i.e., whether they were valued as stock-in-trade at the end of the financial year for the purpose of arriving at business income or held as investment in capital assets.</a:t>
            </a:r>
          </a:p>
          <a:p>
            <a:pPr marL="109728" indent="0" algn="just">
              <a:lnSpc>
                <a:spcPct val="100000"/>
              </a:lnSpc>
              <a:buNone/>
            </a:pPr>
            <a:r>
              <a:rPr lang="en-GB" altLang="en-US" sz="2300" dirty="0">
                <a:latin typeface="Times New Roman" panose="02020603050405020304" pitchFamily="18" charset="0"/>
                <a:cs typeface="Times New Roman" panose="02020603050405020304" pitchFamily="18" charset="0"/>
              </a:rPr>
              <a:t>The </a:t>
            </a:r>
            <a:r>
              <a:rPr lang="en-GB" altLang="en-US" sz="2300" b="1" u="sng" dirty="0">
                <a:latin typeface="Times New Roman" panose="02020603050405020304" pitchFamily="18" charset="0"/>
                <a:cs typeface="Times New Roman" panose="02020603050405020304" pitchFamily="18" charset="0"/>
              </a:rPr>
              <a:t>second principle furnishes a guide for determining the nature of transaction by verifying whether there are substantial transactions, their magnitude, etc., maintenance of books of account and finding the ratio between purchases and sales.</a:t>
            </a:r>
            <a:endParaRPr lang="en-US" altLang="en-US" sz="23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51BBFE7-ED73-1A3D-4CEA-76496451C9C8}"/>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49164890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63629" y="368301"/>
            <a:ext cx="11512342" cy="5668963"/>
          </a:xfrm>
        </p:spPr>
        <p:txBody>
          <a:bodyPr>
            <a:normAutofit/>
          </a:bodyPr>
          <a:lstStyle/>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It will not be out of place to mention that regulation 18 of the SEBI Regulations enjoins upon every FII to keep and maintain books of account containing true and fair accounts relating to remittance of initial corpus of buying and selling and realizing capital gains on investments and accounts of remittance to India for investment in India and realizing capital gains on investment from such remittances. </a:t>
            </a:r>
          </a:p>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The </a:t>
            </a:r>
            <a:r>
              <a:rPr lang="en-GB" altLang="en-US" sz="2400" b="1" u="sng" dirty="0">
                <a:latin typeface="Times New Roman" panose="02020603050405020304" pitchFamily="18" charset="0"/>
                <a:cs typeface="Times New Roman" panose="02020603050405020304" pitchFamily="18" charset="0"/>
              </a:rPr>
              <a:t>third principle suggests that ordinarily purchases and sales of shares with the motive of realizing profit would lead to inference of trade/adventure in the nature of trade; where the object of the investment in shares of companies is to derive income by way of dividends, etc., the transactions of purchases and sales of shares would yield capital gains and not business profits."</a:t>
            </a:r>
            <a:endParaRPr lang="en-US" altLang="en-US" sz="2400" b="1" u="sng" dirty="0">
              <a:latin typeface="Times New Roman" panose="02020603050405020304" pitchFamily="18" charset="0"/>
              <a:cs typeface="Times New Roman" panose="02020603050405020304" pitchFamily="18" charset="0"/>
            </a:endParaRPr>
          </a:p>
          <a:p>
            <a:pPr marL="109728" indent="0" algn="just">
              <a:lnSpc>
                <a:spcPct val="100000"/>
              </a:lnSpc>
              <a:buNone/>
            </a:pP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9CA6DC9-3998-0E6E-2F53-4EFB724BF08E}"/>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03883568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06068" y="282414"/>
            <a:ext cx="11696630" cy="5746428"/>
          </a:xfrm>
        </p:spPr>
        <p:txBody>
          <a:bodyPr>
            <a:normAutofit/>
          </a:bodyPr>
          <a:lstStyle/>
          <a:p>
            <a:pPr marL="109728" indent="0" algn="just">
              <a:lnSpc>
                <a:spcPct val="100000"/>
              </a:lnSpc>
              <a:buNone/>
            </a:pPr>
            <a:r>
              <a:rPr lang="en-GB" altLang="en-US" sz="2350" dirty="0">
                <a:latin typeface="Times New Roman" panose="02020603050405020304" pitchFamily="18" charset="0"/>
                <a:cs typeface="Times New Roman" panose="02020603050405020304" pitchFamily="18" charset="0"/>
              </a:rPr>
              <a:t>10. CBDT also wishes to emphasise that it </a:t>
            </a:r>
            <a:r>
              <a:rPr lang="en-GB" altLang="en-US" sz="2350" b="1" u="sng" dirty="0">
                <a:latin typeface="Times New Roman" panose="02020603050405020304" pitchFamily="18" charset="0"/>
                <a:cs typeface="Times New Roman" panose="02020603050405020304" pitchFamily="18" charset="0"/>
              </a:rPr>
              <a:t>is possible for a taxpayer to have two portfolios, i.e., an investment portfolio</a:t>
            </a:r>
            <a:r>
              <a:rPr lang="en-GB" altLang="en-US" sz="2350" dirty="0">
                <a:latin typeface="Times New Roman" panose="02020603050405020304" pitchFamily="18" charset="0"/>
                <a:cs typeface="Times New Roman" panose="02020603050405020304" pitchFamily="18" charset="0"/>
              </a:rPr>
              <a:t> comprising of securities which are to be </a:t>
            </a:r>
            <a:r>
              <a:rPr lang="en-GB" altLang="en-US" sz="2350" b="1" u="sng" dirty="0">
                <a:latin typeface="Times New Roman" panose="02020603050405020304" pitchFamily="18" charset="0"/>
                <a:cs typeface="Times New Roman" panose="02020603050405020304" pitchFamily="18" charset="0"/>
              </a:rPr>
              <a:t>treated as capital assets</a:t>
            </a:r>
            <a:r>
              <a:rPr lang="en-GB" altLang="en-US" sz="2350" dirty="0">
                <a:latin typeface="Times New Roman" panose="02020603050405020304" pitchFamily="18" charset="0"/>
                <a:cs typeface="Times New Roman" panose="02020603050405020304" pitchFamily="18" charset="0"/>
              </a:rPr>
              <a:t> and a </a:t>
            </a:r>
            <a:r>
              <a:rPr lang="en-GB" altLang="en-US" sz="2350" b="1" u="sng" dirty="0">
                <a:latin typeface="Times New Roman" panose="02020603050405020304" pitchFamily="18" charset="0"/>
                <a:cs typeface="Times New Roman" panose="02020603050405020304" pitchFamily="18" charset="0"/>
              </a:rPr>
              <a:t>trading portfolio comprising of stock-in-trade</a:t>
            </a:r>
            <a:r>
              <a:rPr lang="en-GB" altLang="en-US" sz="2350" dirty="0">
                <a:latin typeface="Times New Roman" panose="02020603050405020304" pitchFamily="18" charset="0"/>
                <a:cs typeface="Times New Roman" panose="02020603050405020304" pitchFamily="18" charset="0"/>
              </a:rPr>
              <a:t> which are to be </a:t>
            </a:r>
            <a:r>
              <a:rPr lang="en-GB" altLang="en-US" sz="2350" b="1" u="sng" dirty="0">
                <a:latin typeface="Times New Roman" panose="02020603050405020304" pitchFamily="18" charset="0"/>
                <a:cs typeface="Times New Roman" panose="02020603050405020304" pitchFamily="18" charset="0"/>
              </a:rPr>
              <a:t>treated as trading assets.</a:t>
            </a:r>
            <a:r>
              <a:rPr lang="en-GB" altLang="en-US" sz="2350" dirty="0">
                <a:latin typeface="Times New Roman" panose="02020603050405020304" pitchFamily="18" charset="0"/>
                <a:cs typeface="Times New Roman" panose="02020603050405020304" pitchFamily="18" charset="0"/>
              </a:rPr>
              <a:t> </a:t>
            </a:r>
          </a:p>
          <a:p>
            <a:pPr marL="109728" indent="0" algn="just">
              <a:lnSpc>
                <a:spcPct val="100000"/>
              </a:lnSpc>
              <a:buNone/>
            </a:pPr>
            <a:r>
              <a:rPr lang="en-GB" altLang="en-US" sz="2350" dirty="0">
                <a:latin typeface="Times New Roman" panose="02020603050405020304" pitchFamily="18" charset="0"/>
                <a:cs typeface="Times New Roman" panose="02020603050405020304" pitchFamily="18" charset="0"/>
              </a:rPr>
              <a:t>Where an </a:t>
            </a:r>
            <a:r>
              <a:rPr lang="en-GB" altLang="en-US" sz="2350" b="1" u="sng" dirty="0" err="1">
                <a:latin typeface="Times New Roman" panose="02020603050405020304" pitchFamily="18" charset="0"/>
                <a:cs typeface="Times New Roman" panose="02020603050405020304" pitchFamily="18" charset="0"/>
              </a:rPr>
              <a:t>assessee</a:t>
            </a:r>
            <a:r>
              <a:rPr lang="en-GB" altLang="en-US" sz="2350" b="1" u="sng" dirty="0">
                <a:latin typeface="Times New Roman" panose="02020603050405020304" pitchFamily="18" charset="0"/>
                <a:cs typeface="Times New Roman" panose="02020603050405020304" pitchFamily="18" charset="0"/>
              </a:rPr>
              <a:t> has two portfolios, the </a:t>
            </a:r>
            <a:r>
              <a:rPr lang="en-GB" altLang="en-US" sz="2350" b="1" u="sng" dirty="0" err="1">
                <a:latin typeface="Times New Roman" panose="02020603050405020304" pitchFamily="18" charset="0"/>
                <a:cs typeface="Times New Roman" panose="02020603050405020304" pitchFamily="18" charset="0"/>
              </a:rPr>
              <a:t>assessee</a:t>
            </a:r>
            <a:r>
              <a:rPr lang="en-GB" altLang="en-US" sz="2350" b="1" u="sng" dirty="0">
                <a:latin typeface="Times New Roman" panose="02020603050405020304" pitchFamily="18" charset="0"/>
                <a:cs typeface="Times New Roman" panose="02020603050405020304" pitchFamily="18" charset="0"/>
              </a:rPr>
              <a:t> may have income under both heads, i.e., capital gains as well as business income.</a:t>
            </a:r>
          </a:p>
          <a:p>
            <a:pPr marL="109728" indent="0" algn="just">
              <a:lnSpc>
                <a:spcPct val="100000"/>
              </a:lnSpc>
              <a:buNone/>
            </a:pPr>
            <a:r>
              <a:rPr lang="en-GB" altLang="en-US" sz="2350" dirty="0">
                <a:latin typeface="Times New Roman" panose="02020603050405020304" pitchFamily="18" charset="0"/>
                <a:cs typeface="Times New Roman" panose="02020603050405020304" pitchFamily="18" charset="0"/>
              </a:rPr>
              <a:t>11. Assessing officers are advised that the above principles should guide them in determining whether, in a given case, the shares are held by the </a:t>
            </a:r>
            <a:r>
              <a:rPr lang="en-GB" altLang="en-US" sz="2350" dirty="0" err="1">
                <a:latin typeface="Times New Roman" panose="02020603050405020304" pitchFamily="18" charset="0"/>
                <a:cs typeface="Times New Roman" panose="02020603050405020304" pitchFamily="18" charset="0"/>
              </a:rPr>
              <a:t>assessee</a:t>
            </a:r>
            <a:r>
              <a:rPr lang="en-GB" altLang="en-US" sz="2350" dirty="0">
                <a:latin typeface="Times New Roman" panose="02020603050405020304" pitchFamily="18" charset="0"/>
                <a:cs typeface="Times New Roman" panose="02020603050405020304" pitchFamily="18" charset="0"/>
              </a:rPr>
              <a:t> as investment (and therefore giving rise to capital gains) or as stock-in-trade (and therefore giving rise to business profits). </a:t>
            </a:r>
          </a:p>
          <a:p>
            <a:pPr marL="109728" indent="0" algn="just">
              <a:lnSpc>
                <a:spcPct val="100000"/>
              </a:lnSpc>
              <a:buNone/>
            </a:pPr>
            <a:r>
              <a:rPr lang="en-GB" altLang="en-US" sz="2350" dirty="0">
                <a:latin typeface="Times New Roman" panose="02020603050405020304" pitchFamily="18" charset="0"/>
                <a:cs typeface="Times New Roman" panose="02020603050405020304" pitchFamily="18" charset="0"/>
              </a:rPr>
              <a:t>The Assessing Officers are further advised that </a:t>
            </a:r>
            <a:r>
              <a:rPr lang="en-GB" altLang="en-US" sz="2350" b="1" u="sng" dirty="0">
                <a:latin typeface="Times New Roman" panose="02020603050405020304" pitchFamily="18" charset="0"/>
                <a:cs typeface="Times New Roman" panose="02020603050405020304" pitchFamily="18" charset="0"/>
              </a:rPr>
              <a:t>no single principle would be decisive and the total effect of all the principles should be considered to determine whether, in a given case, the shares are held by the </a:t>
            </a:r>
            <a:r>
              <a:rPr lang="en-GB" altLang="en-US" sz="2350" b="1" u="sng" dirty="0" err="1">
                <a:latin typeface="Times New Roman" panose="02020603050405020304" pitchFamily="18" charset="0"/>
                <a:cs typeface="Times New Roman" panose="02020603050405020304" pitchFamily="18" charset="0"/>
              </a:rPr>
              <a:t>assessee</a:t>
            </a:r>
            <a:r>
              <a:rPr lang="en-GB" altLang="en-US" sz="2350" b="1" u="sng" dirty="0">
                <a:latin typeface="Times New Roman" panose="02020603050405020304" pitchFamily="18" charset="0"/>
                <a:cs typeface="Times New Roman" panose="02020603050405020304" pitchFamily="18" charset="0"/>
              </a:rPr>
              <a:t> as investment or stock-in-trade.</a:t>
            </a:r>
          </a:p>
          <a:p>
            <a:pPr marL="109728" indent="0" algn="just">
              <a:lnSpc>
                <a:spcPct val="100000"/>
              </a:lnSpc>
              <a:buNone/>
            </a:pPr>
            <a:r>
              <a:rPr lang="en-GB" altLang="en-US" sz="2350" dirty="0">
                <a:latin typeface="Times New Roman" panose="02020603050405020304" pitchFamily="18" charset="0"/>
                <a:cs typeface="Times New Roman" panose="02020603050405020304" pitchFamily="18" charset="0"/>
              </a:rPr>
              <a:t>12. These instructions shall supplement the earlier Instruction No. 1827, dated August 31, 1989.</a:t>
            </a:r>
            <a:endParaRPr lang="en-US" altLang="en-US" sz="235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2FC53D1-AB55-DA95-B66F-AD25F6AE56AE}"/>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679009244"/>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06068" y="267899"/>
            <a:ext cx="11627465" cy="5840739"/>
          </a:xfrm>
        </p:spPr>
        <p:txBody>
          <a:bodyPr>
            <a:normAutofit/>
          </a:bodyPr>
          <a:lstStyle/>
          <a:p>
            <a:pPr marL="0" indent="0" algn="just">
              <a:lnSpc>
                <a:spcPct val="100000"/>
              </a:lnSpc>
              <a:buNone/>
              <a:defRPr/>
            </a:pPr>
            <a:r>
              <a:rPr lang="en-US" sz="2400" b="1" dirty="0">
                <a:latin typeface="Times New Roman" pitchFamily="18" charset="0"/>
                <a:cs typeface="Times New Roman" pitchFamily="18" charset="0"/>
              </a:rPr>
              <a:t>Circular No. 6 of 2016 dated Feb 29, 2016. </a:t>
            </a:r>
          </a:p>
          <a:p>
            <a:pPr marL="0" indent="0" algn="just">
              <a:lnSpc>
                <a:spcPct val="100000"/>
              </a:lnSpc>
              <a:buNone/>
              <a:defRPr/>
            </a:pPr>
            <a:r>
              <a:rPr lang="en-US" sz="2400" b="1" dirty="0">
                <a:latin typeface="Times New Roman" pitchFamily="18" charset="0"/>
                <a:cs typeface="Times New Roman" pitchFamily="18" charset="0"/>
              </a:rPr>
              <a:t>Section 45, read with section 28(I), of the income-tax act, 1961 - capital gains, chargeable as - issue of taxability of surplus on sale of shares and securities - capital gains or business income - instructions in order to reduce litigation circular no.6/2016 [F.NO.225/12/2016-ITA-II]</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dated 29-2-2016</a:t>
            </a:r>
          </a:p>
          <a:p>
            <a:pPr marL="109728" indent="0" algn="just">
              <a:lnSpc>
                <a:spcPct val="100000"/>
              </a:lnSpc>
              <a:buNone/>
            </a:pPr>
            <a:r>
              <a:rPr lang="en-US" sz="2400" dirty="0">
                <a:latin typeface="Times New Roman" panose="02020603050405020304" pitchFamily="18" charset="0"/>
                <a:cs typeface="Times New Roman" panose="02020603050405020304" pitchFamily="18" charset="0"/>
              </a:rPr>
              <a:t>Sub-section (14) of section 2 of the Income-tax Act, 1961 ('Act') defines the term "capital asset" to include property of any kind held by an </a:t>
            </a:r>
            <a:r>
              <a:rPr lang="en-US" sz="2400" dirty="0" err="1">
                <a:latin typeface="Times New Roman" panose="02020603050405020304" pitchFamily="18" charset="0"/>
                <a:cs typeface="Times New Roman" panose="02020603050405020304" pitchFamily="18" charset="0"/>
              </a:rPr>
              <a:t>assessee</a:t>
            </a:r>
            <a:r>
              <a:rPr lang="en-US" sz="2400" dirty="0">
                <a:latin typeface="Times New Roman" panose="02020603050405020304" pitchFamily="18" charset="0"/>
                <a:cs typeface="Times New Roman" panose="02020603050405020304" pitchFamily="18" charset="0"/>
              </a:rPr>
              <a:t>, whether or not connected with his business or profession, but does not include any stock-in-trade or personal assets subject to certain exceptions. </a:t>
            </a:r>
          </a:p>
          <a:p>
            <a:pPr marL="109728" indent="0" algn="just">
              <a:lnSpc>
                <a:spcPct val="100000"/>
              </a:lnSpc>
              <a:buNone/>
            </a:pPr>
            <a:r>
              <a:rPr lang="en-US" sz="2400" dirty="0">
                <a:latin typeface="Times New Roman" panose="02020603050405020304" pitchFamily="18" charset="0"/>
                <a:cs typeface="Times New Roman" panose="02020603050405020304" pitchFamily="18" charset="0"/>
              </a:rPr>
              <a:t>As </a:t>
            </a:r>
            <a:r>
              <a:rPr lang="en-US" sz="2400" b="1" u="sng" dirty="0">
                <a:latin typeface="Times New Roman" panose="02020603050405020304" pitchFamily="18" charset="0"/>
                <a:cs typeface="Times New Roman" panose="02020603050405020304" pitchFamily="18" charset="0"/>
              </a:rPr>
              <a:t>regards shares and other securities, the same can be held either as capital assets or stock-in-trade/trading assets or both.</a:t>
            </a:r>
            <a:r>
              <a:rPr lang="en-US" sz="2400" dirty="0">
                <a:latin typeface="Times New Roman" panose="02020603050405020304" pitchFamily="18" charset="0"/>
                <a:cs typeface="Times New Roman" panose="02020603050405020304" pitchFamily="18" charset="0"/>
              </a:rPr>
              <a:t> </a:t>
            </a:r>
          </a:p>
          <a:p>
            <a:pPr marL="109728" indent="0" algn="just">
              <a:lnSpc>
                <a:spcPct val="100000"/>
              </a:lnSpc>
              <a:buNone/>
            </a:pPr>
            <a:r>
              <a:rPr lang="en-US" sz="2400" dirty="0">
                <a:latin typeface="Times New Roman" panose="02020603050405020304" pitchFamily="18" charset="0"/>
                <a:cs typeface="Times New Roman" panose="02020603050405020304" pitchFamily="18" charset="0"/>
              </a:rPr>
              <a:t>Determination of the character of a particular investment in shares or other securities, whether the same is in the nature of a capital asset or stock-in-trade, is essentially a fact-specific determination and has led to a lot of uncertainty and litigation in the past.</a:t>
            </a: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A112260-9CC8-9BB8-8874-7B1287520329}"/>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72047571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43001" y="368301"/>
            <a:ext cx="10953598" cy="5668963"/>
          </a:xfrm>
        </p:spPr>
        <p:txBody>
          <a:bodyPr>
            <a:normAutofit/>
          </a:bodyPr>
          <a:lstStyle/>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2. Over the years, the courts have laid down different parameters to distinguish the shares held as investments from the shares held as stock-in-trade.</a:t>
            </a:r>
          </a:p>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The Central Board of Direct Taxes ('CBDT') has also, through Instruction No. 1827, dated August 31, 1989 and Circular No. 4 of 2007 dated June 15, 2007, summarized the said principles for guidance of the field formations.</a:t>
            </a:r>
          </a:p>
          <a:p>
            <a:pPr marL="109728" indent="0" algn="just">
              <a:lnSpc>
                <a:spcPct val="100000"/>
              </a:lnSpc>
              <a:buNone/>
            </a:pPr>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1D6885D-BE59-684B-032A-FAC6ABDB070E}"/>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047810082"/>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82613" y="311327"/>
            <a:ext cx="11398358" cy="5782910"/>
          </a:xfrm>
        </p:spPr>
        <p:txBody>
          <a:bodyPr>
            <a:normAutofit/>
          </a:bodyPr>
          <a:lstStyle/>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3. Disputes, however, continue to exist on the application of these principles to the facts of an individual case since the taxpayers find it difficult to prove the intention in acquiring such shares/securities.</a:t>
            </a:r>
          </a:p>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In this background, while recognizing that no universal principal in absolute terms can be laid down to decide the character of income from sale of shares and securities (i.e. whether the same is in the nature of capital gain or business income), CBDT realizing that major part of shares/securities transactions takes place in respect of the listed ones and with a view to reduce litigation and uncertainty in the matter, in partial modification to the aforesaid Circulars, further instructs that the </a:t>
            </a:r>
            <a:r>
              <a:rPr lang="en-GB" altLang="en-US" sz="2400" b="1" u="sng" dirty="0">
                <a:latin typeface="Times New Roman" panose="02020603050405020304" pitchFamily="18" charset="0"/>
                <a:cs typeface="Times New Roman" panose="02020603050405020304" pitchFamily="18" charset="0"/>
              </a:rPr>
              <a:t>Assessing Officers in holding whether the surplus generated from sale of listed shares or other securities would be treated as Capital Gain or Business Income, shall take into account the following </a:t>
            </a:r>
            <a:endParaRPr lang="en-GB" altLang="en-US" sz="2400" dirty="0">
              <a:latin typeface="Times New Roman" panose="02020603050405020304" pitchFamily="18" charset="0"/>
              <a:cs typeface="Times New Roman" panose="02020603050405020304" pitchFamily="18" charset="0"/>
            </a:endParaRPr>
          </a:p>
          <a:p>
            <a:pPr marL="109728" indent="0" algn="just">
              <a:lnSpc>
                <a:spcPct val="100000"/>
              </a:lnSpc>
              <a:buNone/>
            </a:pPr>
            <a:r>
              <a:rPr lang="en-GB" altLang="en-US" sz="2400" dirty="0">
                <a:latin typeface="Times New Roman" panose="02020603050405020304" pitchFamily="18" charset="0"/>
                <a:cs typeface="Times New Roman" panose="02020603050405020304" pitchFamily="18" charset="0"/>
              </a:rPr>
              <a:t>(a) Where the </a:t>
            </a:r>
            <a:r>
              <a:rPr lang="en-GB" altLang="en-US" sz="2400" dirty="0" err="1">
                <a:latin typeface="Times New Roman" panose="02020603050405020304" pitchFamily="18" charset="0"/>
                <a:cs typeface="Times New Roman" panose="02020603050405020304" pitchFamily="18" charset="0"/>
              </a:rPr>
              <a:t>assessee</a:t>
            </a:r>
            <a:r>
              <a:rPr lang="en-GB" altLang="en-US" sz="2400" dirty="0">
                <a:latin typeface="Times New Roman" panose="02020603050405020304" pitchFamily="18" charset="0"/>
                <a:cs typeface="Times New Roman" panose="02020603050405020304" pitchFamily="18" charset="0"/>
              </a:rPr>
              <a:t> itself, irrespective of the period of holding </a:t>
            </a:r>
            <a:r>
              <a:rPr lang="en-GB" altLang="en-US" sz="2400" b="1" u="sng" dirty="0">
                <a:latin typeface="Times New Roman" panose="02020603050405020304" pitchFamily="18" charset="0"/>
                <a:cs typeface="Times New Roman" panose="02020603050405020304" pitchFamily="18" charset="0"/>
              </a:rPr>
              <a:t>the listed shares and securities, opts to treat them as stock-in-trade, the income arising from transfer of such shares/securities would be treated as its business income,</a:t>
            </a:r>
          </a:p>
        </p:txBody>
      </p:sp>
      <p:sp>
        <p:nvSpPr>
          <p:cNvPr id="2" name="Footer Placeholder 1">
            <a:extLst>
              <a:ext uri="{FF2B5EF4-FFF2-40B4-BE49-F238E27FC236}">
                <a16:creationId xmlns:a16="http://schemas.microsoft.com/office/drawing/2014/main" id="{F32ABAEC-1650-B251-CB69-CCD06FA7AEBD}"/>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02842066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13611" y="368301"/>
            <a:ext cx="11398358" cy="5668963"/>
          </a:xfrm>
        </p:spPr>
        <p:txBody>
          <a:bodyPr/>
          <a:lstStyle/>
          <a:p>
            <a:pPr algn="just">
              <a:lnSpc>
                <a:spcPct val="100000"/>
              </a:lnSpc>
              <a:buFont typeface="Arial" panose="020B0604020202020204" pitchFamily="34" charset="0"/>
              <a:buNone/>
            </a:pPr>
            <a:r>
              <a:rPr lang="en-GB" altLang="en-US" sz="2400" dirty="0">
                <a:latin typeface="Times New Roman" panose="02020603050405020304" pitchFamily="18" charset="0"/>
                <a:cs typeface="Times New Roman" panose="02020603050405020304" pitchFamily="18" charset="0"/>
              </a:rPr>
              <a:t>(b) In respect of </a:t>
            </a:r>
            <a:r>
              <a:rPr lang="en-GB" altLang="en-US" sz="2400" b="1" u="sng" dirty="0">
                <a:latin typeface="Times New Roman" panose="02020603050405020304" pitchFamily="18" charset="0"/>
                <a:cs typeface="Times New Roman" panose="02020603050405020304" pitchFamily="18" charset="0"/>
              </a:rPr>
              <a:t>listed shares and securities held for a period of more than 12 months immediately preceding the date of its transfer, if the </a:t>
            </a:r>
            <a:r>
              <a:rPr lang="en-GB" altLang="en-US" sz="2400" b="1" u="sng" dirty="0" err="1">
                <a:latin typeface="Times New Roman" panose="02020603050405020304" pitchFamily="18" charset="0"/>
                <a:cs typeface="Times New Roman" panose="02020603050405020304" pitchFamily="18" charset="0"/>
              </a:rPr>
              <a:t>assessee</a:t>
            </a:r>
            <a:r>
              <a:rPr lang="en-GB" altLang="en-US" sz="2400" b="1" u="sng" dirty="0">
                <a:latin typeface="Times New Roman" panose="02020603050405020304" pitchFamily="18" charset="0"/>
                <a:cs typeface="Times New Roman" panose="02020603050405020304" pitchFamily="18" charset="0"/>
              </a:rPr>
              <a:t> desires to treat the income arising from the transfer thereof as Capital Gain, the same shall not be put to dispute by the Assessing Officer</a:t>
            </a:r>
            <a:r>
              <a:rPr lang="en-GB" altLang="en-US" sz="2400" b="1" dirty="0">
                <a:latin typeface="Times New Roman" panose="02020603050405020304" pitchFamily="18" charset="0"/>
                <a:cs typeface="Times New Roman" panose="02020603050405020304" pitchFamily="18" charset="0"/>
              </a:rPr>
              <a:t>. </a:t>
            </a:r>
          </a:p>
          <a:p>
            <a:pPr algn="just">
              <a:lnSpc>
                <a:spcPct val="100000"/>
              </a:lnSpc>
              <a:buFont typeface="Arial" panose="020B0604020202020204" pitchFamily="34" charset="0"/>
              <a:buNone/>
            </a:pPr>
            <a:r>
              <a:rPr lang="en-GB" altLang="en-US" sz="2400" dirty="0">
                <a:latin typeface="Times New Roman" panose="02020603050405020304" pitchFamily="18" charset="0"/>
                <a:cs typeface="Times New Roman" panose="02020603050405020304" pitchFamily="18" charset="0"/>
              </a:rPr>
              <a:t>	However, this </a:t>
            </a:r>
            <a:r>
              <a:rPr lang="en-GB" altLang="en-US" sz="2400" b="1" u="sng" dirty="0">
                <a:latin typeface="Times New Roman" panose="02020603050405020304" pitchFamily="18" charset="0"/>
                <a:cs typeface="Times New Roman" panose="02020603050405020304" pitchFamily="18" charset="0"/>
              </a:rPr>
              <a:t>stand, once taken by the </a:t>
            </a:r>
            <a:r>
              <a:rPr lang="en-GB" altLang="en-US" sz="2400" b="1" u="sng" dirty="0" err="1">
                <a:latin typeface="Times New Roman" panose="02020603050405020304" pitchFamily="18" charset="0"/>
                <a:cs typeface="Times New Roman" panose="02020603050405020304" pitchFamily="18" charset="0"/>
              </a:rPr>
              <a:t>assessee</a:t>
            </a:r>
            <a:r>
              <a:rPr lang="en-GB" altLang="en-US" sz="2400" b="1" u="sng" dirty="0">
                <a:latin typeface="Times New Roman" panose="02020603050405020304" pitchFamily="18" charset="0"/>
                <a:cs typeface="Times New Roman" panose="02020603050405020304" pitchFamily="18" charset="0"/>
              </a:rPr>
              <a:t> in a particular Assessment Year, shall remain applicable in subsequent Assessment Years also </a:t>
            </a:r>
            <a:r>
              <a:rPr lang="en-GB" altLang="en-US" sz="2400" dirty="0">
                <a:latin typeface="Times New Roman" panose="02020603050405020304" pitchFamily="18" charset="0"/>
                <a:cs typeface="Times New Roman" panose="02020603050405020304" pitchFamily="18" charset="0"/>
              </a:rPr>
              <a:t>and the </a:t>
            </a:r>
            <a:r>
              <a:rPr lang="en-GB" altLang="en-US" sz="2400" b="1" u="sng" dirty="0">
                <a:latin typeface="Times New Roman" panose="02020603050405020304" pitchFamily="18" charset="0"/>
                <a:cs typeface="Times New Roman" panose="02020603050405020304" pitchFamily="18" charset="0"/>
              </a:rPr>
              <a:t>taxpayers shall not be allowed to adopt a different/contrary stand in this regard in subsequent years;</a:t>
            </a:r>
          </a:p>
          <a:p>
            <a:pPr algn="just">
              <a:lnSpc>
                <a:spcPct val="100000"/>
              </a:lnSpc>
              <a:buFont typeface="Arial" panose="020B0604020202020204" pitchFamily="34" charset="0"/>
              <a:buNone/>
            </a:pPr>
            <a:endParaRPr lang="en-GB" altLang="en-US" sz="2400" b="1" u="sng" dirty="0">
              <a:latin typeface="Times New Roman" panose="02020603050405020304" pitchFamily="18" charset="0"/>
              <a:cs typeface="Times New Roman" panose="02020603050405020304" pitchFamily="18" charset="0"/>
            </a:endParaRPr>
          </a:p>
          <a:p>
            <a:pPr algn="just">
              <a:lnSpc>
                <a:spcPct val="100000"/>
              </a:lnSpc>
              <a:buFont typeface="Arial" panose="020B0604020202020204" pitchFamily="34" charset="0"/>
              <a:buNone/>
            </a:pPr>
            <a:r>
              <a:rPr lang="en-GB" altLang="en-US" sz="2400" dirty="0">
                <a:latin typeface="Times New Roman" panose="02020603050405020304" pitchFamily="18" charset="0"/>
                <a:cs typeface="Times New Roman" panose="02020603050405020304" pitchFamily="18" charset="0"/>
              </a:rPr>
              <a:t>(c) In all </a:t>
            </a:r>
            <a:r>
              <a:rPr lang="en-GB" altLang="en-US" sz="2400" b="1" u="sng" dirty="0">
                <a:latin typeface="Times New Roman" panose="02020603050405020304" pitchFamily="18" charset="0"/>
                <a:cs typeface="Times New Roman" panose="02020603050405020304" pitchFamily="18" charset="0"/>
              </a:rPr>
              <a:t>other cases, the nature of transaction </a:t>
            </a:r>
            <a:r>
              <a:rPr lang="en-GB" altLang="en-US" sz="2400" dirty="0">
                <a:latin typeface="Times New Roman" panose="02020603050405020304" pitchFamily="18" charset="0"/>
                <a:cs typeface="Times New Roman" panose="02020603050405020304" pitchFamily="18" charset="0"/>
              </a:rPr>
              <a:t>(i.e. whether the same is in the nature of </a:t>
            </a:r>
            <a:r>
              <a:rPr lang="en-GB" altLang="en-US" sz="2400" b="1" u="sng" dirty="0">
                <a:latin typeface="Times New Roman" panose="02020603050405020304" pitchFamily="18" charset="0"/>
                <a:cs typeface="Times New Roman" panose="02020603050405020304" pitchFamily="18" charset="0"/>
              </a:rPr>
              <a:t>capital gain or business income</a:t>
            </a:r>
            <a:r>
              <a:rPr lang="en-GB" altLang="en-US" sz="2400" dirty="0">
                <a:latin typeface="Times New Roman" panose="02020603050405020304" pitchFamily="18" charset="0"/>
                <a:cs typeface="Times New Roman" panose="02020603050405020304" pitchFamily="18" charset="0"/>
              </a:rPr>
              <a:t>) shall continue to be decided </a:t>
            </a:r>
            <a:r>
              <a:rPr lang="en-GB" altLang="en-US" sz="2400" b="1" u="sng" dirty="0">
                <a:latin typeface="Times New Roman" panose="02020603050405020304" pitchFamily="18" charset="0"/>
                <a:cs typeface="Times New Roman" panose="02020603050405020304" pitchFamily="18" charset="0"/>
              </a:rPr>
              <a:t>keeping in view the aforesaid Circulars issued by the CBDT.</a:t>
            </a:r>
          </a:p>
        </p:txBody>
      </p:sp>
      <p:sp>
        <p:nvSpPr>
          <p:cNvPr id="2" name="Footer Placeholder 1">
            <a:extLst>
              <a:ext uri="{FF2B5EF4-FFF2-40B4-BE49-F238E27FC236}">
                <a16:creationId xmlns:a16="http://schemas.microsoft.com/office/drawing/2014/main" id="{9B440DB2-03E0-9331-22A7-3C66F489C114}"/>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20729385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77049" y="368301"/>
            <a:ext cx="11285503" cy="5668963"/>
          </a:xfrm>
        </p:spPr>
        <p:txBody>
          <a:bodyPr/>
          <a:lstStyle/>
          <a:p>
            <a:pPr algn="just">
              <a:lnSpc>
                <a:spcPct val="100000"/>
              </a:lnSpc>
              <a:buFont typeface="Arial" panose="020B0604020202020204" pitchFamily="34" charset="0"/>
              <a:buNone/>
            </a:pPr>
            <a:r>
              <a:rPr lang="en-GB" altLang="en-US" sz="2400" dirty="0">
                <a:latin typeface="Times New Roman" panose="02020603050405020304" pitchFamily="18" charset="0"/>
                <a:cs typeface="Times New Roman" panose="02020603050405020304" pitchFamily="18" charset="0"/>
              </a:rPr>
              <a:t>4. It is, however, clarified that the </a:t>
            </a:r>
            <a:r>
              <a:rPr lang="en-GB" altLang="en-US" sz="2400" b="1" u="sng" dirty="0">
                <a:latin typeface="Times New Roman" panose="02020603050405020304" pitchFamily="18" charset="0"/>
                <a:cs typeface="Times New Roman" panose="02020603050405020304" pitchFamily="18" charset="0"/>
              </a:rPr>
              <a:t>above shall not apply in respect of such transactions in shares/securities where the genuineness of the transaction itself is questionable, such as bogus claims of Long-Term Capital Gain/Short Term Capital Loss or any other sham transactions.</a:t>
            </a:r>
          </a:p>
          <a:p>
            <a:pPr algn="just">
              <a:lnSpc>
                <a:spcPct val="100000"/>
              </a:lnSpc>
              <a:buFont typeface="Arial" panose="020B0604020202020204" pitchFamily="34" charset="0"/>
              <a:buNone/>
            </a:pPr>
            <a:r>
              <a:rPr lang="en-GB" altLang="en-US" sz="2400" dirty="0">
                <a:latin typeface="Times New Roman" panose="02020603050405020304" pitchFamily="18" charset="0"/>
                <a:cs typeface="Times New Roman" panose="02020603050405020304" pitchFamily="18" charset="0"/>
              </a:rPr>
              <a:t>5. It is reiterated that the above </a:t>
            </a:r>
            <a:r>
              <a:rPr lang="en-GB" altLang="en-US" sz="2400" b="1" u="sng" dirty="0">
                <a:latin typeface="Times New Roman" panose="02020603050405020304" pitchFamily="18" charset="0"/>
                <a:cs typeface="Times New Roman" panose="02020603050405020304" pitchFamily="18" charset="0"/>
              </a:rPr>
              <a:t>principles have been formulated with the sole objective of reducing litigation and maintaining consistency in approach on the issue of treatment of income derived from transfer of shares and securities. </a:t>
            </a:r>
          </a:p>
          <a:p>
            <a:pPr algn="just">
              <a:lnSpc>
                <a:spcPct val="100000"/>
              </a:lnSpc>
              <a:buFont typeface="Arial" panose="020B0604020202020204" pitchFamily="34" charset="0"/>
              <a:buNone/>
            </a:pPr>
            <a:r>
              <a:rPr lang="en-GB" altLang="en-US" sz="2400" dirty="0">
                <a:latin typeface="Times New Roman" panose="02020603050405020304" pitchFamily="18" charset="0"/>
                <a:cs typeface="Times New Roman" panose="02020603050405020304" pitchFamily="18" charset="0"/>
              </a:rPr>
              <a:t>	All the </a:t>
            </a:r>
            <a:r>
              <a:rPr lang="en-GB" altLang="en-US" sz="2400" b="1" u="sng" dirty="0">
                <a:latin typeface="Times New Roman" panose="02020603050405020304" pitchFamily="18" charset="0"/>
                <a:cs typeface="Times New Roman" panose="02020603050405020304" pitchFamily="18" charset="0"/>
              </a:rPr>
              <a:t>relevant provisions of the Act shall continue to apply on the transactions involving transfer of shares and securities</a:t>
            </a:r>
            <a:r>
              <a:rPr lang="en-GB" altLang="en-US" sz="2400" dirty="0">
                <a:latin typeface="Times New Roman" panose="02020603050405020304" pitchFamily="18" charset="0"/>
                <a:cs typeface="Times New Roman" panose="02020603050405020304" pitchFamily="18" charset="0"/>
              </a:rPr>
              <a:t>.</a:t>
            </a:r>
          </a:p>
          <a:p>
            <a:pPr algn="just">
              <a:lnSpc>
                <a:spcPct val="100000"/>
              </a:lnSpc>
              <a:buFont typeface="Arial" panose="020B0604020202020204" pitchFamily="34" charset="0"/>
              <a:buNone/>
            </a:pPr>
            <a:endParaRPr lang="en-GB" alt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F4033D2-45C0-F5D6-41DF-F88416C86277}"/>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869199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56" y="283029"/>
            <a:ext cx="11386888" cy="5893934"/>
          </a:xfrm>
        </p:spPr>
        <p:txBody>
          <a:bodyPr>
            <a:noAutofit/>
          </a:bodyPr>
          <a:lstStyle/>
          <a:p>
            <a:pPr marL="109728" indent="0" algn="just">
              <a:buNone/>
            </a:pPr>
            <a:r>
              <a:rPr lang="en-US" sz="1800" b="1" i="0" u="none" strike="noStrike" baseline="0" dirty="0">
                <a:solidFill>
                  <a:srgbClr val="000000"/>
                </a:solidFill>
                <a:latin typeface="Liberation Serif"/>
              </a:rPr>
              <a:t>HELD</a:t>
            </a:r>
          </a:p>
          <a:p>
            <a:pPr marL="109728" indent="0" algn="just">
              <a:buNone/>
            </a:pPr>
            <a:r>
              <a:rPr lang="en-US" sz="1800" b="1" i="0" u="none" strike="noStrike" baseline="0" dirty="0">
                <a:solidFill>
                  <a:srgbClr val="000000"/>
                </a:solidFill>
                <a:latin typeface="Liberation Serif"/>
              </a:rPr>
              <a:t>20. </a:t>
            </a:r>
            <a:r>
              <a:rPr lang="en-US" sz="1800" b="0" i="0" u="none" strike="noStrike" baseline="0" dirty="0">
                <a:solidFill>
                  <a:srgbClr val="000000"/>
                </a:solidFill>
                <a:latin typeface="Liberation Serif"/>
              </a:rPr>
              <a:t>The question to be considered by this Court is whether the agreement to sell which had been executed on 27th December, 2002 can be considered as a date on which the property i.e. the residential house had been transferred. </a:t>
            </a:r>
          </a:p>
          <a:p>
            <a:pPr marL="109728" indent="0" algn="just">
              <a:buNone/>
            </a:pPr>
            <a:r>
              <a:rPr lang="en-US" sz="1800" b="0" i="0" u="none" strike="noStrike" baseline="0" dirty="0">
                <a:solidFill>
                  <a:srgbClr val="000000"/>
                </a:solidFill>
                <a:latin typeface="Liberation Serif"/>
              </a:rPr>
              <a:t>In normal circumstances </a:t>
            </a:r>
            <a:r>
              <a:rPr lang="en-US" sz="1800" b="1" i="0" u="sng" strike="noStrike" baseline="0" dirty="0">
                <a:solidFill>
                  <a:srgbClr val="000000"/>
                </a:solidFill>
                <a:latin typeface="Liberation Serif"/>
              </a:rPr>
              <a:t>by executing an agreement to sell in respect of an immovable property, aright in </a:t>
            </a:r>
            <a:r>
              <a:rPr lang="en-US" sz="1800" b="1" i="0" u="sng" strike="noStrike" baseline="0" dirty="0" err="1">
                <a:solidFill>
                  <a:srgbClr val="000000"/>
                </a:solidFill>
                <a:latin typeface="Liberation Serif"/>
              </a:rPr>
              <a:t>personam</a:t>
            </a:r>
            <a:r>
              <a:rPr lang="en-US" sz="1800" b="1" i="0" u="sng" strike="noStrike" baseline="0" dirty="0">
                <a:solidFill>
                  <a:srgbClr val="000000"/>
                </a:solidFill>
                <a:latin typeface="Liberation Serif"/>
              </a:rPr>
              <a:t> is created in </a:t>
            </a:r>
            <a:r>
              <a:rPr lang="en-US" sz="1800" b="1" i="0" u="sng" strike="noStrike" baseline="0" dirty="0" err="1">
                <a:solidFill>
                  <a:srgbClr val="000000"/>
                </a:solidFill>
                <a:latin typeface="Liberation Serif"/>
              </a:rPr>
              <a:t>favour</a:t>
            </a:r>
            <a:r>
              <a:rPr lang="en-US" sz="1800" b="1" i="0" u="sng" strike="noStrike" baseline="0" dirty="0">
                <a:solidFill>
                  <a:srgbClr val="000000"/>
                </a:solidFill>
                <a:latin typeface="Liberation Serif"/>
              </a:rPr>
              <a:t> of the transferee/vendee</a:t>
            </a:r>
            <a:r>
              <a:rPr lang="en-US" sz="1800" b="0" i="0" u="none" strike="noStrike" baseline="0" dirty="0">
                <a:solidFill>
                  <a:srgbClr val="000000"/>
                </a:solidFill>
                <a:latin typeface="Liberation Serif"/>
              </a:rPr>
              <a:t>. </a:t>
            </a:r>
          </a:p>
          <a:p>
            <a:pPr marL="109728" indent="0" algn="just">
              <a:buNone/>
            </a:pPr>
            <a:r>
              <a:rPr lang="en-US" sz="1800" b="1" i="0" u="sng" strike="noStrike" baseline="0" dirty="0">
                <a:solidFill>
                  <a:srgbClr val="000000"/>
                </a:solidFill>
                <a:latin typeface="Liberation Serif"/>
              </a:rPr>
              <a:t>When such a right is created in </a:t>
            </a:r>
            <a:r>
              <a:rPr lang="en-US" sz="1800" b="1" i="0" u="sng" strike="noStrike" baseline="0" dirty="0" err="1">
                <a:solidFill>
                  <a:srgbClr val="000000"/>
                </a:solidFill>
                <a:latin typeface="Liberation Serif"/>
              </a:rPr>
              <a:t>favour</a:t>
            </a:r>
            <a:r>
              <a:rPr lang="en-US" sz="1800" b="1" i="0" u="sng" strike="noStrike" baseline="0" dirty="0">
                <a:solidFill>
                  <a:srgbClr val="000000"/>
                </a:solidFill>
                <a:latin typeface="Liberation Serif"/>
              </a:rPr>
              <a:t> of the vendee, the vendor is restrained from selling the said property to someone else because the vendee, in whose </a:t>
            </a:r>
            <a:r>
              <a:rPr lang="en-US" sz="1800" b="1" i="0" u="sng" strike="noStrike" baseline="0" dirty="0" err="1">
                <a:solidFill>
                  <a:srgbClr val="000000"/>
                </a:solidFill>
                <a:latin typeface="Liberation Serif"/>
              </a:rPr>
              <a:t>favour</a:t>
            </a:r>
            <a:r>
              <a:rPr lang="en-US" sz="1800" b="1" i="0" u="sng" strike="noStrike" baseline="0" dirty="0">
                <a:solidFill>
                  <a:srgbClr val="000000"/>
                </a:solidFill>
                <a:latin typeface="Liberation Serif"/>
              </a:rPr>
              <a:t> the right in </a:t>
            </a:r>
            <a:r>
              <a:rPr lang="en-US" sz="1800" b="1" i="0" u="sng" strike="noStrike" baseline="0" dirty="0" err="1">
                <a:solidFill>
                  <a:srgbClr val="000000"/>
                </a:solidFill>
                <a:latin typeface="Liberation Serif"/>
              </a:rPr>
              <a:t>personam</a:t>
            </a:r>
            <a:r>
              <a:rPr lang="en-US" sz="1800" b="1" i="0" u="sng" strike="noStrike" baseline="0" dirty="0">
                <a:solidFill>
                  <a:srgbClr val="000000"/>
                </a:solidFill>
                <a:latin typeface="Liberation Serif"/>
              </a:rPr>
              <a:t> is created, has a legitimate right to enforce specific performance of the agreement, if the vendor, for some reason is not executing the sale deed</a:t>
            </a:r>
            <a:r>
              <a:rPr lang="en-US" sz="1800" b="0" i="0" u="none" strike="noStrike" baseline="0" dirty="0">
                <a:solidFill>
                  <a:srgbClr val="000000"/>
                </a:solidFill>
                <a:latin typeface="Liberation Serif"/>
              </a:rPr>
              <a:t>. </a:t>
            </a:r>
          </a:p>
          <a:p>
            <a:pPr marL="109728" indent="0" algn="just">
              <a:buNone/>
            </a:pPr>
            <a:r>
              <a:rPr lang="en-US" sz="1800" b="0" i="0" u="none" strike="noStrike" baseline="0" dirty="0">
                <a:solidFill>
                  <a:srgbClr val="000000"/>
                </a:solidFill>
                <a:latin typeface="Liberation Serif"/>
              </a:rPr>
              <a:t>Thus, </a:t>
            </a:r>
            <a:r>
              <a:rPr lang="en-US" sz="1800" b="1" i="0" u="sng" strike="noStrike" baseline="0" dirty="0">
                <a:solidFill>
                  <a:srgbClr val="000000"/>
                </a:solidFill>
                <a:latin typeface="Liberation Serif"/>
              </a:rPr>
              <a:t>by virtue of the agreement to sell some right is given by the vendor to the vendee</a:t>
            </a:r>
            <a:r>
              <a:rPr lang="en-US" sz="1800" b="0" i="0" u="none" strike="noStrike" baseline="0" dirty="0">
                <a:solidFill>
                  <a:srgbClr val="000000"/>
                </a:solidFill>
                <a:latin typeface="Liberation Serif"/>
              </a:rPr>
              <a:t>. </a:t>
            </a:r>
          </a:p>
          <a:p>
            <a:pPr marL="109728" indent="0" algn="just">
              <a:buNone/>
            </a:pPr>
            <a:r>
              <a:rPr lang="en-US" sz="1800" b="0" i="0" u="none" strike="noStrike" baseline="0" dirty="0">
                <a:solidFill>
                  <a:srgbClr val="000000"/>
                </a:solidFill>
                <a:latin typeface="Liberation Serif"/>
              </a:rPr>
              <a:t>The question is whether the entire property can be said to have been sold at the time when an agreement to sell is entered into. </a:t>
            </a:r>
          </a:p>
          <a:p>
            <a:pPr marL="109728" indent="0" algn="just">
              <a:buNone/>
            </a:pPr>
            <a:r>
              <a:rPr lang="en-US" sz="1800" b="0" i="0" u="none" strike="noStrike" baseline="0" dirty="0">
                <a:solidFill>
                  <a:srgbClr val="000000"/>
                </a:solidFill>
                <a:latin typeface="Liberation Serif"/>
              </a:rPr>
              <a:t>In normal circumstances, the </a:t>
            </a:r>
            <a:r>
              <a:rPr lang="en-US" sz="1800" b="0" i="0" u="none" strike="noStrike" baseline="0" dirty="0" err="1">
                <a:solidFill>
                  <a:srgbClr val="000000"/>
                </a:solidFill>
                <a:latin typeface="Liberation Serif"/>
              </a:rPr>
              <a:t>aforestated</a:t>
            </a:r>
            <a:r>
              <a:rPr lang="en-US" sz="1800" b="0" i="0" u="none" strike="noStrike" baseline="0" dirty="0">
                <a:solidFill>
                  <a:srgbClr val="000000"/>
                </a:solidFill>
                <a:latin typeface="Liberation Serif"/>
              </a:rPr>
              <a:t> question has to be answered in the negative. However, looking at the provisions of </a:t>
            </a:r>
            <a:r>
              <a:rPr lang="en-US" sz="1800" b="1" i="0" u="sng" strike="noStrike" baseline="0" dirty="0">
                <a:solidFill>
                  <a:srgbClr val="000000"/>
                </a:solidFill>
                <a:latin typeface="Liberation Serif"/>
              </a:rPr>
              <a:t>Section 2(47) of the Act, which defines the word "transfer" in relation to a capital asset, one can say that if a right in the property is extinguished by execution of an agreement to sell, the capital asset can be deemed to have been transferred. </a:t>
            </a:r>
          </a:p>
          <a:p>
            <a:pPr marL="109728" indent="0" algn="just">
              <a:buNone/>
            </a:pPr>
            <a:r>
              <a:rPr lang="en-US" sz="1800" b="0" i="0" u="none" strike="noStrike" baseline="0" dirty="0">
                <a:solidFill>
                  <a:srgbClr val="000000"/>
                </a:solidFill>
                <a:latin typeface="Liberation Serif"/>
              </a:rPr>
              <a:t>Relevant portion of Section 2(47), defining the word "transfer" is as under:</a:t>
            </a:r>
          </a:p>
          <a:p>
            <a:pPr marL="109728" indent="0" algn="just">
              <a:buNone/>
            </a:pPr>
            <a:r>
              <a:rPr lang="en-US" sz="1800" b="0" i="0" u="none" strike="noStrike" baseline="0" dirty="0">
                <a:solidFill>
                  <a:srgbClr val="000000"/>
                </a:solidFill>
                <a:latin typeface="Liberation Serif"/>
              </a:rPr>
              <a:t>'2(47) "transfer", in relation to a capital asset, includes,- (</a:t>
            </a:r>
            <a:r>
              <a:rPr lang="en-US" sz="1800" b="0" i="1" u="none" strike="noStrike" baseline="0" dirty="0" err="1">
                <a:solidFill>
                  <a:srgbClr val="000000"/>
                </a:solidFill>
                <a:latin typeface="Liberation Serif"/>
              </a:rPr>
              <a:t>i</a:t>
            </a:r>
            <a:r>
              <a:rPr lang="en-US" sz="1800" b="0" i="0" u="none" strike="noStrike" baseline="0" dirty="0">
                <a:solidFill>
                  <a:srgbClr val="000000"/>
                </a:solidFill>
                <a:latin typeface="Liberation Serif"/>
              </a:rPr>
              <a:t>)******</a:t>
            </a:r>
          </a:p>
          <a:p>
            <a:pPr marL="109728" indent="0" algn="just">
              <a:buNone/>
            </a:pPr>
            <a:r>
              <a:rPr lang="en-US" sz="1800" b="0" i="0" u="none" strike="noStrike" baseline="0" dirty="0">
                <a:solidFill>
                  <a:srgbClr val="000000"/>
                </a:solidFill>
                <a:latin typeface="Liberation Serif"/>
              </a:rPr>
              <a:t>(</a:t>
            </a:r>
            <a:r>
              <a:rPr lang="en-US" sz="1800" b="0" i="1" u="none" strike="noStrike" baseline="0" dirty="0">
                <a:solidFill>
                  <a:srgbClr val="000000"/>
                </a:solidFill>
                <a:latin typeface="Liberation Serif"/>
              </a:rPr>
              <a:t>ii</a:t>
            </a:r>
            <a:r>
              <a:rPr lang="en-US" sz="1800" b="0" i="0" u="none" strike="noStrike" baseline="0" dirty="0">
                <a:solidFill>
                  <a:srgbClr val="000000"/>
                </a:solidFill>
                <a:latin typeface="Liberation Serif"/>
              </a:rPr>
              <a:t>) the extinguishment of any rights therein; or. . . . . . . . . . . . .'</a:t>
            </a:r>
            <a:endParaRPr lang="en-IN" sz="1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28395768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58686"/>
            <a:ext cx="8610600" cy="5018314"/>
          </a:xfrm>
        </p:spPr>
        <p:txBody>
          <a:bodyPr>
            <a:normAutofit/>
          </a:bodyPr>
          <a:lstStyle/>
          <a:p>
            <a:pPr marR="5080" algn="ctr">
              <a:buNone/>
            </a:pPr>
            <a:r>
              <a:rPr lang="en-US" sz="5400" b="1" spc="-5" dirty="0">
                <a:solidFill>
                  <a:schemeClr val="tx1"/>
                </a:solidFill>
                <a:latin typeface="Times New Roman" pitchFamily="18" charset="0"/>
                <a:cs typeface="Times New Roman" pitchFamily="18" charset="0"/>
              </a:rPr>
              <a:t>ISSUE IN SECTION 45(5A)</a:t>
            </a:r>
          </a:p>
          <a:p>
            <a:pPr marR="5080" algn="ctr">
              <a:buNone/>
            </a:pPr>
            <a:endParaRPr lang="en-US" sz="5400" b="1" spc="-5" dirty="0">
              <a:latin typeface="Times New Roman" pitchFamily="18" charset="0"/>
              <a:cs typeface="Times New Roman" pitchFamily="18" charset="0"/>
            </a:endParaRPr>
          </a:p>
          <a:p>
            <a:pPr marR="5080" algn="ctr">
              <a:buNone/>
            </a:pPr>
            <a:r>
              <a:rPr lang="en-US" sz="5400" b="1" dirty="0">
                <a:latin typeface="Times New Roman" pitchFamily="18" charset="0"/>
                <a:cs typeface="Times New Roman" pitchFamily="18" charset="0"/>
              </a:rPr>
              <a:t>CAPITAL GAINS</a:t>
            </a:r>
            <a:endParaRPr lang="en-US" sz="5400" b="1" spc="-5"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419934289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544286" y="1066801"/>
            <a:ext cx="11277600" cy="5059363"/>
          </a:xfrm>
        </p:spPr>
        <p:txBody>
          <a:bodyPr/>
          <a:lstStyle/>
          <a:p>
            <a:pPr algn="just" eaLnBrk="1" hangingPunct="1">
              <a:buFont typeface="Arial" charset="0"/>
              <a:buNone/>
            </a:pPr>
            <a:r>
              <a:rPr lang="en-US" sz="2400" i="1" dirty="0">
                <a:solidFill>
                  <a:schemeClr val="tx1"/>
                </a:solidFill>
                <a:latin typeface="Times New Roman" pitchFamily="18" charset="0"/>
                <a:cs typeface="Times New Roman" pitchFamily="18" charset="0"/>
              </a:rPr>
              <a:t>149. For Joint Development Agreement signed for development of property, the liability to pay capital gain tax will arise in the year the project is completed. </a:t>
            </a:r>
          </a:p>
          <a:p>
            <a:pPr algn="just" eaLnBrk="1" hangingPunct="1">
              <a:buFont typeface="Arial" charset="0"/>
              <a:buNone/>
            </a:pPr>
            <a:endParaRPr lang="en-US" sz="2400" i="1"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
        <p:nvSpPr>
          <p:cNvPr id="51203" name="Title 3"/>
          <p:cNvSpPr>
            <a:spLocks noGrp="1"/>
          </p:cNvSpPr>
          <p:nvPr>
            <p:ph type="title"/>
          </p:nvPr>
        </p:nvSpPr>
        <p:spPr>
          <a:xfrm>
            <a:off x="1981200" y="381001"/>
            <a:ext cx="8229600" cy="563563"/>
          </a:xfrm>
        </p:spPr>
        <p:txBody>
          <a:bodyPr>
            <a:normAutofit/>
          </a:bodyPr>
          <a:lstStyle/>
          <a:p>
            <a:pPr>
              <a:defRPr/>
            </a:pPr>
            <a:r>
              <a:rPr lang="en-US" sz="3200" b="1" dirty="0">
                <a:solidFill>
                  <a:schemeClr val="tx1"/>
                </a:solidFill>
                <a:latin typeface="Times New Roman" pitchFamily="18" charset="0"/>
                <a:cs typeface="Times New Roman" pitchFamily="18" charset="0"/>
              </a:rPr>
              <a:t>Finance Minister’s Speech  (Finance Act 2017)</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5445911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1369" y="94912"/>
            <a:ext cx="11629523" cy="6322986"/>
          </a:xfrm>
        </p:spPr>
        <p:txBody>
          <a:bodyPr>
            <a:normAutofit/>
          </a:bodyPr>
          <a:lstStyle/>
          <a:p>
            <a:pPr algn="just">
              <a:buNone/>
            </a:pPr>
            <a:r>
              <a:rPr lang="en-GB" sz="2400" b="1" dirty="0">
                <a:latin typeface="Times New Roman" pitchFamily="18" charset="0"/>
                <a:cs typeface="Times New Roman" pitchFamily="18" charset="0"/>
              </a:rPr>
              <a:t> Memorandum Explaining the Provisions in The Finance Bill, 2017</a:t>
            </a:r>
          </a:p>
          <a:p>
            <a:pPr algn="just">
              <a:buNone/>
            </a:pPr>
            <a:r>
              <a:rPr lang="en-GB" sz="2400" b="1" dirty="0">
                <a:latin typeface="Times New Roman" pitchFamily="18" charset="0"/>
                <a:cs typeface="Times New Roman" pitchFamily="18" charset="0"/>
              </a:rPr>
              <a:t>Special provisions for computation of capital gains in case of joint development agreement</a:t>
            </a:r>
          </a:p>
          <a:p>
            <a:pPr algn="just">
              <a:buNone/>
            </a:pPr>
            <a:r>
              <a:rPr lang="en-GB" sz="2400" i="1" dirty="0">
                <a:latin typeface="Times New Roman" pitchFamily="18" charset="0"/>
                <a:cs typeface="Times New Roman" pitchFamily="18" charset="0"/>
              </a:rPr>
              <a:t>Under the existing provisions of section 45, capital gain is chargeable to tax in the year in which transfer takes place except in certain cases. The definition of 'transfer', inter alia, includes any arrangement or transaction where any rights are handed over in execution of part performance of contract, even though the legal title has not been transferred. In such a scenario, execution of Joint Development Agreement between the owner of immovable property and the developer triggers the capital gains tax liability in the hands of the owner in the year in which the possession of immovable property is handed over to the developer for development of a project.</a:t>
            </a:r>
          </a:p>
          <a:p>
            <a:pPr algn="just">
              <a:buNone/>
            </a:pPr>
            <a:r>
              <a:rPr lang="en-GB" sz="2400" i="1" dirty="0">
                <a:latin typeface="Times New Roman" pitchFamily="18" charset="0"/>
                <a:cs typeface="Times New Roman" pitchFamily="18" charset="0"/>
              </a:rPr>
              <a:t>With a view to minimise the genuine hardship which the owner of land may face in paying capital gains tax in the year of transfer, it is proposed to insert a new sub-section (5A) in section 45 so as to provide that in case of an </a:t>
            </a:r>
            <a:r>
              <a:rPr lang="en-GB" sz="2400" i="1" dirty="0" err="1">
                <a:latin typeface="Times New Roman" pitchFamily="18" charset="0"/>
                <a:cs typeface="Times New Roman" pitchFamily="18" charset="0"/>
              </a:rPr>
              <a:t>assessee</a:t>
            </a:r>
            <a:r>
              <a:rPr lang="en-GB" sz="2400" i="1" dirty="0">
                <a:latin typeface="Times New Roman" pitchFamily="18" charset="0"/>
                <a:cs typeface="Times New Roman" pitchFamily="18" charset="0"/>
              </a:rPr>
              <a:t> being individual or Hindu undivided family, who enters into a specified agreement for development of a project, the capital gains shall be chargeable to income-tax as income of the previous year in which the certificate of completion for the whole or part of the project is issued by the competent authority.</a:t>
            </a:r>
          </a:p>
          <a:p>
            <a:pPr algn="just">
              <a:buNone/>
            </a:pPr>
            <a:endParaRPr lang="en-US" sz="2400"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43484931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8643" y="136091"/>
            <a:ext cx="11400375" cy="6260382"/>
          </a:xfrm>
        </p:spPr>
        <p:txBody>
          <a:bodyPr>
            <a:normAutofit/>
          </a:bodyPr>
          <a:lstStyle/>
          <a:p>
            <a:pPr algn="just">
              <a:buNone/>
            </a:pPr>
            <a:r>
              <a:rPr lang="en-GB" sz="2400" i="1" dirty="0">
                <a:latin typeface="Times New Roman" pitchFamily="18" charset="0"/>
                <a:cs typeface="Times New Roman" pitchFamily="18" charset="0"/>
              </a:rPr>
              <a:t>It is further proposed to provide that the stamp duty value of his share, being land or building or both, in the project on the date of issuing of said certificate of completion as increased by any monetary consideration received, if any, shall be deemed to be the full value of the consideration received or accruing as a result of the transfer of the capital asset.</a:t>
            </a:r>
          </a:p>
          <a:p>
            <a:pPr algn="just">
              <a:buNone/>
            </a:pPr>
            <a:r>
              <a:rPr lang="en-GB" sz="2400" i="1" dirty="0">
                <a:latin typeface="Times New Roman" pitchFamily="18" charset="0"/>
                <a:cs typeface="Times New Roman" pitchFamily="18" charset="0"/>
              </a:rPr>
              <a:t>It is also proposed to provide that benefit of this proposed regime shall not apply to an </a:t>
            </a:r>
            <a:r>
              <a:rPr lang="en-GB" sz="2400" i="1" dirty="0" err="1">
                <a:latin typeface="Times New Roman" pitchFamily="18" charset="0"/>
                <a:cs typeface="Times New Roman" pitchFamily="18" charset="0"/>
              </a:rPr>
              <a:t>assessee</a:t>
            </a:r>
            <a:r>
              <a:rPr lang="en-GB" sz="2400" i="1" dirty="0">
                <a:latin typeface="Times New Roman" pitchFamily="18" charset="0"/>
                <a:cs typeface="Times New Roman" pitchFamily="18" charset="0"/>
              </a:rPr>
              <a:t> who transfers his share in the project to any other person on or before the date of issue of said certificate of completion. It is also proposed to provide that in such a situation, the capital gains as determined under general provisions of the Act shall be deemed to be the income of the previous year in which such transfer took place and shall be computed as per provisions of the Act without taking into account this proposed provisions.</a:t>
            </a:r>
          </a:p>
          <a:p>
            <a:pPr algn="just">
              <a:buNone/>
            </a:pPr>
            <a:r>
              <a:rPr lang="en-GB" sz="2400" i="1" dirty="0">
                <a:latin typeface="Times New Roman" pitchFamily="18" charset="0"/>
                <a:cs typeface="Times New Roman" pitchFamily="18" charset="0"/>
              </a:rPr>
              <a:t>It is also proposed to define the following expressions "competent authority", "specified agreement" and "stamp duty value“ for this purpose</a:t>
            </a:r>
            <a:endParaRPr lang="en-US" sz="2400" i="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097632184"/>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1641" y="197768"/>
            <a:ext cx="11514379" cy="6137028"/>
          </a:xfrm>
        </p:spPr>
        <p:txBody>
          <a:bodyPr>
            <a:normAutofit/>
          </a:bodyPr>
          <a:lstStyle/>
          <a:p>
            <a:pPr algn="just">
              <a:buNone/>
            </a:pPr>
            <a:r>
              <a:rPr lang="en-GB" sz="2400" i="1" dirty="0">
                <a:latin typeface="Times New Roman" pitchFamily="18" charset="0"/>
                <a:cs typeface="Times New Roman" pitchFamily="18" charset="0"/>
              </a:rPr>
              <a:t>It is also proposed to make consequential amendment in section 49 so as to provide that the cost of acquisition of the share in the project being land or building or both, in the hands of the land owner shall be the amount which is deemed as full value of consideration under the said proposed provision.</a:t>
            </a:r>
          </a:p>
          <a:p>
            <a:pPr algn="just">
              <a:buNone/>
            </a:pPr>
            <a:r>
              <a:rPr lang="en-GB" sz="2400" i="1" dirty="0">
                <a:latin typeface="Times New Roman" pitchFamily="18" charset="0"/>
                <a:cs typeface="Times New Roman" pitchFamily="18" charset="0"/>
              </a:rPr>
              <a:t>These amendments will take effect from 1st April, 2018 and will, accordingly, apply in relation to the assessment year 2018-19 and subsequent years.</a:t>
            </a:r>
          </a:p>
          <a:p>
            <a:pPr algn="just">
              <a:buNone/>
            </a:pPr>
            <a:r>
              <a:rPr lang="en-GB" sz="2400" i="1" dirty="0">
                <a:latin typeface="Times New Roman" pitchFamily="18" charset="0"/>
                <a:cs typeface="Times New Roman" pitchFamily="18" charset="0"/>
              </a:rPr>
              <a:t>It is also proposed to insert a new section 194-IC in the Act so as to provide that in case any monetary consideration is payable under the specified agreement, tax at the rate of ten per cent shall be deductible from such payment. This amendment will take effect from 1st April,2017.</a:t>
            </a:r>
          </a:p>
          <a:p>
            <a:pPr algn="r">
              <a:buNone/>
            </a:pPr>
            <a:r>
              <a:rPr lang="en-GB" sz="2400" b="1" i="1" dirty="0">
                <a:latin typeface="Times New Roman" pitchFamily="18" charset="0"/>
                <a:cs typeface="Times New Roman" pitchFamily="18" charset="0"/>
              </a:rPr>
              <a:t> [Clauses 22, 25 &amp; 64]</a:t>
            </a:r>
            <a:endParaRPr lang="en-US" sz="2400" b="1" i="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342440479"/>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860" y="250370"/>
            <a:ext cx="11460709" cy="6324600"/>
          </a:xfrm>
        </p:spPr>
        <p:txBody>
          <a:bodyPr>
            <a:normAutofit fontScale="85000" lnSpcReduction="20000"/>
          </a:bodyPr>
          <a:lstStyle/>
          <a:p>
            <a:pPr algn="just">
              <a:buNone/>
            </a:pPr>
            <a:r>
              <a:rPr lang="en-US" sz="2400" b="1" dirty="0">
                <a:solidFill>
                  <a:schemeClr val="tx1"/>
                </a:solidFill>
                <a:latin typeface="Times New Roman" pitchFamily="18" charset="0"/>
                <a:cs typeface="Times New Roman" pitchFamily="18" charset="0"/>
              </a:rPr>
              <a:t>Capital gains.</a:t>
            </a:r>
          </a:p>
          <a:p>
            <a:pPr algn="just">
              <a:buNone/>
            </a:pPr>
            <a:r>
              <a:rPr lang="en-US" sz="2400" b="1" dirty="0">
                <a:solidFill>
                  <a:schemeClr val="tx1"/>
                </a:solidFill>
                <a:latin typeface="Times New Roman" pitchFamily="18" charset="0"/>
                <a:cs typeface="Times New Roman" pitchFamily="18" charset="0"/>
              </a:rPr>
              <a:t>45(5A) </a:t>
            </a:r>
          </a:p>
          <a:p>
            <a:pPr algn="just">
              <a:buFont typeface="Wingdings" pitchFamily="2" charset="2"/>
              <a:buChar char="Ø"/>
            </a:pPr>
            <a:r>
              <a:rPr lang="en-US" sz="2400" dirty="0">
                <a:solidFill>
                  <a:schemeClr val="tx1"/>
                </a:solidFill>
                <a:latin typeface="Times New Roman" pitchFamily="18" charset="0"/>
                <a:cs typeface="Times New Roman" pitchFamily="18" charset="0"/>
              </a:rPr>
              <a:t>Notwithstanding anything contained in sub-section (1), </a:t>
            </a:r>
          </a:p>
          <a:p>
            <a:pPr algn="just">
              <a:buFont typeface="Wingdings" pitchFamily="2" charset="2"/>
              <a:buChar char="Ø"/>
            </a:pPr>
            <a:r>
              <a:rPr lang="en-US" sz="2400" dirty="0">
                <a:solidFill>
                  <a:schemeClr val="tx1"/>
                </a:solidFill>
                <a:latin typeface="Times New Roman" pitchFamily="18" charset="0"/>
                <a:cs typeface="Times New Roman" pitchFamily="18" charset="0"/>
              </a:rPr>
              <a:t>where the capital gain arises to an </a:t>
            </a:r>
            <a:r>
              <a:rPr lang="en-US" sz="2400" dirty="0" err="1">
                <a:solidFill>
                  <a:schemeClr val="tx1"/>
                </a:solidFill>
                <a:latin typeface="Times New Roman" pitchFamily="18" charset="0"/>
                <a:cs typeface="Times New Roman" pitchFamily="18" charset="0"/>
              </a:rPr>
              <a:t>assessee</a:t>
            </a:r>
            <a:r>
              <a:rPr lang="en-US" sz="2400" dirty="0">
                <a:solidFill>
                  <a:schemeClr val="tx1"/>
                </a:solidFill>
                <a:latin typeface="Times New Roman" pitchFamily="18" charset="0"/>
                <a:cs typeface="Times New Roman" pitchFamily="18" charset="0"/>
              </a:rPr>
              <a:t>, </a:t>
            </a:r>
          </a:p>
          <a:p>
            <a:pPr algn="just">
              <a:buFont typeface="Wingdings" pitchFamily="2" charset="2"/>
              <a:buChar char="Ø"/>
            </a:pPr>
            <a:r>
              <a:rPr lang="en-US" sz="2400" dirty="0">
                <a:solidFill>
                  <a:schemeClr val="tx1"/>
                </a:solidFill>
                <a:latin typeface="Times New Roman" pitchFamily="18" charset="0"/>
                <a:cs typeface="Times New Roman" pitchFamily="18" charset="0"/>
              </a:rPr>
              <a:t>being an individual or a Hindu undivided family, </a:t>
            </a:r>
          </a:p>
          <a:p>
            <a:pPr algn="just">
              <a:buFont typeface="Wingdings" pitchFamily="2" charset="2"/>
              <a:buChar char="Ø"/>
            </a:pPr>
            <a:r>
              <a:rPr lang="en-US" sz="2400" dirty="0">
                <a:solidFill>
                  <a:schemeClr val="tx1"/>
                </a:solidFill>
                <a:latin typeface="Times New Roman" pitchFamily="18" charset="0"/>
                <a:cs typeface="Times New Roman" pitchFamily="18" charset="0"/>
              </a:rPr>
              <a:t>from the transfer of a capital asset, </a:t>
            </a:r>
          </a:p>
          <a:p>
            <a:pPr algn="just">
              <a:buFont typeface="Wingdings" pitchFamily="2" charset="2"/>
              <a:buChar char="Ø"/>
            </a:pPr>
            <a:r>
              <a:rPr lang="en-US" sz="2400" dirty="0">
                <a:solidFill>
                  <a:schemeClr val="tx1"/>
                </a:solidFill>
                <a:latin typeface="Times New Roman" pitchFamily="18" charset="0"/>
                <a:cs typeface="Times New Roman" pitchFamily="18" charset="0"/>
              </a:rPr>
              <a:t>being land or building or both, </a:t>
            </a:r>
          </a:p>
          <a:p>
            <a:pPr algn="just">
              <a:buFont typeface="Wingdings" pitchFamily="2" charset="2"/>
              <a:buChar char="Ø"/>
            </a:pPr>
            <a:r>
              <a:rPr lang="en-US" sz="2400" dirty="0">
                <a:solidFill>
                  <a:schemeClr val="tx1"/>
                </a:solidFill>
                <a:latin typeface="Times New Roman" pitchFamily="18" charset="0"/>
                <a:cs typeface="Times New Roman" pitchFamily="18" charset="0"/>
              </a:rPr>
              <a:t>under a specified agreement, </a:t>
            </a:r>
          </a:p>
          <a:p>
            <a:pPr algn="just">
              <a:buFont typeface="Wingdings" pitchFamily="2" charset="2"/>
              <a:buChar char="Ø"/>
            </a:pPr>
            <a:r>
              <a:rPr lang="en-US" sz="2400" dirty="0">
                <a:solidFill>
                  <a:schemeClr val="tx1"/>
                </a:solidFill>
                <a:latin typeface="Times New Roman" pitchFamily="18" charset="0"/>
                <a:cs typeface="Times New Roman" pitchFamily="18" charset="0"/>
              </a:rPr>
              <a:t>the capital gains shall be chargeable to income-tax </a:t>
            </a:r>
          </a:p>
          <a:p>
            <a:pPr algn="just">
              <a:buFont typeface="Wingdings" pitchFamily="2" charset="2"/>
              <a:buChar char="Ø"/>
            </a:pPr>
            <a:r>
              <a:rPr lang="en-US" sz="2400" dirty="0">
                <a:solidFill>
                  <a:schemeClr val="tx1"/>
                </a:solidFill>
                <a:latin typeface="Times New Roman" pitchFamily="18" charset="0"/>
                <a:cs typeface="Times New Roman" pitchFamily="18" charset="0"/>
              </a:rPr>
              <a:t>as income of the previous year in which </a:t>
            </a:r>
          </a:p>
          <a:p>
            <a:pPr algn="just">
              <a:buFont typeface="Wingdings" pitchFamily="2" charset="2"/>
              <a:buChar char="Ø"/>
            </a:pPr>
            <a:r>
              <a:rPr lang="en-US" sz="2400" dirty="0">
                <a:solidFill>
                  <a:schemeClr val="tx1"/>
                </a:solidFill>
                <a:latin typeface="Times New Roman" pitchFamily="18" charset="0"/>
                <a:cs typeface="Times New Roman" pitchFamily="18" charset="0"/>
              </a:rPr>
              <a:t>the certificate of completion for the whole or part of the project </a:t>
            </a:r>
          </a:p>
          <a:p>
            <a:pPr algn="just">
              <a:buFont typeface="Wingdings" pitchFamily="2" charset="2"/>
              <a:buChar char="Ø"/>
            </a:pPr>
            <a:r>
              <a:rPr lang="en-US" sz="2400" dirty="0">
                <a:solidFill>
                  <a:schemeClr val="tx1"/>
                </a:solidFill>
                <a:latin typeface="Times New Roman" pitchFamily="18" charset="0"/>
                <a:cs typeface="Times New Roman" pitchFamily="18" charset="0"/>
              </a:rPr>
              <a:t>is issued by the competent authority; and</a:t>
            </a:r>
          </a:p>
          <a:p>
            <a:pPr algn="just">
              <a:buFont typeface="Wingdings" pitchFamily="2" charset="2"/>
              <a:buChar char="Ø"/>
            </a:pPr>
            <a:r>
              <a:rPr lang="en-US" sz="2400" dirty="0">
                <a:solidFill>
                  <a:schemeClr val="tx1"/>
                </a:solidFill>
                <a:latin typeface="Times New Roman" pitchFamily="18" charset="0"/>
                <a:cs typeface="Times New Roman" pitchFamily="18" charset="0"/>
              </a:rPr>
              <a:t>for the purposes of section 48, </a:t>
            </a:r>
          </a:p>
          <a:p>
            <a:pPr algn="just">
              <a:buFont typeface="Wingdings" pitchFamily="2" charset="2"/>
              <a:buChar char="Ø"/>
            </a:pPr>
            <a:r>
              <a:rPr lang="en-US" sz="2400" dirty="0">
                <a:solidFill>
                  <a:schemeClr val="tx1"/>
                </a:solidFill>
                <a:latin typeface="Times New Roman" pitchFamily="18" charset="0"/>
                <a:cs typeface="Times New Roman" pitchFamily="18" charset="0"/>
              </a:rPr>
              <a:t>the stamp duty value, on the date of issue of the said certificate, </a:t>
            </a:r>
          </a:p>
          <a:p>
            <a:pPr algn="just">
              <a:buFont typeface="Wingdings" pitchFamily="2" charset="2"/>
              <a:buChar char="Ø"/>
            </a:pPr>
            <a:r>
              <a:rPr lang="en-US" sz="2400" dirty="0">
                <a:solidFill>
                  <a:schemeClr val="tx1"/>
                </a:solidFill>
                <a:latin typeface="Times New Roman" pitchFamily="18" charset="0"/>
                <a:cs typeface="Times New Roman" pitchFamily="18" charset="0"/>
              </a:rPr>
              <a:t>of his share, being land or building or both in the project, </a:t>
            </a:r>
          </a:p>
          <a:p>
            <a:pPr algn="just">
              <a:buFont typeface="Wingdings" pitchFamily="2" charset="2"/>
              <a:buChar char="Ø"/>
            </a:pPr>
            <a:r>
              <a:rPr lang="en-US" sz="2400" dirty="0">
                <a:solidFill>
                  <a:schemeClr val="tx1"/>
                </a:solidFill>
                <a:latin typeface="Times New Roman" pitchFamily="18" charset="0"/>
                <a:cs typeface="Times New Roman" pitchFamily="18" charset="0"/>
              </a:rPr>
              <a:t>as increased by the consideration received in cash, if any, </a:t>
            </a:r>
          </a:p>
          <a:p>
            <a:pPr algn="just">
              <a:buFont typeface="Wingdings" pitchFamily="2" charset="2"/>
              <a:buChar char="Ø"/>
            </a:pPr>
            <a:r>
              <a:rPr lang="en-US" sz="2400" dirty="0">
                <a:solidFill>
                  <a:schemeClr val="tx1"/>
                </a:solidFill>
                <a:latin typeface="Times New Roman" pitchFamily="18" charset="0"/>
                <a:cs typeface="Times New Roman" pitchFamily="18" charset="0"/>
              </a:rPr>
              <a:t>shall be deemed to be the full value of the consideration received or accruing </a:t>
            </a:r>
          </a:p>
          <a:p>
            <a:pPr algn="just">
              <a:buFont typeface="Wingdings" pitchFamily="2" charset="2"/>
              <a:buChar char="Ø"/>
            </a:pPr>
            <a:r>
              <a:rPr lang="en-US" sz="2400" dirty="0">
                <a:solidFill>
                  <a:schemeClr val="tx1"/>
                </a:solidFill>
                <a:latin typeface="Times New Roman" pitchFamily="18" charset="0"/>
                <a:cs typeface="Times New Roman" pitchFamily="18" charset="0"/>
              </a:rPr>
              <a:t>as a result of the transfer of the capital asset :</a:t>
            </a:r>
          </a:p>
          <a:p>
            <a:pPr marL="278765" marR="77470" algn="just">
              <a:spcBef>
                <a:spcPts val="325"/>
              </a:spcBef>
              <a:buFont typeface="Wingdings" pitchFamily="2" charset="2"/>
              <a:buChar char="Ø"/>
            </a:pPr>
            <a:endParaRPr lang="en-US" sz="230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73893775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518" y="381000"/>
            <a:ext cx="11460709" cy="6248400"/>
          </a:xfrm>
        </p:spPr>
        <p:txBody>
          <a:bodyPr>
            <a:normAutofit/>
          </a:bodyPr>
          <a:lstStyle/>
          <a:p>
            <a:pPr algn="just">
              <a:buFont typeface="Wingdings" pitchFamily="2" charset="2"/>
              <a:buChar char="Ø"/>
            </a:pPr>
            <a:r>
              <a:rPr lang="en-US" sz="2400" b="1" dirty="0">
                <a:solidFill>
                  <a:schemeClr val="tx1"/>
                </a:solidFill>
                <a:latin typeface="Times New Roman" pitchFamily="18" charset="0"/>
                <a:cs typeface="Times New Roman" pitchFamily="18" charset="0"/>
              </a:rPr>
              <a:t>Provided </a:t>
            </a:r>
            <a:r>
              <a:rPr lang="en-US" sz="2400" dirty="0">
                <a:solidFill>
                  <a:schemeClr val="tx1"/>
                </a:solidFill>
                <a:latin typeface="Times New Roman" pitchFamily="18" charset="0"/>
                <a:cs typeface="Times New Roman" pitchFamily="18" charset="0"/>
              </a:rPr>
              <a:t>that the provisions of this sub-section shall not apply </a:t>
            </a:r>
          </a:p>
          <a:p>
            <a:pPr algn="just">
              <a:buFont typeface="Wingdings" pitchFamily="2" charset="2"/>
              <a:buChar char="Ø"/>
            </a:pPr>
            <a:r>
              <a:rPr lang="en-US" sz="2400" dirty="0">
                <a:solidFill>
                  <a:schemeClr val="tx1"/>
                </a:solidFill>
                <a:latin typeface="Times New Roman" pitchFamily="18" charset="0"/>
                <a:cs typeface="Times New Roman" pitchFamily="18" charset="0"/>
              </a:rPr>
              <a:t>where the </a:t>
            </a:r>
            <a:r>
              <a:rPr lang="en-US" sz="2400" dirty="0" err="1">
                <a:solidFill>
                  <a:schemeClr val="tx1"/>
                </a:solidFill>
                <a:latin typeface="Times New Roman" pitchFamily="18" charset="0"/>
                <a:cs typeface="Times New Roman" pitchFamily="18" charset="0"/>
              </a:rPr>
              <a:t>assessee</a:t>
            </a:r>
            <a:r>
              <a:rPr lang="en-US" sz="2400" dirty="0">
                <a:solidFill>
                  <a:schemeClr val="tx1"/>
                </a:solidFill>
                <a:latin typeface="Times New Roman" pitchFamily="18" charset="0"/>
                <a:cs typeface="Times New Roman" pitchFamily="18" charset="0"/>
              </a:rPr>
              <a:t> </a:t>
            </a:r>
            <a:r>
              <a:rPr lang="en-US" sz="2400" b="1" u="sng" dirty="0">
                <a:solidFill>
                  <a:schemeClr val="tx1"/>
                </a:solidFill>
                <a:latin typeface="Times New Roman" pitchFamily="18" charset="0"/>
                <a:cs typeface="Times New Roman" pitchFamily="18" charset="0"/>
              </a:rPr>
              <a:t>transfers</a:t>
            </a:r>
            <a:r>
              <a:rPr lang="en-US" sz="2400" dirty="0">
                <a:solidFill>
                  <a:schemeClr val="tx1"/>
                </a:solidFill>
                <a:latin typeface="Times New Roman" pitchFamily="18" charset="0"/>
                <a:cs typeface="Times New Roman" pitchFamily="18" charset="0"/>
              </a:rPr>
              <a:t> his share in the project </a:t>
            </a:r>
          </a:p>
          <a:p>
            <a:pPr algn="just">
              <a:buFont typeface="Wingdings" pitchFamily="2" charset="2"/>
              <a:buChar char="Ø"/>
            </a:pPr>
            <a:r>
              <a:rPr lang="en-US" sz="2400" dirty="0">
                <a:solidFill>
                  <a:schemeClr val="tx1"/>
                </a:solidFill>
                <a:latin typeface="Times New Roman" pitchFamily="18" charset="0"/>
                <a:cs typeface="Times New Roman" pitchFamily="18" charset="0"/>
              </a:rPr>
              <a:t>on or before the date of issue of the said </a:t>
            </a:r>
            <a:r>
              <a:rPr lang="en-US" sz="2400" b="1" u="sng" dirty="0">
                <a:solidFill>
                  <a:schemeClr val="tx1"/>
                </a:solidFill>
                <a:latin typeface="Times New Roman" pitchFamily="18" charset="0"/>
                <a:cs typeface="Times New Roman" pitchFamily="18" charset="0"/>
              </a:rPr>
              <a:t>certificate of completion</a:t>
            </a:r>
            <a:r>
              <a:rPr lang="en-US" sz="2400" dirty="0">
                <a:solidFill>
                  <a:schemeClr val="tx1"/>
                </a:solidFill>
                <a:latin typeface="Times New Roman" pitchFamily="18" charset="0"/>
                <a:cs typeface="Times New Roman" pitchFamily="18" charset="0"/>
              </a:rPr>
              <a:t>, and </a:t>
            </a:r>
          </a:p>
          <a:p>
            <a:pPr algn="just">
              <a:buFont typeface="Wingdings" pitchFamily="2" charset="2"/>
              <a:buChar char="Ø"/>
            </a:pPr>
            <a:r>
              <a:rPr lang="en-US" sz="2400" dirty="0">
                <a:solidFill>
                  <a:schemeClr val="tx1"/>
                </a:solidFill>
                <a:latin typeface="Times New Roman" pitchFamily="18" charset="0"/>
                <a:cs typeface="Times New Roman" pitchFamily="18" charset="0"/>
              </a:rPr>
              <a:t>the capital gains shall be deemed to be the income</a:t>
            </a:r>
          </a:p>
          <a:p>
            <a:pPr algn="just">
              <a:buFont typeface="Wingdings" pitchFamily="2" charset="2"/>
              <a:buChar char="Ø"/>
            </a:pPr>
            <a:r>
              <a:rPr lang="en-US" sz="2400" dirty="0">
                <a:solidFill>
                  <a:schemeClr val="tx1"/>
                </a:solidFill>
                <a:latin typeface="Times New Roman" pitchFamily="18" charset="0"/>
                <a:cs typeface="Times New Roman" pitchFamily="18" charset="0"/>
              </a:rPr>
              <a:t>of the previous year in which </a:t>
            </a:r>
            <a:r>
              <a:rPr lang="en-US" sz="2400" b="1" u="sng" dirty="0">
                <a:solidFill>
                  <a:schemeClr val="tx1"/>
                </a:solidFill>
                <a:latin typeface="Times New Roman" pitchFamily="18" charset="0"/>
                <a:cs typeface="Times New Roman" pitchFamily="18" charset="0"/>
              </a:rPr>
              <a:t>such transfer </a:t>
            </a:r>
            <a:r>
              <a:rPr lang="en-US" sz="2400" dirty="0">
                <a:solidFill>
                  <a:schemeClr val="tx1"/>
                </a:solidFill>
                <a:latin typeface="Times New Roman" pitchFamily="18" charset="0"/>
                <a:cs typeface="Times New Roman" pitchFamily="18" charset="0"/>
              </a:rPr>
              <a:t>takes place and </a:t>
            </a:r>
          </a:p>
          <a:p>
            <a:pPr algn="just">
              <a:buFont typeface="Wingdings" pitchFamily="2" charset="2"/>
              <a:buChar char="Ø"/>
            </a:pPr>
            <a:r>
              <a:rPr lang="en-US" sz="2400" dirty="0">
                <a:solidFill>
                  <a:schemeClr val="tx1"/>
                </a:solidFill>
                <a:latin typeface="Times New Roman" pitchFamily="18" charset="0"/>
                <a:cs typeface="Times New Roman" pitchFamily="18" charset="0"/>
              </a:rPr>
              <a:t>the provisions of this Act, </a:t>
            </a:r>
          </a:p>
          <a:p>
            <a:pPr algn="just">
              <a:buFont typeface="Wingdings" pitchFamily="2" charset="2"/>
              <a:buChar char="Ø"/>
            </a:pPr>
            <a:r>
              <a:rPr lang="en-US" sz="2400" dirty="0">
                <a:solidFill>
                  <a:schemeClr val="tx1"/>
                </a:solidFill>
                <a:latin typeface="Times New Roman" pitchFamily="18" charset="0"/>
                <a:cs typeface="Times New Roman" pitchFamily="18" charset="0"/>
              </a:rPr>
              <a:t>other than the provisions of this sub-section, </a:t>
            </a:r>
          </a:p>
          <a:p>
            <a:pPr algn="just">
              <a:buFont typeface="Wingdings" pitchFamily="2" charset="2"/>
              <a:buChar char="Ø"/>
            </a:pPr>
            <a:r>
              <a:rPr lang="en-US" sz="2400" dirty="0">
                <a:solidFill>
                  <a:schemeClr val="tx1"/>
                </a:solidFill>
                <a:latin typeface="Times New Roman" pitchFamily="18" charset="0"/>
                <a:cs typeface="Times New Roman" pitchFamily="18" charset="0"/>
              </a:rPr>
              <a:t>shall apply for the purpose of determination of </a:t>
            </a:r>
          </a:p>
          <a:p>
            <a:pPr algn="just">
              <a:buFont typeface="Wingdings" pitchFamily="2" charset="2"/>
              <a:buChar char="Ø"/>
            </a:pPr>
            <a:r>
              <a:rPr lang="en-US" sz="2400" dirty="0">
                <a:solidFill>
                  <a:schemeClr val="tx1"/>
                </a:solidFill>
                <a:latin typeface="Times New Roman" pitchFamily="18" charset="0"/>
                <a:cs typeface="Times New Roman" pitchFamily="18" charset="0"/>
              </a:rPr>
              <a:t>full value of consideration received or accruing</a:t>
            </a:r>
          </a:p>
          <a:p>
            <a:pPr algn="just">
              <a:buFont typeface="Wingdings" pitchFamily="2" charset="2"/>
              <a:buChar char="Ø"/>
            </a:pPr>
            <a:r>
              <a:rPr lang="en-US" sz="2400" dirty="0">
                <a:solidFill>
                  <a:schemeClr val="tx1"/>
                </a:solidFill>
                <a:latin typeface="Times New Roman" pitchFamily="18" charset="0"/>
                <a:cs typeface="Times New Roman" pitchFamily="18" charset="0"/>
              </a:rPr>
              <a:t> as a result of </a:t>
            </a:r>
            <a:r>
              <a:rPr lang="en-US" sz="2400" b="1" u="sng" dirty="0">
                <a:solidFill>
                  <a:schemeClr val="tx1"/>
                </a:solidFill>
                <a:latin typeface="Times New Roman" pitchFamily="18" charset="0"/>
                <a:cs typeface="Times New Roman" pitchFamily="18" charset="0"/>
              </a:rPr>
              <a:t>such transfer</a:t>
            </a:r>
            <a:r>
              <a:rPr lang="en-US" sz="2400" dirty="0">
                <a:solidFill>
                  <a:schemeClr val="tx1"/>
                </a:solidFill>
                <a:latin typeface="Times New Roman" pitchFamily="18" charset="0"/>
                <a:cs typeface="Times New Roman" pitchFamily="18" charset="0"/>
              </a:rPr>
              <a:t>.</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73459370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746" y="206824"/>
            <a:ext cx="11460709" cy="6248400"/>
          </a:xfrm>
        </p:spPr>
        <p:txBody>
          <a:bodyPr>
            <a:normAutofit fontScale="92500" lnSpcReduction="20000"/>
          </a:bodyPr>
          <a:lstStyle/>
          <a:p>
            <a:pPr algn="just">
              <a:buNone/>
            </a:pPr>
            <a:r>
              <a:rPr lang="en-US" sz="2400" dirty="0">
                <a:solidFill>
                  <a:schemeClr val="tx1"/>
                </a:solidFill>
                <a:latin typeface="Times New Roman" pitchFamily="18" charset="0"/>
                <a:cs typeface="Times New Roman" pitchFamily="18" charset="0"/>
              </a:rPr>
              <a:t>Explanation - For the purposes of this sub-section, the expression -</a:t>
            </a:r>
          </a:p>
          <a:p>
            <a:pPr algn="just">
              <a:buNone/>
            </a:pPr>
            <a:r>
              <a:rPr lang="en-US" sz="2400" dirty="0">
                <a:solidFill>
                  <a:schemeClr val="tx1"/>
                </a:solidFill>
                <a:latin typeface="Times New Roman" pitchFamily="18" charset="0"/>
                <a:cs typeface="Times New Roman" pitchFamily="18" charset="0"/>
              </a:rPr>
              <a:t>(</a:t>
            </a:r>
            <a:r>
              <a:rPr lang="en-US" sz="2400" dirty="0" err="1">
                <a:solidFill>
                  <a:schemeClr val="tx1"/>
                </a:solidFill>
                <a:latin typeface="Times New Roman" pitchFamily="18" charset="0"/>
                <a:cs typeface="Times New Roman" pitchFamily="18" charset="0"/>
              </a:rPr>
              <a:t>i</a:t>
            </a:r>
            <a:r>
              <a:rPr lang="en-US" sz="2400" dirty="0">
                <a:solidFill>
                  <a:schemeClr val="tx1"/>
                </a:solidFill>
                <a:latin typeface="Times New Roman" pitchFamily="18" charset="0"/>
                <a:cs typeface="Times New Roman" pitchFamily="18" charset="0"/>
              </a:rPr>
              <a:t>)  "</a:t>
            </a:r>
            <a:r>
              <a:rPr lang="en-US" sz="2400" b="1" u="sng" dirty="0">
                <a:solidFill>
                  <a:schemeClr val="tx1"/>
                </a:solidFill>
                <a:latin typeface="Times New Roman" pitchFamily="18" charset="0"/>
                <a:cs typeface="Times New Roman" pitchFamily="18" charset="0"/>
              </a:rPr>
              <a:t>competent authority”</a:t>
            </a:r>
          </a:p>
          <a:p>
            <a:pPr algn="just">
              <a:buNone/>
            </a:pPr>
            <a:r>
              <a:rPr lang="en-US" sz="2400" dirty="0">
                <a:solidFill>
                  <a:schemeClr val="tx1"/>
                </a:solidFill>
                <a:latin typeface="Times New Roman" pitchFamily="18" charset="0"/>
                <a:cs typeface="Times New Roman" pitchFamily="18" charset="0"/>
              </a:rPr>
              <a:t>means the authority empowered </a:t>
            </a:r>
          </a:p>
          <a:p>
            <a:pPr algn="just">
              <a:buNone/>
            </a:pPr>
            <a:r>
              <a:rPr lang="en-US" sz="2400" dirty="0">
                <a:solidFill>
                  <a:schemeClr val="tx1"/>
                </a:solidFill>
                <a:latin typeface="Times New Roman" pitchFamily="18" charset="0"/>
                <a:cs typeface="Times New Roman" pitchFamily="18" charset="0"/>
              </a:rPr>
              <a:t>to approve the building plan by or</a:t>
            </a:r>
          </a:p>
          <a:p>
            <a:pPr algn="just">
              <a:buNone/>
            </a:pPr>
            <a:r>
              <a:rPr lang="en-US" sz="2400" dirty="0">
                <a:solidFill>
                  <a:schemeClr val="tx1"/>
                </a:solidFill>
                <a:latin typeface="Times New Roman" pitchFamily="18" charset="0"/>
                <a:cs typeface="Times New Roman" pitchFamily="18" charset="0"/>
              </a:rPr>
              <a:t>under any law for the time being in force;</a:t>
            </a:r>
          </a:p>
          <a:p>
            <a:pPr algn="just">
              <a:buNone/>
            </a:pPr>
            <a:r>
              <a:rPr lang="en-US" sz="2400" dirty="0">
                <a:solidFill>
                  <a:schemeClr val="tx1"/>
                </a:solidFill>
                <a:latin typeface="Times New Roman" pitchFamily="18" charset="0"/>
                <a:cs typeface="Times New Roman" pitchFamily="18" charset="0"/>
              </a:rPr>
              <a:t>(ii) "</a:t>
            </a:r>
            <a:r>
              <a:rPr lang="en-US" sz="2400" b="1" u="sng" dirty="0">
                <a:solidFill>
                  <a:schemeClr val="tx1"/>
                </a:solidFill>
                <a:latin typeface="Times New Roman" pitchFamily="18" charset="0"/>
                <a:cs typeface="Times New Roman" pitchFamily="18" charset="0"/>
              </a:rPr>
              <a:t>specified agreement" </a:t>
            </a:r>
          </a:p>
          <a:p>
            <a:pPr algn="just">
              <a:buNone/>
            </a:pPr>
            <a:r>
              <a:rPr lang="en-US" sz="2400" dirty="0">
                <a:solidFill>
                  <a:schemeClr val="tx1"/>
                </a:solidFill>
                <a:latin typeface="Times New Roman" pitchFamily="18" charset="0"/>
                <a:cs typeface="Times New Roman" pitchFamily="18" charset="0"/>
              </a:rPr>
              <a:t>means a registered agreement</a:t>
            </a:r>
          </a:p>
          <a:p>
            <a:pPr algn="just">
              <a:buNone/>
            </a:pPr>
            <a:r>
              <a:rPr lang="en-US" sz="2400" dirty="0">
                <a:solidFill>
                  <a:schemeClr val="tx1"/>
                </a:solidFill>
                <a:latin typeface="Times New Roman" pitchFamily="18" charset="0"/>
                <a:cs typeface="Times New Roman" pitchFamily="18" charset="0"/>
              </a:rPr>
              <a:t> in which a person owning land or building or both, </a:t>
            </a:r>
          </a:p>
          <a:p>
            <a:pPr algn="just">
              <a:buNone/>
            </a:pPr>
            <a:r>
              <a:rPr lang="en-US" sz="2400" dirty="0">
                <a:solidFill>
                  <a:schemeClr val="tx1"/>
                </a:solidFill>
                <a:latin typeface="Times New Roman" pitchFamily="18" charset="0"/>
                <a:cs typeface="Times New Roman" pitchFamily="18" charset="0"/>
              </a:rPr>
              <a:t>agrees to allow another person to develop a real estate project</a:t>
            </a:r>
          </a:p>
          <a:p>
            <a:pPr algn="just">
              <a:buNone/>
            </a:pPr>
            <a:r>
              <a:rPr lang="en-US" sz="2400" dirty="0">
                <a:solidFill>
                  <a:schemeClr val="tx1"/>
                </a:solidFill>
                <a:latin typeface="Times New Roman" pitchFamily="18" charset="0"/>
                <a:cs typeface="Times New Roman" pitchFamily="18" charset="0"/>
              </a:rPr>
              <a:t>on such land or building or both,</a:t>
            </a:r>
          </a:p>
          <a:p>
            <a:pPr algn="just">
              <a:buNone/>
            </a:pPr>
            <a:r>
              <a:rPr lang="en-US" sz="2400" dirty="0">
                <a:solidFill>
                  <a:schemeClr val="tx1"/>
                </a:solidFill>
                <a:latin typeface="Times New Roman" pitchFamily="18" charset="0"/>
                <a:cs typeface="Times New Roman" pitchFamily="18" charset="0"/>
              </a:rPr>
              <a:t> in consideration of a share, being land or building or both in such project, </a:t>
            </a:r>
          </a:p>
          <a:p>
            <a:pPr algn="just">
              <a:buNone/>
            </a:pPr>
            <a:r>
              <a:rPr lang="en-US" sz="2400" dirty="0">
                <a:solidFill>
                  <a:schemeClr val="tx1"/>
                </a:solidFill>
                <a:latin typeface="Times New Roman" pitchFamily="18" charset="0"/>
                <a:cs typeface="Times New Roman" pitchFamily="18" charset="0"/>
              </a:rPr>
              <a:t>whether with or without payment of part of the consideration in cash;</a:t>
            </a:r>
          </a:p>
          <a:p>
            <a:pPr algn="just">
              <a:buNone/>
            </a:pPr>
            <a:r>
              <a:rPr lang="en-US" sz="2400" dirty="0">
                <a:solidFill>
                  <a:schemeClr val="tx1"/>
                </a:solidFill>
                <a:latin typeface="Times New Roman" pitchFamily="18" charset="0"/>
                <a:cs typeface="Times New Roman" pitchFamily="18" charset="0"/>
              </a:rPr>
              <a:t>(iii)  "</a:t>
            </a:r>
            <a:r>
              <a:rPr lang="en-US" sz="2400" b="1" u="sng" dirty="0">
                <a:solidFill>
                  <a:schemeClr val="tx1"/>
                </a:solidFill>
                <a:latin typeface="Times New Roman" pitchFamily="18" charset="0"/>
                <a:cs typeface="Times New Roman" pitchFamily="18" charset="0"/>
              </a:rPr>
              <a:t>stamp duty value</a:t>
            </a:r>
            <a:r>
              <a:rPr lang="en-US" sz="2400" dirty="0">
                <a:solidFill>
                  <a:schemeClr val="tx1"/>
                </a:solidFill>
                <a:latin typeface="Times New Roman" pitchFamily="18" charset="0"/>
                <a:cs typeface="Times New Roman" pitchFamily="18" charset="0"/>
              </a:rPr>
              <a:t>" </a:t>
            </a:r>
          </a:p>
          <a:p>
            <a:pPr algn="just">
              <a:buNone/>
            </a:pPr>
            <a:r>
              <a:rPr lang="en-US" sz="2400" dirty="0">
                <a:solidFill>
                  <a:schemeClr val="tx1"/>
                </a:solidFill>
                <a:latin typeface="Times New Roman" pitchFamily="18" charset="0"/>
                <a:cs typeface="Times New Roman" pitchFamily="18" charset="0"/>
              </a:rPr>
              <a:t>means the value adopted or assessed or assessable </a:t>
            </a:r>
          </a:p>
          <a:p>
            <a:pPr algn="just">
              <a:buNone/>
            </a:pPr>
            <a:r>
              <a:rPr lang="en-US" sz="2400" dirty="0">
                <a:solidFill>
                  <a:schemeClr val="tx1"/>
                </a:solidFill>
                <a:latin typeface="Times New Roman" pitchFamily="18" charset="0"/>
                <a:cs typeface="Times New Roman" pitchFamily="18" charset="0"/>
              </a:rPr>
              <a:t>by any authority of the Government </a:t>
            </a:r>
          </a:p>
          <a:p>
            <a:pPr algn="just">
              <a:buNone/>
            </a:pPr>
            <a:r>
              <a:rPr lang="en-US" sz="2400" dirty="0">
                <a:solidFill>
                  <a:schemeClr val="tx1"/>
                </a:solidFill>
                <a:latin typeface="Times New Roman" pitchFamily="18" charset="0"/>
                <a:cs typeface="Times New Roman" pitchFamily="18" charset="0"/>
              </a:rPr>
              <a:t>for the purpose of payment of stamp duty </a:t>
            </a:r>
          </a:p>
          <a:p>
            <a:pPr algn="just">
              <a:buNone/>
            </a:pPr>
            <a:r>
              <a:rPr lang="en-US" sz="2400" dirty="0">
                <a:solidFill>
                  <a:schemeClr val="tx1"/>
                </a:solidFill>
                <a:latin typeface="Times New Roman" pitchFamily="18" charset="0"/>
                <a:cs typeface="Times New Roman" pitchFamily="18" charset="0"/>
              </a:rPr>
              <a:t>in respect of an immovable property being land or building or both.</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162962991"/>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821" y="270933"/>
            <a:ext cx="11492089" cy="6141156"/>
          </a:xfrm>
        </p:spPr>
        <p:txBody>
          <a:bodyPr>
            <a:normAutofit/>
          </a:bodyPr>
          <a:lstStyle/>
          <a:p>
            <a:pPr marL="0" indent="0" algn="just">
              <a:buNone/>
            </a:pPr>
            <a:r>
              <a:rPr lang="en-IN" sz="2400" b="1" dirty="0">
                <a:solidFill>
                  <a:schemeClr val="tx1"/>
                </a:solidFill>
                <a:latin typeface="Times New Roman" panose="02020603050405020304" pitchFamily="18" charset="0"/>
                <a:cs typeface="Times New Roman" panose="02020603050405020304" pitchFamily="18" charset="0"/>
              </a:rPr>
              <a:t>ISSUE - 1</a:t>
            </a:r>
          </a:p>
          <a:p>
            <a:pPr marL="0" indent="0" algn="just">
              <a:buNone/>
            </a:pPr>
            <a:r>
              <a:rPr lang="en-IN" sz="2400" b="1" u="sng" dirty="0">
                <a:latin typeface="Times New Roman" pitchFamily="18" charset="0"/>
                <a:cs typeface="Times New Roman" pitchFamily="18" charset="0"/>
              </a:rPr>
              <a:t>S. 45(5A) IS NOT RETROSPECTIVE</a:t>
            </a:r>
            <a:r>
              <a:rPr lang="en-IN" sz="2400" u="sng" dirty="0">
                <a:latin typeface="Times New Roman" pitchFamily="18" charset="0"/>
                <a:cs typeface="Times New Roman" pitchFamily="18" charset="0"/>
              </a:rPr>
              <a:t> </a:t>
            </a:r>
            <a:r>
              <a:rPr lang="en-IN" sz="2400" b="1" u="sng" dirty="0">
                <a:latin typeface="Times New Roman" pitchFamily="18" charset="0"/>
                <a:cs typeface="Times New Roman" pitchFamily="18" charset="0"/>
              </a:rPr>
              <a:t>BUT PROSPECTIVE IN NATURE.</a:t>
            </a:r>
          </a:p>
          <a:p>
            <a:pPr marL="0" indent="0" algn="just">
              <a:buNone/>
            </a:pPr>
            <a:r>
              <a:rPr lang="en-IN" sz="2400" dirty="0">
                <a:latin typeface="Times New Roman" pitchFamily="18" charset="0"/>
                <a:cs typeface="Times New Roman" pitchFamily="18" charset="0"/>
              </a:rPr>
              <a:t>In the following decisions, Tribunals have held that the provisions of Section 45(5A) are prospective in nature and not retrospective – </a:t>
            </a:r>
          </a:p>
          <a:p>
            <a:pPr marL="0" indent="0" algn="just">
              <a:buNone/>
            </a:pPr>
            <a:r>
              <a:rPr lang="en-IN" sz="2400" b="1" dirty="0">
                <a:latin typeface="Times New Roman" pitchFamily="18" charset="0"/>
                <a:cs typeface="Times New Roman" pitchFamily="18" charset="0"/>
              </a:rPr>
              <a:t>Smt. G. </a:t>
            </a:r>
            <a:r>
              <a:rPr lang="en-IN" sz="2400" b="1" dirty="0" err="1">
                <a:latin typeface="Times New Roman" pitchFamily="18" charset="0"/>
                <a:cs typeface="Times New Roman" pitchFamily="18" charset="0"/>
              </a:rPr>
              <a:t>Sailaja</a:t>
            </a:r>
            <a:r>
              <a:rPr lang="en-IN" sz="2400" b="1" dirty="0">
                <a:latin typeface="Times New Roman" pitchFamily="18" charset="0"/>
                <a:cs typeface="Times New Roman" pitchFamily="18" charset="0"/>
              </a:rPr>
              <a:t> v. ITO [ITA Nos. 51 &amp; 570/</a:t>
            </a:r>
            <a:r>
              <a:rPr lang="en-IN" sz="2400" b="1" dirty="0" err="1">
                <a:latin typeface="Times New Roman" pitchFamily="18" charset="0"/>
                <a:cs typeface="Times New Roman" pitchFamily="18" charset="0"/>
              </a:rPr>
              <a:t>Hyd</a:t>
            </a:r>
            <a:r>
              <a:rPr lang="en-IN" sz="2400" b="1" dirty="0">
                <a:latin typeface="Times New Roman" pitchFamily="18" charset="0"/>
                <a:cs typeface="Times New Roman" pitchFamily="18" charset="0"/>
              </a:rPr>
              <a:t>/2016 and Others; Date of Order 30.11.2017]</a:t>
            </a:r>
          </a:p>
          <a:p>
            <a:pPr marL="0" indent="0" algn="just">
              <a:buNone/>
            </a:pPr>
            <a:r>
              <a:rPr lang="en-IN" sz="2400" b="1" dirty="0">
                <a:latin typeface="Times New Roman" pitchFamily="18" charset="0"/>
                <a:cs typeface="Times New Roman" pitchFamily="18" charset="0"/>
              </a:rPr>
              <a:t>DCIT v. </a:t>
            </a:r>
            <a:r>
              <a:rPr lang="en-IN" sz="2400" b="1" dirty="0" err="1">
                <a:latin typeface="Times New Roman" pitchFamily="18" charset="0"/>
                <a:cs typeface="Times New Roman" pitchFamily="18" charset="0"/>
              </a:rPr>
              <a:t>Agamati</a:t>
            </a:r>
            <a:r>
              <a:rPr lang="en-IN" sz="2400" b="1" dirty="0">
                <a:latin typeface="Times New Roman" pitchFamily="18" charset="0"/>
                <a:cs typeface="Times New Roman" pitchFamily="18" charset="0"/>
              </a:rPr>
              <a:t> Ram Reddy [ITA No. 1774/</a:t>
            </a:r>
            <a:r>
              <a:rPr lang="en-IN" sz="2400" b="1" dirty="0" err="1">
                <a:latin typeface="Times New Roman" pitchFamily="18" charset="0"/>
                <a:cs typeface="Times New Roman" pitchFamily="18" charset="0"/>
              </a:rPr>
              <a:t>Hyd</a:t>
            </a:r>
            <a:r>
              <a:rPr lang="en-IN" sz="2400" b="1" dirty="0">
                <a:latin typeface="Times New Roman" pitchFamily="18" charset="0"/>
                <a:cs typeface="Times New Roman" pitchFamily="18" charset="0"/>
              </a:rPr>
              <a:t>/2017; AY 2008-09; Date of Order : 31.1.2019]</a:t>
            </a:r>
          </a:p>
          <a:p>
            <a:pPr marL="0" indent="0" algn="just">
              <a:buNone/>
            </a:pPr>
            <a:r>
              <a:rPr lang="en-IN" sz="2400" b="1" dirty="0" err="1">
                <a:latin typeface="Times New Roman" pitchFamily="18" charset="0"/>
                <a:cs typeface="Times New Roman" pitchFamily="18" charset="0"/>
              </a:rPr>
              <a:t>Adinarayana</a:t>
            </a:r>
            <a:r>
              <a:rPr lang="en-IN" sz="2400" b="1" dirty="0">
                <a:latin typeface="Times New Roman" pitchFamily="18" charset="0"/>
                <a:cs typeface="Times New Roman" pitchFamily="18" charset="0"/>
              </a:rPr>
              <a:t> Reddy </a:t>
            </a:r>
            <a:r>
              <a:rPr lang="en-IN" sz="2400" b="1" dirty="0" err="1">
                <a:latin typeface="Times New Roman" pitchFamily="18" charset="0"/>
                <a:cs typeface="Times New Roman" pitchFamily="18" charset="0"/>
              </a:rPr>
              <a:t>Kummeta</a:t>
            </a:r>
            <a:r>
              <a:rPr lang="en-IN" sz="2400" b="1" dirty="0">
                <a:latin typeface="Times New Roman" pitchFamily="18" charset="0"/>
                <a:cs typeface="Times New Roman" pitchFamily="18" charset="0"/>
              </a:rPr>
              <a:t> v. ACIT [(2018) 91 taxmann.com 360 (Hyd. –Trib.)] Date of order 28.02.2018</a:t>
            </a:r>
            <a:endParaRPr lang="en-IN"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98343511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334" y="428605"/>
            <a:ext cx="11324728" cy="5697559"/>
          </a:xfrm>
        </p:spPr>
        <p:txBody>
          <a:bodyPr>
            <a:normAutofit/>
          </a:bodyPr>
          <a:lstStyle/>
          <a:p>
            <a:pPr algn="just">
              <a:buNone/>
            </a:pPr>
            <a:r>
              <a:rPr lang="en-IN" sz="2400" b="1" dirty="0">
                <a:solidFill>
                  <a:schemeClr val="tx1"/>
                </a:solidFill>
                <a:latin typeface="Times New Roman" panose="02020603050405020304" pitchFamily="18" charset="0"/>
                <a:cs typeface="Times New Roman" panose="02020603050405020304" pitchFamily="18" charset="0"/>
              </a:rPr>
              <a:t>ISSUE - 2</a:t>
            </a:r>
          </a:p>
          <a:p>
            <a:pPr algn="just">
              <a:buNone/>
            </a:pPr>
            <a:r>
              <a:rPr lang="en-IN" sz="2400" b="1" u="sng" dirty="0">
                <a:solidFill>
                  <a:schemeClr val="tx1"/>
                </a:solidFill>
                <a:latin typeface="Times New Roman" panose="02020603050405020304" pitchFamily="18" charset="0"/>
                <a:cs typeface="Times New Roman" panose="02020603050405020304" pitchFamily="18" charset="0"/>
              </a:rPr>
              <a:t>SCOPE OF SECTION IS LIMITED</a:t>
            </a:r>
            <a:r>
              <a:rPr lang="en-IN" sz="2400" u="sng" dirty="0">
                <a:solidFill>
                  <a:schemeClr val="tx1"/>
                </a:solidFill>
                <a:latin typeface="Times New Roman" panose="02020603050405020304" pitchFamily="18" charset="0"/>
                <a:cs typeface="Times New Roman" panose="02020603050405020304" pitchFamily="18" charset="0"/>
              </a:rPr>
              <a:t> </a:t>
            </a:r>
          </a:p>
          <a:p>
            <a:pPr algn="just">
              <a:buNone/>
            </a:pPr>
            <a:r>
              <a:rPr lang="en-IN" sz="2400" b="1" u="sng" dirty="0">
                <a:solidFill>
                  <a:schemeClr val="tx1"/>
                </a:solidFill>
                <a:latin typeface="Times New Roman" panose="02020603050405020304" pitchFamily="18" charset="0"/>
                <a:cs typeface="Times New Roman" panose="02020603050405020304" pitchFamily="18" charset="0"/>
              </a:rPr>
              <a:t>provision is only applicable to individuals and HUF. </a:t>
            </a:r>
          </a:p>
          <a:p>
            <a:pPr algn="just">
              <a:buNone/>
            </a:pPr>
            <a:r>
              <a:rPr lang="en-IN" sz="2400" b="1" u="sng" dirty="0">
                <a:latin typeface="Times New Roman" panose="02020603050405020304" pitchFamily="18" charset="0"/>
                <a:cs typeface="Times New Roman" panose="02020603050405020304" pitchFamily="18" charset="0"/>
              </a:rPr>
              <a:t>A</a:t>
            </a:r>
            <a:r>
              <a:rPr lang="en-IN" sz="2400" b="1" u="sng" dirty="0">
                <a:solidFill>
                  <a:schemeClr val="tx1"/>
                </a:solidFill>
                <a:latin typeface="Times New Roman" panose="02020603050405020304" pitchFamily="18" charset="0"/>
                <a:cs typeface="Times New Roman" panose="02020603050405020304" pitchFamily="18" charset="0"/>
              </a:rPr>
              <a:t>ll other persons including co-operative societies, partnership firms, LLP and companies have been excluded</a:t>
            </a:r>
            <a:r>
              <a:rPr lang="en-IN" sz="2400" dirty="0">
                <a:solidFill>
                  <a:schemeClr val="tx1"/>
                </a:solidFill>
                <a:latin typeface="Times New Roman" panose="02020603050405020304" pitchFamily="18" charset="0"/>
                <a:cs typeface="Times New Roman" panose="02020603050405020304" pitchFamily="18" charset="0"/>
              </a:rPr>
              <a:t> out of the purview of this section. </a:t>
            </a:r>
          </a:p>
          <a:p>
            <a:pPr algn="just">
              <a:buNone/>
            </a:pPr>
            <a:r>
              <a:rPr lang="en-IN" sz="2400" dirty="0">
                <a:solidFill>
                  <a:schemeClr val="tx1"/>
                </a:solidFill>
                <a:latin typeface="Times New Roman" panose="02020603050405020304" pitchFamily="18" charset="0"/>
                <a:cs typeface="Times New Roman" panose="02020603050405020304" pitchFamily="18" charset="0"/>
              </a:rPr>
              <a:t>There seems to be </a:t>
            </a:r>
            <a:r>
              <a:rPr lang="en-IN" sz="2400" b="1" u="sng" dirty="0">
                <a:solidFill>
                  <a:schemeClr val="tx1"/>
                </a:solidFill>
                <a:latin typeface="Times New Roman" panose="02020603050405020304" pitchFamily="18" charset="0"/>
                <a:cs typeface="Times New Roman" panose="02020603050405020304" pitchFamily="18" charset="0"/>
              </a:rPr>
              <a:t>no rationale behind excluding other </a:t>
            </a:r>
            <a:r>
              <a:rPr lang="en-IN" sz="2400" b="1" u="sng" dirty="0" err="1">
                <a:solidFill>
                  <a:schemeClr val="tx1"/>
                </a:solidFill>
                <a:latin typeface="Times New Roman" panose="02020603050405020304" pitchFamily="18" charset="0"/>
                <a:cs typeface="Times New Roman" panose="02020603050405020304" pitchFamily="18" charset="0"/>
              </a:rPr>
              <a:t>assessees</a:t>
            </a:r>
            <a:r>
              <a:rPr lang="en-IN" sz="2400" b="1" u="sng" dirty="0">
                <a:solidFill>
                  <a:schemeClr val="tx1"/>
                </a:solidFill>
                <a:latin typeface="Times New Roman" panose="02020603050405020304" pitchFamily="18" charset="0"/>
                <a:cs typeface="Times New Roman" panose="02020603050405020304" pitchFamily="18" charset="0"/>
              </a:rPr>
              <a:t> </a:t>
            </a:r>
            <a:r>
              <a:rPr lang="en-IN" sz="2400" dirty="0">
                <a:solidFill>
                  <a:schemeClr val="tx1"/>
                </a:solidFill>
                <a:latin typeface="Times New Roman" panose="02020603050405020304" pitchFamily="18" charset="0"/>
                <a:cs typeface="Times New Roman" panose="02020603050405020304" pitchFamily="18" charset="0"/>
              </a:rPr>
              <a:t>and</a:t>
            </a:r>
          </a:p>
          <a:p>
            <a:pPr algn="just">
              <a:buNone/>
            </a:pPr>
            <a:r>
              <a:rPr lang="en-IN" sz="2400" dirty="0">
                <a:solidFill>
                  <a:schemeClr val="tx1"/>
                </a:solidFill>
                <a:latin typeface="Times New Roman" panose="02020603050405020304" pitchFamily="18" charset="0"/>
                <a:cs typeface="Times New Roman" panose="02020603050405020304" pitchFamily="18" charset="0"/>
              </a:rPr>
              <a:t>this will </a:t>
            </a:r>
            <a:r>
              <a:rPr lang="en-IN" sz="2400" b="1" u="sng" dirty="0">
                <a:solidFill>
                  <a:schemeClr val="tx1"/>
                </a:solidFill>
                <a:latin typeface="Times New Roman" panose="02020603050405020304" pitchFamily="18" charset="0"/>
                <a:cs typeface="Times New Roman" panose="02020603050405020304" pitchFamily="18" charset="0"/>
              </a:rPr>
              <a:t>result in difference in tax implications for the same transaction for different </a:t>
            </a:r>
            <a:r>
              <a:rPr lang="en-IN" sz="2400" b="1" u="sng" dirty="0" err="1">
                <a:solidFill>
                  <a:schemeClr val="tx1"/>
                </a:solidFill>
                <a:latin typeface="Times New Roman" panose="02020603050405020304" pitchFamily="18" charset="0"/>
                <a:cs typeface="Times New Roman" panose="02020603050405020304" pitchFamily="18" charset="0"/>
              </a:rPr>
              <a:t>assessees</a:t>
            </a:r>
            <a:r>
              <a:rPr lang="en-IN" sz="2400" b="1" u="sng" dirty="0">
                <a:solidFill>
                  <a:schemeClr val="tx1"/>
                </a:solidFill>
                <a:latin typeface="Times New Roman" panose="02020603050405020304" pitchFamily="18" charset="0"/>
                <a:cs typeface="Times New Roman" panose="02020603050405020304" pitchFamily="18" charset="0"/>
              </a:rPr>
              <a:t> which is against the principle of equity in taxation.</a:t>
            </a:r>
          </a:p>
          <a:p>
            <a:pPr algn="just">
              <a:buNone/>
            </a:pP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934215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56" y="283029"/>
            <a:ext cx="11386888" cy="5893934"/>
          </a:xfrm>
        </p:spPr>
        <p:txBody>
          <a:bodyPr>
            <a:noAutofit/>
          </a:bodyPr>
          <a:lstStyle/>
          <a:p>
            <a:pPr marL="109728" indent="0" algn="just">
              <a:buNone/>
            </a:pPr>
            <a:r>
              <a:rPr lang="en-US" sz="2200" b="1" i="0" u="none" strike="noStrike" baseline="0" dirty="0">
                <a:solidFill>
                  <a:srgbClr val="000000"/>
                </a:solidFill>
                <a:latin typeface="Times New Roman" panose="02020603050405020304" pitchFamily="18" charset="0"/>
                <a:cs typeface="Times New Roman" panose="02020603050405020304" pitchFamily="18" charset="0"/>
              </a:rPr>
              <a:t>23.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Consequences of </a:t>
            </a:r>
            <a:r>
              <a:rPr lang="en-US" sz="2200" b="1" i="0" u="sng" strike="noStrike" baseline="0" dirty="0">
                <a:solidFill>
                  <a:srgbClr val="000000"/>
                </a:solidFill>
                <a:latin typeface="Times New Roman" panose="02020603050405020304" pitchFamily="18" charset="0"/>
                <a:cs typeface="Times New Roman" panose="02020603050405020304" pitchFamily="18" charset="0"/>
              </a:rPr>
              <a:t>execution of the agreement to sell are also very clear and they are to the effect that the appellants could not have sold the property to someone else</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 </a:t>
            </a:r>
          </a:p>
          <a:p>
            <a:pPr marL="109728" indent="0" algn="just">
              <a:buNone/>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In practical life, there are events when a person, even </a:t>
            </a:r>
            <a:r>
              <a:rPr lang="en-US" sz="2200" i="0" strike="noStrike" baseline="0" dirty="0">
                <a:solidFill>
                  <a:srgbClr val="000000"/>
                </a:solidFill>
                <a:latin typeface="Times New Roman" panose="02020603050405020304" pitchFamily="18" charset="0"/>
                <a:cs typeface="Times New Roman" panose="02020603050405020304" pitchFamily="18" charset="0"/>
              </a:rPr>
              <a:t>after executing an agreement to sell an immovable property in </a:t>
            </a:r>
            <a:r>
              <a:rPr lang="en-US" sz="2200" i="0" strike="noStrike" baseline="0" dirty="0" err="1">
                <a:solidFill>
                  <a:srgbClr val="000000"/>
                </a:solidFill>
                <a:latin typeface="Times New Roman" panose="02020603050405020304" pitchFamily="18" charset="0"/>
                <a:cs typeface="Times New Roman" panose="02020603050405020304" pitchFamily="18" charset="0"/>
              </a:rPr>
              <a:t>favour</a:t>
            </a:r>
            <a:r>
              <a:rPr lang="en-US" sz="2200" i="0" strike="noStrike" baseline="0" dirty="0">
                <a:solidFill>
                  <a:srgbClr val="000000"/>
                </a:solidFill>
                <a:latin typeface="Times New Roman" panose="02020603050405020304" pitchFamily="18" charset="0"/>
                <a:cs typeface="Times New Roman" panose="02020603050405020304" pitchFamily="18" charset="0"/>
              </a:rPr>
              <a:t> of one person, tries to sell the property to another. </a:t>
            </a:r>
          </a:p>
          <a:p>
            <a:pPr marL="109728" indent="0" algn="just">
              <a:buNone/>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In our opinion, such an act would not be in accordance with law because </a:t>
            </a:r>
            <a:r>
              <a:rPr lang="en-US" sz="2200" b="1" i="0" u="sng" strike="noStrike" baseline="0" dirty="0">
                <a:solidFill>
                  <a:srgbClr val="000000"/>
                </a:solidFill>
                <a:latin typeface="Times New Roman" panose="02020603050405020304" pitchFamily="18" charset="0"/>
                <a:cs typeface="Times New Roman" panose="02020603050405020304" pitchFamily="18" charset="0"/>
              </a:rPr>
              <a:t>once an agreement to sell is executed in </a:t>
            </a:r>
            <a:r>
              <a:rPr lang="en-US" sz="2200" b="1" i="0" u="sng" strike="noStrike" baseline="0" dirty="0" err="1">
                <a:solidFill>
                  <a:srgbClr val="000000"/>
                </a:solidFill>
                <a:latin typeface="Times New Roman" panose="02020603050405020304" pitchFamily="18" charset="0"/>
                <a:cs typeface="Times New Roman" panose="02020603050405020304" pitchFamily="18" charset="0"/>
              </a:rPr>
              <a:t>favour</a:t>
            </a:r>
            <a:r>
              <a:rPr lang="en-US" sz="2200" b="1" i="0" u="sng" strike="noStrike" baseline="0" dirty="0">
                <a:solidFill>
                  <a:srgbClr val="000000"/>
                </a:solidFill>
                <a:latin typeface="Times New Roman" panose="02020603050405020304" pitchFamily="18" charset="0"/>
                <a:cs typeface="Times New Roman" panose="02020603050405020304" pitchFamily="18" charset="0"/>
              </a:rPr>
              <a:t> of one person, the said person gets a right to get the property transferred in his </a:t>
            </a:r>
            <a:r>
              <a:rPr lang="en-US" sz="2200" b="1" i="0" u="sng" strike="noStrike" baseline="0" dirty="0" err="1">
                <a:solidFill>
                  <a:srgbClr val="000000"/>
                </a:solidFill>
                <a:latin typeface="Times New Roman" panose="02020603050405020304" pitchFamily="18" charset="0"/>
                <a:cs typeface="Times New Roman" panose="02020603050405020304" pitchFamily="18" charset="0"/>
              </a:rPr>
              <a:t>favour</a:t>
            </a:r>
            <a:r>
              <a:rPr lang="en-US" sz="2200" b="1" i="0" u="sng" strike="noStrike" baseline="0" dirty="0">
                <a:solidFill>
                  <a:srgbClr val="000000"/>
                </a:solidFill>
                <a:latin typeface="Times New Roman" panose="02020603050405020304" pitchFamily="18" charset="0"/>
                <a:cs typeface="Times New Roman" panose="02020603050405020304" pitchFamily="18" charset="0"/>
              </a:rPr>
              <a:t> by filing a suit for specific performance</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 and therefore, without hesitation we can say that </a:t>
            </a:r>
            <a:r>
              <a:rPr lang="en-US" sz="2200" b="1" i="0" u="sng" strike="noStrike" baseline="0" dirty="0">
                <a:solidFill>
                  <a:srgbClr val="000000"/>
                </a:solidFill>
                <a:latin typeface="Times New Roman" panose="02020603050405020304" pitchFamily="18" charset="0"/>
                <a:cs typeface="Times New Roman" panose="02020603050405020304" pitchFamily="18" charset="0"/>
              </a:rPr>
              <a:t>some right, in respect of the said property, belonging to the appellants had been extinguished and some right had been created in </a:t>
            </a:r>
            <a:r>
              <a:rPr lang="en-US" sz="2200" b="1" i="0" u="sng" strike="noStrike" baseline="0" dirty="0" err="1">
                <a:solidFill>
                  <a:srgbClr val="000000"/>
                </a:solidFill>
                <a:latin typeface="Times New Roman" panose="02020603050405020304" pitchFamily="18" charset="0"/>
                <a:cs typeface="Times New Roman" panose="02020603050405020304" pitchFamily="18" charset="0"/>
              </a:rPr>
              <a:t>favour</a:t>
            </a:r>
            <a:r>
              <a:rPr lang="en-US" sz="2200" b="1" i="0" u="sng" strike="noStrike" baseline="0" dirty="0">
                <a:solidFill>
                  <a:srgbClr val="000000"/>
                </a:solidFill>
                <a:latin typeface="Times New Roman" panose="02020603050405020304" pitchFamily="18" charset="0"/>
                <a:cs typeface="Times New Roman" panose="02020603050405020304" pitchFamily="18" charset="0"/>
              </a:rPr>
              <a:t> of the vendee/transferee, when the agreement to sell had been executed.</a:t>
            </a:r>
          </a:p>
          <a:p>
            <a:pPr marL="109728" indent="0" algn="just">
              <a:buNone/>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109728" indent="0" algn="just">
              <a:buNone/>
            </a:pPr>
            <a:r>
              <a:rPr lang="en-US" sz="2200" b="1" i="0" u="none" strike="noStrike" baseline="0" dirty="0">
                <a:solidFill>
                  <a:srgbClr val="000000"/>
                </a:solidFill>
                <a:latin typeface="Times New Roman" panose="02020603050405020304" pitchFamily="18" charset="0"/>
                <a:cs typeface="Times New Roman" panose="02020603050405020304" pitchFamily="18" charset="0"/>
              </a:rPr>
              <a:t>24.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Thus, a </a:t>
            </a:r>
            <a:r>
              <a:rPr lang="en-US" sz="2200" b="1" i="0" u="sng" strike="noStrike" baseline="0" dirty="0">
                <a:solidFill>
                  <a:srgbClr val="000000"/>
                </a:solidFill>
                <a:latin typeface="Times New Roman" panose="02020603050405020304" pitchFamily="18" charset="0"/>
                <a:cs typeface="Times New Roman" panose="02020603050405020304" pitchFamily="18" charset="0"/>
              </a:rPr>
              <a:t>right in respect of the capital asset, viz. the property in question had been transferred by the appellants in </a:t>
            </a:r>
            <a:r>
              <a:rPr lang="en-US" sz="2200" b="1" i="0" u="sng" strike="noStrike" baseline="0" dirty="0" err="1">
                <a:solidFill>
                  <a:srgbClr val="000000"/>
                </a:solidFill>
                <a:latin typeface="Times New Roman" panose="02020603050405020304" pitchFamily="18" charset="0"/>
                <a:cs typeface="Times New Roman" panose="02020603050405020304" pitchFamily="18" charset="0"/>
              </a:rPr>
              <a:t>favour</a:t>
            </a:r>
            <a:r>
              <a:rPr lang="en-US" sz="2200" b="1" i="0" u="sng" strike="noStrike" baseline="0" dirty="0">
                <a:solidFill>
                  <a:srgbClr val="000000"/>
                </a:solidFill>
                <a:latin typeface="Times New Roman" panose="02020603050405020304" pitchFamily="18" charset="0"/>
                <a:cs typeface="Times New Roman" panose="02020603050405020304" pitchFamily="18" charset="0"/>
              </a:rPr>
              <a:t> of the vendee/transferee on 27th December, 2002</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a:t>
            </a:r>
          </a:p>
          <a:p>
            <a:pPr marL="109728" indent="0" algn="just">
              <a:buNone/>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 The </a:t>
            </a:r>
            <a:r>
              <a:rPr lang="en-US" sz="2200" b="1" i="0" u="sng" strike="noStrike" baseline="0" dirty="0">
                <a:solidFill>
                  <a:srgbClr val="000000"/>
                </a:solidFill>
                <a:latin typeface="Times New Roman" panose="02020603050405020304" pitchFamily="18" charset="0"/>
                <a:cs typeface="Times New Roman" panose="02020603050405020304" pitchFamily="18" charset="0"/>
              </a:rPr>
              <a:t>sale deed could not be executed for the reason that the appellants had been prevented from dealing with the residential house by an order of a competent court, which they could not have violated.</a:t>
            </a:r>
            <a:endParaRPr lang="en-IN" sz="22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875223284"/>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664" y="187229"/>
            <a:ext cx="11572805" cy="6460584"/>
          </a:xfrm>
        </p:spPr>
        <p:txBody>
          <a:bodyPr>
            <a:noAutofit/>
          </a:bodyPr>
          <a:lstStyle/>
          <a:p>
            <a:pPr algn="just">
              <a:spcBef>
                <a:spcPts val="0"/>
              </a:spcBef>
              <a:buNone/>
            </a:pPr>
            <a:r>
              <a:rPr lang="en-IN" sz="2400" b="1" dirty="0">
                <a:latin typeface="Times New Roman" panose="02020603050405020304" pitchFamily="18" charset="0"/>
                <a:cs typeface="Times New Roman" panose="02020603050405020304" pitchFamily="18" charset="0"/>
              </a:rPr>
              <a:t>ISSUE - 3</a:t>
            </a:r>
          </a:p>
          <a:p>
            <a:pPr algn="just">
              <a:spcBef>
                <a:spcPts val="0"/>
              </a:spcBef>
              <a:buNone/>
            </a:pPr>
            <a:r>
              <a:rPr lang="en-GB" sz="2400" b="1" u="sng" dirty="0">
                <a:latin typeface="Times New Roman" panose="02020603050405020304" pitchFamily="18" charset="0"/>
                <a:cs typeface="Times New Roman" panose="02020603050405020304" pitchFamily="18" charset="0"/>
              </a:rPr>
              <a:t>PROVISIONS </a:t>
            </a:r>
            <a:r>
              <a:rPr lang="en-IN" sz="2400" b="1" u="sng" spc="-5" dirty="0">
                <a:latin typeface="Times New Roman" panose="02020603050405020304" pitchFamily="18" charset="0"/>
                <a:cs typeface="Times New Roman" panose="02020603050405020304" pitchFamily="18" charset="0"/>
              </a:rPr>
              <a:t>OF S. 45(5A) ARE NOT APPLICABLE TO TRANSFER OF TENANCY RIGHTS </a:t>
            </a:r>
            <a:r>
              <a:rPr lang="en-IN" sz="2400" b="1" u="sng" dirty="0">
                <a:latin typeface="Times New Roman" panose="02020603050405020304" pitchFamily="18" charset="0"/>
                <a:cs typeface="Times New Roman" panose="02020603050405020304" pitchFamily="18" charset="0"/>
              </a:rPr>
              <a:t>/  </a:t>
            </a:r>
            <a:r>
              <a:rPr lang="en-IN" sz="2400" b="1" u="sng" spc="-5" dirty="0">
                <a:latin typeface="Times New Roman" panose="02020603050405020304" pitchFamily="18" charset="0"/>
                <a:cs typeface="Times New Roman" panose="02020603050405020304" pitchFamily="18" charset="0"/>
              </a:rPr>
              <a:t>LEASEHOLD</a:t>
            </a:r>
            <a:r>
              <a:rPr lang="en-IN" sz="2400" b="1" u="sng" spc="-85" dirty="0">
                <a:latin typeface="Times New Roman" panose="02020603050405020304" pitchFamily="18" charset="0"/>
                <a:cs typeface="Times New Roman" panose="02020603050405020304" pitchFamily="18" charset="0"/>
              </a:rPr>
              <a:t> </a:t>
            </a:r>
            <a:r>
              <a:rPr lang="en-IN" sz="2400" b="1" u="sng" spc="-5" dirty="0">
                <a:latin typeface="Times New Roman" panose="02020603050405020304" pitchFamily="18" charset="0"/>
                <a:cs typeface="Times New Roman" panose="02020603050405020304" pitchFamily="18" charset="0"/>
              </a:rPr>
              <a:t>RIGHTS / BOOKING RIGHTS / RIGHTS IN LAND OR BUILDING</a:t>
            </a:r>
          </a:p>
          <a:p>
            <a:pPr algn="just">
              <a:buNone/>
            </a:pPr>
            <a:r>
              <a:rPr lang="en-IN" sz="2400" dirty="0">
                <a:latin typeface="Times New Roman" panose="02020603050405020304" pitchFamily="18" charset="0"/>
                <a:cs typeface="Times New Roman" panose="02020603050405020304" pitchFamily="18" charset="0"/>
              </a:rPr>
              <a:t>In context of </a:t>
            </a:r>
            <a:r>
              <a:rPr lang="en-IN" sz="2400" b="1" u="sng" dirty="0">
                <a:latin typeface="Times New Roman" panose="02020603050405020304" pitchFamily="18" charset="0"/>
                <a:cs typeface="Times New Roman" panose="02020603050405020304" pitchFamily="18" charset="0"/>
              </a:rPr>
              <a:t>section 50C</a:t>
            </a:r>
            <a:r>
              <a:rPr lang="en-IN" sz="2400" dirty="0">
                <a:latin typeface="Times New Roman" panose="02020603050405020304" pitchFamily="18" charset="0"/>
                <a:cs typeface="Times New Roman" panose="02020603050405020304" pitchFamily="18" charset="0"/>
              </a:rPr>
              <a:t> courts have held that section </a:t>
            </a:r>
            <a:r>
              <a:rPr lang="en-IN" sz="2400" b="1" u="sng" dirty="0">
                <a:latin typeface="Times New Roman" panose="02020603050405020304" pitchFamily="18" charset="0"/>
                <a:cs typeface="Times New Roman" panose="02020603050405020304" pitchFamily="18" charset="0"/>
              </a:rPr>
              <a:t>does not apply to </a:t>
            </a:r>
            <a:r>
              <a:rPr lang="en-GB" sz="2400" b="1" u="sng" dirty="0">
                <a:latin typeface="Times New Roman" panose="02020603050405020304" pitchFamily="18" charset="0"/>
                <a:cs typeface="Times New Roman" panose="02020603050405020304" pitchFamily="18" charset="0"/>
              </a:rPr>
              <a:t>tenancy rights /  leasehold rights / booking rights / </a:t>
            </a:r>
            <a:r>
              <a:rPr lang="en-IN" sz="2400" b="1" u="sng" dirty="0">
                <a:latin typeface="Times New Roman" panose="02020603050405020304" pitchFamily="18" charset="0"/>
                <a:cs typeface="Times New Roman" panose="02020603050405020304" pitchFamily="18" charset="0"/>
              </a:rPr>
              <a:t>rights in land or rights in building:</a:t>
            </a:r>
          </a:p>
          <a:p>
            <a:pPr algn="just">
              <a:buFont typeface="Wingdings" panose="05000000000000000000" pitchFamily="2" charset="2"/>
              <a:buChar char="Ø"/>
            </a:pPr>
            <a:r>
              <a:rPr lang="en-GB" sz="2400" b="1" spc="-5" dirty="0">
                <a:latin typeface="Times New Roman" panose="02020603050405020304" pitchFamily="18" charset="0"/>
                <a:cs typeface="Times New Roman" panose="02020603050405020304" pitchFamily="18" charset="0"/>
              </a:rPr>
              <a:t>V.S. </a:t>
            </a:r>
            <a:r>
              <a:rPr lang="en-GB" sz="2400" b="1" spc="-5" dirty="0" err="1">
                <a:latin typeface="Times New Roman" panose="02020603050405020304" pitchFamily="18" charset="0"/>
                <a:cs typeface="Times New Roman" panose="02020603050405020304" pitchFamily="18" charset="0"/>
              </a:rPr>
              <a:t>Chandrashekar</a:t>
            </a:r>
            <a:r>
              <a:rPr lang="en-GB" sz="2400" b="1" spc="-5" dirty="0">
                <a:latin typeface="Times New Roman" panose="02020603050405020304" pitchFamily="18" charset="0"/>
                <a:cs typeface="Times New Roman" panose="02020603050405020304" pitchFamily="18" charset="0"/>
              </a:rPr>
              <a:t> V ACIT, 2021 432 ITR 330 / 199 DTR 545 / 320 CTR 339 / 282 Taxman 244(</a:t>
            </a:r>
            <a:r>
              <a:rPr lang="en-GB" sz="2400" b="1" spc="-5" dirty="0" err="1">
                <a:latin typeface="Times New Roman" panose="02020603050405020304" pitchFamily="18" charset="0"/>
                <a:cs typeface="Times New Roman" panose="02020603050405020304" pitchFamily="18" charset="0"/>
              </a:rPr>
              <a:t>Karn</a:t>
            </a:r>
            <a:r>
              <a:rPr lang="en-GB" sz="2400" b="1" spc="-5" dirty="0">
                <a:latin typeface="Times New Roman" panose="02020603050405020304" pitchFamily="18" charset="0"/>
                <a:cs typeface="Times New Roman" panose="02020603050405020304" pitchFamily="18" charset="0"/>
              </a:rPr>
              <a:t>)(HC) (rights in land &amp; building)</a:t>
            </a:r>
          </a:p>
          <a:p>
            <a:pPr algn="just">
              <a:buFont typeface="Wingdings" panose="05000000000000000000" pitchFamily="2" charset="2"/>
              <a:buChar char="Ø"/>
            </a:pPr>
            <a:r>
              <a:rPr lang="en-GB" sz="2400" b="1" spc="-5" dirty="0">
                <a:latin typeface="Times New Roman" panose="02020603050405020304" pitchFamily="18" charset="0"/>
                <a:cs typeface="Times New Roman" panose="02020603050405020304" pitchFamily="18" charset="0"/>
              </a:rPr>
              <a:t>Smt. </a:t>
            </a:r>
            <a:r>
              <a:rPr lang="en-GB" sz="2400" b="1" spc="-5" dirty="0" err="1">
                <a:latin typeface="Times New Roman" panose="02020603050405020304" pitchFamily="18" charset="0"/>
                <a:cs typeface="Times New Roman" panose="02020603050405020304" pitchFamily="18" charset="0"/>
              </a:rPr>
              <a:t>Devindraben</a:t>
            </a:r>
            <a:r>
              <a:rPr lang="en-GB" sz="2400" b="1" spc="-5" dirty="0">
                <a:latin typeface="Times New Roman" panose="02020603050405020304" pitchFamily="18" charset="0"/>
                <a:cs typeface="Times New Roman" panose="02020603050405020304" pitchFamily="18" charset="0"/>
              </a:rPr>
              <a:t> I. </a:t>
            </a:r>
            <a:r>
              <a:rPr lang="en-GB" sz="2400" b="1" spc="-5" dirty="0" err="1">
                <a:latin typeface="Times New Roman" panose="02020603050405020304" pitchFamily="18" charset="0"/>
                <a:cs typeface="Times New Roman" panose="02020603050405020304" pitchFamily="18" charset="0"/>
              </a:rPr>
              <a:t>Barot</a:t>
            </a:r>
            <a:r>
              <a:rPr lang="en-GB" sz="2400" b="1" spc="-5" dirty="0">
                <a:latin typeface="Times New Roman" panose="02020603050405020304" pitchFamily="18" charset="0"/>
                <a:cs typeface="Times New Roman" panose="02020603050405020304" pitchFamily="18" charset="0"/>
              </a:rPr>
              <a:t> v. ITO [(2016) 70 taxmann.com 235 (Ahmedabad -  Trib.)] (rights in land &amp; building)</a:t>
            </a:r>
          </a:p>
          <a:p>
            <a:pPr marL="342900" indent="-342900" algn="just">
              <a:buFont typeface="Wingdings" panose="05000000000000000000" pitchFamily="2" charset="2"/>
              <a:buChar char="Ø"/>
            </a:pPr>
            <a:r>
              <a:rPr lang="en-GB" sz="2400" b="1" spc="-5" dirty="0">
                <a:latin typeface="Times New Roman" panose="02020603050405020304" pitchFamily="18" charset="0"/>
                <a:cs typeface="Times New Roman" panose="02020603050405020304" pitchFamily="18" charset="0"/>
              </a:rPr>
              <a:t>ITO v. Tara Chand Jain [(2015) 63 taxmann.com 286 (Jaipur - Trib.)] (rights in land &amp; building)</a:t>
            </a:r>
          </a:p>
          <a:p>
            <a:pPr marL="34290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cs typeface="Times New Roman" panose="02020603050405020304" pitchFamily="18" charset="0"/>
              </a:rPr>
              <a:t>DCIT v. </a:t>
            </a:r>
            <a:r>
              <a:rPr lang="en-GB" sz="2400" b="1" dirty="0" err="1">
                <a:solidFill>
                  <a:srgbClr val="000000"/>
                </a:solidFill>
                <a:latin typeface="Times New Roman" panose="02020603050405020304" pitchFamily="18" charset="0"/>
                <a:cs typeface="Times New Roman" panose="02020603050405020304" pitchFamily="18" charset="0"/>
              </a:rPr>
              <a:t>Tejinder</a:t>
            </a:r>
            <a:r>
              <a:rPr lang="en-GB" sz="2400" b="1" dirty="0">
                <a:solidFill>
                  <a:srgbClr val="000000"/>
                </a:solidFill>
                <a:latin typeface="Times New Roman" panose="02020603050405020304" pitchFamily="18" charset="0"/>
                <a:cs typeface="Times New Roman" panose="02020603050405020304" pitchFamily="18" charset="0"/>
              </a:rPr>
              <a:t> Singh [(2012) 50 SOT 391 (</a:t>
            </a:r>
            <a:r>
              <a:rPr lang="en-GB" sz="2400" b="1" dirty="0" err="1">
                <a:solidFill>
                  <a:srgbClr val="000000"/>
                </a:solidFill>
                <a:latin typeface="Times New Roman" panose="02020603050405020304" pitchFamily="18" charset="0"/>
                <a:cs typeface="Times New Roman" panose="02020603050405020304" pitchFamily="18" charset="0"/>
              </a:rPr>
              <a:t>Kol</a:t>
            </a:r>
            <a:r>
              <a:rPr lang="en-GB" sz="2400" b="1" dirty="0">
                <a:solidFill>
                  <a:srgbClr val="000000"/>
                </a:solidFill>
                <a:latin typeface="Times New Roman" panose="02020603050405020304" pitchFamily="18" charset="0"/>
                <a:cs typeface="Times New Roman" panose="02020603050405020304" pitchFamily="18" charset="0"/>
              </a:rPr>
              <a:t>.)(Trib.)] (leasehold rights)</a:t>
            </a:r>
          </a:p>
          <a:p>
            <a:pPr marL="342900" indent="-342900" algn="just">
              <a:buSzPts val="2200"/>
              <a:buFont typeface="Wingdings" panose="05000000000000000000" pitchFamily="2" charset="2"/>
              <a:buChar char="Ø"/>
            </a:pPr>
            <a:r>
              <a:rPr lang="pt-BR" sz="2400" b="1" dirty="0">
                <a:solidFill>
                  <a:srgbClr val="000000"/>
                </a:solidFill>
                <a:latin typeface="Times New Roman" panose="02020603050405020304" pitchFamily="18" charset="0"/>
                <a:cs typeface="Times New Roman" panose="02020603050405020304" pitchFamily="18" charset="0"/>
              </a:rPr>
              <a:t>Atul G. Puranik v. ITO [(2011) </a:t>
            </a:r>
            <a:r>
              <a:rPr lang="en-GB" sz="2400" b="1" dirty="0">
                <a:solidFill>
                  <a:srgbClr val="000000"/>
                </a:solidFill>
                <a:latin typeface="Times New Roman" panose="02020603050405020304" pitchFamily="18" charset="0"/>
                <a:cs typeface="Times New Roman" panose="02020603050405020304" pitchFamily="18" charset="0"/>
              </a:rPr>
              <a:t>11 ITR 120,  132 ITD 499 </a:t>
            </a:r>
            <a:r>
              <a:rPr lang="pt-BR" sz="2400" b="1" dirty="0">
                <a:solidFill>
                  <a:srgbClr val="000000"/>
                </a:solidFill>
                <a:latin typeface="Times New Roman" panose="02020603050405020304" pitchFamily="18" charset="0"/>
                <a:cs typeface="Times New Roman" panose="02020603050405020304" pitchFamily="18" charset="0"/>
              </a:rPr>
              <a:t>58 DTR 208 (Mum.)(Trib.)] </a:t>
            </a:r>
            <a:r>
              <a:rPr lang="en-GB" sz="2400" b="1" dirty="0">
                <a:solidFill>
                  <a:srgbClr val="000000"/>
                </a:solidFill>
                <a:latin typeface="Times New Roman" panose="02020603050405020304" pitchFamily="18" charset="0"/>
                <a:cs typeface="Times New Roman" panose="02020603050405020304" pitchFamily="18" charset="0"/>
              </a:rPr>
              <a:t>[2011] </a:t>
            </a:r>
            <a:r>
              <a:rPr lang="en-IN" sz="2400" b="1" dirty="0">
                <a:solidFill>
                  <a:srgbClr val="000000"/>
                </a:solidFill>
                <a:latin typeface="Times New Roman" panose="02020603050405020304" pitchFamily="18" charset="0"/>
                <a:cs typeface="Times New Roman" panose="02020603050405020304" pitchFamily="18" charset="0"/>
              </a:rPr>
              <a:t>(leasehold rights)</a:t>
            </a:r>
            <a:endParaRPr lang="en-GB" sz="2400" b="1" dirty="0">
              <a:solidFill>
                <a:srgbClr val="00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773698265"/>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664" y="187229"/>
            <a:ext cx="11572805" cy="6460584"/>
          </a:xfrm>
        </p:spPr>
        <p:txBody>
          <a:bodyPr>
            <a:noAutofit/>
          </a:bodyPr>
          <a:lstStyle/>
          <a:p>
            <a:pPr marL="342900" indent="-342900" algn="just">
              <a:buSzPts val="2200"/>
              <a:buFont typeface="Wingdings" panose="05000000000000000000" pitchFamily="2" charset="2"/>
              <a:buChar char="Ø"/>
            </a:pPr>
            <a:r>
              <a:rPr lang="en-GB" sz="2400" b="1" dirty="0" err="1">
                <a:solidFill>
                  <a:srgbClr val="000000"/>
                </a:solidFill>
                <a:latin typeface="Times New Roman" panose="02020603050405020304" pitchFamily="18" charset="0"/>
                <a:cs typeface="Times New Roman" panose="02020603050405020304" pitchFamily="18" charset="0"/>
              </a:rPr>
              <a:t>Kancast</a:t>
            </a:r>
            <a:r>
              <a:rPr lang="en-GB" sz="2400" b="1" dirty="0">
                <a:solidFill>
                  <a:srgbClr val="000000"/>
                </a:solidFill>
                <a:latin typeface="Times New Roman" panose="02020603050405020304" pitchFamily="18" charset="0"/>
                <a:cs typeface="Times New Roman" panose="02020603050405020304" pitchFamily="18" charset="0"/>
              </a:rPr>
              <a:t> (P.) Ltd. v. ITO [(2015) 55 taxmann.com 171 (Pune - Trib.)] (leasehold rights)</a:t>
            </a:r>
            <a:endParaRPr lang="en-IN" sz="2400" b="1" dirty="0">
              <a:solidFill>
                <a:srgbClr val="000000"/>
              </a:solidFill>
              <a:latin typeface="Times New Roman" panose="02020603050405020304" pitchFamily="18" charset="0"/>
              <a:cs typeface="Times New Roman" panose="02020603050405020304" pitchFamily="18" charset="0"/>
            </a:endParaRPr>
          </a:p>
          <a:p>
            <a:pPr marL="342900" marR="390" indent="-342900" algn="just">
              <a:buSzPts val="2200"/>
              <a:buFont typeface="Wingdings" panose="05000000000000000000" pitchFamily="2" charset="2"/>
              <a:buChar char="Ø"/>
            </a:pPr>
            <a:r>
              <a:rPr lang="en-IN" sz="2400" b="1" dirty="0">
                <a:solidFill>
                  <a:srgbClr val="000000"/>
                </a:solidFill>
                <a:latin typeface="Times New Roman" panose="02020603050405020304" pitchFamily="18" charset="0"/>
                <a:cs typeface="Times New Roman" panose="02020603050405020304" pitchFamily="18" charset="0"/>
              </a:rPr>
              <a:t>ITO v. Pradeep Steel Re-Rolling Mills (P.) Ltd. [(2013) 39 taxmann.com 123  (Mumbai - Trib.)] </a:t>
            </a:r>
            <a:r>
              <a:rPr lang="en-GB" sz="2400" b="1" dirty="0">
                <a:solidFill>
                  <a:srgbClr val="000000"/>
                </a:solidFill>
                <a:latin typeface="Times New Roman" panose="02020603050405020304" pitchFamily="18" charset="0"/>
                <a:cs typeface="Times New Roman" panose="02020603050405020304" pitchFamily="18" charset="0"/>
              </a:rPr>
              <a:t>(leasehold rights)</a:t>
            </a:r>
            <a:endParaRPr lang="en-IN" sz="2400" b="1" dirty="0">
              <a:solidFill>
                <a:srgbClr val="000000"/>
              </a:solidFill>
              <a:latin typeface="Times New Roman" panose="02020603050405020304" pitchFamily="18" charset="0"/>
              <a:cs typeface="Times New Roman" panose="02020603050405020304" pitchFamily="18" charset="0"/>
            </a:endParaRP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cs typeface="Times New Roman" panose="02020603050405020304" pitchFamily="18" charset="0"/>
              </a:rPr>
              <a:t>Noida Cyber Park Pvt Ltd V ITO, 2020, ITAT DELHI, ITA NO. 165/DEL/2020 dated 12.10.2020 (leasehold rights)</a:t>
            </a: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cs typeface="Times New Roman" panose="02020603050405020304" pitchFamily="18" charset="0"/>
              </a:rPr>
              <a:t>ACIT v. Everest Industries Ltd. (Mum.) (ITAT) in I.T.A. No.814/Mum/2007 dated 29.11.2006 (lease hold rights)</a:t>
            </a: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cs typeface="Times New Roman" panose="02020603050405020304" pitchFamily="18" charset="0"/>
              </a:rPr>
              <a:t>CIT V M/S. Greenfield Hotels &amp; Estates Pvt Ltd [2016] 389 ITR 68, Bombay High Court (lease hold rights)</a:t>
            </a: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131930089"/>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03300"/>
            <a:ext cx="11341100" cy="5173663"/>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The term ‘</a:t>
            </a:r>
            <a:r>
              <a:rPr lang="en-GB" sz="2400" b="1" u="sng" dirty="0">
                <a:latin typeface="Times New Roman" panose="02020603050405020304" pitchFamily="18" charset="0"/>
                <a:cs typeface="Times New Roman" panose="02020603050405020304" pitchFamily="18" charset="0"/>
              </a:rPr>
              <a:t>transfer’ </a:t>
            </a:r>
            <a:r>
              <a:rPr lang="en-GB" sz="2400" dirty="0">
                <a:latin typeface="Times New Roman" panose="02020603050405020304" pitchFamily="18" charset="0"/>
                <a:cs typeface="Times New Roman" panose="02020603050405020304" pitchFamily="18" charset="0"/>
              </a:rPr>
              <a:t>has been defined under </a:t>
            </a:r>
            <a:r>
              <a:rPr lang="en-GB" sz="2400" b="1" u="sng" dirty="0">
                <a:latin typeface="Times New Roman" panose="02020603050405020304" pitchFamily="18" charset="0"/>
                <a:cs typeface="Times New Roman" panose="02020603050405020304" pitchFamily="18" charset="0"/>
              </a:rPr>
              <a:t>section 2(47) </a:t>
            </a:r>
            <a:r>
              <a:rPr lang="en-GB" sz="2400" dirty="0">
                <a:latin typeface="Times New Roman" panose="02020603050405020304" pitchFamily="18" charset="0"/>
                <a:cs typeface="Times New Roman" panose="02020603050405020304" pitchFamily="18" charset="0"/>
              </a:rPr>
              <a:t>of the Act. </a:t>
            </a:r>
          </a:p>
          <a:p>
            <a:pPr marL="0" indent="0" algn="just" fontAlgn="base">
              <a:buNone/>
            </a:pPr>
            <a:r>
              <a:rPr lang="en-GB" sz="2400" dirty="0">
                <a:latin typeface="Times New Roman" panose="02020603050405020304" pitchFamily="18" charset="0"/>
                <a:cs typeface="Times New Roman" panose="02020603050405020304" pitchFamily="18" charset="0"/>
              </a:rPr>
              <a:t>section 45(5A) deals only with the capital assets being in the nature of land or building.</a:t>
            </a:r>
          </a:p>
          <a:p>
            <a:pPr marL="0" indent="0" algn="just" fontAlgn="base">
              <a:buNone/>
            </a:pPr>
            <a:r>
              <a:rPr lang="en-GB" sz="2400" dirty="0">
                <a:latin typeface="Times New Roman" panose="02020603050405020304" pitchFamily="18" charset="0"/>
                <a:cs typeface="Times New Roman" panose="02020603050405020304" pitchFamily="18" charset="0"/>
              </a:rPr>
              <a:t>The definition of transfer as provided under </a:t>
            </a:r>
            <a:r>
              <a:rPr lang="en-GB" sz="2400" b="1" u="sng" dirty="0">
                <a:latin typeface="Times New Roman" panose="02020603050405020304" pitchFamily="18" charset="0"/>
                <a:cs typeface="Times New Roman" panose="02020603050405020304" pitchFamily="18" charset="0"/>
              </a:rPr>
              <a:t>section 2(47) includes any sale, exchange or relinquishment of the asset, or the extinguishment of any rights therein. </a:t>
            </a:r>
          </a:p>
          <a:p>
            <a:pPr marL="0" indent="0" algn="just" fontAlgn="base">
              <a:buNone/>
            </a:pPr>
            <a:r>
              <a:rPr lang="en-GB" sz="2400" b="1" u="sng" dirty="0">
                <a:latin typeface="Times New Roman" panose="02020603050405020304" pitchFamily="18" charset="0"/>
                <a:cs typeface="Times New Roman" panose="02020603050405020304" pitchFamily="18" charset="0"/>
              </a:rPr>
              <a:t>It may also include transfers in the nature of any transaction involving the allowing of the possession of any immovable property to be taken or retained in part performance of a contract of the nature referred to in section 53A of the Transfer of Property Act, 1882.</a:t>
            </a:r>
          </a:p>
          <a:p>
            <a:pPr marL="0" indent="0" algn="just" fontAlgn="base">
              <a:buNone/>
            </a:pPr>
            <a:r>
              <a:rPr lang="en-GB" sz="2400" dirty="0">
                <a:latin typeface="Times New Roman" panose="02020603050405020304" pitchFamily="18" charset="0"/>
                <a:cs typeface="Times New Roman" panose="02020603050405020304" pitchFamily="18" charset="0"/>
              </a:rPr>
              <a:t>As the transfer is so well defined under the Act and </a:t>
            </a:r>
            <a:r>
              <a:rPr lang="en-GB" sz="2400" b="1" u="sng" dirty="0">
                <a:latin typeface="Times New Roman" panose="02020603050405020304" pitchFamily="18" charset="0"/>
                <a:cs typeface="Times New Roman" panose="02020603050405020304" pitchFamily="18" charset="0"/>
              </a:rPr>
              <a:t>no diversion is provided even under section 45(5A),</a:t>
            </a:r>
            <a:r>
              <a:rPr lang="en-GB" sz="2400" dirty="0">
                <a:latin typeface="Times New Roman" panose="02020603050405020304" pitchFamily="18" charset="0"/>
                <a:cs typeface="Times New Roman" panose="02020603050405020304" pitchFamily="18" charset="0"/>
              </a:rPr>
              <a:t> the date of transfer has been made rigid by the instance of transfer as per this provision.</a:t>
            </a:r>
          </a:p>
          <a:p>
            <a:pPr marL="0" indent="0" algn="just" fontAlgn="base">
              <a:buNone/>
            </a:pPr>
            <a:r>
              <a:rPr lang="en-GB" sz="2400" b="1" u="sng" dirty="0">
                <a:latin typeface="Times New Roman" panose="02020603050405020304" pitchFamily="18" charset="0"/>
                <a:cs typeface="Times New Roman" panose="02020603050405020304" pitchFamily="18" charset="0"/>
              </a:rPr>
              <a:t> Only the instance of taxability has been deferred by it.</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
        <p:nvSpPr>
          <p:cNvPr id="2" name="Title 1"/>
          <p:cNvSpPr>
            <a:spLocks noGrp="1"/>
          </p:cNvSpPr>
          <p:nvPr>
            <p:ph type="title"/>
          </p:nvPr>
        </p:nvSpPr>
        <p:spPr>
          <a:xfrm>
            <a:off x="495300" y="134937"/>
            <a:ext cx="10515600" cy="964520"/>
          </a:xfrm>
        </p:spPr>
        <p:txBody>
          <a:bodyPr>
            <a:noAutofit/>
          </a:bodyPr>
          <a:lstStyle/>
          <a:p>
            <a:r>
              <a:rPr lang="en-GB" sz="2400" b="1" dirty="0">
                <a:solidFill>
                  <a:schemeClr val="tx1"/>
                </a:solidFill>
                <a:latin typeface="Times New Roman" panose="02020603050405020304" pitchFamily="18" charset="0"/>
                <a:cs typeface="Times New Roman" panose="02020603050405020304" pitchFamily="18" charset="0"/>
              </a:rPr>
              <a:t>ISSUE - 4</a:t>
            </a:r>
            <a:br>
              <a:rPr lang="en-GB" sz="2400" b="1" dirty="0">
                <a:solidFill>
                  <a:schemeClr val="tx1"/>
                </a:solidFill>
                <a:latin typeface="Times New Roman" panose="02020603050405020304" pitchFamily="18" charset="0"/>
                <a:cs typeface="Times New Roman" panose="02020603050405020304" pitchFamily="18" charset="0"/>
              </a:rPr>
            </a:br>
            <a:r>
              <a:rPr lang="en-GB" sz="2400" b="1" u="sng" dirty="0">
                <a:solidFill>
                  <a:schemeClr val="tx1"/>
                </a:solidFill>
                <a:latin typeface="Times New Roman" panose="02020603050405020304" pitchFamily="18" charset="0"/>
                <a:cs typeface="Times New Roman" panose="02020603050405020304" pitchFamily="18" charset="0"/>
              </a:rPr>
              <a:t>DATE OF TRANSFER IS FROZEN</a:t>
            </a:r>
            <a:endParaRPr lang="en-IN" sz="24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85506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
            <a:ext cx="11341100" cy="5834063"/>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Another such instance under the Act </a:t>
            </a:r>
            <a:r>
              <a:rPr lang="en-GB" sz="2400" b="1" u="sng" dirty="0">
                <a:latin typeface="Times New Roman" panose="02020603050405020304" pitchFamily="18" charset="0"/>
                <a:cs typeface="Times New Roman" panose="02020603050405020304" pitchFamily="18" charset="0"/>
              </a:rPr>
              <a:t>is section 45(2), where also the date of transfer is deferred.</a:t>
            </a:r>
          </a:p>
          <a:p>
            <a:pPr marL="0" indent="0" algn="just" fontAlgn="base">
              <a:buNone/>
            </a:pPr>
            <a:r>
              <a:rPr lang="en-GB" sz="2400" dirty="0">
                <a:latin typeface="Times New Roman" panose="02020603050405020304" pitchFamily="18" charset="0"/>
                <a:cs typeface="Times New Roman" panose="02020603050405020304" pitchFamily="18" charset="0"/>
              </a:rPr>
              <a:t>In that section a situation is envisaged, where </a:t>
            </a:r>
            <a:r>
              <a:rPr lang="en-GB" sz="2400" b="1" u="sng" dirty="0">
                <a:latin typeface="Times New Roman" panose="02020603050405020304" pitchFamily="18" charset="0"/>
                <a:cs typeface="Times New Roman" panose="02020603050405020304" pitchFamily="18" charset="0"/>
              </a:rPr>
              <a:t>a capital asset is converted into stock in trade, capital gain is though taken to have arisen on the date of such conversion, the taxability arises only at the time of sale of the stock,</a:t>
            </a:r>
            <a:r>
              <a:rPr lang="en-GB" sz="2400" dirty="0">
                <a:latin typeface="Times New Roman" panose="02020603050405020304" pitchFamily="18" charset="0"/>
                <a:cs typeface="Times New Roman" panose="02020603050405020304" pitchFamily="18" charset="0"/>
              </a:rPr>
              <a:t> which came into existence on conversion of the capital asset. </a:t>
            </a:r>
          </a:p>
          <a:p>
            <a:pPr marL="0" indent="0" algn="just" fontAlgn="base">
              <a:buNone/>
            </a:pPr>
            <a:r>
              <a:rPr lang="en-GB" sz="2400" b="1" u="sng" dirty="0">
                <a:latin typeface="Times New Roman" panose="02020603050405020304" pitchFamily="18" charset="0"/>
                <a:cs typeface="Times New Roman" panose="02020603050405020304" pitchFamily="18" charset="0"/>
              </a:rPr>
              <a:t>The intention is clearly to tax the person at the time the consideration is realised, as on the date of conversion only the nature of asset changes from investment to inventory and nothing actually realises on that day.</a:t>
            </a:r>
          </a:p>
          <a:p>
            <a:pPr marL="0" indent="0" algn="just" fontAlgn="base">
              <a:buNone/>
            </a:pPr>
            <a:endParaRPr lang="en-GB" sz="2400" b="1" u="sng" dirty="0">
              <a:latin typeface="Times New Roman" panose="02020603050405020304" pitchFamily="18" charset="0"/>
              <a:cs typeface="Times New Roman" panose="02020603050405020304" pitchFamily="18" charset="0"/>
            </a:endParaRPr>
          </a:p>
          <a:p>
            <a:pPr marL="0" indent="0" algn="just" fontAlgn="base">
              <a:buNone/>
            </a:pPr>
            <a:r>
              <a:rPr lang="en-GB" sz="2400" b="1" u="sng" dirty="0">
                <a:latin typeface="Times New Roman" panose="02020603050405020304" pitchFamily="18" charset="0"/>
                <a:cs typeface="Times New Roman" panose="02020603050405020304" pitchFamily="18" charset="0"/>
              </a:rPr>
              <a:t>The similar intention is there in section 45(5A), as on the date of transfer nothing would have actually realised. However, the property actually gets transferred on a date preceding the chargeability of tax.</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324790746"/>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54310"/>
            <a:ext cx="11341100" cy="5476841"/>
          </a:xfrm>
        </p:spPr>
        <p:txBody>
          <a:bodyPr>
            <a:normAutofit/>
          </a:bodyPr>
          <a:lstStyle/>
          <a:p>
            <a:pPr marL="0" indent="0" algn="just" fontAlgn="base">
              <a:buNone/>
            </a:pPr>
            <a:r>
              <a:rPr lang="en-GB" sz="2350" dirty="0">
                <a:latin typeface="Times New Roman" panose="02020603050405020304" pitchFamily="18" charset="0"/>
                <a:cs typeface="Times New Roman" panose="02020603050405020304" pitchFamily="18" charset="0"/>
              </a:rPr>
              <a:t>The </a:t>
            </a:r>
            <a:r>
              <a:rPr lang="en-GB" sz="2350" b="1" u="sng" dirty="0">
                <a:latin typeface="Times New Roman" panose="02020603050405020304" pitchFamily="18" charset="0"/>
                <a:cs typeface="Times New Roman" panose="02020603050405020304" pitchFamily="18" charset="0"/>
              </a:rPr>
              <a:t>time lag between the acquisition and transfer of asset</a:t>
            </a:r>
            <a:r>
              <a:rPr lang="en-GB" sz="2350" b="1" dirty="0">
                <a:latin typeface="Times New Roman" panose="02020603050405020304" pitchFamily="18" charset="0"/>
                <a:cs typeface="Times New Roman" panose="02020603050405020304" pitchFamily="18" charset="0"/>
              </a:rPr>
              <a:t> </a:t>
            </a:r>
            <a:r>
              <a:rPr lang="en-GB" sz="2350" dirty="0">
                <a:latin typeface="Times New Roman" panose="02020603050405020304" pitchFamily="18" charset="0"/>
                <a:cs typeface="Times New Roman" panose="02020603050405020304" pitchFamily="18" charset="0"/>
              </a:rPr>
              <a:t>is taken as the period of holding and that period </a:t>
            </a:r>
            <a:r>
              <a:rPr lang="en-GB" sz="2350" b="1" u="sng" dirty="0">
                <a:latin typeface="Times New Roman" panose="02020603050405020304" pitchFamily="18" charset="0"/>
                <a:cs typeface="Times New Roman" panose="02020603050405020304" pitchFamily="18" charset="0"/>
              </a:rPr>
              <a:t>predicts whether the capital gain arising is short term or long term</a:t>
            </a:r>
            <a:r>
              <a:rPr lang="en-GB" sz="2350" dirty="0">
                <a:latin typeface="Times New Roman" panose="02020603050405020304" pitchFamily="18" charset="0"/>
                <a:cs typeface="Times New Roman" panose="02020603050405020304" pitchFamily="18" charset="0"/>
              </a:rPr>
              <a:t>.</a:t>
            </a:r>
          </a:p>
          <a:p>
            <a:pPr marL="0" indent="0" algn="just" fontAlgn="base">
              <a:buNone/>
            </a:pPr>
            <a:r>
              <a:rPr lang="en-GB" sz="2350" dirty="0">
                <a:latin typeface="Times New Roman" panose="02020603050405020304" pitchFamily="18" charset="0"/>
                <a:cs typeface="Times New Roman" panose="02020603050405020304" pitchFamily="18" charset="0"/>
              </a:rPr>
              <a:t>At the time of amendment in section </a:t>
            </a:r>
            <a:r>
              <a:rPr lang="en-GB" sz="2350" b="1" u="sng" dirty="0">
                <a:latin typeface="Times New Roman" panose="02020603050405020304" pitchFamily="18" charset="0"/>
                <a:cs typeface="Times New Roman" panose="02020603050405020304" pitchFamily="18" charset="0"/>
              </a:rPr>
              <a:t>2(24) </a:t>
            </a:r>
            <a:r>
              <a:rPr lang="en-GB" sz="2350" dirty="0">
                <a:latin typeface="Times New Roman" panose="02020603050405020304" pitchFamily="18" charset="0"/>
                <a:cs typeface="Times New Roman" panose="02020603050405020304" pitchFamily="18" charset="0"/>
              </a:rPr>
              <a:t>in the definition of the term ‘income’, by inserting </a:t>
            </a:r>
            <a:r>
              <a:rPr lang="en-GB" sz="2350" b="1" u="sng" dirty="0">
                <a:latin typeface="Times New Roman" panose="02020603050405020304" pitchFamily="18" charset="0"/>
                <a:cs typeface="Times New Roman" panose="02020603050405020304" pitchFamily="18" charset="0"/>
              </a:rPr>
              <a:t>clause (</a:t>
            </a:r>
            <a:r>
              <a:rPr lang="en-GB" sz="2350" b="1" u="sng" dirty="0" err="1">
                <a:latin typeface="Times New Roman" panose="02020603050405020304" pitchFamily="18" charset="0"/>
                <a:cs typeface="Times New Roman" panose="02020603050405020304" pitchFamily="18" charset="0"/>
              </a:rPr>
              <a:t>xiia</a:t>
            </a:r>
            <a:r>
              <a:rPr lang="en-GB" sz="2350" b="1" u="sng" dirty="0">
                <a:latin typeface="Times New Roman" panose="02020603050405020304" pitchFamily="18" charset="0"/>
                <a:cs typeface="Times New Roman" panose="02020603050405020304" pitchFamily="18" charset="0"/>
              </a:rPr>
              <a:t>)</a:t>
            </a:r>
            <a:r>
              <a:rPr lang="en-GB" sz="2350" dirty="0">
                <a:latin typeface="Times New Roman" panose="02020603050405020304" pitchFamily="18" charset="0"/>
                <a:cs typeface="Times New Roman" panose="02020603050405020304" pitchFamily="18" charset="0"/>
              </a:rPr>
              <a:t> providing for </a:t>
            </a:r>
            <a:r>
              <a:rPr lang="en-GB" sz="2350" b="1" u="sng" dirty="0">
                <a:latin typeface="Times New Roman" panose="02020603050405020304" pitchFamily="18" charset="0"/>
                <a:cs typeface="Times New Roman" panose="02020603050405020304" pitchFamily="18" charset="0"/>
              </a:rPr>
              <a:t>fair market value of the inventory as on the date of its conversion to be treated as income</a:t>
            </a:r>
            <a:r>
              <a:rPr lang="en-GB" sz="2350" dirty="0">
                <a:latin typeface="Times New Roman" panose="02020603050405020304" pitchFamily="18" charset="0"/>
                <a:cs typeface="Times New Roman" panose="02020603050405020304" pitchFamily="18" charset="0"/>
              </a:rPr>
              <a:t>, </a:t>
            </a:r>
          </a:p>
          <a:p>
            <a:pPr marL="0" indent="0" algn="just" fontAlgn="base">
              <a:buNone/>
            </a:pPr>
            <a:r>
              <a:rPr lang="en-GB" sz="2350" dirty="0">
                <a:latin typeface="Times New Roman" panose="02020603050405020304" pitchFamily="18" charset="0"/>
                <a:cs typeface="Times New Roman" panose="02020603050405020304" pitchFamily="18" charset="0"/>
              </a:rPr>
              <a:t>a </a:t>
            </a:r>
            <a:r>
              <a:rPr lang="en-GB" sz="2350" b="1" u="sng" dirty="0">
                <a:latin typeface="Times New Roman" panose="02020603050405020304" pitchFamily="18" charset="0"/>
                <a:cs typeface="Times New Roman" panose="02020603050405020304" pitchFamily="18" charset="0"/>
              </a:rPr>
              <a:t>simultaneous amendment </a:t>
            </a:r>
            <a:r>
              <a:rPr lang="en-GB" sz="2350" dirty="0">
                <a:latin typeface="Times New Roman" panose="02020603050405020304" pitchFamily="18" charset="0"/>
                <a:cs typeface="Times New Roman" panose="02020603050405020304" pitchFamily="18" charset="0"/>
              </a:rPr>
              <a:t>was brought into </a:t>
            </a:r>
            <a:r>
              <a:rPr lang="en-GB" sz="2350" b="1" u="sng" dirty="0">
                <a:latin typeface="Times New Roman" panose="02020603050405020304" pitchFamily="18" charset="0"/>
                <a:cs typeface="Times New Roman" panose="02020603050405020304" pitchFamily="18" charset="0"/>
              </a:rPr>
              <a:t>section 2(42A), by inserting clause (</a:t>
            </a:r>
            <a:r>
              <a:rPr lang="en-GB" sz="2350" b="1" u="sng" dirty="0" err="1">
                <a:latin typeface="Times New Roman" panose="02020603050405020304" pitchFamily="18" charset="0"/>
                <a:cs typeface="Times New Roman" panose="02020603050405020304" pitchFamily="18" charset="0"/>
              </a:rPr>
              <a:t>ba</a:t>
            </a:r>
            <a:r>
              <a:rPr lang="en-GB" sz="2350" b="1" u="sng" dirty="0">
                <a:latin typeface="Times New Roman" panose="02020603050405020304" pitchFamily="18" charset="0"/>
                <a:cs typeface="Times New Roman" panose="02020603050405020304" pitchFamily="18" charset="0"/>
              </a:rPr>
              <a:t>) to Explanation - 1</a:t>
            </a:r>
            <a:r>
              <a:rPr lang="en-GB" sz="2350" dirty="0">
                <a:latin typeface="Times New Roman" panose="02020603050405020304" pitchFamily="18" charset="0"/>
                <a:cs typeface="Times New Roman" panose="02020603050405020304" pitchFamily="18" charset="0"/>
              </a:rPr>
              <a:t>, which provided for determining the </a:t>
            </a:r>
            <a:r>
              <a:rPr lang="en-GB" sz="2350" b="1" u="sng" dirty="0">
                <a:latin typeface="Times New Roman" panose="02020603050405020304" pitchFamily="18" charset="0"/>
                <a:cs typeface="Times New Roman" panose="02020603050405020304" pitchFamily="18" charset="0"/>
              </a:rPr>
              <a:t>period of holding to be reckoned from the date of its conversion into the capital asset</a:t>
            </a:r>
            <a:r>
              <a:rPr lang="en-GB" sz="2350" dirty="0">
                <a:latin typeface="Times New Roman" panose="02020603050405020304" pitchFamily="18" charset="0"/>
                <a:cs typeface="Times New Roman" panose="02020603050405020304" pitchFamily="18" charset="0"/>
              </a:rPr>
              <a:t>. </a:t>
            </a:r>
          </a:p>
          <a:p>
            <a:pPr marL="0" indent="0" algn="just" fontAlgn="base">
              <a:buNone/>
            </a:pPr>
            <a:r>
              <a:rPr lang="en-GB" sz="2350" dirty="0">
                <a:latin typeface="Times New Roman" panose="02020603050405020304" pitchFamily="18" charset="0"/>
                <a:cs typeface="Times New Roman" panose="02020603050405020304" pitchFamily="18" charset="0"/>
              </a:rPr>
              <a:t>This amendment was introduced by </a:t>
            </a:r>
            <a:r>
              <a:rPr lang="en-GB" sz="2350" b="1" u="sng" dirty="0">
                <a:latin typeface="Times New Roman" panose="02020603050405020304" pitchFamily="18" charset="0"/>
                <a:cs typeface="Times New Roman" panose="02020603050405020304" pitchFamily="18" charset="0"/>
              </a:rPr>
              <a:t>Finance Act, 2018, </a:t>
            </a:r>
            <a:r>
              <a:rPr lang="en-GB" sz="2350" b="1" u="sng" dirty="0" err="1">
                <a:latin typeface="Times New Roman" panose="02020603050405020304" pitchFamily="18" charset="0"/>
                <a:cs typeface="Times New Roman" panose="02020603050405020304" pitchFamily="18" charset="0"/>
              </a:rPr>
              <a:t>w.e.f</a:t>
            </a:r>
            <a:r>
              <a:rPr lang="en-GB" sz="2350" b="1" u="sng" dirty="0">
                <a:latin typeface="Times New Roman" panose="02020603050405020304" pitchFamily="18" charset="0"/>
                <a:cs typeface="Times New Roman" panose="02020603050405020304" pitchFamily="18" charset="0"/>
              </a:rPr>
              <a:t>. 01.04.2019</a:t>
            </a:r>
            <a:r>
              <a:rPr lang="en-GB" sz="2350" dirty="0">
                <a:latin typeface="Times New Roman" panose="02020603050405020304" pitchFamily="18" charset="0"/>
                <a:cs typeface="Times New Roman" panose="02020603050405020304" pitchFamily="18" charset="0"/>
              </a:rPr>
              <a:t> to introduce the </a:t>
            </a:r>
            <a:r>
              <a:rPr lang="en-GB" sz="2350" b="1" u="sng" dirty="0">
                <a:latin typeface="Times New Roman" panose="02020603050405020304" pitchFamily="18" charset="0"/>
                <a:cs typeface="Times New Roman" panose="02020603050405020304" pitchFamily="18" charset="0"/>
              </a:rPr>
              <a:t>taxability of capital gains in a situation where the stock is converted into investment</a:t>
            </a:r>
            <a:r>
              <a:rPr lang="en-GB" sz="2350" dirty="0">
                <a:latin typeface="Times New Roman" panose="02020603050405020304" pitchFamily="18" charset="0"/>
                <a:cs typeface="Times New Roman" panose="02020603050405020304" pitchFamily="18" charset="0"/>
              </a:rPr>
              <a:t>, almost as a </a:t>
            </a:r>
            <a:r>
              <a:rPr lang="en-GB" sz="2350" b="1" u="sng" dirty="0">
                <a:latin typeface="Times New Roman" panose="02020603050405020304" pitchFamily="18" charset="0"/>
                <a:cs typeface="Times New Roman" panose="02020603050405020304" pitchFamily="18" charset="0"/>
              </a:rPr>
              <a:t>converse of section 45(2).</a:t>
            </a:r>
            <a:r>
              <a:rPr lang="en-GB" sz="2350" dirty="0">
                <a:latin typeface="Times New Roman" panose="02020603050405020304" pitchFamily="18" charset="0"/>
                <a:cs typeface="Times New Roman" panose="02020603050405020304" pitchFamily="18" charset="0"/>
              </a:rPr>
              <a:t> </a:t>
            </a:r>
          </a:p>
          <a:p>
            <a:pPr marL="0" indent="0" algn="just" fontAlgn="base">
              <a:buNone/>
            </a:pPr>
            <a:r>
              <a:rPr lang="en-GB" sz="2350" dirty="0">
                <a:latin typeface="Times New Roman" panose="02020603050405020304" pitchFamily="18" charset="0"/>
                <a:cs typeface="Times New Roman" panose="02020603050405020304" pitchFamily="18" charset="0"/>
              </a:rPr>
              <a:t>In this situation </a:t>
            </a:r>
            <a:r>
              <a:rPr lang="en-GB" sz="2350" b="1" u="sng" dirty="0">
                <a:latin typeface="Times New Roman" panose="02020603050405020304" pitchFamily="18" charset="0"/>
                <a:cs typeface="Times New Roman" panose="02020603050405020304" pitchFamily="18" charset="0"/>
              </a:rPr>
              <a:t>though the taxability is not deferred</a:t>
            </a:r>
            <a:r>
              <a:rPr lang="en-GB" sz="2350" dirty="0">
                <a:latin typeface="Times New Roman" panose="02020603050405020304" pitchFamily="18" charset="0"/>
                <a:cs typeface="Times New Roman" panose="02020603050405020304" pitchFamily="18" charset="0"/>
              </a:rPr>
              <a:t>, still </a:t>
            </a:r>
            <a:r>
              <a:rPr lang="en-GB" sz="2350" b="1" u="sng" dirty="0">
                <a:latin typeface="Times New Roman" panose="02020603050405020304" pitchFamily="18" charset="0"/>
                <a:cs typeface="Times New Roman" panose="02020603050405020304" pitchFamily="18" charset="0"/>
              </a:rPr>
              <a:t>specific provision was inserted to clarify that the period of holding for the purpose of determining whether the gain is long term or short term, is to be taken from the date of its conversion.</a:t>
            </a:r>
            <a:endParaRPr lang="en-IN" sz="235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
        <p:nvSpPr>
          <p:cNvPr id="2" name="Title 1"/>
          <p:cNvSpPr>
            <a:spLocks noGrp="1"/>
          </p:cNvSpPr>
          <p:nvPr>
            <p:ph type="title"/>
          </p:nvPr>
        </p:nvSpPr>
        <p:spPr>
          <a:xfrm>
            <a:off x="381000" y="40186"/>
            <a:ext cx="11226800" cy="892352"/>
          </a:xfrm>
        </p:spPr>
        <p:txBody>
          <a:bodyPr>
            <a:noAutofit/>
          </a:bodyPr>
          <a:lstStyle/>
          <a:p>
            <a:r>
              <a:rPr lang="en-IN" sz="2800" b="1" dirty="0">
                <a:latin typeface="Times New Roman" panose="02020603050405020304" pitchFamily="18" charset="0"/>
                <a:cs typeface="Times New Roman" panose="02020603050405020304" pitchFamily="18" charset="0"/>
              </a:rPr>
              <a:t>ISSUE - 5</a:t>
            </a:r>
            <a:br>
              <a:rPr lang="en-IN" sz="2800" b="1" dirty="0">
                <a:latin typeface="Times New Roman" panose="02020603050405020304" pitchFamily="18" charset="0"/>
                <a:cs typeface="Times New Roman" panose="02020603050405020304" pitchFamily="18" charset="0"/>
              </a:rPr>
            </a:br>
            <a:r>
              <a:rPr lang="en-IN" sz="2800" b="1" u="sng" dirty="0">
                <a:latin typeface="Times New Roman" panose="02020603050405020304" pitchFamily="18" charset="0"/>
                <a:cs typeface="Times New Roman" panose="02020603050405020304" pitchFamily="18" charset="0"/>
              </a:rPr>
              <a:t>PERIOD OF HOLDING</a:t>
            </a:r>
            <a:endParaRPr lang="en-IN"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941301"/>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
            <a:ext cx="11341100" cy="5834063"/>
          </a:xfrm>
        </p:spPr>
        <p:txBody>
          <a:bodyPr>
            <a:normAutofit/>
          </a:bodyPr>
          <a:lstStyle/>
          <a:p>
            <a:pPr marL="0" indent="0" algn="just" fontAlgn="base">
              <a:buNone/>
            </a:pPr>
            <a:r>
              <a:rPr lang="en-GB" sz="2400" b="1" u="sng" dirty="0">
                <a:latin typeface="Times New Roman" panose="02020603050405020304" pitchFamily="18" charset="0"/>
                <a:cs typeface="Times New Roman" panose="02020603050405020304" pitchFamily="18" charset="0"/>
              </a:rPr>
              <a:t>In case of section 45(5A), though the provision calls for deferment of tax from the date of actual transfer, still no such specific provision is provided to clarify how the period of holding is to be computed. In such a situation normal provisions of the Act will prevail.</a:t>
            </a:r>
          </a:p>
          <a:p>
            <a:pPr marL="0" indent="0" algn="just" fontAlgn="base">
              <a:buNone/>
            </a:pPr>
            <a:r>
              <a:rPr lang="en-GB" sz="2400" dirty="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substantive part of section 2(42A) giving the meaning of the term ‘short term capital asset’</a:t>
            </a:r>
            <a:r>
              <a:rPr lang="en-GB" sz="2400" dirty="0">
                <a:latin typeface="Times New Roman" panose="02020603050405020304" pitchFamily="18" charset="0"/>
                <a:cs typeface="Times New Roman" panose="02020603050405020304" pitchFamily="18" charset="0"/>
              </a:rPr>
              <a:t> reads as under:</a:t>
            </a:r>
          </a:p>
          <a:p>
            <a:pPr marL="0" indent="0" algn="just" fontAlgn="base">
              <a:buNone/>
            </a:pPr>
            <a:r>
              <a:rPr lang="en-GB" sz="2400" i="1" dirty="0">
                <a:latin typeface="Times New Roman" panose="02020603050405020304" pitchFamily="18" charset="0"/>
                <a:cs typeface="Times New Roman" panose="02020603050405020304" pitchFamily="18" charset="0"/>
              </a:rPr>
              <a:t>"short-term capital asset" means a capital asset held by an </a:t>
            </a:r>
            <a:r>
              <a:rPr lang="en-GB" sz="2400" i="1" dirty="0" err="1">
                <a:latin typeface="Times New Roman" panose="02020603050405020304" pitchFamily="18" charset="0"/>
                <a:cs typeface="Times New Roman" panose="02020603050405020304" pitchFamily="18" charset="0"/>
              </a:rPr>
              <a:t>assessee</a:t>
            </a:r>
            <a:r>
              <a:rPr lang="en-GB" sz="2400" i="1" dirty="0">
                <a:latin typeface="Times New Roman" panose="02020603050405020304" pitchFamily="18" charset="0"/>
                <a:cs typeface="Times New Roman" panose="02020603050405020304" pitchFamily="18" charset="0"/>
              </a:rPr>
              <a:t> for not more than thirty-six</a:t>
            </a:r>
            <a:r>
              <a:rPr lang="en-GB" sz="2400" b="1" i="1" dirty="0">
                <a:latin typeface="Times New Roman" panose="02020603050405020304" pitchFamily="18" charset="0"/>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months immediately preceding the date of its transfer.”</a:t>
            </a:r>
          </a:p>
          <a:p>
            <a:pPr marL="0" indent="0" algn="just" fontAlgn="base">
              <a:buNone/>
            </a:pPr>
            <a:endParaRPr lang="en-GB" sz="2400" i="1" dirty="0">
              <a:latin typeface="Times New Roman" panose="02020603050405020304" pitchFamily="18" charset="0"/>
              <a:cs typeface="Times New Roman" panose="02020603050405020304" pitchFamily="18" charset="0"/>
            </a:endParaRPr>
          </a:p>
          <a:p>
            <a:pPr marL="0" indent="0" algn="just" fontAlgn="base">
              <a:buNone/>
            </a:pPr>
            <a:r>
              <a:rPr lang="en-GB" sz="2400" b="1" u="sng" dirty="0">
                <a:latin typeface="Times New Roman" panose="02020603050405020304" pitchFamily="18" charset="0"/>
                <a:cs typeface="Times New Roman" panose="02020603050405020304" pitchFamily="18" charset="0"/>
              </a:rPr>
              <a:t>Further, in the third Proviso to section 2(42A), by Finance Act, 2017, </a:t>
            </a:r>
            <a:r>
              <a:rPr lang="en-GB" sz="2400" b="1" u="sng" dirty="0" err="1">
                <a:latin typeface="Times New Roman" panose="02020603050405020304" pitchFamily="18" charset="0"/>
                <a:cs typeface="Times New Roman" panose="02020603050405020304" pitchFamily="18" charset="0"/>
              </a:rPr>
              <a:t>w.e.f</a:t>
            </a:r>
            <a:r>
              <a:rPr lang="en-GB" sz="2400" b="1" u="sng" dirty="0">
                <a:latin typeface="Times New Roman" panose="02020603050405020304" pitchFamily="18" charset="0"/>
                <a:cs typeface="Times New Roman" panose="02020603050405020304" pitchFamily="18" charset="0"/>
              </a:rPr>
              <a:t>. 01.04.2018, it was inserted that in case of immovable property being land, building or both the period of holding for this purpose is taken to be 24 months immediately preceding the date of transfer.</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052921124"/>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
            <a:ext cx="11341100" cy="5834063"/>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In the </a:t>
            </a:r>
            <a:r>
              <a:rPr lang="en-GB" sz="2400" b="1" u="sng" dirty="0">
                <a:latin typeface="Times New Roman" panose="02020603050405020304" pitchFamily="18" charset="0"/>
                <a:cs typeface="Times New Roman" panose="02020603050405020304" pitchFamily="18" charset="0"/>
              </a:rPr>
              <a:t>scenarios envisaged by section 45(5A), the transfer takes place at the time of transfer as defined under section 2(47),</a:t>
            </a:r>
            <a:r>
              <a:rPr lang="en-GB" sz="2400" dirty="0">
                <a:latin typeface="Times New Roman" panose="02020603050405020304" pitchFamily="18" charset="0"/>
                <a:cs typeface="Times New Roman" panose="02020603050405020304" pitchFamily="18" charset="0"/>
              </a:rPr>
              <a:t> the </a:t>
            </a:r>
            <a:r>
              <a:rPr lang="en-GB" sz="2400" b="1" u="sng" dirty="0">
                <a:latin typeface="Times New Roman" panose="02020603050405020304" pitchFamily="18" charset="0"/>
                <a:cs typeface="Times New Roman" panose="02020603050405020304" pitchFamily="18" charset="0"/>
              </a:rPr>
              <a:t>tax may be imposed at a later date when the completion certificate is issued </a:t>
            </a:r>
            <a:r>
              <a:rPr lang="en-GB" sz="2400" dirty="0">
                <a:latin typeface="Times New Roman" panose="02020603050405020304" pitchFamily="18" charset="0"/>
                <a:cs typeface="Times New Roman" panose="02020603050405020304" pitchFamily="18" charset="0"/>
              </a:rPr>
              <a:t>but even at that time </a:t>
            </a:r>
            <a:r>
              <a:rPr lang="en-GB" sz="2400" b="1" u="sng" dirty="0">
                <a:latin typeface="Times New Roman" panose="02020603050405020304" pitchFamily="18" charset="0"/>
                <a:cs typeface="Times New Roman" panose="02020603050405020304" pitchFamily="18" charset="0"/>
              </a:rPr>
              <a:t>for the purposes of capital gain, the period between the acquisition and transfer of property is to be computed.</a:t>
            </a:r>
          </a:p>
          <a:p>
            <a:pPr marL="0" indent="0" algn="just" fontAlgn="base">
              <a:buNone/>
            </a:pPr>
            <a:endParaRPr lang="en-GB" sz="2400" dirty="0">
              <a:latin typeface="Times New Roman" panose="02020603050405020304" pitchFamily="18" charset="0"/>
              <a:cs typeface="Times New Roman" panose="02020603050405020304" pitchFamily="18" charset="0"/>
            </a:endParaRPr>
          </a:p>
          <a:p>
            <a:pPr marL="0" indent="0" algn="just" fontAlgn="base">
              <a:buNone/>
            </a:pPr>
            <a:r>
              <a:rPr lang="en-GB" sz="2400" dirty="0">
                <a:latin typeface="Times New Roman" panose="02020603050405020304" pitchFamily="18" charset="0"/>
                <a:cs typeface="Times New Roman" panose="02020603050405020304" pitchFamily="18" charset="0"/>
              </a:rPr>
              <a:t>This may lead to </a:t>
            </a:r>
            <a:r>
              <a:rPr lang="en-GB" sz="2400" b="1" u="sng" dirty="0">
                <a:latin typeface="Times New Roman" panose="02020603050405020304" pitchFamily="18" charset="0"/>
                <a:cs typeface="Times New Roman" panose="02020603050405020304" pitchFamily="18" charset="0"/>
              </a:rPr>
              <a:t>certain weird situations.</a:t>
            </a:r>
            <a:r>
              <a:rPr lang="en-GB" sz="2400" dirty="0">
                <a:latin typeface="Times New Roman" panose="02020603050405020304" pitchFamily="18" charset="0"/>
                <a:cs typeface="Times New Roman" panose="02020603050405020304" pitchFamily="18" charset="0"/>
              </a:rPr>
              <a:t> </a:t>
            </a:r>
          </a:p>
          <a:p>
            <a:pPr marL="0" indent="0" algn="just" fontAlgn="base">
              <a:buNone/>
            </a:pPr>
            <a:r>
              <a:rPr lang="en-GB" sz="2400" dirty="0">
                <a:latin typeface="Times New Roman" panose="02020603050405020304" pitchFamily="18" charset="0"/>
                <a:cs typeface="Times New Roman" panose="02020603050405020304" pitchFamily="18" charset="0"/>
              </a:rPr>
              <a:t>For example, an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transfers a property under JDA to the developer for development after only a period of six months of its acquisition, the completion certificate is issued, say, after five years of such transfer.</a:t>
            </a:r>
          </a:p>
          <a:p>
            <a:pPr marL="0" indent="0" algn="just" fontAlgn="base">
              <a:buNone/>
            </a:pPr>
            <a:r>
              <a:rPr lang="en-GB" sz="2400" b="1" u="sng" dirty="0">
                <a:latin typeface="Times New Roman" panose="02020603050405020304" pitchFamily="18" charset="0"/>
                <a:cs typeface="Times New Roman" panose="02020603050405020304" pitchFamily="18" charset="0"/>
              </a:rPr>
              <a:t>The capital gain would be taxable after a period of more than five years from the acquisition, however only as short term capital gain, since the period of holding between acquisition and transfer is only six months.</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611770108"/>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022" y="789022"/>
            <a:ext cx="11569056" cy="5805419"/>
          </a:xfrm>
        </p:spPr>
        <p:txBody>
          <a:bodyPr>
            <a:normAutofit/>
          </a:bodyPr>
          <a:lstStyle/>
          <a:p>
            <a:pPr marL="0" indent="0" algn="just" fontAlgn="base">
              <a:buNone/>
            </a:pPr>
            <a:endParaRPr lang="en-GB" sz="2400" dirty="0">
              <a:latin typeface="Times New Roman" panose="02020603050405020304" pitchFamily="18" charset="0"/>
              <a:cs typeface="Times New Roman" panose="02020603050405020304" pitchFamily="18" charset="0"/>
            </a:endParaRPr>
          </a:p>
          <a:p>
            <a:pPr marL="0" indent="0" algn="just" fontAlgn="base">
              <a:buNone/>
            </a:pPr>
            <a:endParaRPr lang="en-GB" sz="2400" dirty="0">
              <a:latin typeface="Times New Roman" panose="02020603050405020304" pitchFamily="18" charset="0"/>
              <a:cs typeface="Times New Roman" panose="02020603050405020304" pitchFamily="18" charset="0"/>
            </a:endParaRPr>
          </a:p>
          <a:p>
            <a:pPr marL="0" indent="0" algn="just" fontAlgn="base">
              <a:buNone/>
            </a:pPr>
            <a:r>
              <a:rPr lang="en-GB" sz="2400" dirty="0">
                <a:latin typeface="Times New Roman" panose="02020603050405020304" pitchFamily="18" charset="0"/>
                <a:cs typeface="Times New Roman" panose="02020603050405020304" pitchFamily="18" charset="0"/>
              </a:rPr>
              <a:t>Section 48 provides for the mode of computation of capital gains. </a:t>
            </a:r>
          </a:p>
          <a:p>
            <a:pPr marL="0" indent="0" algn="just" fontAlgn="base">
              <a:buNone/>
            </a:pPr>
            <a:r>
              <a:rPr lang="en-GB" sz="2400" dirty="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second Proviso to this section also provides for indexation of cost of acquisition in cases of transfer of long term capital asset.</a:t>
            </a:r>
            <a:r>
              <a:rPr lang="en-GB" sz="2400" dirty="0">
                <a:latin typeface="Times New Roman" panose="02020603050405020304" pitchFamily="18" charset="0"/>
                <a:cs typeface="Times New Roman" panose="02020603050405020304" pitchFamily="18" charset="0"/>
              </a:rPr>
              <a:t> </a:t>
            </a:r>
          </a:p>
          <a:p>
            <a:pPr marL="0" indent="0" algn="just" fontAlgn="base">
              <a:buNone/>
            </a:pPr>
            <a:r>
              <a:rPr lang="en-GB" sz="2400" b="1" u="sng" dirty="0">
                <a:latin typeface="Times New Roman" panose="02020603050405020304" pitchFamily="18" charset="0"/>
                <a:cs typeface="Times New Roman" panose="02020603050405020304" pitchFamily="18" charset="0"/>
              </a:rPr>
              <a:t>Clause (iii) of Explanation under this section defines the term ‘indexed cost of acquisition’ as under;</a:t>
            </a:r>
          </a:p>
          <a:p>
            <a:pPr marL="0" indent="0" algn="just" fontAlgn="base">
              <a:buNone/>
            </a:pPr>
            <a:r>
              <a:rPr lang="en-GB" sz="2400" i="1" dirty="0">
                <a:latin typeface="Times New Roman" panose="02020603050405020304" pitchFamily="18" charset="0"/>
                <a:cs typeface="Times New Roman" panose="02020603050405020304" pitchFamily="18" charset="0"/>
              </a:rPr>
              <a:t>“(iii) "indexed cost of acquisition" means an amount which bears to the cost of acquisition the same proportion as Cost Inflation Index for the year in which the asset is </a:t>
            </a:r>
            <a:r>
              <a:rPr lang="en-GB" sz="2400" b="1" i="1" dirty="0">
                <a:latin typeface="Times New Roman" panose="02020603050405020304" pitchFamily="18" charset="0"/>
                <a:cs typeface="Times New Roman" panose="02020603050405020304" pitchFamily="18" charset="0"/>
              </a:rPr>
              <a:t>transferred</a:t>
            </a:r>
            <a:r>
              <a:rPr lang="en-GB" sz="2400" i="1" dirty="0">
                <a:latin typeface="Times New Roman" panose="02020603050405020304" pitchFamily="18" charset="0"/>
                <a:cs typeface="Times New Roman" panose="02020603050405020304" pitchFamily="18" charset="0"/>
              </a:rPr>
              <a:t> bears to the Cost Inflation Index for the first year in which the asset was held by the </a:t>
            </a:r>
            <a:r>
              <a:rPr lang="en-GB" sz="2400" i="1" dirty="0" err="1">
                <a:latin typeface="Times New Roman" panose="02020603050405020304" pitchFamily="18" charset="0"/>
                <a:cs typeface="Times New Roman" panose="02020603050405020304" pitchFamily="18" charset="0"/>
              </a:rPr>
              <a:t>assessee</a:t>
            </a:r>
            <a:r>
              <a:rPr lang="en-GB" sz="2400" i="1" dirty="0">
                <a:latin typeface="Times New Roman" panose="02020603050405020304" pitchFamily="18" charset="0"/>
                <a:cs typeface="Times New Roman" panose="02020603050405020304" pitchFamily="18" charset="0"/>
              </a:rPr>
              <a:t> or for the year beginning on the 1st day of April, 2001 , whichever is later;”</a:t>
            </a:r>
            <a:endParaRPr lang="en-GB"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
        <p:nvSpPr>
          <p:cNvPr id="2" name="Title 1"/>
          <p:cNvSpPr>
            <a:spLocks noGrp="1"/>
          </p:cNvSpPr>
          <p:nvPr>
            <p:ph type="title"/>
          </p:nvPr>
        </p:nvSpPr>
        <p:spPr>
          <a:xfrm>
            <a:off x="314677" y="301246"/>
            <a:ext cx="10515600" cy="1156636"/>
          </a:xfrm>
        </p:spPr>
        <p:txBody>
          <a:bodyPr>
            <a:normAutofit/>
          </a:bodyPr>
          <a:lstStyle/>
          <a:p>
            <a:r>
              <a:rPr lang="en-IN" sz="3200" b="1" dirty="0">
                <a:latin typeface="Times New Roman" panose="02020603050405020304" pitchFamily="18" charset="0"/>
                <a:cs typeface="Times New Roman" panose="02020603050405020304" pitchFamily="18" charset="0"/>
              </a:rPr>
              <a:t>ISSUE - 6</a:t>
            </a:r>
            <a:br>
              <a:rPr lang="en-IN" sz="3200" b="1" dirty="0">
                <a:latin typeface="Times New Roman" panose="02020603050405020304" pitchFamily="18" charset="0"/>
                <a:cs typeface="Times New Roman" panose="02020603050405020304" pitchFamily="18" charset="0"/>
              </a:rPr>
            </a:br>
            <a:r>
              <a:rPr lang="en-IN" sz="3200" b="1" u="sng" dirty="0">
                <a:latin typeface="Times New Roman" panose="02020603050405020304" pitchFamily="18" charset="0"/>
                <a:cs typeface="Times New Roman" panose="02020603050405020304" pitchFamily="18" charset="0"/>
              </a:rPr>
              <a:t>INDEXATION</a:t>
            </a:r>
            <a:endParaRPr lang="en-IN" sz="3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96350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55" y="868043"/>
            <a:ext cx="11569056" cy="5805419"/>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The law is very clear that the </a:t>
            </a:r>
            <a:r>
              <a:rPr lang="en-GB" sz="2400" b="1" u="sng" dirty="0">
                <a:latin typeface="Times New Roman" panose="02020603050405020304" pitchFamily="18" charset="0"/>
                <a:cs typeface="Times New Roman" panose="02020603050405020304" pitchFamily="18" charset="0"/>
              </a:rPr>
              <a:t>indexation benefit will be given to the extent of cost inflation index till the year of transfer.</a:t>
            </a:r>
          </a:p>
          <a:p>
            <a:pPr marL="0" indent="0" algn="just" fontAlgn="base">
              <a:buNone/>
            </a:pPr>
            <a:endParaRPr lang="en-GB" sz="2400" b="1" u="sng" dirty="0">
              <a:latin typeface="Times New Roman" panose="02020603050405020304" pitchFamily="18" charset="0"/>
              <a:cs typeface="Times New Roman" panose="02020603050405020304" pitchFamily="18" charset="0"/>
            </a:endParaRPr>
          </a:p>
          <a:p>
            <a:pPr marL="0" indent="0" algn="just" fontAlgn="base">
              <a:buNone/>
            </a:pPr>
            <a:r>
              <a:rPr lang="en-GB" sz="2400" b="1" u="sng" dirty="0">
                <a:latin typeface="Times New Roman" panose="02020603050405020304" pitchFamily="18" charset="0"/>
                <a:cs typeface="Times New Roman" panose="02020603050405020304" pitchFamily="18" charset="0"/>
              </a:rPr>
              <a:t>Suppose a land or building which was acquired by an individual before 2001 and the same is transferred for development under a JDA to the developer as on 31st March 2019, the completion certificate is issued sometime in the April 2025.</a:t>
            </a:r>
          </a:p>
          <a:p>
            <a:pPr marL="0" indent="0" algn="just" fontAlgn="base">
              <a:buNone/>
            </a:pPr>
            <a:endParaRPr lang="en-GB" sz="2400" b="1" u="sng" dirty="0">
              <a:latin typeface="Times New Roman" panose="02020603050405020304" pitchFamily="18" charset="0"/>
              <a:cs typeface="Times New Roman" panose="02020603050405020304" pitchFamily="18" charset="0"/>
            </a:endParaRPr>
          </a:p>
          <a:p>
            <a:pPr marL="0" indent="0" algn="just" fontAlgn="base">
              <a:buNone/>
            </a:pPr>
            <a:r>
              <a:rPr lang="en-GB" sz="2400" dirty="0">
                <a:latin typeface="Times New Roman" panose="02020603050405020304" pitchFamily="18" charset="0"/>
                <a:cs typeface="Times New Roman" panose="02020603050405020304" pitchFamily="18" charset="0"/>
              </a:rPr>
              <a:t>In such a case the </a:t>
            </a:r>
            <a:r>
              <a:rPr lang="en-GB" sz="2400" b="1" u="sng" dirty="0">
                <a:latin typeface="Times New Roman" panose="02020603050405020304" pitchFamily="18" charset="0"/>
                <a:cs typeface="Times New Roman" panose="02020603050405020304" pitchFamily="18" charset="0"/>
              </a:rPr>
              <a:t>long term capital gain arising to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on transfer of asset will be chargeable to tax in the Assessment Year 2026-27, while, it appears that the indexed cost of acquisition will be computed by taking cost inflation index for the year 2020 only, since the ‘transfer’ took place in the Financial Year 2019-20 only.</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077536409"/>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9100"/>
            <a:ext cx="11341100" cy="6175341"/>
          </a:xfrm>
        </p:spPr>
        <p:txBody>
          <a:bodyPr>
            <a:normAutofit/>
          </a:bodyPr>
          <a:lstStyle/>
          <a:p>
            <a:pPr marL="0" indent="0" algn="just" fontAlgn="base">
              <a:buNone/>
            </a:pPr>
            <a:r>
              <a:rPr lang="en-GB" sz="2400" b="1" u="sng" dirty="0">
                <a:latin typeface="Times New Roman" panose="02020603050405020304" pitchFamily="18" charset="0"/>
                <a:cs typeface="Times New Roman" panose="02020603050405020304" pitchFamily="18" charset="0"/>
              </a:rPr>
              <a:t>ALTERNATE CONTENTION</a:t>
            </a:r>
          </a:p>
          <a:p>
            <a:pPr marL="0" indent="0" algn="just" fontAlgn="base">
              <a:buNone/>
            </a:pPr>
            <a:r>
              <a:rPr lang="en-GB" sz="2400" b="1" u="sng" dirty="0">
                <a:latin typeface="Times New Roman" panose="02020603050405020304" pitchFamily="18" charset="0"/>
                <a:cs typeface="Times New Roman" panose="02020603050405020304" pitchFamily="18" charset="0"/>
              </a:rPr>
              <a:t>Benefit from the judicial pronouncement delivered in the context of 45(2). </a:t>
            </a:r>
          </a:p>
          <a:p>
            <a:pPr marL="0" indent="0" algn="just" fontAlgn="base">
              <a:buNone/>
            </a:pPr>
            <a:r>
              <a:rPr lang="en-GB" sz="2400" dirty="0">
                <a:latin typeface="Times New Roman" panose="02020603050405020304" pitchFamily="18" charset="0"/>
                <a:cs typeface="Times New Roman" panose="02020603050405020304" pitchFamily="18" charset="0"/>
              </a:rPr>
              <a:t>In these cases also the instance of tax is deferred. </a:t>
            </a:r>
          </a:p>
          <a:p>
            <a:pPr marL="0" indent="0" algn="just" fontAlgn="base">
              <a:buNone/>
            </a:pPr>
            <a:r>
              <a:rPr lang="en-GB" sz="2400" dirty="0">
                <a:latin typeface="Times New Roman" panose="02020603050405020304" pitchFamily="18" charset="0"/>
                <a:cs typeface="Times New Roman" panose="02020603050405020304" pitchFamily="18" charset="0"/>
              </a:rPr>
              <a:t>There is a judgement of the </a:t>
            </a:r>
            <a:r>
              <a:rPr lang="en-GB" sz="2400" dirty="0" err="1">
                <a:latin typeface="Times New Roman" panose="02020603050405020304" pitchFamily="18" charset="0"/>
                <a:cs typeface="Times New Roman" panose="02020603050405020304" pitchFamily="18" charset="0"/>
              </a:rPr>
              <a:t>hon’ble</a:t>
            </a: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Karnataka High Court</a:t>
            </a:r>
            <a:r>
              <a:rPr lang="en-GB" sz="2400" u="sng" dirty="0">
                <a:latin typeface="Times New Roman" panose="02020603050405020304" pitchFamily="18" charset="0"/>
                <a:cs typeface="Times New Roman" panose="02020603050405020304" pitchFamily="18" charset="0"/>
              </a:rPr>
              <a:t>, in the case of </a:t>
            </a:r>
            <a:r>
              <a:rPr lang="en-GB" sz="2400" b="1" u="sng" dirty="0">
                <a:latin typeface="Times New Roman" panose="02020603050405020304" pitchFamily="18" charset="0"/>
                <a:cs typeface="Times New Roman" panose="02020603050405020304" pitchFamily="18" charset="0"/>
              </a:rPr>
              <a:t>CIT Vs. </a:t>
            </a:r>
            <a:r>
              <a:rPr lang="en-GB" sz="2400" b="1" u="sng" dirty="0" err="1">
                <a:latin typeface="Times New Roman" panose="02020603050405020304" pitchFamily="18" charset="0"/>
                <a:cs typeface="Times New Roman" panose="02020603050405020304" pitchFamily="18" charset="0"/>
              </a:rPr>
              <a:t>Rudra</a:t>
            </a:r>
            <a:r>
              <a:rPr lang="en-GB" sz="2400" b="1" u="sng" dirty="0">
                <a:latin typeface="Times New Roman" panose="02020603050405020304" pitchFamily="18" charset="0"/>
                <a:cs typeface="Times New Roman" panose="02020603050405020304" pitchFamily="18" charset="0"/>
              </a:rPr>
              <a:t> Industrial Commercial Corporation IT Appeal No. 3119 of 2005, </a:t>
            </a:r>
            <a:r>
              <a:rPr lang="en-GB" sz="2400" b="1" u="sng" dirty="0" err="1">
                <a:latin typeface="Times New Roman" panose="02020603050405020304" pitchFamily="18" charset="0"/>
                <a:cs typeface="Times New Roman" panose="02020603050405020304" pitchFamily="18" charset="0"/>
              </a:rPr>
              <a:t>dt.</a:t>
            </a:r>
            <a:r>
              <a:rPr lang="en-GB" sz="2400" b="1" u="sng" dirty="0">
                <a:latin typeface="Times New Roman" panose="02020603050405020304" pitchFamily="18" charset="0"/>
                <a:cs typeface="Times New Roman" panose="02020603050405020304" pitchFamily="18" charset="0"/>
              </a:rPr>
              <a:t> 25.01.2011</a:t>
            </a:r>
            <a:r>
              <a:rPr lang="en-GB" sz="2400" u="sng"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where the </a:t>
            </a:r>
            <a:r>
              <a:rPr lang="en-GB" sz="2400" b="1" u="sng" dirty="0">
                <a:latin typeface="Times New Roman" panose="02020603050405020304" pitchFamily="18" charset="0"/>
                <a:cs typeface="Times New Roman" panose="02020603050405020304" pitchFamily="18" charset="0"/>
              </a:rPr>
              <a:t>issue was the </a:t>
            </a:r>
            <a:r>
              <a:rPr lang="en-GB" sz="2400" b="1" u="sng" dirty="0" err="1">
                <a:latin typeface="Times New Roman" panose="02020603050405020304" pitchFamily="18" charset="0"/>
                <a:cs typeface="Times New Roman" panose="02020603050405020304" pitchFamily="18" charset="0"/>
              </a:rPr>
              <a:t>allowability</a:t>
            </a:r>
            <a:r>
              <a:rPr lang="en-GB" sz="2400" b="1" u="sng" dirty="0">
                <a:latin typeface="Times New Roman" panose="02020603050405020304" pitchFamily="18" charset="0"/>
                <a:cs typeface="Times New Roman" panose="02020603050405020304" pitchFamily="18" charset="0"/>
              </a:rPr>
              <a:t> of benefit of indexation, in the case of sale of stock which was converted in stock from investment,</a:t>
            </a:r>
            <a:r>
              <a:rPr lang="en-GB" sz="2400" dirty="0">
                <a:latin typeface="Times New Roman" panose="02020603050405020304" pitchFamily="18" charset="0"/>
                <a:cs typeface="Times New Roman" panose="02020603050405020304" pitchFamily="18" charset="0"/>
              </a:rPr>
              <a:t> as is envisaged </a:t>
            </a:r>
            <a:r>
              <a:rPr lang="en-GB" sz="2400" b="1" u="sng" dirty="0">
                <a:latin typeface="Times New Roman" panose="02020603050405020304" pitchFamily="18" charset="0"/>
                <a:cs typeface="Times New Roman" panose="02020603050405020304" pitchFamily="18" charset="0"/>
              </a:rPr>
              <a:t>in section 45(2) of the Act.</a:t>
            </a:r>
          </a:p>
          <a:p>
            <a:pPr marL="0" indent="0" algn="just" fontAlgn="base">
              <a:buNone/>
            </a:pPr>
            <a:r>
              <a:rPr lang="en-GB" sz="2400" dirty="0">
                <a:latin typeface="Times New Roman" panose="02020603050405020304" pitchFamily="18" charset="0"/>
                <a:cs typeface="Times New Roman" panose="02020603050405020304" pitchFamily="18" charset="0"/>
              </a:rPr>
              <a:t>The High Court, observed as under:</a:t>
            </a:r>
          </a:p>
          <a:p>
            <a:pPr marL="0" indent="0" algn="just" fontAlgn="base">
              <a:buNone/>
            </a:pPr>
            <a:r>
              <a:rPr lang="en-GB" sz="2400" i="1" dirty="0">
                <a:latin typeface="Times New Roman" panose="02020603050405020304" pitchFamily="18" charset="0"/>
                <a:cs typeface="Times New Roman" panose="02020603050405020304" pitchFamily="18" charset="0"/>
              </a:rPr>
              <a:t>“Explanation (iii) to s. 48 defines indexed cost of acquisition which means an amount which bears to the cost of acquisition the same proportion as Cost Inflation Index for the year in which the asset is transferred bears to the Cost Inflation Index for the first year in which the asset was held by the </a:t>
            </a:r>
            <a:r>
              <a:rPr lang="en-GB" sz="2400" i="1" dirty="0" err="1">
                <a:latin typeface="Times New Roman" panose="02020603050405020304" pitchFamily="18" charset="0"/>
                <a:cs typeface="Times New Roman" panose="02020603050405020304" pitchFamily="18" charset="0"/>
              </a:rPr>
              <a:t>assessee</a:t>
            </a:r>
            <a:r>
              <a:rPr lang="en-GB" sz="2400" i="1" dirty="0">
                <a:latin typeface="Times New Roman" panose="02020603050405020304" pitchFamily="18" charset="0"/>
                <a:cs typeface="Times New Roman" panose="02020603050405020304" pitchFamily="18" charset="0"/>
              </a:rPr>
              <a:t> or for the year beginning on the 1st day of April, 1981, whichever is later. </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766836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56" y="283029"/>
            <a:ext cx="11386888" cy="5893934"/>
          </a:xfrm>
        </p:spPr>
        <p:txBody>
          <a:bodyPr>
            <a:noAutofit/>
          </a:bodyPr>
          <a:lstStyle/>
          <a:p>
            <a:pPr marL="109728" indent="0" algn="just">
              <a:buNone/>
            </a:pPr>
            <a:r>
              <a:rPr lang="en-US" sz="2200" b="1" i="0" u="none" strike="noStrike" baseline="0" dirty="0">
                <a:solidFill>
                  <a:srgbClr val="000000"/>
                </a:solidFill>
                <a:latin typeface="Times New Roman" panose="02020603050405020304" pitchFamily="18" charset="0"/>
                <a:cs typeface="Times New Roman" panose="02020603050405020304" pitchFamily="18" charset="0"/>
              </a:rPr>
              <a:t>25.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In view of the </a:t>
            </a:r>
            <a:r>
              <a:rPr lang="en-US" sz="2200" b="0" i="0" u="none" strike="noStrike" baseline="0" dirty="0" err="1">
                <a:solidFill>
                  <a:srgbClr val="000000"/>
                </a:solidFill>
                <a:latin typeface="Times New Roman" panose="02020603050405020304" pitchFamily="18" charset="0"/>
                <a:cs typeface="Times New Roman" panose="02020603050405020304" pitchFamily="18" charset="0"/>
              </a:rPr>
              <a:t>aforestated</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 peculiar facts of the case and looking at the definition of the term 'transfer" as defined under Section 2(47) of the Act, we are of the view that the appellants were entitled to relief under Section 54 of the Act in respect of the long term capital gain which they had earned in pursuance of transfer of their residential property being House No. 267, Sector 9-C, situated in Chandigarh and used for purchase of a new asset/residential house.</a:t>
            </a:r>
          </a:p>
          <a:p>
            <a:pPr marL="109728" indent="0" algn="just">
              <a:buNone/>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109728" indent="0" algn="just">
              <a:buNone/>
            </a:pPr>
            <a:r>
              <a:rPr lang="en-US" sz="2200" b="1" i="0" u="none" strike="noStrike" baseline="0" dirty="0">
                <a:solidFill>
                  <a:srgbClr val="000000"/>
                </a:solidFill>
                <a:latin typeface="Times New Roman" panose="02020603050405020304" pitchFamily="18" charset="0"/>
                <a:cs typeface="Times New Roman" panose="02020603050405020304" pitchFamily="18" charset="0"/>
              </a:rPr>
              <a:t>26.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The appeals are, therefore, allowed with no order as to costs. </a:t>
            </a:r>
          </a:p>
          <a:p>
            <a:pPr marL="109728" indent="0" algn="just">
              <a:buNone/>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The impugned judgments are quashed and set aside and the Authorities are directed to re-assess the income of the appellants for the Assessment Year2005-2006, after taking into account the fact that the appellants were entitled to the relief, subject to fulfilment of other conditions.</a:t>
            </a:r>
            <a:endParaRPr lang="en-IN" sz="2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400595427"/>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295" y="121550"/>
            <a:ext cx="11454511" cy="6200741"/>
          </a:xfrm>
        </p:spPr>
        <p:txBody>
          <a:bodyPr>
            <a:normAutofit/>
          </a:bodyPr>
          <a:lstStyle/>
          <a:p>
            <a:pPr marL="0" indent="0" algn="just" fontAlgn="base">
              <a:buNone/>
            </a:pPr>
            <a:r>
              <a:rPr lang="en-GB" sz="2400" b="1" u="sng" dirty="0">
                <a:latin typeface="Times New Roman" panose="02020603050405020304" pitchFamily="18" charset="0"/>
                <a:cs typeface="Times New Roman" panose="02020603050405020304" pitchFamily="18" charset="0"/>
              </a:rPr>
              <a:t>ALTERNATE CONTENTION</a:t>
            </a:r>
          </a:p>
          <a:p>
            <a:pPr marL="0" indent="0" algn="just" fontAlgn="base">
              <a:buNone/>
            </a:pPr>
            <a:r>
              <a:rPr lang="en-GB" sz="2400" i="1" dirty="0">
                <a:latin typeface="Times New Roman" panose="02020603050405020304" pitchFamily="18" charset="0"/>
                <a:cs typeface="Times New Roman" panose="02020603050405020304" pitchFamily="18" charset="0"/>
              </a:rPr>
              <a:t>12. A </a:t>
            </a:r>
            <a:r>
              <a:rPr lang="en-GB" sz="2400" b="1" i="1" u="sng" dirty="0">
                <a:latin typeface="Times New Roman" panose="02020603050405020304" pitchFamily="18" charset="0"/>
                <a:cs typeface="Times New Roman" panose="02020603050405020304" pitchFamily="18" charset="0"/>
              </a:rPr>
              <a:t>harmonious interpretation of these two provisions</a:t>
            </a:r>
            <a:r>
              <a:rPr lang="en-GB" sz="2400" i="1" dirty="0">
                <a:latin typeface="Times New Roman" panose="02020603050405020304" pitchFamily="18" charset="0"/>
                <a:cs typeface="Times New Roman" panose="02020603050405020304" pitchFamily="18" charset="0"/>
              </a:rPr>
              <a:t> makes it clear as to how the capital gains is to be taken into consideration.</a:t>
            </a:r>
          </a:p>
          <a:p>
            <a:pPr marL="0" indent="0" algn="just" fontAlgn="base">
              <a:buNone/>
            </a:pPr>
            <a:r>
              <a:rPr lang="en-GB" sz="2400" i="1" dirty="0">
                <a:latin typeface="Times New Roman" panose="02020603050405020304" pitchFamily="18" charset="0"/>
                <a:cs typeface="Times New Roman" panose="02020603050405020304" pitchFamily="18" charset="0"/>
              </a:rPr>
              <a:t>First we have to find out </a:t>
            </a:r>
            <a:r>
              <a:rPr lang="en-GB" sz="2400" b="1" i="1" u="sng" dirty="0">
                <a:latin typeface="Times New Roman" panose="02020603050405020304" pitchFamily="18" charset="0"/>
                <a:cs typeface="Times New Roman" panose="02020603050405020304" pitchFamily="18" charset="0"/>
              </a:rPr>
              <a:t>what is the fair market value of the asset on the date of conversion, </a:t>
            </a:r>
            <a:r>
              <a:rPr lang="en-GB" sz="2400" i="1" dirty="0">
                <a:latin typeface="Times New Roman" panose="02020603050405020304" pitchFamily="18" charset="0"/>
                <a:cs typeface="Times New Roman" panose="02020603050405020304" pitchFamily="18" charset="0"/>
              </a:rPr>
              <a:t>then to find out</a:t>
            </a:r>
            <a:r>
              <a:rPr lang="en-GB" sz="2400" b="1" i="1" dirty="0">
                <a:latin typeface="Times New Roman" panose="02020603050405020304" pitchFamily="18" charset="0"/>
                <a:cs typeface="Times New Roman" panose="02020603050405020304" pitchFamily="18" charset="0"/>
              </a:rPr>
              <a:t> </a:t>
            </a:r>
            <a:r>
              <a:rPr lang="en-GB" sz="2400" b="1" i="1" u="sng" dirty="0">
                <a:latin typeface="Times New Roman" panose="02020603050405020304" pitchFamily="18" charset="0"/>
                <a:cs typeface="Times New Roman" panose="02020603050405020304" pitchFamily="18" charset="0"/>
              </a:rPr>
              <a:t>what is the market value of the property on the date of transfer.</a:t>
            </a:r>
          </a:p>
          <a:p>
            <a:pPr marL="0" indent="0" algn="just" fontAlgn="base">
              <a:buNone/>
            </a:pPr>
            <a:r>
              <a:rPr lang="en-GB" sz="2400" i="1" dirty="0">
                <a:latin typeface="Times New Roman" panose="02020603050405020304" pitchFamily="18" charset="0"/>
                <a:cs typeface="Times New Roman" panose="02020603050405020304" pitchFamily="18" charset="0"/>
              </a:rPr>
              <a:t>So, </a:t>
            </a:r>
            <a:r>
              <a:rPr lang="en-GB" sz="2400" b="1" i="1" u="sng" dirty="0">
                <a:latin typeface="Times New Roman" panose="02020603050405020304" pitchFamily="18" charset="0"/>
                <a:cs typeface="Times New Roman" panose="02020603050405020304" pitchFamily="18" charset="0"/>
              </a:rPr>
              <a:t>in order to compute the capital gains payable, it is the market value on the date of transfer that is relevant and in arriving at that market value the index cost of acquisition as prescribed on the date of transfer is to be taken into consideration and not the date of conversion.</a:t>
            </a:r>
          </a:p>
          <a:p>
            <a:pPr marL="0" indent="0" algn="just" fontAlgn="base">
              <a:buNone/>
            </a:pPr>
            <a:r>
              <a:rPr lang="en-GB" sz="2400" i="1" dirty="0">
                <a:latin typeface="Times New Roman" panose="02020603050405020304" pitchFamily="18" charset="0"/>
                <a:cs typeface="Times New Roman" panose="02020603050405020304" pitchFamily="18" charset="0"/>
              </a:rPr>
              <a:t>In the instant case, the </a:t>
            </a:r>
            <a:r>
              <a:rPr lang="en-GB" sz="2400" b="1" i="1" u="sng" dirty="0">
                <a:latin typeface="Times New Roman" panose="02020603050405020304" pitchFamily="18" charset="0"/>
                <a:cs typeface="Times New Roman" panose="02020603050405020304" pitchFamily="18" charset="0"/>
              </a:rPr>
              <a:t>index cost of acquisition was 223 on the date of transfer</a:t>
            </a:r>
            <a:r>
              <a:rPr lang="en-GB" sz="2400" i="1" dirty="0">
                <a:latin typeface="Times New Roman" panose="02020603050405020304" pitchFamily="18" charset="0"/>
                <a:cs typeface="Times New Roman" panose="02020603050405020304" pitchFamily="18" charset="0"/>
              </a:rPr>
              <a:t> in the year ending 1993 and the </a:t>
            </a:r>
            <a:r>
              <a:rPr lang="en-GB" sz="2400" b="1" i="1" u="sng" dirty="0">
                <a:latin typeface="Times New Roman" panose="02020603050405020304" pitchFamily="18" charset="0"/>
                <a:cs typeface="Times New Roman" panose="02020603050405020304" pitchFamily="18" charset="0"/>
              </a:rPr>
              <a:t>index cost of acquisition on the date of conversion is 161.</a:t>
            </a:r>
            <a:r>
              <a:rPr lang="en-GB" sz="2400" i="1" dirty="0">
                <a:latin typeface="Times New Roman" panose="02020603050405020304" pitchFamily="18" charset="0"/>
                <a:cs typeface="Times New Roman" panose="02020603050405020304" pitchFamily="18" charset="0"/>
              </a:rPr>
              <a:t> Therefore, the </a:t>
            </a:r>
            <a:r>
              <a:rPr lang="en-GB" sz="2400" b="1" i="1" u="sng" dirty="0">
                <a:latin typeface="Times New Roman" panose="02020603050405020304" pitchFamily="18" charset="0"/>
                <a:cs typeface="Times New Roman" panose="02020603050405020304" pitchFamily="18" charset="0"/>
              </a:rPr>
              <a:t>AO committed a serious error in taking 161 as the index. The appellate authorities have rightly interfered with the said assessment and have taken 223 as correct index cost of acquisition.</a:t>
            </a:r>
            <a:r>
              <a:rPr lang="en-GB" sz="2400" i="1" dirty="0">
                <a:latin typeface="Times New Roman" panose="02020603050405020304" pitchFamily="18" charset="0"/>
                <a:cs typeface="Times New Roman" panose="02020603050405020304" pitchFamily="18" charset="0"/>
              </a:rPr>
              <a:t> Therefore, when the impugned order passed by the appellate authorities is in accordance with the aforesaid statutory provisions, the said substantial questions of law have to be answered in favour of the </a:t>
            </a:r>
            <a:r>
              <a:rPr lang="en-GB" sz="2400" i="1" dirty="0" err="1">
                <a:latin typeface="Times New Roman" panose="02020603050405020304" pitchFamily="18" charset="0"/>
                <a:cs typeface="Times New Roman" panose="02020603050405020304" pitchFamily="18" charset="0"/>
              </a:rPr>
              <a:t>assessee</a:t>
            </a:r>
            <a:r>
              <a:rPr lang="en-GB" sz="2400" i="1" dirty="0">
                <a:latin typeface="Times New Roman" panose="02020603050405020304" pitchFamily="18" charset="0"/>
                <a:cs typeface="Times New Roman" panose="02020603050405020304" pitchFamily="18" charset="0"/>
              </a:rPr>
              <a:t> and against the Revenue.” </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889848742"/>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95300"/>
            <a:ext cx="11341100" cy="6099141"/>
          </a:xfrm>
        </p:spPr>
        <p:txBody>
          <a:bodyPr>
            <a:normAutofit/>
          </a:bodyPr>
          <a:lstStyle/>
          <a:p>
            <a:pPr marL="0" indent="0" algn="just" fontAlgn="base">
              <a:buNone/>
            </a:pPr>
            <a:r>
              <a:rPr lang="en-GB" sz="2400" b="1" u="sng" dirty="0">
                <a:latin typeface="Times New Roman" panose="02020603050405020304" pitchFamily="18" charset="0"/>
                <a:cs typeface="Times New Roman" panose="02020603050405020304" pitchFamily="18" charset="0"/>
              </a:rPr>
              <a:t>ALTERNATE CONTENTION</a:t>
            </a:r>
          </a:p>
          <a:p>
            <a:pPr marL="0" indent="0" algn="just" fontAlgn="base">
              <a:buNone/>
            </a:pPr>
            <a:r>
              <a:rPr lang="en-GB" sz="2400" b="1" u="sng" dirty="0">
                <a:latin typeface="Times New Roman" panose="02020603050405020304" pitchFamily="18" charset="0"/>
                <a:cs typeface="Times New Roman" panose="02020603050405020304" pitchFamily="18" charset="0"/>
              </a:rPr>
              <a:t>Following decisions were rendered by the ITAT, following the above judgement of the Karnataka High Court:</a:t>
            </a:r>
          </a:p>
          <a:p>
            <a:pPr algn="just" fontAlgn="base">
              <a:buFont typeface="Wingdings" panose="05000000000000000000" pitchFamily="2" charset="2"/>
              <a:buChar char="Ø"/>
            </a:pPr>
            <a:r>
              <a:rPr lang="en-GB" sz="2400" b="1" dirty="0" err="1">
                <a:latin typeface="Times New Roman" panose="02020603050405020304" pitchFamily="18" charset="0"/>
                <a:cs typeface="Times New Roman" panose="02020603050405020304" pitchFamily="18" charset="0"/>
              </a:rPr>
              <a:t>Sakthi</a:t>
            </a:r>
            <a:r>
              <a:rPr lang="en-GB" sz="2400" b="1" dirty="0">
                <a:latin typeface="Times New Roman" panose="02020603050405020304" pitchFamily="18" charset="0"/>
                <a:cs typeface="Times New Roman" panose="02020603050405020304" pitchFamily="18" charset="0"/>
              </a:rPr>
              <a:t> Sugars Ltd. Vs. DCIT, </a:t>
            </a:r>
            <a:r>
              <a:rPr lang="en-GB" sz="2400" b="1" dirty="0" err="1">
                <a:latin typeface="Times New Roman" panose="02020603050405020304" pitchFamily="18" charset="0"/>
                <a:cs typeface="Times New Roman" panose="02020603050405020304" pitchFamily="18" charset="0"/>
              </a:rPr>
              <a:t>IT.A.Nos</a:t>
            </a:r>
            <a:r>
              <a:rPr lang="en-GB" sz="2400" b="1" dirty="0">
                <a:latin typeface="Times New Roman" panose="02020603050405020304" pitchFamily="18" charset="0"/>
                <a:cs typeface="Times New Roman" panose="02020603050405020304" pitchFamily="18" charset="0"/>
              </a:rPr>
              <a:t>. 866/</a:t>
            </a:r>
            <a:r>
              <a:rPr lang="en-GB" sz="2400" b="1" dirty="0" err="1">
                <a:latin typeface="Times New Roman" panose="02020603050405020304" pitchFamily="18" charset="0"/>
                <a:cs typeface="Times New Roman" panose="02020603050405020304" pitchFamily="18" charset="0"/>
              </a:rPr>
              <a:t>Mds</a:t>
            </a:r>
            <a:r>
              <a:rPr lang="en-GB" sz="2400" b="1" dirty="0">
                <a:latin typeface="Times New Roman" panose="02020603050405020304" pitchFamily="18" charset="0"/>
                <a:cs typeface="Times New Roman" panose="02020603050405020304" pitchFamily="18" charset="0"/>
              </a:rPr>
              <a:t>/2016, </a:t>
            </a:r>
            <a:r>
              <a:rPr lang="en-GB" sz="2400" b="1" dirty="0" err="1">
                <a:latin typeface="Times New Roman" panose="02020603050405020304" pitchFamily="18" charset="0"/>
                <a:cs typeface="Times New Roman" panose="02020603050405020304" pitchFamily="18" charset="0"/>
              </a:rPr>
              <a:t>IT.A.Nos</a:t>
            </a:r>
            <a:r>
              <a:rPr lang="en-GB" sz="2400" b="1" dirty="0">
                <a:latin typeface="Times New Roman" panose="02020603050405020304" pitchFamily="18" charset="0"/>
                <a:cs typeface="Times New Roman" panose="02020603050405020304" pitchFamily="18" charset="0"/>
              </a:rPr>
              <a:t>. 1107/</a:t>
            </a:r>
            <a:r>
              <a:rPr lang="en-GB" sz="2400" b="1" dirty="0" err="1">
                <a:latin typeface="Times New Roman" panose="02020603050405020304" pitchFamily="18" charset="0"/>
                <a:cs typeface="Times New Roman" panose="02020603050405020304" pitchFamily="18" charset="0"/>
              </a:rPr>
              <a:t>Mds</a:t>
            </a:r>
            <a:r>
              <a:rPr lang="en-GB" sz="2400" b="1" dirty="0">
                <a:latin typeface="Times New Roman" panose="02020603050405020304" pitchFamily="18" charset="0"/>
                <a:cs typeface="Times New Roman" panose="02020603050405020304" pitchFamily="18" charset="0"/>
              </a:rPr>
              <a:t>/2016, Dt.23.06.2017 (Chennai </a:t>
            </a:r>
            <a:r>
              <a:rPr lang="en-GB" sz="2400" b="1" dirty="0" err="1">
                <a:latin typeface="Times New Roman" panose="02020603050405020304" pitchFamily="18" charset="0"/>
                <a:cs typeface="Times New Roman" panose="02020603050405020304" pitchFamily="18" charset="0"/>
              </a:rPr>
              <a:t>Trib</a:t>
            </a:r>
            <a:r>
              <a:rPr lang="en-GB" sz="2400" b="1" dirty="0">
                <a:latin typeface="Times New Roman" panose="02020603050405020304" pitchFamily="18" charset="0"/>
                <a:cs typeface="Times New Roman" panose="02020603050405020304" pitchFamily="18" charset="0"/>
              </a:rPr>
              <a:t>)</a:t>
            </a:r>
          </a:p>
          <a:p>
            <a:pPr algn="just" fontAlgn="base">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Mather &amp; Platt Pumps Ltd. Vs. Addl. CIT,  ITA No. 351/PN/2009, ITA No. 368/PN/2009, ITA No. 302/PN/2010, ITA No. 1000/PN/2012, </a:t>
            </a:r>
            <a:r>
              <a:rPr lang="en-GB" sz="2400" b="1" dirty="0" err="1">
                <a:latin typeface="Times New Roman" panose="02020603050405020304" pitchFamily="18" charset="0"/>
                <a:cs typeface="Times New Roman" panose="02020603050405020304" pitchFamily="18" charset="0"/>
              </a:rPr>
              <a:t>dt.</a:t>
            </a:r>
            <a:r>
              <a:rPr lang="en-GB" sz="2400" b="1" dirty="0">
                <a:latin typeface="Times New Roman" panose="02020603050405020304" pitchFamily="18" charset="0"/>
                <a:cs typeface="Times New Roman" panose="02020603050405020304" pitchFamily="18" charset="0"/>
              </a:rPr>
              <a:t> 28.10.2013 (Pune- </a:t>
            </a:r>
            <a:r>
              <a:rPr lang="en-GB" sz="2400" b="1" dirty="0" err="1">
                <a:latin typeface="Times New Roman" panose="02020603050405020304" pitchFamily="18" charset="0"/>
                <a:cs typeface="Times New Roman" panose="02020603050405020304" pitchFamily="18" charset="0"/>
              </a:rPr>
              <a:t>Trib</a:t>
            </a:r>
            <a:r>
              <a:rPr lang="en-GB" sz="2400" b="1" dirty="0">
                <a:latin typeface="Times New Roman" panose="02020603050405020304" pitchFamily="18" charset="0"/>
                <a:cs typeface="Times New Roman" panose="02020603050405020304" pitchFamily="18" charset="0"/>
              </a:rPr>
              <a:t>)</a:t>
            </a:r>
          </a:p>
          <a:p>
            <a:pPr algn="just" fontAlgn="base">
              <a:buFont typeface="Wingdings" panose="05000000000000000000" pitchFamily="2" charset="2"/>
              <a:buChar char="Ø"/>
            </a:pPr>
            <a:endParaRPr lang="en-GB" sz="2400" b="1" dirty="0">
              <a:latin typeface="Times New Roman" panose="02020603050405020304" pitchFamily="18" charset="0"/>
              <a:cs typeface="Times New Roman" panose="02020603050405020304" pitchFamily="18" charset="0"/>
            </a:endParaRPr>
          </a:p>
          <a:p>
            <a:pPr marL="0" indent="0" algn="just" fontAlgn="base">
              <a:buNone/>
            </a:pPr>
            <a:r>
              <a:rPr lang="en-GB" sz="2400" b="1" u="sng" dirty="0">
                <a:latin typeface="Times New Roman" panose="02020603050405020304" pitchFamily="18" charset="0"/>
                <a:cs typeface="Times New Roman" panose="02020603050405020304" pitchFamily="18" charset="0"/>
              </a:rPr>
              <a:t>In these cases, the court has provided the benefit of indexation till the year of taxability of capital gain, even if the capital gain arose in earlier year.</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981953357"/>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38855"/>
            <a:ext cx="11341100" cy="6099141"/>
          </a:xfrm>
        </p:spPr>
        <p:txBody>
          <a:bodyPr>
            <a:normAutofit/>
          </a:bodyPr>
          <a:lstStyle/>
          <a:p>
            <a:pPr marL="0" indent="0" algn="just" fontAlgn="base">
              <a:buNone/>
            </a:pPr>
            <a:r>
              <a:rPr lang="en-GB" sz="2400" b="1" u="sng" dirty="0">
                <a:latin typeface="Times New Roman" panose="02020603050405020304" pitchFamily="18" charset="0"/>
                <a:cs typeface="Times New Roman" panose="02020603050405020304" pitchFamily="18" charset="0"/>
              </a:rPr>
              <a:t>ALTERNATE CONTENTION</a:t>
            </a:r>
          </a:p>
          <a:p>
            <a:pPr marL="0" indent="0" algn="just" fontAlgn="base">
              <a:buNone/>
            </a:pPr>
            <a:endParaRPr lang="en-GB" sz="2400" b="1" u="sng" dirty="0">
              <a:latin typeface="Times New Roman" panose="02020603050405020304" pitchFamily="18" charset="0"/>
              <a:cs typeface="Times New Roman" panose="02020603050405020304" pitchFamily="18" charset="0"/>
            </a:endParaRPr>
          </a:p>
          <a:p>
            <a:pPr marL="0" indent="0" algn="just" fontAlgn="base">
              <a:buNone/>
            </a:pPr>
            <a:r>
              <a:rPr lang="en-GB" sz="2400" dirty="0">
                <a:latin typeface="Times New Roman" panose="02020603050405020304" pitchFamily="18" charset="0"/>
                <a:cs typeface="Times New Roman" panose="02020603050405020304" pitchFamily="18" charset="0"/>
              </a:rPr>
              <a:t>However, while applying these case laws, </a:t>
            </a:r>
            <a:r>
              <a:rPr lang="en-GB" sz="2400" b="1" u="sng" dirty="0">
                <a:latin typeface="Times New Roman" panose="02020603050405020304" pitchFamily="18" charset="0"/>
                <a:cs typeface="Times New Roman" panose="02020603050405020304" pitchFamily="18" charset="0"/>
              </a:rPr>
              <a:t>one has to keep the basic difference between the situation perceived under section 45(2) and 45(5A),</a:t>
            </a:r>
            <a:r>
              <a:rPr lang="en-GB" sz="2400" dirty="0">
                <a:latin typeface="Times New Roman" panose="02020603050405020304" pitchFamily="18" charset="0"/>
                <a:cs typeface="Times New Roman" panose="02020603050405020304" pitchFamily="18" charset="0"/>
              </a:rPr>
              <a:t> in mind. </a:t>
            </a:r>
          </a:p>
          <a:p>
            <a:pPr marL="0" indent="0" algn="just" fontAlgn="base">
              <a:buNone/>
            </a:pPr>
            <a:r>
              <a:rPr lang="en-GB" sz="2400" b="1" u="sng" dirty="0">
                <a:latin typeface="Times New Roman" panose="02020603050405020304" pitchFamily="18" charset="0"/>
                <a:cs typeface="Times New Roman" panose="02020603050405020304" pitchFamily="18" charset="0"/>
              </a:rPr>
              <a:t>In case of conversion of capital asset/investment in the stock in trade, there is no actual transfer of the asset.</a:t>
            </a:r>
            <a:r>
              <a:rPr lang="en-GB" sz="2400" dirty="0">
                <a:latin typeface="Times New Roman" panose="02020603050405020304" pitchFamily="18" charset="0"/>
                <a:cs typeface="Times New Roman" panose="02020603050405020304" pitchFamily="18" charset="0"/>
              </a:rPr>
              <a:t> </a:t>
            </a:r>
          </a:p>
          <a:p>
            <a:pPr marL="0" indent="0" algn="just" fontAlgn="base">
              <a:buNone/>
            </a:pPr>
            <a:r>
              <a:rPr lang="en-GB" sz="2400" dirty="0">
                <a:latin typeface="Times New Roman" panose="02020603050405020304" pitchFamily="18" charset="0"/>
                <a:cs typeface="Times New Roman" panose="02020603050405020304" pitchFamily="18" charset="0"/>
              </a:rPr>
              <a:t>At this point of time, it is </a:t>
            </a:r>
            <a:r>
              <a:rPr lang="en-GB" sz="2400" b="1" u="sng" dirty="0">
                <a:latin typeface="Times New Roman" panose="02020603050405020304" pitchFamily="18" charset="0"/>
                <a:cs typeface="Times New Roman" panose="02020603050405020304" pitchFamily="18" charset="0"/>
              </a:rPr>
              <a:t>only the nature of the property that has changed, the asset itself remains with the owner, there is no actual transfer.</a:t>
            </a:r>
          </a:p>
          <a:p>
            <a:pPr marL="0" indent="0" algn="just" fontAlgn="base">
              <a:buNone/>
            </a:pPr>
            <a:r>
              <a:rPr lang="en-GB" sz="2400" dirty="0">
                <a:latin typeface="Times New Roman" panose="02020603050405020304" pitchFamily="18" charset="0"/>
                <a:cs typeface="Times New Roman" panose="02020603050405020304" pitchFamily="18" charset="0"/>
              </a:rPr>
              <a:t>While </a:t>
            </a:r>
            <a:r>
              <a:rPr lang="en-GB" sz="2400" b="1" u="sng" dirty="0">
                <a:latin typeface="Times New Roman" panose="02020603050405020304" pitchFamily="18" charset="0"/>
                <a:cs typeface="Times New Roman" panose="02020603050405020304" pitchFamily="18" charset="0"/>
              </a:rPr>
              <a:t>in cases referred under section 45(5A), there is actual transfer of asset at the instance of ‘transfer’,</a:t>
            </a:r>
            <a:r>
              <a:rPr lang="en-GB" sz="2400" dirty="0">
                <a:latin typeface="Times New Roman" panose="02020603050405020304" pitchFamily="18" charset="0"/>
                <a:cs typeface="Times New Roman" panose="02020603050405020304" pitchFamily="18" charset="0"/>
              </a:rPr>
              <a:t> it is only that due to certain practical difficulties arising out of JDAs, </a:t>
            </a:r>
            <a:r>
              <a:rPr lang="en-GB" sz="2400" b="1" u="sng" dirty="0">
                <a:latin typeface="Times New Roman" panose="02020603050405020304" pitchFamily="18" charset="0"/>
                <a:cs typeface="Times New Roman" panose="02020603050405020304" pitchFamily="18" charset="0"/>
              </a:rPr>
              <a:t>the law has deferred the point of taxation.</a:t>
            </a:r>
          </a:p>
          <a:p>
            <a:pPr marL="0" indent="0" algn="just" fontAlgn="base">
              <a:buNone/>
            </a:pPr>
            <a:r>
              <a:rPr lang="en-GB" sz="2400" dirty="0">
                <a:latin typeface="Times New Roman" panose="02020603050405020304" pitchFamily="18" charset="0"/>
                <a:cs typeface="Times New Roman" panose="02020603050405020304" pitchFamily="18" charset="0"/>
              </a:rPr>
              <a:t>In this way, though the reliance can be placed on the above judgements, however what the view of judiciary will come is yet to be seen.</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216611657"/>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4226" y="389326"/>
            <a:ext cx="11265640" cy="5570756"/>
          </a:xfrm>
          <a:prstGeom prst="rect">
            <a:avLst/>
          </a:prstGeom>
        </p:spPr>
        <p:txBody>
          <a:bodyPr vert="horz" wrap="square" lIns="0" tIns="0" rIns="0" bIns="0" rtlCol="0">
            <a:spAutoFit/>
          </a:bodyPr>
          <a:lstStyle/>
          <a:p>
            <a:pPr marL="12700" marR="6350" algn="just">
              <a:tabLst>
                <a:tab pos="384810" algn="l"/>
              </a:tabLst>
            </a:pPr>
            <a:r>
              <a:rPr lang="en-GB" sz="2400" b="1" u="sng" dirty="0">
                <a:latin typeface="Times New Roman" panose="02020603050405020304" pitchFamily="18" charset="0"/>
                <a:cs typeface="Times New Roman" panose="02020603050405020304" pitchFamily="18" charset="0"/>
              </a:rPr>
              <a:t>ALTERNATE CONTENTION</a:t>
            </a:r>
          </a:p>
          <a:p>
            <a:pPr marL="12700" marR="6350" algn="just">
              <a:tabLst>
                <a:tab pos="384810" algn="l"/>
              </a:tabLst>
            </a:pPr>
            <a:r>
              <a:rPr lang="en-GB" sz="2400" b="1" u="sng" spc="-5" dirty="0">
                <a:latin typeface="Times New Roman" panose="02020603050405020304" pitchFamily="18" charset="0"/>
                <a:cs typeface="Times New Roman" panose="02020603050405020304" pitchFamily="18" charset="0"/>
              </a:rPr>
              <a:t>Question is </a:t>
            </a:r>
            <a:r>
              <a:rPr lang="en-GB" sz="2400" b="1" u="sng" spc="-10" dirty="0">
                <a:latin typeface="Times New Roman" panose="02020603050405020304" pitchFamily="18" charset="0"/>
                <a:cs typeface="Times New Roman" panose="02020603050405020304" pitchFamily="18" charset="0"/>
              </a:rPr>
              <a:t>whether indexation </a:t>
            </a:r>
            <a:r>
              <a:rPr lang="en-GB" sz="2400" b="1" u="sng" spc="-5" dirty="0">
                <a:latin typeface="Times New Roman" panose="02020603050405020304" pitchFamily="18" charset="0"/>
                <a:cs typeface="Times New Roman" panose="02020603050405020304" pitchFamily="18" charset="0"/>
              </a:rPr>
              <a:t>is </a:t>
            </a:r>
            <a:r>
              <a:rPr lang="en-GB" sz="2400" b="1" u="sng" spc="-15" dirty="0">
                <a:latin typeface="Times New Roman" panose="02020603050405020304" pitchFamily="18" charset="0"/>
                <a:cs typeface="Times New Roman" panose="02020603050405020304" pitchFamily="18" charset="0"/>
              </a:rPr>
              <a:t>only </a:t>
            </a:r>
            <a:r>
              <a:rPr lang="en-GB" sz="2400" b="1" u="sng" spc="-5" dirty="0" err="1">
                <a:latin typeface="Times New Roman" panose="02020603050405020304" pitchFamily="18" charset="0"/>
                <a:cs typeface="Times New Roman" panose="02020603050405020304" pitchFamily="18" charset="0"/>
              </a:rPr>
              <a:t>upto</a:t>
            </a:r>
            <a:r>
              <a:rPr lang="en-GB" sz="2400" b="1" u="sng" spc="-5" dirty="0">
                <a:latin typeface="Times New Roman" panose="02020603050405020304" pitchFamily="18" charset="0"/>
                <a:cs typeface="Times New Roman" panose="02020603050405020304" pitchFamily="18" charset="0"/>
              </a:rPr>
              <a:t> the </a:t>
            </a:r>
            <a:r>
              <a:rPr lang="en-GB" sz="2400" b="1" u="sng" dirty="0">
                <a:latin typeface="Times New Roman" panose="02020603050405020304" pitchFamily="18" charset="0"/>
                <a:cs typeface="Times New Roman" panose="02020603050405020304" pitchFamily="18" charset="0"/>
              </a:rPr>
              <a:t>date</a:t>
            </a:r>
            <a:r>
              <a:rPr lang="en-GB" sz="2400" b="1" u="sng" spc="245"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of </a:t>
            </a:r>
            <a:r>
              <a:rPr lang="en-GB" sz="2400" b="1" u="sng" spc="-10" dirty="0">
                <a:latin typeface="Times New Roman" panose="02020603050405020304" pitchFamily="18" charset="0"/>
                <a:cs typeface="Times New Roman" panose="02020603050405020304" pitchFamily="18" charset="0"/>
              </a:rPr>
              <a:t>transfer </a:t>
            </a:r>
            <a:r>
              <a:rPr lang="en-GB" sz="2400" b="1" u="sng" spc="-5" dirty="0">
                <a:latin typeface="Times New Roman" panose="02020603050405020304" pitchFamily="18" charset="0"/>
                <a:cs typeface="Times New Roman" panose="02020603050405020304" pitchFamily="18" charset="0"/>
              </a:rPr>
              <a:t>or </a:t>
            </a:r>
            <a:r>
              <a:rPr lang="en-GB" sz="2400" b="1" u="sng" spc="-5" dirty="0" err="1">
                <a:latin typeface="Times New Roman" panose="02020603050405020304" pitchFamily="18" charset="0"/>
                <a:cs typeface="Times New Roman" panose="02020603050405020304" pitchFamily="18" charset="0"/>
              </a:rPr>
              <a:t>upto</a:t>
            </a:r>
            <a:r>
              <a:rPr lang="en-GB" sz="2400" b="1" u="sng" spc="-5" dirty="0">
                <a:latin typeface="Times New Roman" panose="02020603050405020304" pitchFamily="18" charset="0"/>
                <a:cs typeface="Times New Roman" panose="02020603050405020304" pitchFamily="18" charset="0"/>
              </a:rPr>
              <a:t> the date of </a:t>
            </a:r>
            <a:r>
              <a:rPr lang="en-GB" sz="2400" b="1" u="sng" spc="-10" dirty="0">
                <a:latin typeface="Times New Roman" panose="02020603050405020304" pitchFamily="18" charset="0"/>
                <a:cs typeface="Times New Roman" panose="02020603050405020304" pitchFamily="18" charset="0"/>
              </a:rPr>
              <a:t>issue </a:t>
            </a:r>
            <a:r>
              <a:rPr lang="en-GB" sz="2400" b="1" u="sng" spc="-5" dirty="0">
                <a:latin typeface="Times New Roman" panose="02020603050405020304" pitchFamily="18" charset="0"/>
                <a:cs typeface="Times New Roman" panose="02020603050405020304" pitchFamily="18" charset="0"/>
              </a:rPr>
              <a:t>of completion</a:t>
            </a:r>
            <a:r>
              <a:rPr lang="en-GB" sz="2400" b="1" u="sng" spc="5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certificate.</a:t>
            </a:r>
          </a:p>
          <a:p>
            <a:pPr marL="12700" marR="6350" algn="just">
              <a:tabLst>
                <a:tab pos="384810" algn="l"/>
              </a:tabLst>
            </a:pPr>
            <a:r>
              <a:rPr sz="2200" b="1" spc="-5" dirty="0">
                <a:latin typeface="Times New Roman" panose="02020603050405020304" pitchFamily="18" charset="0"/>
                <a:cs typeface="Times New Roman" panose="02020603050405020304" pitchFamily="18" charset="0"/>
              </a:rPr>
              <a:t>Chennai </a:t>
            </a:r>
            <a:r>
              <a:rPr sz="2200" b="1" dirty="0">
                <a:latin typeface="Times New Roman" panose="02020603050405020304" pitchFamily="18" charset="0"/>
                <a:cs typeface="Times New Roman" panose="02020603050405020304" pitchFamily="18" charset="0"/>
              </a:rPr>
              <a:t>Tribunal in </a:t>
            </a:r>
            <a:r>
              <a:rPr sz="2200" b="1" spc="-5" dirty="0">
                <a:latin typeface="Times New Roman" panose="02020603050405020304" pitchFamily="18" charset="0"/>
                <a:cs typeface="Times New Roman" panose="02020603050405020304" pitchFamily="18" charset="0"/>
              </a:rPr>
              <a:t>Best </a:t>
            </a:r>
            <a:r>
              <a:rPr sz="2200" b="1" spc="5" dirty="0">
                <a:latin typeface="Times New Roman" panose="02020603050405020304" pitchFamily="18" charset="0"/>
                <a:cs typeface="Times New Roman" panose="02020603050405020304" pitchFamily="18" charset="0"/>
              </a:rPr>
              <a:t>&amp; </a:t>
            </a:r>
            <a:r>
              <a:rPr sz="2200" b="1" dirty="0">
                <a:latin typeface="Times New Roman" panose="02020603050405020304" pitchFamily="18" charset="0"/>
                <a:cs typeface="Times New Roman" panose="02020603050405020304" pitchFamily="18" charset="0"/>
              </a:rPr>
              <a:t>Crompton </a:t>
            </a:r>
            <a:r>
              <a:rPr sz="2200" b="1" spc="-20" dirty="0">
                <a:latin typeface="Times New Roman" panose="02020603050405020304" pitchFamily="18" charset="0"/>
                <a:cs typeface="Times New Roman" panose="02020603050405020304" pitchFamily="18" charset="0"/>
              </a:rPr>
              <a:t>Engineering </a:t>
            </a:r>
            <a:r>
              <a:rPr sz="2200" b="1" dirty="0">
                <a:latin typeface="Times New Roman" panose="02020603050405020304" pitchFamily="18" charset="0"/>
                <a:cs typeface="Times New Roman" panose="02020603050405020304" pitchFamily="18" charset="0"/>
              </a:rPr>
              <a:t>Ltd. </a:t>
            </a:r>
            <a:r>
              <a:rPr sz="2200" b="1" spc="-95" dirty="0">
                <a:latin typeface="Times New Roman" panose="02020603050405020304" pitchFamily="18" charset="0"/>
                <a:cs typeface="Times New Roman" panose="02020603050405020304" pitchFamily="18" charset="0"/>
              </a:rPr>
              <a:t>v. </a:t>
            </a:r>
            <a:r>
              <a:rPr sz="2200" b="1" spc="-5" dirty="0">
                <a:latin typeface="Times New Roman" panose="02020603050405020304" pitchFamily="18" charset="0"/>
                <a:cs typeface="Times New Roman" panose="02020603050405020304" pitchFamily="18" charset="0"/>
              </a:rPr>
              <a:t>Asst. CIT [2014] </a:t>
            </a:r>
            <a:r>
              <a:rPr sz="2200" b="1" dirty="0">
                <a:latin typeface="Times New Roman" panose="02020603050405020304" pitchFamily="18" charset="0"/>
                <a:cs typeface="Times New Roman" panose="02020603050405020304" pitchFamily="18" charset="0"/>
              </a:rPr>
              <a:t>30  ITR(T) </a:t>
            </a:r>
            <a:r>
              <a:rPr sz="2200" b="1" spc="-5" dirty="0">
                <a:latin typeface="Times New Roman" panose="02020603050405020304" pitchFamily="18" charset="0"/>
                <a:cs typeface="Times New Roman" panose="02020603050405020304" pitchFamily="18" charset="0"/>
              </a:rPr>
              <a:t>688 (Chennai </a:t>
            </a:r>
            <a:r>
              <a:rPr sz="2200" b="1" dirty="0">
                <a:latin typeface="Times New Roman" panose="02020603050405020304" pitchFamily="18" charset="0"/>
                <a:cs typeface="Times New Roman" panose="02020603050405020304" pitchFamily="18" charset="0"/>
              </a:rPr>
              <a:t>- </a:t>
            </a:r>
            <a:r>
              <a:rPr sz="2200" b="1" spc="-25" dirty="0">
                <a:latin typeface="Times New Roman" panose="02020603050405020304" pitchFamily="18" charset="0"/>
                <a:cs typeface="Times New Roman" panose="02020603050405020304" pitchFamily="18" charset="0"/>
              </a:rPr>
              <a:t>Trib.), </a:t>
            </a:r>
            <a:r>
              <a:rPr sz="2200" b="1" u="sng" spc="-5" dirty="0">
                <a:latin typeface="Times New Roman" panose="02020603050405020304" pitchFamily="18" charset="0"/>
                <a:cs typeface="Times New Roman" panose="02020603050405020304" pitchFamily="18" charset="0"/>
              </a:rPr>
              <a:t>CII </a:t>
            </a:r>
            <a:r>
              <a:rPr sz="2200" b="1" u="sng" dirty="0">
                <a:latin typeface="Times New Roman" panose="02020603050405020304" pitchFamily="18" charset="0"/>
                <a:cs typeface="Times New Roman" panose="02020603050405020304" pitchFamily="18" charset="0"/>
              </a:rPr>
              <a:t>of </a:t>
            </a:r>
            <a:r>
              <a:rPr sz="2200" b="1" u="sng" spc="-10" dirty="0">
                <a:latin typeface="Times New Roman" panose="02020603050405020304" pitchFamily="18" charset="0"/>
                <a:cs typeface="Times New Roman" panose="02020603050405020304" pitchFamily="18" charset="0"/>
              </a:rPr>
              <a:t>year </a:t>
            </a:r>
            <a:r>
              <a:rPr sz="2200" b="1" u="sng" dirty="0">
                <a:latin typeface="Times New Roman" panose="02020603050405020304" pitchFamily="18" charset="0"/>
                <a:cs typeface="Times New Roman" panose="02020603050405020304" pitchFamily="18" charset="0"/>
              </a:rPr>
              <a:t>of </a:t>
            </a:r>
            <a:r>
              <a:rPr sz="2200" b="1" u="sng" spc="-10" dirty="0">
                <a:latin typeface="Times New Roman" panose="02020603050405020304" pitchFamily="18" charset="0"/>
                <a:cs typeface="Times New Roman" panose="02020603050405020304" pitchFamily="18" charset="0"/>
              </a:rPr>
              <a:t>conversion of asset into </a:t>
            </a:r>
            <a:r>
              <a:rPr sz="2200" b="1" u="sng" spc="-5" dirty="0">
                <a:latin typeface="Times New Roman" panose="02020603050405020304" pitchFamily="18" charset="0"/>
                <a:cs typeface="Times New Roman" panose="02020603050405020304" pitchFamily="18" charset="0"/>
              </a:rPr>
              <a:t>stock-in-trade  </a:t>
            </a:r>
            <a:r>
              <a:rPr sz="2200" b="1" u="sng" dirty="0">
                <a:latin typeface="Times New Roman" panose="02020603050405020304" pitchFamily="18" charset="0"/>
                <a:cs typeface="Times New Roman" panose="02020603050405020304" pitchFamily="18" charset="0"/>
              </a:rPr>
              <a:t>has to be applied and not CII of </a:t>
            </a:r>
            <a:r>
              <a:rPr sz="2200" b="1" u="sng" spc="-10" dirty="0">
                <a:latin typeface="Times New Roman" panose="02020603050405020304" pitchFamily="18" charset="0"/>
                <a:cs typeface="Times New Roman" panose="02020603050405020304" pitchFamily="18" charset="0"/>
              </a:rPr>
              <a:t>year </a:t>
            </a:r>
            <a:r>
              <a:rPr sz="2200" b="1" u="sng" dirty="0">
                <a:latin typeface="Times New Roman" panose="02020603050405020304" pitchFamily="18" charset="0"/>
                <a:cs typeface="Times New Roman" panose="02020603050405020304" pitchFamily="18" charset="0"/>
              </a:rPr>
              <a:t>of</a:t>
            </a:r>
            <a:r>
              <a:rPr sz="2200" b="1" u="sng" spc="280" dirty="0">
                <a:latin typeface="Times New Roman" panose="02020603050405020304" pitchFamily="18" charset="0"/>
                <a:cs typeface="Times New Roman" panose="02020603050405020304" pitchFamily="18" charset="0"/>
              </a:rPr>
              <a:t> </a:t>
            </a:r>
            <a:r>
              <a:rPr sz="2200" b="1" u="sng" dirty="0">
                <a:latin typeface="Times New Roman" panose="02020603050405020304" pitchFamily="18" charset="0"/>
                <a:cs typeface="Times New Roman" panose="02020603050405020304" pitchFamily="18" charset="0"/>
              </a:rPr>
              <a:t>taxation</a:t>
            </a:r>
            <a:r>
              <a:rPr lang="en-GB" sz="2200" b="1" u="sng" dirty="0">
                <a:latin typeface="Times New Roman" panose="02020603050405020304" pitchFamily="18" charset="0"/>
                <a:cs typeface="Times New Roman" panose="02020603050405020304" pitchFamily="18" charset="0"/>
              </a:rPr>
              <a:t>.</a:t>
            </a:r>
            <a:endParaRPr sz="2200" b="1" u="sng" dirty="0">
              <a:latin typeface="Times New Roman" panose="02020603050405020304" pitchFamily="18" charset="0"/>
              <a:cs typeface="Times New Roman" panose="02020603050405020304" pitchFamily="18" charset="0"/>
            </a:endParaRPr>
          </a:p>
          <a:p>
            <a:pPr>
              <a:spcBef>
                <a:spcPts val="50"/>
              </a:spcBef>
            </a:pPr>
            <a:endParaRPr sz="2250" dirty="0">
              <a:latin typeface="Times New Roman" panose="02020603050405020304" pitchFamily="18" charset="0"/>
              <a:cs typeface="Times New Roman" panose="02020603050405020304" pitchFamily="18" charset="0"/>
            </a:endParaRPr>
          </a:p>
          <a:p>
            <a:pPr marL="12700" algn="just">
              <a:spcBef>
                <a:spcPts val="5"/>
              </a:spcBef>
              <a:tabLst>
                <a:tab pos="384175" algn="l"/>
                <a:tab pos="384810" algn="l"/>
              </a:tabLst>
            </a:pPr>
            <a:r>
              <a:rPr sz="2200" b="1" u="sng" dirty="0">
                <a:latin typeface="Times New Roman" panose="02020603050405020304" pitchFamily="18" charset="0"/>
                <a:cs typeface="Times New Roman" panose="02020603050405020304" pitchFamily="18" charset="0"/>
              </a:rPr>
              <a:t>If  </a:t>
            </a:r>
            <a:r>
              <a:rPr sz="2200" b="1" u="sng" spc="5" dirty="0">
                <a:latin typeface="Times New Roman" panose="02020603050405020304" pitchFamily="18" charset="0"/>
                <a:cs typeface="Times New Roman" panose="02020603050405020304" pitchFamily="18" charset="0"/>
              </a:rPr>
              <a:t>the </a:t>
            </a:r>
            <a:r>
              <a:rPr sz="2200" b="1" u="sng" dirty="0">
                <a:latin typeface="Times New Roman" panose="02020603050405020304" pitchFamily="18" charset="0"/>
                <a:cs typeface="Times New Roman" panose="02020603050405020304" pitchFamily="18" charset="0"/>
              </a:rPr>
              <a:t>aforesaid ratio </a:t>
            </a:r>
            <a:r>
              <a:rPr sz="2200" b="1" u="sng" spc="-10" dirty="0">
                <a:latin typeface="Times New Roman" panose="02020603050405020304" pitchFamily="18" charset="0"/>
                <a:cs typeface="Times New Roman" panose="02020603050405020304" pitchFamily="18" charset="0"/>
              </a:rPr>
              <a:t>is </a:t>
            </a:r>
            <a:r>
              <a:rPr sz="2200" b="1" u="sng" dirty="0">
                <a:latin typeface="Times New Roman" panose="02020603050405020304" pitchFamily="18" charset="0"/>
                <a:cs typeface="Times New Roman" panose="02020603050405020304" pitchFamily="18" charset="0"/>
              </a:rPr>
              <a:t>applied, </a:t>
            </a:r>
            <a:r>
              <a:rPr sz="2200" b="1" u="sng" spc="-5" dirty="0">
                <a:latin typeface="Times New Roman" panose="02020603050405020304" pitchFamily="18" charset="0"/>
                <a:cs typeface="Times New Roman" panose="02020603050405020304" pitchFamily="18" charset="0"/>
              </a:rPr>
              <a:t>CII </a:t>
            </a:r>
            <a:r>
              <a:rPr sz="2200" b="1" u="sng" dirty="0">
                <a:latin typeface="Times New Roman" panose="02020603050405020304" pitchFamily="18" charset="0"/>
                <a:cs typeface="Times New Roman" panose="02020603050405020304" pitchFamily="18" charset="0"/>
              </a:rPr>
              <a:t>of  </a:t>
            </a:r>
            <a:r>
              <a:rPr sz="2200" b="1" u="sng" spc="-10" dirty="0">
                <a:latin typeface="Times New Roman" panose="02020603050405020304" pitchFamily="18" charset="0"/>
                <a:cs typeface="Times New Roman" panose="02020603050405020304" pitchFamily="18" charset="0"/>
              </a:rPr>
              <a:t>year </a:t>
            </a:r>
            <a:r>
              <a:rPr sz="2200" b="1" u="sng" dirty="0">
                <a:latin typeface="Times New Roman" panose="02020603050405020304" pitchFamily="18" charset="0"/>
                <a:cs typeface="Times New Roman" panose="02020603050405020304" pitchFamily="18" charset="0"/>
              </a:rPr>
              <a:t>of  </a:t>
            </a:r>
            <a:r>
              <a:rPr sz="2200" b="1" u="sng" spc="-10" dirty="0">
                <a:latin typeface="Times New Roman" panose="02020603050405020304" pitchFamily="18" charset="0"/>
                <a:cs typeface="Times New Roman" panose="02020603050405020304" pitchFamily="18" charset="0"/>
              </a:rPr>
              <a:t>transfer </a:t>
            </a:r>
            <a:r>
              <a:rPr sz="2200" b="1" u="sng" spc="-5" dirty="0">
                <a:latin typeface="Times New Roman" panose="02020603050405020304" pitchFamily="18" charset="0"/>
                <a:cs typeface="Times New Roman" panose="02020603050405020304" pitchFamily="18" charset="0"/>
              </a:rPr>
              <a:t>should </a:t>
            </a:r>
            <a:r>
              <a:rPr sz="2200" b="1" u="sng" dirty="0">
                <a:latin typeface="Times New Roman" panose="02020603050405020304" pitchFamily="18" charset="0"/>
                <a:cs typeface="Times New Roman" panose="02020603050405020304" pitchFamily="18" charset="0"/>
              </a:rPr>
              <a:t>be applied </a:t>
            </a:r>
            <a:r>
              <a:rPr sz="2200" b="1" u="sng" spc="-10" dirty="0">
                <a:latin typeface="Times New Roman" panose="02020603050405020304" pitchFamily="18" charset="0"/>
                <a:cs typeface="Times New Roman" panose="02020603050405020304" pitchFamily="18" charset="0"/>
              </a:rPr>
              <a:t>and</a:t>
            </a:r>
            <a:r>
              <a:rPr lang="en-US" sz="2200" b="1" u="sng" spc="-10" dirty="0">
                <a:latin typeface="Times New Roman" panose="02020603050405020304" pitchFamily="18" charset="0"/>
                <a:cs typeface="Times New Roman" panose="02020603050405020304" pitchFamily="18" charset="0"/>
              </a:rPr>
              <a:t> </a:t>
            </a:r>
            <a:r>
              <a:rPr sz="2200" b="1" u="sng" spc="-5" dirty="0">
                <a:latin typeface="Times New Roman" panose="02020603050405020304" pitchFamily="18" charset="0"/>
                <a:cs typeface="Times New Roman" panose="02020603050405020304" pitchFamily="18" charset="0"/>
              </a:rPr>
              <a:t>not</a:t>
            </a:r>
            <a:r>
              <a:rPr lang="en-US" sz="2200" b="1" u="sng" spc="-5" dirty="0">
                <a:latin typeface="Times New Roman" panose="02020603050405020304" pitchFamily="18" charset="0"/>
                <a:cs typeface="Times New Roman" panose="02020603050405020304" pitchFamily="18" charset="0"/>
              </a:rPr>
              <a:t> </a:t>
            </a:r>
            <a:r>
              <a:rPr sz="2200" b="1" u="sng" dirty="0">
                <a:latin typeface="Times New Roman" panose="02020603050405020304" pitchFamily="18" charset="0"/>
                <a:cs typeface="Times New Roman" panose="02020603050405020304" pitchFamily="18" charset="0"/>
              </a:rPr>
              <a:t>the </a:t>
            </a:r>
            <a:r>
              <a:rPr sz="2200" b="1" u="sng" spc="5" dirty="0">
                <a:latin typeface="Times New Roman" panose="02020603050405020304" pitchFamily="18" charset="0"/>
                <a:cs typeface="Times New Roman" panose="02020603050405020304" pitchFamily="18" charset="0"/>
              </a:rPr>
              <a:t>CII </a:t>
            </a:r>
            <a:r>
              <a:rPr sz="2200" b="1" u="sng" dirty="0">
                <a:latin typeface="Times New Roman" panose="02020603050405020304" pitchFamily="18" charset="0"/>
                <a:cs typeface="Times New Roman" panose="02020603050405020304" pitchFamily="18" charset="0"/>
              </a:rPr>
              <a:t>of </a:t>
            </a:r>
            <a:r>
              <a:rPr sz="2200" b="1" u="sng" spc="-10" dirty="0">
                <a:latin typeface="Times New Roman" panose="02020603050405020304" pitchFamily="18" charset="0"/>
                <a:cs typeface="Times New Roman" panose="02020603050405020304" pitchFamily="18" charset="0"/>
              </a:rPr>
              <a:t>year </a:t>
            </a:r>
            <a:r>
              <a:rPr sz="2200" b="1" u="sng" dirty="0">
                <a:latin typeface="Times New Roman" panose="02020603050405020304" pitchFamily="18" charset="0"/>
                <a:cs typeface="Times New Roman" panose="02020603050405020304" pitchFamily="18" charset="0"/>
              </a:rPr>
              <a:t>of</a:t>
            </a:r>
            <a:r>
              <a:rPr sz="2200" b="1" u="sng" spc="295" dirty="0">
                <a:latin typeface="Times New Roman" panose="02020603050405020304" pitchFamily="18" charset="0"/>
                <a:cs typeface="Times New Roman" panose="02020603050405020304" pitchFamily="18" charset="0"/>
              </a:rPr>
              <a:t> </a:t>
            </a:r>
            <a:r>
              <a:rPr sz="2200" b="1" u="sng" dirty="0" err="1">
                <a:latin typeface="Times New Roman" panose="02020603050405020304" pitchFamily="18" charset="0"/>
                <a:cs typeface="Times New Roman" panose="02020603050405020304" pitchFamily="18" charset="0"/>
              </a:rPr>
              <a:t>taxabilit</a:t>
            </a:r>
            <a:r>
              <a:rPr lang="en-GB" sz="2200" b="1" u="sng" dirty="0">
                <a:latin typeface="Times New Roman" panose="02020603050405020304" pitchFamily="18" charset="0"/>
                <a:cs typeface="Times New Roman" panose="02020603050405020304" pitchFamily="18" charset="0"/>
              </a:rPr>
              <a:t>y.</a:t>
            </a:r>
            <a:endParaRPr sz="2200" b="1" u="sng" dirty="0">
              <a:latin typeface="Times New Roman" panose="02020603050405020304" pitchFamily="18" charset="0"/>
              <a:cs typeface="Times New Roman" panose="02020603050405020304" pitchFamily="18" charset="0"/>
            </a:endParaRPr>
          </a:p>
          <a:p>
            <a:pPr>
              <a:spcBef>
                <a:spcPts val="55"/>
              </a:spcBef>
            </a:pPr>
            <a:endParaRPr sz="2250" dirty="0">
              <a:latin typeface="Times New Roman" panose="02020603050405020304" pitchFamily="18" charset="0"/>
              <a:cs typeface="Times New Roman" panose="02020603050405020304" pitchFamily="18" charset="0"/>
            </a:endParaRPr>
          </a:p>
          <a:p>
            <a:pPr marL="12700">
              <a:tabLst>
                <a:tab pos="384175" algn="l"/>
                <a:tab pos="384810" algn="l"/>
                <a:tab pos="1115695" algn="l"/>
                <a:tab pos="1689100" algn="l"/>
                <a:tab pos="2722245" algn="l"/>
                <a:tab pos="3231515" algn="l"/>
                <a:tab pos="4423410" algn="l"/>
                <a:tab pos="5514975" algn="l"/>
                <a:tab pos="6445250" algn="l"/>
                <a:tab pos="6859905" algn="l"/>
                <a:tab pos="7859395" algn="l"/>
                <a:tab pos="8341359" algn="l"/>
                <a:tab pos="8850630" algn="l"/>
              </a:tabLst>
            </a:pPr>
            <a:r>
              <a:rPr sz="2200" b="1" spc="-5" dirty="0">
                <a:latin typeface="Times New Roman" panose="02020603050405020304" pitchFamily="18" charset="0"/>
                <a:cs typeface="Times New Roman" panose="02020603050405020304" pitchFamily="18" charset="0"/>
              </a:rPr>
              <a:t>With</a:t>
            </a:r>
            <a:r>
              <a:rPr lang="en-US" sz="2200" b="1" spc="-5" dirty="0">
                <a:latin typeface="Times New Roman" panose="02020603050405020304" pitchFamily="18" charset="0"/>
                <a:cs typeface="Times New Roman" panose="02020603050405020304" pitchFamily="18" charset="0"/>
              </a:rPr>
              <a:t> </a:t>
            </a:r>
            <a:r>
              <a:rPr sz="2200" b="1" spc="5" dirty="0">
                <a:latin typeface="Times New Roman" panose="02020603050405020304" pitchFamily="18" charset="0"/>
                <a:cs typeface="Times New Roman" panose="02020603050405020304" pitchFamily="18" charset="0"/>
              </a:rPr>
              <a:t>due</a:t>
            </a:r>
            <a:r>
              <a:rPr lang="en-GB"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respect,</a:t>
            </a:r>
            <a:r>
              <a:rPr lang="en-US" sz="2200" b="1"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the</a:t>
            </a:r>
            <a:r>
              <a:rPr lang="en-US" sz="2200" b="1"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aforesaid</a:t>
            </a:r>
            <a:r>
              <a:rPr lang="en-US" sz="2200" b="1" dirty="0">
                <a:latin typeface="Times New Roman" panose="02020603050405020304" pitchFamily="18" charset="0"/>
                <a:cs typeface="Times New Roman" panose="02020603050405020304" pitchFamily="18" charset="0"/>
              </a:rPr>
              <a:t> </a:t>
            </a:r>
            <a:r>
              <a:rPr sz="2200" b="1" spc="5" dirty="0">
                <a:latin typeface="Times New Roman" panose="02020603050405020304" pitchFamily="18" charset="0"/>
                <a:cs typeface="Times New Roman" panose="02020603050405020304" pitchFamily="18" charset="0"/>
              </a:rPr>
              <a:t>decision</a:t>
            </a:r>
            <a:r>
              <a:rPr lang="en-US"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cannot</a:t>
            </a:r>
            <a:r>
              <a:rPr lang="en-US" sz="2200" b="1" dirty="0">
                <a:latin typeface="Times New Roman" panose="02020603050405020304" pitchFamily="18" charset="0"/>
                <a:cs typeface="Times New Roman" panose="02020603050405020304" pitchFamily="18" charset="0"/>
              </a:rPr>
              <a:t> </a:t>
            </a:r>
            <a:r>
              <a:rPr sz="2200" b="1" spc="5" dirty="0">
                <a:latin typeface="Times New Roman" panose="02020603050405020304" pitchFamily="18" charset="0"/>
                <a:cs typeface="Times New Roman" panose="02020603050405020304" pitchFamily="18" charset="0"/>
              </a:rPr>
              <a:t>be</a:t>
            </a:r>
            <a:r>
              <a:rPr lang="en-US"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applied</a:t>
            </a:r>
            <a:r>
              <a:rPr lang="en-US" sz="2200" b="1" dirty="0">
                <a:latin typeface="Times New Roman" panose="02020603050405020304" pitchFamily="18" charset="0"/>
                <a:cs typeface="Times New Roman" panose="02020603050405020304" pitchFamily="18" charset="0"/>
              </a:rPr>
              <a:t> </a:t>
            </a:r>
            <a:r>
              <a:rPr sz="2200" b="1" spc="-5" dirty="0">
                <a:latin typeface="Times New Roman" panose="02020603050405020304" pitchFamily="18" charset="0"/>
                <a:cs typeface="Times New Roman" panose="02020603050405020304" pitchFamily="18" charset="0"/>
              </a:rPr>
              <a:t>for</a:t>
            </a:r>
            <a:r>
              <a:rPr lang="en-US" sz="2200" b="1" spc="-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the</a:t>
            </a:r>
            <a:r>
              <a:rPr lang="en-US" sz="2200" b="1" dirty="0">
                <a:latin typeface="Times New Roman" panose="02020603050405020304" pitchFamily="18" charset="0"/>
                <a:cs typeface="Times New Roman" panose="02020603050405020304" pitchFamily="18" charset="0"/>
              </a:rPr>
              <a:t> </a:t>
            </a:r>
            <a:r>
              <a:rPr sz="2200" b="1" spc="-20" dirty="0">
                <a:latin typeface="Times New Roman" panose="02020603050405020304" pitchFamily="18" charset="0"/>
                <a:cs typeface="Times New Roman" panose="02020603050405020304" pitchFamily="18" charset="0"/>
              </a:rPr>
              <a:t>following</a:t>
            </a:r>
            <a:r>
              <a:rPr lang="en-US" sz="2200" b="1" spc="-20" dirty="0">
                <a:latin typeface="Times New Roman" panose="02020603050405020304" pitchFamily="18" charset="0"/>
                <a:cs typeface="Times New Roman" panose="02020603050405020304" pitchFamily="18" charset="0"/>
              </a:rPr>
              <a:t> </a:t>
            </a:r>
            <a:r>
              <a:rPr sz="2200" b="1" spc="5" dirty="0">
                <a:latin typeface="Times New Roman" panose="02020603050405020304" pitchFamily="18" charset="0"/>
                <a:cs typeface="Times New Roman" panose="02020603050405020304" pitchFamily="18" charset="0"/>
              </a:rPr>
              <a:t>reasons:</a:t>
            </a:r>
            <a:endParaRPr sz="2200" b="1" dirty="0">
              <a:latin typeface="Times New Roman" panose="02020603050405020304" pitchFamily="18" charset="0"/>
              <a:cs typeface="Times New Roman" panose="02020603050405020304" pitchFamily="18" charset="0"/>
            </a:endParaRPr>
          </a:p>
          <a:p>
            <a:pPr marL="832485" marR="5080" lvl="1" indent="-375285" algn="just">
              <a:spcBef>
                <a:spcPts val="5"/>
              </a:spcBef>
              <a:buFont typeface="Wingdings" panose="05000000000000000000" pitchFamily="2" charset="2"/>
              <a:buChar char="Ø"/>
              <a:tabLst>
                <a:tab pos="833119" algn="l"/>
              </a:tabLst>
            </a:pPr>
            <a:r>
              <a:rPr sz="2200" b="1" u="sng" dirty="0">
                <a:latin typeface="Times New Roman" panose="02020603050405020304" pitchFamily="18" charset="0"/>
                <a:cs typeface="Times New Roman" panose="02020603050405020304" pitchFamily="18" charset="0"/>
              </a:rPr>
              <a:t>In </a:t>
            </a:r>
            <a:r>
              <a:rPr sz="2200" b="1" u="sng" spc="-5" dirty="0">
                <a:latin typeface="Times New Roman" panose="02020603050405020304" pitchFamily="18" charset="0"/>
                <a:cs typeface="Times New Roman" panose="02020603050405020304" pitchFamily="18" charset="0"/>
              </a:rPr>
              <a:t>the </a:t>
            </a:r>
            <a:r>
              <a:rPr sz="2200" b="1" u="sng" dirty="0">
                <a:latin typeface="Times New Roman" panose="02020603050405020304" pitchFamily="18" charset="0"/>
                <a:cs typeface="Times New Roman" panose="02020603050405020304" pitchFamily="18" charset="0"/>
              </a:rPr>
              <a:t>aforesaid </a:t>
            </a:r>
            <a:r>
              <a:rPr sz="2200" b="1" u="sng" spc="-10" dirty="0">
                <a:latin typeface="Times New Roman" panose="02020603050405020304" pitchFamily="18" charset="0"/>
                <a:cs typeface="Times New Roman" panose="02020603050405020304" pitchFamily="18" charset="0"/>
              </a:rPr>
              <a:t>case, </a:t>
            </a:r>
            <a:r>
              <a:rPr sz="2200" b="1" u="sng" spc="-5" dirty="0">
                <a:latin typeface="Times New Roman" panose="02020603050405020304" pitchFamily="18" charset="0"/>
                <a:cs typeface="Times New Roman" panose="02020603050405020304" pitchFamily="18" charset="0"/>
              </a:rPr>
              <a:t>the </a:t>
            </a:r>
            <a:r>
              <a:rPr sz="2200" b="1" u="sng" dirty="0">
                <a:latin typeface="Times New Roman" panose="02020603050405020304" pitchFamily="18" charset="0"/>
                <a:cs typeface="Times New Roman" panose="02020603050405020304" pitchFamily="18" charset="0"/>
              </a:rPr>
              <a:t>consideration </a:t>
            </a:r>
            <a:r>
              <a:rPr sz="2200" b="1" u="sng" spc="-10" dirty="0">
                <a:latin typeface="Times New Roman" panose="02020603050405020304" pitchFamily="18" charset="0"/>
                <a:cs typeface="Times New Roman" panose="02020603050405020304" pitchFamily="18" charset="0"/>
              </a:rPr>
              <a:t>is </a:t>
            </a:r>
            <a:r>
              <a:rPr sz="2200" b="1" u="sng" spc="-5" dirty="0">
                <a:latin typeface="Times New Roman" panose="02020603050405020304" pitchFamily="18" charset="0"/>
                <a:cs typeface="Times New Roman" panose="02020603050405020304" pitchFamily="18" charset="0"/>
              </a:rPr>
              <a:t>frozen </a:t>
            </a:r>
            <a:r>
              <a:rPr sz="2200" b="1" u="sng" spc="-10" dirty="0">
                <a:latin typeface="Times New Roman" panose="02020603050405020304" pitchFamily="18" charset="0"/>
                <a:cs typeface="Times New Roman" panose="02020603050405020304" pitchFamily="18" charset="0"/>
              </a:rPr>
              <a:t>on </a:t>
            </a:r>
            <a:r>
              <a:rPr sz="2200" b="1" u="sng" spc="5" dirty="0">
                <a:latin typeface="Times New Roman" panose="02020603050405020304" pitchFamily="18" charset="0"/>
                <a:cs typeface="Times New Roman" panose="02020603050405020304" pitchFamily="18" charset="0"/>
              </a:rPr>
              <a:t>the </a:t>
            </a:r>
            <a:r>
              <a:rPr sz="2200" b="1" u="sng" dirty="0">
                <a:latin typeface="Times New Roman" panose="02020603050405020304" pitchFamily="18" charset="0"/>
                <a:cs typeface="Times New Roman" panose="02020603050405020304" pitchFamily="18" charset="0"/>
              </a:rPr>
              <a:t>date </a:t>
            </a:r>
            <a:r>
              <a:rPr sz="2200" b="1" u="sng" spc="-15" dirty="0">
                <a:latin typeface="Times New Roman" panose="02020603050405020304" pitchFamily="18" charset="0"/>
                <a:cs typeface="Times New Roman" panose="02020603050405020304" pitchFamily="18" charset="0"/>
              </a:rPr>
              <a:t>of </a:t>
            </a:r>
            <a:r>
              <a:rPr sz="2200" b="1" u="sng" spc="-10" dirty="0">
                <a:latin typeface="Times New Roman" panose="02020603050405020304" pitchFamily="18" charset="0"/>
                <a:cs typeface="Times New Roman" panose="02020603050405020304" pitchFamily="18" charset="0"/>
              </a:rPr>
              <a:t>conversion.</a:t>
            </a:r>
            <a:r>
              <a:rPr lang="en-US" sz="2200" b="1" u="sng" spc="-10" dirty="0">
                <a:latin typeface="Times New Roman" panose="02020603050405020304" pitchFamily="18" charset="0"/>
                <a:cs typeface="Times New Roman" panose="02020603050405020304" pitchFamily="18" charset="0"/>
              </a:rPr>
              <a:t> </a:t>
            </a:r>
            <a:r>
              <a:rPr sz="2200" b="1" u="sng" dirty="0">
                <a:latin typeface="Times New Roman" panose="02020603050405020304" pitchFamily="18" charset="0"/>
                <a:cs typeface="Times New Roman" panose="02020603050405020304" pitchFamily="18" charset="0"/>
              </a:rPr>
              <a:t>Under Section </a:t>
            </a:r>
            <a:r>
              <a:rPr sz="2200" b="1" u="sng" spc="-5" dirty="0">
                <a:latin typeface="Times New Roman" panose="02020603050405020304" pitchFamily="18" charset="0"/>
                <a:cs typeface="Times New Roman" panose="02020603050405020304" pitchFamily="18" charset="0"/>
              </a:rPr>
              <a:t>45(5A), consideration </a:t>
            </a:r>
            <a:r>
              <a:rPr sz="2200" b="1" u="sng" spc="-10" dirty="0">
                <a:latin typeface="Times New Roman" panose="02020603050405020304" pitchFamily="18" charset="0"/>
                <a:cs typeface="Times New Roman" panose="02020603050405020304" pitchFamily="18" charset="0"/>
              </a:rPr>
              <a:t>is </a:t>
            </a:r>
            <a:r>
              <a:rPr sz="2200" b="1" u="sng" spc="-5" dirty="0">
                <a:latin typeface="Times New Roman" panose="02020603050405020304" pitchFamily="18" charset="0"/>
                <a:cs typeface="Times New Roman" panose="02020603050405020304" pitchFamily="18" charset="0"/>
              </a:rPr>
              <a:t>frozen </a:t>
            </a:r>
            <a:r>
              <a:rPr sz="2200" b="1" u="sng" spc="-10" dirty="0">
                <a:latin typeface="Times New Roman" panose="02020603050405020304" pitchFamily="18" charset="0"/>
                <a:cs typeface="Times New Roman" panose="02020603050405020304" pitchFamily="18" charset="0"/>
              </a:rPr>
              <a:t>on the </a:t>
            </a:r>
            <a:r>
              <a:rPr sz="2200" b="1" u="sng" dirty="0">
                <a:latin typeface="Times New Roman" panose="02020603050405020304" pitchFamily="18" charset="0"/>
                <a:cs typeface="Times New Roman" panose="02020603050405020304" pitchFamily="18" charset="0"/>
              </a:rPr>
              <a:t>date </a:t>
            </a:r>
            <a:r>
              <a:rPr sz="2200" b="1" u="sng" spc="-15" dirty="0">
                <a:latin typeface="Times New Roman" panose="02020603050405020304" pitchFamily="18" charset="0"/>
                <a:cs typeface="Times New Roman" panose="02020603050405020304" pitchFamily="18" charset="0"/>
              </a:rPr>
              <a:t>of</a:t>
            </a:r>
            <a:r>
              <a:rPr sz="2200" b="1" u="sng" spc="520" dirty="0">
                <a:latin typeface="Times New Roman" panose="02020603050405020304" pitchFamily="18" charset="0"/>
                <a:cs typeface="Times New Roman" panose="02020603050405020304" pitchFamily="18" charset="0"/>
              </a:rPr>
              <a:t> </a:t>
            </a:r>
            <a:r>
              <a:rPr sz="2200" b="1" u="sng" spc="-5" dirty="0">
                <a:latin typeface="Times New Roman" panose="02020603050405020304" pitchFamily="18" charset="0"/>
                <a:cs typeface="Times New Roman" panose="02020603050405020304" pitchFamily="18" charset="0"/>
              </a:rPr>
              <a:t>issue </a:t>
            </a:r>
            <a:r>
              <a:rPr sz="2200" b="1" u="sng" spc="-30" dirty="0">
                <a:latin typeface="Times New Roman" panose="02020603050405020304" pitchFamily="18" charset="0"/>
                <a:cs typeface="Times New Roman" panose="02020603050405020304" pitchFamily="18" charset="0"/>
              </a:rPr>
              <a:t>of   </a:t>
            </a:r>
            <a:r>
              <a:rPr sz="2200" b="1" u="sng" dirty="0">
                <a:latin typeface="Times New Roman" panose="02020603050405020304" pitchFamily="18" charset="0"/>
                <a:cs typeface="Times New Roman" panose="02020603050405020304" pitchFamily="18" charset="0"/>
              </a:rPr>
              <a:t>completion</a:t>
            </a:r>
            <a:r>
              <a:rPr sz="2200" b="1" u="sng" spc="-75" dirty="0">
                <a:latin typeface="Times New Roman" panose="02020603050405020304" pitchFamily="18" charset="0"/>
                <a:cs typeface="Times New Roman" panose="02020603050405020304" pitchFamily="18" charset="0"/>
              </a:rPr>
              <a:t> </a:t>
            </a:r>
            <a:r>
              <a:rPr sz="2200" b="1" u="sng" spc="-5" dirty="0">
                <a:latin typeface="Times New Roman" panose="02020603050405020304" pitchFamily="18" charset="0"/>
                <a:cs typeface="Times New Roman" panose="02020603050405020304" pitchFamily="18" charset="0"/>
              </a:rPr>
              <a:t>certificate.</a:t>
            </a:r>
            <a:endParaRPr sz="2200" b="1" u="sng" dirty="0">
              <a:latin typeface="Times New Roman" panose="02020603050405020304" pitchFamily="18" charset="0"/>
              <a:cs typeface="Times New Roman" panose="02020603050405020304" pitchFamily="18" charset="0"/>
            </a:endParaRPr>
          </a:p>
          <a:p>
            <a:pPr marL="800100" lvl="1" indent="-342900">
              <a:spcBef>
                <a:spcPts val="55"/>
              </a:spcBef>
              <a:buFont typeface="Wingdings" panose="05000000000000000000" pitchFamily="2" charset="2"/>
              <a:buChar char="Ø"/>
            </a:pPr>
            <a:endParaRPr sz="2250" b="1" u="sng" dirty="0">
              <a:latin typeface="Times New Roman" panose="02020603050405020304" pitchFamily="18" charset="0"/>
              <a:cs typeface="Times New Roman" panose="02020603050405020304" pitchFamily="18" charset="0"/>
            </a:endParaRPr>
          </a:p>
          <a:p>
            <a:pPr marL="832485" marR="5080" lvl="1" indent="-375285" algn="just">
              <a:buFont typeface="Wingdings" panose="05000000000000000000" pitchFamily="2" charset="2"/>
              <a:buChar char="Ø"/>
              <a:tabLst>
                <a:tab pos="833119" algn="l"/>
              </a:tabLst>
            </a:pPr>
            <a:r>
              <a:rPr sz="2200" b="1" u="sng" dirty="0">
                <a:latin typeface="Times New Roman" panose="02020603050405020304" pitchFamily="18" charset="0"/>
                <a:cs typeface="Times New Roman" panose="02020603050405020304" pitchFamily="18" charset="0"/>
              </a:rPr>
              <a:t>Object behind </a:t>
            </a:r>
            <a:r>
              <a:rPr sz="2200" b="1" u="sng" spc="-25" dirty="0">
                <a:latin typeface="Times New Roman" panose="02020603050405020304" pitchFamily="18" charset="0"/>
                <a:cs typeface="Times New Roman" panose="02020603050405020304" pitchFamily="18" charset="0"/>
              </a:rPr>
              <a:t>giving </a:t>
            </a:r>
            <a:r>
              <a:rPr sz="2200" b="1" u="sng" spc="-5" dirty="0">
                <a:latin typeface="Times New Roman" panose="02020603050405020304" pitchFamily="18" charset="0"/>
                <a:cs typeface="Times New Roman" panose="02020603050405020304" pitchFamily="18" charset="0"/>
              </a:rPr>
              <a:t>benefit </a:t>
            </a:r>
            <a:r>
              <a:rPr sz="2200" b="1" u="sng" dirty="0">
                <a:latin typeface="Times New Roman" panose="02020603050405020304" pitchFamily="18" charset="0"/>
                <a:cs typeface="Times New Roman" panose="02020603050405020304" pitchFamily="18" charset="0"/>
              </a:rPr>
              <a:t>of </a:t>
            </a:r>
            <a:r>
              <a:rPr sz="2200" b="1" u="sng" spc="-5" dirty="0">
                <a:latin typeface="Times New Roman" panose="02020603050405020304" pitchFamily="18" charset="0"/>
                <a:cs typeface="Times New Roman" panose="02020603050405020304" pitchFamily="18" charset="0"/>
              </a:rPr>
              <a:t>indexation </a:t>
            </a:r>
            <a:r>
              <a:rPr sz="2200" b="1" u="sng" spc="-10" dirty="0">
                <a:latin typeface="Times New Roman" panose="02020603050405020304" pitchFamily="18" charset="0"/>
                <a:cs typeface="Times New Roman" panose="02020603050405020304" pitchFamily="18" charset="0"/>
              </a:rPr>
              <a:t>is </a:t>
            </a:r>
            <a:r>
              <a:rPr sz="2200" b="1" u="sng" dirty="0">
                <a:latin typeface="Times New Roman" panose="02020603050405020304" pitchFamily="18" charset="0"/>
                <a:cs typeface="Times New Roman" panose="02020603050405020304" pitchFamily="18" charset="0"/>
              </a:rPr>
              <a:t>to </a:t>
            </a:r>
            <a:r>
              <a:rPr sz="2200" b="1" u="sng" spc="-5" dirty="0">
                <a:latin typeface="Times New Roman" panose="02020603050405020304" pitchFamily="18" charset="0"/>
                <a:cs typeface="Times New Roman" panose="02020603050405020304" pitchFamily="18" charset="0"/>
              </a:rPr>
              <a:t>enhance </a:t>
            </a:r>
            <a:r>
              <a:rPr sz="2200" b="1" u="sng" spc="5" dirty="0">
                <a:latin typeface="Times New Roman" panose="02020603050405020304" pitchFamily="18" charset="0"/>
                <a:cs typeface="Times New Roman" panose="02020603050405020304" pitchFamily="18" charset="0"/>
              </a:rPr>
              <a:t>the </a:t>
            </a:r>
            <a:r>
              <a:rPr sz="2200" b="1" u="sng" spc="-5" dirty="0">
                <a:latin typeface="Times New Roman" panose="02020603050405020304" pitchFamily="18" charset="0"/>
                <a:cs typeface="Times New Roman" panose="02020603050405020304" pitchFamily="18" charset="0"/>
              </a:rPr>
              <a:t>value </a:t>
            </a:r>
            <a:r>
              <a:rPr sz="2200" b="1" u="sng" dirty="0">
                <a:latin typeface="Times New Roman" panose="02020603050405020304" pitchFamily="18" charset="0"/>
                <a:cs typeface="Times New Roman" panose="02020603050405020304" pitchFamily="18" charset="0"/>
              </a:rPr>
              <a:t>of </a:t>
            </a:r>
            <a:r>
              <a:rPr sz="2200" b="1" u="sng" spc="-5" dirty="0">
                <a:latin typeface="Times New Roman" panose="02020603050405020304" pitchFamily="18" charset="0"/>
                <a:cs typeface="Times New Roman" panose="02020603050405020304" pitchFamily="18" charset="0"/>
              </a:rPr>
              <a:t>the asset  </a:t>
            </a:r>
            <a:r>
              <a:rPr sz="2200" b="1" u="sng" spc="-10" dirty="0">
                <a:latin typeface="Times New Roman" panose="02020603050405020304" pitchFamily="18" charset="0"/>
                <a:cs typeface="Times New Roman" panose="02020603050405020304" pitchFamily="18" charset="0"/>
              </a:rPr>
              <a:t>by </a:t>
            </a:r>
            <a:r>
              <a:rPr sz="2200" b="1" u="sng" spc="-15" dirty="0">
                <a:latin typeface="Times New Roman" panose="02020603050405020304" pitchFamily="18" charset="0"/>
                <a:cs typeface="Times New Roman" panose="02020603050405020304" pitchFamily="18" charset="0"/>
              </a:rPr>
              <a:t>taking </a:t>
            </a:r>
            <a:r>
              <a:rPr sz="2200" b="1" u="sng" dirty="0">
                <a:latin typeface="Times New Roman" panose="02020603050405020304" pitchFamily="18" charset="0"/>
                <a:cs typeface="Times New Roman" panose="02020603050405020304" pitchFamily="18" charset="0"/>
              </a:rPr>
              <a:t>estimated rise in </a:t>
            </a:r>
            <a:r>
              <a:rPr sz="2200" b="1" u="sng" spc="5" dirty="0">
                <a:latin typeface="Times New Roman" panose="02020603050405020304" pitchFamily="18" charset="0"/>
                <a:cs typeface="Times New Roman" panose="02020603050405020304" pitchFamily="18" charset="0"/>
              </a:rPr>
              <a:t>the </a:t>
            </a:r>
            <a:r>
              <a:rPr sz="2200" b="1" u="sng" dirty="0">
                <a:latin typeface="Times New Roman" panose="02020603050405020304" pitchFamily="18" charset="0"/>
                <a:cs typeface="Times New Roman" panose="02020603050405020304" pitchFamily="18" charset="0"/>
              </a:rPr>
              <a:t>cost of asset </a:t>
            </a:r>
            <a:r>
              <a:rPr sz="2200" b="1" u="sng" spc="-10" dirty="0">
                <a:latin typeface="Times New Roman" panose="02020603050405020304" pitchFamily="18" charset="0"/>
                <a:cs typeface="Times New Roman" panose="02020603050405020304" pitchFamily="18" charset="0"/>
              </a:rPr>
              <a:t>year-by-year </a:t>
            </a:r>
            <a:r>
              <a:rPr sz="2200" b="1" u="sng" dirty="0">
                <a:latin typeface="Times New Roman" panose="02020603050405020304" pitchFamily="18" charset="0"/>
                <a:cs typeface="Times New Roman" panose="02020603050405020304" pitchFamily="18" charset="0"/>
              </a:rPr>
              <a:t>as a result of</a:t>
            </a:r>
            <a:r>
              <a:rPr sz="2200" b="1" u="sng" spc="335" dirty="0">
                <a:latin typeface="Times New Roman" panose="02020603050405020304" pitchFamily="18" charset="0"/>
                <a:cs typeface="Times New Roman" panose="02020603050405020304" pitchFamily="18" charset="0"/>
              </a:rPr>
              <a:t> </a:t>
            </a:r>
            <a:r>
              <a:rPr sz="2200" b="1" u="sng" dirty="0">
                <a:latin typeface="Times New Roman" panose="02020603050405020304" pitchFamily="18" charset="0"/>
                <a:cs typeface="Times New Roman" panose="02020603050405020304" pitchFamily="18" charset="0"/>
              </a:rPr>
              <a:t>inflation.</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50212968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88433" y="278017"/>
            <a:ext cx="11049253" cy="5586145"/>
          </a:xfrm>
          <a:prstGeom prst="rect">
            <a:avLst/>
          </a:prstGeom>
        </p:spPr>
        <p:txBody>
          <a:bodyPr vert="horz" wrap="square" lIns="0" tIns="0" rIns="0" bIns="0" rtlCol="0">
            <a:spAutoFit/>
          </a:bodyPr>
          <a:lstStyle/>
          <a:p>
            <a:pPr marL="12700" marR="30480" algn="just">
              <a:tabLst>
                <a:tab pos="387985" algn="l"/>
              </a:tabLst>
            </a:pPr>
            <a:r>
              <a:rPr lang="en-GB" sz="2400" b="1" u="sng" dirty="0">
                <a:latin typeface="Times New Roman" panose="02020603050405020304" pitchFamily="18" charset="0"/>
                <a:cs typeface="Times New Roman" panose="02020603050405020304" pitchFamily="18" charset="0"/>
              </a:rPr>
              <a:t>ALTERNATE CONTENTION</a:t>
            </a:r>
          </a:p>
          <a:p>
            <a:pPr marL="12700" marR="30480" algn="just">
              <a:tabLst>
                <a:tab pos="387985" algn="l"/>
              </a:tabLst>
            </a:pPr>
            <a:endParaRPr lang="en-GB" sz="2400" b="1" u="sng" dirty="0">
              <a:latin typeface="Times New Roman" panose="02020603050405020304" pitchFamily="18" charset="0"/>
              <a:cs typeface="Times New Roman" panose="02020603050405020304" pitchFamily="18" charset="0"/>
            </a:endParaRPr>
          </a:p>
          <a:p>
            <a:pPr marL="12700" marR="30480" algn="just">
              <a:tabLst>
                <a:tab pos="387985" algn="l"/>
              </a:tabLst>
            </a:pPr>
            <a:endParaRPr lang="en-GB" sz="2400" b="1" u="sng" spc="-5" dirty="0">
              <a:latin typeface="Times New Roman" panose="02020603050405020304" pitchFamily="18" charset="0"/>
              <a:cs typeface="Times New Roman" panose="02020603050405020304" pitchFamily="18" charset="0"/>
            </a:endParaRPr>
          </a:p>
          <a:p>
            <a:pPr marL="355600" marR="30480" indent="-342900" algn="just">
              <a:buFont typeface="Wingdings" panose="05000000000000000000" pitchFamily="2" charset="2"/>
              <a:buChar char="Ø"/>
              <a:tabLst>
                <a:tab pos="387985" algn="l"/>
              </a:tabLst>
            </a:pPr>
            <a:r>
              <a:rPr sz="2400" b="1" u="sng" spc="-5" dirty="0">
                <a:latin typeface="Times New Roman" panose="02020603050405020304" pitchFamily="18" charset="0"/>
                <a:cs typeface="Times New Roman" panose="02020603050405020304" pitchFamily="18" charset="0"/>
              </a:rPr>
              <a:t>If </a:t>
            </a:r>
            <a:r>
              <a:rPr sz="2400" b="1" u="sng" spc="-10" dirty="0">
                <a:latin typeface="Times New Roman" panose="02020603050405020304" pitchFamily="18" charset="0"/>
                <a:cs typeface="Times New Roman" panose="02020603050405020304" pitchFamily="18" charset="0"/>
              </a:rPr>
              <a:t>indexation </a:t>
            </a:r>
            <a:r>
              <a:rPr sz="2400" b="1" u="sng" spc="-5" dirty="0">
                <a:latin typeface="Times New Roman" panose="02020603050405020304" pitchFamily="18" charset="0"/>
                <a:cs typeface="Times New Roman" panose="02020603050405020304" pitchFamily="18" charset="0"/>
              </a:rPr>
              <a:t>is </a:t>
            </a:r>
            <a:r>
              <a:rPr sz="2400" b="1" u="sng" dirty="0">
                <a:latin typeface="Times New Roman" panose="02020603050405020304" pitchFamily="18" charset="0"/>
                <a:cs typeface="Times New Roman" panose="02020603050405020304" pitchFamily="18" charset="0"/>
              </a:rPr>
              <a:t>restricted </a:t>
            </a:r>
            <a:r>
              <a:rPr sz="2400" b="1" u="sng" spc="-5" dirty="0">
                <a:latin typeface="Times New Roman" panose="02020603050405020304" pitchFamily="18" charset="0"/>
                <a:cs typeface="Times New Roman" panose="02020603050405020304" pitchFamily="18" charset="0"/>
              </a:rPr>
              <a:t>upto the </a:t>
            </a:r>
            <a:r>
              <a:rPr sz="2400" b="1" u="sng" spc="-10" dirty="0">
                <a:latin typeface="Times New Roman" panose="02020603050405020304" pitchFamily="18" charset="0"/>
                <a:cs typeface="Times New Roman" panose="02020603050405020304" pitchFamily="18" charset="0"/>
              </a:rPr>
              <a:t>year </a:t>
            </a:r>
            <a:r>
              <a:rPr sz="2400" b="1" u="sng" dirty="0">
                <a:latin typeface="Times New Roman" panose="02020603050405020304" pitchFamily="18" charset="0"/>
                <a:cs typeface="Times New Roman" panose="02020603050405020304" pitchFamily="18" charset="0"/>
              </a:rPr>
              <a:t>of </a:t>
            </a:r>
            <a:r>
              <a:rPr sz="2400" b="1" u="sng" spc="-10" dirty="0">
                <a:latin typeface="Times New Roman" panose="02020603050405020304" pitchFamily="18" charset="0"/>
                <a:cs typeface="Times New Roman" panose="02020603050405020304" pitchFamily="18" charset="0"/>
              </a:rPr>
              <a:t>transfer </a:t>
            </a:r>
            <a:r>
              <a:rPr sz="2400" b="1" u="sng" dirty="0">
                <a:latin typeface="Times New Roman" panose="02020603050405020304" pitchFamily="18" charset="0"/>
                <a:cs typeface="Times New Roman" panose="02020603050405020304" pitchFamily="18" charset="0"/>
              </a:rPr>
              <a:t>as </a:t>
            </a:r>
            <a:r>
              <a:rPr sz="2400" b="1" u="sng" spc="-25" dirty="0">
                <a:latin typeface="Times New Roman" panose="02020603050405020304" pitchFamily="18" charset="0"/>
                <a:cs typeface="Times New Roman" panose="02020603050405020304" pitchFamily="18" charset="0"/>
              </a:rPr>
              <a:t>against </a:t>
            </a:r>
            <a:r>
              <a:rPr sz="2400" b="1" u="sng" spc="-10" dirty="0">
                <a:latin typeface="Times New Roman" panose="02020603050405020304" pitchFamily="18" charset="0"/>
                <a:cs typeface="Times New Roman" panose="02020603050405020304" pitchFamily="18" charset="0"/>
              </a:rPr>
              <a:t>year </a:t>
            </a:r>
            <a:r>
              <a:rPr sz="2400" b="1" u="sng" dirty="0">
                <a:latin typeface="Times New Roman" panose="02020603050405020304" pitchFamily="18" charset="0"/>
                <a:cs typeface="Times New Roman" panose="02020603050405020304" pitchFamily="18" charset="0"/>
              </a:rPr>
              <a:t>of  </a:t>
            </a:r>
            <a:r>
              <a:rPr sz="2400" b="1" u="sng" spc="-25" dirty="0">
                <a:latin typeface="Times New Roman" panose="02020603050405020304" pitchFamily="18" charset="0"/>
                <a:cs typeface="Times New Roman" panose="02020603050405020304" pitchFamily="18" charset="0"/>
              </a:rPr>
              <a:t>taxability, </a:t>
            </a:r>
            <a:r>
              <a:rPr sz="2400" b="1" u="sng" spc="-5" dirty="0">
                <a:latin typeface="Times New Roman" panose="02020603050405020304" pitchFamily="18" charset="0"/>
                <a:cs typeface="Times New Roman" panose="02020603050405020304" pitchFamily="18" charset="0"/>
              </a:rPr>
              <a:t>the effect </a:t>
            </a:r>
            <a:r>
              <a:rPr sz="2400" b="1" u="sng" dirty="0">
                <a:latin typeface="Times New Roman" panose="02020603050405020304" pitchFamily="18" charset="0"/>
                <a:cs typeface="Times New Roman" panose="02020603050405020304" pitchFamily="18" charset="0"/>
              </a:rPr>
              <a:t>of </a:t>
            </a:r>
            <a:r>
              <a:rPr sz="2400" b="1" u="sng" spc="-10" dirty="0">
                <a:latin typeface="Times New Roman" panose="02020603050405020304" pitchFamily="18" charset="0"/>
                <a:cs typeface="Times New Roman" panose="02020603050405020304" pitchFamily="18" charset="0"/>
              </a:rPr>
              <a:t>inflation </a:t>
            </a:r>
            <a:r>
              <a:rPr sz="2400" b="1" u="sng" spc="-20" dirty="0">
                <a:latin typeface="Times New Roman" panose="02020603050405020304" pitchFamily="18" charset="0"/>
                <a:cs typeface="Times New Roman" panose="02020603050405020304" pitchFamily="18" charset="0"/>
              </a:rPr>
              <a:t>during </a:t>
            </a:r>
            <a:r>
              <a:rPr sz="2400" b="1" u="sng" spc="-5" dirty="0">
                <a:latin typeface="Times New Roman" panose="02020603050405020304" pitchFamily="18" charset="0"/>
                <a:cs typeface="Times New Roman" panose="02020603050405020304" pitchFamily="18" charset="0"/>
              </a:rPr>
              <a:t>the </a:t>
            </a:r>
            <a:r>
              <a:rPr sz="2400" b="1" u="sng" dirty="0">
                <a:latin typeface="Times New Roman" panose="02020603050405020304" pitchFamily="18" charset="0"/>
                <a:cs typeface="Times New Roman" panose="02020603050405020304" pitchFamily="18" charset="0"/>
              </a:rPr>
              <a:t>period </a:t>
            </a:r>
            <a:r>
              <a:rPr sz="2400" b="1" u="sng" spc="-5" dirty="0">
                <a:latin typeface="Times New Roman" panose="02020603050405020304" pitchFamily="18" charset="0"/>
                <a:cs typeface="Times New Roman" panose="02020603050405020304" pitchFamily="18" charset="0"/>
              </a:rPr>
              <a:t>between the </a:t>
            </a:r>
            <a:r>
              <a:rPr sz="2400" b="1" u="sng" spc="-15" dirty="0">
                <a:latin typeface="Times New Roman" panose="02020603050405020304" pitchFamily="18" charset="0"/>
                <a:cs typeface="Times New Roman" panose="02020603050405020304" pitchFamily="18" charset="0"/>
              </a:rPr>
              <a:t>year </a:t>
            </a:r>
            <a:r>
              <a:rPr sz="2400" b="1" u="sng" dirty="0">
                <a:latin typeface="Times New Roman" panose="02020603050405020304" pitchFamily="18" charset="0"/>
                <a:cs typeface="Times New Roman" panose="02020603050405020304" pitchFamily="18" charset="0"/>
              </a:rPr>
              <a:t>of  </a:t>
            </a:r>
            <a:r>
              <a:rPr sz="2400" b="1" u="sng" spc="-10" dirty="0">
                <a:latin typeface="Times New Roman" panose="02020603050405020304" pitchFamily="18" charset="0"/>
                <a:cs typeface="Times New Roman" panose="02020603050405020304" pitchFamily="18" charset="0"/>
              </a:rPr>
              <a:t>transfer </a:t>
            </a:r>
            <a:r>
              <a:rPr sz="2400" b="1" u="sng" dirty="0">
                <a:latin typeface="Times New Roman" panose="02020603050405020304" pitchFamily="18" charset="0"/>
                <a:cs typeface="Times New Roman" panose="02020603050405020304" pitchFamily="18" charset="0"/>
              </a:rPr>
              <a:t>and </a:t>
            </a:r>
            <a:r>
              <a:rPr sz="2400" b="1" u="sng" spc="-10" dirty="0">
                <a:latin typeface="Times New Roman" panose="02020603050405020304" pitchFamily="18" charset="0"/>
                <a:cs typeface="Times New Roman" panose="02020603050405020304" pitchFamily="18" charset="0"/>
              </a:rPr>
              <a:t>year </a:t>
            </a:r>
            <a:r>
              <a:rPr sz="2400" b="1" u="sng" spc="-5" dirty="0">
                <a:latin typeface="Times New Roman" panose="02020603050405020304" pitchFamily="18" charset="0"/>
                <a:cs typeface="Times New Roman" panose="02020603050405020304" pitchFamily="18" charset="0"/>
              </a:rPr>
              <a:t>of taxability will be</a:t>
            </a:r>
            <a:r>
              <a:rPr sz="2400" b="1" u="sng" spc="260" dirty="0">
                <a:latin typeface="Times New Roman" panose="02020603050405020304" pitchFamily="18" charset="0"/>
                <a:cs typeface="Times New Roman" panose="02020603050405020304" pitchFamily="18" charset="0"/>
              </a:rPr>
              <a:t> </a:t>
            </a:r>
            <a:r>
              <a:rPr sz="2400" b="1" u="sng" spc="-10" dirty="0">
                <a:latin typeface="Times New Roman" panose="02020603050405020304" pitchFamily="18" charset="0"/>
                <a:cs typeface="Times New Roman" panose="02020603050405020304" pitchFamily="18" charset="0"/>
              </a:rPr>
              <a:t>ignored.</a:t>
            </a:r>
            <a:endParaRPr sz="2400" b="1" u="sng" dirty="0">
              <a:latin typeface="Times New Roman" panose="02020603050405020304" pitchFamily="18" charset="0"/>
              <a:cs typeface="Times New Roman" panose="02020603050405020304" pitchFamily="18" charset="0"/>
            </a:endParaRPr>
          </a:p>
          <a:p>
            <a:pPr marL="342900" indent="-342900">
              <a:spcBef>
                <a:spcPts val="5"/>
              </a:spcBef>
              <a:buFont typeface="Wingdings" panose="05000000000000000000" pitchFamily="2" charset="2"/>
              <a:buChar char="Ø"/>
            </a:pPr>
            <a:endParaRPr sz="2500" b="1" u="sng" dirty="0">
              <a:latin typeface="Times New Roman" panose="02020603050405020304" pitchFamily="18" charset="0"/>
              <a:cs typeface="Times New Roman" panose="02020603050405020304" pitchFamily="18" charset="0"/>
            </a:endParaRPr>
          </a:p>
          <a:p>
            <a:pPr marL="355600" indent="-342900">
              <a:buFont typeface="Wingdings" panose="05000000000000000000" pitchFamily="2" charset="2"/>
              <a:buChar char="Ø"/>
              <a:tabLst>
                <a:tab pos="387350" algn="l"/>
                <a:tab pos="387985" algn="l"/>
              </a:tabLst>
            </a:pPr>
            <a:r>
              <a:rPr sz="2400" b="1" u="sng" spc="10" dirty="0">
                <a:latin typeface="Times New Roman" panose="02020603050405020304" pitchFamily="18" charset="0"/>
                <a:cs typeface="Times New Roman" panose="02020603050405020304" pitchFamily="18" charset="0"/>
              </a:rPr>
              <a:t>This </a:t>
            </a:r>
            <a:r>
              <a:rPr sz="2400" b="1" u="sng" spc="-30" dirty="0">
                <a:latin typeface="Times New Roman" panose="02020603050405020304" pitchFamily="18" charset="0"/>
                <a:cs typeface="Times New Roman" panose="02020603050405020304" pitchFamily="18" charset="0"/>
              </a:rPr>
              <a:t>may </a:t>
            </a:r>
            <a:r>
              <a:rPr sz="2400" b="1" u="sng" spc="-5" dirty="0">
                <a:latin typeface="Times New Roman" panose="02020603050405020304" pitchFamily="18" charset="0"/>
                <a:cs typeface="Times New Roman" panose="02020603050405020304" pitchFamily="18" charset="0"/>
              </a:rPr>
              <a:t>defeat the </a:t>
            </a:r>
            <a:r>
              <a:rPr sz="2400" b="1" u="sng" spc="-15" dirty="0">
                <a:latin typeface="Times New Roman" panose="02020603050405020304" pitchFamily="18" charset="0"/>
                <a:cs typeface="Times New Roman" panose="02020603050405020304" pitchFamily="18" charset="0"/>
              </a:rPr>
              <a:t>objective </a:t>
            </a:r>
            <a:r>
              <a:rPr sz="2400" b="1" u="sng" spc="-5" dirty="0">
                <a:latin typeface="Times New Roman" panose="02020603050405020304" pitchFamily="18" charset="0"/>
                <a:cs typeface="Times New Roman" panose="02020603050405020304" pitchFamily="18" charset="0"/>
              </a:rPr>
              <a:t>in </a:t>
            </a:r>
            <a:r>
              <a:rPr sz="2400" b="1" u="sng" spc="-15" dirty="0">
                <a:latin typeface="Times New Roman" panose="02020603050405020304" pitchFamily="18" charset="0"/>
                <a:cs typeface="Times New Roman" panose="02020603050405020304" pitchFamily="18" charset="0"/>
              </a:rPr>
              <a:t>granting </a:t>
            </a:r>
            <a:r>
              <a:rPr sz="2400" b="1" u="sng" spc="-5" dirty="0">
                <a:latin typeface="Times New Roman" panose="02020603050405020304" pitchFamily="18" charset="0"/>
                <a:cs typeface="Times New Roman" panose="02020603050405020304" pitchFamily="18" charset="0"/>
              </a:rPr>
              <a:t>the benefit of</a:t>
            </a:r>
            <a:r>
              <a:rPr sz="2400" b="1" u="sng" spc="335" dirty="0">
                <a:latin typeface="Times New Roman" panose="02020603050405020304" pitchFamily="18" charset="0"/>
                <a:cs typeface="Times New Roman" panose="02020603050405020304" pitchFamily="18" charset="0"/>
              </a:rPr>
              <a:t> </a:t>
            </a:r>
            <a:r>
              <a:rPr sz="2400" b="1" u="sng" spc="-10" dirty="0">
                <a:latin typeface="Times New Roman" panose="02020603050405020304" pitchFamily="18" charset="0"/>
                <a:cs typeface="Times New Roman" panose="02020603050405020304" pitchFamily="18" charset="0"/>
              </a:rPr>
              <a:t>indexation.</a:t>
            </a:r>
            <a:endParaRPr sz="2400" b="1" u="sng" dirty="0">
              <a:latin typeface="Times New Roman" panose="02020603050405020304" pitchFamily="18" charset="0"/>
              <a:cs typeface="Times New Roman" panose="02020603050405020304" pitchFamily="18" charset="0"/>
            </a:endParaRPr>
          </a:p>
          <a:p>
            <a:pPr marL="342900" indent="-342900">
              <a:spcBef>
                <a:spcPts val="5"/>
              </a:spcBef>
              <a:buFont typeface="Wingdings" panose="05000000000000000000" pitchFamily="2" charset="2"/>
              <a:buChar char="Ø"/>
            </a:pPr>
            <a:endParaRPr sz="2500" b="1" u="sng" dirty="0">
              <a:latin typeface="Times New Roman" panose="02020603050405020304" pitchFamily="18" charset="0"/>
              <a:cs typeface="Times New Roman" panose="02020603050405020304" pitchFamily="18" charset="0"/>
            </a:endParaRPr>
          </a:p>
          <a:p>
            <a:pPr marL="355600" marR="5080" indent="-342900" algn="just">
              <a:buFont typeface="Wingdings" panose="05000000000000000000" pitchFamily="2" charset="2"/>
              <a:buChar char="Ø"/>
              <a:tabLst>
                <a:tab pos="387985" algn="l"/>
              </a:tabLst>
            </a:pPr>
            <a:r>
              <a:rPr sz="2400" b="1" u="sng" spc="-20" dirty="0">
                <a:latin typeface="Times New Roman" panose="02020603050405020304" pitchFamily="18" charset="0"/>
                <a:cs typeface="Times New Roman" panose="02020603050405020304" pitchFamily="18" charset="0"/>
              </a:rPr>
              <a:t>Further, </a:t>
            </a:r>
            <a:r>
              <a:rPr sz="2400" b="1" u="sng" spc="-10" dirty="0">
                <a:latin typeface="Times New Roman" panose="02020603050405020304" pitchFamily="18" charset="0"/>
                <a:cs typeface="Times New Roman" panose="02020603050405020304" pitchFamily="18" charset="0"/>
              </a:rPr>
              <a:t>while </a:t>
            </a:r>
            <a:r>
              <a:rPr sz="2400" b="1" u="sng" spc="-5" dirty="0">
                <a:latin typeface="Times New Roman" panose="02020603050405020304" pitchFamily="18" charset="0"/>
                <a:cs typeface="Times New Roman" panose="02020603050405020304" pitchFamily="18" charset="0"/>
              </a:rPr>
              <a:t>the </a:t>
            </a:r>
            <a:r>
              <a:rPr sz="2400" b="1" u="sng" spc="-10" dirty="0">
                <a:latin typeface="Times New Roman" panose="02020603050405020304" pitchFamily="18" charset="0"/>
                <a:cs typeface="Times New Roman" panose="02020603050405020304" pitchFamily="18" charset="0"/>
              </a:rPr>
              <a:t>indexation </a:t>
            </a:r>
            <a:r>
              <a:rPr sz="2400" b="1" u="sng" spc="-20" dirty="0">
                <a:latin typeface="Times New Roman" panose="02020603050405020304" pitchFamily="18" charset="0"/>
                <a:cs typeface="Times New Roman" panose="02020603050405020304" pitchFamily="18" charset="0"/>
              </a:rPr>
              <a:t>during </a:t>
            </a:r>
            <a:r>
              <a:rPr sz="2400" b="1" u="sng" spc="-5" dirty="0">
                <a:latin typeface="Times New Roman" panose="02020603050405020304" pitchFamily="18" charset="0"/>
                <a:cs typeface="Times New Roman" panose="02020603050405020304" pitchFamily="18" charset="0"/>
              </a:rPr>
              <a:t>the aforesaid </a:t>
            </a:r>
            <a:r>
              <a:rPr sz="2400" b="1" u="sng" dirty="0">
                <a:latin typeface="Times New Roman" panose="02020603050405020304" pitchFamily="18" charset="0"/>
                <a:cs typeface="Times New Roman" panose="02020603050405020304" pitchFamily="18" charset="0"/>
              </a:rPr>
              <a:t>period </a:t>
            </a:r>
            <a:r>
              <a:rPr sz="2400" b="1" u="sng" spc="-5" dirty="0">
                <a:latin typeface="Times New Roman" panose="02020603050405020304" pitchFamily="18" charset="0"/>
                <a:cs typeface="Times New Roman" panose="02020603050405020304" pitchFamily="18" charset="0"/>
              </a:rPr>
              <a:t>is </a:t>
            </a:r>
            <a:r>
              <a:rPr sz="2400" b="1" u="sng" spc="-10" dirty="0">
                <a:latin typeface="Times New Roman" panose="02020603050405020304" pitchFamily="18" charset="0"/>
                <a:cs typeface="Times New Roman" panose="02020603050405020304" pitchFamily="18" charset="0"/>
              </a:rPr>
              <a:t>ignored, </a:t>
            </a:r>
            <a:r>
              <a:rPr sz="2400" b="1" u="sng" spc="-15" dirty="0">
                <a:latin typeface="Times New Roman" panose="02020603050405020304" pitchFamily="18" charset="0"/>
                <a:cs typeface="Times New Roman" panose="02020603050405020304" pitchFamily="18" charset="0"/>
              </a:rPr>
              <a:t>the </a:t>
            </a:r>
            <a:r>
              <a:rPr sz="2400" b="1" u="sng" spc="570"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stamp duty value </a:t>
            </a:r>
            <a:r>
              <a:rPr sz="2400" b="1" u="sng" dirty="0">
                <a:latin typeface="Times New Roman" panose="02020603050405020304" pitchFamily="18" charset="0"/>
                <a:cs typeface="Times New Roman" panose="02020603050405020304" pitchFamily="18" charset="0"/>
              </a:rPr>
              <a:t>applied will </a:t>
            </a:r>
            <a:r>
              <a:rPr sz="2400" b="1" u="sng" spc="-5" dirty="0">
                <a:latin typeface="Times New Roman" panose="02020603050405020304" pitchFamily="18" charset="0"/>
                <a:cs typeface="Times New Roman" panose="02020603050405020304" pitchFamily="18" charset="0"/>
              </a:rPr>
              <a:t>be </a:t>
            </a:r>
            <a:r>
              <a:rPr sz="2400" b="1" u="sng" dirty="0">
                <a:latin typeface="Times New Roman" panose="02020603050405020304" pitchFamily="18" charset="0"/>
                <a:cs typeface="Times New Roman" panose="02020603050405020304" pitchFamily="18" charset="0"/>
              </a:rPr>
              <a:t>as on </a:t>
            </a:r>
            <a:r>
              <a:rPr sz="2400" b="1" u="sng" spc="-5" dirty="0">
                <a:latin typeface="Times New Roman" panose="02020603050405020304" pitchFamily="18" charset="0"/>
                <a:cs typeface="Times New Roman" panose="02020603050405020304" pitchFamily="18" charset="0"/>
              </a:rPr>
              <a:t>the </a:t>
            </a:r>
            <a:r>
              <a:rPr sz="2400" b="1" u="sng" dirty="0">
                <a:latin typeface="Times New Roman" panose="02020603050405020304" pitchFamily="18" charset="0"/>
                <a:cs typeface="Times New Roman" panose="02020603050405020304" pitchFamily="18" charset="0"/>
              </a:rPr>
              <a:t>date of </a:t>
            </a:r>
            <a:r>
              <a:rPr sz="2400" b="1" u="sng" spc="-10" dirty="0">
                <a:latin typeface="Times New Roman" panose="02020603050405020304" pitchFamily="18" charset="0"/>
                <a:cs typeface="Times New Roman" panose="02020603050405020304" pitchFamily="18" charset="0"/>
              </a:rPr>
              <a:t>issue </a:t>
            </a:r>
            <a:r>
              <a:rPr sz="2400" b="1" u="sng" dirty="0">
                <a:latin typeface="Times New Roman" panose="02020603050405020304" pitchFamily="18" charset="0"/>
                <a:cs typeface="Times New Roman" panose="02020603050405020304" pitchFamily="18" charset="0"/>
              </a:rPr>
              <a:t>of </a:t>
            </a:r>
            <a:r>
              <a:rPr sz="2400" b="1" u="sng" spc="-5" dirty="0">
                <a:latin typeface="Times New Roman" panose="02020603050405020304" pitchFamily="18" charset="0"/>
                <a:cs typeface="Times New Roman" panose="02020603050405020304" pitchFamily="18" charset="0"/>
              </a:rPr>
              <a:t>completion  </a:t>
            </a:r>
            <a:r>
              <a:rPr sz="2400" b="1" u="sng" dirty="0">
                <a:latin typeface="Times New Roman" panose="02020603050405020304" pitchFamily="18" charset="0"/>
                <a:cs typeface="Times New Roman" panose="02020603050405020304" pitchFamily="18" charset="0"/>
              </a:rPr>
              <a:t>certificate </a:t>
            </a:r>
            <a:r>
              <a:rPr sz="2400" b="1" u="sng" spc="-10" dirty="0">
                <a:latin typeface="Times New Roman" panose="02020603050405020304" pitchFamily="18" charset="0"/>
                <a:cs typeface="Times New Roman" panose="02020603050405020304" pitchFamily="18" charset="0"/>
              </a:rPr>
              <a:t>[year </a:t>
            </a:r>
            <a:r>
              <a:rPr sz="2400" b="1" u="sng" spc="-5" dirty="0">
                <a:latin typeface="Times New Roman" panose="02020603050405020304" pitchFamily="18" charset="0"/>
                <a:cs typeface="Times New Roman" panose="02020603050405020304" pitchFamily="18" charset="0"/>
              </a:rPr>
              <a:t>of taxability].</a:t>
            </a:r>
            <a:r>
              <a:rPr lang="en-US" sz="2400" b="1" u="sng" spc="-5" dirty="0">
                <a:latin typeface="Times New Roman" panose="02020603050405020304" pitchFamily="18" charset="0"/>
                <a:cs typeface="Times New Roman" panose="02020603050405020304" pitchFamily="18" charset="0"/>
              </a:rPr>
              <a:t> </a:t>
            </a:r>
            <a:r>
              <a:rPr sz="2400" b="1" u="sng" spc="10" dirty="0">
                <a:latin typeface="Times New Roman" panose="02020603050405020304" pitchFamily="18" charset="0"/>
                <a:cs typeface="Times New Roman" panose="02020603050405020304" pitchFamily="18" charset="0"/>
              </a:rPr>
              <a:t>This </a:t>
            </a:r>
            <a:r>
              <a:rPr sz="2400" b="1" u="sng" spc="-5" dirty="0">
                <a:latin typeface="Times New Roman" panose="02020603050405020304" pitchFamily="18" charset="0"/>
                <a:cs typeface="Times New Roman" panose="02020603050405020304" pitchFamily="18" charset="0"/>
              </a:rPr>
              <a:t>causes </a:t>
            </a:r>
            <a:r>
              <a:rPr sz="2400" b="1" u="sng" spc="-20" dirty="0">
                <a:latin typeface="Times New Roman" panose="02020603050405020304" pitchFamily="18" charset="0"/>
                <a:cs typeface="Times New Roman" panose="02020603050405020304" pitchFamily="18" charset="0"/>
              </a:rPr>
              <a:t>lack </a:t>
            </a:r>
            <a:r>
              <a:rPr sz="2400" b="1" u="sng" spc="-5" dirty="0">
                <a:latin typeface="Times New Roman" panose="02020603050405020304" pitchFamily="18" charset="0"/>
                <a:cs typeface="Times New Roman" panose="02020603050405020304" pitchFamily="18" charset="0"/>
              </a:rPr>
              <a:t>of</a:t>
            </a:r>
            <a:r>
              <a:rPr sz="2400" b="1" u="sng" spc="500" dirty="0">
                <a:latin typeface="Times New Roman" panose="02020603050405020304" pitchFamily="18" charset="0"/>
                <a:cs typeface="Times New Roman" panose="02020603050405020304" pitchFamily="18" charset="0"/>
              </a:rPr>
              <a:t> </a:t>
            </a:r>
            <a:r>
              <a:rPr sz="2400" b="1" u="sng" spc="-35" dirty="0">
                <a:latin typeface="Times New Roman" panose="02020603050405020304" pitchFamily="18" charset="0"/>
                <a:cs typeface="Times New Roman" panose="02020603050405020304" pitchFamily="18" charset="0"/>
              </a:rPr>
              <a:t>parity.</a:t>
            </a:r>
            <a:endParaRPr sz="2400" b="1" u="sng" dirty="0">
              <a:latin typeface="Times New Roman" panose="02020603050405020304" pitchFamily="18" charset="0"/>
              <a:cs typeface="Times New Roman" panose="02020603050405020304" pitchFamily="18" charset="0"/>
            </a:endParaRPr>
          </a:p>
          <a:p>
            <a:pPr marL="342900" indent="-342900">
              <a:spcBef>
                <a:spcPts val="5"/>
              </a:spcBef>
              <a:buFont typeface="Wingdings" panose="05000000000000000000" pitchFamily="2" charset="2"/>
              <a:buChar char="Ø"/>
            </a:pPr>
            <a:endParaRPr sz="2500" b="1" u="sng" dirty="0">
              <a:latin typeface="Times New Roman" panose="02020603050405020304" pitchFamily="18" charset="0"/>
              <a:cs typeface="Times New Roman" panose="02020603050405020304" pitchFamily="18" charset="0"/>
            </a:endParaRPr>
          </a:p>
          <a:p>
            <a:pPr marL="355600" indent="-342900" algn="just">
              <a:buFont typeface="Wingdings" panose="05000000000000000000" pitchFamily="2" charset="2"/>
              <a:buChar char="Ø"/>
              <a:tabLst>
                <a:tab pos="387350" algn="l"/>
                <a:tab pos="387985" algn="l"/>
                <a:tab pos="1859914" algn="l"/>
                <a:tab pos="2207260" algn="l"/>
                <a:tab pos="2905760" algn="l"/>
                <a:tab pos="3371850" algn="l"/>
                <a:tab pos="4046220" algn="l"/>
                <a:tab pos="4710430" algn="l"/>
                <a:tab pos="5372100" algn="l"/>
                <a:tab pos="6609715" algn="l"/>
                <a:tab pos="7478395" algn="l"/>
                <a:tab pos="7926705" algn="l"/>
                <a:tab pos="8493760" algn="l"/>
                <a:tab pos="9210675" algn="l"/>
              </a:tabLst>
            </a:pPr>
            <a:r>
              <a:rPr sz="2400" b="1" u="sng" dirty="0">
                <a:latin typeface="Times New Roman" panose="02020603050405020304" pitchFamily="18" charset="0"/>
                <a:cs typeface="Times New Roman" panose="02020603050405020304" pitchFamily="18" charset="0"/>
              </a:rPr>
              <a:t>Therefore,</a:t>
            </a:r>
            <a:r>
              <a:rPr lang="en-US" sz="2400" b="1" u="sng"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it</a:t>
            </a:r>
            <a:r>
              <a:rPr lang="en-US" sz="2400" b="1" u="sng" spc="-5" dirty="0">
                <a:latin typeface="Times New Roman" panose="02020603050405020304" pitchFamily="18" charset="0"/>
                <a:cs typeface="Times New Roman" panose="02020603050405020304" pitchFamily="18" charset="0"/>
              </a:rPr>
              <a:t> </a:t>
            </a:r>
            <a:r>
              <a:rPr sz="2400" b="1" u="sng" spc="-30" dirty="0">
                <a:latin typeface="Times New Roman" panose="02020603050405020304" pitchFamily="18" charset="0"/>
                <a:cs typeface="Times New Roman" panose="02020603050405020304" pitchFamily="18" charset="0"/>
              </a:rPr>
              <a:t>may</a:t>
            </a:r>
            <a:r>
              <a:rPr lang="en-US" sz="2400" b="1" u="sng" spc="-30"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be</a:t>
            </a:r>
            <a:r>
              <a:rPr lang="en-US" sz="2400" b="1" u="sng" spc="-5"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said</a:t>
            </a:r>
            <a:r>
              <a:rPr lang="en-US" sz="2400" b="1" u="sng"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that</a:t>
            </a:r>
            <a:r>
              <a:rPr lang="en-US" sz="2400" b="1" u="sng" spc="-5"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cost</a:t>
            </a:r>
            <a:r>
              <a:rPr lang="en-US" sz="2400" b="1" u="sng" spc="-5"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inflation</a:t>
            </a:r>
            <a:r>
              <a:rPr lang="en-GB" sz="2400" b="1" u="sng" spc="-5" dirty="0">
                <a:latin typeface="Times New Roman" panose="02020603050405020304" pitchFamily="18" charset="0"/>
                <a:cs typeface="Times New Roman" panose="02020603050405020304" pitchFamily="18" charset="0"/>
              </a:rPr>
              <a:t> </a:t>
            </a:r>
            <a:r>
              <a:rPr sz="2400" b="1" u="sng" spc="-20" dirty="0">
                <a:latin typeface="Times New Roman" panose="02020603050405020304" pitchFamily="18" charset="0"/>
                <a:cs typeface="Times New Roman" panose="02020603050405020304" pitchFamily="18" charset="0"/>
              </a:rPr>
              <a:t>index</a:t>
            </a:r>
            <a:r>
              <a:rPr lang="en-US" sz="2400" b="1" u="sng" spc="-20"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of</a:t>
            </a:r>
            <a:r>
              <a:rPr lang="en-US" sz="2400" b="1" u="sng"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the</a:t>
            </a:r>
            <a:r>
              <a:rPr lang="en-US" sz="2400" b="1" u="sng" spc="-5" dirty="0">
                <a:latin typeface="Times New Roman" panose="02020603050405020304" pitchFamily="18" charset="0"/>
                <a:cs typeface="Times New Roman" panose="02020603050405020304" pitchFamily="18" charset="0"/>
              </a:rPr>
              <a:t> </a:t>
            </a:r>
            <a:r>
              <a:rPr sz="2400" b="1" u="sng" spc="-10" dirty="0">
                <a:latin typeface="Times New Roman" panose="02020603050405020304" pitchFamily="18" charset="0"/>
                <a:cs typeface="Times New Roman" panose="02020603050405020304" pitchFamily="18" charset="0"/>
              </a:rPr>
              <a:t>year</a:t>
            </a:r>
            <a:r>
              <a:rPr lang="en-US" sz="2400" b="1" u="sng" spc="-10"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of</a:t>
            </a:r>
            <a:r>
              <a:rPr lang="en-US" sz="2400" b="1" u="sng" spc="-5"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taxability </a:t>
            </a:r>
            <a:r>
              <a:rPr sz="2400" b="1" u="sng" spc="-10" dirty="0">
                <a:latin typeface="Times New Roman" panose="02020603050405020304" pitchFamily="18" charset="0"/>
                <a:cs typeface="Times New Roman" panose="02020603050405020304" pitchFamily="18" charset="0"/>
              </a:rPr>
              <a:t>should </a:t>
            </a:r>
            <a:r>
              <a:rPr sz="2400" b="1" u="sng" spc="-5" dirty="0">
                <a:latin typeface="Times New Roman" panose="02020603050405020304" pitchFamily="18" charset="0"/>
                <a:cs typeface="Times New Roman" panose="02020603050405020304" pitchFamily="18" charset="0"/>
              </a:rPr>
              <a:t>be</a:t>
            </a:r>
            <a:r>
              <a:rPr lang="en-US" sz="2400" b="1" u="sng" spc="-5"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applied.</a:t>
            </a:r>
            <a:endParaRPr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010157034"/>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312" y="1056281"/>
            <a:ext cx="11569056" cy="5361207"/>
          </a:xfrm>
        </p:spPr>
        <p:txBody>
          <a:bodyPr>
            <a:normAutofit lnSpcReduction="10000"/>
          </a:bodyPr>
          <a:lstStyle/>
          <a:p>
            <a:pPr marL="0" indent="0" algn="just" fontAlgn="base">
              <a:buNone/>
            </a:pPr>
            <a:r>
              <a:rPr lang="en-GB" sz="2400" dirty="0">
                <a:latin typeface="Times New Roman" panose="02020603050405020304" pitchFamily="18" charset="0"/>
                <a:cs typeface="Times New Roman" panose="02020603050405020304" pitchFamily="18" charset="0"/>
              </a:rPr>
              <a:t>Very similar to the provisions related to cost of acquisition are the provisions related to the cost of improvement.</a:t>
            </a:r>
          </a:p>
          <a:p>
            <a:pPr marL="0" indent="0" algn="just" fontAlgn="base">
              <a:buNone/>
            </a:pPr>
            <a:r>
              <a:rPr lang="en-GB" sz="2400" b="1" u="sng" dirty="0">
                <a:latin typeface="Times New Roman" panose="02020603050405020304" pitchFamily="18" charset="0"/>
                <a:cs typeface="Times New Roman" panose="02020603050405020304" pitchFamily="18" charset="0"/>
              </a:rPr>
              <a:t>Clause (iv) to the Proviso to section 48, defines ‘indexed cost of improvement’ as follows:</a:t>
            </a:r>
          </a:p>
          <a:p>
            <a:pPr marL="0" indent="0" algn="just" fontAlgn="base">
              <a:buNone/>
            </a:pPr>
            <a:r>
              <a:rPr lang="en-GB" sz="2400" i="1" dirty="0">
                <a:latin typeface="Times New Roman" panose="02020603050405020304" pitchFamily="18" charset="0"/>
                <a:cs typeface="Times New Roman" panose="02020603050405020304" pitchFamily="18" charset="0"/>
              </a:rPr>
              <a:t>“(iv) "indexed cost of any improvement" means an amount which bears to the cost of improvement the same proportion as Cost Inflation Index for the year in which the asset is transferred bears to the Cost Inflation Index for the year in which the improvement to the asset took place;”</a:t>
            </a:r>
          </a:p>
          <a:p>
            <a:pPr marL="0" indent="0" algn="just" fontAlgn="base">
              <a:buNone/>
            </a:pPr>
            <a:endParaRPr lang="en-GB" sz="2400" i="1" dirty="0">
              <a:latin typeface="Times New Roman" panose="02020603050405020304" pitchFamily="18" charset="0"/>
              <a:cs typeface="Times New Roman" panose="02020603050405020304" pitchFamily="18" charset="0"/>
            </a:endParaRPr>
          </a:p>
          <a:p>
            <a:pPr marL="0" indent="0" algn="just" fontAlgn="base">
              <a:buNone/>
            </a:pPr>
            <a:r>
              <a:rPr lang="en-GB" sz="2400" b="1" u="sng" dirty="0">
                <a:latin typeface="Times New Roman" panose="02020603050405020304" pitchFamily="18" charset="0"/>
                <a:cs typeface="Times New Roman" panose="02020603050405020304" pitchFamily="18" charset="0"/>
              </a:rPr>
              <a:t>The cost of improvement incurred by an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on the capital asset transferred is recognized only till the date of transfer. Therefore only improvements done till the date of transfer will be given even if the capital gain is taxed years after transfer.</a:t>
            </a:r>
          </a:p>
          <a:p>
            <a:pPr marL="0" indent="0" algn="just" fontAlgn="base">
              <a:buNone/>
            </a:pPr>
            <a:r>
              <a:rPr lang="en-GB" sz="2400" b="1" u="sng" dirty="0">
                <a:latin typeface="Times New Roman" panose="02020603050405020304" pitchFamily="18" charset="0"/>
                <a:cs typeface="Times New Roman" panose="02020603050405020304" pitchFamily="18" charset="0"/>
              </a:rPr>
              <a:t>In any case after the property has in fact been actually transferred to the developer, generally no expenses would be incurred by the owner after the date of transfer, on account of improvement of the property.</a:t>
            </a:r>
            <a:endParaRPr lang="en-IN" sz="24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
        <p:nvSpPr>
          <p:cNvPr id="2" name="Title 1"/>
          <p:cNvSpPr>
            <a:spLocks noGrp="1"/>
          </p:cNvSpPr>
          <p:nvPr>
            <p:ph type="title"/>
          </p:nvPr>
        </p:nvSpPr>
        <p:spPr>
          <a:xfrm>
            <a:off x="292098" y="134937"/>
            <a:ext cx="10515600" cy="921344"/>
          </a:xfrm>
        </p:spPr>
        <p:txBody>
          <a:bodyPr>
            <a:noAutofit/>
          </a:bodyPr>
          <a:lstStyle/>
          <a:p>
            <a:r>
              <a:rPr lang="en-GB" sz="2800" b="1" dirty="0">
                <a:solidFill>
                  <a:schemeClr val="tx1"/>
                </a:solidFill>
                <a:latin typeface="Times New Roman" panose="02020603050405020304" pitchFamily="18" charset="0"/>
                <a:cs typeface="Times New Roman" panose="02020603050405020304" pitchFamily="18" charset="0"/>
              </a:rPr>
              <a:t>ISSUE - 7</a:t>
            </a:r>
            <a:br>
              <a:rPr lang="en-GB" sz="2800" b="1" dirty="0">
                <a:solidFill>
                  <a:schemeClr val="tx1"/>
                </a:solidFill>
                <a:latin typeface="Times New Roman" panose="02020603050405020304" pitchFamily="18" charset="0"/>
                <a:cs typeface="Times New Roman" panose="02020603050405020304" pitchFamily="18" charset="0"/>
              </a:rPr>
            </a:br>
            <a:r>
              <a:rPr lang="en-GB" sz="2800" b="1" u="sng" dirty="0">
                <a:solidFill>
                  <a:schemeClr val="tx1"/>
                </a:solidFill>
                <a:latin typeface="Times New Roman" panose="02020603050405020304" pitchFamily="18" charset="0"/>
                <a:cs typeface="Times New Roman" panose="02020603050405020304" pitchFamily="18" charset="0"/>
              </a:rPr>
              <a:t>COST OF IMPROVEMENT- TILL WHICH DATE</a:t>
            </a:r>
            <a:endParaRPr lang="en-IN" sz="28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19695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31570" y="1022434"/>
            <a:ext cx="11400785" cy="4779193"/>
          </a:xfrm>
          <a:prstGeom prst="rect">
            <a:avLst/>
          </a:prstGeom>
        </p:spPr>
        <p:txBody>
          <a:bodyPr vert="horz" wrap="square" lIns="0" tIns="0" rIns="0" bIns="0" rtlCol="0">
            <a:spAutoFit/>
          </a:bodyPr>
          <a:lstStyle/>
          <a:p>
            <a:pPr marL="387350" marR="6985" indent="-374650" algn="just">
              <a:buFont typeface="Wingdings" panose="05000000000000000000" pitchFamily="2" charset="2"/>
              <a:buChar char="Ø"/>
              <a:tabLst>
                <a:tab pos="387985" algn="l"/>
              </a:tabLst>
            </a:pPr>
            <a:r>
              <a:rPr sz="2400" spc="2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definition </a:t>
            </a:r>
            <a:r>
              <a:rPr sz="2400" dirty="0">
                <a:latin typeface="Times New Roman" panose="02020603050405020304" pitchFamily="18" charset="0"/>
                <a:cs typeface="Times New Roman" panose="02020603050405020304" pitchFamily="18" charset="0"/>
              </a:rPr>
              <a:t>of ‘specified agreement’ </a:t>
            </a:r>
            <a:r>
              <a:rPr sz="2400" spc="-5" dirty="0">
                <a:latin typeface="Times New Roman" panose="02020603050405020304" pitchFamily="18" charset="0"/>
                <a:cs typeface="Times New Roman" panose="02020603050405020304" pitchFamily="18" charset="0"/>
              </a:rPr>
              <a:t>provides that the consideration shall be  </a:t>
            </a:r>
            <a:r>
              <a:rPr sz="2400" dirty="0">
                <a:latin typeface="Times New Roman" panose="02020603050405020304" pitchFamily="18" charset="0"/>
                <a:cs typeface="Times New Roman" panose="02020603050405020304" pitchFamily="18" charset="0"/>
              </a:rPr>
              <a:t>land or </a:t>
            </a:r>
            <a:r>
              <a:rPr sz="2400" spc="-15" dirty="0">
                <a:latin typeface="Times New Roman" panose="02020603050405020304" pitchFamily="18" charset="0"/>
                <a:cs typeface="Times New Roman" panose="02020603050405020304" pitchFamily="18" charset="0"/>
              </a:rPr>
              <a:t>building </a:t>
            </a:r>
            <a:r>
              <a:rPr sz="2400" dirty="0">
                <a:latin typeface="Times New Roman" panose="02020603050405020304" pitchFamily="18" charset="0"/>
                <a:cs typeface="Times New Roman" panose="02020603050405020304" pitchFamily="18" charset="0"/>
              </a:rPr>
              <a:t>or </a:t>
            </a:r>
            <a:r>
              <a:rPr sz="2400" spc="-5" dirty="0">
                <a:latin typeface="Times New Roman" panose="02020603050405020304" pitchFamily="18" charset="0"/>
                <a:cs typeface="Times New Roman" panose="02020603050405020304" pitchFamily="18" charset="0"/>
              </a:rPr>
              <a:t>both (kind) </a:t>
            </a:r>
            <a:r>
              <a:rPr sz="2400" spc="-10" dirty="0">
                <a:latin typeface="Times New Roman" panose="02020603050405020304" pitchFamily="18" charset="0"/>
                <a:cs typeface="Times New Roman" panose="02020603050405020304" pitchFamily="18" charset="0"/>
              </a:rPr>
              <a:t>whether </a:t>
            </a:r>
            <a:r>
              <a:rPr sz="2400" spc="-5" dirty="0">
                <a:latin typeface="Times New Roman" panose="02020603050405020304" pitchFamily="18" charset="0"/>
                <a:cs typeface="Times New Roman" panose="02020603050405020304" pitchFamily="18" charset="0"/>
              </a:rPr>
              <a:t>with </a:t>
            </a:r>
            <a:r>
              <a:rPr sz="2400" dirty="0">
                <a:latin typeface="Times New Roman" panose="02020603050405020304" pitchFamily="18" charset="0"/>
                <a:cs typeface="Times New Roman" panose="02020603050405020304" pitchFamily="18" charset="0"/>
              </a:rPr>
              <a:t>or </a:t>
            </a:r>
            <a:r>
              <a:rPr sz="2400" spc="-5" dirty="0">
                <a:latin typeface="Times New Roman" panose="02020603050405020304" pitchFamily="18" charset="0"/>
                <a:cs typeface="Times New Roman" panose="02020603050405020304" pitchFamily="18" charset="0"/>
              </a:rPr>
              <a:t>without </a:t>
            </a:r>
            <a:r>
              <a:rPr sz="2400" spc="-10" dirty="0">
                <a:latin typeface="Times New Roman" panose="02020603050405020304" pitchFamily="18" charset="0"/>
                <a:cs typeface="Times New Roman" panose="02020603050405020304" pitchFamily="18" charset="0"/>
              </a:rPr>
              <a:t>payment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part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the consideration in</a:t>
            </a:r>
            <a:r>
              <a:rPr sz="2400" spc="-1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cash</a:t>
            </a:r>
            <a:endParaRPr sz="2400" dirty="0">
              <a:latin typeface="Times New Roman" panose="02020603050405020304" pitchFamily="18" charset="0"/>
              <a:cs typeface="Times New Roman" panose="02020603050405020304" pitchFamily="18" charset="0"/>
            </a:endParaRPr>
          </a:p>
          <a:p>
            <a:pPr marL="342900" indent="-342900">
              <a:spcBef>
                <a:spcPts val="5"/>
              </a:spcBef>
              <a:buFont typeface="Wingdings" panose="05000000000000000000" pitchFamily="2" charset="2"/>
              <a:buChar char="Ø"/>
            </a:pPr>
            <a:endParaRPr sz="2400" dirty="0">
              <a:latin typeface="Times New Roman" panose="02020603050405020304" pitchFamily="18" charset="0"/>
              <a:cs typeface="Times New Roman" panose="02020603050405020304" pitchFamily="18" charset="0"/>
            </a:endParaRPr>
          </a:p>
          <a:p>
            <a:pPr marL="387350" indent="-374650" algn="just">
              <a:buFont typeface="Wingdings" panose="05000000000000000000" pitchFamily="2" charset="2"/>
              <a:buChar char="Ø"/>
              <a:tabLst>
                <a:tab pos="387350" algn="l"/>
                <a:tab pos="387985" algn="l"/>
              </a:tabLst>
            </a:pPr>
            <a:r>
              <a:rPr sz="2400" spc="15"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Legislature </a:t>
            </a:r>
            <a:r>
              <a:rPr sz="2400" spc="-5" dirty="0">
                <a:latin typeface="Times New Roman" panose="02020603050405020304" pitchFamily="18" charset="0"/>
                <a:cs typeface="Times New Roman" panose="02020603050405020304" pitchFamily="18" charset="0"/>
              </a:rPr>
              <a:t>has not specified the </a:t>
            </a:r>
            <a:r>
              <a:rPr sz="2400" dirty="0">
                <a:latin typeface="Times New Roman" panose="02020603050405020304" pitchFamily="18" charset="0"/>
                <a:cs typeface="Times New Roman" panose="02020603050405020304" pitchFamily="18" charset="0"/>
              </a:rPr>
              <a:t>ratio of  </a:t>
            </a:r>
            <a:r>
              <a:rPr sz="2400" spc="-5"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part </a:t>
            </a:r>
            <a:r>
              <a:rPr sz="2400" spc="-5" dirty="0">
                <a:latin typeface="Times New Roman" panose="02020603050405020304" pitchFamily="18" charset="0"/>
                <a:cs typeface="Times New Roman" panose="02020603050405020304" pitchFamily="18" charset="0"/>
              </a:rPr>
              <a:t>of  the consideration to be</a:t>
            </a:r>
            <a:r>
              <a:rPr lang="en-GB"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received</a:t>
            </a:r>
            <a:r>
              <a:rPr lang="en-GB" sz="2400" spc="-1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in</a:t>
            </a:r>
            <a:r>
              <a:rPr sz="2400" spc="-7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cash.</a:t>
            </a:r>
            <a:endParaRPr sz="2400" dirty="0">
              <a:latin typeface="Times New Roman" panose="02020603050405020304" pitchFamily="18" charset="0"/>
              <a:cs typeface="Times New Roman" panose="02020603050405020304" pitchFamily="18" charset="0"/>
            </a:endParaRPr>
          </a:p>
          <a:p>
            <a:pPr marL="342900" indent="-342900">
              <a:spcBef>
                <a:spcPts val="5"/>
              </a:spcBef>
              <a:buFont typeface="Wingdings" panose="05000000000000000000" pitchFamily="2" charset="2"/>
              <a:buChar char="Ø"/>
            </a:pPr>
            <a:endParaRPr sz="2400" dirty="0">
              <a:latin typeface="Times New Roman" panose="02020603050405020304" pitchFamily="18" charset="0"/>
              <a:cs typeface="Times New Roman" panose="02020603050405020304" pitchFamily="18" charset="0"/>
            </a:endParaRPr>
          </a:p>
          <a:p>
            <a:pPr marL="387350" indent="-374650" algn="just">
              <a:buFont typeface="Wingdings" panose="05000000000000000000" pitchFamily="2" charset="2"/>
              <a:buChar char="Ø"/>
              <a:tabLst>
                <a:tab pos="387350" algn="l"/>
                <a:tab pos="387985" algn="l"/>
              </a:tabLst>
            </a:pPr>
            <a:r>
              <a:rPr sz="2400" dirty="0">
                <a:latin typeface="Times New Roman" panose="02020603050405020304" pitchFamily="18" charset="0"/>
                <a:cs typeface="Times New Roman" panose="02020603050405020304" pitchFamily="18" charset="0"/>
              </a:rPr>
              <a:t>Therefore, a </a:t>
            </a:r>
            <a:r>
              <a:rPr sz="2400" spc="-5" dirty="0">
                <a:latin typeface="Times New Roman" panose="02020603050405020304" pitchFamily="18" charset="0"/>
                <a:cs typeface="Times New Roman" panose="02020603050405020304" pitchFamily="18" charset="0"/>
              </a:rPr>
              <a:t>question </a:t>
            </a:r>
            <a:r>
              <a:rPr sz="2400" spc="-10" dirty="0">
                <a:latin typeface="Times New Roman" panose="02020603050405020304" pitchFamily="18" charset="0"/>
                <a:cs typeface="Times New Roman" panose="02020603050405020304" pitchFamily="18" charset="0"/>
              </a:rPr>
              <a:t>arises whether </a:t>
            </a:r>
            <a:r>
              <a:rPr sz="2400" spc="-5" dirty="0">
                <a:latin typeface="Times New Roman" panose="02020603050405020304" pitchFamily="18" charset="0"/>
                <a:cs typeface="Times New Roman" panose="02020603050405020304" pitchFamily="18" charset="0"/>
              </a:rPr>
              <a:t>the consideration</a:t>
            </a:r>
            <a:r>
              <a:rPr lang="en-GB"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in</a:t>
            </a:r>
            <a:r>
              <a:rPr lang="en-GB"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cash</a:t>
            </a:r>
            <a:r>
              <a:rPr lang="en-GB"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can </a:t>
            </a:r>
            <a:r>
              <a:rPr sz="2400" spc="-5" dirty="0">
                <a:latin typeface="Times New Roman" panose="02020603050405020304" pitchFamily="18" charset="0"/>
                <a:cs typeface="Times New Roman" panose="02020603050405020304" pitchFamily="18" charset="0"/>
              </a:rPr>
              <a:t>be more </a:t>
            </a:r>
            <a:r>
              <a:rPr sz="2400" spc="2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than</a:t>
            </a:r>
            <a:r>
              <a:rPr lang="en-GB" sz="2400" spc="-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consideration in kind </a:t>
            </a:r>
            <a:r>
              <a:rPr sz="2400" spc="-20" dirty="0">
                <a:latin typeface="Times New Roman" panose="02020603050405020304" pitchFamily="18" charset="0"/>
                <a:cs typeface="Times New Roman" panose="02020603050405020304" pitchFamily="18" charset="0"/>
              </a:rPr>
              <a:t>(i.e. </a:t>
            </a:r>
            <a:r>
              <a:rPr sz="2400" spc="-5" dirty="0">
                <a:latin typeface="Times New Roman" panose="02020603050405020304" pitchFamily="18" charset="0"/>
                <a:cs typeface="Times New Roman" panose="02020603050405020304" pitchFamily="18" charset="0"/>
              </a:rPr>
              <a:t>land or </a:t>
            </a:r>
            <a:r>
              <a:rPr sz="2400" spc="-15" dirty="0">
                <a:latin typeface="Times New Roman" panose="02020603050405020304" pitchFamily="18" charset="0"/>
                <a:cs typeface="Times New Roman" panose="02020603050405020304" pitchFamily="18" charset="0"/>
              </a:rPr>
              <a:t>building </a:t>
            </a:r>
            <a:r>
              <a:rPr sz="2400" dirty="0">
                <a:latin typeface="Times New Roman" panose="02020603050405020304" pitchFamily="18" charset="0"/>
                <a:cs typeface="Times New Roman" panose="02020603050405020304" pitchFamily="18" charset="0"/>
              </a:rPr>
              <a:t>or</a:t>
            </a:r>
            <a:r>
              <a:rPr sz="2400" spc="114"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both)</a:t>
            </a:r>
            <a:endParaRPr sz="2400" dirty="0">
              <a:latin typeface="Times New Roman" panose="02020603050405020304" pitchFamily="18" charset="0"/>
              <a:cs typeface="Times New Roman" panose="02020603050405020304" pitchFamily="18" charset="0"/>
            </a:endParaRPr>
          </a:p>
          <a:p>
            <a:pPr marL="342900" indent="-342900">
              <a:spcBef>
                <a:spcPts val="35"/>
              </a:spcBef>
              <a:buFont typeface="Wingdings" panose="05000000000000000000" pitchFamily="2" charset="2"/>
              <a:buChar char="Ø"/>
            </a:pPr>
            <a:endParaRPr sz="2400" dirty="0">
              <a:latin typeface="Times New Roman" panose="02020603050405020304" pitchFamily="18" charset="0"/>
              <a:cs typeface="Times New Roman" panose="02020603050405020304" pitchFamily="18" charset="0"/>
            </a:endParaRPr>
          </a:p>
          <a:p>
            <a:pPr marL="387350" marR="5080" indent="-374650" algn="just">
              <a:lnSpc>
                <a:spcPct val="97700"/>
              </a:lnSpc>
              <a:buFont typeface="Wingdings" panose="05000000000000000000" pitchFamily="2" charset="2"/>
              <a:buChar char="Ø"/>
              <a:tabLst>
                <a:tab pos="387985" algn="l"/>
              </a:tabLst>
            </a:pPr>
            <a:r>
              <a:rPr sz="2400" spc="-20" dirty="0">
                <a:latin typeface="Times New Roman" panose="02020603050405020304" pitchFamily="18" charset="0"/>
                <a:cs typeface="Times New Roman" panose="02020603050405020304" pitchFamily="18" charset="0"/>
              </a:rPr>
              <a:t>Going </a:t>
            </a:r>
            <a:r>
              <a:rPr sz="2400" spc="-15" dirty="0">
                <a:latin typeface="Times New Roman" panose="02020603050405020304" pitchFamily="18" charset="0"/>
                <a:cs typeface="Times New Roman" panose="02020603050405020304" pitchFamily="18" charset="0"/>
              </a:rPr>
              <a:t>by </a:t>
            </a:r>
            <a:r>
              <a:rPr sz="2400" spc="-5" dirty="0">
                <a:latin typeface="Times New Roman" panose="02020603050405020304" pitchFamily="18" charset="0"/>
                <a:cs typeface="Times New Roman" panose="02020603050405020304" pitchFamily="18" charset="0"/>
              </a:rPr>
              <a:t>the spirit </a:t>
            </a:r>
            <a:r>
              <a:rPr sz="2400" dirty="0">
                <a:latin typeface="Times New Roman" panose="02020603050405020304" pitchFamily="18" charset="0"/>
                <a:cs typeface="Times New Roman" panose="02020603050405020304" pitchFamily="18" charset="0"/>
              </a:rPr>
              <a:t>of Section </a:t>
            </a:r>
            <a:r>
              <a:rPr sz="2400" spc="-10" dirty="0">
                <a:latin typeface="Times New Roman" panose="02020603050405020304" pitchFamily="18" charset="0"/>
                <a:cs typeface="Times New Roman" panose="02020603050405020304" pitchFamily="18" charset="0"/>
              </a:rPr>
              <a:t>45(5A) </a:t>
            </a:r>
            <a:r>
              <a:rPr sz="2400" dirty="0">
                <a:latin typeface="Times New Roman" panose="02020603050405020304" pitchFamily="18" charset="0"/>
                <a:cs typeface="Times New Roman" panose="02020603050405020304" pitchFamily="18" charset="0"/>
              </a:rPr>
              <a:t>and use of </a:t>
            </a:r>
            <a:r>
              <a:rPr sz="2400" spc="-30" dirty="0">
                <a:latin typeface="Times New Roman" panose="02020603050405020304" pitchFamily="18" charset="0"/>
                <a:cs typeface="Times New Roman" panose="02020603050405020304" pitchFamily="18" charset="0"/>
              </a:rPr>
              <a:t>language </a:t>
            </a:r>
            <a:r>
              <a:rPr sz="2400" spc="-55" dirty="0">
                <a:latin typeface="Times New Roman" panose="02020603050405020304" pitchFamily="18" charset="0"/>
                <a:cs typeface="Times New Roman" panose="02020603050405020304" pitchFamily="18" charset="0"/>
              </a:rPr>
              <a:t>‘</a:t>
            </a:r>
            <a:r>
              <a:rPr sz="2400" i="1" spc="-55" dirty="0">
                <a:latin typeface="Times New Roman" panose="02020603050405020304" pitchFamily="18" charset="0"/>
                <a:cs typeface="Times New Roman" panose="02020603050405020304" pitchFamily="18" charset="0"/>
              </a:rPr>
              <a:t>whether </a:t>
            </a:r>
            <a:r>
              <a:rPr sz="2400" i="1" spc="-50" dirty="0">
                <a:latin typeface="Times New Roman" panose="02020603050405020304" pitchFamily="18" charset="0"/>
                <a:cs typeface="Times New Roman" panose="02020603050405020304" pitchFamily="18" charset="0"/>
              </a:rPr>
              <a:t>with </a:t>
            </a:r>
            <a:r>
              <a:rPr sz="2400" i="1" spc="-45" dirty="0">
                <a:latin typeface="Times New Roman" panose="02020603050405020304" pitchFamily="18" charset="0"/>
                <a:cs typeface="Times New Roman" panose="02020603050405020304" pitchFamily="18" charset="0"/>
              </a:rPr>
              <a:t>or  </a:t>
            </a:r>
            <a:r>
              <a:rPr sz="2400" i="1" spc="-50" dirty="0">
                <a:latin typeface="Times New Roman" panose="02020603050405020304" pitchFamily="18" charset="0"/>
                <a:cs typeface="Times New Roman" panose="02020603050405020304" pitchFamily="18" charset="0"/>
              </a:rPr>
              <a:t>without the </a:t>
            </a:r>
            <a:r>
              <a:rPr sz="2400" i="1" spc="-65" dirty="0">
                <a:latin typeface="Times New Roman" panose="02020603050405020304" pitchFamily="18" charset="0"/>
                <a:cs typeface="Times New Roman" panose="02020603050405020304" pitchFamily="18" charset="0"/>
              </a:rPr>
              <a:t>payment </a:t>
            </a:r>
            <a:r>
              <a:rPr sz="2400" i="1" spc="-45" dirty="0">
                <a:latin typeface="Times New Roman" panose="02020603050405020304" pitchFamily="18" charset="0"/>
                <a:cs typeface="Times New Roman" panose="02020603050405020304" pitchFamily="18" charset="0"/>
              </a:rPr>
              <a:t>of </a:t>
            </a:r>
            <a:r>
              <a:rPr sz="2400" i="1" spc="-40" dirty="0">
                <a:latin typeface="Times New Roman" panose="02020603050405020304" pitchFamily="18" charset="0"/>
                <a:cs typeface="Times New Roman" panose="02020603050405020304" pitchFamily="18" charset="0"/>
              </a:rPr>
              <a:t>part </a:t>
            </a:r>
            <a:r>
              <a:rPr sz="2400" i="1" spc="-45" dirty="0">
                <a:latin typeface="Times New Roman" panose="02020603050405020304" pitchFamily="18" charset="0"/>
                <a:cs typeface="Times New Roman" panose="02020603050405020304" pitchFamily="18" charset="0"/>
              </a:rPr>
              <a:t>of </a:t>
            </a:r>
            <a:r>
              <a:rPr sz="2400" i="1" spc="-50" dirty="0">
                <a:latin typeface="Times New Roman" panose="02020603050405020304" pitchFamily="18" charset="0"/>
                <a:cs typeface="Times New Roman" panose="02020603050405020304" pitchFamily="18" charset="0"/>
              </a:rPr>
              <a:t>the consideration </a:t>
            </a:r>
            <a:r>
              <a:rPr sz="2400" i="1" spc="-45" dirty="0">
                <a:latin typeface="Times New Roman" panose="02020603050405020304" pitchFamily="18" charset="0"/>
                <a:cs typeface="Times New Roman" panose="02020603050405020304" pitchFamily="18" charset="0"/>
              </a:rPr>
              <a:t>in </a:t>
            </a:r>
            <a:r>
              <a:rPr sz="2400" i="1" spc="-40" dirty="0">
                <a:latin typeface="Times New Roman" panose="02020603050405020304" pitchFamily="18" charset="0"/>
                <a:cs typeface="Times New Roman" panose="02020603050405020304" pitchFamily="18" charset="0"/>
              </a:rPr>
              <a:t>cash’</a:t>
            </a:r>
            <a:r>
              <a:rPr sz="2400" spc="-4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consideration in </a:t>
            </a:r>
            <a:r>
              <a:rPr sz="2400" dirty="0">
                <a:latin typeface="Times New Roman" panose="02020603050405020304" pitchFamily="18" charset="0"/>
                <a:cs typeface="Times New Roman" panose="02020603050405020304" pitchFamily="18" charset="0"/>
              </a:rPr>
              <a:t>cash  </a:t>
            </a:r>
            <a:r>
              <a:rPr sz="2400" spc="-5" dirty="0">
                <a:latin typeface="Times New Roman" panose="02020603050405020304" pitchFamily="18" charset="0"/>
                <a:cs typeface="Times New Roman" panose="02020603050405020304" pitchFamily="18" charset="0"/>
              </a:rPr>
              <a:t>cannot be </a:t>
            </a:r>
            <a:r>
              <a:rPr sz="2400" dirty="0">
                <a:latin typeface="Times New Roman" panose="02020603050405020304" pitchFamily="18" charset="0"/>
                <a:cs typeface="Times New Roman" panose="02020603050405020304" pitchFamily="18" charset="0"/>
              </a:rPr>
              <a:t>more </a:t>
            </a:r>
            <a:r>
              <a:rPr sz="2400" spc="-5" dirty="0">
                <a:latin typeface="Times New Roman" panose="02020603050405020304" pitchFamily="18" charset="0"/>
                <a:cs typeface="Times New Roman" panose="02020603050405020304" pitchFamily="18" charset="0"/>
              </a:rPr>
              <a:t>than consideration in</a:t>
            </a:r>
            <a:r>
              <a:rPr sz="2400" spc="5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kind.</a:t>
            </a:r>
            <a:endParaRPr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
        <p:nvSpPr>
          <p:cNvPr id="6" name="Title 4"/>
          <p:cNvSpPr>
            <a:spLocks noGrp="1"/>
          </p:cNvSpPr>
          <p:nvPr>
            <p:ph type="title"/>
          </p:nvPr>
        </p:nvSpPr>
        <p:spPr>
          <a:xfrm>
            <a:off x="531570" y="1"/>
            <a:ext cx="10515600" cy="852312"/>
          </a:xfrm>
        </p:spPr>
        <p:txBody>
          <a:bodyPr>
            <a:noAutofit/>
          </a:bodyPr>
          <a:lstStyle/>
          <a:p>
            <a:r>
              <a:rPr lang="en-IN" sz="2800" b="1" dirty="0">
                <a:solidFill>
                  <a:schemeClr val="tx1"/>
                </a:solidFill>
                <a:latin typeface="Times New Roman" panose="02020603050405020304" pitchFamily="18" charset="0"/>
                <a:cs typeface="Times New Roman" panose="02020603050405020304" pitchFamily="18" charset="0"/>
              </a:rPr>
              <a:t>ISSUE - 8</a:t>
            </a:r>
            <a:br>
              <a:rPr lang="en-IN" sz="2800" b="1" dirty="0">
                <a:solidFill>
                  <a:schemeClr val="tx1"/>
                </a:solidFill>
                <a:latin typeface="Times New Roman" panose="02020603050405020304" pitchFamily="18" charset="0"/>
                <a:cs typeface="Times New Roman" panose="02020603050405020304" pitchFamily="18" charset="0"/>
              </a:rPr>
            </a:br>
            <a:r>
              <a:rPr lang="en-IN" sz="2800" b="1" u="sng" dirty="0">
                <a:solidFill>
                  <a:schemeClr val="tx1"/>
                </a:solidFill>
                <a:latin typeface="Times New Roman" panose="02020603050405020304" pitchFamily="18" charset="0"/>
                <a:cs typeface="Times New Roman" panose="02020603050405020304" pitchFamily="18" charset="0"/>
              </a:rPr>
              <a:t>SPECIFIED</a:t>
            </a:r>
            <a:r>
              <a:rPr lang="en-IN" sz="2800" b="1" u="sng" spc="-90" dirty="0">
                <a:solidFill>
                  <a:schemeClr val="tx1"/>
                </a:solidFill>
                <a:latin typeface="Times New Roman" panose="02020603050405020304" pitchFamily="18" charset="0"/>
                <a:cs typeface="Times New Roman" panose="02020603050405020304" pitchFamily="18" charset="0"/>
              </a:rPr>
              <a:t> </a:t>
            </a:r>
            <a:r>
              <a:rPr lang="en-IN" sz="2800" b="1" u="sng" spc="-10" dirty="0">
                <a:solidFill>
                  <a:schemeClr val="tx1"/>
                </a:solidFill>
                <a:latin typeface="Times New Roman" panose="02020603050405020304" pitchFamily="18" charset="0"/>
                <a:cs typeface="Times New Roman" panose="02020603050405020304" pitchFamily="18" charset="0"/>
              </a:rPr>
              <a:t>AGREEMENT</a:t>
            </a:r>
            <a:endParaRPr lang="en-IN" sz="28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15931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65" y="806935"/>
            <a:ext cx="11454511" cy="5601010"/>
          </a:xfrm>
        </p:spPr>
        <p:txBody>
          <a:bodyPr>
            <a:noAutofit/>
          </a:bodyPr>
          <a:lstStyle/>
          <a:p>
            <a:pPr marL="0" indent="0" algn="just" fontAlgn="base">
              <a:buNone/>
            </a:pPr>
            <a:r>
              <a:rPr lang="en-GB" sz="2300" dirty="0">
                <a:latin typeface="Times New Roman" panose="02020603050405020304" pitchFamily="18" charset="0"/>
                <a:cs typeface="Times New Roman" panose="02020603050405020304" pitchFamily="18" charset="0"/>
              </a:rPr>
              <a:t>In general the section envisages a situation, where the completion certificate is issued after the date of transfer.</a:t>
            </a:r>
          </a:p>
          <a:p>
            <a:pPr marL="0" indent="0" algn="just" fontAlgn="base">
              <a:buNone/>
            </a:pPr>
            <a:r>
              <a:rPr lang="en-GB" sz="2300" dirty="0">
                <a:latin typeface="Times New Roman" panose="02020603050405020304" pitchFamily="18" charset="0"/>
                <a:cs typeface="Times New Roman" panose="02020603050405020304" pitchFamily="18" charset="0"/>
              </a:rPr>
              <a:t>However, there may be </a:t>
            </a:r>
            <a:r>
              <a:rPr lang="en-GB" sz="2300" b="1" u="sng" dirty="0">
                <a:latin typeface="Times New Roman" panose="02020603050405020304" pitchFamily="18" charset="0"/>
                <a:cs typeface="Times New Roman" panose="02020603050405020304" pitchFamily="18" charset="0"/>
              </a:rPr>
              <a:t>a situation where the transfer takes place only after the issue of completion certificate.</a:t>
            </a:r>
            <a:r>
              <a:rPr lang="en-GB" sz="2300" dirty="0">
                <a:latin typeface="Times New Roman" panose="02020603050405020304" pitchFamily="18" charset="0"/>
                <a:cs typeface="Times New Roman" panose="02020603050405020304" pitchFamily="18" charset="0"/>
              </a:rPr>
              <a:t> In practice, generally it may not happen but there may be situations where </a:t>
            </a:r>
            <a:r>
              <a:rPr lang="en-GB" sz="2300" b="1" u="sng" dirty="0">
                <a:latin typeface="Times New Roman" panose="02020603050405020304" pitchFamily="18" charset="0"/>
                <a:cs typeface="Times New Roman" panose="02020603050405020304" pitchFamily="18" charset="0"/>
              </a:rPr>
              <a:t>because of some dispute between the developer and owner or for any other such reason, the transfer may get delayed.</a:t>
            </a:r>
          </a:p>
          <a:p>
            <a:pPr marL="0" indent="0" algn="just" fontAlgn="base">
              <a:buNone/>
            </a:pPr>
            <a:r>
              <a:rPr lang="en-GB" sz="2300" dirty="0">
                <a:latin typeface="Times New Roman" panose="02020603050405020304" pitchFamily="18" charset="0"/>
                <a:cs typeface="Times New Roman" panose="02020603050405020304" pitchFamily="18" charset="0"/>
              </a:rPr>
              <a:t>It is to be understood that the </a:t>
            </a:r>
            <a:r>
              <a:rPr lang="en-GB" sz="2300" b="1" u="sng" dirty="0">
                <a:latin typeface="Times New Roman" panose="02020603050405020304" pitchFamily="18" charset="0"/>
                <a:cs typeface="Times New Roman" panose="02020603050405020304" pitchFamily="18" charset="0"/>
              </a:rPr>
              <a:t>capital gain arises only on transfer of an asset</a:t>
            </a:r>
            <a:r>
              <a:rPr lang="en-GB" sz="2300" dirty="0">
                <a:latin typeface="Times New Roman" panose="02020603050405020304" pitchFamily="18" charset="0"/>
                <a:cs typeface="Times New Roman" panose="02020603050405020304" pitchFamily="18" charset="0"/>
              </a:rPr>
              <a:t>. In the case of above referred situation, </a:t>
            </a:r>
            <a:r>
              <a:rPr lang="en-GB" sz="2300" b="1" u="sng" dirty="0">
                <a:latin typeface="Times New Roman" panose="02020603050405020304" pitchFamily="18" charset="0"/>
                <a:cs typeface="Times New Roman" panose="02020603050405020304" pitchFamily="18" charset="0"/>
              </a:rPr>
              <a:t>it cannot be said that on issue of completion certificate the capital gain has arisen to the </a:t>
            </a:r>
            <a:r>
              <a:rPr lang="en-GB" sz="2300" b="1" u="sng" dirty="0" err="1">
                <a:latin typeface="Times New Roman" panose="02020603050405020304" pitchFamily="18" charset="0"/>
                <a:cs typeface="Times New Roman" panose="02020603050405020304" pitchFamily="18" charset="0"/>
              </a:rPr>
              <a:t>assessee</a:t>
            </a:r>
            <a:r>
              <a:rPr lang="en-GB" sz="2300" b="1" u="sng" dirty="0">
                <a:latin typeface="Times New Roman" panose="02020603050405020304" pitchFamily="18" charset="0"/>
                <a:cs typeface="Times New Roman" panose="02020603050405020304" pitchFamily="18" charset="0"/>
              </a:rPr>
              <a:t>. </a:t>
            </a:r>
            <a:r>
              <a:rPr lang="en-GB" sz="2300" dirty="0">
                <a:latin typeface="Times New Roman" panose="02020603050405020304" pitchFamily="18" charset="0"/>
                <a:cs typeface="Times New Roman" panose="02020603050405020304" pitchFamily="18" charset="0"/>
              </a:rPr>
              <a:t>Therefore, in any case, </a:t>
            </a:r>
            <a:r>
              <a:rPr lang="en-GB" sz="2300" b="1" u="sng" dirty="0">
                <a:latin typeface="Times New Roman" panose="02020603050405020304" pitchFamily="18" charset="0"/>
                <a:cs typeface="Times New Roman" panose="02020603050405020304" pitchFamily="18" charset="0"/>
              </a:rPr>
              <a:t>capital gain cannot be taxed at the time of issue of completion certificate. Same has to necessarily be taxed at the time of transfer only.</a:t>
            </a:r>
          </a:p>
          <a:p>
            <a:pPr marL="0" indent="0" algn="just" fontAlgn="base">
              <a:buNone/>
            </a:pPr>
            <a:r>
              <a:rPr lang="en-GB" sz="2300" b="1" u="sng" dirty="0">
                <a:latin typeface="Times New Roman" panose="02020603050405020304" pitchFamily="18" charset="0"/>
                <a:cs typeface="Times New Roman" panose="02020603050405020304" pitchFamily="18" charset="0"/>
              </a:rPr>
              <a:t>In this case the provisions of section 45(5A) will not be applicable and the capital gains will be taxed in the year of transfer as per normal provisions of the Act. However, it is to be borne in mind that provisions of section 50C/43CA referring to the stamp duty valuation will be duly applicable.</a:t>
            </a:r>
            <a:endParaRPr lang="en-IN" sz="23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
        <p:nvSpPr>
          <p:cNvPr id="6" name="Title 1"/>
          <p:cNvSpPr>
            <a:spLocks noGrp="1"/>
          </p:cNvSpPr>
          <p:nvPr>
            <p:ph type="title"/>
          </p:nvPr>
        </p:nvSpPr>
        <p:spPr>
          <a:xfrm>
            <a:off x="380999" y="21771"/>
            <a:ext cx="11438467" cy="903515"/>
          </a:xfrm>
        </p:spPr>
        <p:txBody>
          <a:bodyPr>
            <a:noAutofit/>
          </a:bodyPr>
          <a:lstStyle/>
          <a:p>
            <a:r>
              <a:rPr lang="en-GB" sz="2400" b="1" dirty="0">
                <a:solidFill>
                  <a:schemeClr val="tx1"/>
                </a:solidFill>
                <a:latin typeface="Times New Roman" panose="02020603050405020304" pitchFamily="18" charset="0"/>
                <a:cs typeface="Times New Roman" panose="02020603050405020304" pitchFamily="18" charset="0"/>
              </a:rPr>
              <a:t>ISSUE - 9</a:t>
            </a:r>
            <a:br>
              <a:rPr lang="en-GB" sz="2400" b="1" dirty="0">
                <a:solidFill>
                  <a:schemeClr val="tx1"/>
                </a:solidFill>
                <a:latin typeface="Times New Roman" panose="02020603050405020304" pitchFamily="18" charset="0"/>
                <a:cs typeface="Times New Roman" panose="02020603050405020304" pitchFamily="18" charset="0"/>
              </a:rPr>
            </a:br>
            <a:r>
              <a:rPr lang="en-GB" sz="2400" b="1" u="sng" dirty="0">
                <a:solidFill>
                  <a:schemeClr val="tx1"/>
                </a:solidFill>
                <a:latin typeface="Times New Roman" panose="02020603050405020304" pitchFamily="18" charset="0"/>
                <a:cs typeface="Times New Roman" panose="02020603050405020304" pitchFamily="18" charset="0"/>
              </a:rPr>
              <a:t>W</a:t>
            </a:r>
            <a:r>
              <a:rPr lang="en-GB" sz="2000" b="1" u="sng" dirty="0">
                <a:solidFill>
                  <a:schemeClr val="tx1"/>
                </a:solidFill>
                <a:latin typeface="Times New Roman" panose="02020603050405020304" pitchFamily="18" charset="0"/>
                <a:cs typeface="Times New Roman" panose="02020603050405020304" pitchFamily="18" charset="0"/>
              </a:rPr>
              <a:t>HAT IF TRANSFER IS LATER THAN THE DATE OF ISSUE OF COMPLETION CERTIFICATE</a:t>
            </a:r>
            <a:endParaRPr lang="en-IN" sz="20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703333"/>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688" y="1004711"/>
            <a:ext cx="11341100" cy="5589730"/>
          </a:xfrm>
        </p:spPr>
        <p:txBody>
          <a:bodyPr>
            <a:normAutofit/>
          </a:bodyPr>
          <a:lstStyle/>
          <a:p>
            <a:pPr algn="just">
              <a:buFont typeface="Wingdings" pitchFamily="2" charset="2"/>
              <a:buChar char="Ø"/>
            </a:pPr>
            <a:r>
              <a:rPr lang="en-US" sz="2400" b="1" dirty="0">
                <a:latin typeface="Times New Roman" pitchFamily="18" charset="0"/>
                <a:cs typeface="Times New Roman" pitchFamily="18" charset="0"/>
              </a:rPr>
              <a:t>Provided </a:t>
            </a:r>
            <a:r>
              <a:rPr lang="en-US" sz="2400" dirty="0">
                <a:latin typeface="Times New Roman" pitchFamily="18" charset="0"/>
                <a:cs typeface="Times New Roman" pitchFamily="18" charset="0"/>
              </a:rPr>
              <a:t>that the provisions of this sub-section shall not apply </a:t>
            </a:r>
          </a:p>
          <a:p>
            <a:pPr algn="just">
              <a:buFont typeface="Wingdings" pitchFamily="2" charset="2"/>
              <a:buChar char="Ø"/>
            </a:pPr>
            <a:r>
              <a:rPr lang="en-US" sz="2400" dirty="0">
                <a:latin typeface="Times New Roman" pitchFamily="18" charset="0"/>
                <a:cs typeface="Times New Roman" pitchFamily="18" charset="0"/>
              </a:rPr>
              <a:t>where the </a:t>
            </a:r>
            <a:r>
              <a:rPr lang="en-US" sz="2400" dirty="0" err="1">
                <a:latin typeface="Times New Roman" pitchFamily="18" charset="0"/>
                <a:cs typeface="Times New Roman" pitchFamily="18" charset="0"/>
              </a:rPr>
              <a:t>assessee</a:t>
            </a:r>
            <a:r>
              <a:rPr lang="en-US" sz="2400" dirty="0">
                <a:latin typeface="Times New Roman" pitchFamily="18" charset="0"/>
                <a:cs typeface="Times New Roman" pitchFamily="18" charset="0"/>
              </a:rPr>
              <a:t> </a:t>
            </a:r>
            <a:r>
              <a:rPr lang="en-US" sz="2400" b="1" u="sng" dirty="0">
                <a:latin typeface="Times New Roman" pitchFamily="18" charset="0"/>
                <a:cs typeface="Times New Roman" pitchFamily="18" charset="0"/>
              </a:rPr>
              <a:t>transfers</a:t>
            </a:r>
            <a:r>
              <a:rPr lang="en-US" sz="2400" dirty="0">
                <a:latin typeface="Times New Roman" pitchFamily="18" charset="0"/>
                <a:cs typeface="Times New Roman" pitchFamily="18" charset="0"/>
              </a:rPr>
              <a:t> his share in the project </a:t>
            </a:r>
          </a:p>
          <a:p>
            <a:pPr algn="just">
              <a:buFont typeface="Wingdings" pitchFamily="2" charset="2"/>
              <a:buChar char="Ø"/>
            </a:pPr>
            <a:r>
              <a:rPr lang="en-US" sz="2400" dirty="0">
                <a:latin typeface="Times New Roman" pitchFamily="18" charset="0"/>
                <a:cs typeface="Times New Roman" pitchFamily="18" charset="0"/>
              </a:rPr>
              <a:t>on or before the date of issue of the said certificate of completion, and </a:t>
            </a:r>
          </a:p>
          <a:p>
            <a:pPr algn="just">
              <a:buFont typeface="Wingdings" pitchFamily="2" charset="2"/>
              <a:buChar char="Ø"/>
            </a:pPr>
            <a:r>
              <a:rPr lang="en-US" sz="2400" dirty="0">
                <a:latin typeface="Times New Roman" pitchFamily="18" charset="0"/>
                <a:cs typeface="Times New Roman" pitchFamily="18" charset="0"/>
              </a:rPr>
              <a:t>the capital gains shall be deemed to be the income</a:t>
            </a:r>
          </a:p>
          <a:p>
            <a:pPr algn="just">
              <a:buFont typeface="Wingdings" pitchFamily="2" charset="2"/>
              <a:buChar char="Ø"/>
            </a:pPr>
            <a:r>
              <a:rPr lang="en-US" sz="2400" dirty="0">
                <a:latin typeface="Times New Roman" pitchFamily="18" charset="0"/>
                <a:cs typeface="Times New Roman" pitchFamily="18" charset="0"/>
              </a:rPr>
              <a:t>of the previous year in which </a:t>
            </a:r>
            <a:r>
              <a:rPr lang="en-US" sz="2400" b="1" u="sng" dirty="0">
                <a:latin typeface="Times New Roman" pitchFamily="18" charset="0"/>
                <a:cs typeface="Times New Roman" pitchFamily="18" charset="0"/>
              </a:rPr>
              <a:t>such transfer</a:t>
            </a:r>
            <a:r>
              <a:rPr lang="en-US" sz="2400" dirty="0">
                <a:latin typeface="Times New Roman" pitchFamily="18" charset="0"/>
                <a:cs typeface="Times New Roman" pitchFamily="18" charset="0"/>
              </a:rPr>
              <a:t> takes place and </a:t>
            </a:r>
          </a:p>
          <a:p>
            <a:pPr algn="just">
              <a:buFont typeface="Wingdings" pitchFamily="2" charset="2"/>
              <a:buChar char="Ø"/>
            </a:pPr>
            <a:r>
              <a:rPr lang="en-US" sz="2400" dirty="0">
                <a:latin typeface="Times New Roman" pitchFamily="18" charset="0"/>
                <a:cs typeface="Times New Roman" pitchFamily="18" charset="0"/>
              </a:rPr>
              <a:t>the provisions of this Act, </a:t>
            </a:r>
          </a:p>
          <a:p>
            <a:pPr algn="just">
              <a:buFont typeface="Wingdings" pitchFamily="2" charset="2"/>
              <a:buChar char="Ø"/>
            </a:pPr>
            <a:r>
              <a:rPr lang="en-US" sz="2400" dirty="0">
                <a:latin typeface="Times New Roman" pitchFamily="18" charset="0"/>
                <a:cs typeface="Times New Roman" pitchFamily="18" charset="0"/>
              </a:rPr>
              <a:t>other than the provisions of this sub-section, shall apply </a:t>
            </a:r>
          </a:p>
          <a:p>
            <a:pPr algn="just">
              <a:buFont typeface="Wingdings" pitchFamily="2" charset="2"/>
              <a:buChar char="Ø"/>
            </a:pPr>
            <a:r>
              <a:rPr lang="en-US" sz="2400" dirty="0">
                <a:latin typeface="Times New Roman" pitchFamily="18" charset="0"/>
                <a:cs typeface="Times New Roman" pitchFamily="18" charset="0"/>
              </a:rPr>
              <a:t>for the purpose of determination of full value of consideration received or accruing</a:t>
            </a:r>
          </a:p>
          <a:p>
            <a:pPr algn="just">
              <a:buFont typeface="Wingdings" pitchFamily="2" charset="2"/>
              <a:buChar char="Ø"/>
            </a:pPr>
            <a:r>
              <a:rPr lang="en-US" sz="2400" dirty="0">
                <a:latin typeface="Times New Roman" pitchFamily="18" charset="0"/>
                <a:cs typeface="Times New Roman" pitchFamily="18" charset="0"/>
              </a:rPr>
              <a:t>as a result of </a:t>
            </a:r>
            <a:r>
              <a:rPr lang="en-US" sz="2400" b="1" u="sng" dirty="0">
                <a:latin typeface="Times New Roman" pitchFamily="18" charset="0"/>
                <a:cs typeface="Times New Roman" pitchFamily="18" charset="0"/>
              </a:rPr>
              <a:t>such transfer.</a:t>
            </a:r>
          </a:p>
          <a:p>
            <a:pPr algn="just">
              <a:buFont typeface="Wingdings" pitchFamily="2" charset="2"/>
              <a:buChar char="Ø"/>
            </a:pPr>
            <a:endParaRPr lang="en-US" sz="2400" b="1" u="sng" dirty="0">
              <a:latin typeface="Times New Roman" pitchFamily="18" charset="0"/>
              <a:cs typeface="Times New Roman" pitchFamily="18" charset="0"/>
            </a:endParaRPr>
          </a:p>
          <a:p>
            <a:pPr marL="109728" indent="0" algn="just">
              <a:buNone/>
            </a:pPr>
            <a:r>
              <a:rPr lang="en-US" sz="2400" b="1" u="sng" dirty="0">
                <a:latin typeface="Times New Roman" pitchFamily="18" charset="0"/>
                <a:cs typeface="Times New Roman" pitchFamily="18" charset="0"/>
              </a:rPr>
              <a:t>Three times the word transfer is used.</a:t>
            </a:r>
            <a:endParaRPr lang="en-IN" sz="24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
        <p:nvSpPr>
          <p:cNvPr id="2" name="Title 1"/>
          <p:cNvSpPr>
            <a:spLocks noGrp="1"/>
          </p:cNvSpPr>
          <p:nvPr>
            <p:ph type="title"/>
          </p:nvPr>
        </p:nvSpPr>
        <p:spPr>
          <a:xfrm>
            <a:off x="237067" y="124177"/>
            <a:ext cx="11672711" cy="880533"/>
          </a:xfrm>
        </p:spPr>
        <p:txBody>
          <a:bodyPr>
            <a:noAutofit/>
          </a:bodyPr>
          <a:lstStyle/>
          <a:p>
            <a:r>
              <a:rPr lang="en-GB" sz="2400" b="1" dirty="0">
                <a:solidFill>
                  <a:schemeClr val="tx1"/>
                </a:solidFill>
                <a:latin typeface="Times New Roman" panose="02020603050405020304" pitchFamily="18" charset="0"/>
                <a:cs typeface="Times New Roman" panose="02020603050405020304" pitchFamily="18" charset="0"/>
              </a:rPr>
              <a:t>ISSUE - 10</a:t>
            </a:r>
            <a:br>
              <a:rPr lang="en-GB" sz="2400" b="1" dirty="0">
                <a:solidFill>
                  <a:schemeClr val="tx1"/>
                </a:solidFill>
                <a:latin typeface="Times New Roman" panose="02020603050405020304" pitchFamily="18" charset="0"/>
                <a:cs typeface="Times New Roman" panose="02020603050405020304" pitchFamily="18" charset="0"/>
              </a:rPr>
            </a:br>
            <a:r>
              <a:rPr lang="en-GB" sz="2400" b="1" u="sng" dirty="0">
                <a:solidFill>
                  <a:schemeClr val="tx1"/>
                </a:solidFill>
                <a:latin typeface="Times New Roman" panose="02020603050405020304" pitchFamily="18" charset="0"/>
                <a:cs typeface="Times New Roman" panose="02020603050405020304" pitchFamily="18" charset="0"/>
              </a:rPr>
              <a:t>WHAT IF TRANSFERRED BEFORE ISSUE OF COMPLETION CERTIFICATE.</a:t>
            </a:r>
            <a:endParaRPr lang="en-IN" sz="24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11745"/>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802" y="329797"/>
            <a:ext cx="11341100" cy="5589730"/>
          </a:xfrm>
        </p:spPr>
        <p:txBody>
          <a:bodyPr>
            <a:normAutofit/>
          </a:bodyPr>
          <a:lstStyle/>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Section 45(5A) would not apply where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transfers his share in the project on or before the date of issue of the said certificate of completion</a:t>
            </a:r>
          </a:p>
          <a:p>
            <a:pPr marL="0" indent="0" algn="just" fontAlgn="base">
              <a:lnSpc>
                <a:spcPct val="100000"/>
              </a:lnSpc>
              <a:buNone/>
            </a:pPr>
            <a:r>
              <a:rPr lang="en-GB" sz="2400" b="1" dirty="0">
                <a:latin typeface="Times New Roman" panose="02020603050405020304" pitchFamily="18" charset="0"/>
                <a:cs typeface="Times New Roman" panose="02020603050405020304" pitchFamily="18" charset="0"/>
              </a:rPr>
              <a:t>Meaning of share in the project: </a:t>
            </a:r>
          </a:p>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Is it interest in the project or is it his share being land or building or both in the project. Former would not require any specific identification whereas the latter requires the completion of building as well as specific identification.</a:t>
            </a:r>
          </a:p>
          <a:p>
            <a:pPr marL="0" indent="0" algn="just" fontAlgn="base">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Does the proviso apply only when the share in the project is fully transferred or would it apply even if the share is partly transferred?</a:t>
            </a:r>
          </a:p>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If the proviso were to apply only when the share is fully transferred, it may frustrate the very objective and taxpayer may resort to transfer of bulk of share retaining a miniscule portion</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071796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04" y="224973"/>
            <a:ext cx="11615765" cy="5893934"/>
          </a:xfrm>
        </p:spPr>
        <p:txBody>
          <a:bodyPr>
            <a:noAutofit/>
          </a:bodyPr>
          <a:lstStyle/>
          <a:p>
            <a:pPr marL="109728" indent="0" algn="just">
              <a:buNone/>
            </a:pPr>
            <a:r>
              <a:rPr lang="en-US" sz="2400" b="1" i="0" u="none" strike="noStrike" baseline="0" dirty="0">
                <a:solidFill>
                  <a:srgbClr val="000009"/>
                </a:solidFill>
                <a:latin typeface="Times New Roman" panose="02020603050405020304" pitchFamily="18" charset="0"/>
                <a:cs typeface="Times New Roman" panose="02020603050405020304" pitchFamily="18" charset="0"/>
              </a:rPr>
              <a:t>GHANSHYAM versus YOGENDRA RATHI in CIVIL APPEAL NOS.7527-7528 OF 2012 in 2023 Live Law (SC) 479 dated JUNE 02, 2023 </a:t>
            </a:r>
          </a:p>
          <a:p>
            <a:pPr marL="109728" indent="0" algn="just">
              <a:buNone/>
            </a:pPr>
            <a:r>
              <a:rPr lang="en-US" sz="2400" i="0" u="none" strike="noStrike" baseline="0" dirty="0">
                <a:solidFill>
                  <a:srgbClr val="000009"/>
                </a:solidFill>
                <a:latin typeface="Times New Roman" panose="02020603050405020304" pitchFamily="18" charset="0"/>
                <a:cs typeface="Times New Roman" panose="02020603050405020304" pitchFamily="18" charset="0"/>
              </a:rPr>
              <a:t>Transfer of Property Act, 1882; Section 54 - A Will or General Power of Attorney (“GPA”) cannot be recognized as title documents or documents conferring right in any immovable property - the non-execution of any document by the GPA holder consequent to it, renders the said GPA useless. </a:t>
            </a:r>
          </a:p>
          <a:p>
            <a:pPr marL="109728" indent="0" algn="just">
              <a:buNone/>
            </a:pPr>
            <a:r>
              <a:rPr lang="en-US" sz="2400" i="0" u="none" strike="noStrike" baseline="0" dirty="0">
                <a:solidFill>
                  <a:srgbClr val="000009"/>
                </a:solidFill>
                <a:latin typeface="Times New Roman" panose="02020603050405020304" pitchFamily="18" charset="0"/>
                <a:cs typeface="Times New Roman" panose="02020603050405020304" pitchFamily="18" charset="0"/>
              </a:rPr>
              <a:t>Transfer of Property Act, 1882; Section 54 - In connection with the general power of attorney and the will so executed, the practice, if any, prevalent in any State or the High Court recognizing these documents to be documents of title or documents conferring right in any immovable property is in violation of the statutory law. </a:t>
            </a:r>
          </a:p>
          <a:p>
            <a:pPr marL="109728" indent="0" algn="just">
              <a:buNone/>
            </a:pPr>
            <a:r>
              <a:rPr lang="en-US" sz="2400" i="0" u="none" strike="noStrike" baseline="0" dirty="0">
                <a:solidFill>
                  <a:srgbClr val="000009"/>
                </a:solidFill>
                <a:latin typeface="Times New Roman" panose="02020603050405020304" pitchFamily="18" charset="0"/>
                <a:cs typeface="Times New Roman" panose="02020603050405020304" pitchFamily="18" charset="0"/>
              </a:rPr>
              <a:t>Any such practice or tradition prevalent would not override the specific provisions of law which require execution of a document of title or transfer and its registration so as to confer right and title in an immovable property of over Rs.100/- in value. </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79118281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409" y="200499"/>
            <a:ext cx="11587973" cy="5869172"/>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If the proviso were to apply even when the share is partly transferred, question is whether the proviso would apply in entirety or would it apply only to the part of the share so transferred. </a:t>
            </a:r>
          </a:p>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If the proviso were to fully apply even when a part of the share is transferred, it would be a case completely covered by the proviso </a:t>
            </a:r>
          </a:p>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If the proviso were to only partly apply even when a part of the share is transferred, it would be a case where both section 45(5A) as well as the proviso would apply. While section 45(5A) would apply to the part retained, the proviso would apply to the part that is transferred.</a:t>
            </a:r>
          </a:p>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The capital gains shall be deemed to be the income of the previous year in which such transfer takes place : ‘such transfer’ is not the original transfer but transfer contemplated in the proviso</a:t>
            </a:r>
          </a:p>
          <a:p>
            <a:pPr marL="0" indent="0" algn="just" fontAlgn="base">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fontAlgn="base">
              <a:lnSpc>
                <a:spcPct val="100000"/>
              </a:lnSpc>
              <a:buNone/>
            </a:pPr>
            <a:endParaRPr lang="en-GB"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397521512"/>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141514"/>
            <a:ext cx="11359645" cy="5987143"/>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In other words, in the PY in which he transfers his share in the project [before the date of issue of completion certificate], he is liable to pay tax in respect of capital gains on transfer of original asset i.e. land or building under the specified agreement</a:t>
            </a:r>
          </a:p>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The aforesaid interpretation is flowing from literal reading of the Proviso.</a:t>
            </a:r>
          </a:p>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However, Memorandum suggests that by virtue of the proviso, capital gains will be charged to tax in the year of transfer.</a:t>
            </a:r>
          </a:p>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If the aforesaid interpretation is applied, there would be issues of limitation whereby department may not be able to tax the capital gain at all. No extended time limit for re-assessment or rectification is provided</a:t>
            </a:r>
          </a:p>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Further, if the intention is to revert back to normal situation, proviso could have been worded simply that section 45(5A) is not applicable. </a:t>
            </a:r>
          </a:p>
          <a:p>
            <a:pPr marL="0" indent="0" algn="just" fontAlgn="base">
              <a:lnSpc>
                <a:spcPct val="100000"/>
              </a:lnSpc>
              <a:buNone/>
            </a:pPr>
            <a:r>
              <a:rPr lang="en-GB" sz="2400" dirty="0">
                <a:latin typeface="Times New Roman" panose="02020603050405020304" pitchFamily="18" charset="0"/>
                <a:cs typeface="Times New Roman" panose="02020603050405020304" pitchFamily="18" charset="0"/>
              </a:rPr>
              <a:t>Ideally, proviso ought to have been worded similar to section 45(2)</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696385034"/>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486" y="239487"/>
            <a:ext cx="10961914" cy="5767806"/>
          </a:xfrm>
        </p:spPr>
        <p:txBody>
          <a:bodyPr>
            <a:normAutofit/>
          </a:bodyPr>
          <a:lstStyle/>
          <a:p>
            <a:pPr marL="109728" indent="0">
              <a:buNone/>
            </a:pPr>
            <a:r>
              <a:rPr lang="en-GB" sz="2400" b="1" dirty="0">
                <a:latin typeface="Times New Roman" panose="02020603050405020304" pitchFamily="18" charset="0"/>
                <a:cs typeface="Times New Roman" panose="02020603050405020304" pitchFamily="18" charset="0"/>
              </a:rPr>
              <a:t>Section 45(5A) – Proviso : Gains from original asset</a:t>
            </a:r>
          </a:p>
          <a:p>
            <a:pPr algn="just"/>
            <a:r>
              <a:rPr lang="en-GB" sz="2400" dirty="0">
                <a:latin typeface="Times New Roman" panose="02020603050405020304" pitchFamily="18" charset="0"/>
                <a:cs typeface="Times New Roman" panose="02020603050405020304" pitchFamily="18" charset="0"/>
              </a:rPr>
              <a:t>Full value consideration for transfer of original asset will be determined on the basis of actual consideration as compared with stamp duty valuation under section 50C. If the actual consideration is not ascertainable or indeterminate, section 50D would apply whereby FMV of outgoing asset would be deemed to be FVC </a:t>
            </a: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As the capital gains on transfer of original asset are deemed to be the income of PY of transfer of share in the project, question is how to determine the period of holding and whether FVC/50C/50D and indexation are to be applied in the year of transfer or in the year of taxation? </a:t>
            </a: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As far actual cost and indexation are concerned, the actual cost of original asset would be taken subject to indexation. The period </a:t>
            </a:r>
            <a:r>
              <a:rPr lang="en-GB" sz="2400" dirty="0" err="1">
                <a:latin typeface="Times New Roman" panose="02020603050405020304" pitchFamily="18" charset="0"/>
                <a:cs typeface="Times New Roman" panose="02020603050405020304" pitchFamily="18" charset="0"/>
              </a:rPr>
              <a:t>upto</a:t>
            </a:r>
            <a:r>
              <a:rPr lang="en-GB" sz="2400" dirty="0">
                <a:latin typeface="Times New Roman" panose="02020603050405020304" pitchFamily="18" charset="0"/>
                <a:cs typeface="Times New Roman" panose="02020603050405020304" pitchFamily="18" charset="0"/>
              </a:rPr>
              <a:t> which indexation can be made is open to dispute </a:t>
            </a:r>
            <a:endParaRPr lang="en-IN" sz="240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A0DA639F-AA3B-D4B5-9296-E0038D7A0ECA}"/>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407582009"/>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486" y="239487"/>
            <a:ext cx="10961914" cy="5767806"/>
          </a:xfrm>
        </p:spPr>
        <p:txBody>
          <a:bodyPr>
            <a:normAutofit/>
          </a:bodyPr>
          <a:lstStyle/>
          <a:p>
            <a:pPr marL="109728" indent="0">
              <a:buNone/>
            </a:pPr>
            <a:r>
              <a:rPr lang="en-GB" sz="2400" b="1" dirty="0">
                <a:latin typeface="Times New Roman" panose="02020603050405020304" pitchFamily="18" charset="0"/>
                <a:cs typeface="Times New Roman" panose="02020603050405020304" pitchFamily="18" charset="0"/>
              </a:rPr>
              <a:t>Section 45(5A) – Proviso : Gains from share</a:t>
            </a:r>
          </a:p>
          <a:p>
            <a:pPr algn="just"/>
            <a:r>
              <a:rPr lang="en-GB" sz="2400" dirty="0">
                <a:latin typeface="Times New Roman" panose="02020603050405020304" pitchFamily="18" charset="0"/>
                <a:cs typeface="Times New Roman" panose="02020603050405020304" pitchFamily="18" charset="0"/>
              </a:rPr>
              <a:t>In that PY he is also liable to pay tax in respect of capital gains arising from transfer of share in the project </a:t>
            </a:r>
          </a:p>
          <a:p>
            <a:pPr algn="just"/>
            <a:r>
              <a:rPr lang="en-GB" sz="2400" dirty="0">
                <a:latin typeface="Times New Roman" panose="02020603050405020304" pitchFamily="18" charset="0"/>
                <a:cs typeface="Times New Roman" panose="02020603050405020304" pitchFamily="18" charset="0"/>
              </a:rPr>
              <a:t>For the purpose of determination of full value of consideration received or accruing as a result of such transfer, the provisions of this Act, other than the provisions of this sub-section, shall apply. </a:t>
            </a:r>
          </a:p>
          <a:p>
            <a:pPr algn="just"/>
            <a:r>
              <a:rPr lang="en-GB" sz="2400" dirty="0">
                <a:latin typeface="Times New Roman" panose="02020603050405020304" pitchFamily="18" charset="0"/>
                <a:cs typeface="Times New Roman" panose="02020603050405020304" pitchFamily="18" charset="0"/>
              </a:rPr>
              <a:t>This would mean that actual consideration would be determined on the basis of section 48 or 50D. Section 50C may not apply as what is transferred is not land or building or both but a share in the project. </a:t>
            </a:r>
          </a:p>
          <a:p>
            <a:pPr algn="just"/>
            <a:r>
              <a:rPr lang="en-GB" sz="2400" dirty="0">
                <a:latin typeface="Times New Roman" panose="02020603050405020304" pitchFamily="18" charset="0"/>
                <a:cs typeface="Times New Roman" panose="02020603050405020304" pitchFamily="18" charset="0"/>
              </a:rPr>
              <a:t>What would be the cost of acquisition in respect of his share in the project. There is no provision similar to section 49(7). However, it is only fair that the FVC adopted for taxing the gains from original asset should be adopted as actual cost. If not, very taxation is vulnerable to challenge on the basis that the cost is not ascertainable </a:t>
            </a:r>
            <a:endParaRPr lang="en-IN" sz="240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676144E-A6B6-AA87-F33A-172D8A066891}"/>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91307931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294" y="1140177"/>
            <a:ext cx="11454511" cy="5309408"/>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The purpose of all these exemptions seems to </a:t>
            </a:r>
            <a:r>
              <a:rPr lang="en-GB" sz="2400" b="1" u="sng" dirty="0">
                <a:latin typeface="Times New Roman" panose="02020603050405020304" pitchFamily="18" charset="0"/>
                <a:cs typeface="Times New Roman" panose="02020603050405020304" pitchFamily="18" charset="0"/>
              </a:rPr>
              <a:t>give incentive to further invest the sale consideration received on transfer of a capital asset into some other form of capital asset.</a:t>
            </a:r>
            <a:r>
              <a:rPr lang="en-GB" sz="2400" dirty="0">
                <a:latin typeface="Times New Roman" panose="02020603050405020304" pitchFamily="18" charset="0"/>
                <a:cs typeface="Times New Roman" panose="02020603050405020304" pitchFamily="18" charset="0"/>
              </a:rPr>
              <a:t> </a:t>
            </a:r>
          </a:p>
          <a:p>
            <a:pPr marL="0" indent="0" algn="just" fontAlgn="base">
              <a:buNone/>
            </a:pPr>
            <a:r>
              <a:rPr lang="en-GB" sz="2400" dirty="0">
                <a:latin typeface="Times New Roman" panose="02020603050405020304" pitchFamily="18" charset="0"/>
                <a:cs typeface="Times New Roman" panose="02020603050405020304" pitchFamily="18" charset="0"/>
              </a:rPr>
              <a:t>In all these provisions a </a:t>
            </a:r>
            <a:r>
              <a:rPr lang="en-GB" sz="2400" b="1" u="sng" dirty="0">
                <a:latin typeface="Times New Roman" panose="02020603050405020304" pitchFamily="18" charset="0"/>
                <a:cs typeface="Times New Roman" panose="02020603050405020304" pitchFamily="18" charset="0"/>
              </a:rPr>
              <a:t>time line is given to reinvest the sale consideration into new asset, with reference to the date of transfer.</a:t>
            </a:r>
          </a:p>
          <a:p>
            <a:pPr marL="12700" marR="5080" indent="0" algn="just">
              <a:lnSpc>
                <a:spcPct val="100000"/>
              </a:lnSpc>
              <a:buNone/>
              <a:tabLst>
                <a:tab pos="387985" algn="l"/>
              </a:tabLst>
            </a:pPr>
            <a:endParaRPr lang="en-GB" sz="2400" spc="-5" dirty="0">
              <a:latin typeface="Times New Roman" panose="02020603050405020304" pitchFamily="18" charset="0"/>
              <a:cs typeface="Times New Roman" panose="02020603050405020304" pitchFamily="18" charset="0"/>
            </a:endParaRPr>
          </a:p>
          <a:p>
            <a:pPr marL="12700" marR="5080" indent="0" algn="just">
              <a:lnSpc>
                <a:spcPct val="100000"/>
              </a:lnSpc>
              <a:buNone/>
              <a:tabLst>
                <a:tab pos="387985" algn="l"/>
              </a:tabLst>
            </a:pPr>
            <a:r>
              <a:rPr lang="en-GB" sz="2400" b="1" u="sng" spc="-5" dirty="0">
                <a:latin typeface="Times New Roman" panose="02020603050405020304" pitchFamily="18" charset="0"/>
                <a:cs typeface="Times New Roman" panose="02020603050405020304" pitchFamily="18" charset="0"/>
              </a:rPr>
              <a:t>Section </a:t>
            </a:r>
            <a:r>
              <a:rPr lang="en-GB" sz="2400" b="1" u="sng" dirty="0">
                <a:latin typeface="Times New Roman" panose="02020603050405020304" pitchFamily="18" charset="0"/>
                <a:cs typeface="Times New Roman" panose="02020603050405020304" pitchFamily="18" charset="0"/>
              </a:rPr>
              <a:t>54H </a:t>
            </a:r>
            <a:r>
              <a:rPr lang="en-GB" sz="2400" b="1" u="sng" spc="-5" dirty="0">
                <a:latin typeface="Times New Roman" panose="02020603050405020304" pitchFamily="18" charset="0"/>
                <a:cs typeface="Times New Roman" panose="02020603050405020304" pitchFamily="18" charset="0"/>
              </a:rPr>
              <a:t>applies </a:t>
            </a:r>
            <a:r>
              <a:rPr lang="en-GB" sz="2400" b="1" u="sng" spc="-30" dirty="0">
                <a:latin typeface="Times New Roman" panose="02020603050405020304" pitchFamily="18" charset="0"/>
                <a:cs typeface="Times New Roman" panose="02020603050405020304" pitchFamily="18" charset="0"/>
              </a:rPr>
              <a:t>only </a:t>
            </a:r>
            <a:r>
              <a:rPr lang="en-GB" sz="2400" b="1" u="sng" spc="-5" dirty="0">
                <a:latin typeface="Times New Roman" panose="02020603050405020304" pitchFamily="18" charset="0"/>
                <a:cs typeface="Times New Roman" panose="02020603050405020304" pitchFamily="18" charset="0"/>
              </a:rPr>
              <a:t>in </a:t>
            </a:r>
            <a:r>
              <a:rPr lang="en-GB" sz="2400" b="1" u="sng" dirty="0">
                <a:latin typeface="Times New Roman" panose="02020603050405020304" pitchFamily="18" charset="0"/>
                <a:cs typeface="Times New Roman" panose="02020603050405020304" pitchFamily="18" charset="0"/>
              </a:rPr>
              <a:t>respect </a:t>
            </a:r>
            <a:r>
              <a:rPr lang="en-GB" sz="2400" b="1" u="sng" spc="-10" dirty="0">
                <a:latin typeface="Times New Roman" panose="02020603050405020304" pitchFamily="18" charset="0"/>
                <a:cs typeface="Times New Roman" panose="02020603050405020304" pitchFamily="18" charset="0"/>
              </a:rPr>
              <a:t>of  transfer </a:t>
            </a:r>
            <a:r>
              <a:rPr lang="en-GB" sz="2400" b="1" u="sng" spc="-30" dirty="0">
                <a:latin typeface="Times New Roman" panose="02020603050405020304" pitchFamily="18" charset="0"/>
                <a:cs typeface="Times New Roman" panose="02020603050405020304" pitchFamily="18" charset="0"/>
              </a:rPr>
              <a:t>by </a:t>
            </a:r>
            <a:r>
              <a:rPr lang="en-GB" sz="2400" b="1" u="sng" spc="-50" dirty="0">
                <a:latin typeface="Times New Roman" panose="02020603050405020304" pitchFamily="18" charset="0"/>
                <a:cs typeface="Times New Roman" panose="02020603050405020304" pitchFamily="18" charset="0"/>
              </a:rPr>
              <a:t>way </a:t>
            </a:r>
            <a:r>
              <a:rPr lang="en-GB" sz="2400" b="1" u="sng" spc="-5" dirty="0">
                <a:latin typeface="Times New Roman" panose="02020603050405020304" pitchFamily="18" charset="0"/>
                <a:cs typeface="Times New Roman" panose="02020603050405020304" pitchFamily="18" charset="0"/>
              </a:rPr>
              <a:t>of </a:t>
            </a:r>
            <a:r>
              <a:rPr lang="en-GB" sz="2400" b="1" u="sng" dirty="0">
                <a:latin typeface="Times New Roman" panose="02020603050405020304" pitchFamily="18" charset="0"/>
                <a:cs typeface="Times New Roman" panose="02020603050405020304" pitchFamily="18" charset="0"/>
              </a:rPr>
              <a:t>compulsory</a:t>
            </a:r>
            <a:r>
              <a:rPr lang="en-GB" sz="2400" b="1" u="sng" spc="325" dirty="0">
                <a:latin typeface="Times New Roman" panose="02020603050405020304" pitchFamily="18" charset="0"/>
                <a:cs typeface="Times New Roman" panose="02020603050405020304" pitchFamily="18" charset="0"/>
              </a:rPr>
              <a:t> </a:t>
            </a:r>
            <a:r>
              <a:rPr lang="en-GB" sz="2400" b="1" u="sng" spc="-5" dirty="0">
                <a:latin typeface="Times New Roman" panose="02020603050405020304" pitchFamily="18" charset="0"/>
                <a:cs typeface="Times New Roman" panose="02020603050405020304" pitchFamily="18" charset="0"/>
              </a:rPr>
              <a:t>acquisition</a:t>
            </a:r>
            <a:r>
              <a:rPr lang="en-GB" sz="2400" b="1" u="sng" dirty="0">
                <a:latin typeface="Times New Roman" panose="02020603050405020304" pitchFamily="18" charset="0"/>
                <a:cs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IN"/>
              <a:t>H.C. Khincha &amp; Co</a:t>
            </a:r>
          </a:p>
        </p:txBody>
      </p:sp>
      <p:sp>
        <p:nvSpPr>
          <p:cNvPr id="2" name="Title 1"/>
          <p:cNvSpPr>
            <a:spLocks noGrp="1"/>
          </p:cNvSpPr>
          <p:nvPr>
            <p:ph type="title"/>
          </p:nvPr>
        </p:nvSpPr>
        <p:spPr>
          <a:xfrm>
            <a:off x="324294" y="180093"/>
            <a:ext cx="11337127" cy="869774"/>
          </a:xfrm>
        </p:spPr>
        <p:txBody>
          <a:bodyPr>
            <a:normAutofit/>
          </a:bodyPr>
          <a:lstStyle/>
          <a:p>
            <a:r>
              <a:rPr lang="en-IN" sz="2800" b="1" dirty="0">
                <a:solidFill>
                  <a:schemeClr val="tx1"/>
                </a:solidFill>
                <a:latin typeface="Times New Roman" panose="02020603050405020304" pitchFamily="18" charset="0"/>
                <a:cs typeface="Times New Roman" panose="02020603050405020304" pitchFamily="18" charset="0"/>
              </a:rPr>
              <a:t>ISSUE - 11</a:t>
            </a:r>
            <a:br>
              <a:rPr lang="en-IN" sz="2800" b="1" dirty="0">
                <a:solidFill>
                  <a:schemeClr val="tx1"/>
                </a:solidFill>
                <a:latin typeface="Times New Roman" panose="02020603050405020304" pitchFamily="18" charset="0"/>
                <a:cs typeface="Times New Roman" panose="02020603050405020304" pitchFamily="18" charset="0"/>
              </a:rPr>
            </a:br>
            <a:r>
              <a:rPr lang="en-IN" sz="2800" b="1" u="sng" dirty="0">
                <a:solidFill>
                  <a:schemeClr val="tx1"/>
                </a:solidFill>
                <a:latin typeface="Times New Roman" panose="02020603050405020304" pitchFamily="18" charset="0"/>
                <a:cs typeface="Times New Roman" panose="02020603050405020304" pitchFamily="18" charset="0"/>
              </a:rPr>
              <a:t>EXEMPTION UNDER SECTION 54/54F</a:t>
            </a:r>
            <a:endParaRPr lang="en-IN" sz="28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809343"/>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295" y="293511"/>
            <a:ext cx="11454511" cy="6427008"/>
          </a:xfrm>
        </p:spPr>
        <p:txBody>
          <a:bodyPr>
            <a:normAutofit/>
          </a:bodyPr>
          <a:lstStyle/>
          <a:p>
            <a:pPr marL="0" indent="0" algn="just" fontAlgn="base">
              <a:buNone/>
            </a:pPr>
            <a:r>
              <a:rPr lang="en-GB" sz="2400" b="1" u="sng" dirty="0">
                <a:latin typeface="Times New Roman" panose="02020603050405020304" pitchFamily="18" charset="0"/>
                <a:cs typeface="Times New Roman" panose="02020603050405020304" pitchFamily="18" charset="0"/>
              </a:rPr>
              <a:t>ALTERNATE CONTENTION</a:t>
            </a:r>
            <a:endParaRPr lang="en-GB" sz="2400" b="1" dirty="0">
              <a:latin typeface="Times New Roman" panose="02020603050405020304" pitchFamily="18" charset="0"/>
              <a:cs typeface="Times New Roman" panose="02020603050405020304" pitchFamily="18" charset="0"/>
            </a:endParaRPr>
          </a:p>
          <a:p>
            <a:pPr marL="0" indent="0" algn="just" fontAlgn="base">
              <a:buNone/>
            </a:pPr>
            <a:endParaRPr lang="en-GB" sz="2400" dirty="0">
              <a:latin typeface="Times New Roman" panose="02020603050405020304" pitchFamily="18" charset="0"/>
              <a:cs typeface="Times New Roman" panose="02020603050405020304" pitchFamily="18" charset="0"/>
            </a:endParaRPr>
          </a:p>
          <a:p>
            <a:pPr marL="0" indent="0" algn="just" fontAlgn="base">
              <a:buNone/>
            </a:pPr>
            <a:r>
              <a:rPr lang="en-GB" sz="2400" dirty="0">
                <a:latin typeface="Times New Roman" panose="02020603050405020304" pitchFamily="18" charset="0"/>
                <a:cs typeface="Times New Roman" panose="02020603050405020304" pitchFamily="18" charset="0"/>
              </a:rPr>
              <a:t>The issue is in cases referred to </a:t>
            </a:r>
            <a:r>
              <a:rPr lang="en-GB" sz="2400" b="1" u="sng" dirty="0">
                <a:latin typeface="Times New Roman" panose="02020603050405020304" pitchFamily="18" charset="0"/>
                <a:cs typeface="Times New Roman" panose="02020603050405020304" pitchFamily="18" charset="0"/>
              </a:rPr>
              <a:t>in section 45(5A), as the sale consideration is not realised at the time of transfer, how can an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be expected to reinvest the same after transfer.</a:t>
            </a:r>
          </a:p>
          <a:p>
            <a:pPr marL="0" indent="0" algn="just" fontAlgn="base">
              <a:buNone/>
            </a:pPr>
            <a:r>
              <a:rPr lang="en-GB" sz="2400" b="1" u="sng" dirty="0">
                <a:latin typeface="Times New Roman" panose="02020603050405020304" pitchFamily="18" charset="0"/>
                <a:cs typeface="Times New Roman" panose="02020603050405020304" pitchFamily="18" charset="0"/>
              </a:rPr>
              <a:t>In the context of section 45(2), where an investment is converted into stock and the transferred, the CBDT had issued a circular no. 791, </a:t>
            </a:r>
            <a:r>
              <a:rPr lang="en-GB" sz="2400" b="1" u="sng" dirty="0" err="1">
                <a:latin typeface="Times New Roman" panose="02020603050405020304" pitchFamily="18" charset="0"/>
                <a:cs typeface="Times New Roman" panose="02020603050405020304" pitchFamily="18" charset="0"/>
              </a:rPr>
              <a:t>dt</a:t>
            </a:r>
            <a:r>
              <a:rPr lang="en-GB" sz="2400" b="1" u="sng" dirty="0">
                <a:latin typeface="Times New Roman" panose="02020603050405020304" pitchFamily="18" charset="0"/>
                <a:cs typeface="Times New Roman" panose="02020603050405020304" pitchFamily="18" charset="0"/>
              </a:rPr>
              <a:t> 02.06.2000,</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which came out in the context specifically of exemptions provided in section 54EA/54EB/54EC.</a:t>
            </a:r>
            <a:r>
              <a:rPr lang="en-GB" sz="2400" b="1" u="sng" dirty="0">
                <a:latin typeface="Times New Roman" panose="02020603050405020304" pitchFamily="18" charset="0"/>
                <a:cs typeface="Times New Roman" panose="02020603050405020304" pitchFamily="18" charset="0"/>
              </a:rPr>
              <a:t> </a:t>
            </a:r>
          </a:p>
          <a:p>
            <a:pPr marL="0" indent="0" algn="just" fontAlgn="base">
              <a:buNone/>
            </a:pPr>
            <a:r>
              <a:rPr lang="en-GB" sz="2400" dirty="0">
                <a:latin typeface="Times New Roman" panose="02020603050405020304" pitchFamily="18" charset="0"/>
                <a:cs typeface="Times New Roman" panose="02020603050405020304" pitchFamily="18" charset="0"/>
              </a:rPr>
              <a:t>In this circular it was provided that </a:t>
            </a:r>
            <a:r>
              <a:rPr lang="en-GB" sz="2400" b="1" u="sng" dirty="0">
                <a:latin typeface="Times New Roman" panose="02020603050405020304" pitchFamily="18" charset="0"/>
                <a:cs typeface="Times New Roman" panose="02020603050405020304" pitchFamily="18" charset="0"/>
              </a:rPr>
              <a:t>for the purposes of these exemptions date of transfer has to be taken as the sale of transfer of stock in trade only.</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76084324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127000"/>
            <a:ext cx="11569700" cy="6477000"/>
          </a:xfrm>
        </p:spPr>
        <p:txBody>
          <a:bodyPr>
            <a:normAutofit/>
          </a:bodyPr>
          <a:lstStyle/>
          <a:p>
            <a:pPr marL="0" indent="0" algn="just" fontAlgn="base">
              <a:buNone/>
            </a:pPr>
            <a:r>
              <a:rPr lang="en-GB" sz="2200" dirty="0">
                <a:latin typeface="Times New Roman" panose="02020603050405020304" pitchFamily="18" charset="0"/>
                <a:cs typeface="Times New Roman" panose="02020603050405020304" pitchFamily="18" charset="0"/>
              </a:rPr>
              <a:t>In the case of  </a:t>
            </a:r>
            <a:r>
              <a:rPr lang="en-GB" sz="2200" b="1" u="sng" dirty="0">
                <a:latin typeface="Times New Roman" panose="02020603050405020304" pitchFamily="18" charset="0"/>
                <a:cs typeface="Times New Roman" panose="02020603050405020304" pitchFamily="18" charset="0"/>
              </a:rPr>
              <a:t>Rajesh Kumar </a:t>
            </a:r>
            <a:r>
              <a:rPr lang="en-GB" sz="2200" b="1" u="sng" dirty="0" err="1">
                <a:latin typeface="Times New Roman" panose="02020603050405020304" pitchFamily="18" charset="0"/>
                <a:cs typeface="Times New Roman" panose="02020603050405020304" pitchFamily="18" charset="0"/>
              </a:rPr>
              <a:t>Adukia</a:t>
            </a:r>
            <a:r>
              <a:rPr lang="en-GB" sz="2200" b="1" u="sng" dirty="0">
                <a:latin typeface="Times New Roman" panose="02020603050405020304" pitchFamily="18" charset="0"/>
                <a:cs typeface="Times New Roman" panose="02020603050405020304" pitchFamily="18" charset="0"/>
              </a:rPr>
              <a:t> vs. DCIT</a:t>
            </a:r>
            <a:r>
              <a:rPr lang="en-GB" sz="2200" u="sng" dirty="0">
                <a:latin typeface="Times New Roman" panose="02020603050405020304" pitchFamily="18" charset="0"/>
                <a:cs typeface="Times New Roman" panose="02020603050405020304" pitchFamily="18" charset="0"/>
              </a:rPr>
              <a:t>, </a:t>
            </a:r>
            <a:r>
              <a:rPr lang="en-GB" sz="2200" b="1" u="sng" dirty="0">
                <a:latin typeface="Times New Roman" panose="02020603050405020304" pitchFamily="18" charset="0"/>
                <a:cs typeface="Times New Roman" panose="02020603050405020304" pitchFamily="18" charset="0"/>
              </a:rPr>
              <a:t>ITA 14/Ran/2018, dated 30.10.2019, the Ranchi bench of the tribunal held as under:</a:t>
            </a:r>
          </a:p>
          <a:p>
            <a:pPr marL="0" indent="0" algn="just" fontAlgn="base">
              <a:buNone/>
            </a:pPr>
            <a:r>
              <a:rPr lang="en-GB" sz="2200" i="1" dirty="0">
                <a:latin typeface="Times New Roman" panose="02020603050405020304" pitchFamily="18" charset="0"/>
                <a:cs typeface="Times New Roman" panose="02020603050405020304" pitchFamily="18" charset="0"/>
              </a:rPr>
              <a:t>20. At thus juncture, I take cognizance of </a:t>
            </a:r>
            <a:r>
              <a:rPr lang="en-GB" sz="2200" b="1" i="1" u="sng" dirty="0">
                <a:latin typeface="Times New Roman" panose="02020603050405020304" pitchFamily="18" charset="0"/>
                <a:cs typeface="Times New Roman" panose="02020603050405020304" pitchFamily="18" charset="0"/>
              </a:rPr>
              <a:t>CBDT Circular No.791 dated 2.6.2000 </a:t>
            </a:r>
            <a:r>
              <a:rPr lang="en-GB" sz="2200" i="1" dirty="0">
                <a:latin typeface="Times New Roman" panose="02020603050405020304" pitchFamily="18" charset="0"/>
                <a:cs typeface="Times New Roman" panose="02020603050405020304" pitchFamily="18" charset="0"/>
              </a:rPr>
              <a:t>(supra), which clarified that for the purpose of claiming deduction u/s. 54EA/54EB/54EC, </a:t>
            </a:r>
            <a:r>
              <a:rPr lang="en-GB" sz="2200" b="1" i="1" u="sng" dirty="0">
                <a:latin typeface="Times New Roman" panose="02020603050405020304" pitchFamily="18" charset="0"/>
                <a:cs typeface="Times New Roman" panose="02020603050405020304" pitchFamily="18" charset="0"/>
              </a:rPr>
              <a:t>the date of transfer shall be the date on which the stock-in-trade is sold or otherwise transferred by the </a:t>
            </a:r>
            <a:r>
              <a:rPr lang="en-GB" sz="2200" b="1" i="1" u="sng" dirty="0" err="1">
                <a:latin typeface="Times New Roman" panose="02020603050405020304" pitchFamily="18" charset="0"/>
                <a:cs typeface="Times New Roman" panose="02020603050405020304" pitchFamily="18" charset="0"/>
              </a:rPr>
              <a:t>assessee</a:t>
            </a:r>
            <a:r>
              <a:rPr lang="en-GB" sz="2200" b="1" i="1" u="sng" dirty="0">
                <a:latin typeface="Times New Roman" panose="02020603050405020304" pitchFamily="18" charset="0"/>
                <a:cs typeface="Times New Roman" panose="02020603050405020304" pitchFamily="18" charset="0"/>
              </a:rPr>
              <a:t> and not on the date of conversion of the capital asset into stock-in-trade</a:t>
            </a:r>
            <a:r>
              <a:rPr lang="en-GB" sz="2200" i="1" dirty="0">
                <a:latin typeface="Times New Roman" panose="02020603050405020304" pitchFamily="18" charset="0"/>
                <a:cs typeface="Times New Roman" panose="02020603050405020304" pitchFamily="18" charset="0"/>
              </a:rPr>
              <a:t>. Further, </a:t>
            </a:r>
            <a:r>
              <a:rPr lang="en-GB" sz="2200" b="1" i="1" u="sng" dirty="0">
                <a:latin typeface="Times New Roman" panose="02020603050405020304" pitchFamily="18" charset="0"/>
                <a:cs typeface="Times New Roman" panose="02020603050405020304" pitchFamily="18" charset="0"/>
              </a:rPr>
              <a:t>Special Bench of ITAT Kolkata in the case of Octavius Steel &amp; Co. Ltd (supra) has held that on conversion of capital asset into stock-in-trade, there is no profit as no can make profit out of himsel</a:t>
            </a:r>
            <a:r>
              <a:rPr lang="en-GB" sz="2200" b="1" i="1" dirty="0">
                <a:latin typeface="Times New Roman" panose="02020603050405020304" pitchFamily="18" charset="0"/>
                <a:cs typeface="Times New Roman" panose="02020603050405020304" pitchFamily="18" charset="0"/>
              </a:rPr>
              <a:t>f</a:t>
            </a:r>
            <a:r>
              <a:rPr lang="en-GB" sz="2200" i="1" dirty="0">
                <a:latin typeface="Times New Roman" panose="02020603050405020304" pitchFamily="18" charset="0"/>
                <a:cs typeface="Times New Roman" panose="02020603050405020304" pitchFamily="18" charset="0"/>
              </a:rPr>
              <a:t>. Further, as per amended sub-section(2) of section 45 of the Act, which was inserted by the Taxation Legislation (Amendment Act), 1984 </a:t>
            </a:r>
            <a:r>
              <a:rPr lang="en-GB" sz="2200" i="1" dirty="0" err="1">
                <a:latin typeface="Times New Roman" panose="02020603050405020304" pitchFamily="18" charset="0"/>
                <a:cs typeface="Times New Roman" panose="02020603050405020304" pitchFamily="18" charset="0"/>
              </a:rPr>
              <a:t>w.e.f</a:t>
            </a:r>
            <a:r>
              <a:rPr lang="en-GB" sz="2200" i="1" dirty="0">
                <a:latin typeface="Times New Roman" panose="02020603050405020304" pitchFamily="18" charset="0"/>
                <a:cs typeface="Times New Roman" panose="02020603050405020304" pitchFamily="18" charset="0"/>
              </a:rPr>
              <a:t>. 1.4.1985, notwithstanding anything contained in sub-section (1), the profits or gains arising from the transfer by way of conversion by the owner of a capital asset into, or its treatment by him as stock-in-trade of a business carried on by him shall be chargeable to income tax as his income of the previous year in which such stock in trade is sold or otherwise transferred by him and, for the purposes of section 48, the fair market value of the asset on the date of such conversion or treatment shall be deemed to be the full value of the consideration received or accruing as a result of the transfer of the capital asset. </a:t>
            </a:r>
            <a:r>
              <a:rPr lang="en-GB" sz="2200" b="1" i="1" u="sng" dirty="0">
                <a:latin typeface="Times New Roman" panose="02020603050405020304" pitchFamily="18" charset="0"/>
                <a:cs typeface="Times New Roman" panose="02020603050405020304" pitchFamily="18" charset="0"/>
              </a:rPr>
              <a:t>Therefore, in view of above CBDT circular and order of Special Bench of Kolkata Bench of the Tribunal in the case of Octavius Steel &amp; Co. Ltd (supra), I have no hesitation to hold that the Assessing Officer was also not correct in denying benefit of section 54F of the Act to the </a:t>
            </a:r>
            <a:r>
              <a:rPr lang="en-GB" sz="2200" b="1" i="1" u="sng" dirty="0" err="1">
                <a:latin typeface="Times New Roman" panose="02020603050405020304" pitchFamily="18" charset="0"/>
                <a:cs typeface="Times New Roman" panose="02020603050405020304" pitchFamily="18" charset="0"/>
              </a:rPr>
              <a:t>assessee</a:t>
            </a:r>
            <a:r>
              <a:rPr lang="en-GB" sz="2200" b="1" i="1" u="sng" dirty="0">
                <a:latin typeface="Times New Roman" panose="02020603050405020304" pitchFamily="18" charset="0"/>
                <a:cs typeface="Times New Roman" panose="02020603050405020304" pitchFamily="18" charset="0"/>
              </a:rPr>
              <a:t> on the ground that residential flat was not constructed after the date of transfer but along with saleable flats.”</a:t>
            </a:r>
            <a:endParaRPr lang="en-IN" sz="22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7891318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95300"/>
            <a:ext cx="11341100" cy="6099141"/>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This case was also followed by the another decision of the </a:t>
            </a:r>
            <a:r>
              <a:rPr lang="en-GB" sz="2400" b="1" u="sng" dirty="0">
                <a:latin typeface="Times New Roman" panose="02020603050405020304" pitchFamily="18" charset="0"/>
                <a:cs typeface="Times New Roman" panose="02020603050405020304" pitchFamily="18" charset="0"/>
              </a:rPr>
              <a:t>Ranchi bench of the ITAT </a:t>
            </a:r>
            <a:r>
              <a:rPr lang="en-GB" sz="2400" dirty="0">
                <a:latin typeface="Times New Roman" panose="02020603050405020304" pitchFamily="18" charset="0"/>
                <a:cs typeface="Times New Roman" panose="02020603050405020304" pitchFamily="18" charset="0"/>
              </a:rPr>
              <a:t>in the case of </a:t>
            </a:r>
            <a:r>
              <a:rPr lang="en-GB" sz="2400" b="1" u="sng" dirty="0" err="1">
                <a:latin typeface="Times New Roman" panose="02020603050405020304" pitchFamily="18" charset="0"/>
                <a:cs typeface="Times New Roman" panose="02020603050405020304" pitchFamily="18" charset="0"/>
              </a:rPr>
              <a:t>Nisha</a:t>
            </a:r>
            <a:r>
              <a:rPr lang="en-GB" sz="2400" b="1" u="sng" dirty="0">
                <a:latin typeface="Times New Roman" panose="02020603050405020304" pitchFamily="18" charset="0"/>
                <a:cs typeface="Times New Roman" panose="02020603050405020304" pitchFamily="18" charset="0"/>
              </a:rPr>
              <a:t> </a:t>
            </a:r>
            <a:r>
              <a:rPr lang="en-GB" sz="2400" b="1" u="sng" dirty="0" err="1">
                <a:latin typeface="Times New Roman" panose="02020603050405020304" pitchFamily="18" charset="0"/>
                <a:cs typeface="Times New Roman" panose="02020603050405020304" pitchFamily="18" charset="0"/>
              </a:rPr>
              <a:t>Sarawagi</a:t>
            </a:r>
            <a:r>
              <a:rPr lang="en-GB" sz="2400" b="1" u="sng" dirty="0">
                <a:latin typeface="Times New Roman" panose="02020603050405020304" pitchFamily="18" charset="0"/>
                <a:cs typeface="Times New Roman" panose="02020603050405020304" pitchFamily="18" charset="0"/>
              </a:rPr>
              <a:t> vs. ACIT, ITA No. 137/Ran/2019, </a:t>
            </a:r>
            <a:r>
              <a:rPr lang="en-GB" sz="2400" b="1" u="sng" dirty="0" err="1">
                <a:latin typeface="Times New Roman" panose="02020603050405020304" pitchFamily="18" charset="0"/>
                <a:cs typeface="Times New Roman" panose="02020603050405020304" pitchFamily="18" charset="0"/>
              </a:rPr>
              <a:t>dt.</a:t>
            </a:r>
            <a:r>
              <a:rPr lang="en-GB" sz="2400" b="1" u="sng" dirty="0">
                <a:latin typeface="Times New Roman" panose="02020603050405020304" pitchFamily="18" charset="0"/>
                <a:cs typeface="Times New Roman" panose="02020603050405020304" pitchFamily="18" charset="0"/>
              </a:rPr>
              <a:t> 02.03.2020.</a:t>
            </a:r>
          </a:p>
          <a:p>
            <a:pPr marL="0" indent="0" algn="just" fontAlgn="base">
              <a:buNone/>
            </a:pPr>
            <a:r>
              <a:rPr lang="en-GB" sz="2400" b="1" u="sng" dirty="0">
                <a:latin typeface="Times New Roman" panose="02020603050405020304" pitchFamily="18" charset="0"/>
                <a:cs typeface="Times New Roman" panose="02020603050405020304" pitchFamily="18" charset="0"/>
              </a:rPr>
              <a:t>It is to be noted that the circular was specifically for the purposes of investments mentioned under section 54EA / 54EB / 54EC only.</a:t>
            </a:r>
          </a:p>
          <a:p>
            <a:pPr marL="0" indent="0" algn="just" fontAlgn="base">
              <a:buNone/>
            </a:pPr>
            <a:r>
              <a:rPr lang="en-GB" sz="2400" b="1" u="sng" dirty="0">
                <a:latin typeface="Times New Roman" panose="02020603050405020304" pitchFamily="18" charset="0"/>
                <a:cs typeface="Times New Roman" panose="02020603050405020304" pitchFamily="18" charset="0"/>
              </a:rPr>
              <a:t>However, taking a cue from there the ITAT had allowed the extended time limit for the purposes of investments referred to in section 54F of the Act.</a:t>
            </a:r>
          </a:p>
          <a:p>
            <a:pPr marL="0" indent="0" algn="just" fontAlgn="base">
              <a:buNone/>
            </a:pPr>
            <a:r>
              <a:rPr lang="en-GB" sz="2400" dirty="0">
                <a:latin typeface="Times New Roman" panose="02020603050405020304" pitchFamily="18" charset="0"/>
                <a:cs typeface="Times New Roman" panose="02020603050405020304" pitchFamily="18" charset="0"/>
              </a:rPr>
              <a:t>In this manner, it may be observed that </a:t>
            </a:r>
            <a:r>
              <a:rPr lang="en-GB" sz="2400" b="1" u="sng" dirty="0">
                <a:latin typeface="Times New Roman" panose="02020603050405020304" pitchFamily="18" charset="0"/>
                <a:cs typeface="Times New Roman" panose="02020603050405020304" pitchFamily="18" charset="0"/>
              </a:rPr>
              <a:t>the legislature is mindful of the practical difficulty faced by </a:t>
            </a:r>
            <a:r>
              <a:rPr lang="en-GB" sz="2400" b="1" u="sng" dirty="0" err="1">
                <a:latin typeface="Times New Roman" panose="02020603050405020304" pitchFamily="18" charset="0"/>
                <a:cs typeface="Times New Roman" panose="02020603050405020304" pitchFamily="18" charset="0"/>
              </a:rPr>
              <a:t>assessees</a:t>
            </a:r>
            <a:r>
              <a:rPr lang="en-GB" sz="2400" b="1" u="sng" dirty="0">
                <a:latin typeface="Times New Roman" panose="02020603050405020304" pitchFamily="18" charset="0"/>
                <a:cs typeface="Times New Roman" panose="02020603050405020304" pitchFamily="18" charset="0"/>
              </a:rPr>
              <a:t> in such situation, it may be expected that certain clarification from departmental side may come in this regard.</a:t>
            </a:r>
          </a:p>
          <a:p>
            <a:pPr marL="0" indent="0" algn="just" fontAlgn="base">
              <a:buNone/>
            </a:pPr>
            <a:r>
              <a:rPr lang="en-GB" sz="2400" dirty="0">
                <a:latin typeface="Times New Roman" panose="02020603050405020304" pitchFamily="18" charset="0"/>
                <a:cs typeface="Times New Roman" panose="02020603050405020304" pitchFamily="18" charset="0"/>
              </a:rPr>
              <a:t>Till then, the above said circular and decisions may be used for </a:t>
            </a:r>
            <a:r>
              <a:rPr lang="en-GB" sz="2400" dirty="0" err="1">
                <a:latin typeface="Times New Roman" panose="02020603050405020304" pitchFamily="18" charset="0"/>
                <a:cs typeface="Times New Roman" panose="02020603050405020304" pitchFamily="18" charset="0"/>
              </a:rPr>
              <a:t>assessee’s</a:t>
            </a:r>
            <a:r>
              <a:rPr lang="en-GB" sz="2400" dirty="0">
                <a:latin typeface="Times New Roman" panose="02020603050405020304" pitchFamily="18" charset="0"/>
                <a:cs typeface="Times New Roman" panose="02020603050405020304" pitchFamily="18" charset="0"/>
              </a:rPr>
              <a:t> benefit.</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545914622"/>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867" y="1432489"/>
            <a:ext cx="11341100" cy="5805419"/>
          </a:xfrm>
        </p:spPr>
        <p:txBody>
          <a:bodyPr>
            <a:normAutofit/>
          </a:bodyPr>
          <a:lstStyle/>
          <a:p>
            <a:pPr marL="0" indent="0" algn="just" fontAlgn="base">
              <a:buNone/>
            </a:pPr>
            <a:r>
              <a:rPr lang="en-GB" sz="2400" dirty="0">
                <a:latin typeface="Times New Roman" panose="02020603050405020304" pitchFamily="18" charset="0"/>
                <a:cs typeface="Times New Roman" panose="02020603050405020304" pitchFamily="18" charset="0"/>
              </a:rPr>
              <a:t>In most of the exemption provisions, there are also provision of depositing the sale consideration in the Capital Gains Account Scheme, if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unable to invest the money within the year of transfer as prescribed under respective sections. </a:t>
            </a:r>
          </a:p>
          <a:p>
            <a:pPr marL="0" indent="0" algn="just" fontAlgn="base">
              <a:buNone/>
            </a:pPr>
            <a:r>
              <a:rPr lang="en-GB" sz="2400" b="1" u="sng" dirty="0">
                <a:latin typeface="Times New Roman" panose="02020603050405020304" pitchFamily="18" charset="0"/>
                <a:cs typeface="Times New Roman" panose="02020603050405020304" pitchFamily="18" charset="0"/>
              </a:rPr>
              <a:t>In the context of section 45(5A), the same should be applicable from the date of issue of completion certificate only as the sale consideration, in a manner, is assumed to have realised on that day.</a:t>
            </a:r>
            <a:endParaRPr lang="en-IN" sz="24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
        <p:nvSpPr>
          <p:cNvPr id="2" name="Title 1"/>
          <p:cNvSpPr>
            <a:spLocks noGrp="1"/>
          </p:cNvSpPr>
          <p:nvPr>
            <p:ph type="title"/>
          </p:nvPr>
        </p:nvSpPr>
        <p:spPr>
          <a:xfrm>
            <a:off x="495300" y="134937"/>
            <a:ext cx="10515600" cy="1016530"/>
          </a:xfrm>
        </p:spPr>
        <p:txBody>
          <a:bodyPr>
            <a:noAutofit/>
          </a:bodyPr>
          <a:lstStyle/>
          <a:p>
            <a:r>
              <a:rPr lang="en-IN" sz="2800" b="1" dirty="0">
                <a:solidFill>
                  <a:schemeClr val="tx1"/>
                </a:solidFill>
                <a:latin typeface="Times New Roman" panose="02020603050405020304" pitchFamily="18" charset="0"/>
                <a:cs typeface="Times New Roman" panose="02020603050405020304" pitchFamily="18" charset="0"/>
              </a:rPr>
              <a:t>ISSUE -12</a:t>
            </a:r>
            <a:br>
              <a:rPr lang="en-IN" sz="2800" b="1" dirty="0">
                <a:solidFill>
                  <a:schemeClr val="tx1"/>
                </a:solidFill>
                <a:latin typeface="Times New Roman" panose="02020603050405020304" pitchFamily="18" charset="0"/>
                <a:cs typeface="Times New Roman" panose="02020603050405020304" pitchFamily="18" charset="0"/>
              </a:rPr>
            </a:br>
            <a:r>
              <a:rPr lang="en-IN" sz="2800" b="1" u="sng" dirty="0">
                <a:solidFill>
                  <a:schemeClr val="tx1"/>
                </a:solidFill>
                <a:latin typeface="Times New Roman" panose="02020603050405020304" pitchFamily="18" charset="0"/>
                <a:cs typeface="Times New Roman" panose="02020603050405020304" pitchFamily="18" charset="0"/>
              </a:rPr>
              <a:t>CAPITAL GAINS ACCOUNT SCHEME</a:t>
            </a:r>
            <a:endParaRPr lang="en-IN" sz="28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993653"/>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864" y="428605"/>
            <a:ext cx="10991669" cy="5697559"/>
          </a:xfrm>
        </p:spPr>
        <p:txBody>
          <a:bodyPr>
            <a:normAutofit/>
          </a:bodyPr>
          <a:lstStyle/>
          <a:p>
            <a:pPr algn="just">
              <a:buNone/>
            </a:pPr>
            <a:r>
              <a:rPr lang="en-IN" b="1" dirty="0">
                <a:latin typeface="Times New Roman" panose="02020603050405020304" pitchFamily="18" charset="0"/>
                <a:cs typeface="Times New Roman" panose="02020603050405020304" pitchFamily="18" charset="0"/>
              </a:rPr>
              <a:t>ISSUE - 13</a:t>
            </a:r>
          </a:p>
          <a:p>
            <a:pPr algn="just">
              <a:buNone/>
            </a:pPr>
            <a:r>
              <a:rPr lang="en-IN" b="1" u="sng" dirty="0">
                <a:latin typeface="Times New Roman" panose="02020603050405020304" pitchFamily="18" charset="0"/>
                <a:cs typeface="Times New Roman" panose="02020603050405020304" pitchFamily="18" charset="0"/>
              </a:rPr>
              <a:t>NO MECHANISM FOR REFERENCE TO VALUATION OFFICER</a:t>
            </a:r>
            <a:r>
              <a:rPr lang="en-IN" u="sng" dirty="0">
                <a:latin typeface="Times New Roman" panose="02020603050405020304" pitchFamily="18" charset="0"/>
                <a:cs typeface="Times New Roman" panose="02020603050405020304" pitchFamily="18" charset="0"/>
              </a:rPr>
              <a:t> </a:t>
            </a:r>
          </a:p>
          <a:p>
            <a:pPr algn="just">
              <a:buNone/>
            </a:pPr>
            <a:endParaRPr lang="en-IN" sz="2400" dirty="0">
              <a:latin typeface="Times New Roman" panose="02020603050405020304" pitchFamily="18" charset="0"/>
              <a:cs typeface="Times New Roman" panose="02020603050405020304" pitchFamily="18" charset="0"/>
            </a:endParaRPr>
          </a:p>
          <a:p>
            <a:pPr algn="just">
              <a:buNone/>
            </a:pPr>
            <a:r>
              <a:rPr lang="en-IN" sz="2400" dirty="0">
                <a:latin typeface="Times New Roman" panose="02020603050405020304" pitchFamily="18" charset="0"/>
                <a:cs typeface="Times New Roman" panose="02020603050405020304" pitchFamily="18" charset="0"/>
              </a:rPr>
              <a:t>Unlike the provisions of section 50C, there is no provision to contest before the Assessing Officer that the stamp duty value exceeds the FMV of the property and seek for a reference to the Valuation Officer. </a:t>
            </a:r>
          </a:p>
          <a:p>
            <a:pPr algn="just">
              <a:buNone/>
            </a:pPr>
            <a:endParaRPr lang="en-IN" sz="2400" dirty="0">
              <a:latin typeface="Times New Roman" panose="02020603050405020304" pitchFamily="18" charset="0"/>
              <a:cs typeface="Times New Roman" panose="02020603050405020304" pitchFamily="18" charset="0"/>
            </a:endParaRPr>
          </a:p>
          <a:p>
            <a:pPr algn="just">
              <a:buNone/>
            </a:pPr>
            <a:r>
              <a:rPr lang="en-IN" sz="2400" dirty="0">
                <a:latin typeface="Times New Roman" panose="02020603050405020304" pitchFamily="18" charset="0"/>
                <a:cs typeface="Times New Roman" panose="02020603050405020304" pitchFamily="18" charset="0"/>
              </a:rPr>
              <a:t>Therefore, if the market price of units in a particular project is lower than the stamp duty value, the </a:t>
            </a:r>
            <a:r>
              <a:rPr lang="en-IN" sz="2400" dirty="0" err="1">
                <a:latin typeface="Times New Roman" panose="02020603050405020304" pitchFamily="18" charset="0"/>
                <a:cs typeface="Times New Roman" panose="02020603050405020304" pitchFamily="18" charset="0"/>
              </a:rPr>
              <a:t>assessees</a:t>
            </a:r>
            <a:r>
              <a:rPr lang="en-IN" sz="2400" dirty="0">
                <a:latin typeface="Times New Roman" panose="02020603050405020304" pitchFamily="18" charset="0"/>
                <a:cs typeface="Times New Roman" panose="02020603050405020304" pitchFamily="18" charset="0"/>
              </a:rPr>
              <a:t> would be burdened with a higher tax liability. </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129086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56" y="283029"/>
            <a:ext cx="11386888" cy="5893934"/>
          </a:xfrm>
        </p:spPr>
        <p:txBody>
          <a:bodyPr>
            <a:noAutofit/>
          </a:bodyPr>
          <a:lstStyle/>
          <a:p>
            <a:pPr marL="109728" indent="0" algn="just">
              <a:buNone/>
            </a:pPr>
            <a:r>
              <a:rPr lang="en-US" sz="2400" i="0" u="none" strike="noStrike" baseline="0" dirty="0">
                <a:solidFill>
                  <a:srgbClr val="000009"/>
                </a:solidFill>
                <a:latin typeface="Times New Roman" panose="02020603050405020304" pitchFamily="18" charset="0"/>
                <a:cs typeface="Times New Roman" panose="02020603050405020304" pitchFamily="18" charset="0"/>
              </a:rPr>
              <a:t>Transfer of Property Act, 1882; Section 54 - an Agreement to Sell is neither a document of title nor a deed of transfer of property by sale. </a:t>
            </a:r>
          </a:p>
          <a:p>
            <a:pPr marL="109728" indent="0" algn="just">
              <a:buNone/>
            </a:pPr>
            <a:r>
              <a:rPr lang="en-US" sz="2400" i="0" u="none" strike="noStrike" baseline="0" dirty="0">
                <a:solidFill>
                  <a:srgbClr val="000009"/>
                </a:solidFill>
                <a:latin typeface="Times New Roman" panose="02020603050405020304" pitchFamily="18" charset="0"/>
                <a:cs typeface="Times New Roman" panose="02020603050405020304" pitchFamily="18" charset="0"/>
              </a:rPr>
              <a:t>Therefore, it does not confer any absolute title over the Property. However, the factors such as entering into an Agreement to Sell, payment of entire sale consideration and being put in possession by the transferor, shows that the de-facto possessory rights based on the part performance of the Agreement to Sell. </a:t>
            </a:r>
          </a:p>
          <a:p>
            <a:pPr marL="109728" indent="0" algn="just">
              <a:buNone/>
            </a:pPr>
            <a:r>
              <a:rPr lang="en-US" sz="2400" i="0" u="none" strike="noStrike" baseline="0" dirty="0">
                <a:solidFill>
                  <a:srgbClr val="000009"/>
                </a:solidFill>
                <a:latin typeface="Times New Roman" panose="02020603050405020304" pitchFamily="18" charset="0"/>
                <a:cs typeface="Times New Roman" panose="02020603050405020304" pitchFamily="18" charset="0"/>
              </a:rPr>
              <a:t>The possessory right is not liable to be disturbed by the transferer and the transferer’s entry into the Suit Property subsequently was as a </a:t>
            </a:r>
            <a:r>
              <a:rPr lang="en-US" sz="2400" i="0" u="none" strike="noStrike" baseline="0" dirty="0" err="1">
                <a:solidFill>
                  <a:srgbClr val="000009"/>
                </a:solidFill>
                <a:latin typeface="Times New Roman" panose="02020603050405020304" pitchFamily="18" charset="0"/>
                <a:cs typeface="Times New Roman" panose="02020603050405020304" pitchFamily="18" charset="0"/>
              </a:rPr>
              <a:t>licencee</a:t>
            </a:r>
            <a:r>
              <a:rPr lang="en-US" sz="2400" i="0" u="none" strike="noStrike" baseline="0" dirty="0">
                <a:solidFill>
                  <a:srgbClr val="000009"/>
                </a:solidFill>
                <a:latin typeface="Times New Roman" panose="02020603050405020304" pitchFamily="18" charset="0"/>
                <a:cs typeface="Times New Roman" panose="02020603050405020304" pitchFamily="18" charset="0"/>
              </a:rPr>
              <a:t> and not as the owner of Property. </a:t>
            </a:r>
          </a:p>
          <a:p>
            <a:pPr marL="109728" indent="0" algn="just">
              <a:buNone/>
            </a:pPr>
            <a:r>
              <a:rPr lang="en-US" sz="2400" i="0" u="none" strike="noStrike" baseline="0" dirty="0">
                <a:solidFill>
                  <a:srgbClr val="000009"/>
                </a:solidFill>
                <a:latin typeface="Times New Roman" panose="02020603050405020304" pitchFamily="18" charset="0"/>
                <a:cs typeface="Times New Roman" panose="02020603050405020304" pitchFamily="18" charset="0"/>
              </a:rPr>
              <a:t>Will - a Will has no force during the life of executant – a Will comes into effect only after the death of the executant </a:t>
            </a:r>
            <a:endParaRPr lang="en-IN"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90748592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8963" y="261261"/>
            <a:ext cx="11294074" cy="5909310"/>
          </a:xfrm>
          <a:prstGeom prst="rect">
            <a:avLst/>
          </a:prstGeom>
        </p:spPr>
        <p:txBody>
          <a:bodyPr vert="horz" wrap="square" lIns="0" tIns="0" rIns="0" bIns="0" rtlCol="0">
            <a:spAutoFit/>
          </a:bodyPr>
          <a:lstStyle/>
          <a:p>
            <a:pPr algn="just"/>
            <a:r>
              <a:rPr lang="en-US" sz="2400" b="1" dirty="0">
                <a:latin typeface="Times New Roman" pitchFamily="18" charset="0"/>
                <a:cs typeface="Times New Roman" pitchFamily="18" charset="0"/>
              </a:rPr>
              <a:t>Payment under specified agreement.</a:t>
            </a:r>
            <a:endParaRPr lang="en-US" sz="2400"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194-IC. </a:t>
            </a:r>
          </a:p>
          <a:p>
            <a:pPr algn="just">
              <a:buFont typeface="Wingdings" pitchFamily="2" charset="2"/>
              <a:buChar char="Ø"/>
            </a:pPr>
            <a:r>
              <a:rPr lang="en-US" sz="2400" dirty="0">
                <a:latin typeface="Times New Roman" pitchFamily="18" charset="0"/>
                <a:cs typeface="Times New Roman" pitchFamily="18" charset="0"/>
              </a:rPr>
              <a:t>Notwithstanding anything contained in section 194-IA,</a:t>
            </a:r>
          </a:p>
          <a:p>
            <a:pPr algn="just">
              <a:buFont typeface="Wingdings" pitchFamily="2" charset="2"/>
              <a:buChar char="Ø"/>
            </a:pPr>
            <a:endParaRPr lang="en-US" sz="2400" dirty="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any person responsible for paying to a resident any sum by way of consideration, </a:t>
            </a:r>
          </a:p>
          <a:p>
            <a:pPr algn="just">
              <a:buFont typeface="Wingdings" pitchFamily="2" charset="2"/>
              <a:buChar char="Ø"/>
            </a:pPr>
            <a:endParaRPr lang="en-US" sz="2400" dirty="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not being consideration in kind, </a:t>
            </a:r>
          </a:p>
          <a:p>
            <a:pPr algn="just">
              <a:buFont typeface="Wingdings" pitchFamily="2" charset="2"/>
              <a:buChar char="Ø"/>
            </a:pPr>
            <a:endParaRPr lang="en-US" sz="2400" dirty="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under the agreement referred to in sub-section (5A) of section 45, </a:t>
            </a:r>
          </a:p>
          <a:p>
            <a:pPr algn="just">
              <a:buFont typeface="Wingdings" pitchFamily="2" charset="2"/>
              <a:buChar char="Ø"/>
            </a:pPr>
            <a:endParaRPr lang="en-US" sz="2400" dirty="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shall at the time of credit of such sum to the account of the payee or at the time of payment thereof in cash or by issue of a cheque or draft or by any other mode, </a:t>
            </a:r>
          </a:p>
          <a:p>
            <a:pPr algn="just">
              <a:buFont typeface="Wingdings" pitchFamily="2" charset="2"/>
              <a:buChar char="Ø"/>
            </a:pPr>
            <a:endParaRPr lang="en-US" sz="2400" dirty="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whichever is earlier, </a:t>
            </a:r>
          </a:p>
          <a:p>
            <a:pPr algn="just">
              <a:buFont typeface="Wingdings" pitchFamily="2" charset="2"/>
              <a:buChar char="Ø"/>
            </a:pPr>
            <a:endParaRPr lang="en-US" sz="2400" dirty="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deduct an amount equal to ten per cent of such sum as income-tax thereon.</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631289673"/>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35000" y="1099820"/>
            <a:ext cx="11112500" cy="3939540"/>
          </a:xfrm>
          <a:prstGeom prst="rect">
            <a:avLst/>
          </a:prstGeom>
        </p:spPr>
        <p:txBody>
          <a:bodyPr vert="horz" wrap="square" lIns="0" tIns="0" rIns="0" bIns="0" rtlCol="0">
            <a:spAutoFit/>
          </a:bodyPr>
          <a:lstStyle/>
          <a:p>
            <a:pPr marL="355600" indent="-342900" algn="just">
              <a:buFont typeface="Wingdings" panose="05000000000000000000" pitchFamily="2" charset="2"/>
              <a:buChar char="Ø"/>
              <a:tabLst>
                <a:tab pos="387350" algn="l"/>
                <a:tab pos="387985" algn="l"/>
                <a:tab pos="832485" algn="l"/>
                <a:tab pos="1140460" algn="l"/>
                <a:tab pos="1893570" algn="l"/>
                <a:tab pos="3167380" algn="l"/>
                <a:tab pos="3652520" algn="l"/>
                <a:tab pos="4810760" algn="l"/>
                <a:tab pos="6097905" algn="l"/>
                <a:tab pos="7252970" algn="l"/>
                <a:tab pos="8307705" algn="l"/>
                <a:tab pos="9094470" algn="l"/>
              </a:tabLst>
            </a:pPr>
            <a:r>
              <a:rPr sz="2400" spc="-10" dirty="0">
                <a:latin typeface="TiMES" panose="02020603050405020304" pitchFamily="18" charset="0"/>
                <a:cs typeface="TiMES" panose="02020603050405020304" pitchFamily="18" charset="0"/>
              </a:rPr>
              <a:t>I</a:t>
            </a:r>
            <a:r>
              <a:rPr sz="2400" dirty="0">
                <a:latin typeface="TiMES" panose="02020603050405020304" pitchFamily="18" charset="0"/>
                <a:cs typeface="TiMES" panose="02020603050405020304" pitchFamily="18" charset="0"/>
              </a:rPr>
              <a:t>n</a:t>
            </a:r>
            <a:r>
              <a:rPr lang="en-US" sz="2400" dirty="0">
                <a:latin typeface="TiMES" panose="02020603050405020304" pitchFamily="18" charset="0"/>
                <a:cs typeface="TiMES" panose="02020603050405020304" pitchFamily="18" charset="0"/>
              </a:rPr>
              <a:t> </a:t>
            </a:r>
            <a:r>
              <a:rPr sz="2400" dirty="0">
                <a:latin typeface="TiMES" panose="02020603050405020304" pitchFamily="18" charset="0"/>
                <a:cs typeface="TiMES" panose="02020603050405020304" pitchFamily="18" charset="0"/>
              </a:rPr>
              <a:t>a</a:t>
            </a:r>
            <a:r>
              <a:rPr lang="en-US" sz="2400" dirty="0">
                <a:latin typeface="TiMES" panose="02020603050405020304" pitchFamily="18" charset="0"/>
                <a:cs typeface="TiMES" panose="02020603050405020304" pitchFamily="18" charset="0"/>
              </a:rPr>
              <a:t> </a:t>
            </a:r>
            <a:r>
              <a:rPr sz="2400" spc="-15" dirty="0">
                <a:latin typeface="TiMES" panose="02020603050405020304" pitchFamily="18" charset="0"/>
                <a:cs typeface="TiMES" panose="02020603050405020304" pitchFamily="18" charset="0"/>
              </a:rPr>
              <a:t>c</a:t>
            </a:r>
            <a:r>
              <a:rPr sz="2400" dirty="0">
                <a:latin typeface="TiMES" panose="02020603050405020304" pitchFamily="18" charset="0"/>
                <a:cs typeface="TiMES" panose="02020603050405020304" pitchFamily="18" charset="0"/>
              </a:rPr>
              <a:t>a</a:t>
            </a:r>
            <a:r>
              <a:rPr sz="2400" spc="5" dirty="0">
                <a:latin typeface="TiMES" panose="02020603050405020304" pitchFamily="18" charset="0"/>
                <a:cs typeface="TiMES" panose="02020603050405020304" pitchFamily="18" charset="0"/>
              </a:rPr>
              <a:t>s</a:t>
            </a:r>
            <a:r>
              <a:rPr sz="2400" dirty="0">
                <a:latin typeface="TiMES" panose="02020603050405020304" pitchFamily="18" charset="0"/>
                <a:cs typeface="TiMES" panose="02020603050405020304" pitchFamily="18" charset="0"/>
              </a:rPr>
              <a:t>e</a:t>
            </a:r>
            <a:r>
              <a:rPr lang="en-US" sz="2400" dirty="0">
                <a:latin typeface="TiMES" panose="02020603050405020304" pitchFamily="18" charset="0"/>
                <a:cs typeface="TiMES" panose="02020603050405020304" pitchFamily="18" charset="0"/>
              </a:rPr>
              <a:t> </a:t>
            </a:r>
            <a:r>
              <a:rPr sz="2400" spc="-15" dirty="0">
                <a:latin typeface="TiMES" panose="02020603050405020304" pitchFamily="18" charset="0"/>
                <a:cs typeface="TiMES" panose="02020603050405020304" pitchFamily="18" charset="0"/>
              </a:rPr>
              <a:t>c</a:t>
            </a:r>
            <a:r>
              <a:rPr sz="2400" spc="-60" dirty="0">
                <a:latin typeface="TiMES" panose="02020603050405020304" pitchFamily="18" charset="0"/>
                <a:cs typeface="TiMES" panose="02020603050405020304" pitchFamily="18" charset="0"/>
              </a:rPr>
              <a:t>o</a:t>
            </a:r>
            <a:r>
              <a:rPr sz="2400" spc="-50" dirty="0">
                <a:latin typeface="TiMES" panose="02020603050405020304" pitchFamily="18" charset="0"/>
                <a:cs typeface="TiMES" panose="02020603050405020304" pitchFamily="18" charset="0"/>
              </a:rPr>
              <a:t>v</a:t>
            </a:r>
            <a:r>
              <a:rPr sz="2400" dirty="0">
                <a:latin typeface="TiMES" panose="02020603050405020304" pitchFamily="18" charset="0"/>
                <a:cs typeface="TiMES" panose="02020603050405020304" pitchFamily="18" charset="0"/>
              </a:rPr>
              <a:t>e</a:t>
            </a:r>
            <a:r>
              <a:rPr sz="2400" spc="5" dirty="0">
                <a:latin typeface="TiMES" panose="02020603050405020304" pitchFamily="18" charset="0"/>
                <a:cs typeface="TiMES" panose="02020603050405020304" pitchFamily="18" charset="0"/>
              </a:rPr>
              <a:t>r</a:t>
            </a:r>
            <a:r>
              <a:rPr sz="2400" dirty="0">
                <a:latin typeface="TiMES" panose="02020603050405020304" pitchFamily="18" charset="0"/>
                <a:cs typeface="TiMES" panose="02020603050405020304" pitchFamily="18" charset="0"/>
              </a:rPr>
              <a:t>ed</a:t>
            </a:r>
            <a:r>
              <a:rPr lang="en-US" sz="2400" dirty="0">
                <a:latin typeface="TiMES" panose="02020603050405020304" pitchFamily="18" charset="0"/>
                <a:cs typeface="TiMES" panose="02020603050405020304" pitchFamily="18" charset="0"/>
              </a:rPr>
              <a:t> </a:t>
            </a:r>
            <a:r>
              <a:rPr sz="2400" spc="-45" dirty="0">
                <a:latin typeface="TiMES" panose="02020603050405020304" pitchFamily="18" charset="0"/>
                <a:cs typeface="TiMES" panose="02020603050405020304" pitchFamily="18" charset="0"/>
              </a:rPr>
              <a:t>b</a:t>
            </a:r>
            <a:r>
              <a:rPr sz="2400" dirty="0">
                <a:latin typeface="TiMES" panose="02020603050405020304" pitchFamily="18" charset="0"/>
                <a:cs typeface="TiMES" panose="02020603050405020304" pitchFamily="18" charset="0"/>
              </a:rPr>
              <a:t>y</a:t>
            </a:r>
            <a:r>
              <a:rPr lang="en-US" sz="2400" dirty="0">
                <a:latin typeface="TiMES" panose="02020603050405020304" pitchFamily="18" charset="0"/>
                <a:cs typeface="TiMES" panose="02020603050405020304" pitchFamily="18" charset="0"/>
              </a:rPr>
              <a:t> </a:t>
            </a:r>
            <a:r>
              <a:rPr sz="2400" dirty="0">
                <a:latin typeface="TiMES" panose="02020603050405020304" pitchFamily="18" charset="0"/>
                <a:cs typeface="TiMES" panose="02020603050405020304" pitchFamily="18" charset="0"/>
              </a:rPr>
              <a:t>se</a:t>
            </a:r>
            <a:r>
              <a:rPr sz="2400" spc="-10" dirty="0">
                <a:latin typeface="TiMES" panose="02020603050405020304" pitchFamily="18" charset="0"/>
                <a:cs typeface="TiMES" panose="02020603050405020304" pitchFamily="18" charset="0"/>
              </a:rPr>
              <a:t>c</a:t>
            </a:r>
            <a:r>
              <a:rPr sz="2400" dirty="0">
                <a:latin typeface="TiMES" panose="02020603050405020304" pitchFamily="18" charset="0"/>
                <a:cs typeface="TiMES" panose="02020603050405020304" pitchFamily="18" charset="0"/>
              </a:rPr>
              <a:t>tion</a:t>
            </a:r>
            <a:r>
              <a:rPr lang="en-US" sz="2400" dirty="0">
                <a:latin typeface="TiMES" panose="02020603050405020304" pitchFamily="18" charset="0"/>
                <a:cs typeface="TiMES" panose="02020603050405020304" pitchFamily="18" charset="0"/>
              </a:rPr>
              <a:t> </a:t>
            </a:r>
            <a:r>
              <a:rPr sz="2400" spc="-15" dirty="0">
                <a:latin typeface="TiMES" panose="02020603050405020304" pitchFamily="18" charset="0"/>
                <a:cs typeface="TiMES" panose="02020603050405020304" pitchFamily="18" charset="0"/>
              </a:rPr>
              <a:t>4</a:t>
            </a:r>
            <a:r>
              <a:rPr sz="2400" spc="5" dirty="0">
                <a:latin typeface="TiMES" panose="02020603050405020304" pitchFamily="18" charset="0"/>
                <a:cs typeface="TiMES" panose="02020603050405020304" pitchFamily="18" charset="0"/>
              </a:rPr>
              <a:t>5</a:t>
            </a:r>
            <a:r>
              <a:rPr sz="2400" spc="-10" dirty="0">
                <a:latin typeface="TiMES" panose="02020603050405020304" pitchFamily="18" charset="0"/>
                <a:cs typeface="TiMES" panose="02020603050405020304" pitchFamily="18" charset="0"/>
              </a:rPr>
              <a:t>(</a:t>
            </a:r>
            <a:r>
              <a:rPr sz="2400" spc="5" dirty="0">
                <a:latin typeface="TiMES" panose="02020603050405020304" pitchFamily="18" charset="0"/>
                <a:cs typeface="TiMES" panose="02020603050405020304" pitchFamily="18" charset="0"/>
              </a:rPr>
              <a:t>5</a:t>
            </a:r>
            <a:r>
              <a:rPr sz="2400" dirty="0">
                <a:latin typeface="TiMES" panose="02020603050405020304" pitchFamily="18" charset="0"/>
                <a:cs typeface="TiMES" panose="02020603050405020304" pitchFamily="18" charset="0"/>
              </a:rPr>
              <a:t>A),</a:t>
            </a:r>
            <a:r>
              <a:rPr lang="en-US" sz="2400" dirty="0">
                <a:latin typeface="TiMES" panose="02020603050405020304" pitchFamily="18" charset="0"/>
                <a:cs typeface="TiMES" panose="02020603050405020304" pitchFamily="18" charset="0"/>
              </a:rPr>
              <a:t> </a:t>
            </a:r>
            <a:r>
              <a:rPr sz="2400" dirty="0">
                <a:latin typeface="TiMES" panose="02020603050405020304" pitchFamily="18" charset="0"/>
                <a:cs typeface="TiMES" panose="02020603050405020304" pitchFamily="18" charset="0"/>
              </a:rPr>
              <a:t>s</a:t>
            </a:r>
            <a:r>
              <a:rPr sz="2400" spc="-25" dirty="0">
                <a:latin typeface="TiMES" panose="02020603050405020304" pitchFamily="18" charset="0"/>
                <a:cs typeface="TiMES" panose="02020603050405020304" pitchFamily="18" charset="0"/>
              </a:rPr>
              <a:t>e</a:t>
            </a:r>
            <a:r>
              <a:rPr sz="2400" spc="-15" dirty="0">
                <a:latin typeface="TiMES" panose="02020603050405020304" pitchFamily="18" charset="0"/>
                <a:cs typeface="TiMES" panose="02020603050405020304" pitchFamily="18" charset="0"/>
              </a:rPr>
              <a:t>c</a:t>
            </a:r>
            <a:r>
              <a:rPr sz="2400" dirty="0">
                <a:latin typeface="TiMES" panose="02020603050405020304" pitchFamily="18" charset="0"/>
                <a:cs typeface="TiMES" panose="02020603050405020304" pitchFamily="18" charset="0"/>
              </a:rPr>
              <a:t>tion</a:t>
            </a:r>
            <a:r>
              <a:rPr lang="en-US" sz="2400" dirty="0">
                <a:latin typeface="TiMES" panose="02020603050405020304" pitchFamily="18" charset="0"/>
                <a:cs typeface="TiMES" panose="02020603050405020304" pitchFamily="18" charset="0"/>
              </a:rPr>
              <a:t> </a:t>
            </a:r>
            <a:r>
              <a:rPr sz="2400" spc="5" dirty="0">
                <a:latin typeface="TiMES" panose="02020603050405020304" pitchFamily="18" charset="0"/>
                <a:cs typeface="TiMES" panose="02020603050405020304" pitchFamily="18" charset="0"/>
              </a:rPr>
              <a:t>1</a:t>
            </a:r>
            <a:r>
              <a:rPr sz="2400" spc="-15" dirty="0">
                <a:latin typeface="TiMES" panose="02020603050405020304" pitchFamily="18" charset="0"/>
                <a:cs typeface="TiMES" panose="02020603050405020304" pitchFamily="18" charset="0"/>
              </a:rPr>
              <a:t>9</a:t>
            </a:r>
            <a:r>
              <a:rPr sz="2400" spc="10" dirty="0">
                <a:latin typeface="TiMES" panose="02020603050405020304" pitchFamily="18" charset="0"/>
                <a:cs typeface="TiMES" panose="02020603050405020304" pitchFamily="18" charset="0"/>
              </a:rPr>
              <a:t>4</a:t>
            </a:r>
            <a:r>
              <a:rPr sz="2400" spc="-10" dirty="0">
                <a:latin typeface="TiMES" panose="02020603050405020304" pitchFamily="18" charset="0"/>
                <a:cs typeface="TiMES" panose="02020603050405020304" pitchFamily="18" charset="0"/>
              </a:rPr>
              <a:t>I</a:t>
            </a:r>
            <a:r>
              <a:rPr sz="2400" dirty="0">
                <a:latin typeface="TiMES" panose="02020603050405020304" pitchFamily="18" charset="0"/>
                <a:cs typeface="TiMES" panose="02020603050405020304" pitchFamily="18" charset="0"/>
              </a:rPr>
              <a:t>A</a:t>
            </a:r>
            <a:r>
              <a:rPr lang="en-US" sz="2400" dirty="0">
                <a:latin typeface="TiMES" panose="02020603050405020304" pitchFamily="18" charset="0"/>
                <a:cs typeface="TiMES" panose="02020603050405020304" pitchFamily="18" charset="0"/>
              </a:rPr>
              <a:t> </a:t>
            </a:r>
            <a:r>
              <a:rPr sz="2400" dirty="0">
                <a:latin typeface="TiMES" panose="02020603050405020304" pitchFamily="18" charset="0"/>
                <a:cs typeface="TiMES" panose="02020603050405020304" pitchFamily="18" charset="0"/>
              </a:rPr>
              <a:t>do</a:t>
            </a:r>
            <a:r>
              <a:rPr sz="2400" spc="-15" dirty="0">
                <a:latin typeface="TiMES" panose="02020603050405020304" pitchFamily="18" charset="0"/>
                <a:cs typeface="TiMES" panose="02020603050405020304" pitchFamily="18" charset="0"/>
              </a:rPr>
              <a:t>e</a:t>
            </a:r>
            <a:r>
              <a:rPr sz="2400" dirty="0">
                <a:latin typeface="TiMES" panose="02020603050405020304" pitchFamily="18" charset="0"/>
                <a:cs typeface="TiMES" panose="02020603050405020304" pitchFamily="18" charset="0"/>
              </a:rPr>
              <a:t>s</a:t>
            </a:r>
            <a:r>
              <a:rPr lang="en-US" sz="2400" dirty="0">
                <a:latin typeface="TiMES" panose="02020603050405020304" pitchFamily="18" charset="0"/>
                <a:cs typeface="TiMES" panose="02020603050405020304" pitchFamily="18" charset="0"/>
              </a:rPr>
              <a:t> </a:t>
            </a:r>
            <a:r>
              <a:rPr sz="2400" spc="5" dirty="0">
                <a:latin typeface="TiMES" panose="02020603050405020304" pitchFamily="18" charset="0"/>
                <a:cs typeface="TiMES" panose="02020603050405020304" pitchFamily="18" charset="0"/>
              </a:rPr>
              <a:t>n</a:t>
            </a:r>
            <a:r>
              <a:rPr sz="2400" spc="-35" dirty="0">
                <a:latin typeface="TiMES" panose="02020603050405020304" pitchFamily="18" charset="0"/>
                <a:cs typeface="TiMES" panose="02020603050405020304" pitchFamily="18" charset="0"/>
              </a:rPr>
              <a:t>o</a:t>
            </a:r>
            <a:r>
              <a:rPr sz="2400" dirty="0">
                <a:latin typeface="TiMES" panose="02020603050405020304" pitchFamily="18" charset="0"/>
                <a:cs typeface="TiMES" panose="02020603050405020304" pitchFamily="18" charset="0"/>
              </a:rPr>
              <a:t>t</a:t>
            </a:r>
            <a:r>
              <a:rPr lang="en-US" sz="2400" dirty="0">
                <a:latin typeface="TiMES" panose="02020603050405020304" pitchFamily="18" charset="0"/>
                <a:cs typeface="TiMES" panose="02020603050405020304" pitchFamily="18" charset="0"/>
              </a:rPr>
              <a:t> </a:t>
            </a:r>
            <a:r>
              <a:rPr sz="2400" spc="-50" dirty="0">
                <a:latin typeface="TiMES" panose="02020603050405020304" pitchFamily="18" charset="0"/>
                <a:cs typeface="TiMES" panose="02020603050405020304" pitchFamily="18" charset="0"/>
              </a:rPr>
              <a:t>apply.</a:t>
            </a:r>
            <a:endParaRPr sz="2400" dirty="0">
              <a:latin typeface="TiMES" panose="02020603050405020304" pitchFamily="18" charset="0"/>
              <a:cs typeface="TiMES" panose="02020603050405020304" pitchFamily="18" charset="0"/>
            </a:endParaRPr>
          </a:p>
          <a:p>
            <a:pPr marL="457200" indent="-457200" algn="just">
              <a:spcBef>
                <a:spcPts val="30"/>
              </a:spcBef>
              <a:buFont typeface="Wingdings" panose="05000000000000000000" pitchFamily="2" charset="2"/>
              <a:buChar char="Ø"/>
            </a:pPr>
            <a:endParaRPr sz="2800" dirty="0">
              <a:latin typeface="TiMES" panose="02020603050405020304" pitchFamily="18" charset="0"/>
              <a:cs typeface="TiMES" panose="02020603050405020304" pitchFamily="18" charset="0"/>
            </a:endParaRPr>
          </a:p>
          <a:p>
            <a:pPr marL="355600" indent="-342900" algn="just">
              <a:buFont typeface="Wingdings" panose="05000000000000000000" pitchFamily="2" charset="2"/>
              <a:buChar char="Ø"/>
              <a:tabLst>
                <a:tab pos="387350" algn="l"/>
                <a:tab pos="387985" algn="l"/>
              </a:tabLst>
            </a:pPr>
            <a:r>
              <a:rPr sz="2400" spc="-5" dirty="0">
                <a:latin typeface="TiMES" panose="02020603050405020304" pitchFamily="18" charset="0"/>
                <a:cs typeface="TiMES" panose="02020603050405020304" pitchFamily="18" charset="0"/>
              </a:rPr>
              <a:t>Therefore, </a:t>
            </a:r>
            <a:r>
              <a:rPr sz="2400" spc="-10" dirty="0">
                <a:latin typeface="TiMES" panose="02020603050405020304" pitchFamily="18" charset="0"/>
                <a:cs typeface="TiMES" panose="02020603050405020304" pitchFamily="18" charset="0"/>
              </a:rPr>
              <a:t>higher </a:t>
            </a:r>
            <a:r>
              <a:rPr sz="2400" dirty="0">
                <a:latin typeface="TiMES" panose="02020603050405020304" pitchFamily="18" charset="0"/>
                <a:cs typeface="TiMES" panose="02020603050405020304" pitchFamily="18" charset="0"/>
              </a:rPr>
              <a:t>TDS </a:t>
            </a:r>
            <a:r>
              <a:rPr sz="2400" spc="-5" dirty="0">
                <a:latin typeface="TiMES" panose="02020603050405020304" pitchFamily="18" charset="0"/>
                <a:cs typeface="TiMES" panose="02020603050405020304" pitchFamily="18" charset="0"/>
              </a:rPr>
              <a:t>of </a:t>
            </a:r>
            <a:r>
              <a:rPr sz="2400" spc="5" dirty="0">
                <a:latin typeface="TiMES" panose="02020603050405020304" pitchFamily="18" charset="0"/>
                <a:cs typeface="TiMES" panose="02020603050405020304" pitchFamily="18" charset="0"/>
              </a:rPr>
              <a:t>10% </a:t>
            </a:r>
            <a:r>
              <a:rPr sz="2400" dirty="0">
                <a:latin typeface="TiMES" panose="02020603050405020304" pitchFamily="18" charset="0"/>
                <a:cs typeface="TiMES" panose="02020603050405020304" pitchFamily="18" charset="0"/>
              </a:rPr>
              <a:t>as </a:t>
            </a:r>
            <a:r>
              <a:rPr sz="2400" spc="-25" dirty="0">
                <a:latin typeface="TiMES" panose="02020603050405020304" pitchFamily="18" charset="0"/>
                <a:cs typeface="TiMES" panose="02020603050405020304" pitchFamily="18" charset="0"/>
              </a:rPr>
              <a:t>against </a:t>
            </a:r>
            <a:r>
              <a:rPr sz="2400" spc="5" dirty="0">
                <a:latin typeface="TiMES" panose="02020603050405020304" pitchFamily="18" charset="0"/>
                <a:cs typeface="TiMES" panose="02020603050405020304" pitchFamily="18" charset="0"/>
              </a:rPr>
              <a:t>1% </a:t>
            </a:r>
            <a:r>
              <a:rPr sz="2400" spc="-5" dirty="0">
                <a:latin typeface="TiMES" panose="02020603050405020304" pitchFamily="18" charset="0"/>
                <a:cs typeface="TiMES" panose="02020603050405020304" pitchFamily="18" charset="0"/>
              </a:rPr>
              <a:t>would</a:t>
            </a:r>
            <a:r>
              <a:rPr sz="2400" spc="245" dirty="0">
                <a:latin typeface="TiMES" panose="02020603050405020304" pitchFamily="18" charset="0"/>
                <a:cs typeface="TiMES" panose="02020603050405020304" pitchFamily="18" charset="0"/>
              </a:rPr>
              <a:t> </a:t>
            </a:r>
            <a:r>
              <a:rPr sz="2400" spc="-15" dirty="0">
                <a:latin typeface="TiMES" panose="02020603050405020304" pitchFamily="18" charset="0"/>
                <a:cs typeface="TiMES" panose="02020603050405020304" pitchFamily="18" charset="0"/>
              </a:rPr>
              <a:t>apply</a:t>
            </a:r>
            <a:endParaRPr sz="2400" dirty="0">
              <a:latin typeface="TiMES" panose="02020603050405020304" pitchFamily="18" charset="0"/>
              <a:cs typeface="TiMES" panose="02020603050405020304" pitchFamily="18" charset="0"/>
            </a:endParaRPr>
          </a:p>
          <a:p>
            <a:pPr marL="457200" indent="-457200" algn="just">
              <a:spcBef>
                <a:spcPts val="25"/>
              </a:spcBef>
              <a:buFont typeface="Wingdings" panose="05000000000000000000" pitchFamily="2" charset="2"/>
              <a:buChar char="Ø"/>
            </a:pPr>
            <a:endParaRPr sz="2800" dirty="0">
              <a:latin typeface="TiMES" panose="02020603050405020304" pitchFamily="18" charset="0"/>
              <a:cs typeface="TiMES" panose="02020603050405020304" pitchFamily="18" charset="0"/>
            </a:endParaRPr>
          </a:p>
          <a:p>
            <a:pPr marL="355600" indent="-342900" algn="just">
              <a:buFont typeface="Wingdings" panose="05000000000000000000" pitchFamily="2" charset="2"/>
              <a:buChar char="Ø"/>
              <a:tabLst>
                <a:tab pos="387350" algn="l"/>
                <a:tab pos="387985" algn="l"/>
              </a:tabLst>
            </a:pPr>
            <a:r>
              <a:rPr sz="2400" spc="-5" dirty="0">
                <a:latin typeface="TiMES" panose="02020603050405020304" pitchFamily="18" charset="0"/>
                <a:cs typeface="TiMES" panose="02020603050405020304" pitchFamily="18" charset="0"/>
              </a:rPr>
              <a:t>In </a:t>
            </a:r>
            <a:r>
              <a:rPr sz="2400" dirty="0">
                <a:latin typeface="TiMES" panose="02020603050405020304" pitchFamily="18" charset="0"/>
                <a:cs typeface="TiMES" panose="02020603050405020304" pitchFamily="18" charset="0"/>
              </a:rPr>
              <a:t>case </a:t>
            </a:r>
            <a:r>
              <a:rPr sz="2400" spc="-5" dirty="0">
                <a:latin typeface="TiMES" panose="02020603050405020304" pitchFamily="18" charset="0"/>
                <a:cs typeface="TiMES" panose="02020603050405020304" pitchFamily="18" charset="0"/>
              </a:rPr>
              <a:t>of </a:t>
            </a:r>
            <a:r>
              <a:rPr sz="2400" spc="-25" dirty="0">
                <a:latin typeface="TiMES" panose="02020603050405020304" pitchFamily="18" charset="0"/>
                <a:cs typeface="TiMES" panose="02020603050405020304" pitchFamily="18" charset="0"/>
              </a:rPr>
              <a:t>NRs, </a:t>
            </a:r>
            <a:r>
              <a:rPr sz="2400" dirty="0">
                <a:latin typeface="TiMES" panose="02020603050405020304" pitchFamily="18" charset="0"/>
                <a:cs typeface="TiMES" panose="02020603050405020304" pitchFamily="18" charset="0"/>
              </a:rPr>
              <a:t>section </a:t>
            </a:r>
            <a:r>
              <a:rPr sz="2400" spc="5" dirty="0">
                <a:latin typeface="TiMES" panose="02020603050405020304" pitchFamily="18" charset="0"/>
                <a:cs typeface="TiMES" panose="02020603050405020304" pitchFamily="18" charset="0"/>
              </a:rPr>
              <a:t>195 </a:t>
            </a:r>
            <a:r>
              <a:rPr sz="2400" spc="-5" dirty="0">
                <a:latin typeface="TiMES" panose="02020603050405020304" pitchFamily="18" charset="0"/>
                <a:cs typeface="TiMES" panose="02020603050405020304" pitchFamily="18" charset="0"/>
              </a:rPr>
              <a:t>would</a:t>
            </a:r>
            <a:r>
              <a:rPr sz="2400" spc="220" dirty="0">
                <a:latin typeface="TiMES" panose="02020603050405020304" pitchFamily="18" charset="0"/>
                <a:cs typeface="TiMES" panose="02020603050405020304" pitchFamily="18" charset="0"/>
              </a:rPr>
              <a:t> </a:t>
            </a:r>
            <a:r>
              <a:rPr sz="2400" spc="-15" dirty="0">
                <a:latin typeface="TiMES" panose="02020603050405020304" pitchFamily="18" charset="0"/>
                <a:cs typeface="TiMES" panose="02020603050405020304" pitchFamily="18" charset="0"/>
              </a:rPr>
              <a:t>apply</a:t>
            </a:r>
            <a:endParaRPr sz="2400" dirty="0">
              <a:latin typeface="TiMES" panose="02020603050405020304" pitchFamily="18" charset="0"/>
              <a:cs typeface="TiMES" panose="02020603050405020304" pitchFamily="18" charset="0"/>
            </a:endParaRPr>
          </a:p>
          <a:p>
            <a:pPr marL="457200" indent="-457200" algn="just">
              <a:spcBef>
                <a:spcPts val="25"/>
              </a:spcBef>
              <a:buFont typeface="Wingdings" panose="05000000000000000000" pitchFamily="2" charset="2"/>
              <a:buChar char="Ø"/>
            </a:pPr>
            <a:endParaRPr sz="2800" dirty="0">
              <a:latin typeface="TiMES" panose="02020603050405020304" pitchFamily="18" charset="0"/>
              <a:cs typeface="TiMES" panose="02020603050405020304" pitchFamily="18" charset="0"/>
            </a:endParaRPr>
          </a:p>
          <a:p>
            <a:pPr marL="355600" indent="-342900" algn="just">
              <a:buFont typeface="Wingdings" panose="05000000000000000000" pitchFamily="2" charset="2"/>
              <a:buChar char="Ø"/>
              <a:tabLst>
                <a:tab pos="387350" algn="l"/>
                <a:tab pos="387985" algn="l"/>
              </a:tabLst>
            </a:pPr>
            <a:r>
              <a:rPr sz="2400" spc="5" dirty="0">
                <a:latin typeface="TiMES" panose="02020603050405020304" pitchFamily="18" charset="0"/>
                <a:cs typeface="TiMES" panose="02020603050405020304" pitchFamily="18" charset="0"/>
              </a:rPr>
              <a:t>TDS is required </a:t>
            </a:r>
            <a:r>
              <a:rPr sz="2400" spc="-15" dirty="0">
                <a:latin typeface="TiMES" panose="02020603050405020304" pitchFamily="18" charset="0"/>
                <a:cs typeface="TiMES" panose="02020603050405020304" pitchFamily="18" charset="0"/>
              </a:rPr>
              <a:t>only </a:t>
            </a:r>
            <a:r>
              <a:rPr sz="2400" spc="5" dirty="0">
                <a:latin typeface="TiMES" panose="02020603050405020304" pitchFamily="18" charset="0"/>
                <a:cs typeface="TiMES" panose="02020603050405020304" pitchFamily="18" charset="0"/>
              </a:rPr>
              <a:t>in </a:t>
            </a:r>
            <a:r>
              <a:rPr sz="2400" dirty="0">
                <a:latin typeface="TiMES" panose="02020603050405020304" pitchFamily="18" charset="0"/>
                <a:cs typeface="TiMES" panose="02020603050405020304" pitchFamily="18" charset="0"/>
              </a:rPr>
              <a:t>respect </a:t>
            </a:r>
            <a:r>
              <a:rPr sz="2400" spc="-5" dirty="0">
                <a:latin typeface="TiMES" panose="02020603050405020304" pitchFamily="18" charset="0"/>
                <a:cs typeface="TiMES" panose="02020603050405020304" pitchFamily="18" charset="0"/>
              </a:rPr>
              <a:t>of </a:t>
            </a:r>
            <a:r>
              <a:rPr sz="2400" dirty="0">
                <a:latin typeface="TiMES" panose="02020603050405020304" pitchFamily="18" charset="0"/>
                <a:cs typeface="TiMES" panose="02020603050405020304" pitchFamily="18" charset="0"/>
              </a:rPr>
              <a:t>cash</a:t>
            </a:r>
            <a:r>
              <a:rPr sz="2400" spc="185" dirty="0">
                <a:latin typeface="TiMES" panose="02020603050405020304" pitchFamily="18" charset="0"/>
                <a:cs typeface="TiMES" panose="02020603050405020304" pitchFamily="18" charset="0"/>
              </a:rPr>
              <a:t> </a:t>
            </a:r>
            <a:r>
              <a:rPr sz="2400" dirty="0">
                <a:latin typeface="TiMES" panose="02020603050405020304" pitchFamily="18" charset="0"/>
                <a:cs typeface="TiMES" panose="02020603050405020304" pitchFamily="18" charset="0"/>
              </a:rPr>
              <a:t>component</a:t>
            </a:r>
          </a:p>
          <a:p>
            <a:pPr marL="457200" indent="-457200" algn="just">
              <a:spcBef>
                <a:spcPts val="25"/>
              </a:spcBef>
              <a:buFont typeface="Wingdings" panose="05000000000000000000" pitchFamily="2" charset="2"/>
              <a:buChar char="Ø"/>
            </a:pPr>
            <a:endParaRPr sz="2800" dirty="0">
              <a:latin typeface="TiMES" panose="02020603050405020304" pitchFamily="18" charset="0"/>
              <a:cs typeface="TiMES" panose="02020603050405020304" pitchFamily="18" charset="0"/>
            </a:endParaRPr>
          </a:p>
          <a:p>
            <a:pPr marL="355600" marR="5080" indent="-342900" algn="just">
              <a:spcBef>
                <a:spcPts val="5"/>
              </a:spcBef>
              <a:buFont typeface="Wingdings" panose="05000000000000000000" pitchFamily="2" charset="2"/>
              <a:buChar char="Ø"/>
              <a:tabLst>
                <a:tab pos="387985" algn="l"/>
              </a:tabLst>
            </a:pPr>
            <a:r>
              <a:rPr sz="2400" spc="-5" dirty="0">
                <a:latin typeface="TiMES" panose="02020603050405020304" pitchFamily="18" charset="0"/>
                <a:cs typeface="TiMES" panose="02020603050405020304" pitchFamily="18" charset="0"/>
              </a:rPr>
              <a:t>If </a:t>
            </a:r>
            <a:r>
              <a:rPr sz="2400" dirty="0">
                <a:latin typeface="TiMES" panose="02020603050405020304" pitchFamily="18" charset="0"/>
                <a:cs typeface="TiMES" panose="02020603050405020304" pitchFamily="18" charset="0"/>
              </a:rPr>
              <a:t>because </a:t>
            </a:r>
            <a:r>
              <a:rPr sz="2400" spc="-5" dirty="0">
                <a:latin typeface="TiMES" panose="02020603050405020304" pitchFamily="18" charset="0"/>
                <a:cs typeface="TiMES" panose="02020603050405020304" pitchFamily="18" charset="0"/>
              </a:rPr>
              <a:t>of </a:t>
            </a:r>
            <a:r>
              <a:rPr sz="2400" spc="-20" dirty="0">
                <a:latin typeface="TiMES" panose="02020603050405020304" pitchFamily="18" charset="0"/>
                <a:cs typeface="TiMES" panose="02020603050405020304" pitchFamily="18" charset="0"/>
              </a:rPr>
              <a:t>proviso, </a:t>
            </a:r>
            <a:r>
              <a:rPr sz="2400" dirty="0">
                <a:latin typeface="TiMES" panose="02020603050405020304" pitchFamily="18" charset="0"/>
                <a:cs typeface="TiMES" panose="02020603050405020304" pitchFamily="18" charset="0"/>
              </a:rPr>
              <a:t>section </a:t>
            </a:r>
            <a:r>
              <a:rPr sz="2400" spc="5" dirty="0">
                <a:latin typeface="TiMES" panose="02020603050405020304" pitchFamily="18" charset="0"/>
                <a:cs typeface="TiMES" panose="02020603050405020304" pitchFamily="18" charset="0"/>
              </a:rPr>
              <a:t>45(5A) </a:t>
            </a:r>
            <a:r>
              <a:rPr sz="2400" spc="-20" dirty="0">
                <a:latin typeface="TiMES" panose="02020603050405020304" pitchFamily="18" charset="0"/>
                <a:cs typeface="TiMES" panose="02020603050405020304" pitchFamily="18" charset="0"/>
              </a:rPr>
              <a:t>may </a:t>
            </a:r>
            <a:r>
              <a:rPr sz="2400" spc="5" dirty="0">
                <a:latin typeface="TiMES" panose="02020603050405020304" pitchFamily="18" charset="0"/>
                <a:cs typeface="TiMES" panose="02020603050405020304" pitchFamily="18" charset="0"/>
              </a:rPr>
              <a:t>no </a:t>
            </a:r>
            <a:r>
              <a:rPr sz="2400" spc="-20" dirty="0">
                <a:latin typeface="TiMES" panose="02020603050405020304" pitchFamily="18" charset="0"/>
                <a:cs typeface="TiMES" panose="02020603050405020304" pitchFamily="18" charset="0"/>
              </a:rPr>
              <a:t>longer </a:t>
            </a:r>
            <a:r>
              <a:rPr sz="2400" spc="-50" dirty="0">
                <a:latin typeface="TiMES" panose="02020603050405020304" pitchFamily="18" charset="0"/>
                <a:cs typeface="TiMES" panose="02020603050405020304" pitchFamily="18" charset="0"/>
              </a:rPr>
              <a:t>apply,</a:t>
            </a:r>
            <a:r>
              <a:rPr lang="en-US" sz="2400" spc="-50" dirty="0">
                <a:latin typeface="TiMES" panose="02020603050405020304" pitchFamily="18" charset="0"/>
                <a:cs typeface="TiMES" panose="02020603050405020304" pitchFamily="18" charset="0"/>
              </a:rPr>
              <a:t> </a:t>
            </a:r>
            <a:r>
              <a:rPr sz="2400" dirty="0">
                <a:latin typeface="TiMES" panose="02020603050405020304" pitchFamily="18" charset="0"/>
                <a:cs typeface="TiMES" panose="02020603050405020304" pitchFamily="18" charset="0"/>
              </a:rPr>
              <a:t>will</a:t>
            </a:r>
            <a:r>
              <a:rPr lang="en-US" sz="2400" dirty="0">
                <a:latin typeface="TiMES" panose="02020603050405020304" pitchFamily="18" charset="0"/>
                <a:cs typeface="TiMES" panose="02020603050405020304" pitchFamily="18" charset="0"/>
              </a:rPr>
              <a:t> </a:t>
            </a:r>
            <a:r>
              <a:rPr sz="2400" dirty="0">
                <a:latin typeface="TiMES" panose="02020603050405020304" pitchFamily="18" charset="0"/>
                <a:cs typeface="TiMES" panose="02020603050405020304" pitchFamily="18" charset="0"/>
              </a:rPr>
              <a:t>section</a:t>
            </a:r>
            <a:r>
              <a:rPr lang="en-US" sz="2400" dirty="0">
                <a:latin typeface="TiMES" panose="02020603050405020304" pitchFamily="18" charset="0"/>
                <a:cs typeface="TiMES" panose="02020603050405020304" pitchFamily="18" charset="0"/>
              </a:rPr>
              <a:t> 1</a:t>
            </a:r>
            <a:r>
              <a:rPr sz="2400" dirty="0">
                <a:latin typeface="TiMES" panose="02020603050405020304" pitchFamily="18" charset="0"/>
                <a:cs typeface="TiMES" panose="02020603050405020304" pitchFamily="18" charset="0"/>
              </a:rPr>
              <a:t>94IA</a:t>
            </a:r>
            <a:r>
              <a:rPr lang="en-US" sz="2400" dirty="0">
                <a:latin typeface="TiMES" panose="02020603050405020304" pitchFamily="18" charset="0"/>
                <a:cs typeface="TiMES" panose="02020603050405020304" pitchFamily="18" charset="0"/>
              </a:rPr>
              <a:t> </a:t>
            </a:r>
            <a:r>
              <a:rPr sz="2400" dirty="0">
                <a:latin typeface="TiMES" panose="02020603050405020304" pitchFamily="18" charset="0"/>
                <a:cs typeface="TiMES" panose="02020603050405020304" pitchFamily="18" charset="0"/>
              </a:rPr>
              <a:t>cease</a:t>
            </a:r>
            <a:r>
              <a:rPr lang="en-US" sz="2400" dirty="0">
                <a:latin typeface="TiMES" panose="02020603050405020304" pitchFamily="18" charset="0"/>
                <a:cs typeface="TiMES" panose="02020603050405020304" pitchFamily="18" charset="0"/>
              </a:rPr>
              <a:t> </a:t>
            </a:r>
            <a:r>
              <a:rPr sz="2400" dirty="0">
                <a:latin typeface="TiMES" panose="02020603050405020304" pitchFamily="18" charset="0"/>
                <a:cs typeface="TiMES" panose="02020603050405020304" pitchFamily="18" charset="0"/>
              </a:rPr>
              <a:t>to</a:t>
            </a:r>
            <a:r>
              <a:rPr lang="en-US" sz="2400" dirty="0">
                <a:latin typeface="TiMES" panose="02020603050405020304" pitchFamily="18" charset="0"/>
                <a:cs typeface="TiMES" panose="02020603050405020304" pitchFamily="18" charset="0"/>
              </a:rPr>
              <a:t> </a:t>
            </a:r>
            <a:r>
              <a:rPr sz="2400" spc="-15" dirty="0">
                <a:latin typeface="TiMES" panose="02020603050405020304" pitchFamily="18" charset="0"/>
                <a:cs typeface="TiMES" panose="02020603050405020304" pitchFamily="18" charset="0"/>
              </a:rPr>
              <a:t>apply </a:t>
            </a:r>
            <a:r>
              <a:rPr sz="2400" spc="5" dirty="0">
                <a:latin typeface="TiMES" panose="02020603050405020304" pitchFamily="18" charset="0"/>
                <a:cs typeface="TiMES" panose="02020603050405020304" pitchFamily="18" charset="0"/>
              </a:rPr>
              <a:t>in </a:t>
            </a:r>
            <a:r>
              <a:rPr sz="2400" dirty="0">
                <a:latin typeface="TiMES" panose="02020603050405020304" pitchFamily="18" charset="0"/>
                <a:cs typeface="TiMES" panose="02020603050405020304" pitchFamily="18" charset="0"/>
              </a:rPr>
              <a:t>respect </a:t>
            </a:r>
            <a:r>
              <a:rPr sz="2400" spc="-5" dirty="0">
                <a:latin typeface="TiMES" panose="02020603050405020304" pitchFamily="18" charset="0"/>
                <a:cs typeface="TiMES" panose="02020603050405020304" pitchFamily="18" charset="0"/>
              </a:rPr>
              <a:t>of </a:t>
            </a:r>
            <a:r>
              <a:rPr sz="2400" dirty="0">
                <a:latin typeface="TiMES" panose="02020603050405020304" pitchFamily="18" charset="0"/>
                <a:cs typeface="TiMES" panose="02020603050405020304" pitchFamily="18" charset="0"/>
              </a:rPr>
              <a:t>cash </a:t>
            </a:r>
            <a:r>
              <a:rPr sz="2400" spc="-5" dirty="0">
                <a:latin typeface="TiMES" panose="02020603050405020304" pitchFamily="18" charset="0"/>
                <a:cs typeface="TiMES" panose="02020603050405020304" pitchFamily="18" charset="0"/>
              </a:rPr>
              <a:t>payments </a:t>
            </a:r>
            <a:r>
              <a:rPr sz="2400" spc="-20" dirty="0">
                <a:latin typeface="TiMES" panose="02020603050405020304" pitchFamily="18" charset="0"/>
                <a:cs typeface="TiMES" panose="02020603050405020304" pitchFamily="18" charset="0"/>
              </a:rPr>
              <a:t>if  </a:t>
            </a:r>
            <a:r>
              <a:rPr sz="2400" spc="-10" dirty="0">
                <a:latin typeface="TiMES" panose="02020603050405020304" pitchFamily="18" charset="0"/>
                <a:cs typeface="TiMES" panose="02020603050405020304" pitchFamily="18" charset="0"/>
              </a:rPr>
              <a:t>any </a:t>
            </a:r>
            <a:r>
              <a:rPr sz="2400" dirty="0">
                <a:latin typeface="TiMES" panose="02020603050405020304" pitchFamily="18" charset="0"/>
                <a:cs typeface="TiMES" panose="02020603050405020304" pitchFamily="18" charset="0"/>
              </a:rPr>
              <a:t>made to the</a:t>
            </a:r>
            <a:r>
              <a:rPr sz="2400" spc="-110" dirty="0">
                <a:latin typeface="TiMES" panose="02020603050405020304" pitchFamily="18" charset="0"/>
                <a:cs typeface="TiMES" panose="02020603050405020304" pitchFamily="18" charset="0"/>
              </a:rPr>
              <a:t> </a:t>
            </a:r>
            <a:r>
              <a:rPr sz="2400" spc="5" dirty="0">
                <a:latin typeface="TiMES" panose="02020603050405020304" pitchFamily="18" charset="0"/>
                <a:cs typeface="TiMES" panose="02020603050405020304" pitchFamily="18" charset="0"/>
              </a:rPr>
              <a:t>assessee</a:t>
            </a:r>
            <a:endParaRPr sz="2400"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
        <p:nvSpPr>
          <p:cNvPr id="6" name="Title 4"/>
          <p:cNvSpPr>
            <a:spLocks noGrp="1"/>
          </p:cNvSpPr>
          <p:nvPr>
            <p:ph type="title"/>
          </p:nvPr>
        </p:nvSpPr>
        <p:spPr>
          <a:xfrm>
            <a:off x="635000" y="225778"/>
            <a:ext cx="10515600" cy="712611"/>
          </a:xfrm>
        </p:spPr>
        <p:txBody>
          <a:bodyPr>
            <a:normAutofit/>
          </a:bodyPr>
          <a:lstStyle/>
          <a:p>
            <a:r>
              <a:rPr lang="en-IN" b="1" dirty="0">
                <a:latin typeface="Times New Roman" panose="02020603050405020304" pitchFamily="18" charset="0"/>
                <a:cs typeface="Times New Roman" panose="02020603050405020304" pitchFamily="18" charset="0"/>
              </a:rPr>
              <a:t>Section</a:t>
            </a:r>
            <a:r>
              <a:rPr lang="en-IN" b="1" spc="-75" dirty="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194IC - Analysis</a:t>
            </a:r>
          </a:p>
        </p:txBody>
      </p:sp>
    </p:spTree>
    <p:extLst>
      <p:ext uri="{BB962C8B-B14F-4D97-AF65-F5344CB8AC3E}">
        <p14:creationId xmlns:p14="http://schemas.microsoft.com/office/powerpoint/2010/main" val="4155491760"/>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0267" y="1101853"/>
            <a:ext cx="11356622" cy="3400931"/>
          </a:xfrm>
          <a:prstGeom prst="rect">
            <a:avLst/>
          </a:prstGeom>
        </p:spPr>
        <p:txBody>
          <a:bodyPr vert="horz" wrap="square" lIns="0" tIns="0" rIns="0" bIns="0" rtlCol="0">
            <a:spAutoFit/>
          </a:bodyPr>
          <a:lstStyle/>
          <a:p>
            <a:pPr marL="12700" marR="5080" algn="just">
              <a:tabLst>
                <a:tab pos="387985" algn="l"/>
              </a:tabLst>
            </a:pPr>
            <a:r>
              <a:rPr sz="2400" dirty="0">
                <a:latin typeface="Times New Roman" panose="02020603050405020304" pitchFamily="18" charset="0"/>
                <a:cs typeface="Times New Roman" panose="02020603050405020304" pitchFamily="18" charset="0"/>
              </a:rPr>
              <a:t>When </a:t>
            </a:r>
            <a:r>
              <a:rPr sz="2400" spc="-5" dirty="0">
                <a:latin typeface="Times New Roman" panose="02020603050405020304" pitchFamily="18" charset="0"/>
                <a:cs typeface="Times New Roman" panose="02020603050405020304" pitchFamily="18" charset="0"/>
              </a:rPr>
              <a:t>the assessee </a:t>
            </a:r>
            <a:r>
              <a:rPr sz="2400" dirty="0">
                <a:latin typeface="Times New Roman" panose="02020603050405020304" pitchFamily="18" charset="0"/>
                <a:cs typeface="Times New Roman" panose="02020603050405020304" pitchFamily="18" charset="0"/>
              </a:rPr>
              <a:t>transfers </a:t>
            </a:r>
            <a:r>
              <a:rPr sz="2400" spc="-5" dirty="0">
                <a:latin typeface="Times New Roman" panose="02020603050405020304" pitchFamily="18" charset="0"/>
                <a:cs typeface="Times New Roman" panose="02020603050405020304" pitchFamily="18" charset="0"/>
              </a:rPr>
              <a:t>his </a:t>
            </a:r>
            <a:r>
              <a:rPr sz="2400" dirty="0">
                <a:latin typeface="Times New Roman" panose="02020603050405020304" pitchFamily="18" charset="0"/>
                <a:cs typeface="Times New Roman" panose="02020603050405020304" pitchFamily="18" charset="0"/>
              </a:rPr>
              <a:t>share </a:t>
            </a:r>
            <a:r>
              <a:rPr sz="2400" spc="-5" dirty="0">
                <a:latin typeface="Times New Roman" panose="02020603050405020304" pitchFamily="18" charset="0"/>
                <a:cs typeface="Times New Roman" panose="02020603050405020304" pitchFamily="18" charset="0"/>
              </a:rPr>
              <a:t>in the </a:t>
            </a:r>
            <a:r>
              <a:rPr sz="2400" dirty="0">
                <a:latin typeface="Times New Roman" panose="02020603050405020304" pitchFamily="18" charset="0"/>
                <a:cs typeface="Times New Roman" panose="02020603050405020304" pitchFamily="18" charset="0"/>
              </a:rPr>
              <a:t>project </a:t>
            </a:r>
            <a:r>
              <a:rPr sz="2400" spc="-5" dirty="0">
                <a:latin typeface="Times New Roman" panose="02020603050405020304" pitchFamily="18" charset="0"/>
                <a:cs typeface="Times New Roman" panose="02020603050405020304" pitchFamily="18" charset="0"/>
              </a:rPr>
              <a:t>to </a:t>
            </a:r>
            <a:r>
              <a:rPr sz="2400" spc="-10" dirty="0">
                <a:latin typeface="Times New Roman" panose="02020603050405020304" pitchFamily="18" charset="0"/>
                <a:cs typeface="Times New Roman" panose="02020603050405020304" pitchFamily="18" charset="0"/>
              </a:rPr>
              <a:t>any </a:t>
            </a:r>
            <a:r>
              <a:rPr sz="2400" spc="-5" dirty="0">
                <a:latin typeface="Times New Roman" panose="02020603050405020304" pitchFamily="18" charset="0"/>
                <a:cs typeface="Times New Roman" panose="02020603050405020304" pitchFamily="18" charset="0"/>
              </a:rPr>
              <a:t>other </a:t>
            </a:r>
            <a:r>
              <a:rPr sz="2400" dirty="0">
                <a:latin typeface="Times New Roman" panose="02020603050405020304" pitchFamily="18" charset="0"/>
                <a:cs typeface="Times New Roman" panose="02020603050405020304" pitchFamily="18" charset="0"/>
              </a:rPr>
              <a:t>person  </a:t>
            </a:r>
            <a:r>
              <a:rPr sz="2400" spc="-5" dirty="0">
                <a:latin typeface="Times New Roman" panose="02020603050405020304" pitchFamily="18" charset="0"/>
                <a:cs typeface="Times New Roman" panose="02020603050405020304" pitchFamily="18" charset="0"/>
              </a:rPr>
              <a:t>before </a:t>
            </a:r>
            <a:r>
              <a:rPr sz="2400" spc="-10" dirty="0">
                <a:latin typeface="Times New Roman" panose="02020603050405020304" pitchFamily="18" charset="0"/>
                <a:cs typeface="Times New Roman" panose="02020603050405020304" pitchFamily="18" charset="0"/>
              </a:rPr>
              <a:t>issue </a:t>
            </a:r>
            <a:r>
              <a:rPr sz="2400" spc="-5" dirty="0">
                <a:latin typeface="Times New Roman" panose="02020603050405020304" pitchFamily="18" charset="0"/>
                <a:cs typeface="Times New Roman" panose="02020603050405020304" pitchFamily="18" charset="0"/>
              </a:rPr>
              <a:t>of </a:t>
            </a:r>
            <a:r>
              <a:rPr sz="2400" spc="-20" dirty="0">
                <a:latin typeface="Times New Roman" panose="02020603050405020304" pitchFamily="18" charset="0"/>
                <a:cs typeface="Times New Roman" panose="02020603050405020304" pitchFamily="18" charset="0"/>
              </a:rPr>
              <a:t>CC, </a:t>
            </a:r>
            <a:r>
              <a:rPr sz="2400" spc="-5" dirty="0">
                <a:latin typeface="Times New Roman" panose="02020603050405020304" pitchFamily="18" charset="0"/>
                <a:cs typeface="Times New Roman" panose="02020603050405020304" pitchFamily="18" charset="0"/>
              </a:rPr>
              <a:t>the </a:t>
            </a:r>
            <a:r>
              <a:rPr sz="2400" dirty="0">
                <a:latin typeface="Times New Roman" panose="02020603050405020304" pitchFamily="18" charset="0"/>
                <a:cs typeface="Times New Roman" panose="02020603050405020304" pitchFamily="18" charset="0"/>
              </a:rPr>
              <a:t>buyer </a:t>
            </a:r>
            <a:r>
              <a:rPr sz="2400" spc="-5" dirty="0">
                <a:latin typeface="Times New Roman" panose="02020603050405020304" pitchFamily="18" charset="0"/>
                <a:cs typeface="Times New Roman" panose="02020603050405020304" pitchFamily="18" charset="0"/>
              </a:rPr>
              <a:t>is not covered under section </a:t>
            </a:r>
            <a:r>
              <a:rPr sz="2400" spc="-10" dirty="0">
                <a:latin typeface="Times New Roman" panose="02020603050405020304" pitchFamily="18" charset="0"/>
                <a:cs typeface="Times New Roman" panose="02020603050405020304" pitchFamily="18" charset="0"/>
              </a:rPr>
              <a:t>194IC. </a:t>
            </a:r>
            <a:endParaRPr lang="en-US" sz="2400" spc="-10" dirty="0">
              <a:latin typeface="Times New Roman" panose="02020603050405020304" pitchFamily="18" charset="0"/>
              <a:cs typeface="Times New Roman" panose="02020603050405020304" pitchFamily="18" charset="0"/>
            </a:endParaRPr>
          </a:p>
          <a:p>
            <a:pPr marL="12700" marR="5080" algn="just">
              <a:tabLst>
                <a:tab pos="387985" algn="l"/>
              </a:tabLst>
            </a:pPr>
            <a:endParaRPr lang="en-US" sz="2400" dirty="0">
              <a:latin typeface="Times New Roman" panose="02020603050405020304" pitchFamily="18" charset="0"/>
              <a:cs typeface="Times New Roman" panose="02020603050405020304" pitchFamily="18" charset="0"/>
            </a:endParaRPr>
          </a:p>
          <a:p>
            <a:pPr marL="12700" marR="5080" algn="just">
              <a:tabLst>
                <a:tab pos="387985" algn="l"/>
              </a:tabLst>
            </a:pPr>
            <a:r>
              <a:rPr sz="2400" dirty="0">
                <a:latin typeface="Times New Roman" panose="02020603050405020304" pitchFamily="18" charset="0"/>
                <a:cs typeface="Times New Roman" panose="02020603050405020304" pitchFamily="18" charset="0"/>
              </a:rPr>
              <a:t>He </a:t>
            </a:r>
            <a:r>
              <a:rPr sz="2400" spc="-20" dirty="0">
                <a:latin typeface="Times New Roman" panose="02020603050405020304" pitchFamily="18" charset="0"/>
                <a:cs typeface="Times New Roman" panose="02020603050405020304" pitchFamily="18" charset="0"/>
              </a:rPr>
              <a:t>may  </a:t>
            </a:r>
            <a:r>
              <a:rPr sz="2400" spc="-5" dirty="0">
                <a:latin typeface="Times New Roman" panose="02020603050405020304" pitchFamily="18" charset="0"/>
                <a:cs typeface="Times New Roman" panose="02020603050405020304" pitchFamily="18" charset="0"/>
              </a:rPr>
              <a:t>not </a:t>
            </a:r>
            <a:r>
              <a:rPr sz="2400" dirty="0">
                <a:latin typeface="Times New Roman" panose="02020603050405020304" pitchFamily="18" charset="0"/>
                <a:cs typeface="Times New Roman" panose="02020603050405020304" pitchFamily="18" charset="0"/>
              </a:rPr>
              <a:t>be </a:t>
            </a:r>
            <a:r>
              <a:rPr sz="2400" spc="-5" dirty="0">
                <a:latin typeface="Times New Roman" panose="02020603050405020304" pitchFamily="18" charset="0"/>
                <a:cs typeface="Times New Roman" panose="02020603050405020304" pitchFamily="18" charset="0"/>
              </a:rPr>
              <a:t>covered under section </a:t>
            </a:r>
            <a:r>
              <a:rPr sz="2400" spc="-10" dirty="0">
                <a:latin typeface="Times New Roman" panose="02020603050405020304" pitchFamily="18" charset="0"/>
                <a:cs typeface="Times New Roman" panose="02020603050405020304" pitchFamily="18" charset="0"/>
              </a:rPr>
              <a:t>194IA </a:t>
            </a:r>
            <a:r>
              <a:rPr sz="2400" dirty="0">
                <a:latin typeface="Times New Roman" panose="02020603050405020304" pitchFamily="18" charset="0"/>
                <a:cs typeface="Times New Roman" panose="02020603050405020304" pitchFamily="18" charset="0"/>
              </a:rPr>
              <a:t>also as </a:t>
            </a:r>
            <a:r>
              <a:rPr sz="2400" spc="-10" dirty="0">
                <a:latin typeface="Times New Roman" panose="02020603050405020304" pitchFamily="18" charset="0"/>
                <a:cs typeface="Times New Roman" panose="02020603050405020304" pitchFamily="18" charset="0"/>
              </a:rPr>
              <a:t>immovable </a:t>
            </a:r>
            <a:r>
              <a:rPr sz="2400" spc="5" dirty="0">
                <a:latin typeface="Times New Roman" panose="02020603050405020304" pitchFamily="18" charset="0"/>
                <a:cs typeface="Times New Roman" panose="02020603050405020304" pitchFamily="18" charset="0"/>
              </a:rPr>
              <a:t>property </a:t>
            </a:r>
            <a:r>
              <a:rPr sz="2400" spc="-10" dirty="0">
                <a:latin typeface="Times New Roman" panose="02020603050405020304" pitchFamily="18" charset="0"/>
                <a:cs typeface="Times New Roman" panose="02020603050405020304" pitchFamily="18" charset="0"/>
              </a:rPr>
              <a:t>would  </a:t>
            </a:r>
            <a:r>
              <a:rPr sz="2400" spc="-5" dirty="0">
                <a:latin typeface="Times New Roman" panose="02020603050405020304" pitchFamily="18" charset="0"/>
                <a:cs typeface="Times New Roman" panose="02020603050405020304" pitchFamily="18" charset="0"/>
              </a:rPr>
              <a:t>mean land or </a:t>
            </a:r>
            <a:r>
              <a:rPr sz="2400" spc="-15" dirty="0">
                <a:latin typeface="Times New Roman" panose="02020603050405020304" pitchFamily="18" charset="0"/>
                <a:cs typeface="Times New Roman" panose="02020603050405020304" pitchFamily="18" charset="0"/>
              </a:rPr>
              <a:t>building </a:t>
            </a:r>
            <a:r>
              <a:rPr sz="2400" spc="10" dirty="0">
                <a:latin typeface="Times New Roman" panose="02020603050405020304" pitchFamily="18" charset="0"/>
                <a:cs typeface="Times New Roman" panose="02020603050405020304" pitchFamily="18" charset="0"/>
              </a:rPr>
              <a:t>or </a:t>
            </a:r>
            <a:r>
              <a:rPr sz="2400" spc="5" dirty="0">
                <a:latin typeface="Times New Roman" panose="02020603050405020304" pitchFamily="18" charset="0"/>
                <a:cs typeface="Times New Roman" panose="02020603050405020304" pitchFamily="18" charset="0"/>
              </a:rPr>
              <a:t>part </a:t>
            </a:r>
            <a:r>
              <a:rPr sz="2400" spc="-5" dirty="0">
                <a:latin typeface="Times New Roman" panose="02020603050405020304" pitchFamily="18" charset="0"/>
                <a:cs typeface="Times New Roman" panose="02020603050405020304" pitchFamily="18" charset="0"/>
              </a:rPr>
              <a:t>of </a:t>
            </a:r>
            <a:r>
              <a:rPr sz="2400" dirty="0">
                <a:latin typeface="Times New Roman" panose="02020603050405020304" pitchFamily="18" charset="0"/>
                <a:cs typeface="Times New Roman" panose="02020603050405020304" pitchFamily="18" charset="0"/>
              </a:rPr>
              <a:t>a </a:t>
            </a:r>
            <a:r>
              <a:rPr sz="2400" spc="-20" dirty="0">
                <a:latin typeface="Times New Roman" panose="02020603050405020304" pitchFamily="18" charset="0"/>
                <a:cs typeface="Times New Roman" panose="02020603050405020304" pitchFamily="18" charset="0"/>
              </a:rPr>
              <a:t>building. </a:t>
            </a:r>
            <a:endParaRPr lang="en-US" sz="2400" spc="-20" dirty="0">
              <a:latin typeface="Times New Roman" panose="02020603050405020304" pitchFamily="18" charset="0"/>
              <a:cs typeface="Times New Roman" panose="02020603050405020304" pitchFamily="18" charset="0"/>
            </a:endParaRPr>
          </a:p>
          <a:p>
            <a:pPr marL="12700" marR="5080" algn="just">
              <a:tabLst>
                <a:tab pos="387985" algn="l"/>
              </a:tabLst>
            </a:pPr>
            <a:endParaRPr lang="en-US" sz="2400" spc="5" dirty="0">
              <a:latin typeface="Times New Roman" panose="02020603050405020304" pitchFamily="18" charset="0"/>
              <a:cs typeface="Times New Roman" panose="02020603050405020304" pitchFamily="18" charset="0"/>
            </a:endParaRPr>
          </a:p>
          <a:p>
            <a:pPr marL="12700" marR="5080" algn="just">
              <a:tabLst>
                <a:tab pos="387985" algn="l"/>
              </a:tabLst>
            </a:pPr>
            <a:r>
              <a:rPr sz="2400" spc="5" dirty="0">
                <a:latin typeface="Times New Roman" panose="02020603050405020304" pitchFamily="18" charset="0"/>
                <a:cs typeface="Times New Roman" panose="02020603050405020304" pitchFamily="18" charset="0"/>
              </a:rPr>
              <a:t>What </a:t>
            </a:r>
            <a:r>
              <a:rPr sz="2400" spc="-5" dirty="0">
                <a:latin typeface="Times New Roman" panose="02020603050405020304" pitchFamily="18" charset="0"/>
                <a:cs typeface="Times New Roman" panose="02020603050405020304" pitchFamily="18" charset="0"/>
              </a:rPr>
              <a:t>is </a:t>
            </a:r>
            <a:r>
              <a:rPr sz="2400" dirty="0">
                <a:latin typeface="Times New Roman" panose="02020603050405020304" pitchFamily="18" charset="0"/>
                <a:cs typeface="Times New Roman" panose="02020603050405020304" pitchFamily="18" charset="0"/>
              </a:rPr>
              <a:t>transferred </a:t>
            </a:r>
            <a:r>
              <a:rPr sz="2400" spc="-5" dirty="0">
                <a:latin typeface="Times New Roman" panose="02020603050405020304" pitchFamily="18" charset="0"/>
                <a:cs typeface="Times New Roman" panose="02020603050405020304" pitchFamily="18" charset="0"/>
              </a:rPr>
              <a:t>is </a:t>
            </a:r>
            <a:r>
              <a:rPr sz="2400" spc="-25" dirty="0">
                <a:latin typeface="Times New Roman" panose="02020603050405020304" pitchFamily="18" charset="0"/>
                <a:cs typeface="Times New Roman" panose="02020603050405020304" pitchFamily="18" charset="0"/>
              </a:rPr>
              <a:t>only </a:t>
            </a:r>
            <a:r>
              <a:rPr sz="2400" dirty="0">
                <a:latin typeface="Times New Roman" panose="02020603050405020304" pitchFamily="18" charset="0"/>
                <a:cs typeface="Times New Roman" panose="02020603050405020304" pitchFamily="18" charset="0"/>
              </a:rPr>
              <a:t>a  share of </a:t>
            </a:r>
            <a:r>
              <a:rPr sz="2400" spc="-5" dirty="0">
                <a:latin typeface="Times New Roman" panose="02020603050405020304" pitchFamily="18" charset="0"/>
                <a:cs typeface="Times New Roman" panose="02020603050405020304" pitchFamily="18" charset="0"/>
              </a:rPr>
              <a:t>owner before </a:t>
            </a:r>
            <a:r>
              <a:rPr sz="2400" spc="-10" dirty="0">
                <a:latin typeface="Times New Roman" panose="02020603050405020304" pitchFamily="18" charset="0"/>
                <a:cs typeface="Times New Roman" panose="02020603050405020304" pitchFamily="18" charset="0"/>
              </a:rPr>
              <a:t>issue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CC </a:t>
            </a:r>
            <a:r>
              <a:rPr sz="2400" dirty="0">
                <a:latin typeface="Times New Roman" panose="02020603050405020304" pitchFamily="18" charset="0"/>
                <a:cs typeface="Times New Roman" panose="02020603050405020304" pitchFamily="18" charset="0"/>
              </a:rPr>
              <a:t>and </a:t>
            </a:r>
            <a:r>
              <a:rPr sz="2400" spc="-25" dirty="0">
                <a:latin typeface="Times New Roman" panose="02020603050405020304" pitchFamily="18" charset="0"/>
                <a:cs typeface="Times New Roman" panose="02020603050405020304" pitchFamily="18" charset="0"/>
              </a:rPr>
              <a:t>such </a:t>
            </a:r>
            <a:r>
              <a:rPr sz="2400" spc="5" dirty="0">
                <a:latin typeface="Times New Roman" panose="02020603050405020304" pitchFamily="18" charset="0"/>
                <a:cs typeface="Times New Roman" panose="02020603050405020304" pitchFamily="18" charset="0"/>
              </a:rPr>
              <a:t>share </a:t>
            </a:r>
            <a:r>
              <a:rPr sz="2400" dirty="0">
                <a:latin typeface="Times New Roman" panose="02020603050405020304" pitchFamily="18" charset="0"/>
                <a:cs typeface="Times New Roman" panose="02020603050405020304" pitchFamily="18" charset="0"/>
              </a:rPr>
              <a:t>cannot </a:t>
            </a:r>
            <a:r>
              <a:rPr sz="2400" spc="-5" dirty="0">
                <a:latin typeface="Times New Roman" panose="02020603050405020304" pitchFamily="18" charset="0"/>
                <a:cs typeface="Times New Roman" panose="02020603050405020304" pitchFamily="18" charset="0"/>
              </a:rPr>
              <a:t>be </a:t>
            </a:r>
            <a:r>
              <a:rPr sz="2400" spc="-10" dirty="0">
                <a:latin typeface="Times New Roman" panose="02020603050405020304" pitchFamily="18" charset="0"/>
                <a:cs typeface="Times New Roman" panose="02020603050405020304" pitchFamily="18" charset="0"/>
              </a:rPr>
              <a:t>regarded </a:t>
            </a:r>
            <a:r>
              <a:rPr sz="2400" spc="5" dirty="0">
                <a:latin typeface="Times New Roman" panose="02020603050405020304" pitchFamily="18" charset="0"/>
                <a:cs typeface="Times New Roman" panose="02020603050405020304" pitchFamily="18" charset="0"/>
              </a:rPr>
              <a:t>as  </a:t>
            </a:r>
            <a:r>
              <a:rPr sz="2400" dirty="0">
                <a:latin typeface="Times New Roman" panose="02020603050405020304" pitchFamily="18" charset="0"/>
                <a:cs typeface="Times New Roman" panose="02020603050405020304" pitchFamily="18" charset="0"/>
              </a:rPr>
              <a:t>land or </a:t>
            </a:r>
            <a:r>
              <a:rPr sz="2400" spc="-15" dirty="0">
                <a:latin typeface="Times New Roman" panose="02020603050405020304" pitchFamily="18" charset="0"/>
                <a:cs typeface="Times New Roman" panose="02020603050405020304" pitchFamily="18" charset="0"/>
              </a:rPr>
              <a:t>building </a:t>
            </a:r>
            <a:r>
              <a:rPr sz="2400" dirty="0">
                <a:latin typeface="Times New Roman" panose="02020603050405020304" pitchFamily="18" charset="0"/>
                <a:cs typeface="Times New Roman" panose="02020603050405020304" pitchFamily="18" charset="0"/>
              </a:rPr>
              <a:t>or </a:t>
            </a:r>
            <a:r>
              <a:rPr sz="2400" spc="5" dirty="0">
                <a:latin typeface="Times New Roman" panose="02020603050405020304" pitchFamily="18" charset="0"/>
                <a:cs typeface="Times New Roman" panose="02020603050405020304" pitchFamily="18" charset="0"/>
              </a:rPr>
              <a:t>part </a:t>
            </a:r>
            <a:r>
              <a:rPr sz="2400" dirty="0">
                <a:latin typeface="Times New Roman" panose="02020603050405020304" pitchFamily="18" charset="0"/>
                <a:cs typeface="Times New Roman" panose="02020603050405020304" pitchFamily="18" charset="0"/>
              </a:rPr>
              <a:t>of a</a:t>
            </a:r>
            <a:r>
              <a:rPr sz="2400" spc="13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building</a:t>
            </a:r>
            <a:endParaRPr sz="2400" dirty="0">
              <a:latin typeface="Times New Roman" panose="02020603050405020304" pitchFamily="18" charset="0"/>
              <a:cs typeface="Times New Roman" panose="02020603050405020304" pitchFamily="18" charset="0"/>
            </a:endParaRPr>
          </a:p>
          <a:p>
            <a:pPr>
              <a:spcBef>
                <a:spcPts val="25"/>
              </a:spcBef>
            </a:pPr>
            <a:endParaRPr sz="29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
        <p:nvSpPr>
          <p:cNvPr id="6" name="Title 4"/>
          <p:cNvSpPr>
            <a:spLocks noGrp="1"/>
          </p:cNvSpPr>
          <p:nvPr>
            <p:ph type="title"/>
          </p:nvPr>
        </p:nvSpPr>
        <p:spPr>
          <a:xfrm>
            <a:off x="440267" y="214489"/>
            <a:ext cx="10515600" cy="712611"/>
          </a:xfrm>
        </p:spPr>
        <p:txBody>
          <a:bodyPr>
            <a:normAutofit/>
          </a:bodyPr>
          <a:lstStyle/>
          <a:p>
            <a:r>
              <a:rPr lang="en-IN" b="1" dirty="0">
                <a:latin typeface="Times New Roman" panose="02020603050405020304" pitchFamily="18" charset="0"/>
                <a:cs typeface="Times New Roman" panose="02020603050405020304" pitchFamily="18" charset="0"/>
              </a:rPr>
              <a:t>Section</a:t>
            </a:r>
            <a:r>
              <a:rPr lang="en-IN" b="1" spc="-75" dirty="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194IC - Analysis</a:t>
            </a:r>
          </a:p>
        </p:txBody>
      </p:sp>
    </p:spTree>
    <p:extLst>
      <p:ext uri="{BB962C8B-B14F-4D97-AF65-F5344CB8AC3E}">
        <p14:creationId xmlns:p14="http://schemas.microsoft.com/office/powerpoint/2010/main" val="1315138942"/>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0267" y="1101853"/>
            <a:ext cx="11356622" cy="3323987"/>
          </a:xfrm>
          <a:prstGeom prst="rect">
            <a:avLst/>
          </a:prstGeom>
        </p:spPr>
        <p:txBody>
          <a:bodyPr vert="horz" wrap="square" lIns="0" tIns="0" rIns="0" bIns="0" rtlCol="0">
            <a:spAutoFit/>
          </a:bodyPr>
          <a:lstStyle/>
          <a:p>
            <a:pPr marL="12700" marR="6350" algn="just">
              <a:tabLst>
                <a:tab pos="387985" algn="l"/>
              </a:tabLst>
            </a:pPr>
            <a:r>
              <a:rPr lang="en-US" sz="2400" dirty="0">
                <a:latin typeface="Times New Roman" panose="02020603050405020304" pitchFamily="18" charset="0"/>
                <a:cs typeface="Times New Roman" panose="02020603050405020304" pitchFamily="18" charset="0"/>
              </a:rPr>
              <a:t>When </a:t>
            </a:r>
            <a:r>
              <a:rPr lang="en-US" sz="2400" spc="-5" dirty="0">
                <a:latin typeface="Times New Roman" panose="02020603050405020304" pitchFamily="18" charset="0"/>
                <a:cs typeface="Times New Roman" panose="02020603050405020304" pitchFamily="18" charset="0"/>
              </a:rPr>
              <a:t>the </a:t>
            </a:r>
            <a:r>
              <a:rPr lang="en-US" sz="2400" spc="-5" dirty="0" err="1">
                <a:latin typeface="Times New Roman" panose="02020603050405020304" pitchFamily="18" charset="0"/>
                <a:cs typeface="Times New Roman" panose="02020603050405020304" pitchFamily="18" charset="0"/>
              </a:rPr>
              <a:t>assessee</a:t>
            </a:r>
            <a:r>
              <a:rPr lang="en-US" sz="2400" spc="-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transfers </a:t>
            </a:r>
            <a:r>
              <a:rPr lang="en-US" sz="2400" spc="-5" dirty="0">
                <a:latin typeface="Times New Roman" panose="02020603050405020304" pitchFamily="18" charset="0"/>
                <a:cs typeface="Times New Roman" panose="02020603050405020304" pitchFamily="18" charset="0"/>
              </a:rPr>
              <a:t>his </a:t>
            </a:r>
            <a:r>
              <a:rPr lang="en-US" sz="2400" dirty="0">
                <a:latin typeface="Times New Roman" panose="02020603050405020304" pitchFamily="18" charset="0"/>
                <a:cs typeface="Times New Roman" panose="02020603050405020304" pitchFamily="18" charset="0"/>
              </a:rPr>
              <a:t>share </a:t>
            </a:r>
            <a:r>
              <a:rPr lang="en-US" sz="2400" spc="-5" dirty="0">
                <a:latin typeface="Times New Roman" panose="02020603050405020304" pitchFamily="18" charset="0"/>
                <a:cs typeface="Times New Roman" panose="02020603050405020304" pitchFamily="18" charset="0"/>
              </a:rPr>
              <a:t>in the </a:t>
            </a:r>
            <a:r>
              <a:rPr lang="en-US" sz="2400" dirty="0">
                <a:latin typeface="Times New Roman" panose="02020603050405020304" pitchFamily="18" charset="0"/>
                <a:cs typeface="Times New Roman" panose="02020603050405020304" pitchFamily="18" charset="0"/>
              </a:rPr>
              <a:t>project </a:t>
            </a:r>
            <a:r>
              <a:rPr lang="en-US" sz="2400" spc="-5" dirty="0">
                <a:latin typeface="Times New Roman" panose="02020603050405020304" pitchFamily="18" charset="0"/>
                <a:cs typeface="Times New Roman" panose="02020603050405020304" pitchFamily="18" charset="0"/>
              </a:rPr>
              <a:t>to </a:t>
            </a:r>
            <a:r>
              <a:rPr lang="en-US" sz="2400" spc="-10" dirty="0">
                <a:latin typeface="Times New Roman" panose="02020603050405020304" pitchFamily="18" charset="0"/>
                <a:cs typeface="Times New Roman" panose="02020603050405020304" pitchFamily="18" charset="0"/>
              </a:rPr>
              <a:t>any </a:t>
            </a:r>
            <a:r>
              <a:rPr lang="en-US" sz="2400" spc="-5" dirty="0">
                <a:latin typeface="Times New Roman" panose="02020603050405020304" pitchFamily="18" charset="0"/>
                <a:cs typeface="Times New Roman" panose="02020603050405020304" pitchFamily="18" charset="0"/>
              </a:rPr>
              <a:t>other </a:t>
            </a:r>
            <a:r>
              <a:rPr lang="en-US" sz="2400" dirty="0">
                <a:latin typeface="Times New Roman" panose="02020603050405020304" pitchFamily="18" charset="0"/>
                <a:cs typeface="Times New Roman" panose="02020603050405020304" pitchFamily="18" charset="0"/>
              </a:rPr>
              <a:t>person  </a:t>
            </a:r>
            <a:r>
              <a:rPr lang="en-US" sz="2400" spc="-5" dirty="0">
                <a:latin typeface="Times New Roman" panose="02020603050405020304" pitchFamily="18" charset="0"/>
                <a:cs typeface="Times New Roman" panose="02020603050405020304" pitchFamily="18" charset="0"/>
              </a:rPr>
              <a:t>after of </a:t>
            </a:r>
            <a:r>
              <a:rPr lang="en-US" sz="2400" spc="-20" dirty="0">
                <a:latin typeface="Times New Roman" panose="02020603050405020304" pitchFamily="18" charset="0"/>
                <a:cs typeface="Times New Roman" panose="02020603050405020304" pitchFamily="18" charset="0"/>
              </a:rPr>
              <a:t>CC, </a:t>
            </a:r>
            <a:r>
              <a:rPr lang="en-US" sz="2400" spc="-5" dirty="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buyer </a:t>
            </a:r>
            <a:r>
              <a:rPr lang="en-US" sz="2400" spc="-5" dirty="0">
                <a:latin typeface="Times New Roman" panose="02020603050405020304" pitchFamily="18" charset="0"/>
                <a:cs typeface="Times New Roman" panose="02020603050405020304" pitchFamily="18" charset="0"/>
              </a:rPr>
              <a:t>is not covered under </a:t>
            </a:r>
            <a:r>
              <a:rPr lang="en-US" sz="2400" dirty="0">
                <a:latin typeface="Times New Roman" panose="02020603050405020304" pitchFamily="18" charset="0"/>
                <a:cs typeface="Times New Roman" panose="02020603050405020304" pitchFamily="18" charset="0"/>
              </a:rPr>
              <a:t>section </a:t>
            </a:r>
            <a:r>
              <a:rPr lang="en-US" sz="2400" spc="-10" dirty="0">
                <a:latin typeface="Times New Roman" panose="02020603050405020304" pitchFamily="18" charset="0"/>
                <a:cs typeface="Times New Roman" panose="02020603050405020304" pitchFamily="18" charset="0"/>
              </a:rPr>
              <a:t>194IC. </a:t>
            </a:r>
          </a:p>
          <a:p>
            <a:pPr marL="12700" marR="6350" algn="just">
              <a:tabLst>
                <a:tab pos="387985" algn="l"/>
              </a:tabLst>
            </a:pPr>
            <a:endParaRPr lang="en-US" sz="2400" spc="5" dirty="0">
              <a:latin typeface="Times New Roman" panose="02020603050405020304" pitchFamily="18" charset="0"/>
              <a:cs typeface="Times New Roman" panose="02020603050405020304" pitchFamily="18" charset="0"/>
            </a:endParaRPr>
          </a:p>
          <a:p>
            <a:pPr marL="12700" marR="6350" algn="just">
              <a:tabLst>
                <a:tab pos="387985" algn="l"/>
              </a:tabLst>
            </a:pPr>
            <a:r>
              <a:rPr lang="en-US" sz="2400" spc="5" dirty="0">
                <a:latin typeface="Times New Roman" panose="02020603050405020304" pitchFamily="18" charset="0"/>
                <a:cs typeface="Times New Roman" panose="02020603050405020304" pitchFamily="18" charset="0"/>
              </a:rPr>
              <a:t>Is </a:t>
            </a:r>
            <a:r>
              <a:rPr lang="en-US" sz="2400" spc="-5" dirty="0">
                <a:latin typeface="Times New Roman" panose="02020603050405020304" pitchFamily="18" charset="0"/>
                <a:cs typeface="Times New Roman" panose="02020603050405020304" pitchFamily="18" charset="0"/>
              </a:rPr>
              <a:t>he covered  under section </a:t>
            </a:r>
            <a:r>
              <a:rPr lang="en-US" sz="2400" spc="-10" dirty="0">
                <a:latin typeface="Times New Roman" panose="02020603050405020304" pitchFamily="18" charset="0"/>
                <a:cs typeface="Times New Roman" panose="02020603050405020304" pitchFamily="18" charset="0"/>
              </a:rPr>
              <a:t>194IA? </a:t>
            </a:r>
            <a:r>
              <a:rPr lang="en-US" sz="2400" spc="-5" dirty="0">
                <a:latin typeface="Times New Roman" panose="02020603050405020304" pitchFamily="18" charset="0"/>
                <a:cs typeface="Times New Roman" panose="02020603050405020304" pitchFamily="18" charset="0"/>
              </a:rPr>
              <a:t>Immovable </a:t>
            </a:r>
            <a:r>
              <a:rPr lang="en-US" sz="2400" spc="5" dirty="0">
                <a:latin typeface="Times New Roman" panose="02020603050405020304" pitchFamily="18" charset="0"/>
                <a:cs typeface="Times New Roman" panose="02020603050405020304" pitchFamily="18" charset="0"/>
              </a:rPr>
              <a:t>property </a:t>
            </a:r>
            <a:r>
              <a:rPr lang="en-US" sz="2400" spc="-5" dirty="0">
                <a:latin typeface="Times New Roman" panose="02020603050405020304" pitchFamily="18" charset="0"/>
                <a:cs typeface="Times New Roman" panose="02020603050405020304" pitchFamily="18" charset="0"/>
              </a:rPr>
              <a:t>is defined </a:t>
            </a:r>
            <a:r>
              <a:rPr lang="en-US" sz="2400" dirty="0">
                <a:latin typeface="Times New Roman" panose="02020603050405020304" pitchFamily="18" charset="0"/>
                <a:cs typeface="Times New Roman" panose="02020603050405020304" pitchFamily="18" charset="0"/>
              </a:rPr>
              <a:t>as </a:t>
            </a:r>
            <a:r>
              <a:rPr lang="en-US" sz="2400" spc="-10" dirty="0">
                <a:latin typeface="Times New Roman" panose="02020603050405020304" pitchFamily="18" charset="0"/>
                <a:cs typeface="Times New Roman" panose="02020603050405020304" pitchFamily="18" charset="0"/>
              </a:rPr>
              <a:t>any </a:t>
            </a:r>
            <a:r>
              <a:rPr lang="en-US" sz="2400" dirty="0">
                <a:latin typeface="Times New Roman" panose="02020603050405020304" pitchFamily="18" charset="0"/>
                <a:cs typeface="Times New Roman" panose="02020603050405020304" pitchFamily="18" charset="0"/>
              </a:rPr>
              <a:t>land or  </a:t>
            </a:r>
            <a:r>
              <a:rPr lang="en-US" sz="2400" spc="-15" dirty="0">
                <a:latin typeface="Times New Roman" panose="02020603050405020304" pitchFamily="18" charset="0"/>
                <a:cs typeface="Times New Roman" panose="02020603050405020304" pitchFamily="18" charset="0"/>
              </a:rPr>
              <a:t>building </a:t>
            </a:r>
            <a:r>
              <a:rPr lang="en-US" sz="2400" spc="-5" dirty="0">
                <a:latin typeface="Times New Roman" panose="02020603050405020304" pitchFamily="18" charset="0"/>
                <a:cs typeface="Times New Roman" panose="02020603050405020304" pitchFamily="18" charset="0"/>
              </a:rPr>
              <a:t>or </a:t>
            </a:r>
            <a:r>
              <a:rPr lang="en-US" sz="2400" spc="5" dirty="0">
                <a:latin typeface="Times New Roman" panose="02020603050405020304" pitchFamily="18" charset="0"/>
                <a:cs typeface="Times New Roman" panose="02020603050405020304" pitchFamily="18" charset="0"/>
              </a:rPr>
              <a:t>part </a:t>
            </a:r>
            <a:r>
              <a:rPr lang="en-US" sz="2400" spc="-5" dirty="0">
                <a:latin typeface="Times New Roman" panose="02020603050405020304" pitchFamily="18" charset="0"/>
                <a:cs typeface="Times New Roman" panose="02020603050405020304" pitchFamily="18" charset="0"/>
              </a:rPr>
              <a:t>of the </a:t>
            </a:r>
            <a:r>
              <a:rPr lang="en-US" sz="2400" spc="-20" dirty="0">
                <a:latin typeface="Times New Roman" panose="02020603050405020304" pitchFamily="18" charset="0"/>
                <a:cs typeface="Times New Roman" panose="02020603050405020304" pitchFamily="18" charset="0"/>
              </a:rPr>
              <a:t>building.</a:t>
            </a:r>
          </a:p>
          <a:p>
            <a:pPr marL="12700" marR="6350" algn="just">
              <a:tabLst>
                <a:tab pos="387985" algn="l"/>
              </a:tabLst>
            </a:pPr>
            <a:endParaRPr lang="en-US" sz="2400" spc="-20" dirty="0">
              <a:latin typeface="Times New Roman" panose="02020603050405020304" pitchFamily="18" charset="0"/>
              <a:cs typeface="Times New Roman" panose="02020603050405020304" pitchFamily="18" charset="0"/>
            </a:endParaRPr>
          </a:p>
          <a:p>
            <a:pPr marL="12700" marR="6350" algn="just">
              <a:tabLst>
                <a:tab pos="387985" algn="l"/>
              </a:tabLst>
            </a:pPr>
            <a:r>
              <a:rPr lang="en-US" sz="2400" dirty="0">
                <a:latin typeface="Times New Roman" panose="02020603050405020304" pitchFamily="18" charset="0"/>
                <a:cs typeface="Times New Roman" panose="02020603050405020304" pitchFamily="18" charset="0"/>
              </a:rPr>
              <a:t>What </a:t>
            </a:r>
            <a:r>
              <a:rPr lang="en-US" sz="2400" spc="10" dirty="0">
                <a:latin typeface="Times New Roman" panose="02020603050405020304" pitchFamily="18" charset="0"/>
                <a:cs typeface="Times New Roman" panose="02020603050405020304" pitchFamily="18" charset="0"/>
              </a:rPr>
              <a:t>is </a:t>
            </a:r>
            <a:r>
              <a:rPr lang="en-US" sz="2400" spc="-5" dirty="0">
                <a:latin typeface="Times New Roman" panose="02020603050405020304" pitchFamily="18" charset="0"/>
                <a:cs typeface="Times New Roman" panose="02020603050405020304" pitchFamily="18" charset="0"/>
              </a:rPr>
              <a:t>sold </a:t>
            </a:r>
            <a:r>
              <a:rPr lang="en-US" sz="2400" spc="10" dirty="0">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a </a:t>
            </a:r>
            <a:r>
              <a:rPr lang="en-US" sz="2400" spc="-5" dirty="0">
                <a:latin typeface="Times New Roman" panose="02020603050405020304" pitchFamily="18" charset="0"/>
                <a:cs typeface="Times New Roman" panose="02020603050405020304" pitchFamily="18" charset="0"/>
              </a:rPr>
              <a:t>composite asset </a:t>
            </a:r>
            <a:r>
              <a:rPr lang="en-US" sz="2400" spc="-15" dirty="0">
                <a:latin typeface="Times New Roman" panose="02020603050405020304" pitchFamily="18" charset="0"/>
                <a:cs typeface="Times New Roman" panose="02020603050405020304" pitchFamily="18" charset="0"/>
              </a:rPr>
              <a:t>which </a:t>
            </a:r>
            <a:r>
              <a:rPr lang="en-US" sz="2400" spc="57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consists </a:t>
            </a:r>
            <a:r>
              <a:rPr lang="en-US" sz="2400" dirty="0">
                <a:latin typeface="Times New Roman" panose="02020603050405020304" pitchFamily="18" charset="0"/>
                <a:cs typeface="Times New Roman" panose="02020603050405020304" pitchFamily="18" charset="0"/>
              </a:rPr>
              <a:t>of </a:t>
            </a:r>
            <a:r>
              <a:rPr lang="en-US" sz="2400" spc="-10" dirty="0">
                <a:latin typeface="Times New Roman" panose="02020603050405020304" pitchFamily="18" charset="0"/>
                <a:cs typeface="Times New Roman" panose="02020603050405020304" pitchFamily="18" charset="0"/>
              </a:rPr>
              <a:t>SBU </a:t>
            </a:r>
            <a:r>
              <a:rPr lang="en-US" sz="2400" dirty="0">
                <a:latin typeface="Times New Roman" panose="02020603050405020304" pitchFamily="18" charset="0"/>
                <a:cs typeface="Times New Roman" panose="02020603050405020304" pitchFamily="18" charset="0"/>
              </a:rPr>
              <a:t>and </a:t>
            </a:r>
            <a:r>
              <a:rPr lang="en-US" sz="2400" spc="5" dirty="0">
                <a:latin typeface="Times New Roman" panose="02020603050405020304" pitchFamily="18" charset="0"/>
                <a:cs typeface="Times New Roman" panose="02020603050405020304" pitchFamily="18" charset="0"/>
              </a:rPr>
              <a:t>UDI. </a:t>
            </a:r>
            <a:r>
              <a:rPr lang="en-US" sz="2400" spc="-35" dirty="0">
                <a:latin typeface="Times New Roman" panose="02020603050405020304" pitchFamily="18" charset="0"/>
                <a:cs typeface="Times New Roman" panose="02020603050405020304" pitchFamily="18" charset="0"/>
              </a:rPr>
              <a:t>Language </a:t>
            </a:r>
            <a:r>
              <a:rPr lang="en-US" sz="2400" spc="-10" dirty="0">
                <a:latin typeface="Times New Roman" panose="02020603050405020304" pitchFamily="18" charset="0"/>
                <a:cs typeface="Times New Roman" panose="02020603050405020304" pitchFamily="18" charset="0"/>
              </a:rPr>
              <a:t>used </a:t>
            </a:r>
            <a:r>
              <a:rPr lang="en-US" sz="2400" spc="10" dirty="0">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different </a:t>
            </a:r>
            <a:r>
              <a:rPr lang="en-US" sz="2400" spc="5" dirty="0">
                <a:latin typeface="Times New Roman" panose="02020603050405020304" pitchFamily="18" charset="0"/>
                <a:cs typeface="Times New Roman" panose="02020603050405020304" pitchFamily="18" charset="0"/>
              </a:rPr>
              <a:t>from </a:t>
            </a:r>
            <a:r>
              <a:rPr lang="en-US" sz="2400" spc="-5" dirty="0">
                <a:latin typeface="Times New Roman" panose="02020603050405020304" pitchFamily="18" charset="0"/>
                <a:cs typeface="Times New Roman" panose="02020603050405020304" pitchFamily="18" charset="0"/>
              </a:rPr>
              <a:t>‘land, </a:t>
            </a:r>
            <a:r>
              <a:rPr lang="en-US" sz="2400" spc="-15" dirty="0">
                <a:latin typeface="Times New Roman" panose="02020603050405020304" pitchFamily="18" charset="0"/>
                <a:cs typeface="Times New Roman" panose="02020603050405020304" pitchFamily="18" charset="0"/>
              </a:rPr>
              <a:t>building  </a:t>
            </a:r>
            <a:r>
              <a:rPr lang="en-US" sz="2400" spc="-5" dirty="0">
                <a:latin typeface="Times New Roman" panose="02020603050405020304" pitchFamily="18" charset="0"/>
                <a:cs typeface="Times New Roman" panose="02020603050405020304" pitchFamily="18" charset="0"/>
              </a:rPr>
              <a:t>or both’ </a:t>
            </a:r>
            <a:r>
              <a:rPr lang="en-US" sz="2400" spc="-10" dirty="0">
                <a:latin typeface="Times New Roman" panose="02020603050405020304" pitchFamily="18" charset="0"/>
                <a:cs typeface="Times New Roman" panose="02020603050405020304" pitchFamily="18" charset="0"/>
              </a:rPr>
              <a:t>used </a:t>
            </a:r>
            <a:r>
              <a:rPr lang="en-US" sz="2400" spc="-5" dirty="0">
                <a:latin typeface="Times New Roman" panose="02020603050405020304" pitchFamily="18" charset="0"/>
                <a:cs typeface="Times New Roman" panose="02020603050405020304" pitchFamily="18" charset="0"/>
              </a:rPr>
              <a:t>in section</a:t>
            </a:r>
            <a:r>
              <a:rPr lang="en-US" sz="2400" spc="1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50C/45(5A)</a:t>
            </a:r>
            <a:endParaRPr lang="en-US" sz="2400" dirty="0">
              <a:latin typeface="Times New Roman" panose="02020603050405020304" pitchFamily="18" charset="0"/>
              <a:cs typeface="Times New Roman" panose="02020603050405020304" pitchFamily="18" charset="0"/>
            </a:endParaRPr>
          </a:p>
          <a:p>
            <a:pPr marL="12700" marR="6350" algn="just">
              <a:tabLst>
                <a:tab pos="387985" algn="l"/>
              </a:tabLst>
            </a:pPr>
            <a:endParaRPr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
        <p:nvSpPr>
          <p:cNvPr id="6" name="Title 4"/>
          <p:cNvSpPr>
            <a:spLocks noGrp="1"/>
          </p:cNvSpPr>
          <p:nvPr>
            <p:ph type="title"/>
          </p:nvPr>
        </p:nvSpPr>
        <p:spPr>
          <a:xfrm>
            <a:off x="440267" y="214489"/>
            <a:ext cx="10515600" cy="712611"/>
          </a:xfrm>
        </p:spPr>
        <p:txBody>
          <a:bodyPr>
            <a:normAutofit/>
          </a:bodyPr>
          <a:lstStyle/>
          <a:p>
            <a:r>
              <a:rPr lang="en-IN" b="1" dirty="0">
                <a:latin typeface="Times New Roman" panose="02020603050405020304" pitchFamily="18" charset="0"/>
                <a:cs typeface="Times New Roman" panose="02020603050405020304" pitchFamily="18" charset="0"/>
              </a:rPr>
              <a:t>Section</a:t>
            </a:r>
            <a:r>
              <a:rPr lang="en-IN" b="1" spc="-75" dirty="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194IC - Analysis</a:t>
            </a:r>
          </a:p>
        </p:txBody>
      </p:sp>
    </p:spTree>
    <p:extLst>
      <p:ext uri="{BB962C8B-B14F-4D97-AF65-F5344CB8AC3E}">
        <p14:creationId xmlns:p14="http://schemas.microsoft.com/office/powerpoint/2010/main" val="140761520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t>H.C. Khincha &amp; Co</a:t>
            </a:r>
          </a:p>
        </p:txBody>
      </p:sp>
      <p:sp>
        <p:nvSpPr>
          <p:cNvPr id="4" name="object 4"/>
          <p:cNvSpPr txBox="1">
            <a:spLocks noGrp="1"/>
          </p:cNvSpPr>
          <p:nvPr>
            <p:ph type="title"/>
          </p:nvPr>
        </p:nvSpPr>
        <p:spPr>
          <a:xfrm>
            <a:off x="496889" y="198604"/>
            <a:ext cx="11254844" cy="553998"/>
          </a:xfrm>
          <a:prstGeom prst="rect">
            <a:avLst/>
          </a:prstGeom>
        </p:spPr>
        <p:txBody>
          <a:bodyPr vert="horz" wrap="square" lIns="0" tIns="0" rIns="0" bIns="0" rtlCol="0" anchor="ctr">
            <a:spAutoFit/>
          </a:bodyPr>
          <a:lstStyle/>
          <a:p>
            <a:r>
              <a:rPr lang="en-US" sz="4000" b="1" dirty="0">
                <a:solidFill>
                  <a:schemeClr val="tx1"/>
                </a:solidFill>
                <a:latin typeface="Times New Roman" pitchFamily="18" charset="0"/>
                <a:cs typeface="Times New Roman" pitchFamily="18" charset="0"/>
              </a:rPr>
              <a:t>Cost with reference to certain modes of acquisition.</a:t>
            </a:r>
            <a:endParaRPr lang="en-US" sz="4000" dirty="0">
              <a:solidFill>
                <a:schemeClr val="tx1"/>
              </a:solidFill>
              <a:latin typeface="Times New Roman" pitchFamily="18" charset="0"/>
              <a:cs typeface="Times New Roman" pitchFamily="18" charset="0"/>
            </a:endParaRPr>
          </a:p>
        </p:txBody>
      </p:sp>
      <p:sp>
        <p:nvSpPr>
          <p:cNvPr id="5" name="object 4"/>
          <p:cNvSpPr txBox="1">
            <a:spLocks/>
          </p:cNvSpPr>
          <p:nvPr/>
        </p:nvSpPr>
        <p:spPr>
          <a:xfrm>
            <a:off x="496889" y="1233846"/>
            <a:ext cx="11165570" cy="3816429"/>
          </a:xfrm>
          <a:prstGeom prst="rect">
            <a:avLst/>
          </a:prstGeom>
        </p:spPr>
        <p:txBody>
          <a:bodyPr vert="horz" wrap="square" lIns="0" tIns="0" rIns="0" bIns="0" rtlCol="0" anchor="ctr">
            <a:spAutoFit/>
          </a:bodyPr>
          <a:lstStyle/>
          <a:p>
            <a:pPr lvl="0" algn="just">
              <a:spcBef>
                <a:spcPct val="0"/>
              </a:spcBef>
            </a:pPr>
            <a:r>
              <a:rPr lang="en-US" sz="2400" b="1" dirty="0">
                <a:latin typeface="Times New Roman" pitchFamily="18" charset="0"/>
                <a:cs typeface="Times New Roman" pitchFamily="18" charset="0"/>
              </a:rPr>
              <a:t>49(7)</a:t>
            </a:r>
          </a:p>
          <a:p>
            <a:pPr lvl="0" algn="just">
              <a:spcBef>
                <a:spcPct val="0"/>
              </a:spcBef>
              <a:buFont typeface="Wingdings" pitchFamily="2" charset="2"/>
              <a:buChar char="Ø"/>
            </a:pPr>
            <a:r>
              <a:rPr lang="en-US" sz="2800" dirty="0">
                <a:latin typeface="Times New Roman" pitchFamily="18" charset="0"/>
                <a:cs typeface="Times New Roman" pitchFamily="18" charset="0"/>
              </a:rPr>
              <a:t>Where the capital gain arises from the transfer of a capital asset, </a:t>
            </a:r>
          </a:p>
          <a:p>
            <a:pPr lvl="0" algn="just">
              <a:spcBef>
                <a:spcPct val="0"/>
              </a:spcBef>
              <a:buFont typeface="Wingdings" pitchFamily="2" charset="2"/>
              <a:buChar char="Ø"/>
            </a:pPr>
            <a:r>
              <a:rPr lang="en-US" sz="2800" dirty="0">
                <a:latin typeface="Times New Roman" pitchFamily="18" charset="0"/>
                <a:cs typeface="Times New Roman" pitchFamily="18" charset="0"/>
              </a:rPr>
              <a:t>being share in the project, </a:t>
            </a:r>
          </a:p>
          <a:p>
            <a:pPr lvl="0" algn="just">
              <a:spcBef>
                <a:spcPct val="0"/>
              </a:spcBef>
              <a:buFont typeface="Wingdings" pitchFamily="2" charset="2"/>
              <a:buChar char="Ø"/>
            </a:pPr>
            <a:r>
              <a:rPr lang="en-US" sz="2800" dirty="0">
                <a:latin typeface="Times New Roman" pitchFamily="18" charset="0"/>
                <a:cs typeface="Times New Roman" pitchFamily="18" charset="0"/>
              </a:rPr>
              <a:t>in the form of land or building or both, </a:t>
            </a:r>
          </a:p>
          <a:p>
            <a:pPr lvl="0" algn="just">
              <a:spcBef>
                <a:spcPct val="0"/>
              </a:spcBef>
              <a:buFont typeface="Wingdings" pitchFamily="2" charset="2"/>
              <a:buChar char="Ø"/>
            </a:pPr>
            <a:r>
              <a:rPr lang="en-US" sz="2800" dirty="0">
                <a:latin typeface="Times New Roman" pitchFamily="18" charset="0"/>
                <a:cs typeface="Times New Roman" pitchFamily="18" charset="0"/>
              </a:rPr>
              <a:t>referred to in sub-section (5A) of section 45, </a:t>
            </a:r>
          </a:p>
          <a:p>
            <a:pPr lvl="0" algn="just">
              <a:spcBef>
                <a:spcPct val="0"/>
              </a:spcBef>
              <a:buFont typeface="Wingdings" pitchFamily="2" charset="2"/>
              <a:buChar char="Ø"/>
            </a:pPr>
            <a:r>
              <a:rPr lang="en-US" sz="2800" dirty="0">
                <a:latin typeface="Times New Roman" pitchFamily="18" charset="0"/>
                <a:cs typeface="Times New Roman" pitchFamily="18" charset="0"/>
              </a:rPr>
              <a:t>not being the capital asset referred to in the proviso to the said sub-section, </a:t>
            </a:r>
          </a:p>
          <a:p>
            <a:pPr lvl="0" algn="just">
              <a:spcBef>
                <a:spcPct val="0"/>
              </a:spcBef>
              <a:buFont typeface="Wingdings" pitchFamily="2" charset="2"/>
              <a:buChar char="Ø"/>
            </a:pPr>
            <a:r>
              <a:rPr lang="en-US" sz="2800" dirty="0">
                <a:latin typeface="Times New Roman" pitchFamily="18" charset="0"/>
                <a:cs typeface="Times New Roman" pitchFamily="18" charset="0"/>
              </a:rPr>
              <a:t>the cost of acquisition of such asset, </a:t>
            </a:r>
          </a:p>
          <a:p>
            <a:pPr lvl="0" algn="just">
              <a:spcBef>
                <a:spcPct val="0"/>
              </a:spcBef>
              <a:buFont typeface="Wingdings" pitchFamily="2" charset="2"/>
              <a:buChar char="Ø"/>
            </a:pPr>
            <a:r>
              <a:rPr lang="en-US" sz="2800" dirty="0">
                <a:latin typeface="Times New Roman" pitchFamily="18" charset="0"/>
                <a:cs typeface="Times New Roman" pitchFamily="18" charset="0"/>
              </a:rPr>
              <a:t>shall be the amount which is deemed as full value of consideration in that sub-section.</a:t>
            </a:r>
            <a:endParaRPr lang="en-US" sz="2800"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286384109"/>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133" y="1122362"/>
            <a:ext cx="11345334" cy="4420481"/>
          </a:xfrm>
        </p:spPr>
        <p:txBody>
          <a:bodyPr>
            <a:normAutofit/>
          </a:bodyPr>
          <a:lstStyle/>
          <a:p>
            <a:r>
              <a:rPr lang="en-GB" sz="5400" b="1" dirty="0">
                <a:solidFill>
                  <a:schemeClr val="tx1"/>
                </a:solidFill>
                <a:latin typeface="Times New Roman" panose="02020603050405020304" pitchFamily="18" charset="0"/>
                <a:cs typeface="Times New Roman" panose="02020603050405020304" pitchFamily="18" charset="0"/>
              </a:rPr>
              <a:t>ISSUES IN SECTION 50C</a:t>
            </a:r>
            <a:br>
              <a:rPr lang="en-GB" sz="4000" b="1" dirty="0">
                <a:solidFill>
                  <a:schemeClr val="tx1"/>
                </a:solidFill>
                <a:latin typeface="Times New Roman" panose="02020603050405020304" pitchFamily="18" charset="0"/>
                <a:cs typeface="Times New Roman" panose="02020603050405020304" pitchFamily="18" charset="0"/>
              </a:rPr>
            </a:br>
            <a:br>
              <a:rPr lang="en-GB" sz="4000" b="1" dirty="0">
                <a:solidFill>
                  <a:schemeClr val="tx1"/>
                </a:solidFill>
                <a:latin typeface="Times New Roman" panose="02020603050405020304" pitchFamily="18" charset="0"/>
                <a:cs typeface="Times New Roman" panose="02020603050405020304" pitchFamily="18" charset="0"/>
              </a:rPr>
            </a:br>
            <a:br>
              <a:rPr lang="en-GB" sz="4000" b="1" dirty="0">
                <a:solidFill>
                  <a:schemeClr val="tx1"/>
                </a:solidFill>
                <a:latin typeface="Times New Roman" panose="02020603050405020304" pitchFamily="18" charset="0"/>
                <a:cs typeface="Times New Roman" panose="02020603050405020304" pitchFamily="18" charset="0"/>
              </a:rPr>
            </a:br>
            <a:r>
              <a:rPr lang="en-IN" sz="4000" b="1" u="sng" spc="-5" dirty="0">
                <a:solidFill>
                  <a:schemeClr val="tx1"/>
                </a:solidFill>
                <a:latin typeface="Times New Roman" panose="02020603050405020304" pitchFamily="18" charset="0"/>
                <a:cs typeface="Times New Roman" panose="02020603050405020304" pitchFamily="18" charset="0"/>
              </a:rPr>
              <a:t>SPECIAL PROVISION FOR FULL </a:t>
            </a:r>
            <a:r>
              <a:rPr lang="en-IN" sz="4000" b="1" u="sng" spc="-15" dirty="0">
                <a:solidFill>
                  <a:schemeClr val="tx1"/>
                </a:solidFill>
                <a:latin typeface="Times New Roman" panose="02020603050405020304" pitchFamily="18" charset="0"/>
                <a:cs typeface="Times New Roman" panose="02020603050405020304" pitchFamily="18" charset="0"/>
              </a:rPr>
              <a:t>VALUE </a:t>
            </a:r>
            <a:r>
              <a:rPr lang="en-IN" sz="4000" b="1" u="sng" dirty="0">
                <a:solidFill>
                  <a:schemeClr val="tx1"/>
                </a:solidFill>
                <a:latin typeface="Times New Roman" panose="02020603050405020304" pitchFamily="18" charset="0"/>
                <a:cs typeface="Times New Roman" panose="02020603050405020304" pitchFamily="18" charset="0"/>
              </a:rPr>
              <a:t>OF </a:t>
            </a:r>
            <a:r>
              <a:rPr lang="en-IN" sz="4000" b="1" u="sng" spc="-5" dirty="0">
                <a:solidFill>
                  <a:schemeClr val="tx1"/>
                </a:solidFill>
                <a:latin typeface="Times New Roman" panose="02020603050405020304" pitchFamily="18" charset="0"/>
                <a:cs typeface="Times New Roman" panose="02020603050405020304" pitchFamily="18" charset="0"/>
              </a:rPr>
              <a:t>CONSIDERATION IN CERTAIN</a:t>
            </a:r>
            <a:r>
              <a:rPr lang="en-IN" sz="4000" b="1" u="sng" spc="35" dirty="0">
                <a:solidFill>
                  <a:schemeClr val="tx1"/>
                </a:solidFill>
                <a:latin typeface="Times New Roman" panose="02020603050405020304" pitchFamily="18" charset="0"/>
                <a:cs typeface="Times New Roman" panose="02020603050405020304" pitchFamily="18" charset="0"/>
              </a:rPr>
              <a:t> </a:t>
            </a:r>
            <a:r>
              <a:rPr lang="en-IN" sz="4000" b="1" u="sng" spc="-5" dirty="0">
                <a:solidFill>
                  <a:schemeClr val="tx1"/>
                </a:solidFill>
                <a:latin typeface="Times New Roman" panose="02020603050405020304" pitchFamily="18" charset="0"/>
                <a:cs typeface="Times New Roman" panose="02020603050405020304" pitchFamily="18" charset="0"/>
              </a:rPr>
              <a:t>CASES</a:t>
            </a:r>
            <a:br>
              <a:rPr lang="en-IN" sz="4000" b="1" u="sng" spc="-5" dirty="0">
                <a:solidFill>
                  <a:schemeClr val="tx1"/>
                </a:solidFill>
                <a:latin typeface="Times New Roman" panose="02020603050405020304" pitchFamily="18" charset="0"/>
                <a:cs typeface="Times New Roman" panose="02020603050405020304" pitchFamily="18" charset="0"/>
              </a:rPr>
            </a:br>
            <a:endParaRPr lang="en-IN" sz="4000" b="1"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579600718"/>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733" y="428978"/>
            <a:ext cx="11311467" cy="5747985"/>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Why was 50C inserted:</a:t>
            </a:r>
          </a:p>
          <a:p>
            <a:pPr marL="0" indent="0" algn="just">
              <a:buNone/>
            </a:pPr>
            <a:r>
              <a:rPr lang="en-GB" sz="2400" dirty="0">
                <a:latin typeface="Times New Roman" panose="02020603050405020304" pitchFamily="18" charset="0"/>
                <a:cs typeface="Times New Roman" panose="02020603050405020304" pitchFamily="18" charset="0"/>
              </a:rPr>
              <a:t>Prior to 50C being enacted, understating the consideration for transfer of capital assets (land or building or both) in the instrument of transfer and paying a substantial part of the actual consideration with unaccounted money (cash) was a longstanding practice to evade tax on capital gains. 50C was inserted by the Finance Act, 2002 </a:t>
            </a:r>
            <a:r>
              <a:rPr lang="en-GB" sz="2400" dirty="0" err="1">
                <a:latin typeface="Times New Roman" panose="02020603050405020304" pitchFamily="18" charset="0"/>
                <a:cs typeface="Times New Roman" panose="02020603050405020304" pitchFamily="18" charset="0"/>
              </a:rPr>
              <a:t>w.e.f</a:t>
            </a:r>
            <a:r>
              <a:rPr lang="en-GB" sz="2400" dirty="0">
                <a:latin typeface="Times New Roman" panose="02020603050405020304" pitchFamily="18" charset="0"/>
                <a:cs typeface="Times New Roman" panose="02020603050405020304" pitchFamily="18" charset="0"/>
              </a:rPr>
              <a:t> 1-4-2003 to prevent large-scale undervaluation real estate and tax unaccounted money in transactions.</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latin typeface="TiMES" panose="02020603050405020304" pitchFamily="18" charset="0"/>
                <a:cs typeface="TiMES" panose="02020603050405020304" pitchFamily="18" charset="0"/>
              </a:rPr>
              <a:t>H.C. Khincha &amp; Co</a:t>
            </a:r>
          </a:p>
        </p:txBody>
      </p:sp>
    </p:spTree>
    <p:extLst>
      <p:ext uri="{BB962C8B-B14F-4D97-AF65-F5344CB8AC3E}">
        <p14:creationId xmlns:p14="http://schemas.microsoft.com/office/powerpoint/2010/main" val="214285039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821" y="1272469"/>
            <a:ext cx="11537245" cy="5218641"/>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Computation of capital gains in real estate transactions</a:t>
            </a:r>
          </a:p>
          <a:p>
            <a:pPr marL="0" indent="0" algn="just">
              <a:buNone/>
            </a:pPr>
            <a:r>
              <a:rPr lang="en-GB" sz="2400" dirty="0">
                <a:latin typeface="Times New Roman" panose="02020603050405020304" pitchFamily="18" charset="0"/>
                <a:cs typeface="Times New Roman" panose="02020603050405020304" pitchFamily="18" charset="0"/>
              </a:rPr>
              <a:t>The Bill proposes to insert a new section 50C in the Income-tax Act to make a special provision for determining the full value of consideration in cases of transfer of immovable property.</a:t>
            </a:r>
          </a:p>
          <a:p>
            <a:pPr marL="0" indent="0" algn="just">
              <a:buNone/>
            </a:pPr>
            <a:r>
              <a:rPr lang="en-GB" sz="2400" dirty="0">
                <a:latin typeface="Times New Roman" panose="02020603050405020304" pitchFamily="18" charset="0"/>
                <a:cs typeface="Times New Roman" panose="02020603050405020304" pitchFamily="18" charset="0"/>
              </a:rPr>
              <a:t>It is proposed to provide that where the consideration declared to be received or accruing as a result of the transfer of land or building or both, is less than the value adopted or assessed by any authority of a State Government for the purpose of payment of stamp duty in respect of such transfer, the value so adopted or assessed shall be deemed to be the full value of the consideration, and capital gains shall be computed accordingly under section 48 of the Income-tax Act.</a:t>
            </a:r>
          </a:p>
        </p:txBody>
      </p:sp>
      <p:sp>
        <p:nvSpPr>
          <p:cNvPr id="4" name="Footer Placeholder 3"/>
          <p:cNvSpPr>
            <a:spLocks noGrp="1"/>
          </p:cNvSpPr>
          <p:nvPr>
            <p:ph type="ftr" sz="quarter" idx="11"/>
          </p:nvPr>
        </p:nvSpPr>
        <p:spPr/>
        <p:txBody>
          <a:bodyPr/>
          <a:lstStyle/>
          <a:p>
            <a:r>
              <a:rPr lang="en-IN"/>
              <a:t>H.C. Khincha &amp; Co</a:t>
            </a:r>
          </a:p>
        </p:txBody>
      </p:sp>
      <p:sp>
        <p:nvSpPr>
          <p:cNvPr id="2" name="Title 1"/>
          <p:cNvSpPr>
            <a:spLocks noGrp="1"/>
          </p:cNvSpPr>
          <p:nvPr>
            <p:ph type="title"/>
          </p:nvPr>
        </p:nvSpPr>
        <p:spPr>
          <a:xfrm>
            <a:off x="270933" y="365126"/>
            <a:ext cx="11650133" cy="763764"/>
          </a:xfrm>
        </p:spPr>
        <p:txBody>
          <a:bodyPr>
            <a:noAutofit/>
          </a:bodyPr>
          <a:lstStyle/>
          <a:p>
            <a:pPr algn="ctr"/>
            <a:r>
              <a:rPr lang="en-GB" sz="2400" b="1" dirty="0">
                <a:solidFill>
                  <a:schemeClr val="tx1"/>
                </a:solidFill>
                <a:latin typeface="Times New Roman" panose="02020603050405020304" pitchFamily="18" charset="0"/>
                <a:cs typeface="Times New Roman" panose="02020603050405020304" pitchFamily="18" charset="0"/>
              </a:rPr>
              <a:t>MEMORANDUM EXPLAINING THE PROVISIONS IN THE FINANCE BILL, 2002</a:t>
            </a:r>
            <a:br>
              <a:rPr lang="en-GB" sz="2400" b="1" dirty="0">
                <a:solidFill>
                  <a:schemeClr val="tx1"/>
                </a:solidFill>
                <a:latin typeface="Times New Roman" panose="02020603050405020304" pitchFamily="18" charset="0"/>
                <a:cs typeface="Times New Roman" panose="02020603050405020304" pitchFamily="18" charset="0"/>
              </a:rPr>
            </a:br>
            <a:br>
              <a:rPr lang="en-GB" sz="2400" b="1" dirty="0">
                <a:solidFill>
                  <a:schemeClr val="tx1"/>
                </a:solidFill>
                <a:latin typeface="Times New Roman" panose="02020603050405020304" pitchFamily="18" charset="0"/>
                <a:cs typeface="Times New Roman" panose="02020603050405020304" pitchFamily="18" charset="0"/>
              </a:rPr>
            </a:br>
            <a:r>
              <a:rPr lang="en-GB" sz="2400" b="1" dirty="0">
                <a:solidFill>
                  <a:schemeClr val="tx1"/>
                </a:solidFill>
                <a:latin typeface="Times New Roman" panose="02020603050405020304" pitchFamily="18" charset="0"/>
                <a:cs typeface="Times New Roman" panose="02020603050405020304" pitchFamily="18" charset="0"/>
              </a:rPr>
              <a:t>PROVISIONS RELATING TO DIRECT TAXES</a:t>
            </a:r>
            <a:endParaRPr lang="en-IN"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09454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76" y="1080720"/>
            <a:ext cx="11593690" cy="5923142"/>
          </a:xfrm>
        </p:spPr>
        <p:txBody>
          <a:bodyPr>
            <a:noAutofit/>
          </a:bodyPr>
          <a:lstStyle/>
          <a:p>
            <a:pPr marL="0" indent="0" algn="just">
              <a:buNone/>
            </a:pPr>
            <a:r>
              <a:rPr lang="en-GB" sz="2000" dirty="0">
                <a:latin typeface="Times New Roman" panose="02020603050405020304" pitchFamily="18" charset="0"/>
                <a:cs typeface="Times New Roman" panose="02020603050405020304" pitchFamily="18" charset="0"/>
              </a:rPr>
              <a:t>It is further proposed to provide that where the </a:t>
            </a:r>
            <a:r>
              <a:rPr lang="en-GB" sz="2000" dirty="0" err="1">
                <a:latin typeface="Times New Roman" panose="02020603050405020304" pitchFamily="18" charset="0"/>
                <a:cs typeface="Times New Roman" panose="02020603050405020304" pitchFamily="18" charset="0"/>
              </a:rPr>
              <a:t>assessee</a:t>
            </a:r>
            <a:r>
              <a:rPr lang="en-GB" sz="2000" dirty="0">
                <a:latin typeface="Times New Roman" panose="02020603050405020304" pitchFamily="18" charset="0"/>
                <a:cs typeface="Times New Roman" panose="02020603050405020304" pitchFamily="18" charset="0"/>
              </a:rPr>
              <a:t> claims that the value adopted or assessed for stamp duty purposes exceeds the fair market value of the property as on the date of transfer, and he has not disputed the value so adopted or assessed in any appeal or revision or reference before any authority or Court, the Assessing Officer may refer the valuation of the relevant asset to a Valuation Officer in accordance with section 55A of the Income-tax Act. If the fair market value determined by the Valuation Officer is less than the value adopted for stamp duty purposes, the Assessing Officer may take such fair market value to be the full value of consideration. However, if the fair market value determined by the Valuation Officer is more than the value adopted or assessed for stamp duty purposes, the Assessing Officer shall not adopt such fair market value and will take the full value of consideration to be the value adopted or assessed for stamp duty purposes.</a:t>
            </a:r>
          </a:p>
          <a:p>
            <a:pPr marL="0" indent="0" algn="just">
              <a:buNone/>
            </a:pPr>
            <a:r>
              <a:rPr lang="en-GB" sz="2000" dirty="0">
                <a:latin typeface="Times New Roman" panose="02020603050405020304" pitchFamily="18" charset="0"/>
                <a:cs typeface="Times New Roman" panose="02020603050405020304" pitchFamily="18" charset="0"/>
              </a:rPr>
              <a:t>It is also proposed to provide that if the value adopted or assessed for stamp duty purposes is revised in any appeal, revision or reference, the assessment made shall be amended to </a:t>
            </a:r>
            <a:r>
              <a:rPr lang="en-GB" sz="2000" dirty="0" err="1">
                <a:latin typeface="Times New Roman" panose="02020603050405020304" pitchFamily="18" charset="0"/>
                <a:cs typeface="Times New Roman" panose="02020603050405020304" pitchFamily="18" charset="0"/>
              </a:rPr>
              <a:t>recompute</a:t>
            </a:r>
            <a:r>
              <a:rPr lang="en-GB" sz="2000" dirty="0">
                <a:latin typeface="Times New Roman" panose="02020603050405020304" pitchFamily="18" charset="0"/>
                <a:cs typeface="Times New Roman" panose="02020603050405020304" pitchFamily="18" charset="0"/>
              </a:rPr>
              <a:t> the capital gains by taking the revised value as the full value of consideration.</a:t>
            </a:r>
          </a:p>
          <a:p>
            <a:pPr marL="0" indent="0" algn="just">
              <a:buNone/>
            </a:pPr>
            <a:r>
              <a:rPr lang="en-GB" sz="2000" dirty="0">
                <a:latin typeface="Times New Roman" panose="02020603050405020304" pitchFamily="18" charset="0"/>
                <a:cs typeface="Times New Roman" panose="02020603050405020304" pitchFamily="18" charset="0"/>
              </a:rPr>
              <a:t>These amendments will take effect from 1st April, 2003 and will, accordingly, apply in relation to the assessment year 2003-2004 and subsequent years.</a:t>
            </a:r>
          </a:p>
          <a:p>
            <a:pPr marL="0" indent="0" algn="r">
              <a:buNone/>
            </a:pPr>
            <a:r>
              <a:rPr lang="en-GB" sz="2000" b="1" dirty="0">
                <a:latin typeface="Times New Roman" panose="02020603050405020304" pitchFamily="18" charset="0"/>
                <a:cs typeface="Times New Roman" panose="02020603050405020304" pitchFamily="18" charset="0"/>
              </a:rPr>
              <a:t>[Clauses  24 and 59]</a:t>
            </a:r>
            <a:endParaRPr lang="en-IN" sz="2000" b="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
        <p:nvSpPr>
          <p:cNvPr id="2" name="Title 1"/>
          <p:cNvSpPr>
            <a:spLocks noGrp="1"/>
          </p:cNvSpPr>
          <p:nvPr>
            <p:ph type="title"/>
          </p:nvPr>
        </p:nvSpPr>
        <p:spPr>
          <a:xfrm>
            <a:off x="270933" y="169327"/>
            <a:ext cx="11650133" cy="763764"/>
          </a:xfrm>
        </p:spPr>
        <p:txBody>
          <a:bodyPr>
            <a:noAutofit/>
          </a:bodyPr>
          <a:lstStyle/>
          <a:p>
            <a:pPr algn="ctr"/>
            <a:r>
              <a:rPr lang="en-GB" sz="2400" b="1" dirty="0">
                <a:latin typeface="Times New Roman" panose="02020603050405020304" pitchFamily="18" charset="0"/>
                <a:cs typeface="Times New Roman" panose="02020603050405020304" pitchFamily="18" charset="0"/>
              </a:rPr>
              <a:t>MEMORANDUM EXPLAINING THE PROVISIONS IN THE FINANCE BILL, 2002</a:t>
            </a:r>
            <a:br>
              <a:rPr lang="en-GB" sz="2400" b="1" dirty="0">
                <a:latin typeface="Times New Roman" panose="02020603050405020304" pitchFamily="18" charset="0"/>
                <a:cs typeface="Times New Roman" panose="02020603050405020304" pitchFamily="18" charset="0"/>
              </a:rPr>
            </a:br>
            <a:r>
              <a:rPr lang="en-GB" sz="2400" b="1" dirty="0">
                <a:latin typeface="Times New Roman" panose="02020603050405020304" pitchFamily="18" charset="0"/>
                <a:cs typeface="Times New Roman" panose="02020603050405020304" pitchFamily="18" charset="0"/>
              </a:rPr>
              <a:t>PROVISIONS RELATING TO DIRECT TAXES</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859678"/>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20746"/>
            <a:ext cx="11338560" cy="6386732"/>
          </a:xfrm>
        </p:spPr>
        <p:txBody>
          <a:bodyPr>
            <a:normAutofit/>
          </a:bodyPr>
          <a:lstStyle/>
          <a:p>
            <a:pPr marL="19685" algn="just">
              <a:lnSpc>
                <a:spcPct val="100000"/>
              </a:lnSpc>
              <a:spcBef>
                <a:spcPts val="515"/>
              </a:spcBef>
            </a:pPr>
            <a:r>
              <a:rPr lang="en-GB" sz="2000" b="1" dirty="0">
                <a:solidFill>
                  <a:schemeClr val="tx1"/>
                </a:solidFill>
                <a:latin typeface="Times New Roman" panose="02020603050405020304" pitchFamily="18" charset="0"/>
                <a:cs typeface="Times New Roman" panose="02020603050405020304" pitchFamily="18" charset="0"/>
              </a:rPr>
              <a:t>50C</a:t>
            </a:r>
            <a:r>
              <a:rPr lang="en-GB" sz="2000" b="1" spc="-5" dirty="0">
                <a:solidFill>
                  <a:schemeClr val="tx1"/>
                </a:solidFill>
                <a:latin typeface="Times New Roman" panose="02020603050405020304" pitchFamily="18" charset="0"/>
                <a:cs typeface="Times New Roman" panose="02020603050405020304" pitchFamily="18" charset="0"/>
              </a:rPr>
              <a:t>(1)</a:t>
            </a:r>
            <a:r>
              <a:rPr lang="en-GB" sz="2000" spc="-5" dirty="0">
                <a:solidFill>
                  <a:schemeClr val="tx1"/>
                </a:solidFill>
                <a:latin typeface="Times New Roman" panose="02020603050405020304" pitchFamily="18" charset="0"/>
                <a:cs typeface="Times New Roman" panose="02020603050405020304" pitchFamily="18" charset="0"/>
              </a:rPr>
              <a:t> </a:t>
            </a:r>
          </a:p>
          <a:p>
            <a:pPr marL="362585" indent="-342900" algn="just">
              <a:lnSpc>
                <a:spcPct val="100000"/>
              </a:lnSpc>
              <a:spcBef>
                <a:spcPts val="515"/>
              </a:spcBef>
              <a:buFont typeface="Wingdings" panose="05000000000000000000" pitchFamily="2" charset="2"/>
              <a:buChar char="Ø"/>
            </a:pPr>
            <a:r>
              <a:rPr lang="en-GB" sz="2000" spc="-5" dirty="0">
                <a:solidFill>
                  <a:schemeClr val="tx1"/>
                </a:solidFill>
                <a:latin typeface="Times New Roman" panose="02020603050405020304" pitchFamily="18" charset="0"/>
                <a:cs typeface="Times New Roman" panose="02020603050405020304" pitchFamily="18" charset="0"/>
              </a:rPr>
              <a:t>Where the </a:t>
            </a:r>
            <a:r>
              <a:rPr lang="en-GB" sz="2000" b="1" u="sng" spc="-5" dirty="0">
                <a:solidFill>
                  <a:schemeClr val="tx1"/>
                </a:solidFill>
                <a:latin typeface="Times New Roman" panose="02020603050405020304" pitchFamily="18" charset="0"/>
                <a:cs typeface="Times New Roman" panose="02020603050405020304" pitchFamily="18" charset="0"/>
              </a:rPr>
              <a:t>consideration</a:t>
            </a:r>
            <a:r>
              <a:rPr lang="en-GB" sz="2000" spc="-5" dirty="0">
                <a:solidFill>
                  <a:schemeClr val="tx1"/>
                </a:solidFill>
                <a:latin typeface="Times New Roman" panose="02020603050405020304" pitchFamily="18" charset="0"/>
                <a:cs typeface="Times New Roman" panose="02020603050405020304" pitchFamily="18" charset="0"/>
              </a:rPr>
              <a:t> received or accruing </a:t>
            </a:r>
          </a:p>
          <a:p>
            <a:pPr marL="362585" indent="-342900" algn="just">
              <a:lnSpc>
                <a:spcPct val="100000"/>
              </a:lnSpc>
              <a:spcBef>
                <a:spcPts val="515"/>
              </a:spcBef>
              <a:buFont typeface="Wingdings" panose="05000000000000000000" pitchFamily="2" charset="2"/>
              <a:buChar char="Ø"/>
            </a:pPr>
            <a:r>
              <a:rPr lang="en-GB" sz="2000" spc="-5" dirty="0">
                <a:solidFill>
                  <a:schemeClr val="tx1"/>
                </a:solidFill>
                <a:latin typeface="Times New Roman" panose="02020603050405020304" pitchFamily="18" charset="0"/>
                <a:cs typeface="Times New Roman" panose="02020603050405020304" pitchFamily="18" charset="0"/>
              </a:rPr>
              <a:t>as a result of the </a:t>
            </a:r>
            <a:r>
              <a:rPr lang="en-GB" sz="2000" b="1" u="sng" spc="-5" dirty="0">
                <a:solidFill>
                  <a:schemeClr val="tx1"/>
                </a:solidFill>
                <a:latin typeface="Times New Roman" panose="02020603050405020304" pitchFamily="18" charset="0"/>
                <a:cs typeface="Times New Roman" panose="02020603050405020304" pitchFamily="18" charset="0"/>
              </a:rPr>
              <a:t>transfer</a:t>
            </a:r>
          </a:p>
          <a:p>
            <a:pPr marL="362585" indent="-342900" algn="just">
              <a:lnSpc>
                <a:spcPct val="100000"/>
              </a:lnSpc>
              <a:spcBef>
                <a:spcPts val="515"/>
              </a:spcBef>
              <a:buFont typeface="Wingdings" panose="05000000000000000000" pitchFamily="2" charset="2"/>
              <a:buChar char="Ø"/>
            </a:pPr>
            <a:r>
              <a:rPr lang="en-GB" sz="2000" spc="-5" dirty="0">
                <a:solidFill>
                  <a:schemeClr val="tx1"/>
                </a:solidFill>
                <a:latin typeface="Times New Roman" panose="02020603050405020304" pitchFamily="18" charset="0"/>
                <a:cs typeface="Times New Roman" panose="02020603050405020304" pitchFamily="18" charset="0"/>
              </a:rPr>
              <a:t>by an </a:t>
            </a:r>
            <a:r>
              <a:rPr lang="en-GB" sz="2000" spc="-5" dirty="0" err="1">
                <a:solidFill>
                  <a:schemeClr val="tx1"/>
                </a:solidFill>
                <a:latin typeface="Times New Roman" panose="02020603050405020304" pitchFamily="18" charset="0"/>
                <a:cs typeface="Times New Roman" panose="02020603050405020304" pitchFamily="18" charset="0"/>
              </a:rPr>
              <a:t>assessee</a:t>
            </a:r>
            <a:r>
              <a:rPr lang="en-GB" sz="2000" spc="-5" dirty="0">
                <a:solidFill>
                  <a:schemeClr val="tx1"/>
                </a:solidFill>
                <a:latin typeface="Times New Roman" panose="02020603050405020304" pitchFamily="18" charset="0"/>
                <a:cs typeface="Times New Roman" panose="02020603050405020304" pitchFamily="18" charset="0"/>
              </a:rPr>
              <a:t> of a </a:t>
            </a:r>
            <a:r>
              <a:rPr lang="en-GB" sz="2000" b="1" u="sng" spc="-5" dirty="0">
                <a:solidFill>
                  <a:schemeClr val="tx1"/>
                </a:solidFill>
                <a:latin typeface="Times New Roman" panose="02020603050405020304" pitchFamily="18" charset="0"/>
                <a:cs typeface="Times New Roman" panose="02020603050405020304" pitchFamily="18" charset="0"/>
              </a:rPr>
              <a:t>capital asset, </a:t>
            </a:r>
          </a:p>
          <a:p>
            <a:pPr marL="362585" indent="-342900" algn="just">
              <a:lnSpc>
                <a:spcPct val="100000"/>
              </a:lnSpc>
              <a:spcBef>
                <a:spcPts val="515"/>
              </a:spcBef>
              <a:buFont typeface="Wingdings" panose="05000000000000000000" pitchFamily="2" charset="2"/>
              <a:buChar char="Ø"/>
            </a:pPr>
            <a:r>
              <a:rPr lang="en-GB" sz="2000" b="1" u="sng" spc="-5" dirty="0">
                <a:solidFill>
                  <a:schemeClr val="tx1"/>
                </a:solidFill>
                <a:latin typeface="Times New Roman" panose="02020603050405020304" pitchFamily="18" charset="0"/>
                <a:cs typeface="Times New Roman" panose="02020603050405020304" pitchFamily="18" charset="0"/>
              </a:rPr>
              <a:t>being a land or building or both,</a:t>
            </a:r>
          </a:p>
          <a:p>
            <a:pPr marL="362585" indent="-342900" algn="just">
              <a:lnSpc>
                <a:spcPct val="100000"/>
              </a:lnSpc>
              <a:spcBef>
                <a:spcPts val="515"/>
              </a:spcBef>
              <a:buFont typeface="Wingdings" panose="05000000000000000000" pitchFamily="2" charset="2"/>
              <a:buChar char="Ø"/>
            </a:pPr>
            <a:r>
              <a:rPr lang="en-GB" sz="2000" spc="-5" dirty="0">
                <a:solidFill>
                  <a:schemeClr val="tx1"/>
                </a:solidFill>
                <a:latin typeface="Times New Roman" panose="02020603050405020304" pitchFamily="18" charset="0"/>
                <a:cs typeface="Times New Roman" panose="02020603050405020304" pitchFamily="18" charset="0"/>
              </a:rPr>
              <a:t>is </a:t>
            </a:r>
            <a:r>
              <a:rPr lang="en-GB" sz="2000" b="1" u="sng" spc="-5" dirty="0">
                <a:solidFill>
                  <a:schemeClr val="tx1"/>
                </a:solidFill>
                <a:latin typeface="Times New Roman" panose="02020603050405020304" pitchFamily="18" charset="0"/>
                <a:cs typeface="Times New Roman" panose="02020603050405020304" pitchFamily="18" charset="0"/>
              </a:rPr>
              <a:t>less than</a:t>
            </a:r>
            <a:r>
              <a:rPr lang="en-GB" sz="2000" spc="-5" dirty="0">
                <a:solidFill>
                  <a:schemeClr val="tx1"/>
                </a:solidFill>
                <a:latin typeface="Times New Roman" panose="02020603050405020304" pitchFamily="18" charset="0"/>
                <a:cs typeface="Times New Roman" panose="02020603050405020304" pitchFamily="18" charset="0"/>
              </a:rPr>
              <a:t> the </a:t>
            </a:r>
            <a:r>
              <a:rPr lang="en-GB" sz="2000" b="1" u="sng" spc="-5" dirty="0">
                <a:solidFill>
                  <a:schemeClr val="tx1"/>
                </a:solidFill>
                <a:latin typeface="Times New Roman" panose="02020603050405020304" pitchFamily="18" charset="0"/>
                <a:cs typeface="Times New Roman" panose="02020603050405020304" pitchFamily="18" charset="0"/>
              </a:rPr>
              <a:t>value adopted or assessed [or assessable]</a:t>
            </a:r>
            <a:r>
              <a:rPr lang="en-GB" sz="2000" spc="-5" dirty="0">
                <a:solidFill>
                  <a:schemeClr val="tx1"/>
                </a:solidFill>
                <a:latin typeface="Times New Roman" panose="02020603050405020304" pitchFamily="18" charset="0"/>
                <a:cs typeface="Times New Roman" panose="02020603050405020304" pitchFamily="18" charset="0"/>
              </a:rPr>
              <a:t> </a:t>
            </a:r>
          </a:p>
          <a:p>
            <a:pPr marL="362585" indent="-342900" algn="just">
              <a:lnSpc>
                <a:spcPct val="100000"/>
              </a:lnSpc>
              <a:spcBef>
                <a:spcPts val="515"/>
              </a:spcBef>
              <a:buFont typeface="Wingdings" panose="05000000000000000000" pitchFamily="2" charset="2"/>
              <a:buChar char="Ø"/>
            </a:pPr>
            <a:r>
              <a:rPr lang="en-GB" sz="2000" spc="-5" dirty="0">
                <a:solidFill>
                  <a:schemeClr val="tx1"/>
                </a:solidFill>
                <a:latin typeface="Times New Roman" panose="02020603050405020304" pitchFamily="18" charset="0"/>
                <a:cs typeface="Times New Roman" panose="02020603050405020304" pitchFamily="18" charset="0"/>
              </a:rPr>
              <a:t>by any </a:t>
            </a:r>
            <a:r>
              <a:rPr lang="en-GB" sz="2000" b="1" u="sng" spc="-5" dirty="0">
                <a:solidFill>
                  <a:schemeClr val="tx1"/>
                </a:solidFill>
                <a:latin typeface="Times New Roman" panose="02020603050405020304" pitchFamily="18" charset="0"/>
                <a:cs typeface="Times New Roman" panose="02020603050405020304" pitchFamily="18" charset="0"/>
              </a:rPr>
              <a:t>authority of a State Government</a:t>
            </a:r>
          </a:p>
          <a:p>
            <a:pPr marL="362585" indent="-342900" algn="just">
              <a:lnSpc>
                <a:spcPct val="100000"/>
              </a:lnSpc>
              <a:spcBef>
                <a:spcPts val="515"/>
              </a:spcBef>
              <a:buFont typeface="Wingdings" panose="05000000000000000000" pitchFamily="2" charset="2"/>
              <a:buChar char="Ø"/>
            </a:pPr>
            <a:r>
              <a:rPr lang="en-GB" sz="2000" spc="-5" dirty="0">
                <a:solidFill>
                  <a:schemeClr val="tx1"/>
                </a:solidFill>
                <a:latin typeface="Times New Roman" panose="02020603050405020304" pitchFamily="18" charset="0"/>
                <a:cs typeface="Times New Roman" panose="02020603050405020304" pitchFamily="18" charset="0"/>
              </a:rPr>
              <a:t>(hereafter in this section referred to as the "stamp valuation authority") </a:t>
            </a:r>
          </a:p>
          <a:p>
            <a:pPr marL="362585" indent="-342900" algn="just">
              <a:lnSpc>
                <a:spcPct val="100000"/>
              </a:lnSpc>
              <a:spcBef>
                <a:spcPts val="515"/>
              </a:spcBef>
              <a:buFont typeface="Wingdings" panose="05000000000000000000" pitchFamily="2" charset="2"/>
              <a:buChar char="Ø"/>
            </a:pPr>
            <a:r>
              <a:rPr lang="en-GB" sz="2000" b="1" u="sng" spc="-5" dirty="0">
                <a:solidFill>
                  <a:schemeClr val="tx1"/>
                </a:solidFill>
                <a:latin typeface="Times New Roman" panose="02020603050405020304" pitchFamily="18" charset="0"/>
                <a:cs typeface="Times New Roman" panose="02020603050405020304" pitchFamily="18" charset="0"/>
              </a:rPr>
              <a:t>for the purpose of payment of stamp duty</a:t>
            </a:r>
            <a:r>
              <a:rPr lang="en-GB" sz="2000" spc="-5" dirty="0">
                <a:solidFill>
                  <a:schemeClr val="tx1"/>
                </a:solidFill>
                <a:latin typeface="Times New Roman" panose="02020603050405020304" pitchFamily="18" charset="0"/>
                <a:cs typeface="Times New Roman" panose="02020603050405020304" pitchFamily="18" charset="0"/>
              </a:rPr>
              <a:t> in respect of such transfer, </a:t>
            </a:r>
          </a:p>
          <a:p>
            <a:pPr marL="362585" indent="-342900" algn="just">
              <a:lnSpc>
                <a:spcPct val="100000"/>
              </a:lnSpc>
              <a:spcBef>
                <a:spcPts val="515"/>
              </a:spcBef>
              <a:buFont typeface="Wingdings" panose="05000000000000000000" pitchFamily="2" charset="2"/>
              <a:buChar char="Ø"/>
            </a:pPr>
            <a:r>
              <a:rPr lang="en-GB" sz="2000" spc="-5" dirty="0">
                <a:solidFill>
                  <a:schemeClr val="tx1"/>
                </a:solidFill>
                <a:latin typeface="Times New Roman" panose="02020603050405020304" pitchFamily="18" charset="0"/>
                <a:cs typeface="Times New Roman" panose="02020603050405020304" pitchFamily="18" charset="0"/>
              </a:rPr>
              <a:t>the value so adopted or assessed [or assessable] shall, </a:t>
            </a:r>
          </a:p>
          <a:p>
            <a:pPr marL="362585" indent="-342900" algn="just">
              <a:lnSpc>
                <a:spcPct val="100000"/>
              </a:lnSpc>
              <a:spcBef>
                <a:spcPts val="515"/>
              </a:spcBef>
              <a:buFont typeface="Wingdings" panose="05000000000000000000" pitchFamily="2" charset="2"/>
              <a:buChar char="Ø"/>
            </a:pPr>
            <a:r>
              <a:rPr lang="en-GB" sz="2000" spc="-5" dirty="0">
                <a:solidFill>
                  <a:schemeClr val="tx1"/>
                </a:solidFill>
                <a:latin typeface="Times New Roman" panose="02020603050405020304" pitchFamily="18" charset="0"/>
                <a:cs typeface="Times New Roman" panose="02020603050405020304" pitchFamily="18" charset="0"/>
              </a:rPr>
              <a:t>for the purposes of section 48, </a:t>
            </a:r>
          </a:p>
          <a:p>
            <a:pPr marL="362585" indent="-342900" algn="just">
              <a:lnSpc>
                <a:spcPct val="100000"/>
              </a:lnSpc>
              <a:spcBef>
                <a:spcPts val="515"/>
              </a:spcBef>
              <a:buFont typeface="Wingdings" panose="05000000000000000000" pitchFamily="2" charset="2"/>
              <a:buChar char="Ø"/>
            </a:pPr>
            <a:r>
              <a:rPr lang="en-GB" sz="2000" spc="-5" dirty="0">
                <a:solidFill>
                  <a:schemeClr val="tx1"/>
                </a:solidFill>
                <a:latin typeface="Times New Roman" panose="02020603050405020304" pitchFamily="18" charset="0"/>
                <a:cs typeface="Times New Roman" panose="02020603050405020304" pitchFamily="18" charset="0"/>
              </a:rPr>
              <a:t>be </a:t>
            </a:r>
            <a:r>
              <a:rPr lang="en-GB" sz="2000" b="1" u="sng" spc="-5" dirty="0">
                <a:solidFill>
                  <a:schemeClr val="tx1"/>
                </a:solidFill>
                <a:latin typeface="Times New Roman" panose="02020603050405020304" pitchFamily="18" charset="0"/>
                <a:cs typeface="Times New Roman" panose="02020603050405020304" pitchFamily="18" charset="0"/>
              </a:rPr>
              <a:t>deemed to be the full value of the consideration </a:t>
            </a:r>
          </a:p>
          <a:p>
            <a:pPr marL="362585" indent="-342900" algn="just">
              <a:lnSpc>
                <a:spcPct val="100000"/>
              </a:lnSpc>
              <a:spcBef>
                <a:spcPts val="515"/>
              </a:spcBef>
              <a:buFont typeface="Wingdings" panose="05000000000000000000" pitchFamily="2" charset="2"/>
              <a:buChar char="Ø"/>
            </a:pPr>
            <a:r>
              <a:rPr lang="en-GB" sz="2000" spc="-5" dirty="0">
                <a:solidFill>
                  <a:schemeClr val="tx1"/>
                </a:solidFill>
                <a:latin typeface="Times New Roman" panose="02020603050405020304" pitchFamily="18" charset="0"/>
                <a:cs typeface="Times New Roman" panose="02020603050405020304" pitchFamily="18" charset="0"/>
              </a:rPr>
              <a:t>received or accruing as a result of such transfer :</a:t>
            </a:r>
          </a:p>
          <a:p>
            <a:pPr marL="19685" algn="just">
              <a:lnSpc>
                <a:spcPct val="100000"/>
              </a:lnSpc>
              <a:spcBef>
                <a:spcPts val="515"/>
              </a:spcBef>
            </a:pPr>
            <a:endParaRPr lang="en-IN" sz="200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30"/>
              </a:spcBef>
            </a:pPr>
            <a:endParaRPr lang="en-IN" sz="28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253360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039" y="195945"/>
            <a:ext cx="11731923" cy="5893934"/>
          </a:xfrm>
        </p:spPr>
        <p:txBody>
          <a:bodyPr>
            <a:noAutofit/>
          </a:bodyPr>
          <a:lstStyle/>
          <a:p>
            <a:pPr marL="109728" indent="0" algn="just">
              <a:buNone/>
            </a:pPr>
            <a:r>
              <a:rPr lang="en-IN" sz="2300" b="1" dirty="0">
                <a:latin typeface="Times New Roman" panose="02020603050405020304" pitchFamily="18" charset="0"/>
                <a:cs typeface="Times New Roman" panose="02020603050405020304" pitchFamily="18" charset="0"/>
              </a:rPr>
              <a:t>Relevant para of the judgement is as under : </a:t>
            </a:r>
          </a:p>
          <a:p>
            <a:pPr marL="109728" indent="0" algn="just">
              <a:buNone/>
            </a:pPr>
            <a:r>
              <a:rPr lang="en-US" sz="2300" dirty="0">
                <a:latin typeface="Times New Roman" panose="02020603050405020304" pitchFamily="18" charset="0"/>
                <a:cs typeface="Times New Roman" panose="02020603050405020304" pitchFamily="18" charset="0"/>
              </a:rPr>
              <a:t>14. In connection with the general power of attorney and the will so executed, the practice, if any, prevalent in any State or the High Court recognizing these documents to be documents of title or documents conferring right in any immovable property is in violation of the statutory law.</a:t>
            </a:r>
          </a:p>
          <a:p>
            <a:pPr marL="109728" indent="0" algn="just">
              <a:buNone/>
            </a:pPr>
            <a:r>
              <a:rPr lang="en-US" sz="2300" dirty="0">
                <a:latin typeface="Times New Roman" panose="02020603050405020304" pitchFamily="18" charset="0"/>
                <a:cs typeface="Times New Roman" panose="02020603050405020304" pitchFamily="18" charset="0"/>
              </a:rPr>
              <a:t>Any such practice or tradition prevalent would not override the specific provisions of law which require execution of a document of title or transfer and its registration so as to confer right and title in an immovable property of over Rs.100/- in value.</a:t>
            </a:r>
          </a:p>
          <a:p>
            <a:pPr marL="109728" indent="0" algn="just">
              <a:buNone/>
            </a:pPr>
            <a:r>
              <a:rPr lang="en-US" sz="2300" dirty="0">
                <a:latin typeface="Times New Roman" panose="02020603050405020304" pitchFamily="18" charset="0"/>
                <a:cs typeface="Times New Roman" panose="02020603050405020304" pitchFamily="18" charset="0"/>
              </a:rPr>
              <a:t>The decisions of the </a:t>
            </a:r>
            <a:r>
              <a:rPr lang="en-US" sz="2300" b="1" dirty="0">
                <a:latin typeface="Times New Roman" panose="02020603050405020304" pitchFamily="18" charset="0"/>
                <a:cs typeface="Times New Roman" panose="02020603050405020304" pitchFamily="18" charset="0"/>
              </a:rPr>
              <a:t>Delhi High Court in the case of Veer Bala Gulati Vs. Municipal Corporation of Delhi and </a:t>
            </a:r>
            <a:r>
              <a:rPr lang="en-US" sz="2300" b="1" dirty="0" err="1">
                <a:latin typeface="Times New Roman" panose="02020603050405020304" pitchFamily="18" charset="0"/>
                <a:cs typeface="Times New Roman" panose="02020603050405020304" pitchFamily="18" charset="0"/>
              </a:rPr>
              <a:t>Anr</a:t>
            </a:r>
            <a:r>
              <a:rPr lang="en-US" sz="2300" b="1" dirty="0">
                <a:latin typeface="Times New Roman" panose="02020603050405020304" pitchFamily="18" charset="0"/>
                <a:cs typeface="Times New Roman" panose="02020603050405020304" pitchFamily="18" charset="0"/>
              </a:rPr>
              <a:t> (2003) 104 DLT 787</a:t>
            </a:r>
            <a:r>
              <a:rPr lang="en-US" sz="2300" dirty="0">
                <a:latin typeface="Times New Roman" panose="02020603050405020304" pitchFamily="18" charset="0"/>
                <a:cs typeface="Times New Roman" panose="02020603050405020304" pitchFamily="18" charset="0"/>
              </a:rPr>
              <a:t> following the earlier decision of the Delhi High Court itself in the case of </a:t>
            </a:r>
            <a:r>
              <a:rPr lang="en-US" sz="2300" b="1" dirty="0">
                <a:latin typeface="Times New Roman" panose="02020603050405020304" pitchFamily="18" charset="0"/>
                <a:cs typeface="Times New Roman" panose="02020603050405020304" pitchFamily="18" charset="0"/>
              </a:rPr>
              <a:t>Asha M. Jain Vs. Canara Bank and </a:t>
            </a:r>
            <a:r>
              <a:rPr lang="en-US" sz="2300" b="1" dirty="0" err="1">
                <a:latin typeface="Times New Roman" panose="02020603050405020304" pitchFamily="18" charset="0"/>
                <a:cs typeface="Times New Roman" panose="02020603050405020304" pitchFamily="18" charset="0"/>
              </a:rPr>
              <a:t>Ors</a:t>
            </a:r>
            <a:r>
              <a:rPr lang="en-US" sz="2300" b="1" dirty="0">
                <a:latin typeface="Times New Roman" panose="02020603050405020304" pitchFamily="18" charset="0"/>
                <a:cs typeface="Times New Roman" panose="02020603050405020304" pitchFamily="18" charset="0"/>
              </a:rPr>
              <a:t> (2001) 94 DLT 841</a:t>
            </a:r>
            <a:r>
              <a:rPr lang="en-US" sz="2300" dirty="0">
                <a:latin typeface="Times New Roman" panose="02020603050405020304" pitchFamily="18" charset="0"/>
                <a:cs typeface="Times New Roman" panose="02020603050405020304" pitchFamily="18" charset="0"/>
              </a:rPr>
              <a:t> holding that the agreement to sell with payment of full consideration and possession along with irrevocable power of attorney and other ancillary documents is a transaction to sell even though there may not be a sale deed, are of no help to the plaintiff-respondent inasmuch as the view taken by the Delhi High Court is not in consonance with the legal position which emanates from the plain reading of Section 54 of the Transfer of Property Act, 1882. </a:t>
            </a:r>
            <a:endParaRPr lang="en-IN" sz="23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671495153"/>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96948"/>
            <a:ext cx="11338560" cy="6386732"/>
          </a:xfrm>
        </p:spPr>
        <p:txBody>
          <a:bodyPr>
            <a:normAutofit/>
          </a:bodyPr>
          <a:lstStyle/>
          <a:p>
            <a:pPr marL="173355" marR="5080" indent="31750" algn="just"/>
            <a:r>
              <a:rPr lang="en-IN" b="1" spc="-5" dirty="0">
                <a:solidFill>
                  <a:schemeClr val="tx1"/>
                </a:solidFill>
                <a:latin typeface="Times New Roman" panose="02020603050405020304" pitchFamily="18" charset="0"/>
                <a:cs typeface="Times New Roman" panose="02020603050405020304" pitchFamily="18" charset="0"/>
              </a:rPr>
              <a:t>1</a:t>
            </a:r>
            <a:r>
              <a:rPr lang="en-IN" b="1" spc="-5" baseline="30000" dirty="0">
                <a:solidFill>
                  <a:schemeClr val="tx1"/>
                </a:solidFill>
                <a:latin typeface="Times New Roman" panose="02020603050405020304" pitchFamily="18" charset="0"/>
                <a:cs typeface="Times New Roman" panose="02020603050405020304" pitchFamily="18" charset="0"/>
              </a:rPr>
              <a:t>st</a:t>
            </a:r>
            <a:r>
              <a:rPr lang="en-IN" b="1" spc="-5" dirty="0">
                <a:solidFill>
                  <a:schemeClr val="tx1"/>
                </a:solidFill>
                <a:latin typeface="Times New Roman" panose="02020603050405020304" pitchFamily="18" charset="0"/>
                <a:cs typeface="Times New Roman" panose="02020603050405020304" pitchFamily="18" charset="0"/>
              </a:rPr>
              <a:t> Proviso (Inserted by </a:t>
            </a:r>
            <a:r>
              <a:rPr lang="en-IN" b="1" spc="-20" dirty="0">
                <a:solidFill>
                  <a:schemeClr val="tx1"/>
                </a:solidFill>
                <a:latin typeface="Times New Roman" panose="02020603050405020304" pitchFamily="18" charset="0"/>
                <a:cs typeface="Times New Roman" panose="02020603050405020304" pitchFamily="18" charset="0"/>
              </a:rPr>
              <a:t>FA, </a:t>
            </a:r>
            <a:r>
              <a:rPr lang="en-IN" b="1" spc="-5" dirty="0">
                <a:solidFill>
                  <a:schemeClr val="tx1"/>
                </a:solidFill>
                <a:latin typeface="Times New Roman" panose="02020603050405020304" pitchFamily="18" charset="0"/>
                <a:cs typeface="Times New Roman" panose="02020603050405020304" pitchFamily="18" charset="0"/>
              </a:rPr>
              <a:t>2016 </a:t>
            </a:r>
            <a:r>
              <a:rPr lang="en-IN" b="1" spc="-15" dirty="0" err="1">
                <a:solidFill>
                  <a:schemeClr val="tx1"/>
                </a:solidFill>
                <a:latin typeface="Times New Roman" panose="02020603050405020304" pitchFamily="18" charset="0"/>
                <a:cs typeface="Times New Roman" panose="02020603050405020304" pitchFamily="18" charset="0"/>
              </a:rPr>
              <a:t>w.e.f</a:t>
            </a:r>
            <a:r>
              <a:rPr lang="en-IN" b="1" spc="-15" dirty="0">
                <a:solidFill>
                  <a:schemeClr val="tx1"/>
                </a:solidFill>
                <a:latin typeface="Times New Roman" panose="02020603050405020304" pitchFamily="18" charset="0"/>
                <a:cs typeface="Times New Roman" panose="02020603050405020304" pitchFamily="18" charset="0"/>
              </a:rPr>
              <a:t>.</a:t>
            </a:r>
            <a:r>
              <a:rPr lang="en-IN" b="1" spc="20" dirty="0">
                <a:solidFill>
                  <a:schemeClr val="tx1"/>
                </a:solidFill>
                <a:latin typeface="Times New Roman" panose="02020603050405020304" pitchFamily="18" charset="0"/>
                <a:cs typeface="Times New Roman" panose="02020603050405020304" pitchFamily="18" charset="0"/>
              </a:rPr>
              <a:t> </a:t>
            </a:r>
            <a:r>
              <a:rPr lang="en-IN" b="1" spc="-5" dirty="0">
                <a:solidFill>
                  <a:schemeClr val="tx1"/>
                </a:solidFill>
                <a:latin typeface="Times New Roman" panose="02020603050405020304" pitchFamily="18" charset="0"/>
                <a:cs typeface="Times New Roman" panose="02020603050405020304" pitchFamily="18" charset="0"/>
              </a:rPr>
              <a:t>1.4.2017)</a:t>
            </a:r>
            <a:endParaRPr lang="en-IN" b="1" dirty="0">
              <a:solidFill>
                <a:schemeClr val="tx1"/>
              </a:solidFill>
              <a:latin typeface="Times New Roman" panose="02020603050405020304" pitchFamily="18" charset="0"/>
              <a:cs typeface="Times New Roman" panose="02020603050405020304" pitchFamily="18" charset="0"/>
            </a:endParaRPr>
          </a:p>
          <a:p>
            <a:pPr marL="516255" marR="5080" indent="-342900" algn="just">
              <a:buFont typeface="Wingdings" panose="05000000000000000000" pitchFamily="2" charset="2"/>
              <a:buChar char="Ø"/>
            </a:pPr>
            <a:r>
              <a:rPr lang="en-GB" spc="-5" dirty="0">
                <a:solidFill>
                  <a:schemeClr val="tx1"/>
                </a:solidFill>
                <a:latin typeface="Times New Roman" panose="02020603050405020304" pitchFamily="18" charset="0"/>
                <a:cs typeface="Times New Roman" panose="02020603050405020304" pitchFamily="18" charset="0"/>
              </a:rPr>
              <a:t>Provided that where the </a:t>
            </a:r>
            <a:r>
              <a:rPr lang="en-GB" b="1" u="sng" spc="-5" dirty="0">
                <a:solidFill>
                  <a:schemeClr val="tx1"/>
                </a:solidFill>
                <a:latin typeface="Times New Roman" panose="02020603050405020304" pitchFamily="18" charset="0"/>
                <a:cs typeface="Times New Roman" panose="02020603050405020304" pitchFamily="18" charset="0"/>
              </a:rPr>
              <a:t>date of the agreement fixing the amount of consideration and </a:t>
            </a:r>
          </a:p>
          <a:p>
            <a:pPr marL="516255" marR="5080" indent="-342900" algn="just">
              <a:buFont typeface="Wingdings" panose="05000000000000000000" pitchFamily="2" charset="2"/>
              <a:buChar char="Ø"/>
            </a:pPr>
            <a:r>
              <a:rPr lang="en-GB" spc="-5" dirty="0">
                <a:solidFill>
                  <a:schemeClr val="tx1"/>
                </a:solidFill>
                <a:latin typeface="Times New Roman" panose="02020603050405020304" pitchFamily="18" charset="0"/>
                <a:cs typeface="Times New Roman" panose="02020603050405020304" pitchFamily="18" charset="0"/>
              </a:rPr>
              <a:t>the </a:t>
            </a:r>
            <a:r>
              <a:rPr lang="en-GB" b="1" u="sng" spc="-5" dirty="0">
                <a:solidFill>
                  <a:schemeClr val="tx1"/>
                </a:solidFill>
                <a:latin typeface="Times New Roman" panose="02020603050405020304" pitchFamily="18" charset="0"/>
                <a:cs typeface="Times New Roman" panose="02020603050405020304" pitchFamily="18" charset="0"/>
              </a:rPr>
              <a:t>date of registration</a:t>
            </a:r>
            <a:r>
              <a:rPr lang="en-GB" spc="-5" dirty="0">
                <a:solidFill>
                  <a:schemeClr val="tx1"/>
                </a:solidFill>
                <a:latin typeface="Times New Roman" panose="02020603050405020304" pitchFamily="18" charset="0"/>
                <a:cs typeface="Times New Roman" panose="02020603050405020304" pitchFamily="18" charset="0"/>
              </a:rPr>
              <a:t> for the transfer of the capital asset </a:t>
            </a:r>
          </a:p>
          <a:p>
            <a:pPr marL="516255" marR="5080" indent="-342900" algn="just">
              <a:buFont typeface="Wingdings" panose="05000000000000000000" pitchFamily="2" charset="2"/>
              <a:buChar char="Ø"/>
            </a:pPr>
            <a:r>
              <a:rPr lang="en-GB" b="1" u="sng" spc="-5" dirty="0">
                <a:solidFill>
                  <a:schemeClr val="tx1"/>
                </a:solidFill>
                <a:latin typeface="Times New Roman" panose="02020603050405020304" pitchFamily="18" charset="0"/>
                <a:cs typeface="Times New Roman" panose="02020603050405020304" pitchFamily="18" charset="0"/>
              </a:rPr>
              <a:t>are not the same</a:t>
            </a:r>
            <a:r>
              <a:rPr lang="en-GB" spc="-5" dirty="0">
                <a:solidFill>
                  <a:schemeClr val="tx1"/>
                </a:solidFill>
                <a:latin typeface="Times New Roman" panose="02020603050405020304" pitchFamily="18" charset="0"/>
                <a:cs typeface="Times New Roman" panose="02020603050405020304" pitchFamily="18" charset="0"/>
              </a:rPr>
              <a:t>, </a:t>
            </a:r>
          </a:p>
          <a:p>
            <a:pPr marL="516255" marR="5080" indent="-342900" algn="just">
              <a:buFont typeface="Wingdings" panose="05000000000000000000" pitchFamily="2" charset="2"/>
              <a:buChar char="Ø"/>
            </a:pPr>
            <a:r>
              <a:rPr lang="en-GB" spc="-5" dirty="0">
                <a:solidFill>
                  <a:schemeClr val="tx1"/>
                </a:solidFill>
                <a:latin typeface="Times New Roman" panose="02020603050405020304" pitchFamily="18" charset="0"/>
                <a:cs typeface="Times New Roman" panose="02020603050405020304" pitchFamily="18" charset="0"/>
              </a:rPr>
              <a:t>the </a:t>
            </a:r>
            <a:r>
              <a:rPr lang="en-GB" b="1" u="sng" spc="-5" dirty="0">
                <a:solidFill>
                  <a:schemeClr val="tx1"/>
                </a:solidFill>
                <a:latin typeface="Times New Roman" panose="02020603050405020304" pitchFamily="18" charset="0"/>
                <a:cs typeface="Times New Roman" panose="02020603050405020304" pitchFamily="18" charset="0"/>
              </a:rPr>
              <a:t>value adopted or assessed or assessable </a:t>
            </a:r>
          </a:p>
          <a:p>
            <a:pPr marL="516255" marR="5080" indent="-342900" algn="just">
              <a:buFont typeface="Wingdings" panose="05000000000000000000" pitchFamily="2" charset="2"/>
              <a:buChar char="Ø"/>
            </a:pPr>
            <a:r>
              <a:rPr lang="en-GB" b="1" u="sng" spc="-5" dirty="0">
                <a:solidFill>
                  <a:schemeClr val="tx1"/>
                </a:solidFill>
                <a:latin typeface="Times New Roman" panose="02020603050405020304" pitchFamily="18" charset="0"/>
                <a:cs typeface="Times New Roman" panose="02020603050405020304" pitchFamily="18" charset="0"/>
              </a:rPr>
              <a:t>by the stamp valuation authority</a:t>
            </a:r>
            <a:r>
              <a:rPr lang="en-GB" spc="-5" dirty="0">
                <a:solidFill>
                  <a:schemeClr val="tx1"/>
                </a:solidFill>
                <a:latin typeface="Times New Roman" panose="02020603050405020304" pitchFamily="18" charset="0"/>
                <a:cs typeface="Times New Roman" panose="02020603050405020304" pitchFamily="18" charset="0"/>
              </a:rPr>
              <a:t> </a:t>
            </a:r>
          </a:p>
          <a:p>
            <a:pPr marL="516255" marR="5080" indent="-342900" algn="just">
              <a:buFont typeface="Wingdings" panose="05000000000000000000" pitchFamily="2" charset="2"/>
              <a:buChar char="Ø"/>
            </a:pPr>
            <a:r>
              <a:rPr lang="en-GB" spc="-5" dirty="0">
                <a:solidFill>
                  <a:schemeClr val="tx1"/>
                </a:solidFill>
                <a:latin typeface="Times New Roman" panose="02020603050405020304" pitchFamily="18" charset="0"/>
                <a:cs typeface="Times New Roman" panose="02020603050405020304" pitchFamily="18" charset="0"/>
              </a:rPr>
              <a:t>on the </a:t>
            </a:r>
            <a:r>
              <a:rPr lang="en-GB" b="1" u="sng" spc="-5" dirty="0">
                <a:solidFill>
                  <a:schemeClr val="tx1"/>
                </a:solidFill>
                <a:latin typeface="Times New Roman" panose="02020603050405020304" pitchFamily="18" charset="0"/>
                <a:cs typeface="Times New Roman" panose="02020603050405020304" pitchFamily="18" charset="0"/>
              </a:rPr>
              <a:t>date of agreement</a:t>
            </a:r>
          </a:p>
          <a:p>
            <a:pPr marL="516255" marR="5080" indent="-342900" algn="just">
              <a:buFont typeface="Wingdings" panose="05000000000000000000" pitchFamily="2" charset="2"/>
              <a:buChar char="Ø"/>
            </a:pPr>
            <a:r>
              <a:rPr lang="en-GB" b="1" u="sng" spc="-5" dirty="0">
                <a:solidFill>
                  <a:schemeClr val="tx1"/>
                </a:solidFill>
                <a:latin typeface="Times New Roman" panose="02020603050405020304" pitchFamily="18" charset="0"/>
                <a:cs typeface="Times New Roman" panose="02020603050405020304" pitchFamily="18" charset="0"/>
              </a:rPr>
              <a:t>may be taken</a:t>
            </a:r>
            <a:r>
              <a:rPr lang="en-GB" spc="-5" dirty="0">
                <a:solidFill>
                  <a:schemeClr val="tx1"/>
                </a:solidFill>
                <a:latin typeface="Times New Roman" panose="02020603050405020304" pitchFamily="18" charset="0"/>
                <a:cs typeface="Times New Roman" panose="02020603050405020304" pitchFamily="18" charset="0"/>
              </a:rPr>
              <a:t> for the purposes of computing full value of consideration</a:t>
            </a:r>
          </a:p>
          <a:p>
            <a:pPr marL="516255" marR="5080" indent="-342900" algn="just">
              <a:buFont typeface="Wingdings" panose="05000000000000000000" pitchFamily="2" charset="2"/>
              <a:buChar char="Ø"/>
            </a:pPr>
            <a:r>
              <a:rPr lang="en-GB" spc="-5" dirty="0">
                <a:solidFill>
                  <a:schemeClr val="tx1"/>
                </a:solidFill>
                <a:latin typeface="Times New Roman" panose="02020603050405020304" pitchFamily="18" charset="0"/>
                <a:cs typeface="Times New Roman" panose="02020603050405020304" pitchFamily="18" charset="0"/>
              </a:rPr>
              <a:t>for such transfer:</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671662563"/>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96948"/>
            <a:ext cx="11338560" cy="6386732"/>
          </a:xfrm>
        </p:spPr>
        <p:txBody>
          <a:bodyPr>
            <a:normAutofit/>
          </a:bodyPr>
          <a:lstStyle/>
          <a:p>
            <a:pPr marL="242570" marR="118745" algn="just">
              <a:spcBef>
                <a:spcPts val="395"/>
              </a:spcBef>
            </a:pPr>
            <a:r>
              <a:rPr lang="en-GB" sz="2400" b="1" u="sng" spc="-5" dirty="0">
                <a:solidFill>
                  <a:schemeClr val="tx1"/>
                </a:solidFill>
                <a:latin typeface="Times New Roman" panose="02020603050405020304" pitchFamily="18" charset="0"/>
                <a:cs typeface="Times New Roman" panose="02020603050405020304" pitchFamily="18" charset="0"/>
              </a:rPr>
              <a:t>2</a:t>
            </a:r>
            <a:r>
              <a:rPr lang="en-GB" sz="2400" b="1" u="sng" spc="-5" baseline="30000" dirty="0">
                <a:solidFill>
                  <a:schemeClr val="tx1"/>
                </a:solidFill>
                <a:latin typeface="Times New Roman" panose="02020603050405020304" pitchFamily="18" charset="0"/>
                <a:cs typeface="Times New Roman" panose="02020603050405020304" pitchFamily="18" charset="0"/>
              </a:rPr>
              <a:t>nd</a:t>
            </a:r>
            <a:r>
              <a:rPr lang="en-GB" sz="2400" b="1" u="sng" spc="-5" dirty="0">
                <a:solidFill>
                  <a:schemeClr val="tx1"/>
                </a:solidFill>
                <a:latin typeface="Times New Roman" panose="02020603050405020304" pitchFamily="18" charset="0"/>
                <a:cs typeface="Times New Roman" panose="02020603050405020304" pitchFamily="18" charset="0"/>
              </a:rPr>
              <a:t> Proviso</a:t>
            </a:r>
          </a:p>
          <a:p>
            <a:pPr marL="585470" marR="118745" indent="-342900" algn="just">
              <a:spcBef>
                <a:spcPts val="395"/>
              </a:spcBef>
              <a:buFont typeface="Wingdings" panose="05000000000000000000" pitchFamily="2" charset="2"/>
              <a:buChar char="Ø"/>
            </a:pPr>
            <a:r>
              <a:rPr lang="en-GB" sz="2400" spc="-5" dirty="0">
                <a:solidFill>
                  <a:schemeClr val="tx1"/>
                </a:solidFill>
                <a:latin typeface="Times New Roman" panose="02020603050405020304" pitchFamily="18" charset="0"/>
                <a:cs typeface="Times New Roman" panose="02020603050405020304" pitchFamily="18" charset="0"/>
              </a:rPr>
              <a:t>Provided further that </a:t>
            </a:r>
          </a:p>
          <a:p>
            <a:pPr marL="585470" marR="118745" indent="-342900" algn="just">
              <a:spcBef>
                <a:spcPts val="395"/>
              </a:spcBef>
              <a:buFont typeface="Wingdings" panose="05000000000000000000" pitchFamily="2" charset="2"/>
              <a:buChar char="Ø"/>
            </a:pPr>
            <a:r>
              <a:rPr lang="en-GB" sz="2400" spc="-5" dirty="0">
                <a:solidFill>
                  <a:schemeClr val="tx1"/>
                </a:solidFill>
                <a:latin typeface="Times New Roman" panose="02020603050405020304" pitchFamily="18" charset="0"/>
                <a:cs typeface="Times New Roman" panose="02020603050405020304" pitchFamily="18" charset="0"/>
              </a:rPr>
              <a:t>the </a:t>
            </a:r>
            <a:r>
              <a:rPr lang="en-GB" sz="2400" b="1" u="sng" spc="-5" dirty="0">
                <a:solidFill>
                  <a:schemeClr val="tx1"/>
                </a:solidFill>
                <a:latin typeface="Times New Roman" panose="02020603050405020304" pitchFamily="18" charset="0"/>
                <a:cs typeface="Times New Roman" panose="02020603050405020304" pitchFamily="18" charset="0"/>
              </a:rPr>
              <a:t>first proviso shall apply</a:t>
            </a:r>
            <a:r>
              <a:rPr lang="en-GB" sz="2400" spc="-5" dirty="0">
                <a:solidFill>
                  <a:schemeClr val="tx1"/>
                </a:solidFill>
                <a:latin typeface="Times New Roman" panose="02020603050405020304" pitchFamily="18" charset="0"/>
                <a:cs typeface="Times New Roman" panose="02020603050405020304" pitchFamily="18" charset="0"/>
              </a:rPr>
              <a:t> only in a case </a:t>
            </a:r>
          </a:p>
          <a:p>
            <a:pPr marL="585470" marR="118745" indent="-342900" algn="just">
              <a:spcBef>
                <a:spcPts val="395"/>
              </a:spcBef>
              <a:buFont typeface="Wingdings" panose="05000000000000000000" pitchFamily="2" charset="2"/>
              <a:buChar char="Ø"/>
            </a:pPr>
            <a:r>
              <a:rPr lang="en-GB" sz="2400" b="1" u="sng" spc="-5" dirty="0">
                <a:solidFill>
                  <a:schemeClr val="tx1"/>
                </a:solidFill>
                <a:latin typeface="Times New Roman" panose="02020603050405020304" pitchFamily="18" charset="0"/>
                <a:cs typeface="Times New Roman" panose="02020603050405020304" pitchFamily="18" charset="0"/>
              </a:rPr>
              <a:t>where the amount of consideration or a part thereof,</a:t>
            </a:r>
            <a:r>
              <a:rPr lang="en-GB" sz="2400" spc="-5" dirty="0">
                <a:solidFill>
                  <a:schemeClr val="tx1"/>
                </a:solidFill>
                <a:latin typeface="Times New Roman" panose="02020603050405020304" pitchFamily="18" charset="0"/>
                <a:cs typeface="Times New Roman" panose="02020603050405020304" pitchFamily="18" charset="0"/>
              </a:rPr>
              <a:t> </a:t>
            </a:r>
          </a:p>
          <a:p>
            <a:pPr marL="585470" marR="118745" indent="-342900" algn="just">
              <a:spcBef>
                <a:spcPts val="395"/>
              </a:spcBef>
              <a:buFont typeface="Wingdings" panose="05000000000000000000" pitchFamily="2" charset="2"/>
              <a:buChar char="Ø"/>
            </a:pPr>
            <a:r>
              <a:rPr lang="en-GB" sz="2400" spc="-5" dirty="0">
                <a:solidFill>
                  <a:schemeClr val="tx1"/>
                </a:solidFill>
                <a:latin typeface="Times New Roman" panose="02020603050405020304" pitchFamily="18" charset="0"/>
                <a:cs typeface="Times New Roman" panose="02020603050405020304" pitchFamily="18" charset="0"/>
              </a:rPr>
              <a:t>has been </a:t>
            </a:r>
            <a:r>
              <a:rPr lang="en-GB" sz="2400" b="1" u="sng" spc="-5" dirty="0">
                <a:solidFill>
                  <a:schemeClr val="tx1"/>
                </a:solidFill>
                <a:latin typeface="Times New Roman" panose="02020603050405020304" pitchFamily="18" charset="0"/>
                <a:cs typeface="Times New Roman" panose="02020603050405020304" pitchFamily="18" charset="0"/>
              </a:rPr>
              <a:t>received</a:t>
            </a:r>
            <a:r>
              <a:rPr lang="en-GB" sz="2400" spc="-5" dirty="0">
                <a:solidFill>
                  <a:schemeClr val="tx1"/>
                </a:solidFill>
                <a:latin typeface="Times New Roman" panose="02020603050405020304" pitchFamily="18" charset="0"/>
                <a:cs typeface="Times New Roman" panose="02020603050405020304" pitchFamily="18" charset="0"/>
              </a:rPr>
              <a:t> by way of an </a:t>
            </a:r>
            <a:r>
              <a:rPr lang="en-GB" sz="2400" b="1" u="sng" spc="-5" dirty="0">
                <a:solidFill>
                  <a:schemeClr val="tx1"/>
                </a:solidFill>
                <a:latin typeface="Times New Roman" panose="02020603050405020304" pitchFamily="18" charset="0"/>
                <a:cs typeface="Times New Roman" panose="02020603050405020304" pitchFamily="18" charset="0"/>
              </a:rPr>
              <a:t>account payee cheque or account payee bank draft or by use of electronic clearing system through a bank account</a:t>
            </a:r>
          </a:p>
          <a:p>
            <a:pPr marL="585470" marR="118745" indent="-342900" algn="just">
              <a:spcBef>
                <a:spcPts val="395"/>
              </a:spcBef>
              <a:buFont typeface="Wingdings" panose="05000000000000000000" pitchFamily="2" charset="2"/>
              <a:buChar char="Ø"/>
            </a:pPr>
            <a:r>
              <a:rPr lang="en-GB" sz="2400" spc="-5" dirty="0">
                <a:solidFill>
                  <a:schemeClr val="tx1"/>
                </a:solidFill>
                <a:latin typeface="Times New Roman" panose="02020603050405020304" pitchFamily="18" charset="0"/>
                <a:cs typeface="Times New Roman" panose="02020603050405020304" pitchFamily="18" charset="0"/>
              </a:rPr>
              <a:t>[or through </a:t>
            </a:r>
            <a:r>
              <a:rPr lang="en-GB" sz="2400" b="1" u="sng" spc="-5" dirty="0">
                <a:solidFill>
                  <a:schemeClr val="tx1"/>
                </a:solidFill>
                <a:latin typeface="Times New Roman" panose="02020603050405020304" pitchFamily="18" charset="0"/>
                <a:cs typeface="Times New Roman" panose="02020603050405020304" pitchFamily="18" charset="0"/>
              </a:rPr>
              <a:t>such other electronic mode as may be prescribed</a:t>
            </a:r>
            <a:r>
              <a:rPr lang="en-GB" sz="2400" spc="-5" dirty="0">
                <a:solidFill>
                  <a:schemeClr val="tx1"/>
                </a:solidFill>
                <a:latin typeface="Times New Roman" panose="02020603050405020304" pitchFamily="18" charset="0"/>
                <a:cs typeface="Times New Roman" panose="02020603050405020304" pitchFamily="18" charset="0"/>
              </a:rPr>
              <a:t>] </a:t>
            </a:r>
            <a:r>
              <a:rPr lang="en-IN" sz="2400" b="1" i="1" spc="-5" dirty="0">
                <a:solidFill>
                  <a:schemeClr val="tx1"/>
                </a:solidFill>
                <a:latin typeface="Times New Roman" panose="02020603050405020304" pitchFamily="18" charset="0"/>
                <a:cs typeface="Times New Roman" panose="02020603050405020304" pitchFamily="18" charset="0"/>
              </a:rPr>
              <a:t>Inserted by Finance (No. 2) Act, 2019 </a:t>
            </a:r>
            <a:r>
              <a:rPr lang="en-IN" sz="2400" b="1" i="1" spc="-15" dirty="0" err="1">
                <a:solidFill>
                  <a:schemeClr val="tx1"/>
                </a:solidFill>
                <a:latin typeface="Times New Roman" panose="02020603050405020304" pitchFamily="18" charset="0"/>
                <a:cs typeface="Times New Roman" panose="02020603050405020304" pitchFamily="18" charset="0"/>
              </a:rPr>
              <a:t>w.e.f</a:t>
            </a:r>
            <a:r>
              <a:rPr lang="en-IN" sz="2400" b="1" i="1" spc="-15" dirty="0">
                <a:solidFill>
                  <a:schemeClr val="tx1"/>
                </a:solidFill>
                <a:latin typeface="Times New Roman" panose="02020603050405020304" pitchFamily="18" charset="0"/>
                <a:cs typeface="Times New Roman" panose="02020603050405020304" pitchFamily="18" charset="0"/>
              </a:rPr>
              <a:t>. </a:t>
            </a:r>
            <a:r>
              <a:rPr lang="en-IN" sz="2400" b="1" i="1" spc="-5" dirty="0">
                <a:solidFill>
                  <a:schemeClr val="tx1"/>
                </a:solidFill>
                <a:latin typeface="Times New Roman" panose="02020603050405020304" pitchFamily="18" charset="0"/>
                <a:cs typeface="Times New Roman" panose="02020603050405020304" pitchFamily="18" charset="0"/>
              </a:rPr>
              <a:t>1.4.2020</a:t>
            </a:r>
            <a:endParaRPr lang="en-IN" sz="2400" b="1" spc="-5" dirty="0">
              <a:solidFill>
                <a:schemeClr val="tx1"/>
              </a:solidFill>
              <a:latin typeface="Times New Roman" panose="02020603050405020304" pitchFamily="18" charset="0"/>
              <a:cs typeface="Times New Roman" panose="02020603050405020304" pitchFamily="18" charset="0"/>
            </a:endParaRPr>
          </a:p>
          <a:p>
            <a:pPr marL="585470" marR="118745" indent="-342900" algn="just">
              <a:spcBef>
                <a:spcPts val="395"/>
              </a:spcBef>
              <a:buFont typeface="Wingdings" panose="05000000000000000000" pitchFamily="2" charset="2"/>
              <a:buChar char="Ø"/>
            </a:pPr>
            <a:r>
              <a:rPr lang="en-GB" sz="2400" b="1" u="sng" spc="-5" dirty="0">
                <a:solidFill>
                  <a:schemeClr val="tx1"/>
                </a:solidFill>
                <a:latin typeface="Times New Roman" panose="02020603050405020304" pitchFamily="18" charset="0"/>
                <a:cs typeface="Times New Roman" panose="02020603050405020304" pitchFamily="18" charset="0"/>
              </a:rPr>
              <a:t>on or before the date of the agreement for transfer:</a:t>
            </a:r>
            <a:r>
              <a:rPr lang="en-GB" sz="2400" spc="-5" dirty="0">
                <a:solidFill>
                  <a:schemeClr val="tx1"/>
                </a:solidFill>
                <a:latin typeface="Times New Roman" panose="02020603050405020304" pitchFamily="18" charset="0"/>
                <a:cs typeface="Times New Roman" panose="02020603050405020304" pitchFamily="18" charset="0"/>
              </a:rPr>
              <a:t>] </a:t>
            </a:r>
          </a:p>
          <a:p>
            <a:pPr marL="571500" indent="-571500">
              <a:spcBef>
                <a:spcPts val="30"/>
              </a:spcBef>
              <a:buFont typeface="Wingdings" panose="05000000000000000000" pitchFamily="2" charset="2"/>
              <a:buChar char="Ø"/>
            </a:pPr>
            <a:endParaRPr lang="en-IN" sz="32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666931136"/>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96948"/>
            <a:ext cx="11338560" cy="6386732"/>
          </a:xfrm>
        </p:spPr>
        <p:txBody>
          <a:bodyPr>
            <a:normAutofit/>
          </a:bodyPr>
          <a:lstStyle/>
          <a:p>
            <a:pPr marL="242570" marR="118745" indent="31750" algn="just"/>
            <a:r>
              <a:rPr lang="en-GB" sz="2400" b="1" i="1" dirty="0">
                <a:solidFill>
                  <a:schemeClr val="tx1"/>
                </a:solidFill>
                <a:latin typeface="Times New Roman" panose="02020603050405020304" pitchFamily="18" charset="0"/>
                <a:cs typeface="Times New Roman" panose="02020603050405020304" pitchFamily="18" charset="0"/>
              </a:rPr>
              <a:t>3</a:t>
            </a:r>
            <a:r>
              <a:rPr lang="en-GB" sz="2400" b="1" i="1" baseline="30000" dirty="0">
                <a:solidFill>
                  <a:schemeClr val="tx1"/>
                </a:solidFill>
                <a:latin typeface="Times New Roman" panose="02020603050405020304" pitchFamily="18" charset="0"/>
                <a:cs typeface="Times New Roman" panose="02020603050405020304" pitchFamily="18" charset="0"/>
              </a:rPr>
              <a:t>rd</a:t>
            </a:r>
            <a:r>
              <a:rPr lang="en-GB" sz="2400" b="1" i="1" dirty="0">
                <a:solidFill>
                  <a:schemeClr val="tx1"/>
                </a:solidFill>
                <a:latin typeface="Times New Roman" panose="02020603050405020304" pitchFamily="18" charset="0"/>
                <a:cs typeface="Times New Roman" panose="02020603050405020304" pitchFamily="18" charset="0"/>
              </a:rPr>
              <a:t> Proviso (Inserted by the Finance Act, 2018, </a:t>
            </a:r>
            <a:r>
              <a:rPr lang="en-GB" sz="2400" b="1" i="1" dirty="0" err="1">
                <a:solidFill>
                  <a:schemeClr val="tx1"/>
                </a:solidFill>
                <a:latin typeface="Times New Roman" panose="02020603050405020304" pitchFamily="18" charset="0"/>
                <a:cs typeface="Times New Roman" panose="02020603050405020304" pitchFamily="18" charset="0"/>
              </a:rPr>
              <a:t>w.e.f</a:t>
            </a:r>
            <a:r>
              <a:rPr lang="en-GB" sz="2400" b="1" i="1" dirty="0">
                <a:solidFill>
                  <a:schemeClr val="tx1"/>
                </a:solidFill>
                <a:latin typeface="Times New Roman" panose="02020603050405020304" pitchFamily="18" charset="0"/>
                <a:cs typeface="Times New Roman" panose="02020603050405020304" pitchFamily="18" charset="0"/>
              </a:rPr>
              <a:t>. 1-4-2019)</a:t>
            </a:r>
          </a:p>
          <a:p>
            <a:pPr marL="585470" marR="118745" indent="-342900" algn="just">
              <a:buFont typeface="Wingdings" panose="05000000000000000000" pitchFamily="2" charset="2"/>
              <a:buChar char="Ø"/>
            </a:pPr>
            <a:r>
              <a:rPr lang="en-GB" sz="2400" spc="-5" dirty="0">
                <a:solidFill>
                  <a:schemeClr val="tx1"/>
                </a:solidFill>
                <a:latin typeface="Times New Roman" panose="02020603050405020304" pitchFamily="18" charset="0"/>
                <a:cs typeface="Times New Roman" panose="02020603050405020304" pitchFamily="18" charset="0"/>
              </a:rPr>
              <a:t>[Provided also that </a:t>
            </a:r>
          </a:p>
          <a:p>
            <a:pPr marL="585470" marR="118745" indent="-342900" algn="just">
              <a:buFont typeface="Wingdings" panose="05000000000000000000" pitchFamily="2" charset="2"/>
              <a:buChar char="Ø"/>
            </a:pPr>
            <a:r>
              <a:rPr lang="en-GB" sz="2400" spc="-5" dirty="0">
                <a:solidFill>
                  <a:schemeClr val="tx1"/>
                </a:solidFill>
                <a:latin typeface="Times New Roman" panose="02020603050405020304" pitchFamily="18" charset="0"/>
                <a:cs typeface="Times New Roman" panose="02020603050405020304" pitchFamily="18" charset="0"/>
              </a:rPr>
              <a:t>where the </a:t>
            </a:r>
            <a:r>
              <a:rPr lang="en-GB" sz="2400" b="1" u="sng" spc="-5" dirty="0">
                <a:solidFill>
                  <a:schemeClr val="tx1"/>
                </a:solidFill>
                <a:latin typeface="Times New Roman" panose="02020603050405020304" pitchFamily="18" charset="0"/>
                <a:cs typeface="Times New Roman" panose="02020603050405020304" pitchFamily="18" charset="0"/>
              </a:rPr>
              <a:t>value adopted or assessed or assessable </a:t>
            </a:r>
          </a:p>
          <a:p>
            <a:pPr marL="585470" marR="118745" indent="-342900" algn="just">
              <a:buFont typeface="Wingdings" panose="05000000000000000000" pitchFamily="2" charset="2"/>
              <a:buChar char="Ø"/>
            </a:pPr>
            <a:r>
              <a:rPr lang="en-GB" sz="2400" b="1" u="sng" spc="-5" dirty="0">
                <a:solidFill>
                  <a:schemeClr val="tx1"/>
                </a:solidFill>
                <a:latin typeface="Times New Roman" panose="02020603050405020304" pitchFamily="18" charset="0"/>
                <a:cs typeface="Times New Roman" panose="02020603050405020304" pitchFamily="18" charset="0"/>
              </a:rPr>
              <a:t>by the stamp valuation authority</a:t>
            </a:r>
          </a:p>
          <a:p>
            <a:pPr marL="585470" marR="118745" indent="-342900" algn="just">
              <a:buFont typeface="Wingdings" panose="05000000000000000000" pitchFamily="2" charset="2"/>
              <a:buChar char="Ø"/>
            </a:pPr>
            <a:r>
              <a:rPr lang="en-GB" sz="2400" b="1" u="sng" spc="-5" dirty="0">
                <a:solidFill>
                  <a:schemeClr val="tx1"/>
                </a:solidFill>
                <a:latin typeface="Times New Roman" panose="02020603050405020304" pitchFamily="18" charset="0"/>
                <a:cs typeface="Times New Roman" panose="02020603050405020304" pitchFamily="18" charset="0"/>
              </a:rPr>
              <a:t>does not exceed one hundred and [ten] </a:t>
            </a:r>
            <a:r>
              <a:rPr lang="en-GB" sz="2400" b="1" i="1" spc="-5" dirty="0">
                <a:solidFill>
                  <a:schemeClr val="tx1"/>
                </a:solidFill>
                <a:latin typeface="Times New Roman" panose="02020603050405020304" pitchFamily="18" charset="0"/>
                <a:cs typeface="Times New Roman" panose="02020603050405020304" pitchFamily="18" charset="0"/>
              </a:rPr>
              <a:t>(Substituted for "five" by the Finance Act, 2020, </a:t>
            </a:r>
            <a:r>
              <a:rPr lang="en-GB" sz="2400" b="1" i="1" spc="-5" dirty="0" err="1">
                <a:solidFill>
                  <a:schemeClr val="tx1"/>
                </a:solidFill>
                <a:latin typeface="Times New Roman" panose="02020603050405020304" pitchFamily="18" charset="0"/>
                <a:cs typeface="Times New Roman" panose="02020603050405020304" pitchFamily="18" charset="0"/>
              </a:rPr>
              <a:t>w.e.f</a:t>
            </a:r>
            <a:r>
              <a:rPr lang="en-GB" sz="2400" b="1" i="1" spc="-5" dirty="0">
                <a:solidFill>
                  <a:schemeClr val="tx1"/>
                </a:solidFill>
                <a:latin typeface="Times New Roman" panose="02020603050405020304" pitchFamily="18" charset="0"/>
                <a:cs typeface="Times New Roman" panose="02020603050405020304" pitchFamily="18" charset="0"/>
              </a:rPr>
              <a:t>. 1-4-2021) </a:t>
            </a:r>
            <a:r>
              <a:rPr lang="en-GB" sz="2400" b="1" u="sng" spc="-5" dirty="0">
                <a:solidFill>
                  <a:schemeClr val="tx1"/>
                </a:solidFill>
                <a:latin typeface="Times New Roman" panose="02020603050405020304" pitchFamily="18" charset="0"/>
                <a:cs typeface="Times New Roman" panose="02020603050405020304" pitchFamily="18" charset="0"/>
              </a:rPr>
              <a:t>per cent</a:t>
            </a:r>
            <a:r>
              <a:rPr lang="en-GB" sz="2400" spc="-5" dirty="0">
                <a:solidFill>
                  <a:schemeClr val="tx1"/>
                </a:solidFill>
                <a:latin typeface="Times New Roman" panose="02020603050405020304" pitchFamily="18" charset="0"/>
                <a:cs typeface="Times New Roman" panose="02020603050405020304" pitchFamily="18" charset="0"/>
              </a:rPr>
              <a:t> </a:t>
            </a:r>
          </a:p>
          <a:p>
            <a:pPr marL="585470" marR="118745" indent="-342900" algn="just">
              <a:buFont typeface="Wingdings" panose="05000000000000000000" pitchFamily="2" charset="2"/>
              <a:buChar char="Ø"/>
            </a:pPr>
            <a:r>
              <a:rPr lang="en-GB" sz="2400" spc="-5" dirty="0">
                <a:solidFill>
                  <a:schemeClr val="tx1"/>
                </a:solidFill>
                <a:latin typeface="Times New Roman" panose="02020603050405020304" pitchFamily="18" charset="0"/>
                <a:cs typeface="Times New Roman" panose="02020603050405020304" pitchFamily="18" charset="0"/>
              </a:rPr>
              <a:t>of the </a:t>
            </a:r>
            <a:r>
              <a:rPr lang="en-GB" sz="2400" b="1" u="sng" spc="-5" dirty="0">
                <a:solidFill>
                  <a:schemeClr val="tx1"/>
                </a:solidFill>
                <a:latin typeface="Times New Roman" panose="02020603050405020304" pitchFamily="18" charset="0"/>
                <a:cs typeface="Times New Roman" panose="02020603050405020304" pitchFamily="18" charset="0"/>
              </a:rPr>
              <a:t>consideration received or accruing as a result of the transfer,</a:t>
            </a:r>
            <a:r>
              <a:rPr lang="en-GB" sz="2400" spc="-5" dirty="0">
                <a:solidFill>
                  <a:schemeClr val="tx1"/>
                </a:solidFill>
                <a:latin typeface="Times New Roman" panose="02020603050405020304" pitchFamily="18" charset="0"/>
                <a:cs typeface="Times New Roman" panose="02020603050405020304" pitchFamily="18" charset="0"/>
              </a:rPr>
              <a:t> </a:t>
            </a:r>
          </a:p>
          <a:p>
            <a:pPr marL="585470" marR="118745" indent="-342900" algn="just">
              <a:buFont typeface="Wingdings" panose="05000000000000000000" pitchFamily="2" charset="2"/>
              <a:buChar char="Ø"/>
            </a:pPr>
            <a:r>
              <a:rPr lang="en-GB" sz="2400" spc="-5" dirty="0">
                <a:solidFill>
                  <a:schemeClr val="tx1"/>
                </a:solidFill>
                <a:latin typeface="Times New Roman" panose="02020603050405020304" pitchFamily="18" charset="0"/>
                <a:cs typeface="Times New Roman" panose="02020603050405020304" pitchFamily="18" charset="0"/>
              </a:rPr>
              <a:t>the </a:t>
            </a:r>
            <a:r>
              <a:rPr lang="en-GB" sz="2400" b="1" u="sng" spc="-5" dirty="0">
                <a:solidFill>
                  <a:schemeClr val="tx1"/>
                </a:solidFill>
                <a:latin typeface="Times New Roman" panose="02020603050405020304" pitchFamily="18" charset="0"/>
                <a:cs typeface="Times New Roman" panose="02020603050405020304" pitchFamily="18" charset="0"/>
              </a:rPr>
              <a:t>consideration so received or accruing</a:t>
            </a:r>
            <a:r>
              <a:rPr lang="en-GB" sz="2400" spc="-5" dirty="0">
                <a:solidFill>
                  <a:schemeClr val="tx1"/>
                </a:solidFill>
                <a:latin typeface="Times New Roman" panose="02020603050405020304" pitchFamily="18" charset="0"/>
                <a:cs typeface="Times New Roman" panose="02020603050405020304" pitchFamily="18" charset="0"/>
              </a:rPr>
              <a:t> </a:t>
            </a:r>
          </a:p>
          <a:p>
            <a:pPr marL="585470" marR="118745" indent="-342900" algn="just">
              <a:buFont typeface="Wingdings" panose="05000000000000000000" pitchFamily="2" charset="2"/>
              <a:buChar char="Ø"/>
            </a:pPr>
            <a:r>
              <a:rPr lang="en-GB" sz="2400" spc="-5" dirty="0">
                <a:solidFill>
                  <a:schemeClr val="tx1"/>
                </a:solidFill>
                <a:latin typeface="Times New Roman" panose="02020603050405020304" pitchFamily="18" charset="0"/>
                <a:cs typeface="Times New Roman" panose="02020603050405020304" pitchFamily="18" charset="0"/>
              </a:rPr>
              <a:t>as a result of the transfer shall, </a:t>
            </a:r>
          </a:p>
          <a:p>
            <a:pPr marL="585470" marR="118745" indent="-342900" algn="just">
              <a:buFont typeface="Wingdings" panose="05000000000000000000" pitchFamily="2" charset="2"/>
              <a:buChar char="Ø"/>
            </a:pPr>
            <a:r>
              <a:rPr lang="en-GB" sz="2400" spc="-5" dirty="0">
                <a:solidFill>
                  <a:schemeClr val="tx1"/>
                </a:solidFill>
                <a:latin typeface="Times New Roman" panose="02020603050405020304" pitchFamily="18" charset="0"/>
                <a:cs typeface="Times New Roman" panose="02020603050405020304" pitchFamily="18" charset="0"/>
              </a:rPr>
              <a:t>for the purposes of section 48, </a:t>
            </a:r>
          </a:p>
          <a:p>
            <a:pPr marL="585470" marR="118745" indent="-342900" algn="just">
              <a:buFont typeface="Wingdings" panose="05000000000000000000" pitchFamily="2" charset="2"/>
              <a:buChar char="Ø"/>
            </a:pPr>
            <a:r>
              <a:rPr lang="en-GB" sz="2400" spc="-5" dirty="0">
                <a:solidFill>
                  <a:schemeClr val="tx1"/>
                </a:solidFill>
                <a:latin typeface="Times New Roman" panose="02020603050405020304" pitchFamily="18" charset="0"/>
                <a:cs typeface="Times New Roman" panose="02020603050405020304" pitchFamily="18" charset="0"/>
              </a:rPr>
              <a:t>be </a:t>
            </a:r>
            <a:r>
              <a:rPr lang="en-GB" sz="2400" b="1" u="sng" spc="-5" dirty="0">
                <a:solidFill>
                  <a:schemeClr val="tx1"/>
                </a:solidFill>
                <a:latin typeface="Times New Roman" panose="02020603050405020304" pitchFamily="18" charset="0"/>
                <a:cs typeface="Times New Roman" panose="02020603050405020304" pitchFamily="18" charset="0"/>
              </a:rPr>
              <a:t>deemed to be the full value of the consideration.</a:t>
            </a:r>
            <a:r>
              <a:rPr lang="en-GB" sz="2400" spc="-5" dirty="0">
                <a:solidFill>
                  <a:schemeClr val="tx1"/>
                </a:solidFill>
                <a:latin typeface="Times New Roman" panose="02020603050405020304" pitchFamily="18" charset="0"/>
                <a:cs typeface="Times New Roman" panose="02020603050405020304" pitchFamily="18" charset="0"/>
              </a:rPr>
              <a:t>]</a:t>
            </a: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472155506"/>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8" y="152400"/>
            <a:ext cx="11527972" cy="6255545"/>
          </a:xfrm>
        </p:spPr>
        <p:txBody>
          <a:bodyPr>
            <a:normAutofit fontScale="92500" lnSpcReduction="10000"/>
          </a:bodyPr>
          <a:lstStyle/>
          <a:p>
            <a:pPr marL="109728" indent="0" algn="just">
              <a:buNone/>
            </a:pPr>
            <a:r>
              <a:rPr lang="en-GB" sz="2400" b="1" dirty="0">
                <a:latin typeface="Times New Roman" panose="02020603050405020304" pitchFamily="18" charset="0"/>
                <a:cs typeface="Times New Roman" panose="02020603050405020304" pitchFamily="18" charset="0"/>
              </a:rPr>
              <a:t>50C(2)</a:t>
            </a:r>
            <a:r>
              <a:rPr lang="en-GB" sz="2400" dirty="0">
                <a:latin typeface="Times New Roman" panose="02020603050405020304" pitchFamily="18" charset="0"/>
                <a:cs typeface="Times New Roman" panose="02020603050405020304" pitchFamily="18" charset="0"/>
              </a:rPr>
              <a:t> </a:t>
            </a:r>
          </a:p>
          <a:p>
            <a:pPr marL="109728" indent="0" algn="just">
              <a:buNone/>
            </a:pPr>
            <a:r>
              <a:rPr lang="en-GB" sz="2400" dirty="0">
                <a:latin typeface="Times New Roman" panose="02020603050405020304" pitchFamily="18" charset="0"/>
                <a:cs typeface="Times New Roman" panose="02020603050405020304" pitchFamily="18" charset="0"/>
              </a:rPr>
              <a:t>Without prejudice to the provisions of sub-section (1), </a:t>
            </a:r>
          </a:p>
          <a:p>
            <a:pPr marL="109728" indent="0" algn="just">
              <a:buNone/>
            </a:pPr>
            <a:r>
              <a:rPr lang="en-GB" sz="2400" dirty="0">
                <a:latin typeface="Times New Roman" panose="02020603050405020304" pitchFamily="18" charset="0"/>
                <a:cs typeface="Times New Roman" panose="02020603050405020304" pitchFamily="18" charset="0"/>
              </a:rPr>
              <a:t>where -</a:t>
            </a:r>
          </a:p>
          <a:p>
            <a:pPr marL="109728" indent="0" algn="just">
              <a:buNone/>
            </a:pPr>
            <a:r>
              <a:rPr lang="en-GB" sz="2400" dirty="0">
                <a:latin typeface="Times New Roman" panose="02020603050405020304" pitchFamily="18" charset="0"/>
                <a:cs typeface="Times New Roman" panose="02020603050405020304" pitchFamily="18" charset="0"/>
              </a:rPr>
              <a:t>(a)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claims</a:t>
            </a:r>
            <a:r>
              <a:rPr lang="en-GB" sz="2400" dirty="0">
                <a:latin typeface="Times New Roman" panose="02020603050405020304" pitchFamily="18" charset="0"/>
                <a:cs typeface="Times New Roman" panose="02020603050405020304" pitchFamily="18" charset="0"/>
              </a:rPr>
              <a:t> before any Assessing Officer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that the </a:t>
            </a:r>
            <a:r>
              <a:rPr lang="en-GB" sz="2400" b="1" u="sng" dirty="0">
                <a:latin typeface="Times New Roman" panose="02020603050405020304" pitchFamily="18" charset="0"/>
                <a:cs typeface="Times New Roman" panose="02020603050405020304" pitchFamily="18" charset="0"/>
              </a:rPr>
              <a:t>value adopted or assessed [or assessable]</a:t>
            </a:r>
            <a:r>
              <a:rPr lang="en-GB"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by the </a:t>
            </a:r>
            <a:r>
              <a:rPr lang="en-GB" sz="2400" b="1" u="sng" dirty="0">
                <a:latin typeface="Times New Roman" panose="02020603050405020304" pitchFamily="18" charset="0"/>
                <a:cs typeface="Times New Roman" panose="02020603050405020304" pitchFamily="18" charset="0"/>
              </a:rPr>
              <a:t>stamp valuation authority</a:t>
            </a:r>
            <a:r>
              <a:rPr lang="en-GB" sz="2400" dirty="0">
                <a:latin typeface="Times New Roman" panose="02020603050405020304" pitchFamily="18" charset="0"/>
                <a:cs typeface="Times New Roman" panose="02020603050405020304" pitchFamily="18" charset="0"/>
              </a:rPr>
              <a:t> under sub-section (1)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exceeds the </a:t>
            </a:r>
            <a:r>
              <a:rPr lang="en-GB" sz="2400" b="1" u="sng" dirty="0">
                <a:latin typeface="Times New Roman" panose="02020603050405020304" pitchFamily="18" charset="0"/>
                <a:cs typeface="Times New Roman" panose="02020603050405020304" pitchFamily="18" charset="0"/>
              </a:rPr>
              <a:t>fair market value</a:t>
            </a:r>
            <a:r>
              <a:rPr lang="en-GB" sz="2400" dirty="0">
                <a:latin typeface="Times New Roman" panose="02020603050405020304" pitchFamily="18" charset="0"/>
                <a:cs typeface="Times New Roman" panose="02020603050405020304" pitchFamily="18" charset="0"/>
              </a:rPr>
              <a:t> of the property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as on the date of transfer;</a:t>
            </a:r>
          </a:p>
          <a:p>
            <a:pPr marL="109728" indent="0" algn="just">
              <a:buNone/>
            </a:pPr>
            <a:endParaRPr lang="en-GB" sz="2400" dirty="0">
              <a:latin typeface="Times New Roman" panose="02020603050405020304" pitchFamily="18" charset="0"/>
              <a:cs typeface="Times New Roman" panose="02020603050405020304" pitchFamily="18" charset="0"/>
            </a:endParaRPr>
          </a:p>
          <a:p>
            <a:pPr marL="109728" indent="0" algn="just">
              <a:buNone/>
            </a:pPr>
            <a:r>
              <a:rPr lang="en-GB" sz="2400" dirty="0">
                <a:latin typeface="Times New Roman" panose="02020603050405020304" pitchFamily="18" charset="0"/>
                <a:cs typeface="Times New Roman" panose="02020603050405020304" pitchFamily="18" charset="0"/>
              </a:rPr>
              <a:t>(b) the value so adopted or assessed [or assessable]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by the stamp valuation authority under sub-section (1)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has </a:t>
            </a:r>
            <a:r>
              <a:rPr lang="en-GB" sz="2400" b="1" u="sng" dirty="0">
                <a:latin typeface="Times New Roman" panose="02020603050405020304" pitchFamily="18" charset="0"/>
                <a:cs typeface="Times New Roman" panose="02020603050405020304" pitchFamily="18" charset="0"/>
              </a:rPr>
              <a:t>not been disputed in any appeal or revision</a:t>
            </a:r>
            <a:r>
              <a:rPr lang="en-GB" sz="2400" dirty="0">
                <a:latin typeface="Times New Roman" panose="02020603050405020304" pitchFamily="18" charset="0"/>
                <a:cs typeface="Times New Roman" panose="02020603050405020304" pitchFamily="18" charset="0"/>
              </a:rPr>
              <a:t> or </a:t>
            </a:r>
          </a:p>
          <a:p>
            <a:pPr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no reference has been made before any other authority, court or the High Court,</a:t>
            </a:r>
          </a:p>
          <a:p>
            <a:pPr marL="342900" indent="-342900"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the Assessing Officer may refer the valuation of the capital asset</a:t>
            </a:r>
            <a:r>
              <a:rPr lang="en-GB" sz="2400" dirty="0">
                <a:latin typeface="Times New Roman" panose="02020603050405020304" pitchFamily="18" charset="0"/>
                <a:cs typeface="Times New Roman" panose="02020603050405020304" pitchFamily="18" charset="0"/>
              </a:rPr>
              <a:t> to </a:t>
            </a:r>
          </a:p>
          <a:p>
            <a:pPr marL="342900" indent="-342900"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a Valuation Officer</a:t>
            </a:r>
            <a:endParaRPr lang="en-GB"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765840907"/>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8" y="152400"/>
            <a:ext cx="11527972" cy="6255545"/>
          </a:xfrm>
        </p:spPr>
        <p:txBody>
          <a:bodyPr>
            <a:normAutofit/>
          </a:bodyPr>
          <a:lstStyle/>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and </a:t>
            </a:r>
            <a:r>
              <a:rPr lang="en-GB" sz="2400" b="1" u="sng" dirty="0">
                <a:latin typeface="Times New Roman" panose="02020603050405020304" pitchFamily="18" charset="0"/>
                <a:cs typeface="Times New Roman" panose="02020603050405020304" pitchFamily="18" charset="0"/>
              </a:rPr>
              <a:t>where any such reference is made,</a:t>
            </a:r>
            <a:r>
              <a:rPr lang="en-GB"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provisions</a:t>
            </a:r>
            <a:r>
              <a:rPr lang="en-GB" sz="2400" dirty="0">
                <a:latin typeface="Times New Roman" panose="02020603050405020304" pitchFamily="18" charset="0"/>
                <a:cs typeface="Times New Roman" panose="02020603050405020304" pitchFamily="18" charset="0"/>
              </a:rPr>
              <a:t> of sub-sections (2), (3), (4), (5) and (6) of section 16A,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clause (</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of sub-section (1) and sub-sections (6) and (7) of section 23A,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sub-section (5) of section 24, </a:t>
            </a:r>
          </a:p>
          <a:p>
            <a:pPr marL="342900" indent="-342900"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section 34AA, section 35 and section 37 </a:t>
            </a:r>
          </a:p>
          <a:p>
            <a:pPr marL="342900" indent="-342900"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of the Wealth-tax Act</a:t>
            </a:r>
            <a:r>
              <a:rPr lang="en-GB" sz="2400" dirty="0">
                <a:latin typeface="Times New Roman" panose="02020603050405020304" pitchFamily="18" charset="0"/>
                <a:cs typeface="Times New Roman" panose="02020603050405020304" pitchFamily="18" charset="0"/>
              </a:rPr>
              <a:t>, 1957 (27 of 1957), </a:t>
            </a:r>
          </a:p>
          <a:p>
            <a:pPr marL="342900" indent="-342900"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shall, with necessary modifications</a:t>
            </a:r>
            <a:r>
              <a:rPr lang="en-GB"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apply in relation to such reference</a:t>
            </a:r>
          </a:p>
          <a:p>
            <a:pPr marL="342900" indent="-342900"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as they apply in relation to a reference made </a:t>
            </a:r>
          </a:p>
          <a:p>
            <a:pPr marL="342900" indent="-342900" algn="just">
              <a:buFont typeface="Wingdings" panose="05000000000000000000" pitchFamily="2" charset="2"/>
              <a:buChar char="Ø"/>
            </a:pPr>
            <a:r>
              <a:rPr lang="en-GB" sz="2400" b="1" u="sng" dirty="0">
                <a:latin typeface="Times New Roman" panose="02020603050405020304" pitchFamily="18" charset="0"/>
                <a:cs typeface="Times New Roman" panose="02020603050405020304" pitchFamily="18" charset="0"/>
              </a:rPr>
              <a:t>by the Assessing Officer under sub-section (1) of section 16A of that Act.</a:t>
            </a:r>
            <a:endParaRPr lang="en-IN" sz="24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62802506"/>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8" y="152400"/>
            <a:ext cx="11527972" cy="6255545"/>
          </a:xfrm>
        </p:spPr>
        <p:txBody>
          <a:bodyPr>
            <a:normAutofit/>
          </a:bodyPr>
          <a:lstStyle/>
          <a:p>
            <a:pPr algn="just">
              <a:lnSpc>
                <a:spcPct val="100000"/>
              </a:lnSpc>
            </a:pPr>
            <a:r>
              <a:rPr lang="en-GB" sz="2400" b="1" dirty="0">
                <a:solidFill>
                  <a:schemeClr val="tx1"/>
                </a:solidFill>
                <a:latin typeface="Times New Roman" panose="02020603050405020304" pitchFamily="18" charset="0"/>
                <a:cs typeface="Times New Roman" panose="02020603050405020304" pitchFamily="18" charset="0"/>
              </a:rPr>
              <a:t>Explanation - 1</a:t>
            </a:r>
          </a:p>
          <a:p>
            <a:pPr algn="just">
              <a:lnSpc>
                <a:spcPct val="100000"/>
              </a:lnSpc>
            </a:pPr>
            <a:r>
              <a:rPr lang="en-GB" sz="2400" dirty="0">
                <a:solidFill>
                  <a:schemeClr val="tx1"/>
                </a:solidFill>
                <a:latin typeface="Times New Roman" panose="02020603050405020304" pitchFamily="18" charset="0"/>
                <a:cs typeface="Times New Roman" panose="02020603050405020304" pitchFamily="18" charset="0"/>
              </a:rPr>
              <a:t>For the purposes of this section, "</a:t>
            </a:r>
            <a:r>
              <a:rPr lang="en-GB" sz="2400" b="1" u="sng" dirty="0">
                <a:solidFill>
                  <a:schemeClr val="tx1"/>
                </a:solidFill>
                <a:latin typeface="Times New Roman" panose="02020603050405020304" pitchFamily="18" charset="0"/>
                <a:cs typeface="Times New Roman" panose="02020603050405020304" pitchFamily="18" charset="0"/>
              </a:rPr>
              <a:t>Valuation Officer" shall have the same meaning as in clause (r) of section 2 of the Wealth-tax Act, 1957 (27 of 1957).</a:t>
            </a:r>
          </a:p>
          <a:p>
            <a:pPr algn="just">
              <a:lnSpc>
                <a:spcPct val="100000"/>
              </a:lnSpc>
            </a:pPr>
            <a:endParaRPr lang="en-GB" sz="2400" b="1" u="sng" dirty="0">
              <a:solidFill>
                <a:schemeClr val="tx1"/>
              </a:solidFill>
              <a:latin typeface="Times New Roman" panose="02020603050405020304" pitchFamily="18" charset="0"/>
              <a:cs typeface="Times New Roman" panose="02020603050405020304" pitchFamily="18" charset="0"/>
            </a:endParaRPr>
          </a:p>
          <a:p>
            <a:pPr algn="just">
              <a:lnSpc>
                <a:spcPct val="100000"/>
              </a:lnSpc>
            </a:pPr>
            <a:r>
              <a:rPr lang="en-GB" sz="2400" b="1" dirty="0">
                <a:solidFill>
                  <a:schemeClr val="tx1"/>
                </a:solidFill>
                <a:latin typeface="Times New Roman" panose="02020603050405020304" pitchFamily="18" charset="0"/>
                <a:cs typeface="Times New Roman" panose="02020603050405020304" pitchFamily="18" charset="0"/>
              </a:rPr>
              <a:t>Explanation - 2 </a:t>
            </a:r>
          </a:p>
          <a:p>
            <a:pPr marL="457200" indent="-457200" algn="just">
              <a:lnSpc>
                <a:spcPct val="100000"/>
              </a:lnSpc>
              <a:buFont typeface="Wingdings" panose="05000000000000000000" pitchFamily="2" charset="2"/>
              <a:buChar char="Ø"/>
            </a:pPr>
            <a:r>
              <a:rPr lang="en-GB" sz="2400" dirty="0">
                <a:solidFill>
                  <a:schemeClr val="tx1"/>
                </a:solidFill>
                <a:latin typeface="Times New Roman" panose="02020603050405020304" pitchFamily="18" charset="0"/>
                <a:cs typeface="Times New Roman" panose="02020603050405020304" pitchFamily="18" charset="0"/>
              </a:rPr>
              <a:t>For the purposes of this section, </a:t>
            </a:r>
          </a:p>
          <a:p>
            <a:pPr marL="457200" indent="-457200" algn="just">
              <a:lnSpc>
                <a:spcPct val="100000"/>
              </a:lnSpc>
              <a:buFont typeface="Wingdings" panose="05000000000000000000" pitchFamily="2" charset="2"/>
              <a:buChar char="Ø"/>
            </a:pPr>
            <a:r>
              <a:rPr lang="en-GB" sz="2400" dirty="0">
                <a:solidFill>
                  <a:schemeClr val="tx1"/>
                </a:solidFill>
                <a:latin typeface="Times New Roman" panose="02020603050405020304" pitchFamily="18" charset="0"/>
                <a:cs typeface="Times New Roman" panose="02020603050405020304" pitchFamily="18" charset="0"/>
              </a:rPr>
              <a:t>the expression "assessable" means the price</a:t>
            </a:r>
          </a:p>
          <a:p>
            <a:pPr marL="457200" indent="-457200" algn="just">
              <a:lnSpc>
                <a:spcPct val="100000"/>
              </a:lnSpc>
              <a:buFont typeface="Wingdings" panose="05000000000000000000" pitchFamily="2" charset="2"/>
              <a:buChar char="Ø"/>
            </a:pPr>
            <a:r>
              <a:rPr lang="en-GB" sz="2400" dirty="0">
                <a:solidFill>
                  <a:schemeClr val="tx1"/>
                </a:solidFill>
                <a:latin typeface="Times New Roman" panose="02020603050405020304" pitchFamily="18" charset="0"/>
                <a:cs typeface="Times New Roman" panose="02020603050405020304" pitchFamily="18" charset="0"/>
              </a:rPr>
              <a:t>which the stamp valuation authority would have, </a:t>
            </a:r>
          </a:p>
          <a:p>
            <a:pPr marL="457200" indent="-457200" algn="just">
              <a:lnSpc>
                <a:spcPct val="100000"/>
              </a:lnSpc>
              <a:buFont typeface="Wingdings" panose="05000000000000000000" pitchFamily="2" charset="2"/>
              <a:buChar char="Ø"/>
            </a:pPr>
            <a:r>
              <a:rPr lang="en-GB" sz="2400" dirty="0">
                <a:solidFill>
                  <a:schemeClr val="tx1"/>
                </a:solidFill>
                <a:latin typeface="Times New Roman" panose="02020603050405020304" pitchFamily="18" charset="0"/>
                <a:cs typeface="Times New Roman" panose="02020603050405020304" pitchFamily="18" charset="0"/>
              </a:rPr>
              <a:t>notwithstanding anything to the contrary contained in any other law </a:t>
            </a:r>
          </a:p>
          <a:p>
            <a:pPr marL="457200" indent="-457200" algn="just">
              <a:lnSpc>
                <a:spcPct val="100000"/>
              </a:lnSpc>
              <a:buFont typeface="Wingdings" panose="05000000000000000000" pitchFamily="2" charset="2"/>
              <a:buChar char="Ø"/>
            </a:pPr>
            <a:r>
              <a:rPr lang="en-GB" sz="2400" dirty="0">
                <a:solidFill>
                  <a:schemeClr val="tx1"/>
                </a:solidFill>
                <a:latin typeface="Times New Roman" panose="02020603050405020304" pitchFamily="18" charset="0"/>
                <a:cs typeface="Times New Roman" panose="02020603050405020304" pitchFamily="18" charset="0"/>
              </a:rPr>
              <a:t>for the time being in force, </a:t>
            </a:r>
          </a:p>
          <a:p>
            <a:pPr marL="457200" indent="-457200" algn="just">
              <a:lnSpc>
                <a:spcPct val="100000"/>
              </a:lnSpc>
              <a:buFont typeface="Wingdings" panose="05000000000000000000" pitchFamily="2" charset="2"/>
              <a:buChar char="Ø"/>
            </a:pPr>
            <a:r>
              <a:rPr lang="en-GB" sz="2400" dirty="0">
                <a:solidFill>
                  <a:schemeClr val="tx1"/>
                </a:solidFill>
                <a:latin typeface="Times New Roman" panose="02020603050405020304" pitchFamily="18" charset="0"/>
                <a:cs typeface="Times New Roman" panose="02020603050405020304" pitchFamily="18" charset="0"/>
              </a:rPr>
              <a:t>adopted or assessed, </a:t>
            </a:r>
          </a:p>
          <a:p>
            <a:pPr marL="457200" indent="-457200" algn="just">
              <a:lnSpc>
                <a:spcPct val="100000"/>
              </a:lnSpc>
              <a:buFont typeface="Wingdings" panose="05000000000000000000" pitchFamily="2" charset="2"/>
              <a:buChar char="Ø"/>
            </a:pPr>
            <a:r>
              <a:rPr lang="en-GB" sz="2400" dirty="0">
                <a:solidFill>
                  <a:schemeClr val="tx1"/>
                </a:solidFill>
                <a:latin typeface="Times New Roman" panose="02020603050405020304" pitchFamily="18" charset="0"/>
                <a:cs typeface="Times New Roman" panose="02020603050405020304" pitchFamily="18" charset="0"/>
              </a:rPr>
              <a:t>if it were referred to such authority </a:t>
            </a:r>
          </a:p>
          <a:p>
            <a:pPr marL="457200" indent="-457200" algn="just">
              <a:lnSpc>
                <a:spcPct val="100000"/>
              </a:lnSpc>
              <a:buFont typeface="Wingdings" panose="05000000000000000000" pitchFamily="2" charset="2"/>
              <a:buChar char="Ø"/>
            </a:pPr>
            <a:r>
              <a:rPr lang="en-GB" sz="2400" dirty="0">
                <a:solidFill>
                  <a:schemeClr val="tx1"/>
                </a:solidFill>
                <a:latin typeface="Times New Roman" panose="02020603050405020304" pitchFamily="18" charset="0"/>
                <a:cs typeface="Times New Roman" panose="02020603050405020304" pitchFamily="18" charset="0"/>
              </a:rPr>
              <a:t>for the purposes of the payment of stamp duty.</a:t>
            </a:r>
          </a:p>
          <a:p>
            <a:pPr algn="just">
              <a:lnSpc>
                <a:spcPct val="100000"/>
              </a:lnSpc>
            </a:pPr>
            <a:endParaRPr lang="en-GB"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IN" sz="24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747384025"/>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96948"/>
            <a:ext cx="11338560" cy="6386732"/>
          </a:xfrm>
        </p:spPr>
        <p:txBody>
          <a:bodyPr/>
          <a:lstStyle/>
          <a:p>
            <a:pPr algn="just">
              <a:lnSpc>
                <a:spcPct val="100000"/>
              </a:lnSpc>
            </a:pPr>
            <a:r>
              <a:rPr lang="en-GB" b="1" dirty="0">
                <a:solidFill>
                  <a:schemeClr val="tx1"/>
                </a:solidFill>
                <a:latin typeface="Times New Roman" panose="02020603050405020304" pitchFamily="18" charset="0"/>
                <a:cs typeface="Times New Roman" panose="02020603050405020304" pitchFamily="18" charset="0"/>
              </a:rPr>
              <a:t>50C(3)</a:t>
            </a:r>
            <a:endParaRPr lang="en-GB" dirty="0">
              <a:solidFill>
                <a:schemeClr val="tx1"/>
              </a:solidFill>
              <a:latin typeface="Times New Roman" panose="02020603050405020304" pitchFamily="18" charset="0"/>
              <a:cs typeface="Times New Roman" panose="02020603050405020304" pitchFamily="18" charset="0"/>
            </a:endParaRPr>
          </a:p>
          <a:p>
            <a:pPr marL="342900" indent="-342900" algn="just">
              <a:lnSpc>
                <a:spcPct val="100000"/>
              </a:lnSpc>
              <a:buFont typeface="Wingdings" panose="05000000000000000000" pitchFamily="2" charset="2"/>
              <a:buChar char="Ø"/>
            </a:pPr>
            <a:r>
              <a:rPr lang="en-GB" dirty="0">
                <a:solidFill>
                  <a:schemeClr val="tx1"/>
                </a:solidFill>
                <a:latin typeface="Times New Roman" panose="02020603050405020304" pitchFamily="18" charset="0"/>
                <a:cs typeface="Times New Roman" panose="02020603050405020304" pitchFamily="18" charset="0"/>
              </a:rPr>
              <a:t>Subject to the provisions contained in sub-section (2), </a:t>
            </a:r>
          </a:p>
          <a:p>
            <a:pPr marL="342900" indent="-342900" algn="just">
              <a:lnSpc>
                <a:spcPct val="100000"/>
              </a:lnSpc>
              <a:buFont typeface="Wingdings" panose="05000000000000000000" pitchFamily="2" charset="2"/>
              <a:buChar char="Ø"/>
            </a:pPr>
            <a:r>
              <a:rPr lang="en-GB" dirty="0">
                <a:solidFill>
                  <a:schemeClr val="tx1"/>
                </a:solidFill>
                <a:latin typeface="Times New Roman" panose="02020603050405020304" pitchFamily="18" charset="0"/>
                <a:cs typeface="Times New Roman" panose="02020603050405020304" pitchFamily="18" charset="0"/>
              </a:rPr>
              <a:t>where the </a:t>
            </a:r>
            <a:r>
              <a:rPr lang="en-GB" b="1" u="sng" dirty="0">
                <a:solidFill>
                  <a:schemeClr val="tx1"/>
                </a:solidFill>
                <a:latin typeface="Times New Roman" panose="02020603050405020304" pitchFamily="18" charset="0"/>
                <a:cs typeface="Times New Roman" panose="02020603050405020304" pitchFamily="18" charset="0"/>
              </a:rPr>
              <a:t>value ascertained under sub-section (2)</a:t>
            </a:r>
          </a:p>
          <a:p>
            <a:pPr marL="342900" indent="-342900" algn="just">
              <a:lnSpc>
                <a:spcPct val="100000"/>
              </a:lnSpc>
              <a:buFont typeface="Wingdings" panose="05000000000000000000" pitchFamily="2" charset="2"/>
              <a:buChar char="Ø"/>
            </a:pPr>
            <a:r>
              <a:rPr lang="en-GB" b="1" u="sng" dirty="0">
                <a:solidFill>
                  <a:schemeClr val="tx1"/>
                </a:solidFill>
                <a:latin typeface="Times New Roman" panose="02020603050405020304" pitchFamily="18" charset="0"/>
                <a:cs typeface="Times New Roman" panose="02020603050405020304" pitchFamily="18" charset="0"/>
              </a:rPr>
              <a:t>exceeds the value adopted or assessed [or assessable]</a:t>
            </a:r>
            <a:r>
              <a:rPr lang="en-GB" dirty="0">
                <a:solidFill>
                  <a:schemeClr val="tx1"/>
                </a:solidFill>
                <a:latin typeface="Times New Roman" panose="02020603050405020304" pitchFamily="18" charset="0"/>
                <a:cs typeface="Times New Roman" panose="02020603050405020304" pitchFamily="18" charset="0"/>
              </a:rPr>
              <a:t> </a:t>
            </a:r>
          </a:p>
          <a:p>
            <a:pPr marL="342900" indent="-342900" algn="just">
              <a:lnSpc>
                <a:spcPct val="100000"/>
              </a:lnSpc>
              <a:buFont typeface="Wingdings" panose="05000000000000000000" pitchFamily="2" charset="2"/>
              <a:buChar char="Ø"/>
            </a:pPr>
            <a:r>
              <a:rPr lang="en-GB" b="1" u="sng" dirty="0">
                <a:solidFill>
                  <a:schemeClr val="tx1"/>
                </a:solidFill>
                <a:latin typeface="Times New Roman" panose="02020603050405020304" pitchFamily="18" charset="0"/>
                <a:cs typeface="Times New Roman" panose="02020603050405020304" pitchFamily="18" charset="0"/>
              </a:rPr>
              <a:t>by the stamp valuation authority</a:t>
            </a:r>
            <a:r>
              <a:rPr lang="en-GB" dirty="0">
                <a:solidFill>
                  <a:schemeClr val="tx1"/>
                </a:solidFill>
                <a:latin typeface="Times New Roman" panose="02020603050405020304" pitchFamily="18" charset="0"/>
                <a:cs typeface="Times New Roman" panose="02020603050405020304" pitchFamily="18" charset="0"/>
              </a:rPr>
              <a:t> referred to in sub-section (1), </a:t>
            </a:r>
          </a:p>
          <a:p>
            <a:pPr marL="342900" indent="-342900" algn="just">
              <a:lnSpc>
                <a:spcPct val="100000"/>
              </a:lnSpc>
              <a:buFont typeface="Wingdings" panose="05000000000000000000" pitchFamily="2" charset="2"/>
              <a:buChar char="Ø"/>
            </a:pPr>
            <a:r>
              <a:rPr lang="en-GB" b="1" u="sng" dirty="0">
                <a:solidFill>
                  <a:schemeClr val="tx1"/>
                </a:solidFill>
                <a:latin typeface="Times New Roman" panose="02020603050405020304" pitchFamily="18" charset="0"/>
                <a:cs typeface="Times New Roman" panose="02020603050405020304" pitchFamily="18" charset="0"/>
              </a:rPr>
              <a:t>the value so adopted or assessed [or assessable] </a:t>
            </a:r>
          </a:p>
          <a:p>
            <a:pPr marL="342900" indent="-342900" algn="just">
              <a:lnSpc>
                <a:spcPct val="100000"/>
              </a:lnSpc>
              <a:buFont typeface="Wingdings" panose="05000000000000000000" pitchFamily="2" charset="2"/>
              <a:buChar char="Ø"/>
            </a:pPr>
            <a:r>
              <a:rPr lang="en-GB" b="1" u="sng" dirty="0">
                <a:solidFill>
                  <a:schemeClr val="tx1"/>
                </a:solidFill>
                <a:latin typeface="Times New Roman" panose="02020603050405020304" pitchFamily="18" charset="0"/>
                <a:cs typeface="Times New Roman" panose="02020603050405020304" pitchFamily="18" charset="0"/>
              </a:rPr>
              <a:t>by such authority shall be taken </a:t>
            </a:r>
          </a:p>
          <a:p>
            <a:pPr marL="342900" indent="-342900" algn="just">
              <a:lnSpc>
                <a:spcPct val="100000"/>
              </a:lnSpc>
              <a:buFont typeface="Wingdings" panose="05000000000000000000" pitchFamily="2" charset="2"/>
              <a:buChar char="Ø"/>
            </a:pPr>
            <a:r>
              <a:rPr lang="en-GB" b="1" u="sng" dirty="0">
                <a:solidFill>
                  <a:schemeClr val="tx1"/>
                </a:solidFill>
                <a:latin typeface="Times New Roman" panose="02020603050405020304" pitchFamily="18" charset="0"/>
                <a:cs typeface="Times New Roman" panose="02020603050405020304" pitchFamily="18" charset="0"/>
              </a:rPr>
              <a:t>as the full value of the consideration</a:t>
            </a:r>
            <a:r>
              <a:rPr lang="en-GB" dirty="0">
                <a:solidFill>
                  <a:schemeClr val="tx1"/>
                </a:solidFill>
                <a:latin typeface="Times New Roman" panose="02020603050405020304" pitchFamily="18" charset="0"/>
                <a:cs typeface="Times New Roman" panose="02020603050405020304" pitchFamily="18" charset="0"/>
              </a:rPr>
              <a:t> received or accruing </a:t>
            </a:r>
          </a:p>
          <a:p>
            <a:pPr marL="342900" indent="-342900" algn="just">
              <a:lnSpc>
                <a:spcPct val="100000"/>
              </a:lnSpc>
              <a:buFont typeface="Wingdings" panose="05000000000000000000" pitchFamily="2" charset="2"/>
              <a:buChar char="Ø"/>
            </a:pPr>
            <a:r>
              <a:rPr lang="en-GB" dirty="0">
                <a:solidFill>
                  <a:schemeClr val="tx1"/>
                </a:solidFill>
                <a:latin typeface="Times New Roman" panose="02020603050405020304" pitchFamily="18" charset="0"/>
                <a:cs typeface="Times New Roman" panose="02020603050405020304" pitchFamily="18" charset="0"/>
              </a:rPr>
              <a:t>as a result of the transfer.]</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869006353"/>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39" y="1074509"/>
            <a:ext cx="11162522" cy="4351338"/>
          </a:xfrm>
        </p:spPr>
        <p:txBody>
          <a:bodyPr>
            <a:normAutofit/>
          </a:bodyPr>
          <a:lstStyle/>
          <a:p>
            <a:pPr marL="514350" indent="-514350" algn="just">
              <a:buAutoNum type="arabicPeriod"/>
            </a:pPr>
            <a:r>
              <a:rPr lang="en-GB" sz="2400" dirty="0">
                <a:latin typeface="Times New Roman" pitchFamily="18" charset="0"/>
                <a:cs typeface="Times New Roman" pitchFamily="18" charset="0"/>
              </a:rPr>
              <a:t>The section is applicable from assessment year 2003-04.</a:t>
            </a:r>
          </a:p>
          <a:p>
            <a:pPr marL="514350" indent="-514350" algn="just">
              <a:buAutoNum type="arabicPeriod"/>
            </a:pPr>
            <a:r>
              <a:rPr lang="en-GB" sz="2400" dirty="0">
                <a:latin typeface="Times New Roman" pitchFamily="18" charset="0"/>
                <a:cs typeface="Times New Roman" pitchFamily="18" charset="0"/>
              </a:rPr>
              <a:t>There should be a transfer of capital asset, being land or building or both; </a:t>
            </a:r>
          </a:p>
          <a:p>
            <a:pPr marL="514350" indent="-514350" algn="just">
              <a:buAutoNum type="arabicPeriod"/>
            </a:pPr>
            <a:r>
              <a:rPr lang="en-GB" sz="2400" dirty="0">
                <a:latin typeface="Times New Roman" pitchFamily="18" charset="0"/>
                <a:cs typeface="Times New Roman" pitchFamily="18" charset="0"/>
              </a:rPr>
              <a:t>There should be a transfer of such capital asset by way of registration with the Stamp Duty Authorities; </a:t>
            </a:r>
          </a:p>
          <a:p>
            <a:pPr marL="514350" indent="-514350" algn="just">
              <a:buAutoNum type="arabicPeriod"/>
            </a:pPr>
            <a:r>
              <a:rPr lang="en-GB" sz="2400" dirty="0">
                <a:latin typeface="Times New Roman" pitchFamily="18" charset="0"/>
                <a:cs typeface="Times New Roman" pitchFamily="18" charset="0"/>
              </a:rPr>
              <a:t> Stamp duty is sought to be imposed by the Stamp Valuation Authorities at certain value of the capital asset which is different than the sale consideration shown in the documents of transfer sought to be registered;</a:t>
            </a:r>
          </a:p>
          <a:p>
            <a:pPr marL="514350" indent="-514350" algn="just">
              <a:buAutoNum type="arabicPeriod"/>
            </a:pPr>
            <a:r>
              <a:rPr lang="en-GB" sz="2400" dirty="0">
                <a:latin typeface="Times New Roman" pitchFamily="18" charset="0"/>
                <a:cs typeface="Times New Roman" pitchFamily="18" charset="0"/>
              </a:rPr>
              <a:t>Where valuation done by the Stamp Valuation Authorities for levying Stamp duty is less than the sale consideration shown by the </a:t>
            </a:r>
            <a:r>
              <a:rPr lang="en-GB" sz="2400" dirty="0" err="1">
                <a:latin typeface="Times New Roman" pitchFamily="18" charset="0"/>
                <a:cs typeface="Times New Roman" pitchFamily="18" charset="0"/>
              </a:rPr>
              <a:t>assessee</a:t>
            </a:r>
            <a:r>
              <a:rPr lang="en-GB" sz="2400" dirty="0">
                <a:latin typeface="Times New Roman" pitchFamily="18" charset="0"/>
                <a:cs typeface="Times New Roman" pitchFamily="18" charset="0"/>
              </a:rPr>
              <a:t> in the sale deed, Section 50C cannot be invoked;</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
        <p:nvSpPr>
          <p:cNvPr id="2" name="Title 1"/>
          <p:cNvSpPr>
            <a:spLocks noGrp="1"/>
          </p:cNvSpPr>
          <p:nvPr>
            <p:ph type="title"/>
          </p:nvPr>
        </p:nvSpPr>
        <p:spPr>
          <a:xfrm>
            <a:off x="609600" y="193318"/>
            <a:ext cx="10972800" cy="783129"/>
          </a:xfrm>
        </p:spPr>
        <p:txBody>
          <a:bodyPr>
            <a:normAutofit/>
          </a:bodyPr>
          <a:lstStyle/>
          <a:p>
            <a:r>
              <a:rPr lang="en-GB" sz="3600" b="1" dirty="0">
                <a:latin typeface="Times New Roman" pitchFamily="18" charset="0"/>
                <a:cs typeface="Times New Roman" pitchFamily="18" charset="0"/>
              </a:rPr>
              <a:t>SALIENT FEATURES OF SECTION 50C</a:t>
            </a:r>
            <a:endParaRPr lang="en-I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268283"/>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940" y="361647"/>
            <a:ext cx="11545872" cy="5804430"/>
          </a:xfrm>
        </p:spPr>
        <p:txBody>
          <a:bodyPr>
            <a:normAutofit/>
          </a:bodyPr>
          <a:lstStyle/>
          <a:p>
            <a:pPr marL="0" indent="0" algn="just">
              <a:lnSpc>
                <a:spcPct val="100000"/>
              </a:lnSpc>
              <a:buNone/>
            </a:pPr>
            <a:r>
              <a:rPr lang="en-GB" sz="2400" dirty="0">
                <a:latin typeface="Times New Roman" panose="02020603050405020304" pitchFamily="18" charset="0"/>
                <a:cs typeface="Times New Roman" panose="02020603050405020304" pitchFamily="18" charset="0"/>
              </a:rPr>
              <a:t>6. Where valuation done by the Stamp Valuation Authorities for levying stamp duty is more than the sale consideration shown by the transferor in the sale deed then such higher valuation will be considered as full value of consideration and, accordingly, such full value of consideration being valuation done by the Stamp Valuation Authorities will be substituted for apparent consideration; </a:t>
            </a: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a:latin typeface="Times New Roman" panose="02020603050405020304" pitchFamily="18" charset="0"/>
                <a:cs typeface="Times New Roman" panose="02020603050405020304" pitchFamily="18" charset="0"/>
              </a:rPr>
              <a:t>7. The capital gains under Section 48 shall be computed accordingly on the basis of such higher full value of consideration and not on the basis of apparent consideration shown in the sale deed;</a:t>
            </a: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a:latin typeface="Times New Roman" panose="02020603050405020304" pitchFamily="18" charset="0"/>
                <a:cs typeface="Times New Roman" panose="02020603050405020304" pitchFamily="18" charset="0"/>
              </a:rPr>
              <a:t>8. If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being transferor, claims before the Assessing Officer that fair market value of the property under transfer is less than the valuation done by the Stamp Valuation Authorities then the Assessing Officer may refer the property to the Valuation Officer for determining its fair market value as on the date of the transfer;</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87904197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373" y="372533"/>
            <a:ext cx="11377719" cy="5804430"/>
          </a:xfrm>
        </p:spPr>
        <p:txBody>
          <a:bodyPr>
            <a:normAutofit/>
          </a:bodyPr>
          <a:lstStyle/>
          <a:p>
            <a:pPr marL="0" indent="0" algn="just">
              <a:lnSpc>
                <a:spcPct val="100000"/>
              </a:lnSpc>
              <a:buNone/>
            </a:pPr>
            <a:r>
              <a:rPr lang="en-GB" sz="2400" dirty="0">
                <a:latin typeface="Times New Roman" panose="02020603050405020304" pitchFamily="18" charset="0"/>
                <a:cs typeface="Times New Roman" panose="02020603050405020304" pitchFamily="18" charset="0"/>
              </a:rPr>
              <a:t>9. Such reference would be made in accordance with Section 55A;</a:t>
            </a: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a:latin typeface="Times New Roman" panose="02020603050405020304" pitchFamily="18" charset="0"/>
                <a:cs typeface="Times New Roman" panose="02020603050405020304" pitchFamily="18" charset="0"/>
              </a:rPr>
              <a:t>10. On receipt of valuation report from the Valuation Officer, the Assessing Officer has to compare the fair market value as determined by the Valuation Officer with the valuation done by the Stamp Valuation Authorities under the Stamp Duty Act and with the apparent sale consideration shown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in the sale deed;</a:t>
            </a: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a:latin typeface="Times New Roman" panose="02020603050405020304" pitchFamily="18" charset="0"/>
                <a:cs typeface="Times New Roman" panose="02020603050405020304" pitchFamily="18" charset="0"/>
              </a:rPr>
              <a:t>11. Where valuation done by the Valuation Officer is more than the valuation done by the Stamp Valuation Authorities (SVA) then valuation done by the SVA would be taken as full value of consideration and capital gains will be calculated accordingly;</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22992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6900" y="342900"/>
            <a:ext cx="11163300" cy="6134100"/>
          </a:xfrm>
        </p:spPr>
        <p:txBody>
          <a:bodyPr>
            <a:normAutofit/>
          </a:bodyPr>
          <a:lstStyle/>
          <a:p>
            <a:pPr algn="just">
              <a:buNone/>
            </a:pPr>
            <a:r>
              <a:rPr lang="en-GB" sz="2400" b="1" dirty="0">
                <a:latin typeface="Times New Roman" panose="02020603050405020304" pitchFamily="18" charset="0"/>
                <a:cs typeface="Times New Roman" panose="02020603050405020304" pitchFamily="18" charset="0"/>
              </a:rPr>
              <a:t>Sec. 2(47)(vi) </a:t>
            </a:r>
          </a:p>
          <a:p>
            <a:pPr algn="just">
              <a:buNone/>
            </a:pPr>
            <a:r>
              <a:rPr lang="en-GB" sz="2400" dirty="0">
                <a:latin typeface="Times New Roman" panose="02020603050405020304" pitchFamily="18" charset="0"/>
                <a:cs typeface="Times New Roman" panose="02020603050405020304" pitchFamily="18" charset="0"/>
              </a:rPr>
              <a:t>any transaction (whether by way of becoming a member of, or acquiring shares in, a co-operative society, company or other association of persons or by way of any agreement or any arrangement or in any other manner whatsoever) which has the effect of transferring, or enabling the enjoyment of, any immovable property.</a:t>
            </a:r>
          </a:p>
          <a:p>
            <a:pPr algn="just">
              <a:buNone/>
            </a:pPr>
            <a:endParaRPr lang="en-GB" sz="2400" dirty="0">
              <a:latin typeface="Times New Roman" panose="02020603050405020304" pitchFamily="18" charset="0"/>
              <a:cs typeface="Times New Roman" panose="02020603050405020304" pitchFamily="18" charset="0"/>
            </a:endParaRPr>
          </a:p>
          <a:p>
            <a:pPr algn="just">
              <a:buNone/>
            </a:pPr>
            <a:r>
              <a:rPr lang="en-GB" sz="2400" dirty="0">
                <a:latin typeface="Times New Roman" panose="02020603050405020304" pitchFamily="18" charset="0"/>
                <a:cs typeface="Times New Roman" panose="02020603050405020304" pitchFamily="18" charset="0"/>
              </a:rPr>
              <a:t>Explanation 1- For the purposes of sub-clauses (v) and (vi), "immovable property" shall have the same meaning as in clause (d) of section 269UA.]</a:t>
            </a: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38238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56" y="283029"/>
            <a:ext cx="11386888" cy="5893934"/>
          </a:xfrm>
        </p:spPr>
        <p:txBody>
          <a:bodyPr>
            <a:noAutofit/>
          </a:bodyPr>
          <a:lstStyle/>
          <a:p>
            <a:pPr marL="109728" indent="0" algn="just">
              <a:buNone/>
            </a:pPr>
            <a:r>
              <a:rPr lang="en-US" sz="2300" dirty="0">
                <a:latin typeface="Times New Roman" panose="02020603050405020304" pitchFamily="18" charset="0"/>
                <a:cs typeface="Times New Roman" panose="02020603050405020304" pitchFamily="18" charset="0"/>
              </a:rPr>
              <a:t>In this regard, reference may be had to two other decisions of the </a:t>
            </a:r>
            <a:r>
              <a:rPr lang="en-US" sz="2300" b="1" dirty="0">
                <a:latin typeface="Times New Roman" panose="02020603050405020304" pitchFamily="18" charset="0"/>
                <a:cs typeface="Times New Roman" panose="02020603050405020304" pitchFamily="18" charset="0"/>
              </a:rPr>
              <a:t>Delhi High Court in Imtiaz Ali Vs. Nasim Ahmed AIR 1987 DELHI 36 and G. Ram Vs. Delhi Development Authority AIR 2003 DELHI 120</a:t>
            </a:r>
            <a:r>
              <a:rPr lang="en-US" sz="2300" dirty="0">
                <a:latin typeface="Times New Roman" panose="02020603050405020304" pitchFamily="18" charset="0"/>
                <a:cs typeface="Times New Roman" panose="02020603050405020304" pitchFamily="18" charset="0"/>
              </a:rPr>
              <a:t> which inter-alia observe that </a:t>
            </a:r>
            <a:r>
              <a:rPr lang="en-US" sz="2300" b="1" u="sng" dirty="0">
                <a:latin typeface="Times New Roman" panose="02020603050405020304" pitchFamily="18" charset="0"/>
                <a:cs typeface="Times New Roman" panose="02020603050405020304" pitchFamily="18" charset="0"/>
              </a:rPr>
              <a:t>an agreement to sell or the power of attorney are not documents of transfer and as such the right title and interest of an immovable property do not stand transferred by mere execution of the same unless any document as contemplated under Section 54 of the Transfer of Property Act, 1882, is executed and is got registered under Section 17 of the Indian Registration Act, 1908. </a:t>
            </a:r>
          </a:p>
          <a:p>
            <a:pPr marL="109728" indent="0" algn="just">
              <a:buNone/>
            </a:pPr>
            <a:endParaRPr lang="en-US" sz="2300" dirty="0">
              <a:latin typeface="Times New Roman" panose="02020603050405020304" pitchFamily="18" charset="0"/>
              <a:cs typeface="Times New Roman" panose="02020603050405020304" pitchFamily="18" charset="0"/>
            </a:endParaRPr>
          </a:p>
          <a:p>
            <a:pPr marL="109728" indent="0" algn="just">
              <a:buNone/>
            </a:pPr>
            <a:r>
              <a:rPr lang="en-US" sz="2300" dirty="0">
                <a:latin typeface="Times New Roman" panose="02020603050405020304" pitchFamily="18" charset="0"/>
                <a:cs typeface="Times New Roman" panose="02020603050405020304" pitchFamily="18" charset="0"/>
              </a:rPr>
              <a:t>The decision of the </a:t>
            </a:r>
            <a:r>
              <a:rPr lang="en-US" sz="2300" b="1" u="sng" dirty="0">
                <a:latin typeface="Times New Roman" panose="02020603050405020304" pitchFamily="18" charset="0"/>
                <a:cs typeface="Times New Roman" panose="02020603050405020304" pitchFamily="18" charset="0"/>
              </a:rPr>
              <a:t>Supreme Court in Suraj Lamp &amp; Industries Pvt. Ltd. Vs. State of Haryana &amp; </a:t>
            </a:r>
            <a:r>
              <a:rPr lang="en-US" sz="2300" b="1" u="sng" dirty="0" err="1">
                <a:latin typeface="Times New Roman" panose="02020603050405020304" pitchFamily="18" charset="0"/>
                <a:cs typeface="Times New Roman" panose="02020603050405020304" pitchFamily="18" charset="0"/>
              </a:rPr>
              <a:t>Anr</a:t>
            </a:r>
            <a:r>
              <a:rPr lang="en-US" sz="2300" b="1" u="sng" dirty="0">
                <a:latin typeface="Times New Roman" panose="02020603050405020304" pitchFamily="18" charset="0"/>
                <a:cs typeface="Times New Roman" panose="02020603050405020304" pitchFamily="18" charset="0"/>
              </a:rPr>
              <a:t> (2009) 7 SCC 363 also deprecates the transfer of immovable property through sale agreement, general power of attorney and will instead of registered conveyance deed.</a:t>
            </a:r>
            <a:endParaRPr lang="en-IN" sz="2300" b="1" u="sng" dirty="0">
              <a:latin typeface="Times New Roman" panose="02020603050405020304" pitchFamily="18" charset="0"/>
              <a:cs typeface="Times New Roman" panose="02020603050405020304" pitchFamily="18" charset="0"/>
            </a:endParaRPr>
          </a:p>
          <a:p>
            <a:pPr marL="109728" indent="0" algn="just">
              <a:buNone/>
            </a:pPr>
            <a:endParaRPr lang="en-IN" sz="23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463649088"/>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195" y="372533"/>
            <a:ext cx="11491496" cy="5804430"/>
          </a:xfrm>
        </p:spPr>
        <p:txBody>
          <a:bodyPr>
            <a:normAutofit/>
          </a:bodyPr>
          <a:lstStyle/>
          <a:p>
            <a:pPr marL="0" indent="0" algn="just">
              <a:buNone/>
            </a:pPr>
            <a:r>
              <a:rPr lang="en-GB" sz="2400" dirty="0">
                <a:latin typeface="Times New Roman" panose="02020603050405020304" pitchFamily="18" charset="0"/>
                <a:cs typeface="Times New Roman" panose="02020603050405020304" pitchFamily="18" charset="0"/>
              </a:rPr>
              <a:t>12. If valuation done by the Valuation Officer is less than the valuation done by the SVA then valuation done by the Valuation Officer would be adopted as full value of consideration as against the apparent consideration shown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or the valuation done by the SVA and capital gains be calculated accordingly; </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13. If valuation done by the Valuation Officer is less than the valuation done by the SVA as well as sale consideration shown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in the sale deed then apparent consideration shown in the sale deed would alone be accepted as full value of consideration and capital gains be calculated accordingly, i.e. as shown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14. Use of the word ‘shall’ in Section 50C makes it mandatory for the Assessing Officer to adopt the valuation done by the SVA in place of apparent consideration, if necessary conditions under Section 50C are satisfied. The Assessing Officer has no discretion. </a:t>
            </a:r>
            <a:endParaRPr lang="en-IN" sz="2400" dirty="0">
              <a:latin typeface="Times New Roman" panose="02020603050405020304" pitchFamily="18" charset="0"/>
              <a:cs typeface="Times New Roman" panose="02020603050405020304" pitchFamily="18" charset="0"/>
            </a:endParaRPr>
          </a:p>
          <a:p>
            <a:pPr marL="0" indent="0">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579817280"/>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59782" y="660401"/>
            <a:ext cx="11361771" cy="3385542"/>
          </a:xfrm>
          <a:prstGeom prst="rect">
            <a:avLst/>
          </a:prstGeom>
        </p:spPr>
        <p:txBody>
          <a:bodyPr vert="horz" wrap="square" lIns="0" tIns="0" rIns="0" bIns="0" rtlCol="0">
            <a:spAutoFit/>
          </a:bodyPr>
          <a:lstStyle/>
          <a:p>
            <a:pPr algn="ctr"/>
            <a:r>
              <a:rPr lang="en-GB" sz="2800" b="1" dirty="0">
                <a:latin typeface="TiMES" panose="02020603050405020304" pitchFamily="18" charset="0"/>
                <a:cs typeface="TiMES" panose="02020603050405020304" pitchFamily="18" charset="0"/>
              </a:rPr>
              <a:t>Background &amp; Constitutional Validity</a:t>
            </a:r>
          </a:p>
          <a:p>
            <a:pPr algn="ctr"/>
            <a:endParaRPr lang="en-GB" sz="2400" b="1" dirty="0"/>
          </a:p>
          <a:p>
            <a:pPr marL="12700" marR="5080" algn="just">
              <a:buClr>
                <a:srgbClr val="660000"/>
              </a:buClr>
              <a:buSzPct val="68750"/>
              <a:tabLst>
                <a:tab pos="482600" algn="l"/>
              </a:tabLst>
            </a:pPr>
            <a:r>
              <a:rPr sz="2400" dirty="0">
                <a:latin typeface="Times New Roman"/>
                <a:cs typeface="Times New Roman"/>
              </a:rPr>
              <a:t>The </a:t>
            </a:r>
            <a:r>
              <a:rPr sz="2400" b="1" u="sng" spc="-5" dirty="0">
                <a:latin typeface="Times New Roman"/>
                <a:cs typeface="Times New Roman"/>
              </a:rPr>
              <a:t>Constitutional validity </a:t>
            </a:r>
            <a:r>
              <a:rPr sz="2400" b="1" u="sng" dirty="0">
                <a:latin typeface="Times New Roman"/>
                <a:cs typeface="Times New Roman"/>
              </a:rPr>
              <a:t>of </a:t>
            </a:r>
            <a:r>
              <a:rPr sz="2400" b="1" u="sng" spc="-5" dirty="0">
                <a:latin typeface="Times New Roman"/>
                <a:cs typeface="Times New Roman"/>
              </a:rPr>
              <a:t>S.50C has been </a:t>
            </a:r>
            <a:r>
              <a:rPr sz="2400" b="1" u="sng" dirty="0">
                <a:latin typeface="Times New Roman"/>
                <a:cs typeface="Times New Roman"/>
              </a:rPr>
              <a:t>upheld </a:t>
            </a:r>
            <a:r>
              <a:rPr sz="2400" b="1" u="sng" spc="-15" dirty="0">
                <a:latin typeface="Times New Roman"/>
                <a:cs typeface="Times New Roman"/>
              </a:rPr>
              <a:t>by </a:t>
            </a:r>
            <a:endParaRPr lang="en-GB" sz="2400" b="1" u="sng" spc="-15" dirty="0">
              <a:latin typeface="Times New Roman"/>
              <a:cs typeface="Times New Roman"/>
            </a:endParaRPr>
          </a:p>
          <a:p>
            <a:pPr marL="12700" marR="5080" algn="just">
              <a:buClr>
                <a:srgbClr val="660000"/>
              </a:buClr>
              <a:buSzPct val="68750"/>
              <a:tabLst>
                <a:tab pos="482600" algn="l"/>
              </a:tabLst>
            </a:pPr>
            <a:endParaRPr lang="en-GB" sz="2400" dirty="0">
              <a:latin typeface="Times New Roman"/>
              <a:cs typeface="Times New Roman"/>
            </a:endParaRPr>
          </a:p>
          <a:p>
            <a:pPr marL="12700" marR="5080" algn="just">
              <a:buClr>
                <a:srgbClr val="660000"/>
              </a:buClr>
              <a:buSzPct val="68750"/>
              <a:tabLst>
                <a:tab pos="482600" algn="l"/>
              </a:tabLst>
            </a:pPr>
            <a:r>
              <a:rPr sz="2400" b="1" dirty="0">
                <a:latin typeface="Times New Roman"/>
                <a:cs typeface="Times New Roman"/>
              </a:rPr>
              <a:t>Madras </a:t>
            </a:r>
            <a:r>
              <a:rPr sz="2400" b="1" spc="-5" dirty="0">
                <a:latin typeface="Times New Roman"/>
                <a:cs typeface="Times New Roman"/>
              </a:rPr>
              <a:t>High </a:t>
            </a:r>
            <a:r>
              <a:rPr sz="2400" b="1" dirty="0">
                <a:latin typeface="Times New Roman"/>
                <a:cs typeface="Times New Roman"/>
              </a:rPr>
              <a:t>Court in </a:t>
            </a:r>
            <a:r>
              <a:rPr sz="2400" b="1" spc="-5" dirty="0">
                <a:latin typeface="Times New Roman"/>
                <a:cs typeface="Times New Roman"/>
              </a:rPr>
              <a:t>K.R. Palanisamy </a:t>
            </a:r>
            <a:r>
              <a:rPr sz="2400" b="1" dirty="0">
                <a:latin typeface="Times New Roman"/>
                <a:cs typeface="Times New Roman"/>
              </a:rPr>
              <a:t>&amp; </a:t>
            </a:r>
            <a:r>
              <a:rPr sz="2400" b="1" spc="-5" dirty="0">
                <a:latin typeface="Times New Roman"/>
                <a:cs typeface="Times New Roman"/>
              </a:rPr>
              <a:t>Ors. </a:t>
            </a:r>
            <a:r>
              <a:rPr sz="2400" b="1" dirty="0">
                <a:latin typeface="Times New Roman"/>
                <a:cs typeface="Times New Roman"/>
              </a:rPr>
              <a:t>v/s. </a:t>
            </a:r>
            <a:r>
              <a:rPr sz="2400" b="1" spc="-10" dirty="0">
                <a:latin typeface="Times New Roman"/>
                <a:cs typeface="Times New Roman"/>
              </a:rPr>
              <a:t>UOI  </a:t>
            </a:r>
            <a:r>
              <a:rPr sz="2400" b="1" spc="-5" dirty="0">
                <a:latin typeface="Times New Roman"/>
                <a:cs typeface="Times New Roman"/>
              </a:rPr>
              <a:t>&amp;Ors. </a:t>
            </a:r>
            <a:r>
              <a:rPr sz="2400" b="1" dirty="0">
                <a:latin typeface="Times New Roman"/>
                <a:cs typeface="Times New Roman"/>
              </a:rPr>
              <a:t>(2008) 306 ITR 61(Mad.) </a:t>
            </a:r>
            <a:endParaRPr lang="en-GB" sz="2400" b="1" spc="-5" dirty="0">
              <a:latin typeface="Times New Roman"/>
              <a:cs typeface="Times New Roman"/>
            </a:endParaRPr>
          </a:p>
          <a:p>
            <a:pPr marL="12700" marR="5080" algn="just">
              <a:buClr>
                <a:srgbClr val="660000"/>
              </a:buClr>
              <a:buSzPct val="68750"/>
              <a:tabLst>
                <a:tab pos="482600" algn="l"/>
              </a:tabLst>
            </a:pPr>
            <a:endParaRPr lang="en-GB" sz="2400" b="1" spc="-5" dirty="0">
              <a:latin typeface="Times New Roman"/>
              <a:cs typeface="Times New Roman"/>
            </a:endParaRPr>
          </a:p>
          <a:p>
            <a:pPr marL="12700" marR="5080" algn="just">
              <a:buClr>
                <a:srgbClr val="660000"/>
              </a:buClr>
              <a:buSzPct val="68750"/>
              <a:tabLst>
                <a:tab pos="482600" algn="l"/>
              </a:tabLst>
            </a:pPr>
            <a:r>
              <a:rPr sz="2400" b="1" dirty="0">
                <a:latin typeface="Times New Roman"/>
                <a:cs typeface="Times New Roman"/>
              </a:rPr>
              <a:t>Bombay High Court  in </a:t>
            </a:r>
            <a:r>
              <a:rPr sz="2400" b="1" spc="-5" dirty="0">
                <a:latin typeface="Times New Roman"/>
                <a:cs typeface="Times New Roman"/>
              </a:rPr>
              <a:t>Bhatia </a:t>
            </a:r>
            <a:r>
              <a:rPr sz="2400" b="1" dirty="0">
                <a:latin typeface="Times New Roman"/>
                <a:cs typeface="Times New Roman"/>
              </a:rPr>
              <a:t>Nagar </a:t>
            </a:r>
            <a:r>
              <a:rPr sz="2400" b="1" spc="-5" dirty="0">
                <a:latin typeface="Times New Roman"/>
                <a:cs typeface="Times New Roman"/>
              </a:rPr>
              <a:t>Premises Co-op. </a:t>
            </a:r>
            <a:r>
              <a:rPr sz="2400" b="1" dirty="0">
                <a:latin typeface="Times New Roman"/>
                <a:cs typeface="Times New Roman"/>
              </a:rPr>
              <a:t>Soc. </a:t>
            </a:r>
            <a:r>
              <a:rPr sz="2400" b="1" spc="-5" dirty="0">
                <a:latin typeface="Times New Roman"/>
                <a:cs typeface="Times New Roman"/>
              </a:rPr>
              <a:t>Ltd. </a:t>
            </a:r>
            <a:r>
              <a:rPr sz="2400" b="1" dirty="0">
                <a:latin typeface="Times New Roman"/>
                <a:cs typeface="Times New Roman"/>
              </a:rPr>
              <a:t>v/s. </a:t>
            </a:r>
            <a:r>
              <a:rPr sz="2400" b="1" spc="-5" dirty="0">
                <a:latin typeface="Times New Roman"/>
                <a:cs typeface="Times New Roman"/>
              </a:rPr>
              <a:t>UOI </a:t>
            </a:r>
            <a:r>
              <a:rPr sz="2400" b="1" dirty="0">
                <a:latin typeface="Times New Roman"/>
                <a:cs typeface="Times New Roman"/>
              </a:rPr>
              <a:t>&amp;Ors.  </a:t>
            </a:r>
            <a:r>
              <a:rPr sz="2400" b="1" spc="-5" dirty="0">
                <a:latin typeface="Times New Roman"/>
                <a:cs typeface="Times New Roman"/>
              </a:rPr>
              <a:t>(2011) </a:t>
            </a:r>
            <a:r>
              <a:rPr sz="2400" b="1" dirty="0">
                <a:latin typeface="Times New Roman"/>
                <a:cs typeface="Times New Roman"/>
              </a:rPr>
              <a:t>334 </a:t>
            </a:r>
            <a:r>
              <a:rPr sz="2400" b="1" spc="-5" dirty="0">
                <a:latin typeface="Times New Roman"/>
                <a:cs typeface="Times New Roman"/>
              </a:rPr>
              <a:t>ITR </a:t>
            </a:r>
            <a:r>
              <a:rPr sz="2400" b="1" dirty="0">
                <a:latin typeface="Times New Roman"/>
                <a:cs typeface="Times New Roman"/>
              </a:rPr>
              <a:t>145 (Bom.). </a:t>
            </a:r>
            <a:endParaRPr lang="en-GB" sz="2400" b="1" dirty="0">
              <a:latin typeface="Times New Roman"/>
              <a:cs typeface="Times New Roman"/>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278379110"/>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6400" y="406400"/>
            <a:ext cx="11480800" cy="5416868"/>
          </a:xfrm>
          <a:prstGeom prst="rect">
            <a:avLst/>
          </a:prstGeom>
        </p:spPr>
        <p:txBody>
          <a:bodyPr vert="horz" wrap="square" lIns="0" tIns="0" rIns="0" bIns="0" rtlCol="0">
            <a:spAutoFit/>
          </a:bodyPr>
          <a:lstStyle/>
          <a:p>
            <a:pPr marL="12700" marR="5080" algn="just">
              <a:buClr>
                <a:srgbClr val="660000"/>
              </a:buClr>
              <a:buSzPct val="68750"/>
              <a:tabLst>
                <a:tab pos="482600" algn="l"/>
              </a:tabLst>
            </a:pPr>
            <a:r>
              <a:rPr lang="en-GB" sz="2400" spc="-5" dirty="0">
                <a:latin typeface="Times New Roman"/>
                <a:cs typeface="Times New Roman"/>
              </a:rPr>
              <a:t>The important principles  relating </a:t>
            </a:r>
            <a:r>
              <a:rPr lang="en-GB" sz="2400" dirty="0">
                <a:latin typeface="Times New Roman"/>
                <a:cs typeface="Times New Roman"/>
              </a:rPr>
              <a:t>to </a:t>
            </a:r>
            <a:r>
              <a:rPr lang="en-GB" sz="2400" spc="-5" dirty="0">
                <a:latin typeface="Times New Roman"/>
                <a:cs typeface="Times New Roman"/>
              </a:rPr>
              <a:t>provisions </a:t>
            </a:r>
            <a:r>
              <a:rPr lang="en-GB" sz="2400" dirty="0">
                <a:latin typeface="Times New Roman"/>
                <a:cs typeface="Times New Roman"/>
              </a:rPr>
              <a:t>of </a:t>
            </a:r>
            <a:r>
              <a:rPr lang="en-GB" sz="2400" spc="-5" dirty="0">
                <a:latin typeface="Times New Roman"/>
                <a:cs typeface="Times New Roman"/>
              </a:rPr>
              <a:t>S.50C </a:t>
            </a:r>
            <a:r>
              <a:rPr lang="en-GB" sz="2400" dirty="0">
                <a:latin typeface="Times New Roman"/>
                <a:cs typeface="Times New Roman"/>
              </a:rPr>
              <a:t>laid </a:t>
            </a:r>
            <a:r>
              <a:rPr lang="en-GB" sz="2400" spc="-5" dirty="0">
                <a:latin typeface="Times New Roman"/>
                <a:cs typeface="Times New Roman"/>
              </a:rPr>
              <a:t>down </a:t>
            </a:r>
            <a:r>
              <a:rPr lang="en-GB" sz="2400" dirty="0">
                <a:latin typeface="Times New Roman"/>
                <a:cs typeface="Times New Roman"/>
              </a:rPr>
              <a:t>by the Courts </a:t>
            </a:r>
            <a:r>
              <a:rPr lang="en-GB" sz="2400" spc="-5" dirty="0">
                <a:latin typeface="Times New Roman"/>
                <a:cs typeface="Times New Roman"/>
              </a:rPr>
              <a:t>while  </a:t>
            </a:r>
            <a:r>
              <a:rPr lang="en-GB" sz="2400" dirty="0">
                <a:latin typeface="Times New Roman"/>
                <a:cs typeface="Times New Roman"/>
              </a:rPr>
              <a:t>upholding the Constitutional Validity of </a:t>
            </a:r>
            <a:r>
              <a:rPr lang="en-GB" sz="2400" spc="-5" dirty="0">
                <a:latin typeface="Times New Roman"/>
                <a:cs typeface="Times New Roman"/>
              </a:rPr>
              <a:t>S.50C </a:t>
            </a:r>
            <a:r>
              <a:rPr lang="en-GB" sz="2400" dirty="0">
                <a:latin typeface="Times New Roman"/>
                <a:cs typeface="Times New Roman"/>
              </a:rPr>
              <a:t>are as</a:t>
            </a:r>
            <a:r>
              <a:rPr lang="en-GB" sz="2400" spc="-160" dirty="0">
                <a:latin typeface="Times New Roman"/>
                <a:cs typeface="Times New Roman"/>
              </a:rPr>
              <a:t> </a:t>
            </a:r>
            <a:r>
              <a:rPr lang="en-GB" sz="2400" dirty="0">
                <a:latin typeface="Times New Roman"/>
                <a:cs typeface="Times New Roman"/>
              </a:rPr>
              <a:t>under:</a:t>
            </a:r>
          </a:p>
          <a:p>
            <a:pPr marL="12700" marR="6350" algn="just">
              <a:spcBef>
                <a:spcPts val="575"/>
              </a:spcBef>
              <a:buClr>
                <a:srgbClr val="660000"/>
              </a:buClr>
              <a:buSzPct val="68750"/>
              <a:tabLst>
                <a:tab pos="482600" algn="l"/>
              </a:tabLst>
            </a:pPr>
            <a:r>
              <a:rPr lang="en-GB" sz="2400" spc="-5" dirty="0" err="1">
                <a:latin typeface="Times New Roman"/>
                <a:cs typeface="Times New Roman"/>
              </a:rPr>
              <a:t>i</a:t>
            </a:r>
            <a:r>
              <a:rPr lang="en-GB" sz="2400" spc="-5" dirty="0">
                <a:latin typeface="Times New Roman"/>
                <a:cs typeface="Times New Roman"/>
              </a:rPr>
              <a:t>) S.50C </a:t>
            </a:r>
            <a:r>
              <a:rPr lang="en-GB" sz="2400" dirty="0">
                <a:latin typeface="Times New Roman"/>
                <a:cs typeface="Times New Roman"/>
              </a:rPr>
              <a:t>is only a </a:t>
            </a:r>
            <a:r>
              <a:rPr lang="en-GB" sz="2400" spc="-5" dirty="0">
                <a:latin typeface="Times New Roman"/>
                <a:cs typeface="Times New Roman"/>
              </a:rPr>
              <a:t>standard </a:t>
            </a:r>
            <a:r>
              <a:rPr lang="en-GB" sz="2400" dirty="0">
                <a:latin typeface="Times New Roman"/>
                <a:cs typeface="Times New Roman"/>
              </a:rPr>
              <a:t>of </a:t>
            </a:r>
            <a:r>
              <a:rPr lang="en-GB" sz="2400" spc="-5" dirty="0">
                <a:latin typeface="Times New Roman"/>
                <a:cs typeface="Times New Roman"/>
              </a:rPr>
              <a:t>measure </a:t>
            </a:r>
            <a:r>
              <a:rPr lang="en-GB" sz="2400" dirty="0">
                <a:latin typeface="Times New Roman"/>
                <a:cs typeface="Times New Roman"/>
              </a:rPr>
              <a:t>for </a:t>
            </a:r>
            <a:r>
              <a:rPr lang="en-GB" sz="2400" spc="-5" dirty="0">
                <a:latin typeface="Times New Roman"/>
                <a:cs typeface="Times New Roman"/>
              </a:rPr>
              <a:t>computation </a:t>
            </a:r>
            <a:r>
              <a:rPr lang="en-GB" sz="2400" dirty="0">
                <a:latin typeface="Times New Roman"/>
                <a:cs typeface="Times New Roman"/>
              </a:rPr>
              <a:t>of </a:t>
            </a:r>
            <a:r>
              <a:rPr lang="en-GB" sz="2400" spc="-5" dirty="0">
                <a:latin typeface="Times New Roman"/>
                <a:cs typeface="Times New Roman"/>
              </a:rPr>
              <a:t>the  </a:t>
            </a:r>
            <a:r>
              <a:rPr lang="en-GB" sz="2400" dirty="0">
                <a:latin typeface="Times New Roman"/>
                <a:cs typeface="Times New Roman"/>
              </a:rPr>
              <a:t>tax which is chargeable u/s. 4 and 5 of I.T.</a:t>
            </a:r>
            <a:r>
              <a:rPr lang="en-GB" sz="2400" spc="-145" dirty="0">
                <a:latin typeface="Times New Roman"/>
                <a:cs typeface="Times New Roman"/>
              </a:rPr>
              <a:t> </a:t>
            </a:r>
            <a:r>
              <a:rPr lang="en-GB" sz="2400" spc="-5" dirty="0">
                <a:latin typeface="Times New Roman"/>
                <a:cs typeface="Times New Roman"/>
              </a:rPr>
              <a:t>Act.</a:t>
            </a:r>
            <a:endParaRPr lang="en-GB" sz="2400" dirty="0">
              <a:latin typeface="Times New Roman"/>
              <a:cs typeface="Times New Roman"/>
            </a:endParaRPr>
          </a:p>
          <a:p>
            <a:pPr marL="12700" marR="5080" algn="just">
              <a:buClr>
                <a:srgbClr val="660000"/>
              </a:buClr>
              <a:buSzPct val="68750"/>
              <a:tabLst>
                <a:tab pos="482600" algn="l"/>
              </a:tabLst>
            </a:pPr>
            <a:endParaRPr lang="en-GB" sz="2400" spc="-5" dirty="0">
              <a:latin typeface="Times New Roman"/>
              <a:cs typeface="Times New Roman"/>
            </a:endParaRPr>
          </a:p>
          <a:p>
            <a:pPr marL="12700" marR="5080" algn="just">
              <a:buClr>
                <a:srgbClr val="660000"/>
              </a:buClr>
              <a:buSzPct val="68750"/>
              <a:tabLst>
                <a:tab pos="482600" algn="l"/>
              </a:tabLst>
            </a:pPr>
            <a:r>
              <a:rPr lang="en-GB" sz="2400" spc="-5" dirty="0">
                <a:latin typeface="Times New Roman"/>
                <a:cs typeface="Times New Roman"/>
              </a:rPr>
              <a:t>ii) </a:t>
            </a:r>
            <a:r>
              <a:rPr sz="2400" spc="-5" dirty="0">
                <a:latin typeface="Times New Roman"/>
                <a:cs typeface="Times New Roman"/>
              </a:rPr>
              <a:t>A complete </a:t>
            </a:r>
            <a:r>
              <a:rPr sz="2400" dirty="0">
                <a:latin typeface="Times New Roman"/>
                <a:cs typeface="Times New Roman"/>
              </a:rPr>
              <a:t>full proof safeguard </a:t>
            </a:r>
            <a:r>
              <a:rPr sz="2400" spc="-5" dirty="0">
                <a:latin typeface="Times New Roman"/>
                <a:cs typeface="Times New Roman"/>
              </a:rPr>
              <a:t>has been </a:t>
            </a:r>
            <a:r>
              <a:rPr sz="2400" dirty="0">
                <a:latin typeface="Times New Roman"/>
                <a:cs typeface="Times New Roman"/>
              </a:rPr>
              <a:t>given to </a:t>
            </a:r>
            <a:r>
              <a:rPr sz="2400" spc="-5" dirty="0">
                <a:latin typeface="Times New Roman"/>
                <a:cs typeface="Times New Roman"/>
              </a:rPr>
              <a:t>the  assessee </a:t>
            </a:r>
            <a:r>
              <a:rPr sz="2400" dirty="0">
                <a:latin typeface="Times New Roman"/>
                <a:cs typeface="Times New Roman"/>
              </a:rPr>
              <a:t>to establish </a:t>
            </a:r>
            <a:r>
              <a:rPr sz="2400" spc="-5" dirty="0">
                <a:latin typeface="Times New Roman"/>
                <a:cs typeface="Times New Roman"/>
              </a:rPr>
              <a:t>before the authorities concerned </a:t>
            </a:r>
            <a:r>
              <a:rPr sz="2400" dirty="0">
                <a:latin typeface="Times New Roman"/>
                <a:cs typeface="Times New Roman"/>
              </a:rPr>
              <a:t>the </a:t>
            </a:r>
            <a:r>
              <a:rPr sz="2400" spc="-5" dirty="0">
                <a:latin typeface="Times New Roman"/>
                <a:cs typeface="Times New Roman"/>
              </a:rPr>
              <a:t>real  </a:t>
            </a:r>
            <a:r>
              <a:rPr sz="2400" dirty="0">
                <a:latin typeface="Times New Roman"/>
                <a:cs typeface="Times New Roman"/>
              </a:rPr>
              <a:t>value </a:t>
            </a:r>
            <a:r>
              <a:rPr sz="2400" spc="-5" dirty="0">
                <a:latin typeface="Times New Roman"/>
                <a:cs typeface="Times New Roman"/>
              </a:rPr>
              <a:t>under sub-section </a:t>
            </a:r>
            <a:r>
              <a:rPr sz="2400" dirty="0">
                <a:latin typeface="Times New Roman"/>
                <a:cs typeface="Times New Roman"/>
              </a:rPr>
              <a:t>(2) of </a:t>
            </a:r>
            <a:r>
              <a:rPr sz="2400" spc="-5" dirty="0">
                <a:latin typeface="Times New Roman"/>
                <a:cs typeface="Times New Roman"/>
              </a:rPr>
              <a:t>Section 50C. </a:t>
            </a:r>
            <a:r>
              <a:rPr sz="2400" dirty="0">
                <a:latin typeface="Times New Roman"/>
                <a:cs typeface="Times New Roman"/>
              </a:rPr>
              <a:t>Hence, </a:t>
            </a:r>
            <a:r>
              <a:rPr sz="2400" spc="-5" dirty="0">
                <a:latin typeface="Times New Roman"/>
                <a:cs typeface="Times New Roman"/>
              </a:rPr>
              <a:t>S.50C  deals </a:t>
            </a:r>
            <a:r>
              <a:rPr sz="2400" dirty="0">
                <a:latin typeface="Times New Roman"/>
                <a:cs typeface="Times New Roman"/>
              </a:rPr>
              <a:t>with </a:t>
            </a:r>
            <a:r>
              <a:rPr sz="2400" spc="-5" dirty="0">
                <a:latin typeface="Times New Roman"/>
                <a:cs typeface="Times New Roman"/>
              </a:rPr>
              <a:t>real value </a:t>
            </a:r>
            <a:r>
              <a:rPr sz="2400" dirty="0">
                <a:latin typeface="Times New Roman"/>
                <a:cs typeface="Times New Roman"/>
              </a:rPr>
              <a:t>which is to </a:t>
            </a:r>
            <a:r>
              <a:rPr sz="2400" spc="-10" dirty="0">
                <a:latin typeface="Times New Roman"/>
                <a:cs typeface="Times New Roman"/>
              </a:rPr>
              <a:t>be </a:t>
            </a:r>
            <a:r>
              <a:rPr sz="2400" spc="-5" dirty="0">
                <a:latin typeface="Times New Roman"/>
                <a:cs typeface="Times New Roman"/>
              </a:rPr>
              <a:t>determined </a:t>
            </a:r>
            <a:r>
              <a:rPr sz="2400" dirty="0">
                <a:latin typeface="Times New Roman"/>
                <a:cs typeface="Times New Roman"/>
              </a:rPr>
              <a:t>only </a:t>
            </a:r>
            <a:r>
              <a:rPr sz="2400" spc="-5" dirty="0">
                <a:latin typeface="Times New Roman"/>
                <a:cs typeface="Times New Roman"/>
              </a:rPr>
              <a:t>after  </a:t>
            </a:r>
            <a:r>
              <a:rPr sz="2400" dirty="0">
                <a:latin typeface="Times New Roman"/>
                <a:cs typeface="Times New Roman"/>
              </a:rPr>
              <a:t>hearing the assessee </a:t>
            </a:r>
            <a:r>
              <a:rPr sz="2400" spc="-5" dirty="0">
                <a:latin typeface="Times New Roman"/>
                <a:cs typeface="Times New Roman"/>
              </a:rPr>
              <a:t>as </a:t>
            </a:r>
            <a:r>
              <a:rPr sz="2400" dirty="0">
                <a:latin typeface="Times New Roman"/>
                <a:cs typeface="Times New Roman"/>
              </a:rPr>
              <a:t>per the statutory</a:t>
            </a:r>
            <a:r>
              <a:rPr sz="2400" spc="-125" dirty="0">
                <a:latin typeface="Times New Roman"/>
                <a:cs typeface="Times New Roman"/>
              </a:rPr>
              <a:t> </a:t>
            </a:r>
            <a:r>
              <a:rPr sz="2400" dirty="0">
                <a:latin typeface="Times New Roman"/>
                <a:cs typeface="Times New Roman"/>
              </a:rPr>
              <a:t>provisions.</a:t>
            </a:r>
          </a:p>
          <a:p>
            <a:pPr>
              <a:spcBef>
                <a:spcPts val="10"/>
              </a:spcBef>
              <a:buClr>
                <a:srgbClr val="660000"/>
              </a:buClr>
            </a:pPr>
            <a:endParaRPr sz="3500" dirty="0">
              <a:latin typeface="Times New Roman"/>
              <a:cs typeface="Times New Roman"/>
            </a:endParaRPr>
          </a:p>
          <a:p>
            <a:pPr marL="12700" marR="5080" algn="just">
              <a:buClr>
                <a:srgbClr val="660000"/>
              </a:buClr>
              <a:buSzPct val="68750"/>
              <a:tabLst>
                <a:tab pos="482600" algn="l"/>
              </a:tabLst>
            </a:pPr>
            <a:r>
              <a:rPr lang="en-GB" sz="2400" dirty="0">
                <a:latin typeface="Times New Roman"/>
                <a:cs typeface="Times New Roman"/>
              </a:rPr>
              <a:t>iii) </a:t>
            </a:r>
            <a:r>
              <a:rPr sz="2400" dirty="0">
                <a:latin typeface="Times New Roman"/>
                <a:cs typeface="Times New Roman"/>
              </a:rPr>
              <a:t>The </a:t>
            </a:r>
            <a:r>
              <a:rPr sz="2400" spc="-5" dirty="0">
                <a:latin typeface="Times New Roman"/>
                <a:cs typeface="Times New Roman"/>
              </a:rPr>
              <a:t>provisions </a:t>
            </a:r>
            <a:r>
              <a:rPr sz="2400" dirty="0">
                <a:latin typeface="Times New Roman"/>
                <a:cs typeface="Times New Roman"/>
              </a:rPr>
              <a:t>of </a:t>
            </a:r>
            <a:r>
              <a:rPr sz="2400" spc="-5" dirty="0">
                <a:latin typeface="Times New Roman"/>
                <a:cs typeface="Times New Roman"/>
              </a:rPr>
              <a:t>S.50C cannot </a:t>
            </a:r>
            <a:r>
              <a:rPr sz="2400" spc="-10" dirty="0">
                <a:latin typeface="Times New Roman"/>
                <a:cs typeface="Times New Roman"/>
              </a:rPr>
              <a:t>be </a:t>
            </a:r>
            <a:r>
              <a:rPr sz="2400" spc="-5" dirty="0">
                <a:latin typeface="Times New Roman"/>
                <a:cs typeface="Times New Roman"/>
              </a:rPr>
              <a:t>read </a:t>
            </a:r>
            <a:r>
              <a:rPr sz="2400" dirty="0">
                <a:latin typeface="Times New Roman"/>
                <a:cs typeface="Times New Roman"/>
              </a:rPr>
              <a:t>down </a:t>
            </a:r>
            <a:r>
              <a:rPr sz="2400" spc="-5" dirty="0">
                <a:latin typeface="Times New Roman"/>
                <a:cs typeface="Times New Roman"/>
              </a:rPr>
              <a:t>as assessee has  </a:t>
            </a:r>
            <a:r>
              <a:rPr sz="2400" dirty="0">
                <a:latin typeface="Times New Roman"/>
                <a:cs typeface="Times New Roman"/>
              </a:rPr>
              <a:t>been </a:t>
            </a:r>
            <a:r>
              <a:rPr sz="2400" spc="-5" dirty="0">
                <a:latin typeface="Times New Roman"/>
                <a:cs typeface="Times New Roman"/>
              </a:rPr>
              <a:t>given </a:t>
            </a:r>
            <a:r>
              <a:rPr sz="2400" dirty="0">
                <a:latin typeface="Times New Roman"/>
                <a:cs typeface="Times New Roman"/>
              </a:rPr>
              <a:t>an </a:t>
            </a:r>
            <a:r>
              <a:rPr sz="2400" spc="-5" dirty="0">
                <a:latin typeface="Times New Roman"/>
                <a:cs typeface="Times New Roman"/>
              </a:rPr>
              <a:t>opportunity </a:t>
            </a:r>
            <a:r>
              <a:rPr sz="2400" dirty="0">
                <a:latin typeface="Times New Roman"/>
                <a:cs typeface="Times New Roman"/>
              </a:rPr>
              <a:t>to </a:t>
            </a:r>
            <a:r>
              <a:rPr sz="2400" spc="-5" dirty="0">
                <a:latin typeface="Times New Roman"/>
                <a:cs typeface="Times New Roman"/>
              </a:rPr>
              <a:t>rebut </a:t>
            </a:r>
            <a:r>
              <a:rPr sz="2400" dirty="0">
                <a:latin typeface="Times New Roman"/>
                <a:cs typeface="Times New Roman"/>
              </a:rPr>
              <a:t>the </a:t>
            </a:r>
            <a:r>
              <a:rPr sz="2400" spc="-5" dirty="0">
                <a:latin typeface="Times New Roman"/>
                <a:cs typeface="Times New Roman"/>
              </a:rPr>
              <a:t>presumption as </a:t>
            </a:r>
            <a:r>
              <a:rPr sz="2400" dirty="0">
                <a:latin typeface="Times New Roman"/>
                <a:cs typeface="Times New Roman"/>
              </a:rPr>
              <a:t>to </a:t>
            </a:r>
            <a:r>
              <a:rPr sz="2400" spc="-5" dirty="0">
                <a:latin typeface="Times New Roman"/>
                <a:cs typeface="Times New Roman"/>
              </a:rPr>
              <a:t>the  </a:t>
            </a:r>
            <a:r>
              <a:rPr sz="2400" dirty="0">
                <a:latin typeface="Times New Roman"/>
                <a:cs typeface="Times New Roman"/>
              </a:rPr>
              <a:t>fair </a:t>
            </a:r>
            <a:r>
              <a:rPr sz="2400" spc="-5" dirty="0">
                <a:latin typeface="Times New Roman"/>
                <a:cs typeface="Times New Roman"/>
              </a:rPr>
              <a:t>market </a:t>
            </a:r>
            <a:r>
              <a:rPr sz="2400" dirty="0">
                <a:latin typeface="Times New Roman"/>
                <a:cs typeface="Times New Roman"/>
              </a:rPr>
              <a:t>value of </a:t>
            </a:r>
            <a:r>
              <a:rPr sz="2400" spc="-5" dirty="0">
                <a:latin typeface="Times New Roman"/>
                <a:cs typeface="Times New Roman"/>
              </a:rPr>
              <a:t>the capital asset </a:t>
            </a:r>
            <a:r>
              <a:rPr sz="2400" dirty="0">
                <a:latin typeface="Times New Roman"/>
                <a:cs typeface="Times New Roman"/>
              </a:rPr>
              <a:t>arrived at by </a:t>
            </a:r>
            <a:r>
              <a:rPr sz="2400" spc="-5" dirty="0">
                <a:latin typeface="Times New Roman"/>
                <a:cs typeface="Times New Roman"/>
              </a:rPr>
              <a:t>the  authorities under </a:t>
            </a:r>
            <a:r>
              <a:rPr sz="2400" dirty="0">
                <a:latin typeface="Times New Roman"/>
                <a:cs typeface="Times New Roman"/>
              </a:rPr>
              <a:t>the </a:t>
            </a:r>
            <a:r>
              <a:rPr sz="2400" spc="-10" dirty="0">
                <a:latin typeface="Times New Roman"/>
                <a:cs typeface="Times New Roman"/>
              </a:rPr>
              <a:t>Stamp </a:t>
            </a:r>
            <a:r>
              <a:rPr sz="2400" spc="-5" dirty="0">
                <a:latin typeface="Times New Roman"/>
                <a:cs typeface="Times New Roman"/>
              </a:rPr>
              <a:t>Act. </a:t>
            </a:r>
            <a:r>
              <a:rPr sz="2400" dirty="0">
                <a:latin typeface="Times New Roman"/>
                <a:cs typeface="Times New Roman"/>
              </a:rPr>
              <a:t>Hence, the </a:t>
            </a:r>
            <a:r>
              <a:rPr sz="2400" spc="-5" dirty="0">
                <a:latin typeface="Times New Roman"/>
                <a:cs typeface="Times New Roman"/>
              </a:rPr>
              <a:t>ratio of decisions  </a:t>
            </a:r>
            <a:r>
              <a:rPr sz="2400" dirty="0">
                <a:latin typeface="Times New Roman"/>
                <a:cs typeface="Times New Roman"/>
              </a:rPr>
              <a:t>of </a:t>
            </a:r>
            <a:r>
              <a:rPr sz="2400" spc="-5" dirty="0">
                <a:latin typeface="Times New Roman"/>
                <a:cs typeface="Times New Roman"/>
              </a:rPr>
              <a:t>Supreme </a:t>
            </a:r>
            <a:r>
              <a:rPr sz="2400" dirty="0">
                <a:latin typeface="Times New Roman"/>
                <a:cs typeface="Times New Roman"/>
              </a:rPr>
              <a:t>Court in </a:t>
            </a:r>
            <a:r>
              <a:rPr sz="2400" b="1" spc="-5" dirty="0">
                <a:latin typeface="Times New Roman"/>
                <a:cs typeface="Times New Roman"/>
              </a:rPr>
              <a:t>K.P.</a:t>
            </a:r>
            <a:r>
              <a:rPr sz="2400" spc="-5" dirty="0">
                <a:latin typeface="Times New Roman"/>
                <a:cs typeface="Times New Roman"/>
              </a:rPr>
              <a:t> </a:t>
            </a:r>
            <a:r>
              <a:rPr sz="2400" b="1" dirty="0">
                <a:latin typeface="Times New Roman"/>
                <a:cs typeface="Times New Roman"/>
              </a:rPr>
              <a:t>Varghese v/s. </a:t>
            </a:r>
            <a:r>
              <a:rPr sz="2400" b="1" spc="-5" dirty="0">
                <a:latin typeface="Times New Roman"/>
                <a:cs typeface="Times New Roman"/>
              </a:rPr>
              <a:t>ITO (1981) </a:t>
            </a:r>
            <a:r>
              <a:rPr sz="2400" b="1" dirty="0">
                <a:latin typeface="Times New Roman"/>
                <a:cs typeface="Times New Roman"/>
              </a:rPr>
              <a:t>131 </a:t>
            </a:r>
            <a:r>
              <a:rPr sz="2400" b="1" spc="-5" dirty="0">
                <a:latin typeface="Times New Roman"/>
                <a:cs typeface="Times New Roman"/>
              </a:rPr>
              <a:t>ITR  </a:t>
            </a:r>
            <a:r>
              <a:rPr sz="2400" b="1" dirty="0">
                <a:latin typeface="Times New Roman"/>
                <a:cs typeface="Times New Roman"/>
              </a:rPr>
              <a:t>597</a:t>
            </a:r>
            <a:r>
              <a:rPr sz="2400" dirty="0">
                <a:latin typeface="Times New Roman"/>
                <a:cs typeface="Times New Roman"/>
              </a:rPr>
              <a:t> is not applicable to</a:t>
            </a:r>
            <a:r>
              <a:rPr sz="2400" spc="-120" dirty="0">
                <a:latin typeface="Times New Roman"/>
                <a:cs typeface="Times New Roman"/>
              </a:rPr>
              <a:t> </a:t>
            </a:r>
            <a:r>
              <a:rPr sz="2400" spc="-5" dirty="0">
                <a:latin typeface="Times New Roman"/>
                <a:cs typeface="Times New Roman"/>
              </a:rPr>
              <a:t>S.50C.</a:t>
            </a:r>
            <a:endParaRPr sz="2400" dirty="0">
              <a:latin typeface="Times New Roman"/>
              <a:cs typeface="Times New Roman"/>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462403241"/>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65310"/>
            <a:ext cx="11567160" cy="6473372"/>
          </a:xfrm>
        </p:spPr>
        <p:txBody>
          <a:bodyPr>
            <a:noAutofit/>
          </a:bodyPr>
          <a:lstStyle/>
          <a:p>
            <a:pPr marL="0" indent="0" algn="just">
              <a:buNone/>
            </a:pPr>
            <a:r>
              <a:rPr lang="en-GB" sz="2290" b="1" spc="-5" dirty="0">
                <a:latin typeface="Times New Roman" panose="02020603050405020304" pitchFamily="18" charset="0"/>
                <a:cs typeface="Times New Roman" panose="02020603050405020304" pitchFamily="18" charset="0"/>
              </a:rPr>
              <a:t>ISSUE - 1</a:t>
            </a:r>
          </a:p>
          <a:p>
            <a:pPr marL="0" indent="0" algn="just">
              <a:buNone/>
            </a:pPr>
            <a:r>
              <a:rPr lang="en-GB" sz="2290" b="1" u="sng" spc="-5" dirty="0">
                <a:latin typeface="Times New Roman" panose="02020603050405020304" pitchFamily="18" charset="0"/>
                <a:cs typeface="Times New Roman" panose="02020603050405020304" pitchFamily="18" charset="0"/>
              </a:rPr>
              <a:t>Provisions of s. 50C do not apply to “rights in land &amp; building”.</a:t>
            </a:r>
          </a:p>
          <a:p>
            <a:pPr marL="0" indent="0" algn="just">
              <a:buNone/>
            </a:pPr>
            <a:r>
              <a:rPr lang="en-GB" sz="2290" b="1" dirty="0">
                <a:latin typeface="Times New Roman" panose="02020603050405020304" pitchFamily="18" charset="0"/>
                <a:cs typeface="Times New Roman" panose="02020603050405020304" pitchFamily="18" charset="0"/>
              </a:rPr>
              <a:t>V.S. Chandrashekar V ACIT, 2021 432 ITR 330 / 199 DTR 545 / 320 CTR 339 / 282 Taxman 244(</a:t>
            </a:r>
            <a:r>
              <a:rPr lang="en-GB" sz="2290" b="1" dirty="0" err="1">
                <a:latin typeface="Times New Roman" panose="02020603050405020304" pitchFamily="18" charset="0"/>
                <a:cs typeface="Times New Roman" panose="02020603050405020304" pitchFamily="18" charset="0"/>
              </a:rPr>
              <a:t>Karn</a:t>
            </a:r>
            <a:r>
              <a:rPr lang="en-GB" sz="2290" b="1" dirty="0">
                <a:latin typeface="Times New Roman" panose="02020603050405020304" pitchFamily="18" charset="0"/>
                <a:cs typeface="Times New Roman" panose="02020603050405020304" pitchFamily="18" charset="0"/>
              </a:rPr>
              <a:t>)(HC)</a:t>
            </a:r>
          </a:p>
          <a:p>
            <a:pPr marL="0" indent="0" algn="just">
              <a:buNone/>
            </a:pPr>
            <a:endParaRPr lang="en-GB" sz="2290" b="1" dirty="0">
              <a:latin typeface="Times New Roman" panose="02020603050405020304" pitchFamily="18" charset="0"/>
              <a:cs typeface="Times New Roman" panose="02020603050405020304" pitchFamily="18" charset="0"/>
            </a:endParaRPr>
          </a:p>
          <a:p>
            <a:pPr marL="0" indent="0" algn="just">
              <a:buNone/>
            </a:pPr>
            <a:r>
              <a:rPr lang="en-GB" sz="2290" b="1" dirty="0">
                <a:latin typeface="Times New Roman" panose="02020603050405020304" pitchFamily="18" charset="0"/>
                <a:cs typeface="Times New Roman" panose="02020603050405020304" pitchFamily="18" charset="0"/>
              </a:rPr>
              <a:t>Where </a:t>
            </a:r>
            <a:r>
              <a:rPr lang="en-GB" sz="2290" b="1" dirty="0" err="1">
                <a:latin typeface="Times New Roman" panose="02020603050405020304" pitchFamily="18" charset="0"/>
                <a:cs typeface="Times New Roman" panose="02020603050405020304" pitchFamily="18" charset="0"/>
              </a:rPr>
              <a:t>assessee</a:t>
            </a:r>
            <a:r>
              <a:rPr lang="en-GB" sz="2290" b="1" dirty="0">
                <a:latin typeface="Times New Roman" panose="02020603050405020304" pitchFamily="18" charset="0"/>
                <a:cs typeface="Times New Roman" panose="02020603050405020304" pitchFamily="18" charset="0"/>
              </a:rPr>
              <a:t> entered into an unregistered agreement for sale with one NE for purchase of land, but later NE sold said land to other party through sale deeds where </a:t>
            </a:r>
            <a:r>
              <a:rPr lang="en-GB" sz="2290" b="1" dirty="0" err="1">
                <a:latin typeface="Times New Roman" panose="02020603050405020304" pitchFamily="18" charset="0"/>
                <a:cs typeface="Times New Roman" panose="02020603050405020304" pitchFamily="18" charset="0"/>
              </a:rPr>
              <a:t>assessee</a:t>
            </a:r>
            <a:r>
              <a:rPr lang="en-GB" sz="2290" b="1" dirty="0">
                <a:latin typeface="Times New Roman" panose="02020603050405020304" pitchFamily="18" charset="0"/>
                <a:cs typeface="Times New Roman" panose="02020603050405020304" pitchFamily="18" charset="0"/>
              </a:rPr>
              <a:t> was merely a consenting witness, even though </a:t>
            </a:r>
            <a:r>
              <a:rPr lang="en-GB" sz="2290" b="1" dirty="0" err="1">
                <a:latin typeface="Times New Roman" panose="02020603050405020304" pitchFamily="18" charset="0"/>
                <a:cs typeface="Times New Roman" panose="02020603050405020304" pitchFamily="18" charset="0"/>
              </a:rPr>
              <a:t>assessee</a:t>
            </a:r>
            <a:r>
              <a:rPr lang="en-GB" sz="2290" b="1" dirty="0">
                <a:latin typeface="Times New Roman" panose="02020603050405020304" pitchFamily="18" charset="0"/>
                <a:cs typeface="Times New Roman" panose="02020603050405020304" pitchFamily="18" charset="0"/>
              </a:rPr>
              <a:t> had certain rights under agreement, section 50C would not apply to </a:t>
            </a:r>
            <a:r>
              <a:rPr lang="en-GB" sz="2290" b="1" dirty="0" err="1">
                <a:latin typeface="Times New Roman" panose="02020603050405020304" pitchFamily="18" charset="0"/>
                <a:cs typeface="Times New Roman" panose="02020603050405020304" pitchFamily="18" charset="0"/>
              </a:rPr>
              <a:t>assessee</a:t>
            </a:r>
            <a:r>
              <a:rPr lang="en-GB" sz="2290" b="1" dirty="0">
                <a:latin typeface="Times New Roman" panose="02020603050405020304" pitchFamily="18" charset="0"/>
                <a:cs typeface="Times New Roman" panose="02020603050405020304" pitchFamily="18" charset="0"/>
              </a:rPr>
              <a:t> since </a:t>
            </a:r>
            <a:r>
              <a:rPr lang="en-GB" sz="2290" b="1" dirty="0" err="1">
                <a:latin typeface="Times New Roman" panose="02020603050405020304" pitchFamily="18" charset="0"/>
                <a:cs typeface="Times New Roman" panose="02020603050405020304" pitchFamily="18" charset="0"/>
              </a:rPr>
              <a:t>assessee</a:t>
            </a:r>
            <a:r>
              <a:rPr lang="en-GB" sz="2290" b="1" dirty="0">
                <a:latin typeface="Times New Roman" panose="02020603050405020304" pitchFamily="18" charset="0"/>
                <a:cs typeface="Times New Roman" panose="02020603050405020304" pitchFamily="18" charset="0"/>
              </a:rPr>
              <a:t> was not a transferor/co-owner of land sold.</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696161133"/>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543" y="391886"/>
            <a:ext cx="11364686" cy="5785077"/>
          </a:xfrm>
        </p:spPr>
        <p:txBody>
          <a:bodyPr>
            <a:normAutofit/>
          </a:bodyPr>
          <a:lstStyle/>
          <a:p>
            <a:pPr marL="0" indent="0" algn="just">
              <a:buNone/>
            </a:pPr>
            <a:r>
              <a:rPr lang="en-GB" sz="3200" b="1" u="sng" dirty="0">
                <a:latin typeface="Times New Roman" panose="02020603050405020304" pitchFamily="18" charset="0"/>
                <a:cs typeface="Times New Roman" panose="02020603050405020304" pitchFamily="18" charset="0"/>
              </a:rPr>
              <a:t>FACTS</a:t>
            </a:r>
            <a:r>
              <a:rPr lang="en-GB"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entered into an unregistered agreement for sale with one NE for purchase of land. Later, said land was sold to parties other than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Assessing Officer held that section 50C would apply to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with respect to land sold.</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On appeal,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contended that under agreement entered into with NE, he was neither handed over possession of land nor power of attorney was executed in his favour and also NE sold the land through sale deeds where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was not a party but merely a consenting witness. The Commissioner (Appeals) partly allowed the appeal.</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On further appeal, The Tribunal upheld decision of the Assessing Officer</a:t>
            </a:r>
          </a:p>
        </p:txBody>
      </p:sp>
      <p:sp>
        <p:nvSpPr>
          <p:cNvPr id="2" name="Footer Placeholder 1">
            <a:extLst>
              <a:ext uri="{FF2B5EF4-FFF2-40B4-BE49-F238E27FC236}">
                <a16:creationId xmlns:a16="http://schemas.microsoft.com/office/drawing/2014/main" id="{31779302-B782-C4BD-E52A-743AD02F35F3}"/>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69474315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363" y="87087"/>
            <a:ext cx="11709047" cy="6342743"/>
          </a:xfrm>
        </p:spPr>
        <p:txBody>
          <a:bodyPr>
            <a:noAutofit/>
          </a:bodyPr>
          <a:lstStyle/>
          <a:p>
            <a:pPr marL="0" indent="0" algn="just">
              <a:buNone/>
            </a:pPr>
            <a:r>
              <a:rPr lang="en-GB" sz="2200" dirty="0">
                <a:latin typeface="Times New Roman" panose="02020603050405020304" pitchFamily="18" charset="0"/>
                <a:cs typeface="Times New Roman" panose="02020603050405020304" pitchFamily="18" charset="0"/>
              </a:rPr>
              <a:t>On appeal to the High Court :</a:t>
            </a:r>
            <a:endParaRPr lang="en-IN" sz="2200" dirty="0">
              <a:latin typeface="Times New Roman" panose="02020603050405020304" pitchFamily="18" charset="0"/>
              <a:cs typeface="Times New Roman" panose="02020603050405020304" pitchFamily="18" charset="0"/>
            </a:endParaRPr>
          </a:p>
          <a:p>
            <a:pPr marL="0" indent="0" algn="just">
              <a:buNone/>
            </a:pPr>
            <a:r>
              <a:rPr lang="en-GB" sz="2200" b="1" u="sng" dirty="0">
                <a:latin typeface="Times New Roman" panose="02020603050405020304" pitchFamily="18" charset="0"/>
                <a:cs typeface="Times New Roman" panose="02020603050405020304" pitchFamily="18" charset="0"/>
              </a:rPr>
              <a:t>HELD</a:t>
            </a:r>
          </a:p>
          <a:p>
            <a:pPr marL="0" indent="0" algn="just">
              <a:buNone/>
            </a:pPr>
            <a:r>
              <a:rPr lang="en-GB" sz="2200" dirty="0">
                <a:latin typeface="Times New Roman" panose="02020603050405020304" pitchFamily="18" charset="0"/>
                <a:cs typeface="Times New Roman" panose="02020603050405020304" pitchFamily="18" charset="0"/>
              </a:rPr>
              <a:t>From perusal of the provisions of sections 2(47) and 50C, it is axiomatic that Explanation 1 to section 2(47) uses the term 'immovable property' whereas, section 50C uses the expression 'land' instead of immovable property. </a:t>
            </a:r>
          </a:p>
          <a:p>
            <a:pPr marL="0" indent="0" algn="just">
              <a:buNone/>
            </a:pPr>
            <a:r>
              <a:rPr lang="en-GB" sz="2200" dirty="0">
                <a:latin typeface="Times New Roman" panose="02020603050405020304" pitchFamily="18" charset="0"/>
                <a:cs typeface="Times New Roman" panose="02020603050405020304" pitchFamily="18" charset="0"/>
              </a:rPr>
              <a:t>It is also pertinent to mention that wherever the legislature intended to expand the meaning of the land to include rights or interests in land, it has said so specifically, viz., section 35(1)(a), section 54G(1), section 54GA(1) and section 269UA(d) and Explanation to section 155(5A). </a:t>
            </a:r>
          </a:p>
          <a:p>
            <a:pPr marL="0" indent="0" algn="just">
              <a:buNone/>
            </a:pPr>
            <a:r>
              <a:rPr lang="en-GB" sz="2200" dirty="0">
                <a:latin typeface="Times New Roman" panose="02020603050405020304" pitchFamily="18" charset="0"/>
                <a:cs typeface="Times New Roman" panose="02020603050405020304" pitchFamily="18" charset="0"/>
              </a:rPr>
              <a:t>Thus, section 50C applies only in case of a transferor of land which in the instant case was NE and not the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who was only a consenting party and not a transferor/co-owner of the property. </a:t>
            </a:r>
          </a:p>
          <a:p>
            <a:pPr marL="0" indent="0" algn="just">
              <a:buNone/>
            </a:pPr>
            <a:r>
              <a:rPr lang="en-GB" sz="2200" b="1" u="sng" dirty="0">
                <a:latin typeface="Times New Roman" panose="02020603050405020304" pitchFamily="18" charset="0"/>
                <a:cs typeface="Times New Roman" panose="02020603050405020304" pitchFamily="18" charset="0"/>
              </a:rPr>
              <a:t>Undoubtedly, the </a:t>
            </a:r>
            <a:r>
              <a:rPr lang="en-GB" sz="2200" b="1" u="sng" dirty="0" err="1">
                <a:latin typeface="Times New Roman" panose="02020603050405020304" pitchFamily="18" charset="0"/>
                <a:cs typeface="Times New Roman" panose="02020603050405020304" pitchFamily="18" charset="0"/>
              </a:rPr>
              <a:t>assessee</a:t>
            </a:r>
            <a:r>
              <a:rPr lang="en-GB" sz="2200" b="1" u="sng" dirty="0">
                <a:latin typeface="Times New Roman" panose="02020603050405020304" pitchFamily="18" charset="0"/>
                <a:cs typeface="Times New Roman" panose="02020603050405020304" pitchFamily="18" charset="0"/>
              </a:rPr>
              <a:t> had certain rights under the agreement, entered into with NE, from the clear, plain and unambiguous language employed in section 50C, it is evident that the same does not apply to a case of rights in land.</a:t>
            </a:r>
          </a:p>
          <a:p>
            <a:pPr marL="0" indent="0" algn="just">
              <a:buNone/>
            </a:pPr>
            <a:r>
              <a:rPr lang="en-GB" sz="2200" b="1" u="sng" dirty="0">
                <a:latin typeface="Times New Roman" panose="02020603050405020304" pitchFamily="18" charset="0"/>
                <a:cs typeface="Times New Roman" panose="02020603050405020304" pitchFamily="18" charset="0"/>
              </a:rPr>
              <a:t>It is equally well-settled rule of statutory interpretation with regard to taxing statute that an </a:t>
            </a:r>
            <a:r>
              <a:rPr lang="en-GB" sz="2200" b="1" u="sng" dirty="0" err="1">
                <a:latin typeface="Times New Roman" panose="02020603050405020304" pitchFamily="18" charset="0"/>
                <a:cs typeface="Times New Roman" panose="02020603050405020304" pitchFamily="18" charset="0"/>
              </a:rPr>
              <a:t>assessee</a:t>
            </a:r>
            <a:r>
              <a:rPr lang="en-GB" sz="2200" b="1" u="sng" dirty="0">
                <a:latin typeface="Times New Roman" panose="02020603050405020304" pitchFamily="18" charset="0"/>
                <a:cs typeface="Times New Roman" panose="02020603050405020304" pitchFamily="18" charset="0"/>
              </a:rPr>
              <a:t> cannot be taxed without clear words for that purpose and every Act of the Parliament has to be read as per its natural construction of words.</a:t>
            </a:r>
          </a:p>
          <a:p>
            <a:pPr marL="0" indent="0" algn="just">
              <a:buNone/>
            </a:pPr>
            <a:r>
              <a:rPr lang="en-GB" sz="2200" dirty="0">
                <a:latin typeface="Times New Roman" panose="02020603050405020304" pitchFamily="18" charset="0"/>
                <a:cs typeface="Times New Roman" panose="02020603050405020304" pitchFamily="18" charset="0"/>
              </a:rPr>
              <a:t>For the aforementioned reasons, the provisions of section 50C were not applicable to the case of the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[Para 11]</a:t>
            </a: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5B08381-8124-BED6-51ED-C55B92541C24}"/>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890410022"/>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84" y="195942"/>
            <a:ext cx="11682832" cy="6352015"/>
          </a:xfrm>
        </p:spPr>
        <p:txBody>
          <a:bodyPr>
            <a:noAutofit/>
          </a:bodyPr>
          <a:lstStyle/>
          <a:p>
            <a:pPr marL="0" indent="0" algn="just">
              <a:buNone/>
            </a:pPr>
            <a:r>
              <a:rPr lang="en-GB" sz="2150" dirty="0">
                <a:latin typeface="Times New Roman" panose="02020603050405020304" pitchFamily="18" charset="0"/>
                <a:cs typeface="Times New Roman" panose="02020603050405020304" pitchFamily="18" charset="0"/>
              </a:rPr>
              <a:t>11. Thus, from perusal of the aforesaid provisions, it is axiomatic that Explanation 1 to section 2(47) uses the term 'immovable property' whereas, Section 50C uses the expression 'land' instead of immovable property. It is also pertinent to mention that wherever the legislature intended to expand the meaning of the land to include rights or interests in land, it has said so specifically viz., Section 35(l)(a), Section 54G(1), Section 54GA(1) and Section 269UA(d) and Explanation to Section 155(5A). Thus, Section 50C applies only in case of a transferor of land which in the instant case is M/s Namaste Exports and not the </a:t>
            </a:r>
            <a:r>
              <a:rPr lang="en-GB" sz="2150" dirty="0" err="1">
                <a:latin typeface="Times New Roman" panose="02020603050405020304" pitchFamily="18" charset="0"/>
                <a:cs typeface="Times New Roman" panose="02020603050405020304" pitchFamily="18" charset="0"/>
              </a:rPr>
              <a:t>assessee</a:t>
            </a:r>
            <a:r>
              <a:rPr lang="en-GB" sz="2150" dirty="0">
                <a:latin typeface="Times New Roman" panose="02020603050405020304" pitchFamily="18" charset="0"/>
                <a:cs typeface="Times New Roman" panose="02020603050405020304" pitchFamily="18" charset="0"/>
              </a:rPr>
              <a:t> who was only a consenting party and not a transferor/co-owner of the property. </a:t>
            </a:r>
            <a:endParaRPr lang="en-GB" sz="2150" b="1" u="sng" dirty="0">
              <a:latin typeface="Times New Roman" panose="02020603050405020304" pitchFamily="18" charset="0"/>
              <a:cs typeface="Times New Roman" panose="02020603050405020304" pitchFamily="18" charset="0"/>
            </a:endParaRPr>
          </a:p>
          <a:p>
            <a:pPr marL="0" indent="0" algn="just">
              <a:buNone/>
            </a:pPr>
            <a:r>
              <a:rPr lang="en-GB" sz="2150" b="1" u="sng" dirty="0">
                <a:latin typeface="Times New Roman" panose="02020603050405020304" pitchFamily="18" charset="0"/>
                <a:cs typeface="Times New Roman" panose="02020603050405020304" pitchFamily="18" charset="0"/>
              </a:rPr>
              <a:t>Undoubtedly, the </a:t>
            </a:r>
            <a:r>
              <a:rPr lang="en-GB" sz="2150" b="1" u="sng" dirty="0" err="1">
                <a:latin typeface="Times New Roman" panose="02020603050405020304" pitchFamily="18" charset="0"/>
                <a:cs typeface="Times New Roman" panose="02020603050405020304" pitchFamily="18" charset="0"/>
              </a:rPr>
              <a:t>assessee</a:t>
            </a:r>
            <a:r>
              <a:rPr lang="en-GB" sz="2150" b="1" u="sng" dirty="0">
                <a:latin typeface="Times New Roman" panose="02020603050405020304" pitchFamily="18" charset="0"/>
                <a:cs typeface="Times New Roman" panose="02020603050405020304" pitchFamily="18" charset="0"/>
              </a:rPr>
              <a:t> had certain rights under the agreement, however, from the clear plain and unambiguous language employed in Section 50C, it is evident that the same does not apply to a case of rights in land.</a:t>
            </a:r>
          </a:p>
          <a:p>
            <a:pPr marL="0" indent="0" algn="just">
              <a:buNone/>
            </a:pPr>
            <a:r>
              <a:rPr lang="en-GB" sz="2150" b="1" u="sng" dirty="0">
                <a:latin typeface="Times New Roman" panose="02020603050405020304" pitchFamily="18" charset="0"/>
                <a:cs typeface="Times New Roman" panose="02020603050405020304" pitchFamily="18" charset="0"/>
              </a:rPr>
              <a:t>It is equally well settled rule of statutory interpretation with regard to taxing statute that an </a:t>
            </a:r>
            <a:r>
              <a:rPr lang="en-GB" sz="2150" b="1" u="sng" dirty="0" err="1">
                <a:latin typeface="Times New Roman" panose="02020603050405020304" pitchFamily="18" charset="0"/>
                <a:cs typeface="Times New Roman" panose="02020603050405020304" pitchFamily="18" charset="0"/>
              </a:rPr>
              <a:t>assessee</a:t>
            </a:r>
            <a:r>
              <a:rPr lang="en-GB" sz="2150" b="1" u="sng" dirty="0">
                <a:latin typeface="Times New Roman" panose="02020603050405020304" pitchFamily="18" charset="0"/>
                <a:cs typeface="Times New Roman" panose="02020603050405020304" pitchFamily="18" charset="0"/>
              </a:rPr>
              <a:t> cannot be taxed without clear words for that purpose and every Act of the Parliament has to be read as per its natural construction of words. </a:t>
            </a:r>
          </a:p>
          <a:p>
            <a:pPr marL="0" indent="0" algn="just">
              <a:buNone/>
            </a:pPr>
            <a:r>
              <a:rPr lang="en-GB" sz="2150" dirty="0">
                <a:latin typeface="Times New Roman" panose="02020603050405020304" pitchFamily="18" charset="0"/>
                <a:cs typeface="Times New Roman" panose="02020603050405020304" pitchFamily="18" charset="0"/>
              </a:rPr>
              <a:t>For the aforementioned reasons, in our considered opinion, the provisions of Section 50C are not applicable to the case of the </a:t>
            </a:r>
            <a:r>
              <a:rPr lang="en-GB" sz="2150" dirty="0" err="1">
                <a:latin typeface="Times New Roman" panose="02020603050405020304" pitchFamily="18" charset="0"/>
                <a:cs typeface="Times New Roman" panose="02020603050405020304" pitchFamily="18" charset="0"/>
              </a:rPr>
              <a:t>assessee</a:t>
            </a:r>
            <a:r>
              <a:rPr lang="en-GB" sz="2150" dirty="0">
                <a:latin typeface="Times New Roman" panose="02020603050405020304" pitchFamily="18" charset="0"/>
                <a:cs typeface="Times New Roman" panose="02020603050405020304" pitchFamily="18" charset="0"/>
              </a:rPr>
              <a:t>. </a:t>
            </a:r>
          </a:p>
          <a:p>
            <a:pPr marL="0" indent="0" algn="just">
              <a:buNone/>
            </a:pPr>
            <a:r>
              <a:rPr lang="en-GB" sz="2150" dirty="0">
                <a:latin typeface="Times New Roman" panose="02020603050405020304" pitchFamily="18" charset="0"/>
                <a:cs typeface="Times New Roman" panose="02020603050405020304" pitchFamily="18" charset="0"/>
              </a:rPr>
              <a:t>In the result, the first substantial question of law is answered in the negative and in favour of the </a:t>
            </a:r>
            <a:r>
              <a:rPr lang="en-GB" sz="2150" dirty="0" err="1">
                <a:latin typeface="Times New Roman" panose="02020603050405020304" pitchFamily="18" charset="0"/>
                <a:cs typeface="Times New Roman" panose="02020603050405020304" pitchFamily="18" charset="0"/>
              </a:rPr>
              <a:t>assessee</a:t>
            </a:r>
            <a:r>
              <a:rPr lang="en-GB" sz="2150" dirty="0">
                <a:latin typeface="Times New Roman" panose="02020603050405020304" pitchFamily="18" charset="0"/>
                <a:cs typeface="Times New Roman" panose="02020603050405020304" pitchFamily="18" charset="0"/>
              </a:rPr>
              <a:t>.</a:t>
            </a:r>
            <a:endParaRPr lang="en-GB" sz="215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148220296"/>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4" y="315686"/>
            <a:ext cx="11576142" cy="5746847"/>
          </a:xfrm>
        </p:spPr>
        <p:txBody>
          <a:bodyPr>
            <a:noAutofit/>
          </a:bodyPr>
          <a:lstStyle/>
          <a:p>
            <a:pPr marL="109728" indent="0" algn="just">
              <a:buNone/>
            </a:pPr>
            <a:r>
              <a:rPr lang="en-GB" sz="2400" b="1" spc="-5" dirty="0">
                <a:latin typeface="Times New Roman" panose="02020603050405020304" pitchFamily="18" charset="0"/>
                <a:cs typeface="Times New Roman" panose="02020603050405020304" pitchFamily="18" charset="0"/>
              </a:rPr>
              <a:t>Smt. </a:t>
            </a:r>
            <a:r>
              <a:rPr lang="en-GB" sz="2400" b="1" spc="-5" dirty="0" err="1">
                <a:latin typeface="Times New Roman" panose="02020603050405020304" pitchFamily="18" charset="0"/>
                <a:cs typeface="Times New Roman" panose="02020603050405020304" pitchFamily="18" charset="0"/>
              </a:rPr>
              <a:t>Devindraben</a:t>
            </a:r>
            <a:r>
              <a:rPr lang="en-GB" sz="2400" b="1" spc="-5" dirty="0">
                <a:latin typeface="Times New Roman" panose="02020603050405020304" pitchFamily="18" charset="0"/>
                <a:cs typeface="Times New Roman" panose="02020603050405020304" pitchFamily="18" charset="0"/>
              </a:rPr>
              <a:t> I. </a:t>
            </a:r>
            <a:r>
              <a:rPr lang="en-GB" sz="2400" b="1" spc="-5" dirty="0" err="1">
                <a:latin typeface="Times New Roman" panose="02020603050405020304" pitchFamily="18" charset="0"/>
                <a:cs typeface="Times New Roman" panose="02020603050405020304" pitchFamily="18" charset="0"/>
              </a:rPr>
              <a:t>Barot</a:t>
            </a:r>
            <a:r>
              <a:rPr lang="en-GB" sz="2400" b="1" spc="-5" dirty="0">
                <a:latin typeface="Times New Roman" panose="02020603050405020304" pitchFamily="18" charset="0"/>
                <a:cs typeface="Times New Roman" panose="02020603050405020304" pitchFamily="18" charset="0"/>
              </a:rPr>
              <a:t> v. ITO [(2016) 70 taxmann.com 235 (Ahmedabad -  Trib.)]</a:t>
            </a:r>
            <a:r>
              <a:rPr lang="en-GB" sz="2400" spc="-5" dirty="0">
                <a:latin typeface="Times New Roman" panose="02020603050405020304" pitchFamily="18" charset="0"/>
                <a:cs typeface="Times New Roman" panose="02020603050405020304" pitchFamily="18" charset="0"/>
              </a:rPr>
              <a:t> - Section 50C would have no application where </a:t>
            </a:r>
            <a:r>
              <a:rPr lang="en-GB" sz="2400" spc="-5" dirty="0" err="1">
                <a:latin typeface="Times New Roman" panose="02020603050405020304" pitchFamily="18" charset="0"/>
                <a:cs typeface="Times New Roman" panose="02020603050405020304" pitchFamily="18" charset="0"/>
              </a:rPr>
              <a:t>assessee</a:t>
            </a:r>
            <a:r>
              <a:rPr lang="en-GB" sz="2400" spc="-5" dirty="0">
                <a:latin typeface="Times New Roman" panose="02020603050405020304" pitchFamily="18" charset="0"/>
                <a:cs typeface="Times New Roman" panose="02020603050405020304" pitchFamily="18" charset="0"/>
              </a:rPr>
              <a:t> has transferred  only rights in impugned land which cannot be equated to land or building or both.</a:t>
            </a:r>
          </a:p>
          <a:p>
            <a:pPr marL="109728" indent="0" algn="just">
              <a:buNone/>
            </a:pPr>
            <a:endParaRPr lang="en-GB" sz="2400" spc="-5" dirty="0">
              <a:latin typeface="Times New Roman" panose="02020603050405020304" pitchFamily="18" charset="0"/>
              <a:cs typeface="Times New Roman" panose="02020603050405020304" pitchFamily="18" charset="0"/>
            </a:endParaRPr>
          </a:p>
          <a:p>
            <a:pPr marL="109728" indent="0" algn="just">
              <a:buNone/>
            </a:pPr>
            <a:r>
              <a:rPr lang="en-GB" sz="2400" b="1" spc="-5" dirty="0">
                <a:latin typeface="Times New Roman" panose="02020603050405020304" pitchFamily="18" charset="0"/>
                <a:cs typeface="Times New Roman" panose="02020603050405020304" pitchFamily="18" charset="0"/>
              </a:rPr>
              <a:t>ITO v. Tara Chand Jain [(2015) 63 taxmann.com 286 (Jaipur - Trib.)] </a:t>
            </a:r>
          </a:p>
          <a:p>
            <a:pPr marL="109728" indent="0" algn="just">
              <a:buNone/>
            </a:pPr>
            <a:r>
              <a:rPr lang="en-GB" sz="2400" spc="-5" dirty="0">
                <a:latin typeface="Times New Roman" panose="02020603050405020304" pitchFamily="18" charset="0"/>
                <a:cs typeface="Times New Roman" panose="02020603050405020304" pitchFamily="18" charset="0"/>
              </a:rPr>
              <a:t>50C  does not apply to a case where the ownership of the land is with the State  Government. The land is acquired and the </a:t>
            </a:r>
            <a:r>
              <a:rPr lang="en-GB" sz="2400" spc="-5" dirty="0" err="1">
                <a:latin typeface="Times New Roman" panose="02020603050405020304" pitchFamily="18" charset="0"/>
                <a:cs typeface="Times New Roman" panose="02020603050405020304" pitchFamily="18" charset="0"/>
              </a:rPr>
              <a:t>assessee</a:t>
            </a:r>
            <a:r>
              <a:rPr lang="en-GB" sz="2400" spc="-5" dirty="0">
                <a:latin typeface="Times New Roman" panose="02020603050405020304" pitchFamily="18" charset="0"/>
                <a:cs typeface="Times New Roman" panose="02020603050405020304" pitchFamily="18" charset="0"/>
              </a:rPr>
              <a:t> is merely a </a:t>
            </a:r>
            <a:r>
              <a:rPr lang="en-GB" sz="2400" spc="-5" dirty="0" err="1">
                <a:latin typeface="Times New Roman" panose="02020603050405020304" pitchFamily="18" charset="0"/>
                <a:cs typeface="Times New Roman" panose="02020603050405020304" pitchFamily="18" charset="0"/>
              </a:rPr>
              <a:t>Kashtkar</a:t>
            </a:r>
            <a:r>
              <a:rPr lang="en-GB" sz="2400" spc="-5" dirty="0">
                <a:latin typeface="Times New Roman" panose="02020603050405020304" pitchFamily="18" charset="0"/>
                <a:cs typeface="Times New Roman" panose="02020603050405020304" pitchFamily="18" charset="0"/>
              </a:rPr>
              <a:t>, this  clearly shows that the </a:t>
            </a:r>
            <a:r>
              <a:rPr lang="en-GB" sz="2400" spc="-5" dirty="0" err="1">
                <a:latin typeface="Times New Roman" panose="02020603050405020304" pitchFamily="18" charset="0"/>
                <a:cs typeface="Times New Roman" panose="02020603050405020304" pitchFamily="18" charset="0"/>
              </a:rPr>
              <a:t>assessee</a:t>
            </a:r>
            <a:r>
              <a:rPr lang="en-GB" sz="2400" spc="-5" dirty="0">
                <a:latin typeface="Times New Roman" panose="02020603050405020304" pitchFamily="18" charset="0"/>
                <a:cs typeface="Times New Roman" panose="02020603050405020304" pitchFamily="18" charset="0"/>
              </a:rPr>
              <a:t> is only having the limited rights in the land sold.  The limited rights of </a:t>
            </a:r>
            <a:r>
              <a:rPr lang="en-GB" sz="2400" spc="-5" dirty="0" err="1">
                <a:latin typeface="Times New Roman" panose="02020603050405020304" pitchFamily="18" charset="0"/>
                <a:cs typeface="Times New Roman" panose="02020603050405020304" pitchFamily="18" charset="0"/>
              </a:rPr>
              <a:t>Kashtkar</a:t>
            </a:r>
            <a:r>
              <a:rPr lang="en-GB" sz="2400" spc="-5" dirty="0">
                <a:latin typeface="Times New Roman" panose="02020603050405020304" pitchFamily="18" charset="0"/>
                <a:cs typeface="Times New Roman" panose="02020603050405020304" pitchFamily="18" charset="0"/>
              </a:rPr>
              <a:t> on the land cannot be equated with the ownership of  land or with building or with both. The Act clearly recognizes the distinction  between the land or building or any right in the land or building under section50C. Thus, the Act has given the separate treatment to land, building and rights in the  land. [Para 6.10]</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472795258"/>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4" y="315686"/>
            <a:ext cx="11576142" cy="5746847"/>
          </a:xfrm>
        </p:spPr>
        <p:txBody>
          <a:bodyPr>
            <a:noAutofit/>
          </a:bodyPr>
          <a:lstStyle/>
          <a:p>
            <a:pPr marL="109728" indent="0" algn="just">
              <a:buNone/>
            </a:pPr>
            <a:r>
              <a:rPr lang="en-IN" sz="2400" b="1" spc="-5" dirty="0">
                <a:latin typeface="Times New Roman" panose="02020603050405020304" pitchFamily="18" charset="0"/>
                <a:cs typeface="Times New Roman" panose="02020603050405020304" pitchFamily="18" charset="0"/>
              </a:rPr>
              <a:t>ISSUE – 2</a:t>
            </a:r>
          </a:p>
          <a:p>
            <a:pPr marL="109728" indent="0" algn="just">
              <a:buNone/>
            </a:pPr>
            <a:r>
              <a:rPr lang="en-GB" sz="2400" b="1" u="sng" dirty="0">
                <a:latin typeface="Times New Roman" panose="02020603050405020304" pitchFamily="18" charset="0"/>
                <a:cs typeface="Times New Roman" panose="02020603050405020304" pitchFamily="18" charset="0"/>
              </a:rPr>
              <a:t>Provisions of S. 50C  are applicable to Development Agreements.</a:t>
            </a:r>
            <a:endParaRPr lang="en-IN" sz="2400" b="1" u="sng" dirty="0">
              <a:latin typeface="Times New Roman" panose="02020603050405020304" pitchFamily="18" charset="0"/>
              <a:cs typeface="Times New Roman" panose="02020603050405020304" pitchFamily="18" charset="0"/>
            </a:endParaRPr>
          </a:p>
          <a:p>
            <a:pPr marL="297180" indent="0" algn="just">
              <a:lnSpc>
                <a:spcPct val="100000"/>
              </a:lnSpc>
              <a:spcBef>
                <a:spcPts val="375"/>
              </a:spcBef>
              <a:buNone/>
            </a:pPr>
            <a:r>
              <a:rPr lang="en-IN" sz="2400" b="1" dirty="0" err="1">
                <a:latin typeface="Times New Roman" panose="02020603050405020304" pitchFamily="18" charset="0"/>
                <a:cs typeface="Times New Roman" panose="02020603050405020304" pitchFamily="18" charset="0"/>
              </a:rPr>
              <a:t>Chiranjeev</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Lal</a:t>
            </a:r>
            <a:r>
              <a:rPr lang="en-IN" sz="2400" b="1" dirty="0">
                <a:latin typeface="Times New Roman" panose="02020603050405020304" pitchFamily="18" charset="0"/>
                <a:cs typeface="Times New Roman" panose="02020603050405020304" pitchFamily="18" charset="0"/>
              </a:rPr>
              <a:t> Khanna </a:t>
            </a:r>
            <a:r>
              <a:rPr lang="en-IN" sz="2400" b="1" spc="-40" dirty="0">
                <a:latin typeface="Times New Roman" panose="02020603050405020304" pitchFamily="18" charset="0"/>
                <a:cs typeface="Times New Roman" panose="02020603050405020304" pitchFamily="18" charset="0"/>
              </a:rPr>
              <a:t>v. </a:t>
            </a:r>
            <a:r>
              <a:rPr lang="en-IN" sz="2400" b="1" spc="-10" dirty="0">
                <a:latin typeface="Times New Roman" panose="02020603050405020304" pitchFamily="18" charset="0"/>
                <a:cs typeface="Times New Roman" panose="02020603050405020304" pitchFamily="18" charset="0"/>
              </a:rPr>
              <a:t>ITO </a:t>
            </a:r>
            <a:r>
              <a:rPr lang="nn-NO" sz="2400" b="1" dirty="0">
                <a:latin typeface="Times New Roman" panose="02020603050405020304" pitchFamily="18" charset="0"/>
                <a:cs typeface="Times New Roman" panose="02020603050405020304" pitchFamily="18" charset="0"/>
              </a:rPr>
              <a:t>(2012) 66 DTR 260 / 144 TTJ 607 / (2011) 132 ITD 474 (Mum.)(Trib.)</a:t>
            </a:r>
            <a:endParaRPr lang="en-IN" sz="2400" b="1" spc="-5" dirty="0">
              <a:latin typeface="Times New Roman" panose="02020603050405020304" pitchFamily="18" charset="0"/>
              <a:cs typeface="Times New Roman" panose="02020603050405020304" pitchFamily="18" charset="0"/>
            </a:endParaRPr>
          </a:p>
          <a:p>
            <a:pPr marL="41148" indent="0" algn="just">
              <a:lnSpc>
                <a:spcPct val="100000"/>
              </a:lnSpc>
              <a:spcBef>
                <a:spcPts val="375"/>
              </a:spcBef>
              <a:buNone/>
            </a:pPr>
            <a:r>
              <a:rPr lang="en-GB" sz="2400" dirty="0">
                <a:latin typeface="Times New Roman" panose="02020603050405020304" pitchFamily="18" charset="0"/>
                <a:cs typeface="Times New Roman" panose="02020603050405020304" pitchFamily="18" charset="0"/>
              </a:rPr>
              <a:t>It has been held in the case of </a:t>
            </a:r>
            <a:r>
              <a:rPr lang="en-GB" sz="2400" b="1" dirty="0" err="1">
                <a:latin typeface="Times New Roman" panose="02020603050405020304" pitchFamily="18" charset="0"/>
                <a:cs typeface="Times New Roman" panose="02020603050405020304" pitchFamily="18" charset="0"/>
              </a:rPr>
              <a:t>Chiranjeev</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Lal</a:t>
            </a:r>
            <a:r>
              <a:rPr lang="en-GB" sz="2400" b="1" dirty="0">
                <a:latin typeface="Times New Roman" panose="02020603050405020304" pitchFamily="18" charset="0"/>
                <a:cs typeface="Times New Roman" panose="02020603050405020304" pitchFamily="18" charset="0"/>
              </a:rPr>
              <a:t> Khanna v. ITO [2011] 132 ITD 474/66 DTR 260 (Mum 'C') </a:t>
            </a:r>
            <a:r>
              <a:rPr lang="en-GB" sz="2400" dirty="0">
                <a:latin typeface="Times New Roman" panose="02020603050405020304" pitchFamily="18" charset="0"/>
                <a:cs typeface="Times New Roman" panose="02020603050405020304" pitchFamily="18" charset="0"/>
              </a:rPr>
              <a:t>that where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co-owner of a building had entered into development agreement with builder developer under which the developer was to demolish the existing building and redevelop the land into building on 50-50 sharing basis, there was a transfer of land and building and s. 50C was applicable. </a:t>
            </a:r>
          </a:p>
          <a:p>
            <a:pPr marL="297180" marR="78105" indent="0" algn="just">
              <a:lnSpc>
                <a:spcPct val="100000"/>
              </a:lnSpc>
              <a:buNone/>
            </a:pPr>
            <a:r>
              <a:rPr lang="en-IN" sz="2400" b="1" spc="-5" dirty="0">
                <a:latin typeface="Times New Roman" panose="02020603050405020304" pitchFamily="18" charset="0"/>
                <a:cs typeface="Times New Roman" panose="02020603050405020304" pitchFamily="18" charset="0"/>
              </a:rPr>
              <a:t>Mrs </a:t>
            </a:r>
            <a:r>
              <a:rPr lang="en-IN" sz="2400" b="1" spc="-5" dirty="0" err="1">
                <a:latin typeface="Times New Roman" panose="02020603050405020304" pitchFamily="18" charset="0"/>
                <a:cs typeface="Times New Roman" panose="02020603050405020304" pitchFamily="18" charset="0"/>
              </a:rPr>
              <a:t>Arlette</a:t>
            </a:r>
            <a:r>
              <a:rPr lang="en-IN" sz="2400" b="1" spc="-5" dirty="0">
                <a:latin typeface="Times New Roman" panose="02020603050405020304" pitchFamily="18" charset="0"/>
                <a:cs typeface="Times New Roman" panose="02020603050405020304" pitchFamily="18" charset="0"/>
              </a:rPr>
              <a:t> Rodrigues </a:t>
            </a:r>
            <a:r>
              <a:rPr lang="en-IN" sz="2400" b="1" spc="-40" dirty="0">
                <a:latin typeface="Times New Roman" panose="02020603050405020304" pitchFamily="18" charset="0"/>
                <a:cs typeface="Times New Roman" panose="02020603050405020304" pitchFamily="18" charset="0"/>
              </a:rPr>
              <a:t>v. </a:t>
            </a:r>
            <a:r>
              <a:rPr lang="en-IN" sz="2400" b="1" spc="-10" dirty="0">
                <a:latin typeface="Times New Roman" panose="02020603050405020304" pitchFamily="18" charset="0"/>
                <a:cs typeface="Times New Roman" panose="02020603050405020304" pitchFamily="18" charset="0"/>
              </a:rPr>
              <a:t>ITO </a:t>
            </a:r>
            <a:r>
              <a:rPr lang="pt-BR" sz="2400" b="1" spc="-5" dirty="0">
                <a:latin typeface="Times New Roman" panose="02020603050405020304" pitchFamily="18" charset="0"/>
                <a:cs typeface="Times New Roman" panose="02020603050405020304" pitchFamily="18" charset="0"/>
              </a:rPr>
              <a:t>[2011] 10 taxmann.com 235 (Mumbai)</a:t>
            </a:r>
            <a:endParaRPr lang="en-IN" sz="2400" b="1" spc="-5" dirty="0">
              <a:latin typeface="Times New Roman" panose="02020603050405020304" pitchFamily="18" charset="0"/>
              <a:cs typeface="Times New Roman" panose="02020603050405020304" pitchFamily="18" charset="0"/>
            </a:endParaRPr>
          </a:p>
          <a:p>
            <a:pPr marL="41148" marR="78105" indent="0" algn="just">
              <a:lnSpc>
                <a:spcPct val="100000"/>
              </a:lnSpc>
              <a:buNone/>
            </a:pPr>
            <a:r>
              <a:rPr lang="en-IN" sz="2400" spc="-5" dirty="0">
                <a:latin typeface="Times New Roman" panose="02020603050405020304" pitchFamily="18" charset="0"/>
                <a:cs typeface="Times New Roman" panose="02020603050405020304" pitchFamily="18" charset="0"/>
              </a:rPr>
              <a:t>When  </a:t>
            </a:r>
            <a:r>
              <a:rPr lang="en-IN" sz="2400" dirty="0">
                <a:latin typeface="Times New Roman" panose="02020603050405020304" pitchFamily="18" charset="0"/>
                <a:cs typeface="Times New Roman" panose="02020603050405020304" pitchFamily="18" charset="0"/>
              </a:rPr>
              <a:t>development </a:t>
            </a:r>
            <a:r>
              <a:rPr lang="en-IN" sz="2400" spc="-5" dirty="0">
                <a:latin typeface="Times New Roman" panose="02020603050405020304" pitchFamily="18" charset="0"/>
                <a:cs typeface="Times New Roman" panose="02020603050405020304" pitchFamily="18" charset="0"/>
              </a:rPr>
              <a:t>rights are transferred, </a:t>
            </a:r>
            <a:r>
              <a:rPr lang="en-IN" sz="2400" dirty="0">
                <a:latin typeface="Times New Roman" panose="02020603050405020304" pitchFamily="18" charset="0"/>
                <a:cs typeface="Times New Roman" panose="02020603050405020304" pitchFamily="18" charset="0"/>
              </a:rPr>
              <a:t>it is </a:t>
            </a:r>
            <a:r>
              <a:rPr lang="en-IN" sz="2400" spc="-5" dirty="0">
                <a:latin typeface="Times New Roman" panose="02020603050405020304" pitchFamily="18" charset="0"/>
                <a:cs typeface="Times New Roman" panose="02020603050405020304" pitchFamily="18" charset="0"/>
              </a:rPr>
              <a:t>nothing </a:t>
            </a:r>
            <a:r>
              <a:rPr lang="en-IN" sz="2400" dirty="0">
                <a:latin typeface="Times New Roman" panose="02020603050405020304" pitchFamily="18" charset="0"/>
                <a:cs typeface="Times New Roman" panose="02020603050405020304" pitchFamily="18" charset="0"/>
              </a:rPr>
              <a:t>but right to </a:t>
            </a:r>
            <a:r>
              <a:rPr lang="en-IN" sz="2400" spc="-5" dirty="0">
                <a:latin typeface="Times New Roman" panose="02020603050405020304" pitchFamily="18" charset="0"/>
                <a:cs typeface="Times New Roman" panose="02020603050405020304" pitchFamily="18" charset="0"/>
              </a:rPr>
              <a:t>exploit </a:t>
            </a:r>
            <a:r>
              <a:rPr lang="en-IN" sz="2400" dirty="0">
                <a:latin typeface="Times New Roman" panose="02020603050405020304" pitchFamily="18" charset="0"/>
                <a:cs typeface="Times New Roman" panose="02020603050405020304" pitchFamily="18" charset="0"/>
              </a:rPr>
              <a:t>said  </a:t>
            </a:r>
            <a:r>
              <a:rPr lang="en-IN" sz="2400" spc="-5" dirty="0">
                <a:latin typeface="Times New Roman" panose="02020603050405020304" pitchFamily="18" charset="0"/>
                <a:cs typeface="Times New Roman" panose="02020603050405020304" pitchFamily="18" charset="0"/>
              </a:rPr>
              <a:t>property in favour of </a:t>
            </a:r>
            <a:r>
              <a:rPr lang="en-IN" sz="2400" spc="-10" dirty="0">
                <a:latin typeface="Times New Roman" panose="02020603050405020304" pitchFamily="18" charset="0"/>
                <a:cs typeface="Times New Roman" panose="02020603050405020304" pitchFamily="18" charset="0"/>
              </a:rPr>
              <a:t>developer, </a:t>
            </a:r>
            <a:r>
              <a:rPr lang="en-IN" sz="2400" spc="-5" dirty="0">
                <a:latin typeface="Times New Roman" panose="02020603050405020304" pitchFamily="18" charset="0"/>
                <a:cs typeface="Times New Roman" panose="02020603050405020304" pitchFamily="18" charset="0"/>
              </a:rPr>
              <a:t>and same is covered under sub-clause (</a:t>
            </a:r>
            <a:r>
              <a:rPr lang="en-IN" sz="2400" spc="-5" dirty="0" err="1">
                <a:latin typeface="Times New Roman" panose="02020603050405020304" pitchFamily="18" charset="0"/>
                <a:cs typeface="Times New Roman" panose="02020603050405020304" pitchFamily="18" charset="0"/>
              </a:rPr>
              <a:t>i</a:t>
            </a:r>
            <a:r>
              <a:rPr lang="en-IN" sz="2400" spc="-5"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of </a:t>
            </a:r>
            <a:r>
              <a:rPr lang="en-IN" sz="2400" spc="-5" dirty="0">
                <a:latin typeface="Times New Roman" panose="02020603050405020304" pitchFamily="18" charset="0"/>
                <a:cs typeface="Times New Roman" panose="02020603050405020304" pitchFamily="18" charset="0"/>
              </a:rPr>
              <a:t>section 2(47) and, therefore, provisions of Section 50C were applicable  </a:t>
            </a:r>
            <a:r>
              <a:rPr lang="en-IN" sz="2400" dirty="0">
                <a:latin typeface="Times New Roman" panose="02020603050405020304" pitchFamily="18" charset="0"/>
                <a:cs typeface="Times New Roman" panose="02020603050405020304" pitchFamily="18" charset="0"/>
              </a:rPr>
              <a:t>when rights </a:t>
            </a:r>
            <a:r>
              <a:rPr lang="en-IN" sz="2400" spc="-5" dirty="0">
                <a:latin typeface="Times New Roman" panose="02020603050405020304" pitchFamily="18" charset="0"/>
                <a:cs typeface="Times New Roman" panose="02020603050405020304" pitchFamily="18" charset="0"/>
              </a:rPr>
              <a:t>to </a:t>
            </a:r>
            <a:r>
              <a:rPr lang="en-IN" sz="2400" dirty="0">
                <a:latin typeface="Times New Roman" panose="02020603050405020304" pitchFamily="18" charset="0"/>
                <a:cs typeface="Times New Roman" panose="02020603050405020304" pitchFamily="18" charset="0"/>
              </a:rPr>
              <a:t>develop property was</a:t>
            </a:r>
            <a:r>
              <a:rPr lang="en-IN" sz="2400" spc="-140"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transferred.</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573987596"/>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9828" y="171548"/>
            <a:ext cx="11338560" cy="6386732"/>
          </a:xfrm>
        </p:spPr>
        <p:txBody>
          <a:bodyPr>
            <a:normAutofit/>
          </a:bodyPr>
          <a:lstStyle/>
          <a:p>
            <a:pPr marL="640080" indent="-342900" algn="just">
              <a:lnSpc>
                <a:spcPct val="100000"/>
              </a:lnSpc>
              <a:buFont typeface="Wingdings" panose="05000000000000000000" pitchFamily="2" charset="2"/>
              <a:buChar char="Ø"/>
            </a:pPr>
            <a:r>
              <a:rPr lang="en-IN" sz="2400" b="1" spc="-5" dirty="0" err="1">
                <a:solidFill>
                  <a:schemeClr val="tx1"/>
                </a:solidFill>
                <a:latin typeface="Times New Roman" panose="02020603050405020304" pitchFamily="18" charset="0"/>
                <a:cs typeface="Times New Roman" panose="02020603050405020304" pitchFamily="18" charset="0"/>
              </a:rPr>
              <a:t>Arif</a:t>
            </a:r>
            <a:r>
              <a:rPr lang="en-IN" sz="2400" b="1" spc="-5" dirty="0">
                <a:solidFill>
                  <a:schemeClr val="tx1"/>
                </a:solidFill>
                <a:latin typeface="Times New Roman" panose="02020603050405020304" pitchFamily="18" charset="0"/>
                <a:cs typeface="Times New Roman" panose="02020603050405020304" pitchFamily="18" charset="0"/>
              </a:rPr>
              <a:t> Akhtar </a:t>
            </a:r>
            <a:r>
              <a:rPr lang="en-IN" sz="2400" b="1" spc="-5" dirty="0" err="1">
                <a:solidFill>
                  <a:schemeClr val="tx1"/>
                </a:solidFill>
                <a:latin typeface="Times New Roman" panose="02020603050405020304" pitchFamily="18" charset="0"/>
                <a:cs typeface="Times New Roman" panose="02020603050405020304" pitchFamily="18" charset="0"/>
              </a:rPr>
              <a:t>Hussain</a:t>
            </a:r>
            <a:r>
              <a:rPr lang="en-IN" sz="2400" b="1" spc="-5" dirty="0">
                <a:solidFill>
                  <a:schemeClr val="tx1"/>
                </a:solidFill>
                <a:latin typeface="Times New Roman" panose="02020603050405020304" pitchFamily="18" charset="0"/>
                <a:cs typeface="Times New Roman" panose="02020603050405020304" pitchFamily="18" charset="0"/>
              </a:rPr>
              <a:t> </a:t>
            </a:r>
            <a:r>
              <a:rPr lang="en-IN" sz="2400" b="1" spc="-40" dirty="0">
                <a:solidFill>
                  <a:schemeClr val="tx1"/>
                </a:solidFill>
                <a:latin typeface="Times New Roman" panose="02020603050405020304" pitchFamily="18" charset="0"/>
                <a:cs typeface="Times New Roman" panose="02020603050405020304" pitchFamily="18" charset="0"/>
              </a:rPr>
              <a:t>v. </a:t>
            </a:r>
            <a:r>
              <a:rPr lang="en-IN" sz="2400" b="1" spc="-10" dirty="0">
                <a:solidFill>
                  <a:schemeClr val="tx1"/>
                </a:solidFill>
                <a:latin typeface="Times New Roman" panose="02020603050405020304" pitchFamily="18" charset="0"/>
                <a:cs typeface="Times New Roman" panose="02020603050405020304" pitchFamily="18" charset="0"/>
              </a:rPr>
              <a:t>ITO </a:t>
            </a:r>
            <a:r>
              <a:rPr lang="en-IN" sz="2400" b="1" spc="-15" dirty="0">
                <a:solidFill>
                  <a:schemeClr val="tx1"/>
                </a:solidFill>
                <a:latin typeface="Times New Roman" panose="02020603050405020304" pitchFamily="18" charset="0"/>
                <a:cs typeface="Times New Roman" panose="02020603050405020304" pitchFamily="18" charset="0"/>
              </a:rPr>
              <a:t>[(2011) </a:t>
            </a:r>
            <a:r>
              <a:rPr lang="en-IN" sz="2400" b="1" spc="-5" dirty="0">
                <a:solidFill>
                  <a:schemeClr val="tx1"/>
                </a:solidFill>
                <a:latin typeface="Times New Roman" panose="02020603050405020304" pitchFamily="18" charset="0"/>
                <a:cs typeface="Times New Roman" panose="02020603050405020304" pitchFamily="18" charset="0"/>
              </a:rPr>
              <a:t>59 DTR 307</a:t>
            </a:r>
            <a:r>
              <a:rPr lang="en-IN" sz="2400" b="1" spc="-40" dirty="0">
                <a:solidFill>
                  <a:schemeClr val="tx1"/>
                </a:solidFill>
                <a:latin typeface="Times New Roman" panose="02020603050405020304" pitchFamily="18" charset="0"/>
                <a:cs typeface="Times New Roman" panose="02020603050405020304" pitchFamily="18" charset="0"/>
              </a:rPr>
              <a:t> </a:t>
            </a:r>
            <a:r>
              <a:rPr lang="en-IN" sz="2400" b="1" spc="-10" dirty="0">
                <a:solidFill>
                  <a:schemeClr val="tx1"/>
                </a:solidFill>
                <a:latin typeface="Times New Roman" panose="02020603050405020304" pitchFamily="18" charset="0"/>
                <a:cs typeface="Times New Roman" panose="02020603050405020304" pitchFamily="18" charset="0"/>
              </a:rPr>
              <a:t>(Mum.)(Trib.)]</a:t>
            </a:r>
          </a:p>
          <a:p>
            <a:pPr marL="297180" algn="just">
              <a:lnSpc>
                <a:spcPct val="100000"/>
              </a:lnSpc>
            </a:pPr>
            <a:r>
              <a:rPr lang="en-GB" sz="2400" spc="-5" dirty="0">
                <a:solidFill>
                  <a:schemeClr val="tx1"/>
                </a:solidFill>
                <a:latin typeface="Times New Roman" panose="02020603050405020304" pitchFamily="18" charset="0"/>
                <a:cs typeface="Times New Roman" panose="02020603050405020304" pitchFamily="18" charset="0"/>
              </a:rPr>
              <a:t>The argument that transfer of development rights does not amount to transfer of land or building and therefore s. 50C is not applicable is not acceptable because u/s 2(47)(v) the giving of possession in part performance of a contract as per s. 53A of the Transfer of property Act is deemed to be a “transfer”. </a:t>
            </a:r>
          </a:p>
          <a:p>
            <a:pPr marL="297180" algn="just">
              <a:lnSpc>
                <a:spcPct val="100000"/>
              </a:lnSpc>
            </a:pPr>
            <a:endParaRPr lang="en-GB" sz="2400" spc="-5" dirty="0">
              <a:solidFill>
                <a:schemeClr val="tx1"/>
              </a:solidFill>
              <a:latin typeface="Times New Roman" panose="02020603050405020304" pitchFamily="18" charset="0"/>
              <a:cs typeface="Times New Roman" panose="02020603050405020304" pitchFamily="18" charset="0"/>
            </a:endParaRPr>
          </a:p>
          <a:p>
            <a:pPr marL="297180" algn="just">
              <a:lnSpc>
                <a:spcPct val="100000"/>
              </a:lnSpc>
            </a:pPr>
            <a:r>
              <a:rPr lang="en-GB" sz="2400" spc="-5" dirty="0">
                <a:solidFill>
                  <a:schemeClr val="tx1"/>
                </a:solidFill>
                <a:latin typeface="Times New Roman" panose="02020603050405020304" pitchFamily="18" charset="0"/>
                <a:cs typeface="Times New Roman" panose="02020603050405020304" pitchFamily="18" charset="0"/>
              </a:rPr>
              <a:t>When the </a:t>
            </a:r>
            <a:r>
              <a:rPr lang="en-GB" sz="2400" spc="-5" dirty="0" err="1">
                <a:solidFill>
                  <a:schemeClr val="tx1"/>
                </a:solidFill>
                <a:latin typeface="Times New Roman" panose="02020603050405020304" pitchFamily="18" charset="0"/>
                <a:cs typeface="Times New Roman" panose="02020603050405020304" pitchFamily="18" charset="0"/>
              </a:rPr>
              <a:t>assessee</a:t>
            </a:r>
            <a:r>
              <a:rPr lang="en-GB" sz="2400" spc="-5" dirty="0">
                <a:solidFill>
                  <a:schemeClr val="tx1"/>
                </a:solidFill>
                <a:latin typeface="Times New Roman" panose="02020603050405020304" pitchFamily="18" charset="0"/>
                <a:cs typeface="Times New Roman" panose="02020603050405020304" pitchFamily="18" charset="0"/>
              </a:rPr>
              <a:t> received the sale consideration and handed over possession of the property vide the development agreement, the condition prescribed in s. 53A of the Transfer of Property Act was satisfied and u/s 2 (47) (v) the transaction of transfer was completed. The fact that the </a:t>
            </a:r>
            <a:r>
              <a:rPr lang="en-GB" sz="2400" spc="-5" dirty="0" err="1">
                <a:solidFill>
                  <a:schemeClr val="tx1"/>
                </a:solidFill>
                <a:latin typeface="Times New Roman" panose="02020603050405020304" pitchFamily="18" charset="0"/>
                <a:cs typeface="Times New Roman" panose="02020603050405020304" pitchFamily="18" charset="0"/>
              </a:rPr>
              <a:t>assessee’s</a:t>
            </a:r>
            <a:r>
              <a:rPr lang="en-GB" sz="2400" spc="-5" dirty="0">
                <a:solidFill>
                  <a:schemeClr val="tx1"/>
                </a:solidFill>
                <a:latin typeface="Times New Roman" panose="02020603050405020304" pitchFamily="18" charset="0"/>
                <a:cs typeface="Times New Roman" panose="02020603050405020304" pitchFamily="18" charset="0"/>
              </a:rPr>
              <a:t> name stands in the municipal records does not change the nature of the transaction.</a:t>
            </a:r>
          </a:p>
          <a:p>
            <a:pPr marL="640080" indent="-342900" algn="just">
              <a:lnSpc>
                <a:spcPct val="100000"/>
              </a:lnSpc>
              <a:buFont typeface="Wingdings" panose="05000000000000000000" pitchFamily="2" charset="2"/>
              <a:buChar char="Ø"/>
            </a:pPr>
            <a:r>
              <a:rPr lang="en-IN" sz="2400" b="1" spc="-5" dirty="0">
                <a:solidFill>
                  <a:schemeClr val="tx1"/>
                </a:solidFill>
                <a:latin typeface="Times New Roman" panose="02020603050405020304" pitchFamily="18" charset="0"/>
                <a:cs typeface="Times New Roman" panose="02020603050405020304" pitchFamily="18" charset="0"/>
              </a:rPr>
              <a:t>Smt. Myrtle D’Souza </a:t>
            </a:r>
            <a:r>
              <a:rPr lang="en-IN" sz="2400" b="1" spc="-40" dirty="0">
                <a:solidFill>
                  <a:schemeClr val="tx1"/>
                </a:solidFill>
                <a:latin typeface="Times New Roman" panose="02020603050405020304" pitchFamily="18" charset="0"/>
                <a:cs typeface="Times New Roman" panose="02020603050405020304" pitchFamily="18" charset="0"/>
              </a:rPr>
              <a:t>v. </a:t>
            </a:r>
            <a:r>
              <a:rPr lang="en-IN" sz="2400" b="1" spc="-10" dirty="0">
                <a:solidFill>
                  <a:schemeClr val="tx1"/>
                </a:solidFill>
                <a:latin typeface="Times New Roman" panose="02020603050405020304" pitchFamily="18" charset="0"/>
                <a:cs typeface="Times New Roman" panose="02020603050405020304" pitchFamily="18" charset="0"/>
              </a:rPr>
              <a:t>ITO </a:t>
            </a:r>
            <a:r>
              <a:rPr lang="en-IN" sz="2400" b="1" spc="-25" dirty="0">
                <a:solidFill>
                  <a:schemeClr val="tx1"/>
                </a:solidFill>
                <a:latin typeface="Times New Roman" panose="02020603050405020304" pitchFamily="18" charset="0"/>
                <a:cs typeface="Times New Roman" panose="02020603050405020304" pitchFamily="18" charset="0"/>
              </a:rPr>
              <a:t>[ITA </a:t>
            </a:r>
            <a:r>
              <a:rPr lang="en-IN" sz="2400" b="1" spc="-5" dirty="0">
                <a:solidFill>
                  <a:schemeClr val="tx1"/>
                </a:solidFill>
                <a:latin typeface="Times New Roman" panose="02020603050405020304" pitchFamily="18" charset="0"/>
                <a:cs typeface="Times New Roman" panose="02020603050405020304" pitchFamily="18" charset="0"/>
              </a:rPr>
              <a:t>No.</a:t>
            </a:r>
            <a:r>
              <a:rPr lang="en-IN" sz="2400" b="1" spc="-40" dirty="0">
                <a:solidFill>
                  <a:schemeClr val="tx1"/>
                </a:solidFill>
                <a:latin typeface="Times New Roman" panose="02020603050405020304" pitchFamily="18" charset="0"/>
                <a:cs typeface="Times New Roman" panose="02020603050405020304" pitchFamily="18" charset="0"/>
              </a:rPr>
              <a:t> </a:t>
            </a:r>
            <a:r>
              <a:rPr lang="en-IN" sz="2400" b="1" spc="-10" dirty="0">
                <a:solidFill>
                  <a:schemeClr val="tx1"/>
                </a:solidFill>
                <a:latin typeface="Times New Roman" panose="02020603050405020304" pitchFamily="18" charset="0"/>
                <a:cs typeface="Times New Roman" panose="02020603050405020304" pitchFamily="18" charset="0"/>
              </a:rPr>
              <a:t>3168/Mum/2011)]</a:t>
            </a:r>
            <a:endParaRPr lang="en-IN" sz="2400" b="1" dirty="0">
              <a:solidFill>
                <a:schemeClr val="tx1"/>
              </a:solidFill>
              <a:latin typeface="Times New Roman" panose="02020603050405020304" pitchFamily="18" charset="0"/>
              <a:cs typeface="Times New Roman" panose="02020603050405020304" pitchFamily="18" charset="0"/>
            </a:endParaRPr>
          </a:p>
          <a:p>
            <a:pPr marL="640080" indent="-342900" algn="just">
              <a:lnSpc>
                <a:spcPct val="100000"/>
              </a:lnSpc>
              <a:buFont typeface="Wingdings" panose="05000000000000000000" pitchFamily="2" charset="2"/>
              <a:buChar char="Ø"/>
            </a:pP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626645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25" y="151225"/>
            <a:ext cx="11731923" cy="6012402"/>
          </a:xfrm>
        </p:spPr>
        <p:txBody>
          <a:bodyPr>
            <a:noAutofit/>
          </a:bodyPr>
          <a:lstStyle/>
          <a:p>
            <a:pPr marL="109728" indent="0" algn="just">
              <a:buNone/>
            </a:pPr>
            <a:r>
              <a:rPr lang="en-US" sz="2200" b="1" i="0" u="none" strike="noStrike" baseline="0" dirty="0">
                <a:solidFill>
                  <a:srgbClr val="000009"/>
                </a:solidFill>
                <a:latin typeface="Times New Roman" panose="02020603050405020304" pitchFamily="18" charset="0"/>
                <a:cs typeface="Times New Roman" panose="02020603050405020304" pitchFamily="18" charset="0"/>
              </a:rPr>
              <a:t>15. </a:t>
            </a:r>
            <a:r>
              <a:rPr lang="en-US" sz="2200" b="0" i="0" u="none" strike="noStrike" baseline="0" dirty="0">
                <a:solidFill>
                  <a:srgbClr val="000009"/>
                </a:solidFill>
                <a:latin typeface="Times New Roman" panose="02020603050405020304" pitchFamily="18" charset="0"/>
                <a:cs typeface="Times New Roman" panose="02020603050405020304" pitchFamily="18" charset="0"/>
              </a:rPr>
              <a:t>Legally an agreement to sell may not be regarded as a transaction of sale or a document transferring the proprietary rights in an immovable property but the prospective purchaser having performed his part of the contract and lawfully in possession acquires possessory title which is liable to be protected in view of Section 53A of the Transfer of Property Act, 1882. </a:t>
            </a:r>
          </a:p>
          <a:p>
            <a:pPr marL="109728" indent="0" algn="just">
              <a:buNone/>
            </a:pPr>
            <a:r>
              <a:rPr lang="en-US" sz="2200" b="0" i="0" u="none" strike="noStrike" baseline="0" dirty="0">
                <a:solidFill>
                  <a:srgbClr val="000009"/>
                </a:solidFill>
                <a:latin typeface="Times New Roman" panose="02020603050405020304" pitchFamily="18" charset="0"/>
                <a:cs typeface="Times New Roman" panose="02020603050405020304" pitchFamily="18" charset="0"/>
              </a:rPr>
              <a:t>The said possessory rights of the prospective purchaser cannot be invaded by the transferer or any person claiming under him. </a:t>
            </a:r>
          </a:p>
          <a:p>
            <a:pPr marL="109728" indent="0" algn="just">
              <a:buNone/>
            </a:pPr>
            <a:r>
              <a:rPr lang="en-US" sz="2200" b="1" i="0" u="none" strike="noStrike" baseline="0" dirty="0">
                <a:solidFill>
                  <a:srgbClr val="000009"/>
                </a:solidFill>
                <a:latin typeface="Times New Roman" panose="02020603050405020304" pitchFamily="18" charset="0"/>
                <a:cs typeface="Times New Roman" panose="02020603050405020304" pitchFamily="18" charset="0"/>
              </a:rPr>
              <a:t>16. </a:t>
            </a:r>
            <a:r>
              <a:rPr lang="en-US" sz="2200" b="0" i="0" u="none" strike="noStrike" baseline="0" dirty="0">
                <a:solidFill>
                  <a:srgbClr val="000009"/>
                </a:solidFill>
                <a:latin typeface="Times New Roman" panose="02020603050405020304" pitchFamily="18" charset="0"/>
                <a:cs typeface="Times New Roman" panose="02020603050405020304" pitchFamily="18" charset="0"/>
              </a:rPr>
              <a:t>Notwithstanding the above as the plaintiff-respondent admittedly was settled with possessory title in part performance of the agreement to sell dated 10.04.2002 and that the defendant-appellant has lost his possession over it and had acquired the right of possession under a </a:t>
            </a:r>
            <a:r>
              <a:rPr lang="en-US" sz="2200" b="0" i="0" u="none" strike="noStrike" baseline="0" dirty="0" err="1">
                <a:solidFill>
                  <a:srgbClr val="000009"/>
                </a:solidFill>
                <a:latin typeface="Times New Roman" panose="02020603050405020304" pitchFamily="18" charset="0"/>
                <a:cs typeface="Times New Roman" panose="02020603050405020304" pitchFamily="18" charset="0"/>
              </a:rPr>
              <a:t>licence</a:t>
            </a:r>
            <a:r>
              <a:rPr lang="en-US" sz="2200" b="0" i="0" u="none" strike="noStrike" baseline="0" dirty="0">
                <a:solidFill>
                  <a:srgbClr val="000009"/>
                </a:solidFill>
                <a:latin typeface="Times New Roman" panose="02020603050405020304" pitchFamily="18" charset="0"/>
                <a:cs typeface="Times New Roman" panose="02020603050405020304" pitchFamily="18" charset="0"/>
              </a:rPr>
              <a:t> simpliciter, exhausted his right to continue in possession after the </a:t>
            </a:r>
            <a:r>
              <a:rPr lang="en-US" sz="2200" b="0" i="0" u="none" strike="noStrike" baseline="0" dirty="0" err="1">
                <a:solidFill>
                  <a:srgbClr val="000009"/>
                </a:solidFill>
                <a:latin typeface="Times New Roman" panose="02020603050405020304" pitchFamily="18" charset="0"/>
                <a:cs typeface="Times New Roman" panose="02020603050405020304" pitchFamily="18" charset="0"/>
              </a:rPr>
              <a:t>licence</a:t>
            </a:r>
            <a:r>
              <a:rPr lang="en-US" sz="2200" b="0" i="0" u="none" strike="noStrike" baseline="0" dirty="0">
                <a:solidFill>
                  <a:srgbClr val="000009"/>
                </a:solidFill>
                <a:latin typeface="Times New Roman" panose="02020603050405020304" pitchFamily="18" charset="0"/>
                <a:cs typeface="Times New Roman" panose="02020603050405020304" pitchFamily="18" charset="0"/>
              </a:rPr>
              <a:t> has been determined. </a:t>
            </a:r>
          </a:p>
          <a:p>
            <a:pPr marL="109728" indent="0" algn="just">
              <a:buNone/>
            </a:pPr>
            <a:r>
              <a:rPr lang="en-US" sz="2200" b="0" i="0" u="none" strike="noStrike" baseline="0" dirty="0">
                <a:solidFill>
                  <a:srgbClr val="000009"/>
                </a:solidFill>
                <a:latin typeface="Times New Roman" panose="02020603050405020304" pitchFamily="18" charset="0"/>
                <a:cs typeface="Times New Roman" panose="02020603050405020304" pitchFamily="18" charset="0"/>
              </a:rPr>
              <a:t>Thus, the defendant-appellant parted with the possession of the suit property by putting the plaintiff-respondent in possession of it under an agreement to sell. </a:t>
            </a:r>
          </a:p>
          <a:p>
            <a:pPr marL="109728" indent="0" algn="just">
              <a:buNone/>
            </a:pPr>
            <a:r>
              <a:rPr lang="en-US" sz="2200" b="0" i="0" u="none" strike="noStrike" baseline="0" dirty="0">
                <a:solidFill>
                  <a:srgbClr val="000009"/>
                </a:solidFill>
                <a:latin typeface="Times New Roman" panose="02020603050405020304" pitchFamily="18" charset="0"/>
                <a:cs typeface="Times New Roman" panose="02020603050405020304" pitchFamily="18" charset="0"/>
              </a:rPr>
              <a:t>The plaintiff-respondent in this way came to acquire possessory title over the same. </a:t>
            </a:r>
          </a:p>
          <a:p>
            <a:pPr marL="109728" indent="0" algn="just">
              <a:buNone/>
            </a:pPr>
            <a:r>
              <a:rPr lang="en-US" sz="2200" b="0" i="0" u="none" strike="noStrike" baseline="0" dirty="0">
                <a:solidFill>
                  <a:srgbClr val="000009"/>
                </a:solidFill>
                <a:latin typeface="Times New Roman" panose="02020603050405020304" pitchFamily="18" charset="0"/>
                <a:cs typeface="Times New Roman" panose="02020603050405020304" pitchFamily="18" charset="0"/>
              </a:rPr>
              <a:t>The defendant-appellant, as such, ceased to be in possession of it as an owner rather occupied it as a </a:t>
            </a:r>
            <a:r>
              <a:rPr lang="en-US" sz="2200" b="0" i="0" u="none" strike="noStrike" baseline="0" dirty="0" err="1">
                <a:solidFill>
                  <a:srgbClr val="000009"/>
                </a:solidFill>
                <a:latin typeface="Times New Roman" panose="02020603050405020304" pitchFamily="18" charset="0"/>
                <a:cs typeface="Times New Roman" panose="02020603050405020304" pitchFamily="18" charset="0"/>
              </a:rPr>
              <a:t>licencee</a:t>
            </a:r>
            <a:r>
              <a:rPr lang="en-US" sz="2200" b="0" i="0" u="none" strike="noStrike" baseline="0" dirty="0">
                <a:solidFill>
                  <a:srgbClr val="000009"/>
                </a:solidFill>
                <a:latin typeface="Times New Roman" panose="02020603050405020304" pitchFamily="18" charset="0"/>
                <a:cs typeface="Times New Roman" panose="02020603050405020304" pitchFamily="18" charset="0"/>
              </a:rPr>
              <a:t> for a fixed period which stood determined by valid notice, leaving the defendant-appellant with no subsisting right to remain in possession of the suit premises.</a:t>
            </a: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386147843"/>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120" y="1649182"/>
            <a:ext cx="11559822" cy="4587522"/>
          </a:xfrm>
        </p:spPr>
        <p:txBody>
          <a:bodyPr>
            <a:noAutofit/>
          </a:bodyPr>
          <a:lstStyle/>
          <a:p>
            <a:pPr marL="0" indent="0" algn="just">
              <a:buNone/>
            </a:pPr>
            <a:r>
              <a:rPr lang="en-GB" sz="2400" dirty="0">
                <a:latin typeface="Times New Roman" panose="02020603050405020304" pitchFamily="18" charset="0"/>
                <a:cs typeface="Times New Roman" panose="02020603050405020304" pitchFamily="18" charset="0"/>
              </a:rPr>
              <a:t>7.1 In the present case before us, the capital asset transferred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was 'Development Rights in the land' and not the 'Land' itself. If we go through similar provisions of the Act, we find that the legislature has used this expression consciously and carefully and keeping in view its need and objective of legislating section 50C. For example, in section 269A, the expression 'immovable property' has been defined as under:</a:t>
            </a:r>
          </a:p>
          <a:p>
            <a:pPr marL="0" indent="0" algn="just">
              <a:buNone/>
            </a:pPr>
            <a:r>
              <a:rPr lang="en-GB" sz="2400" dirty="0">
                <a:latin typeface="Times New Roman" panose="02020603050405020304" pitchFamily="18" charset="0"/>
                <a:cs typeface="Times New Roman" panose="02020603050405020304" pitchFamily="18" charset="0"/>
              </a:rPr>
              <a:t>"Immovable property" means-</a:t>
            </a:r>
          </a:p>
          <a:p>
            <a:pPr marL="0" indent="0" algn="just">
              <a:buNone/>
            </a:pP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any land or any building or part of a building, and includes, where any land or any building or part of a building is transferred together with any machinery, plant, furniture, fittings or other thing which machinery, plant furniture, fittings or other things also.</a:t>
            </a:r>
          </a:p>
          <a:p>
            <a:pPr marL="0" indent="0" algn="just">
              <a:buNone/>
            </a:pPr>
            <a:r>
              <a:rPr lang="en-GB" sz="2400" dirty="0">
                <a:latin typeface="Times New Roman" panose="02020603050405020304" pitchFamily="18" charset="0"/>
                <a:cs typeface="Times New Roman" panose="02020603050405020304" pitchFamily="18" charset="0"/>
              </a:rPr>
              <a:t>Explanation- for the purposes of this [sub-clause], land building part of a building, machinery, plant, furniture, fittings and other things include any rights therein;</a:t>
            </a:r>
          </a:p>
          <a:p>
            <a:pPr marL="0" indent="0" algn="just">
              <a:buNone/>
            </a:pPr>
            <a:r>
              <a:rPr lang="en-GB" sz="2400" dirty="0">
                <a:latin typeface="Times New Roman" panose="02020603050405020304" pitchFamily="18" charset="0"/>
                <a:cs typeface="Times New Roman" panose="02020603050405020304" pitchFamily="18" charset="0"/>
              </a:rPr>
              <a:t>(ii) any rights of the nature referred to in clause (b) of sub-section (1) of section 269AB.....</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
        <p:nvSpPr>
          <p:cNvPr id="2" name="Title 1"/>
          <p:cNvSpPr>
            <a:spLocks noGrp="1"/>
          </p:cNvSpPr>
          <p:nvPr>
            <p:ph type="title"/>
          </p:nvPr>
        </p:nvSpPr>
        <p:spPr>
          <a:xfrm>
            <a:off x="321120" y="100684"/>
            <a:ext cx="11559822" cy="1646472"/>
          </a:xfrm>
        </p:spPr>
        <p:txBody>
          <a:bodyPr>
            <a:noAutofit/>
          </a:bodyPr>
          <a:lstStyle/>
          <a:p>
            <a:pPr marR="6985">
              <a:lnSpc>
                <a:spcPct val="100000"/>
              </a:lnSpc>
              <a:spcBef>
                <a:spcPts val="680"/>
              </a:spcBef>
            </a:pPr>
            <a:r>
              <a:rPr lang="en-IN" sz="2400" b="1" u="sng" spc="-5" dirty="0">
                <a:solidFill>
                  <a:schemeClr val="tx1"/>
                </a:solidFill>
                <a:latin typeface="Times New Roman" panose="02020603050405020304" pitchFamily="18" charset="0"/>
                <a:cs typeface="Times New Roman" panose="02020603050405020304" pitchFamily="18" charset="0"/>
              </a:rPr>
              <a:t>Contrary view</a:t>
            </a:r>
            <a:br>
              <a:rPr lang="en-IN" sz="2400" b="1" u="sng" spc="-5" dirty="0">
                <a:solidFill>
                  <a:schemeClr val="tx1"/>
                </a:solidFill>
                <a:latin typeface="Times New Roman" panose="02020603050405020304" pitchFamily="18" charset="0"/>
                <a:cs typeface="Times New Roman" panose="02020603050405020304" pitchFamily="18" charset="0"/>
              </a:rPr>
            </a:br>
            <a:r>
              <a:rPr lang="en-GB" sz="2400" b="1" u="sng" dirty="0">
                <a:solidFill>
                  <a:schemeClr val="tx1"/>
                </a:solidFill>
                <a:latin typeface="Times New Roman" panose="02020603050405020304" pitchFamily="18" charset="0"/>
                <a:cs typeface="Times New Roman" panose="02020603050405020304" pitchFamily="18" charset="0"/>
              </a:rPr>
              <a:t>Provisions of S. 50C  are not applicable to land development rights</a:t>
            </a:r>
            <a:br>
              <a:rPr lang="en-IN" sz="2400" b="1" u="sng" dirty="0">
                <a:solidFill>
                  <a:schemeClr val="tx1"/>
                </a:solidFill>
                <a:latin typeface="Times New Roman" panose="02020603050405020304" pitchFamily="18" charset="0"/>
                <a:cs typeface="Times New Roman" panose="02020603050405020304" pitchFamily="18" charset="0"/>
              </a:rPr>
            </a:br>
            <a:r>
              <a:rPr lang="en-GB" sz="2400" b="1" dirty="0">
                <a:solidFill>
                  <a:schemeClr val="tx1"/>
                </a:solidFill>
                <a:latin typeface="Times New Roman" panose="02020603050405020304" pitchFamily="18" charset="0"/>
                <a:cs typeface="Times New Roman" panose="02020603050405020304" pitchFamily="18" charset="0"/>
              </a:rPr>
              <a:t>Smt. </a:t>
            </a:r>
            <a:r>
              <a:rPr lang="en-GB" sz="2400" b="1" dirty="0" err="1">
                <a:solidFill>
                  <a:schemeClr val="tx1"/>
                </a:solidFill>
                <a:latin typeface="Times New Roman" panose="02020603050405020304" pitchFamily="18" charset="0"/>
                <a:cs typeface="Times New Roman" panose="02020603050405020304" pitchFamily="18" charset="0"/>
              </a:rPr>
              <a:t>Sowmya</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Sathyan</a:t>
            </a:r>
            <a:r>
              <a:rPr lang="en-GB" sz="2400" b="1" dirty="0">
                <a:solidFill>
                  <a:schemeClr val="tx1"/>
                </a:solidFill>
                <a:latin typeface="Times New Roman" panose="02020603050405020304" pitchFamily="18" charset="0"/>
                <a:cs typeface="Times New Roman" panose="02020603050405020304" pitchFamily="18" charset="0"/>
              </a:rPr>
              <a:t> V ITO, </a:t>
            </a:r>
            <a:r>
              <a:rPr lang="en-GB" sz="2400" b="1" dirty="0" err="1">
                <a:solidFill>
                  <a:schemeClr val="tx1"/>
                </a:solidFill>
                <a:latin typeface="Times New Roman" panose="02020603050405020304" pitchFamily="18" charset="0"/>
                <a:cs typeface="Times New Roman" panose="02020603050405020304" pitchFamily="18" charset="0"/>
              </a:rPr>
              <a:t>Mysuru</a:t>
            </a:r>
            <a:r>
              <a:rPr lang="en-GB" sz="2400" b="1" dirty="0">
                <a:solidFill>
                  <a:schemeClr val="tx1"/>
                </a:solidFill>
                <a:latin typeface="Times New Roman" panose="02020603050405020304" pitchFamily="18" charset="0"/>
                <a:cs typeface="Times New Roman" panose="02020603050405020304" pitchFamily="18" charset="0"/>
              </a:rPr>
              <a:t>, ITAT Bangalore in ITA 1224/ BANG/2019 dated 02.12.2020</a:t>
            </a: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005729"/>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556" y="508000"/>
            <a:ext cx="11303616" cy="5994399"/>
          </a:xfrm>
        </p:spPr>
        <p:txBody>
          <a:bodyPr>
            <a:noAutofit/>
          </a:bodyPr>
          <a:lstStyle/>
          <a:p>
            <a:pPr marL="0" indent="0" algn="just">
              <a:buNone/>
            </a:pPr>
            <a:r>
              <a:rPr lang="en-GB" sz="2400" dirty="0">
                <a:latin typeface="Times New Roman" panose="02020603050405020304" pitchFamily="18" charset="0"/>
                <a:cs typeface="Times New Roman" panose="02020603050405020304" pitchFamily="18" charset="0"/>
              </a:rPr>
              <a:t>7.2 Similarly, in section 269UA also identical definition has been given.</a:t>
            </a:r>
          </a:p>
          <a:p>
            <a:pPr marL="0" indent="0" algn="just">
              <a:buNone/>
            </a:pPr>
            <a:r>
              <a:rPr lang="en-GB" sz="2400" dirty="0">
                <a:latin typeface="Times New Roman" panose="02020603050405020304" pitchFamily="18" charset="0"/>
                <a:cs typeface="Times New Roman" panose="02020603050405020304" pitchFamily="18" charset="0"/>
              </a:rPr>
              <a:t>In these cases, 'rights' in 'land &amp; building' have been specifically included as per requirement of these sections.</a:t>
            </a:r>
          </a:p>
          <a:p>
            <a:pPr marL="0" indent="0" algn="just">
              <a:buNone/>
            </a:pPr>
            <a:r>
              <a:rPr lang="en-GB" sz="2400" dirty="0">
                <a:latin typeface="Times New Roman" panose="02020603050405020304" pitchFamily="18" charset="0"/>
                <a:cs typeface="Times New Roman" panose="02020603050405020304" pitchFamily="18" charset="0"/>
              </a:rPr>
              <a:t>In other words, term 'land &amp; building' and 'rights therein' have been clearly understood and treated as independent from each other.</a:t>
            </a:r>
          </a:p>
          <a:p>
            <a:pPr marL="0" indent="0" algn="just">
              <a:buNone/>
            </a:pPr>
            <a:r>
              <a:rPr lang="en-GB" sz="2400" dirty="0">
                <a:latin typeface="Times New Roman" panose="02020603050405020304" pitchFamily="18" charset="0"/>
                <a:cs typeface="Times New Roman" panose="02020603050405020304" pitchFamily="18" charset="0"/>
              </a:rPr>
              <a:t>Thus, the perusal of the definitions given in these sections when compared with </a:t>
            </a:r>
            <a:r>
              <a:rPr lang="en-GB" sz="2400" b="1" u="sng" dirty="0">
                <a:latin typeface="Times New Roman" panose="02020603050405020304" pitchFamily="18" charset="0"/>
                <a:cs typeface="Times New Roman" panose="02020603050405020304" pitchFamily="18" charset="0"/>
              </a:rPr>
              <a:t>section 50C shows that legislature was conscious about the proper expression to be used as per its intention, scope, object and purpose of the section 50C, wherein it has been expressly mentioned that capital asset should be 'land or building or both'.</a:t>
            </a:r>
          </a:p>
          <a:p>
            <a:pPr marL="0" indent="0" algn="just">
              <a:buNone/>
            </a:pPr>
            <a:r>
              <a:rPr lang="en-GB" sz="2400" b="1" u="sng" dirty="0">
                <a:latin typeface="Times New Roman" panose="02020603050405020304" pitchFamily="18" charset="0"/>
                <a:cs typeface="Times New Roman" panose="02020603050405020304" pitchFamily="18" charset="0"/>
              </a:rPr>
              <a:t>It has not been mentioned that any type of 'rights' shall also be included in the definition of capital assets to be transferred by an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838467735"/>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78" y="282222"/>
            <a:ext cx="11582400" cy="6220177"/>
          </a:xfrm>
        </p:spPr>
        <p:txBody>
          <a:bodyPr>
            <a:noAutofit/>
          </a:bodyPr>
          <a:lstStyle/>
          <a:p>
            <a:pPr marL="0" indent="0" algn="just">
              <a:lnSpc>
                <a:spcPct val="100000"/>
              </a:lnSpc>
              <a:buNone/>
            </a:pPr>
            <a:r>
              <a:rPr lang="en-GB" sz="2400" dirty="0">
                <a:latin typeface="Times New Roman" panose="02020603050405020304" pitchFamily="18" charset="0"/>
                <a:cs typeface="Times New Roman" panose="02020603050405020304" pitchFamily="18" charset="0"/>
              </a:rPr>
              <a:t>7.3 </a:t>
            </a:r>
            <a:r>
              <a:rPr lang="en-GB" sz="2400" b="1" u="sng" dirty="0">
                <a:latin typeface="Times New Roman" panose="02020603050405020304" pitchFamily="18" charset="0"/>
                <a:cs typeface="Times New Roman" panose="02020603050405020304" pitchFamily="18" charset="0"/>
              </a:rPr>
              <a:t>The provisions of section 50C are deeming provisions. </a:t>
            </a:r>
          </a:p>
          <a:p>
            <a:pPr marL="0" indent="0" algn="just">
              <a:lnSpc>
                <a:spcPct val="100000"/>
              </a:lnSpc>
              <a:buNone/>
            </a:pPr>
            <a:r>
              <a:rPr lang="en-GB" sz="2400" b="1" u="sng" dirty="0">
                <a:latin typeface="Times New Roman" panose="02020603050405020304" pitchFamily="18" charset="0"/>
                <a:cs typeface="Times New Roman" panose="02020603050405020304" pitchFamily="18" charset="0"/>
              </a:rPr>
              <a:t>It is settled law and well accepted rule of interpretation that deeming provisions are to be construed strictly. </a:t>
            </a:r>
          </a:p>
          <a:p>
            <a:pPr marL="0" indent="0" algn="just">
              <a:lnSpc>
                <a:spcPct val="100000"/>
              </a:lnSpc>
              <a:buNone/>
            </a:pPr>
            <a:r>
              <a:rPr lang="en-GB" sz="2400" b="1" u="sng" dirty="0">
                <a:latin typeface="Times New Roman" panose="02020603050405020304" pitchFamily="18" charset="0"/>
                <a:cs typeface="Times New Roman" panose="02020603050405020304" pitchFamily="18" charset="0"/>
              </a:rPr>
              <a:t>Thus, while interpreting deeming provisions neither any words can be added nor deleted from language used expressly. </a:t>
            </a:r>
          </a:p>
          <a:p>
            <a:pPr marL="0" indent="0" algn="just">
              <a:lnSpc>
                <a:spcPct val="100000"/>
              </a:lnSpc>
              <a:buNone/>
            </a:pPr>
            <a:r>
              <a:rPr lang="en-GB" sz="2400" b="1" u="sng" dirty="0">
                <a:latin typeface="Times New Roman" panose="02020603050405020304" pitchFamily="18" charset="0"/>
                <a:cs typeface="Times New Roman" panose="02020603050405020304" pitchFamily="18" charset="0"/>
              </a:rPr>
              <a:t>We should apply the 'Rule of strict Interpretation' as well as 'Rule of Literal Construction' while understanding the meaning and scope of deeming provisions.</a:t>
            </a:r>
            <a:r>
              <a:rPr lang="en-GB" sz="2400" dirty="0">
                <a:latin typeface="Times New Roman" panose="02020603050405020304" pitchFamily="18" charset="0"/>
                <a:cs typeface="Times New Roman" panose="02020603050405020304" pitchFamily="18" charset="0"/>
              </a:rPr>
              <a:t> </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In our opinion, under the given facts and circumstances, Ld. Counsel has rightly contended that since the impugned capital asset transferred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upon which </a:t>
            </a:r>
            <a:r>
              <a:rPr lang="en-GB" sz="2400" b="1" u="sng" dirty="0">
                <a:latin typeface="Times New Roman" panose="02020603050405020304" pitchFamily="18" charset="0"/>
                <a:cs typeface="Times New Roman" panose="02020603050405020304" pitchFamily="18" charset="0"/>
              </a:rPr>
              <a:t>long term capital gain has been computed by the AO is on account of transfer of Development Rights in the land of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a:t>
            </a:r>
          </a:p>
          <a:p>
            <a:pPr marL="0" indent="0" algn="just">
              <a:lnSpc>
                <a:spcPct val="100000"/>
              </a:lnSpc>
              <a:buNone/>
            </a:pPr>
            <a:r>
              <a:rPr lang="en-GB" sz="2400" b="1" u="sng" dirty="0">
                <a:latin typeface="Times New Roman" panose="02020603050405020304" pitchFamily="18" charset="0"/>
                <a:cs typeface="Times New Roman" panose="02020603050405020304" pitchFamily="18" charset="0"/>
              </a:rPr>
              <a:t>The land itself has not been transferred by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125296163"/>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378" y="282222"/>
            <a:ext cx="11582400" cy="6220177"/>
          </a:xfrm>
        </p:spPr>
        <p:txBody>
          <a:bodyPr>
            <a:noAutofit/>
          </a:bodyPr>
          <a:lstStyle/>
          <a:p>
            <a:pPr marL="0" indent="0" algn="just">
              <a:lnSpc>
                <a:spcPct val="100000"/>
              </a:lnSpc>
              <a:buNone/>
            </a:pPr>
            <a:r>
              <a:rPr lang="en-GB" sz="2400" dirty="0">
                <a:latin typeface="Times New Roman" panose="02020603050405020304" pitchFamily="18" charset="0"/>
                <a:cs typeface="Times New Roman" panose="02020603050405020304" pitchFamily="18" charset="0"/>
              </a:rPr>
              <a:t>Thus, in our opinion provisions of section 50C have been wrongly applied upon the impugned transaction. </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Thus, we reverse the action of lower authorities in applying the provisions of section 50C and in substituting any value other than the amount of actual sales consideration received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It is also noted by us that for the assessment year under consideration there is no other provisions on the statute which permit the AO to substitute any other value with the full amount of consideration actually received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while computing income under the head of capital gains. </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Under these circumstances, this ground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allowed.</a:t>
            </a: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a:latin typeface="Times New Roman" panose="02020603050405020304" pitchFamily="18" charset="0"/>
                <a:cs typeface="Times New Roman" panose="02020603050405020304" pitchFamily="18" charset="0"/>
              </a:rPr>
              <a:t>7. In the result, the appeal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allowed.</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141359532"/>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6368142"/>
          </a:xfrm>
        </p:spPr>
        <p:txBody>
          <a:bodyPr>
            <a:normAutofit/>
          </a:bodyPr>
          <a:lstStyle/>
          <a:p>
            <a:pPr marL="0" indent="-342900" algn="just">
              <a:lnSpc>
                <a:spcPct val="100000"/>
              </a:lnSpc>
              <a:spcBef>
                <a:spcPts val="0"/>
              </a:spcBef>
              <a:buFont typeface="Wingdings" panose="05000000000000000000" pitchFamily="2" charset="2"/>
              <a:buChar char="Ø"/>
            </a:pPr>
            <a:r>
              <a:rPr lang="en-GB" sz="2400" b="1" spc="-15" dirty="0">
                <a:latin typeface="Times New Roman" panose="02020603050405020304" pitchFamily="18" charset="0"/>
                <a:cs typeface="Times New Roman" panose="02020603050405020304" pitchFamily="18" charset="0"/>
              </a:rPr>
              <a:t>Voltas Ltd v ITO (2016) 74 taxmann.com 99(Mum)(</a:t>
            </a:r>
            <a:r>
              <a:rPr lang="en-GB" sz="2400" b="1" spc="-15" dirty="0" err="1">
                <a:latin typeface="Times New Roman" panose="02020603050405020304" pitchFamily="18" charset="0"/>
                <a:cs typeface="Times New Roman" panose="02020603050405020304" pitchFamily="18" charset="0"/>
              </a:rPr>
              <a:t>Trib</a:t>
            </a:r>
            <a:r>
              <a:rPr lang="en-GB" sz="2400" b="1" spc="-15" dirty="0">
                <a:latin typeface="Times New Roman" panose="02020603050405020304" pitchFamily="18" charset="0"/>
                <a:cs typeface="Times New Roman" panose="02020603050405020304" pitchFamily="18" charset="0"/>
              </a:rPr>
              <a:t>) </a:t>
            </a:r>
          </a:p>
          <a:p>
            <a:pPr marL="0" indent="0" algn="just">
              <a:lnSpc>
                <a:spcPct val="100000"/>
              </a:lnSpc>
              <a:spcBef>
                <a:spcPts val="0"/>
              </a:spcBef>
              <a:buNone/>
            </a:pPr>
            <a:r>
              <a:rPr lang="en-GB" sz="2400" b="1" spc="-15" dirty="0">
                <a:latin typeface="Times New Roman" panose="02020603050405020304" pitchFamily="18" charset="0"/>
                <a:cs typeface="Times New Roman" panose="02020603050405020304" pitchFamily="18" charset="0"/>
              </a:rPr>
              <a:t> </a:t>
            </a:r>
            <a:r>
              <a:rPr lang="en-GB" sz="2400" spc="-15" dirty="0">
                <a:latin typeface="Times New Roman" panose="02020603050405020304" pitchFamily="18" charset="0"/>
                <a:cs typeface="Times New Roman" panose="02020603050405020304" pitchFamily="18" charset="0"/>
              </a:rPr>
              <a:t>S.50C not applicable to transfer of development rights as there was  no transfer of land.</a:t>
            </a:r>
          </a:p>
          <a:p>
            <a:pPr marL="0" indent="-571500">
              <a:lnSpc>
                <a:spcPct val="100000"/>
              </a:lnSpc>
              <a:spcBef>
                <a:spcPts val="0"/>
              </a:spcBef>
              <a:buFont typeface="Wingdings" panose="05000000000000000000" pitchFamily="2" charset="2"/>
              <a:buChar char="Ø"/>
            </a:pPr>
            <a:endParaRPr lang="en-IN" sz="2400" b="1" dirty="0">
              <a:latin typeface="Times New Roman" panose="02020603050405020304" pitchFamily="18" charset="0"/>
              <a:cs typeface="Times New Roman" panose="02020603050405020304" pitchFamily="18" charset="0"/>
            </a:endParaRPr>
          </a:p>
          <a:p>
            <a:pPr marL="0" marR="5080" indent="-342900" algn="just">
              <a:lnSpc>
                <a:spcPct val="150000"/>
              </a:lnSpc>
              <a:spcBef>
                <a:spcPts val="0"/>
              </a:spcBef>
              <a:buFont typeface="Wingdings" panose="05000000000000000000" pitchFamily="2" charset="2"/>
              <a:buChar char="Ø"/>
            </a:pPr>
            <a:r>
              <a:rPr lang="en-IN" sz="2400" b="1" spc="-10" dirty="0">
                <a:latin typeface="Times New Roman" panose="02020603050405020304" pitchFamily="18" charset="0"/>
                <a:cs typeface="Times New Roman" panose="02020603050405020304" pitchFamily="18" charset="0"/>
              </a:rPr>
              <a:t>ITO </a:t>
            </a:r>
            <a:r>
              <a:rPr lang="en-IN" sz="2400" b="1" spc="-40" dirty="0">
                <a:latin typeface="Times New Roman" panose="02020603050405020304" pitchFamily="18" charset="0"/>
                <a:cs typeface="Times New Roman" panose="02020603050405020304" pitchFamily="18" charset="0"/>
              </a:rPr>
              <a:t>v. </a:t>
            </a:r>
            <a:r>
              <a:rPr lang="en-IN" sz="2400" b="1" spc="-5" dirty="0" err="1">
                <a:latin typeface="Times New Roman" panose="02020603050405020304" pitchFamily="18" charset="0"/>
                <a:cs typeface="Times New Roman" panose="02020603050405020304" pitchFamily="18" charset="0"/>
              </a:rPr>
              <a:t>Ronak</a:t>
            </a:r>
            <a:r>
              <a:rPr lang="en-IN" sz="2400" b="1" spc="-5"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Marble </a:t>
            </a:r>
            <a:r>
              <a:rPr lang="en-IN" sz="2400" b="1" spc="-5" dirty="0">
                <a:latin typeface="Times New Roman" panose="02020603050405020304" pitchFamily="18" charset="0"/>
                <a:cs typeface="Times New Roman" panose="02020603050405020304" pitchFamily="18" charset="0"/>
              </a:rPr>
              <a:t>Industries </a:t>
            </a:r>
            <a:r>
              <a:rPr lang="en-IN" sz="2400" b="1" spc="-20" dirty="0">
                <a:latin typeface="Times New Roman" panose="02020603050405020304" pitchFamily="18" charset="0"/>
                <a:cs typeface="Times New Roman" panose="02020603050405020304" pitchFamily="18" charset="0"/>
              </a:rPr>
              <a:t>[ITA </a:t>
            </a:r>
            <a:r>
              <a:rPr lang="en-IN" sz="2400" b="1" spc="-5" dirty="0">
                <a:latin typeface="Times New Roman" panose="02020603050405020304" pitchFamily="18" charset="0"/>
                <a:cs typeface="Times New Roman" panose="02020603050405020304" pitchFamily="18" charset="0"/>
              </a:rPr>
              <a:t>No. 3318/Mum./2015; </a:t>
            </a:r>
            <a:r>
              <a:rPr lang="en-IN" sz="2400" b="1" spc="-40" dirty="0">
                <a:latin typeface="Times New Roman" panose="02020603050405020304" pitchFamily="18" charset="0"/>
                <a:cs typeface="Times New Roman" panose="02020603050405020304" pitchFamily="18" charset="0"/>
              </a:rPr>
              <a:t>AY </a:t>
            </a:r>
            <a:r>
              <a:rPr lang="en-IN" sz="2400" b="1"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2009-10;  </a:t>
            </a:r>
            <a:r>
              <a:rPr lang="en-IN" sz="2400" b="1" dirty="0">
                <a:latin typeface="Times New Roman" panose="02020603050405020304" pitchFamily="18" charset="0"/>
                <a:cs typeface="Times New Roman" panose="02020603050405020304" pitchFamily="18" charset="0"/>
              </a:rPr>
              <a:t>Date of </a:t>
            </a:r>
            <a:r>
              <a:rPr lang="en-IN" sz="2400" b="1" spc="-5" dirty="0">
                <a:latin typeface="Times New Roman" panose="02020603050405020304" pitchFamily="18" charset="0"/>
                <a:cs typeface="Times New Roman" panose="02020603050405020304" pitchFamily="18" charset="0"/>
              </a:rPr>
              <a:t>Order </a:t>
            </a:r>
            <a:r>
              <a:rPr lang="en-IN" sz="2400" b="1"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14.3.2017]</a:t>
            </a:r>
            <a:r>
              <a:rPr lang="en-IN" sz="2400" spc="-5"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 </a:t>
            </a:r>
            <a:r>
              <a:rPr lang="en-IN" sz="2400" spc="-5" dirty="0">
                <a:latin typeface="Times New Roman" panose="02020603050405020304" pitchFamily="18" charset="0"/>
                <a:cs typeface="Times New Roman" panose="02020603050405020304" pitchFamily="18" charset="0"/>
              </a:rPr>
              <a:t>application </a:t>
            </a:r>
            <a:r>
              <a:rPr lang="en-IN" sz="2400" dirty="0">
                <a:latin typeface="Times New Roman" panose="02020603050405020304" pitchFamily="18" charset="0"/>
                <a:cs typeface="Times New Roman" panose="02020603050405020304" pitchFamily="18" charset="0"/>
              </a:rPr>
              <a:t>of </a:t>
            </a:r>
            <a:r>
              <a:rPr lang="en-IN" sz="2400" spc="-5" dirty="0">
                <a:latin typeface="Times New Roman" panose="02020603050405020304" pitchFamily="18" charset="0"/>
                <a:cs typeface="Times New Roman" panose="02020603050405020304" pitchFamily="18" charset="0"/>
              </a:rPr>
              <a:t>provisions </a:t>
            </a:r>
            <a:r>
              <a:rPr lang="en-IN" sz="2400" dirty="0">
                <a:latin typeface="Times New Roman" panose="02020603050405020304" pitchFamily="18" charset="0"/>
                <a:cs typeface="Times New Roman" panose="02020603050405020304" pitchFamily="18" charset="0"/>
              </a:rPr>
              <a:t>of </a:t>
            </a:r>
            <a:r>
              <a:rPr lang="en-IN" sz="2400" spc="-5" dirty="0">
                <a:latin typeface="Times New Roman" panose="02020603050405020304" pitchFamily="18" charset="0"/>
                <a:cs typeface="Times New Roman" panose="02020603050405020304" pitchFamily="18" charset="0"/>
              </a:rPr>
              <a:t>section </a:t>
            </a:r>
            <a:r>
              <a:rPr lang="en-IN" sz="2400" dirty="0">
                <a:latin typeface="Times New Roman" panose="02020603050405020304" pitchFamily="18" charset="0"/>
                <a:cs typeface="Times New Roman" panose="02020603050405020304" pitchFamily="18" charset="0"/>
              </a:rPr>
              <a:t>50C is </a:t>
            </a:r>
            <a:r>
              <a:rPr lang="en-IN" sz="2400" spc="-5" dirty="0">
                <a:latin typeface="Times New Roman" panose="02020603050405020304" pitchFamily="18" charset="0"/>
                <a:cs typeface="Times New Roman" panose="02020603050405020304" pitchFamily="18" charset="0"/>
              </a:rPr>
              <a:t>also bad in the present scenario </a:t>
            </a:r>
            <a:r>
              <a:rPr lang="en-IN" sz="2400" dirty="0">
                <a:latin typeface="Times New Roman" panose="02020603050405020304" pitchFamily="18" charset="0"/>
                <a:cs typeface="Times New Roman" panose="02020603050405020304" pitchFamily="18" charset="0"/>
              </a:rPr>
              <a:t>as </a:t>
            </a:r>
            <a:r>
              <a:rPr lang="en-IN" sz="2400" spc="-5" dirty="0">
                <a:latin typeface="Times New Roman" panose="02020603050405020304" pitchFamily="18" charset="0"/>
                <a:cs typeface="Times New Roman" panose="02020603050405020304" pitchFamily="18" charset="0"/>
              </a:rPr>
              <a:t>no transfer </a:t>
            </a:r>
            <a:r>
              <a:rPr lang="en-IN" sz="2400" dirty="0">
                <a:latin typeface="Times New Roman" panose="02020603050405020304" pitchFamily="18" charset="0"/>
                <a:cs typeface="Times New Roman" panose="02020603050405020304" pitchFamily="18" charset="0"/>
              </a:rPr>
              <a:t>of </a:t>
            </a:r>
            <a:r>
              <a:rPr lang="en-IN" sz="2400" spc="-5" dirty="0">
                <a:latin typeface="Times New Roman" panose="02020603050405020304" pitchFamily="18" charset="0"/>
                <a:cs typeface="Times New Roman" panose="02020603050405020304" pitchFamily="18" charset="0"/>
              </a:rPr>
              <a:t>land or building has taken</a:t>
            </a:r>
            <a:r>
              <a:rPr lang="en-IN" sz="2400" spc="-90"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place.</a:t>
            </a:r>
          </a:p>
          <a:p>
            <a:pPr marL="0" marR="5080" indent="-342900" algn="just">
              <a:lnSpc>
                <a:spcPct val="150000"/>
              </a:lnSpc>
              <a:spcBef>
                <a:spcPts val="0"/>
              </a:spcBef>
              <a:buFont typeface="Wingdings" panose="05000000000000000000" pitchFamily="2" charset="2"/>
              <a:buChar char="Ø"/>
            </a:pPr>
            <a:endParaRPr lang="en-IN" sz="2400" dirty="0">
              <a:latin typeface="Times New Roman" panose="02020603050405020304" pitchFamily="18" charset="0"/>
              <a:cs typeface="Times New Roman" panose="02020603050405020304" pitchFamily="18" charset="0"/>
            </a:endParaRPr>
          </a:p>
          <a:p>
            <a:pPr marL="0" marR="5080" indent="-342900" algn="just">
              <a:lnSpc>
                <a:spcPct val="150000"/>
              </a:lnSpc>
              <a:spcBef>
                <a:spcPts val="0"/>
              </a:spcBef>
              <a:buFont typeface="Wingdings" panose="05000000000000000000" pitchFamily="2" charset="2"/>
              <a:buChar char="Ø"/>
            </a:pPr>
            <a:r>
              <a:rPr lang="en-IN" sz="2400" b="1" spc="-5" dirty="0">
                <a:latin typeface="Times New Roman" panose="02020603050405020304" pitchFamily="18" charset="0"/>
                <a:cs typeface="Times New Roman" panose="02020603050405020304" pitchFamily="18" charset="0"/>
              </a:rPr>
              <a:t>Shakti Insulated Wires </a:t>
            </a:r>
            <a:r>
              <a:rPr lang="en-IN" sz="2400" b="1" spc="-5" dirty="0" err="1">
                <a:latin typeface="Times New Roman" panose="02020603050405020304" pitchFamily="18" charset="0"/>
                <a:cs typeface="Times New Roman" panose="02020603050405020304" pitchFamily="18" charset="0"/>
              </a:rPr>
              <a:t>Pvt.</a:t>
            </a:r>
            <a:r>
              <a:rPr lang="en-IN" sz="2400" b="1" spc="-5" dirty="0">
                <a:latin typeface="Times New Roman" panose="02020603050405020304" pitchFamily="18" charset="0"/>
                <a:cs typeface="Times New Roman" panose="02020603050405020304" pitchFamily="18" charset="0"/>
              </a:rPr>
              <a:t> Ltd. </a:t>
            </a:r>
            <a:r>
              <a:rPr lang="en-IN" sz="2400" b="1" dirty="0">
                <a:latin typeface="Times New Roman" panose="02020603050405020304" pitchFamily="18" charset="0"/>
                <a:cs typeface="Times New Roman" panose="02020603050405020304" pitchFamily="18" charset="0"/>
              </a:rPr>
              <a:t>v </a:t>
            </a:r>
            <a:r>
              <a:rPr lang="en-IN" sz="2400" b="1" spc="-10" dirty="0">
                <a:latin typeface="Times New Roman" panose="02020603050405020304" pitchFamily="18" charset="0"/>
                <a:cs typeface="Times New Roman" panose="02020603050405020304" pitchFamily="18" charset="0"/>
              </a:rPr>
              <a:t>ITO </a:t>
            </a:r>
            <a:r>
              <a:rPr lang="en-IN" sz="2400" b="1" spc="-5" dirty="0">
                <a:latin typeface="Times New Roman" panose="02020603050405020304" pitchFamily="18" charset="0"/>
                <a:cs typeface="Times New Roman" panose="02020603050405020304" pitchFamily="18" charset="0"/>
              </a:rPr>
              <a:t>(Mum)(URO) </a:t>
            </a:r>
            <a:r>
              <a:rPr lang="en-IN" sz="2400" b="1" spc="-20" dirty="0">
                <a:latin typeface="Times New Roman" panose="02020603050405020304" pitchFamily="18" charset="0"/>
                <a:cs typeface="Times New Roman" panose="02020603050405020304" pitchFamily="18" charset="0"/>
              </a:rPr>
              <a:t>[(ITA </a:t>
            </a:r>
            <a:r>
              <a:rPr lang="en-IN" sz="2400" b="1" spc="-5" dirty="0">
                <a:latin typeface="Times New Roman" panose="02020603050405020304" pitchFamily="18" charset="0"/>
                <a:cs typeface="Times New Roman" panose="02020603050405020304" pitchFamily="18" charset="0"/>
              </a:rPr>
              <a:t>No.  3710/Mum/07. Assessment </a:t>
            </a:r>
            <a:r>
              <a:rPr lang="en-IN" sz="2400" b="1" spc="-30" dirty="0">
                <a:latin typeface="Times New Roman" panose="02020603050405020304" pitchFamily="18" charset="0"/>
                <a:cs typeface="Times New Roman" panose="02020603050405020304" pitchFamily="18" charset="0"/>
              </a:rPr>
              <a:t>Year </a:t>
            </a:r>
            <a:r>
              <a:rPr lang="en-IN" sz="2400" b="1" spc="-5" dirty="0">
                <a:latin typeface="Times New Roman" panose="02020603050405020304" pitchFamily="18" charset="0"/>
                <a:cs typeface="Times New Roman" panose="02020603050405020304" pitchFamily="18" charset="0"/>
              </a:rPr>
              <a:t>2003-04; Mumbai E-1 Bench, Order  </a:t>
            </a:r>
            <a:r>
              <a:rPr lang="en-IN" sz="2400" b="1" dirty="0">
                <a:latin typeface="Times New Roman" panose="02020603050405020304" pitchFamily="18" charset="0"/>
                <a:cs typeface="Times New Roman" panose="02020603050405020304" pitchFamily="18" charset="0"/>
              </a:rPr>
              <a:t>dated</a:t>
            </a:r>
            <a:r>
              <a:rPr lang="en-IN" sz="2400" b="1" spc="-105"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27.4.2009)]</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436974447"/>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6368142"/>
          </a:xfrm>
        </p:spPr>
        <p:txBody>
          <a:bodyPr>
            <a:normAutofit/>
          </a:bodyPr>
          <a:lstStyle/>
          <a:p>
            <a:pPr marL="0" marR="24765" indent="0" algn="just">
              <a:lnSpc>
                <a:spcPct val="100000"/>
              </a:lnSpc>
              <a:spcBef>
                <a:spcPts val="680"/>
              </a:spcBef>
              <a:buNone/>
            </a:pPr>
            <a:r>
              <a:rPr lang="en-IN" sz="2600" b="1" u="sng" spc="-5" dirty="0">
                <a:latin typeface="Times New Roman" panose="02020603050405020304" pitchFamily="18" charset="0"/>
                <a:cs typeface="Times New Roman" panose="02020603050405020304" pitchFamily="18" charset="0"/>
              </a:rPr>
              <a:t>ISSUE  - 3</a:t>
            </a:r>
            <a:endParaRPr lang="en-IN" sz="2200" b="1" u="sng" spc="-5" dirty="0">
              <a:latin typeface="Times New Roman" panose="02020603050405020304" pitchFamily="18" charset="0"/>
              <a:cs typeface="Times New Roman" panose="02020603050405020304" pitchFamily="18" charset="0"/>
            </a:endParaRPr>
          </a:p>
          <a:p>
            <a:pPr marL="0" marR="24765" indent="0" algn="just">
              <a:lnSpc>
                <a:spcPct val="100000"/>
              </a:lnSpc>
              <a:spcBef>
                <a:spcPts val="680"/>
              </a:spcBef>
              <a:buNone/>
            </a:pPr>
            <a:r>
              <a:rPr lang="en-GB" sz="2400" b="1" u="sng" dirty="0">
                <a:latin typeface="Times New Roman" panose="02020603050405020304" pitchFamily="18" charset="0"/>
                <a:cs typeface="Times New Roman" panose="02020603050405020304" pitchFamily="18" charset="0"/>
              </a:rPr>
              <a:t>Provisions </a:t>
            </a:r>
            <a:r>
              <a:rPr lang="en-IN" sz="2400" b="1" u="sng" spc="-5" dirty="0">
                <a:latin typeface="Times New Roman" panose="02020603050405020304" pitchFamily="18" charset="0"/>
                <a:cs typeface="Times New Roman" panose="02020603050405020304" pitchFamily="18" charset="0"/>
              </a:rPr>
              <a:t>of S. 50C are not applicable to transfer of tenancy rights </a:t>
            </a:r>
            <a:r>
              <a:rPr lang="en-IN" sz="2400" b="1" u="sng" dirty="0">
                <a:latin typeface="Times New Roman" panose="02020603050405020304" pitchFamily="18" charset="0"/>
                <a:cs typeface="Times New Roman" panose="02020603050405020304" pitchFamily="18" charset="0"/>
              </a:rPr>
              <a:t>/  </a:t>
            </a:r>
            <a:r>
              <a:rPr lang="en-IN" sz="2400" b="1" u="sng" spc="-5" dirty="0">
                <a:latin typeface="Times New Roman" panose="02020603050405020304" pitchFamily="18" charset="0"/>
                <a:cs typeface="Times New Roman" panose="02020603050405020304" pitchFamily="18" charset="0"/>
              </a:rPr>
              <a:t>leasehold</a:t>
            </a:r>
            <a:r>
              <a:rPr lang="en-IN" sz="2400" b="1" u="sng" spc="-85" dirty="0">
                <a:latin typeface="Times New Roman" panose="02020603050405020304" pitchFamily="18" charset="0"/>
                <a:cs typeface="Times New Roman" panose="02020603050405020304" pitchFamily="18" charset="0"/>
              </a:rPr>
              <a:t> </a:t>
            </a:r>
            <a:r>
              <a:rPr lang="en-IN" sz="2400" b="1" u="sng" spc="-5" dirty="0">
                <a:latin typeface="Times New Roman" panose="02020603050405020304" pitchFamily="18" charset="0"/>
                <a:cs typeface="Times New Roman" panose="02020603050405020304" pitchFamily="18" charset="0"/>
              </a:rPr>
              <a:t>rights / booking rights.</a:t>
            </a:r>
          </a:p>
          <a:p>
            <a:pPr marL="109728" indent="0" algn="l">
              <a:buNone/>
            </a:pPr>
            <a:r>
              <a:rPr lang="en-US" sz="2400" b="1" i="0" u="none" strike="noStrike" baseline="0" dirty="0">
                <a:latin typeface="Times New Roman" panose="02020603050405020304" pitchFamily="18" charset="0"/>
                <a:cs typeface="Times New Roman" panose="02020603050405020304" pitchFamily="18" charset="0"/>
              </a:rPr>
              <a:t>Section 50C of the Act, being a deeming provision, was not applicable in case of transfer of leasehold rights. </a:t>
            </a:r>
            <a:r>
              <a:rPr lang="en-US" sz="2400" b="1" i="0" strike="noStrike" baseline="0" dirty="0">
                <a:latin typeface="Times New Roman" panose="02020603050405020304" pitchFamily="18" charset="0"/>
                <a:cs typeface="Times New Roman" panose="02020603050405020304" pitchFamily="18" charset="0"/>
              </a:rPr>
              <a:t>Section 50C of the Act covers only capital asset being land or building or both; it would not cover transfer of leasehold rights in land and building.</a:t>
            </a:r>
          </a:p>
          <a:p>
            <a:pPr marL="624078" indent="-514350">
              <a:buFont typeface="+mj-lt"/>
              <a:buAutoNum type="romanLcPeriod"/>
            </a:pPr>
            <a:r>
              <a:rPr lang="en-IN" sz="2400" b="1" spc="-5" dirty="0">
                <a:latin typeface="Times New Roman" panose="02020603050405020304" pitchFamily="18" charset="0"/>
                <a:cs typeface="Times New Roman" panose="02020603050405020304" pitchFamily="18" charset="0"/>
              </a:rPr>
              <a:t>Atul G. </a:t>
            </a:r>
            <a:r>
              <a:rPr lang="en-IN" sz="2400" b="1" spc="-5" dirty="0" err="1">
                <a:latin typeface="Times New Roman" panose="02020603050405020304" pitchFamily="18" charset="0"/>
                <a:cs typeface="Times New Roman" panose="02020603050405020304" pitchFamily="18" charset="0"/>
              </a:rPr>
              <a:t>Puranik</a:t>
            </a:r>
            <a:r>
              <a:rPr lang="en-IN" sz="2400" b="1" spc="-5" dirty="0">
                <a:latin typeface="Times New Roman" panose="02020603050405020304" pitchFamily="18" charset="0"/>
                <a:cs typeface="Times New Roman" panose="02020603050405020304" pitchFamily="18" charset="0"/>
              </a:rPr>
              <a:t> </a:t>
            </a:r>
            <a:r>
              <a:rPr lang="en-IN" sz="2400" b="1" spc="-40" dirty="0">
                <a:latin typeface="Times New Roman" panose="02020603050405020304" pitchFamily="18" charset="0"/>
                <a:cs typeface="Times New Roman" panose="02020603050405020304" pitchFamily="18" charset="0"/>
              </a:rPr>
              <a:t>v. </a:t>
            </a:r>
            <a:r>
              <a:rPr lang="en-IN" sz="2400" b="1" spc="-10" dirty="0">
                <a:latin typeface="Times New Roman" panose="02020603050405020304" pitchFamily="18" charset="0"/>
                <a:cs typeface="Times New Roman" panose="02020603050405020304" pitchFamily="18" charset="0"/>
              </a:rPr>
              <a:t>ITO </a:t>
            </a:r>
            <a:r>
              <a:rPr lang="en-IN" sz="2400" b="1" spc="-15" dirty="0">
                <a:latin typeface="Times New Roman" panose="02020603050405020304" pitchFamily="18" charset="0"/>
                <a:cs typeface="Times New Roman" panose="02020603050405020304" pitchFamily="18" charset="0"/>
              </a:rPr>
              <a:t>[(2011) </a:t>
            </a:r>
            <a:r>
              <a:rPr lang="en-GB" sz="2400" b="1" dirty="0">
                <a:latin typeface="Times New Roman" panose="02020603050405020304" pitchFamily="18" charset="0"/>
                <a:cs typeface="Times New Roman" panose="02020603050405020304" pitchFamily="18" charset="0"/>
              </a:rPr>
              <a:t>11 ITR 120,  132 ITD 499 </a:t>
            </a:r>
            <a:r>
              <a:rPr lang="en-IN" sz="2400" b="1" spc="-5" dirty="0">
                <a:latin typeface="Times New Roman" panose="02020603050405020304" pitchFamily="18" charset="0"/>
                <a:cs typeface="Times New Roman" panose="02020603050405020304" pitchFamily="18" charset="0"/>
              </a:rPr>
              <a:t>58 DTR 208</a:t>
            </a:r>
            <a:r>
              <a:rPr lang="en-IN" sz="2400" b="1" spc="25" dirty="0">
                <a:latin typeface="Times New Roman" panose="02020603050405020304" pitchFamily="18" charset="0"/>
                <a:cs typeface="Times New Roman" panose="02020603050405020304" pitchFamily="18" charset="0"/>
              </a:rPr>
              <a:t> </a:t>
            </a:r>
            <a:r>
              <a:rPr lang="en-IN" sz="2400" b="1" spc="-10" dirty="0">
                <a:latin typeface="Times New Roman" panose="02020603050405020304" pitchFamily="18" charset="0"/>
                <a:cs typeface="Times New Roman" panose="02020603050405020304" pitchFamily="18" charset="0"/>
              </a:rPr>
              <a:t>(Mum.)(Trib.)] </a:t>
            </a:r>
            <a:r>
              <a:rPr lang="en-GB" sz="2400" b="1" dirty="0">
                <a:latin typeface="Times New Roman" panose="02020603050405020304" pitchFamily="18" charset="0"/>
                <a:cs typeface="Times New Roman" panose="02020603050405020304" pitchFamily="18" charset="0"/>
              </a:rPr>
              <a:t>[2011]</a:t>
            </a:r>
            <a:endParaRPr lang="en-GB" sz="2400" b="1" spc="-5" dirty="0">
              <a:latin typeface="Times New Roman" panose="02020603050405020304" pitchFamily="18" charset="0"/>
              <a:cs typeface="Times New Roman" panose="02020603050405020304" pitchFamily="18" charset="0"/>
            </a:endParaRPr>
          </a:p>
          <a:p>
            <a:pPr marL="624078" indent="-514350">
              <a:buFont typeface="+mj-lt"/>
              <a:buAutoNum type="romanLcPeriod"/>
            </a:pPr>
            <a:r>
              <a:rPr lang="en-GB" sz="2400" b="1" dirty="0">
                <a:latin typeface="Times New Roman" panose="02020603050405020304" pitchFamily="18" charset="0"/>
                <a:cs typeface="Times New Roman" panose="02020603050405020304" pitchFamily="18" charset="0"/>
              </a:rPr>
              <a:t>Ritz Suppliers (P.) Ltd. v. ITO [2020] 182 ITD 227(Kol)/187 DTR 175 (Kol SMC) </a:t>
            </a:r>
            <a:r>
              <a:rPr lang="en-US" sz="2400" b="1" i="0" u="none" strike="noStrike" baseline="0" dirty="0">
                <a:latin typeface="Times New Roman" panose="02020603050405020304" pitchFamily="18" charset="0"/>
                <a:cs typeface="Times New Roman" panose="02020603050405020304" pitchFamily="18" charset="0"/>
              </a:rPr>
              <a:t> </a:t>
            </a:r>
          </a:p>
          <a:p>
            <a:pPr marL="624078" indent="-514350" algn="l">
              <a:buFont typeface="+mj-lt"/>
              <a:buAutoNum type="romanLcPeriod"/>
            </a:pPr>
            <a:r>
              <a:rPr lang="en-US" sz="2400" b="1" i="0" u="none" strike="noStrike" baseline="0" dirty="0">
                <a:latin typeface="Times New Roman" panose="02020603050405020304" pitchFamily="18" charset="0"/>
                <a:cs typeface="Times New Roman" panose="02020603050405020304" pitchFamily="18" charset="0"/>
              </a:rPr>
              <a:t>Sowmya </a:t>
            </a:r>
            <a:r>
              <a:rPr lang="en-US" sz="2400" b="1" i="0" u="none" strike="noStrike" baseline="0" dirty="0" err="1">
                <a:latin typeface="Times New Roman" panose="02020603050405020304" pitchFamily="18" charset="0"/>
                <a:cs typeface="Times New Roman" panose="02020603050405020304" pitchFamily="18" charset="0"/>
              </a:rPr>
              <a:t>Sathyan</a:t>
            </a:r>
            <a:r>
              <a:rPr lang="en-US" sz="2400" b="1" i="0" u="none" strike="noStrike" baseline="0" dirty="0">
                <a:latin typeface="Times New Roman" panose="02020603050405020304" pitchFamily="18" charset="0"/>
                <a:cs typeface="Times New Roman" panose="02020603050405020304" pitchFamily="18" charset="0"/>
              </a:rPr>
              <a:t> [2021] 124 taxmann.com 74/187 ITD 149, </a:t>
            </a:r>
          </a:p>
          <a:p>
            <a:pPr marL="624078" indent="-514350" algn="l">
              <a:buFont typeface="+mj-lt"/>
              <a:buAutoNum type="romanLcPeriod"/>
            </a:pPr>
            <a:r>
              <a:rPr lang="en-US" sz="2400" b="1" i="0" u="none" strike="noStrike" baseline="0" dirty="0">
                <a:latin typeface="Times New Roman" panose="02020603050405020304" pitchFamily="18" charset="0"/>
                <a:cs typeface="Times New Roman" panose="02020603050405020304" pitchFamily="18" charset="0"/>
              </a:rPr>
              <a:t>Bharat </a:t>
            </a:r>
            <a:r>
              <a:rPr lang="es-ES" sz="2400" b="1" i="0" u="none" strike="noStrike" baseline="0" dirty="0" err="1">
                <a:latin typeface="Times New Roman" panose="02020603050405020304" pitchFamily="18" charset="0"/>
                <a:cs typeface="Times New Roman" panose="02020603050405020304" pitchFamily="18" charset="0"/>
              </a:rPr>
              <a:t>Bhushan</a:t>
            </a:r>
            <a:r>
              <a:rPr lang="es-ES" sz="2400" b="1" i="0" u="none" strike="noStrike" baseline="0" dirty="0">
                <a:latin typeface="Times New Roman" panose="02020603050405020304" pitchFamily="18" charset="0"/>
                <a:cs typeface="Times New Roman" panose="02020603050405020304" pitchFamily="18" charset="0"/>
              </a:rPr>
              <a:t> Jain (ITA No. 316/Del/2020), </a:t>
            </a:r>
          </a:p>
          <a:p>
            <a:pPr marL="624078" indent="-514350" algn="l">
              <a:buFont typeface="+mj-lt"/>
              <a:buAutoNum type="romanLcPeriod"/>
            </a:pPr>
            <a:r>
              <a:rPr lang="es-ES" sz="2400" b="1" i="0" u="none" strike="noStrike" baseline="0" dirty="0">
                <a:latin typeface="Times New Roman" panose="02020603050405020304" pitchFamily="18" charset="0"/>
                <a:cs typeface="Times New Roman" panose="02020603050405020304" pitchFamily="18" charset="0"/>
              </a:rPr>
              <a:t>M/s. </a:t>
            </a:r>
            <a:r>
              <a:rPr lang="es-ES" sz="2400" b="1" i="0" u="none" strike="noStrike" baseline="0" dirty="0" err="1">
                <a:latin typeface="Times New Roman" panose="02020603050405020304" pitchFamily="18" charset="0"/>
                <a:cs typeface="Times New Roman" panose="02020603050405020304" pitchFamily="18" charset="0"/>
              </a:rPr>
              <a:t>Envair</a:t>
            </a:r>
            <a:r>
              <a:rPr lang="es-ES" sz="2400" b="1" i="0" u="none" strike="noStrike" baseline="0" dirty="0">
                <a:latin typeface="Times New Roman" panose="02020603050405020304" pitchFamily="18" charset="0"/>
                <a:cs typeface="Times New Roman" panose="02020603050405020304" pitchFamily="18" charset="0"/>
              </a:rPr>
              <a:t> </a:t>
            </a:r>
            <a:r>
              <a:rPr lang="es-ES" sz="2400" b="1" i="0" u="none" strike="noStrike" baseline="0" dirty="0" err="1">
                <a:latin typeface="Times New Roman" panose="02020603050405020304" pitchFamily="18" charset="0"/>
                <a:cs typeface="Times New Roman" panose="02020603050405020304" pitchFamily="18" charset="0"/>
              </a:rPr>
              <a:t>Electrodyne</a:t>
            </a:r>
            <a:r>
              <a:rPr lang="es-ES" sz="2400" b="1" i="0" u="none" strike="noStrike" baseline="0" dirty="0">
                <a:latin typeface="Times New Roman" panose="02020603050405020304" pitchFamily="18" charset="0"/>
                <a:cs typeface="Times New Roman" panose="02020603050405020304" pitchFamily="18" charset="0"/>
              </a:rPr>
              <a:t> Ltd. (ITA No. 611/Pun/2018) </a:t>
            </a:r>
          </a:p>
          <a:p>
            <a:pPr marL="624078" indent="-514350" algn="l">
              <a:buFont typeface="+mj-lt"/>
              <a:buAutoNum type="romanLcPeriod"/>
            </a:pPr>
            <a:r>
              <a:rPr lang="es-ES" sz="2400" b="1" i="0" u="none" strike="noStrike" baseline="0" dirty="0" err="1">
                <a:latin typeface="Times New Roman" panose="02020603050405020304" pitchFamily="18" charset="0"/>
                <a:cs typeface="Times New Roman" panose="02020603050405020304" pitchFamily="18" charset="0"/>
              </a:rPr>
              <a:t>Shri</a:t>
            </a:r>
            <a:r>
              <a:rPr lang="es-ES" sz="2400" b="1" i="0" u="none" strike="noStrike" baseline="0" dirty="0">
                <a:latin typeface="Times New Roman" panose="02020603050405020304" pitchFamily="18" charset="0"/>
                <a:cs typeface="Times New Roman" panose="02020603050405020304" pitchFamily="18" charset="0"/>
              </a:rPr>
              <a:t> Kadir Ahmed (ITA No. 418/Del/2020) </a:t>
            </a:r>
            <a:r>
              <a:rPr lang="en-US" sz="2400" b="1" i="0" u="none" strike="noStrike" baseline="0" dirty="0">
                <a:latin typeface="Times New Roman" panose="02020603050405020304" pitchFamily="18" charset="0"/>
                <a:cs typeface="Times New Roman" panose="02020603050405020304" pitchFamily="18" charset="0"/>
              </a:rPr>
              <a:t>and </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27228014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45BA38-0281-E980-74EF-C47B4B9B91BF}"/>
              </a:ext>
            </a:extLst>
          </p:cNvPr>
          <p:cNvSpPr>
            <a:spLocks noGrp="1"/>
          </p:cNvSpPr>
          <p:nvPr>
            <p:ph idx="1"/>
          </p:nvPr>
        </p:nvSpPr>
        <p:spPr>
          <a:xfrm>
            <a:off x="609600" y="376519"/>
            <a:ext cx="10972800" cy="5630774"/>
          </a:xfrm>
        </p:spPr>
        <p:txBody>
          <a:bodyPr>
            <a:normAutofit/>
          </a:bodyPr>
          <a:lstStyle/>
          <a:p>
            <a:pPr marL="527050" indent="-514350" algn="just">
              <a:lnSpc>
                <a:spcPct val="100000"/>
              </a:lnSpc>
              <a:buFont typeface="+mj-lt"/>
              <a:buAutoNum type="romanLcPeriod" startAt="10"/>
            </a:pPr>
            <a:r>
              <a:rPr lang="en-IN" sz="2400" b="1" dirty="0">
                <a:latin typeface="Times New Roman" panose="02020603050405020304" pitchFamily="18" charset="0"/>
                <a:cs typeface="Times New Roman" panose="02020603050405020304" pitchFamily="18" charset="0"/>
              </a:rPr>
              <a:t>DCIT </a:t>
            </a:r>
            <a:r>
              <a:rPr lang="en-IN" sz="2400" b="1" spc="-40" dirty="0">
                <a:latin typeface="Times New Roman" panose="02020603050405020304" pitchFamily="18" charset="0"/>
                <a:cs typeface="Times New Roman" panose="02020603050405020304" pitchFamily="18" charset="0"/>
              </a:rPr>
              <a:t>v. </a:t>
            </a:r>
            <a:r>
              <a:rPr lang="en-IN" sz="2400" b="1" spc="-15" dirty="0">
                <a:latin typeface="Times New Roman" panose="02020603050405020304" pitchFamily="18" charset="0"/>
                <a:cs typeface="Times New Roman" panose="02020603050405020304" pitchFamily="18" charset="0"/>
              </a:rPr>
              <a:t>Tejinder </a:t>
            </a:r>
            <a:r>
              <a:rPr lang="en-IN" sz="2400" b="1" dirty="0">
                <a:latin typeface="Times New Roman" panose="02020603050405020304" pitchFamily="18" charset="0"/>
                <a:cs typeface="Times New Roman" panose="02020603050405020304" pitchFamily="18" charset="0"/>
              </a:rPr>
              <a:t>Singh [(2012) 50 SOT 391 </a:t>
            </a:r>
            <a:r>
              <a:rPr lang="en-IN" sz="2400" b="1" spc="-5" dirty="0">
                <a:latin typeface="Times New Roman" panose="02020603050405020304" pitchFamily="18" charset="0"/>
                <a:cs typeface="Times New Roman" panose="02020603050405020304" pitchFamily="18" charset="0"/>
              </a:rPr>
              <a:t>(Kol.)(Trib.)] </a:t>
            </a:r>
          </a:p>
          <a:p>
            <a:pPr marL="527050" indent="-514350" algn="just">
              <a:lnSpc>
                <a:spcPct val="100000"/>
              </a:lnSpc>
              <a:buFont typeface="+mj-lt"/>
              <a:buAutoNum type="romanLcPeriod" startAt="10"/>
            </a:pPr>
            <a:r>
              <a:rPr lang="en-GB" sz="2400" b="1" dirty="0">
                <a:latin typeface="Times New Roman" panose="02020603050405020304" pitchFamily="18" charset="0"/>
                <a:cs typeface="Times New Roman" panose="02020603050405020304" pitchFamily="18" charset="0"/>
              </a:rPr>
              <a:t>Noida Cyber Park Pvt Ltd V ITO, 2020, ITAT DELHI, ITA NO. 165/DEL/2020 </a:t>
            </a:r>
            <a:r>
              <a:rPr lang="en-US" sz="2400" b="1" i="0" u="none" strike="noStrike" baseline="0" dirty="0">
                <a:latin typeface="Times New Roman" panose="02020603050405020304" pitchFamily="18" charset="0"/>
                <a:cs typeface="Times New Roman" panose="02020603050405020304" pitchFamily="18" charset="0"/>
              </a:rPr>
              <a:t>123 Taxmann.com 213,</a:t>
            </a:r>
            <a:r>
              <a:rPr lang="en-US" sz="2400" b="1" dirty="0">
                <a:latin typeface="Times New Roman" panose="02020603050405020304" pitchFamily="18" charset="0"/>
                <a:cs typeface="Times New Roman" panose="02020603050405020304" pitchFamily="18" charset="0"/>
              </a:rPr>
              <a:t> Delhi ITAT </a:t>
            </a:r>
            <a:r>
              <a:rPr lang="en-GB" sz="2400" b="1" dirty="0">
                <a:latin typeface="Times New Roman" panose="02020603050405020304" pitchFamily="18" charset="0"/>
                <a:cs typeface="Times New Roman" panose="02020603050405020304" pitchFamily="18" charset="0"/>
              </a:rPr>
              <a:t>dated 12.10.2020</a:t>
            </a:r>
            <a:r>
              <a:rPr lang="en-US" sz="2400" b="1" i="0" u="none" strike="noStrike" baseline="0" dirty="0">
                <a:latin typeface="Times New Roman" panose="02020603050405020304" pitchFamily="18" charset="0"/>
                <a:cs typeface="Times New Roman" panose="02020603050405020304" pitchFamily="18" charset="0"/>
              </a:rPr>
              <a:t> </a:t>
            </a:r>
            <a:endParaRPr lang="en-IN" sz="2400" b="1" spc="-5" dirty="0">
              <a:latin typeface="Times New Roman" panose="02020603050405020304" pitchFamily="18" charset="0"/>
              <a:cs typeface="Times New Roman" panose="02020603050405020304" pitchFamily="18" charset="0"/>
            </a:endParaRPr>
          </a:p>
          <a:p>
            <a:pPr marL="527050" indent="-514350" algn="just">
              <a:lnSpc>
                <a:spcPct val="100000"/>
              </a:lnSpc>
              <a:buFont typeface="+mj-lt"/>
              <a:buAutoNum type="romanLcPeriod" startAt="10"/>
            </a:pPr>
            <a:r>
              <a:rPr lang="en-IN" sz="2400" b="1" dirty="0" err="1">
                <a:latin typeface="Times New Roman" panose="02020603050405020304" pitchFamily="18" charset="0"/>
                <a:cs typeface="Times New Roman" panose="02020603050405020304" pitchFamily="18" charset="0"/>
              </a:rPr>
              <a:t>Kancast</a:t>
            </a:r>
            <a:r>
              <a:rPr lang="en-IN" sz="2400" b="1" dirty="0">
                <a:latin typeface="Times New Roman" panose="02020603050405020304" pitchFamily="18" charset="0"/>
                <a:cs typeface="Times New Roman" panose="02020603050405020304" pitchFamily="18" charset="0"/>
              </a:rPr>
              <a:t> </a:t>
            </a:r>
            <a:r>
              <a:rPr lang="en-IN" sz="2400" b="1" spc="-35" dirty="0">
                <a:latin typeface="Times New Roman" panose="02020603050405020304" pitchFamily="18" charset="0"/>
                <a:cs typeface="Times New Roman" panose="02020603050405020304" pitchFamily="18" charset="0"/>
              </a:rPr>
              <a:t>(P.) </a:t>
            </a:r>
            <a:r>
              <a:rPr lang="en-IN" sz="2400" b="1" dirty="0">
                <a:latin typeface="Times New Roman" panose="02020603050405020304" pitchFamily="18" charset="0"/>
                <a:cs typeface="Times New Roman" panose="02020603050405020304" pitchFamily="18" charset="0"/>
              </a:rPr>
              <a:t>Ltd. </a:t>
            </a:r>
            <a:r>
              <a:rPr lang="en-IN" sz="2400" b="1" spc="-40" dirty="0">
                <a:latin typeface="Times New Roman" panose="02020603050405020304" pitchFamily="18" charset="0"/>
                <a:cs typeface="Times New Roman" panose="02020603050405020304" pitchFamily="18" charset="0"/>
              </a:rPr>
              <a:t>v. </a:t>
            </a:r>
            <a:r>
              <a:rPr lang="en-IN" sz="2400" b="1" spc="-10" dirty="0">
                <a:latin typeface="Times New Roman" panose="02020603050405020304" pitchFamily="18" charset="0"/>
                <a:cs typeface="Times New Roman" panose="02020603050405020304" pitchFamily="18" charset="0"/>
              </a:rPr>
              <a:t>ITO </a:t>
            </a:r>
            <a:r>
              <a:rPr lang="en-IN" sz="2400" b="1" dirty="0">
                <a:latin typeface="Times New Roman" panose="02020603050405020304" pitchFamily="18" charset="0"/>
                <a:cs typeface="Times New Roman" panose="02020603050405020304" pitchFamily="18" charset="0"/>
              </a:rPr>
              <a:t>[(2015) 55 taxmann.com 171 (Pune -</a:t>
            </a:r>
            <a:r>
              <a:rPr lang="en-IN" sz="2400" b="1" spc="-125"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Trib.)] </a:t>
            </a:r>
            <a:endParaRPr lang="en-GB" sz="2400" b="1" spc="-5" dirty="0">
              <a:latin typeface="Times New Roman" panose="02020603050405020304" pitchFamily="18" charset="0"/>
              <a:cs typeface="Times New Roman" panose="02020603050405020304" pitchFamily="18" charset="0"/>
            </a:endParaRPr>
          </a:p>
          <a:p>
            <a:pPr marL="527050" indent="-514350" algn="just">
              <a:lnSpc>
                <a:spcPct val="100000"/>
              </a:lnSpc>
              <a:buFont typeface="+mj-lt"/>
              <a:buAutoNum type="romanLcPeriod" startAt="10"/>
            </a:pPr>
            <a:r>
              <a:rPr lang="en-IN" sz="2400" b="1" spc="-10" dirty="0">
                <a:latin typeface="Times New Roman" panose="02020603050405020304" pitchFamily="18" charset="0"/>
                <a:cs typeface="Times New Roman" panose="02020603050405020304" pitchFamily="18" charset="0"/>
              </a:rPr>
              <a:t>ITO </a:t>
            </a:r>
            <a:r>
              <a:rPr lang="en-IN" sz="2400" b="1" spc="-40" dirty="0">
                <a:latin typeface="Times New Roman" panose="02020603050405020304" pitchFamily="18" charset="0"/>
                <a:cs typeface="Times New Roman" panose="02020603050405020304" pitchFamily="18" charset="0"/>
              </a:rPr>
              <a:t>v. </a:t>
            </a:r>
            <a:r>
              <a:rPr lang="en-IN" sz="2400" b="1" spc="-5" dirty="0">
                <a:latin typeface="Times New Roman" panose="02020603050405020304" pitchFamily="18" charset="0"/>
                <a:cs typeface="Times New Roman" panose="02020603050405020304" pitchFamily="18" charset="0"/>
              </a:rPr>
              <a:t>Pradeep Steel Re-Rolling Mills </a:t>
            </a:r>
            <a:r>
              <a:rPr lang="en-IN" sz="2400" b="1" spc="-35" dirty="0">
                <a:latin typeface="Times New Roman" panose="02020603050405020304" pitchFamily="18" charset="0"/>
                <a:cs typeface="Times New Roman" panose="02020603050405020304" pitchFamily="18" charset="0"/>
              </a:rPr>
              <a:t>(P.) </a:t>
            </a:r>
            <a:r>
              <a:rPr lang="en-IN" sz="2400" b="1" spc="-5" dirty="0">
                <a:latin typeface="Times New Roman" panose="02020603050405020304" pitchFamily="18" charset="0"/>
                <a:cs typeface="Times New Roman" panose="02020603050405020304" pitchFamily="18" charset="0"/>
              </a:rPr>
              <a:t>Ltd. [(2013) 39 taxmann.com 123  </a:t>
            </a:r>
            <a:r>
              <a:rPr lang="en-IN" sz="2400" b="1" dirty="0">
                <a:latin typeface="Times New Roman" panose="02020603050405020304" pitchFamily="18" charset="0"/>
                <a:cs typeface="Times New Roman" panose="02020603050405020304" pitchFamily="18" charset="0"/>
              </a:rPr>
              <a:t>(Mumbai -</a:t>
            </a:r>
            <a:r>
              <a:rPr lang="en-IN" sz="2400" b="1" spc="-135"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Trib.)]</a:t>
            </a:r>
          </a:p>
          <a:p>
            <a:pPr marL="527050" marR="24765" indent="-514350" algn="just">
              <a:lnSpc>
                <a:spcPct val="100000"/>
              </a:lnSpc>
              <a:buFont typeface="+mj-lt"/>
              <a:buAutoNum type="romanLcPeriod" startAt="10"/>
            </a:pPr>
            <a:r>
              <a:rPr lang="en-GB" sz="2400" b="1" dirty="0">
                <a:latin typeface="Times New Roman" panose="02020603050405020304" pitchFamily="18" charset="0"/>
                <a:cs typeface="Times New Roman" panose="02020603050405020304" pitchFamily="18" charset="0"/>
              </a:rPr>
              <a:t>ACIT v. Everest Industries Ltd. (Mum.) (ITAT) in I.T.A. No.814/Mum/2007 dated 29.11.2006 </a:t>
            </a:r>
          </a:p>
          <a:p>
            <a:pPr marL="527050" marR="24765" indent="-514350" algn="just">
              <a:lnSpc>
                <a:spcPct val="100000"/>
              </a:lnSpc>
              <a:buFont typeface="+mj-lt"/>
              <a:buAutoNum type="romanLcPeriod" startAt="10"/>
            </a:pPr>
            <a:r>
              <a:rPr lang="en-US" sz="2400" b="1" i="0" u="none" strike="noStrike" baseline="0" dirty="0">
                <a:latin typeface="Times New Roman" panose="02020603050405020304" pitchFamily="18" charset="0"/>
                <a:cs typeface="Times New Roman" panose="02020603050405020304" pitchFamily="18" charset="0"/>
              </a:rPr>
              <a:t>Damyanti Mundhra (ITA No. 1722/Del/2019), </a:t>
            </a:r>
          </a:p>
          <a:p>
            <a:pPr marL="527050" marR="24765" indent="-514350" algn="just">
              <a:lnSpc>
                <a:spcPct val="100000"/>
              </a:lnSpc>
              <a:buFont typeface="+mj-lt"/>
              <a:buAutoNum type="romanLcPeriod" startAt="10"/>
            </a:pPr>
            <a:r>
              <a:rPr lang="en-US" sz="2400" b="1" i="0" u="none" strike="noStrike" baseline="0" dirty="0">
                <a:latin typeface="Times New Roman" panose="02020603050405020304" pitchFamily="18" charset="0"/>
                <a:cs typeface="Times New Roman" panose="02020603050405020304" pitchFamily="18" charset="0"/>
              </a:rPr>
              <a:t>Greenfield Hotels &amp; Estates (P.) Ltd. 77 Taxmann.com 308 Bombay HC</a:t>
            </a:r>
          </a:p>
          <a:p>
            <a:pPr marL="527050" marR="24765" indent="-514350" algn="just">
              <a:buFont typeface="+mj-lt"/>
              <a:buAutoNum type="romanLcPeriod" startAt="10"/>
            </a:pPr>
            <a:r>
              <a:rPr lang="en-GB" sz="2400" b="1" dirty="0">
                <a:latin typeface="Times New Roman" panose="02020603050405020304" pitchFamily="18" charset="0"/>
                <a:cs typeface="Times New Roman" panose="02020603050405020304" pitchFamily="18" charset="0"/>
              </a:rPr>
              <a:t>CIT v. </a:t>
            </a:r>
            <a:r>
              <a:rPr lang="en-GB" sz="2400" b="1" dirty="0" err="1">
                <a:latin typeface="Times New Roman" panose="02020603050405020304" pitchFamily="18" charset="0"/>
                <a:cs typeface="Times New Roman" panose="02020603050405020304" pitchFamily="18" charset="0"/>
              </a:rPr>
              <a:t>Heatex</a:t>
            </a:r>
            <a:r>
              <a:rPr lang="en-GB" sz="2400" b="1" dirty="0">
                <a:latin typeface="Times New Roman" panose="02020603050405020304" pitchFamily="18" charset="0"/>
                <a:cs typeface="Times New Roman" panose="02020603050405020304" pitchFamily="18" charset="0"/>
              </a:rPr>
              <a:t> Products </a:t>
            </a:r>
            <a:r>
              <a:rPr lang="en-GB" sz="2400" b="1" dirty="0" err="1">
                <a:latin typeface="Times New Roman" panose="02020603050405020304" pitchFamily="18" charset="0"/>
                <a:cs typeface="Times New Roman" panose="02020603050405020304" pitchFamily="18" charset="0"/>
              </a:rPr>
              <a:t>Pvt.</a:t>
            </a:r>
            <a:r>
              <a:rPr lang="en-GB" sz="2400" b="1" dirty="0">
                <a:latin typeface="Times New Roman" panose="02020603050405020304" pitchFamily="18" charset="0"/>
                <a:cs typeface="Times New Roman" panose="02020603050405020304" pitchFamily="18" charset="0"/>
              </a:rPr>
              <a:t> Ltd. [2016 (7) TMI 1393 – Bombay High Court]</a:t>
            </a:r>
          </a:p>
          <a:p>
            <a:pPr marL="527050" marR="24765" indent="-514350" algn="just">
              <a:lnSpc>
                <a:spcPct val="100000"/>
              </a:lnSpc>
              <a:buFont typeface="+mj-lt"/>
              <a:buAutoNum type="romanLcPeriod" startAt="10"/>
            </a:pPr>
            <a:endParaRPr lang="en-US" sz="2400" b="1" i="0" u="none" strike="noStrike" baseline="0" dirty="0">
              <a:latin typeface="Times New Roman" panose="02020603050405020304" pitchFamily="18" charset="0"/>
              <a:cs typeface="Times New Roman" panose="02020603050405020304" pitchFamily="18" charset="0"/>
            </a:endParaRPr>
          </a:p>
          <a:p>
            <a:pPr marL="527050" marR="24765" indent="-514350" algn="just">
              <a:lnSpc>
                <a:spcPct val="100000"/>
              </a:lnSpc>
              <a:buFont typeface="+mj-lt"/>
              <a:buAutoNum type="romanLcPeriod" startAt="10"/>
            </a:pPr>
            <a:endParaRPr lang="en-IN" sz="2400" b="1" dirty="0">
              <a:latin typeface="Times New Roman" panose="02020603050405020304" pitchFamily="18" charset="0"/>
              <a:cs typeface="Times New Roman" panose="02020603050405020304" pitchFamily="18" charset="0"/>
            </a:endParaRPr>
          </a:p>
          <a:p>
            <a:pPr marL="624078" indent="-514350">
              <a:buFont typeface="+mj-lt"/>
              <a:buAutoNum type="romanLcPeriod" startAt="10"/>
            </a:pPr>
            <a:endParaRPr lang="en-US" sz="2400" dirty="0"/>
          </a:p>
        </p:txBody>
      </p:sp>
      <p:sp>
        <p:nvSpPr>
          <p:cNvPr id="3" name="Footer Placeholder 2">
            <a:extLst>
              <a:ext uri="{FF2B5EF4-FFF2-40B4-BE49-F238E27FC236}">
                <a16:creationId xmlns:a16="http://schemas.microsoft.com/office/drawing/2014/main" id="{1812F410-F087-36CE-F398-158677F2B888}"/>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174693118"/>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118" y="239487"/>
            <a:ext cx="11615765" cy="5893934"/>
          </a:xfrm>
        </p:spPr>
        <p:txBody>
          <a:bodyPr>
            <a:noAutofit/>
          </a:bodyPr>
          <a:lstStyle/>
          <a:p>
            <a:pPr marL="0" indent="0" algn="just">
              <a:buNone/>
            </a:pPr>
            <a:r>
              <a:rPr lang="en-US" sz="2400" b="1" i="0" dirty="0">
                <a:effectLst/>
                <a:latin typeface="Times New Roman" panose="02020603050405020304" pitchFamily="18" charset="0"/>
                <a:cs typeface="Times New Roman" panose="02020603050405020304" pitchFamily="18" charset="0"/>
              </a:rPr>
              <a:t>Sec.50C not invokable for leasehold rights, apply to capital </a:t>
            </a:r>
            <a:r>
              <a:rPr lang="en-US" sz="2400" b="1" i="0">
                <a:effectLst/>
                <a:latin typeface="Times New Roman" panose="02020603050405020304" pitchFamily="18" charset="0"/>
                <a:cs typeface="Times New Roman" panose="02020603050405020304" pitchFamily="18" charset="0"/>
              </a:rPr>
              <a:t>assets Follows Noida Cyber Park.</a:t>
            </a:r>
            <a:endParaRPr lang="en-US" sz="2400" b="1" i="0" dirty="0">
              <a:effectLst/>
              <a:latin typeface="Times New Roman" panose="02020603050405020304" pitchFamily="18" charset="0"/>
              <a:cs typeface="Times New Roman" panose="02020603050405020304" pitchFamily="18" charset="0"/>
            </a:endParaRPr>
          </a:p>
          <a:p>
            <a:pPr marL="0" indent="0" algn="just">
              <a:buNone/>
            </a:pPr>
            <a:r>
              <a:rPr lang="en-US" sz="2400" b="1" i="0" dirty="0" err="1">
                <a:effectLst/>
                <a:latin typeface="Times New Roman" panose="02020603050405020304" pitchFamily="18" charset="0"/>
                <a:cs typeface="Times New Roman" panose="02020603050405020304" pitchFamily="18" charset="0"/>
              </a:rPr>
              <a:t>Shivdeep</a:t>
            </a:r>
            <a:r>
              <a:rPr lang="en-US" sz="2400" b="1" i="0" dirty="0">
                <a:effectLst/>
                <a:latin typeface="Times New Roman" panose="02020603050405020304" pitchFamily="18" charset="0"/>
                <a:cs typeface="Times New Roman" panose="02020603050405020304" pitchFamily="18" charset="0"/>
              </a:rPr>
              <a:t> Tyagi vs ITO in ITA No.484/Del/2024, A.Y. 2011-12) dated 18.06.2024 </a:t>
            </a:r>
          </a:p>
          <a:p>
            <a:pPr marL="0" indent="0" algn="just">
              <a:buNone/>
            </a:pPr>
            <a:r>
              <a:rPr lang="en-US" sz="2400" b="0" i="0" dirty="0">
                <a:effectLst/>
                <a:latin typeface="Times New Roman" panose="02020603050405020304" pitchFamily="18" charset="0"/>
                <a:cs typeface="Times New Roman" panose="02020603050405020304" pitchFamily="18" charset="0"/>
              </a:rPr>
              <a:t>Delhi ITAT party allows </a:t>
            </a:r>
            <a:r>
              <a:rPr lang="en-US" sz="2400" b="0" i="0" dirty="0" err="1">
                <a:effectLst/>
                <a:latin typeface="Times New Roman" panose="02020603050405020304" pitchFamily="18" charset="0"/>
                <a:cs typeface="Times New Roman" panose="02020603050405020304" pitchFamily="18" charset="0"/>
              </a:rPr>
              <a:t>Assessee’s</a:t>
            </a:r>
            <a:r>
              <a:rPr lang="en-US" sz="2400" b="0" i="0" dirty="0">
                <a:effectLst/>
                <a:latin typeface="Times New Roman" panose="02020603050405020304" pitchFamily="18" charset="0"/>
                <a:cs typeface="Times New Roman" panose="02020603050405020304" pitchFamily="18" charset="0"/>
              </a:rPr>
              <a:t> appeal stating that deeming provisions of Section 50C cannot be applied for leasehold rights; </a:t>
            </a:r>
          </a:p>
          <a:p>
            <a:pPr marL="0" indent="0" algn="just">
              <a:buNone/>
            </a:pPr>
            <a:r>
              <a:rPr lang="en-US" sz="2400" b="0" i="0" dirty="0">
                <a:effectLst/>
                <a:latin typeface="Times New Roman" panose="02020603050405020304" pitchFamily="18" charset="0"/>
                <a:cs typeface="Times New Roman" panose="02020603050405020304" pitchFamily="18" charset="0"/>
              </a:rPr>
              <a:t>Accepts </a:t>
            </a:r>
            <a:r>
              <a:rPr lang="en-US" sz="2400" b="0" i="0" dirty="0" err="1">
                <a:effectLst/>
                <a:latin typeface="Times New Roman" panose="02020603050405020304" pitchFamily="18" charset="0"/>
                <a:cs typeface="Times New Roman" panose="02020603050405020304" pitchFamily="18" charset="0"/>
              </a:rPr>
              <a:t>Assessee’s</a:t>
            </a:r>
            <a:r>
              <a:rPr lang="en-US" sz="2400" b="0" i="0" dirty="0">
                <a:effectLst/>
                <a:latin typeface="Times New Roman" panose="02020603050405020304" pitchFamily="18" charset="0"/>
                <a:cs typeface="Times New Roman" panose="02020603050405020304" pitchFamily="18" charset="0"/>
              </a:rPr>
              <a:t> submission that Section 50C is applicable only to capital assets such as ‘land, building or both’ and not leasehold rights; </a:t>
            </a:r>
          </a:p>
          <a:p>
            <a:pPr marL="0" indent="0" algn="just">
              <a:buNone/>
            </a:pPr>
            <a:r>
              <a:rPr lang="en-US" sz="2400" b="0" i="0" dirty="0" err="1">
                <a:effectLst/>
                <a:latin typeface="Times New Roman" panose="02020603050405020304" pitchFamily="18" charset="0"/>
                <a:cs typeface="Times New Roman" panose="02020603050405020304" pitchFamily="18" charset="0"/>
              </a:rPr>
              <a:t>Assessee</a:t>
            </a:r>
            <a:r>
              <a:rPr lang="en-US" sz="2400" b="0" i="0" dirty="0">
                <a:effectLst/>
                <a:latin typeface="Times New Roman" panose="02020603050405020304" pitchFamily="18" charset="0"/>
                <a:cs typeface="Times New Roman" panose="02020603050405020304" pitchFamily="18" charset="0"/>
              </a:rPr>
              <a:t> filed ITR declaring his income as Rs. 5,06,850; Revenue reopened assessment under Section 147 on the basis of information that </a:t>
            </a:r>
            <a:r>
              <a:rPr lang="en-US" sz="2400" b="0" i="0" dirty="0" err="1">
                <a:effectLst/>
                <a:latin typeface="Times New Roman" panose="02020603050405020304" pitchFamily="18" charset="0"/>
                <a:cs typeface="Times New Roman" panose="02020603050405020304" pitchFamily="18" charset="0"/>
              </a:rPr>
              <a:t>Assessee</a:t>
            </a:r>
            <a:r>
              <a:rPr lang="en-US" sz="2400" b="0" i="0" dirty="0">
                <a:effectLst/>
                <a:latin typeface="Times New Roman" panose="02020603050405020304" pitchFamily="18" charset="0"/>
                <a:cs typeface="Times New Roman" panose="02020603050405020304" pitchFamily="18" charset="0"/>
              </a:rPr>
              <a:t> sold leasehold property for Rs. 60 Lakhs, failed to pay capital gains tax and also did not substantiate cost of acquisition; </a:t>
            </a:r>
          </a:p>
          <a:p>
            <a:pPr marL="0" indent="0" algn="just">
              <a:buNone/>
            </a:pPr>
            <a:r>
              <a:rPr lang="en-US" sz="2400" b="0" i="0" dirty="0">
                <a:effectLst/>
                <a:latin typeface="Times New Roman" panose="02020603050405020304" pitchFamily="18" charset="0"/>
                <a:cs typeface="Times New Roman" panose="02020603050405020304" pitchFamily="18" charset="0"/>
              </a:rPr>
              <a:t>While examining the provisions of Section 50C, observes that deeming provisions can be applied within the scope of law and not beyond the mandate of the Section; </a:t>
            </a:r>
          </a:p>
          <a:p>
            <a:pPr marL="0" indent="0" algn="just">
              <a:buNone/>
            </a:pPr>
            <a:r>
              <a:rPr lang="en-US" sz="2400" b="0" i="0" dirty="0">
                <a:effectLst/>
                <a:latin typeface="Times New Roman" panose="02020603050405020304" pitchFamily="18" charset="0"/>
                <a:cs typeface="Times New Roman" panose="02020603050405020304" pitchFamily="18" charset="0"/>
              </a:rPr>
              <a:t>Further, observes that deeming fiction under Section 50C is applied where the capital asset such as ‘land, building or both’ is transferred for a consideration received or accrued that is lesser than the value adopted or assessed by the stamp authority;</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123299103"/>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56" y="283029"/>
            <a:ext cx="11386888" cy="5893934"/>
          </a:xfrm>
        </p:spPr>
        <p:txBody>
          <a:bodyPr>
            <a:noAutofit/>
          </a:bodyPr>
          <a:lstStyle/>
          <a:p>
            <a:pPr marL="0" indent="0" algn="just">
              <a:buNone/>
            </a:pPr>
            <a:r>
              <a:rPr lang="en-US" sz="2400" b="0" i="0" dirty="0">
                <a:effectLst/>
                <a:latin typeface="Times New Roman" panose="02020603050405020304" pitchFamily="18" charset="0"/>
                <a:cs typeface="Times New Roman" panose="02020603050405020304" pitchFamily="18" charset="0"/>
              </a:rPr>
              <a:t>Notes that as leasehold rights are neither capital assets such as ‘land, building or both’ nor can be included within the scope therefore the provisions are not applicable;</a:t>
            </a:r>
          </a:p>
          <a:p>
            <a:pPr marL="0" indent="0" algn="just">
              <a:buNone/>
            </a:pPr>
            <a:r>
              <a:rPr lang="en-US" sz="2400" b="0" i="0" dirty="0">
                <a:effectLst/>
                <a:latin typeface="Times New Roman" panose="02020603050405020304" pitchFamily="18" charset="0"/>
                <a:cs typeface="Times New Roman" panose="02020603050405020304" pitchFamily="18" charset="0"/>
              </a:rPr>
              <a:t>Adopts the view taken in judgment of Bombay HC in </a:t>
            </a:r>
            <a:r>
              <a:rPr lang="en-US" sz="2400" b="0" i="0" strike="noStrike" dirty="0">
                <a:effectLst/>
                <a:latin typeface="Times New Roman" panose="02020603050405020304" pitchFamily="18" charset="0"/>
                <a:cs typeface="Times New Roman" panose="02020603050405020304" pitchFamily="18" charset="0"/>
              </a:rPr>
              <a:t>Greenfield Hotels and Estates</a:t>
            </a:r>
            <a:r>
              <a:rPr lang="en-US" sz="2400" b="0" i="0" dirty="0">
                <a:effectLst/>
                <a:latin typeface="Times New Roman" panose="02020603050405020304" pitchFamily="18" charset="0"/>
                <a:cs typeface="Times New Roman" panose="02020603050405020304" pitchFamily="18" charset="0"/>
              </a:rPr>
              <a:t> holding that Section 50C would not be applicable while computing capital gains on transfer of leasehold rights in Land and buildings;</a:t>
            </a:r>
          </a:p>
          <a:p>
            <a:pPr marL="0" indent="0" algn="just">
              <a:buNone/>
            </a:pPr>
            <a:r>
              <a:rPr lang="en-US" sz="2400" b="0" i="0" dirty="0">
                <a:effectLst/>
                <a:latin typeface="Times New Roman" panose="02020603050405020304" pitchFamily="18" charset="0"/>
                <a:cs typeface="Times New Roman" panose="02020603050405020304" pitchFamily="18" charset="0"/>
              </a:rPr>
              <a:t>Also relies on the coordinate bench ruling in </a:t>
            </a:r>
            <a:r>
              <a:rPr lang="en-US" sz="2400" b="0" i="0" strike="noStrike" dirty="0">
                <a:effectLst/>
                <a:latin typeface="Times New Roman" panose="02020603050405020304" pitchFamily="18" charset="0"/>
                <a:cs typeface="Times New Roman" panose="02020603050405020304" pitchFamily="18" charset="0"/>
              </a:rPr>
              <a:t>Noida Cyber Park Pvt Ltd</a:t>
            </a:r>
            <a:r>
              <a:rPr lang="en-US" sz="2400" b="0" i="0" dirty="0">
                <a:effectLst/>
                <a:latin typeface="Times New Roman" panose="02020603050405020304" pitchFamily="18" charset="0"/>
                <a:cs typeface="Times New Roman" panose="02020603050405020304" pitchFamily="18" charset="0"/>
              </a:rPr>
              <a:t> holding that Section 50C being deeming provision inserted by the Finance Act 2002 w.e.f. Apr 01, 2003, is not applicable in extant case;</a:t>
            </a:r>
          </a:p>
          <a:p>
            <a:pPr marL="0" indent="0" algn="just">
              <a:buNone/>
            </a:pPr>
            <a:r>
              <a:rPr lang="en-US" sz="2400" b="0" i="0" dirty="0">
                <a:effectLst/>
                <a:latin typeface="Times New Roman" panose="02020603050405020304" pitchFamily="18" charset="0"/>
                <a:cs typeface="Times New Roman" panose="02020603050405020304" pitchFamily="18" charset="0"/>
              </a:rPr>
              <a:t>But accords liberty to AO to compute capital gains as per the Act without invoking the provisions of section 50C;</a:t>
            </a:r>
          </a:p>
          <a:p>
            <a:pPr marL="0" indent="0" algn="just">
              <a:buNone/>
            </a:pPr>
            <a:r>
              <a:rPr lang="en-US" sz="2400" b="0" i="0" dirty="0">
                <a:effectLst/>
                <a:latin typeface="Times New Roman" panose="02020603050405020304" pitchFamily="18" charset="0"/>
                <a:cs typeface="Times New Roman" panose="02020603050405020304" pitchFamily="18" charset="0"/>
              </a:rPr>
              <a:t>Thus, partly allows </a:t>
            </a:r>
            <a:r>
              <a:rPr lang="en-US" sz="2400" b="0" i="0" dirty="0" err="1">
                <a:effectLst/>
                <a:latin typeface="Times New Roman" panose="02020603050405020304" pitchFamily="18" charset="0"/>
                <a:cs typeface="Times New Roman" panose="02020603050405020304" pitchFamily="18" charset="0"/>
              </a:rPr>
              <a:t>Assessee’s</a:t>
            </a:r>
            <a:r>
              <a:rPr lang="en-US" sz="2400" b="0" i="0" dirty="0">
                <a:effectLst/>
                <a:latin typeface="Times New Roman" panose="02020603050405020304" pitchFamily="18" charset="0"/>
                <a:cs typeface="Times New Roman" panose="02020603050405020304" pitchFamily="18" charset="0"/>
              </a:rPr>
              <a:t> appeal.</a:t>
            </a:r>
            <a:endParaRPr lang="en-IN" sz="36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876244414"/>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6368142"/>
          </a:xfrm>
        </p:spPr>
        <p:txBody>
          <a:bodyPr>
            <a:normAutofit/>
          </a:bodyPr>
          <a:lstStyle/>
          <a:p>
            <a:pPr marL="109728" indent="0" algn="l">
              <a:buNone/>
            </a:pPr>
            <a:r>
              <a:rPr lang="en-US" sz="2400" b="1" i="0" u="none" strike="noStrike" baseline="0" dirty="0" err="1">
                <a:latin typeface="Times New Roman" panose="02020603050405020304" pitchFamily="18" charset="0"/>
                <a:cs typeface="Times New Roman" panose="02020603050405020304" pitchFamily="18" charset="0"/>
              </a:rPr>
              <a:t>Shivdeep</a:t>
            </a:r>
            <a:r>
              <a:rPr lang="en-US" sz="2400" b="1" i="0" u="none" strike="noStrike" baseline="0" dirty="0">
                <a:latin typeface="Times New Roman" panose="02020603050405020304" pitchFamily="18" charset="0"/>
                <a:cs typeface="Times New Roman" panose="02020603050405020304" pitchFamily="18" charset="0"/>
              </a:rPr>
              <a:t> Tyagi Vs. ITO, Ward-2(3), Ghaziabad ITA No.484/Del/2024, A.Y.2011-12) Dated 18.06.2024</a:t>
            </a:r>
            <a:endParaRPr lang="en-IN" sz="2400" b="1" dirty="0">
              <a:latin typeface="Times New Roman" panose="02020603050405020304" pitchFamily="18" charset="0"/>
              <a:cs typeface="Times New Roman" panose="02020603050405020304" pitchFamily="18" charset="0"/>
            </a:endParaRPr>
          </a:p>
          <a:p>
            <a:pPr marL="109728" indent="0" algn="just">
              <a:buNone/>
            </a:pPr>
            <a:endParaRPr lang="en-US" sz="2400" b="0" i="0" u="none" strike="noStrike" baseline="0" dirty="0">
              <a:latin typeface="Times New Roman" panose="02020603050405020304" pitchFamily="18" charset="0"/>
              <a:cs typeface="Times New Roman" panose="02020603050405020304" pitchFamily="18" charset="0"/>
            </a:endParaRPr>
          </a:p>
          <a:p>
            <a:pPr marL="109728" indent="0" algn="just">
              <a:buNone/>
            </a:pPr>
            <a:r>
              <a:rPr lang="en-US" sz="2400" b="0" i="0" u="none" strike="noStrike" baseline="0" dirty="0">
                <a:latin typeface="Times New Roman" panose="02020603050405020304" pitchFamily="18" charset="0"/>
                <a:cs typeface="Times New Roman" panose="02020603050405020304" pitchFamily="18" charset="0"/>
              </a:rPr>
              <a:t>8. It is axiomatic that the </a:t>
            </a:r>
            <a:r>
              <a:rPr lang="en-US" sz="2400" b="1" i="0" u="sng" strike="noStrike" baseline="0" dirty="0">
                <a:latin typeface="Times New Roman" panose="02020603050405020304" pitchFamily="18" charset="0"/>
                <a:cs typeface="Times New Roman" panose="02020603050405020304" pitchFamily="18" charset="0"/>
              </a:rPr>
              <a:t>leasehold right in a plot of land are neither 'land or building or both' as such nor can be included within the scope of 'land or building or both</a:t>
            </a:r>
            <a:r>
              <a:rPr lang="en-US" sz="2400" b="0" i="0" u="none" strike="noStrike" baseline="0" dirty="0">
                <a:latin typeface="Times New Roman" panose="02020603050405020304" pitchFamily="18" charset="0"/>
                <a:cs typeface="Times New Roman" panose="02020603050405020304" pitchFamily="18" charset="0"/>
              </a:rPr>
              <a:t>’. </a:t>
            </a:r>
          </a:p>
          <a:p>
            <a:pPr marL="109728" indent="0" algn="just">
              <a:buNone/>
            </a:pPr>
            <a:r>
              <a:rPr lang="en-US" sz="2400" b="0" i="0" u="none" strike="noStrike" baseline="0" dirty="0">
                <a:latin typeface="Times New Roman" panose="02020603050405020304" pitchFamily="18" charset="0"/>
                <a:cs typeface="Times New Roman" panose="02020603050405020304" pitchFamily="18" charset="0"/>
              </a:rPr>
              <a:t>The </a:t>
            </a:r>
            <a:r>
              <a:rPr lang="en-US" sz="2400" b="1" i="0" u="sng" strike="noStrike" baseline="0" dirty="0">
                <a:latin typeface="Times New Roman" panose="02020603050405020304" pitchFamily="18" charset="0"/>
                <a:cs typeface="Times New Roman" panose="02020603050405020304" pitchFamily="18" charset="0"/>
              </a:rPr>
              <a:t>distinction between a capital asset being 'land or building or both' and any 'right in land or building or both' is well recognized under the Act. </a:t>
            </a:r>
          </a:p>
          <a:p>
            <a:pPr marL="109728" indent="0" algn="just">
              <a:buNone/>
            </a:pPr>
            <a:r>
              <a:rPr lang="en-US" sz="2400" b="0" i="0" u="none" strike="noStrike" baseline="0" dirty="0">
                <a:latin typeface="Times New Roman" panose="02020603050405020304" pitchFamily="18" charset="0"/>
                <a:cs typeface="Times New Roman" panose="02020603050405020304" pitchFamily="18" charset="0"/>
              </a:rPr>
              <a:t>Section 54D of the Act deals with certain cases in which capital gains on compulsory acquisition of land and building is charged to tax. </a:t>
            </a:r>
          </a:p>
          <a:p>
            <a:pPr marL="109728" indent="0" algn="just">
              <a:buNone/>
            </a:pPr>
            <a:r>
              <a:rPr lang="en-US" sz="2400" b="0" i="0" u="none" strike="noStrike" baseline="0" dirty="0">
                <a:latin typeface="Times New Roman" panose="02020603050405020304" pitchFamily="18" charset="0"/>
                <a:cs typeface="Times New Roman" panose="02020603050405020304" pitchFamily="18" charset="0"/>
              </a:rPr>
              <a:t>Section 54D(1) of the act opens with: </a:t>
            </a:r>
            <a:r>
              <a:rPr lang="en-US" sz="2400" i="1" u="none" strike="noStrike" baseline="0" dirty="0">
                <a:latin typeface="Times New Roman" panose="02020603050405020304" pitchFamily="18" charset="0"/>
                <a:cs typeface="Times New Roman" panose="02020603050405020304" pitchFamily="18" charset="0"/>
              </a:rPr>
              <a:t>"Subject to the provisions of sub-section (2), where the capital gain arises from the transfer by way of </a:t>
            </a:r>
            <a:r>
              <a:rPr lang="en-US" sz="2400" b="1" i="1" u="sng" strike="noStrike" baseline="0" dirty="0">
                <a:latin typeface="Times New Roman" panose="02020603050405020304" pitchFamily="18" charset="0"/>
                <a:cs typeface="Times New Roman" panose="02020603050405020304" pitchFamily="18" charset="0"/>
              </a:rPr>
              <a:t>compulsory acquisition under any law of a capital asset, being land or building or any right in land or building</a:t>
            </a:r>
            <a:r>
              <a:rPr lang="en-US" sz="2400" i="1" u="none" strike="noStrike" baseline="0" dirty="0">
                <a:latin typeface="Times New Roman" panose="02020603050405020304" pitchFamily="18" charset="0"/>
                <a:cs typeface="Times New Roman" panose="02020603050405020304" pitchFamily="18" charset="0"/>
              </a:rPr>
              <a:t>, forming part of an industrial undertaking…..". </a:t>
            </a:r>
          </a:p>
          <a:p>
            <a:pPr marL="109728" indent="0" algn="just">
              <a:buNone/>
            </a:pPr>
            <a:r>
              <a:rPr lang="en-US" sz="2400" b="0" i="0" u="none" strike="noStrike" baseline="0" dirty="0">
                <a:latin typeface="Times New Roman" panose="02020603050405020304" pitchFamily="18" charset="0"/>
                <a:cs typeface="Times New Roman" panose="02020603050405020304" pitchFamily="18" charset="0"/>
              </a:rPr>
              <a:t>Thus, it is </a:t>
            </a:r>
            <a:r>
              <a:rPr lang="en-US" sz="2400" b="1" i="0" u="sng" strike="noStrike" baseline="0" dirty="0">
                <a:latin typeface="Times New Roman" panose="02020603050405020304" pitchFamily="18" charset="0"/>
                <a:cs typeface="Times New Roman" panose="02020603050405020304" pitchFamily="18" charset="0"/>
              </a:rPr>
              <a:t>palpable from section 54D of the Act that 'land or building' is distinct from 'any right in land or building'.</a:t>
            </a:r>
            <a:endParaRPr lang="en-IN" sz="32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866732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56" y="283029"/>
            <a:ext cx="11386888" cy="5893934"/>
          </a:xfrm>
        </p:spPr>
        <p:txBody>
          <a:bodyPr>
            <a:noAutofit/>
          </a:bodyPr>
          <a:lstStyle/>
          <a:p>
            <a:pPr marL="109728" indent="0" algn="just">
              <a:buNone/>
            </a:pPr>
            <a:r>
              <a:rPr lang="en-US" sz="2400" b="1" i="0" u="none" strike="noStrike" baseline="0" dirty="0">
                <a:solidFill>
                  <a:srgbClr val="000009"/>
                </a:solidFill>
                <a:latin typeface="Times New Roman" panose="02020603050405020304" pitchFamily="18" charset="0"/>
                <a:cs typeface="Times New Roman" panose="02020603050405020304" pitchFamily="18" charset="0"/>
              </a:rPr>
              <a:t>17. </a:t>
            </a:r>
            <a:r>
              <a:rPr lang="en-US" sz="2400" b="0" i="0" u="none" strike="noStrike" baseline="0" dirty="0">
                <a:solidFill>
                  <a:srgbClr val="000009"/>
                </a:solidFill>
                <a:latin typeface="Times New Roman" panose="02020603050405020304" pitchFamily="18" charset="0"/>
                <a:cs typeface="Times New Roman" panose="02020603050405020304" pitchFamily="18" charset="0"/>
              </a:rPr>
              <a:t>In view of the aforesaid facts and circumstances, the plaintiff-respondent has rightly been held to be entitled for a decree of eviction with mesne profits, we do not find any error or illegality in such a decree being passed.</a:t>
            </a:r>
          </a:p>
          <a:p>
            <a:pPr marL="109728" indent="0" algn="just">
              <a:buNone/>
            </a:pPr>
            <a:endParaRPr lang="en-US" sz="2400" b="0" i="0" u="none" strike="noStrike" baseline="0" dirty="0">
              <a:solidFill>
                <a:srgbClr val="000009"/>
              </a:solidFill>
              <a:latin typeface="Times New Roman" panose="02020603050405020304" pitchFamily="18" charset="0"/>
              <a:cs typeface="Times New Roman" panose="02020603050405020304" pitchFamily="18" charset="0"/>
            </a:endParaRPr>
          </a:p>
          <a:p>
            <a:pPr marL="109728" indent="0" algn="just">
              <a:buNone/>
            </a:pPr>
            <a:r>
              <a:rPr lang="en-US" sz="2400" b="0" i="0" u="none" strike="noStrike" baseline="0" dirty="0">
                <a:solidFill>
                  <a:srgbClr val="000009"/>
                </a:solidFill>
                <a:latin typeface="Times New Roman" panose="02020603050405020304" pitchFamily="18" charset="0"/>
                <a:cs typeface="Times New Roman" panose="02020603050405020304" pitchFamily="18" charset="0"/>
              </a:rPr>
              <a:t>Accordingly, the appeals lack merit and are dismissed with no order as to costs. </a:t>
            </a:r>
          </a:p>
          <a:p>
            <a:pPr marL="109728" indent="0" algn="just">
              <a:buNone/>
            </a:pP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058558079"/>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6368142"/>
          </a:xfrm>
        </p:spPr>
        <p:txBody>
          <a:bodyPr>
            <a:normAutofit/>
          </a:bodyPr>
          <a:lstStyle/>
          <a:p>
            <a:pPr marL="109728" indent="0" algn="just">
              <a:buNone/>
            </a:pPr>
            <a:r>
              <a:rPr lang="en-US" sz="2200" b="0" i="0" u="none" strike="noStrike" baseline="0" dirty="0">
                <a:latin typeface="Times New Roman" panose="02020603050405020304" pitchFamily="18" charset="0"/>
                <a:cs typeface="Times New Roman" panose="02020603050405020304" pitchFamily="18" charset="0"/>
              </a:rPr>
              <a:t>9. The </a:t>
            </a:r>
            <a:r>
              <a:rPr lang="en-US" sz="2200" b="1" i="0" u="sng" strike="noStrike" baseline="0" dirty="0">
                <a:latin typeface="Times New Roman" panose="02020603050405020304" pitchFamily="18" charset="0"/>
                <a:cs typeface="Times New Roman" panose="02020603050405020304" pitchFamily="18" charset="0"/>
              </a:rPr>
              <a:t>Hon'ble Supreme Court in the case of </a:t>
            </a:r>
            <a:r>
              <a:rPr lang="en-US" sz="2200" b="1" i="0" u="sng" strike="noStrike" baseline="0" dirty="0" err="1">
                <a:latin typeface="Times New Roman" panose="02020603050405020304" pitchFamily="18" charset="0"/>
                <a:cs typeface="Times New Roman" panose="02020603050405020304" pitchFamily="18" charset="0"/>
              </a:rPr>
              <a:t>Amarchand</a:t>
            </a:r>
            <a:r>
              <a:rPr lang="en-US" sz="2200" b="1" i="0" u="sng" strike="noStrike" baseline="0" dirty="0">
                <a:latin typeface="Times New Roman" panose="02020603050405020304" pitchFamily="18" charset="0"/>
                <a:cs typeface="Times New Roman" panose="02020603050405020304" pitchFamily="18" charset="0"/>
              </a:rPr>
              <a:t> N. Shroff 48 ITR 59 </a:t>
            </a:r>
            <a:r>
              <a:rPr lang="en-US" sz="2200" b="0" i="0" u="none" strike="noStrike" baseline="0" dirty="0">
                <a:latin typeface="Times New Roman" panose="02020603050405020304" pitchFamily="18" charset="0"/>
                <a:cs typeface="Times New Roman" panose="02020603050405020304" pitchFamily="18" charset="0"/>
              </a:rPr>
              <a:t>has held that a </a:t>
            </a:r>
            <a:r>
              <a:rPr lang="en-US" sz="2200" b="1" i="0" u="sng" strike="noStrike" baseline="0" dirty="0">
                <a:latin typeface="Times New Roman" panose="02020603050405020304" pitchFamily="18" charset="0"/>
                <a:cs typeface="Times New Roman" panose="02020603050405020304" pitchFamily="18" charset="0"/>
              </a:rPr>
              <a:t>deeming provision cannot be extended beyond the purpose for which it is enacted. </a:t>
            </a:r>
          </a:p>
          <a:p>
            <a:pPr marL="109728" indent="0" algn="just">
              <a:buNone/>
            </a:pPr>
            <a:r>
              <a:rPr lang="en-US" sz="2200" b="0" i="0" u="none" strike="noStrike" baseline="0" dirty="0">
                <a:latin typeface="Times New Roman" panose="02020603050405020304" pitchFamily="18" charset="0"/>
                <a:cs typeface="Times New Roman" panose="02020603050405020304" pitchFamily="18" charset="0"/>
              </a:rPr>
              <a:t>Similar view was reiterated by the </a:t>
            </a:r>
            <a:r>
              <a:rPr lang="en-US" sz="2200" b="1" i="0" u="sng" strike="noStrike" baseline="0" dirty="0">
                <a:latin typeface="Times New Roman" panose="02020603050405020304" pitchFamily="18" charset="0"/>
                <a:cs typeface="Times New Roman" panose="02020603050405020304" pitchFamily="18" charset="0"/>
              </a:rPr>
              <a:t>Hon'ble Supreme Court in the case of Mother India Refrigeration Industries (P.) Ltd. 155 ITR 711 </a:t>
            </a:r>
            <a:r>
              <a:rPr lang="en-US" sz="2200" b="0" i="0" u="none" strike="noStrike" baseline="0" dirty="0">
                <a:latin typeface="Times New Roman" panose="02020603050405020304" pitchFamily="18" charset="0"/>
                <a:cs typeface="Times New Roman" panose="02020603050405020304" pitchFamily="18" charset="0"/>
              </a:rPr>
              <a:t>by laying down that "</a:t>
            </a:r>
            <a:r>
              <a:rPr lang="en-US" sz="2200" b="1" i="0" u="sng" strike="noStrike" baseline="0" dirty="0">
                <a:latin typeface="Times New Roman" panose="02020603050405020304" pitchFamily="18" charset="0"/>
                <a:cs typeface="Times New Roman" panose="02020603050405020304" pitchFamily="18" charset="0"/>
              </a:rPr>
              <a:t>legal fictions are created only for some definite purpose and these must be limited to that purpose and should not be extended beyond their legitimate field".</a:t>
            </a:r>
          </a:p>
          <a:p>
            <a:pPr marL="109728" indent="0" algn="just">
              <a:buNone/>
            </a:pPr>
            <a:r>
              <a:rPr lang="en-US" sz="2200" b="0" i="0" u="none" strike="noStrike" baseline="0" dirty="0">
                <a:latin typeface="Times New Roman" panose="02020603050405020304" pitchFamily="18" charset="0"/>
                <a:cs typeface="Times New Roman" panose="02020603050405020304" pitchFamily="18" charset="0"/>
              </a:rPr>
              <a:t> In view of the above decisions of the Hon’ble Supreme Court, it is clear that a deeming provision can be applied only in the scope of the law and not beyond the explicit mandate of the section.</a:t>
            </a:r>
          </a:p>
          <a:p>
            <a:pPr marL="109728" indent="0" algn="just">
              <a:buNone/>
            </a:pPr>
            <a:r>
              <a:rPr lang="en-US" sz="2200" b="0" i="0" u="none" strike="noStrike" baseline="0" dirty="0">
                <a:latin typeface="Times New Roman" panose="02020603050405020304" pitchFamily="18" charset="0"/>
                <a:cs typeface="Times New Roman" panose="02020603050405020304" pitchFamily="18" charset="0"/>
              </a:rPr>
              <a:t> Hence, the provisions of Section 50C of the Act is applicable only in respect of ‘land or building or both’. </a:t>
            </a:r>
          </a:p>
          <a:p>
            <a:pPr marL="109728" indent="0" algn="just">
              <a:buNone/>
            </a:pPr>
            <a:r>
              <a:rPr lang="en-US" sz="2200" b="1" i="0" u="sng" strike="noStrike" baseline="0" dirty="0">
                <a:latin typeface="Times New Roman" panose="02020603050405020304" pitchFamily="18" charset="0"/>
                <a:cs typeface="Times New Roman" panose="02020603050405020304" pitchFamily="18" charset="0"/>
              </a:rPr>
              <a:t>If the capital asset under transfer cannot be described as 'land or building or both’, then Section 50C of the Act will not apply.</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027367958"/>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5970134"/>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CIT V M/S. Greenfield Hotels &amp; Estates Pvt Ltd [2016] 389 ITR 68, Bombay High Court.</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It is held that Section 50C is not applicable while computing capital gains on transfer of leasehold rights in land and buildings. </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b="1" u="sng" dirty="0">
                <a:latin typeface="Times New Roman" panose="02020603050405020304" pitchFamily="18" charset="0"/>
                <a:cs typeface="Times New Roman" panose="02020603050405020304" pitchFamily="18" charset="0"/>
              </a:rPr>
              <a:t>Since the Revenue has not preferred any appeal against the decision of the Tribunal in the case of </a:t>
            </a:r>
            <a:r>
              <a:rPr lang="en-GB" sz="2400" b="1" u="sng" dirty="0" err="1">
                <a:latin typeface="Times New Roman" panose="02020603050405020304" pitchFamily="18" charset="0"/>
                <a:cs typeface="Times New Roman" panose="02020603050405020304" pitchFamily="18" charset="0"/>
              </a:rPr>
              <a:t>Atul</a:t>
            </a:r>
            <a:r>
              <a:rPr lang="en-GB" sz="2400" b="1" u="sng" dirty="0">
                <a:latin typeface="Times New Roman" panose="02020603050405020304" pitchFamily="18" charset="0"/>
                <a:cs typeface="Times New Roman" panose="02020603050405020304" pitchFamily="18" charset="0"/>
              </a:rPr>
              <a:t> </a:t>
            </a:r>
            <a:r>
              <a:rPr lang="en-GB" sz="2400" b="1" u="sng" dirty="0" err="1">
                <a:latin typeface="Times New Roman" panose="02020603050405020304" pitchFamily="18" charset="0"/>
                <a:cs typeface="Times New Roman" panose="02020603050405020304" pitchFamily="18" charset="0"/>
              </a:rPr>
              <a:t>Puranik</a:t>
            </a:r>
            <a:r>
              <a:rPr lang="en-GB" sz="2400" b="1" u="sng" dirty="0">
                <a:latin typeface="Times New Roman" panose="02020603050405020304" pitchFamily="18" charset="0"/>
                <a:cs typeface="Times New Roman" panose="02020603050405020304" pitchFamily="18" charset="0"/>
              </a:rPr>
              <a:t>, thus, it could be inferred that it has been accepted. </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b="1" u="sng" dirty="0">
                <a:latin typeface="Times New Roman" panose="02020603050405020304" pitchFamily="18" charset="0"/>
                <a:cs typeface="Times New Roman" panose="02020603050405020304" pitchFamily="18" charset="0"/>
              </a:rPr>
              <a:t>Apex Court in UOI vs. </a:t>
            </a:r>
            <a:r>
              <a:rPr lang="en-GB" sz="2400" b="1" u="sng" dirty="0" err="1">
                <a:latin typeface="Times New Roman" panose="02020603050405020304" pitchFamily="18" charset="0"/>
                <a:cs typeface="Times New Roman" panose="02020603050405020304" pitchFamily="18" charset="0"/>
              </a:rPr>
              <a:t>Satish</a:t>
            </a:r>
            <a:r>
              <a:rPr lang="en-GB" sz="2400" b="1" u="sng" dirty="0">
                <a:latin typeface="Times New Roman" panose="02020603050405020304" pitchFamily="18" charset="0"/>
                <a:cs typeface="Times New Roman" panose="02020603050405020304" pitchFamily="18" charset="0"/>
              </a:rPr>
              <a:t> P. Shah (2000 - Supreme Court </a:t>
            </a:r>
            <a:r>
              <a:rPr lang="en-GB" sz="2400" dirty="0">
                <a:latin typeface="Times New Roman" panose="02020603050405020304" pitchFamily="18" charset="0"/>
                <a:cs typeface="Times New Roman" panose="02020603050405020304" pitchFamily="18" charset="0"/>
              </a:rPr>
              <a:t>) has laid down the salutary principle that where the Revenue has accepted the decision of the Court/Tribunal on an issue of law and not challenged it in appeal, then a subsequent decision following the earlier decision cannot be challenged.</a:t>
            </a:r>
            <a:endParaRPr lang="en-GB"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216051008"/>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372533"/>
            <a:ext cx="10845800" cy="5804430"/>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The Court held that  the impugned order of the Tribunal allowed the respondent  </a:t>
            </a:r>
            <a:r>
              <a:rPr lang="en-GB" sz="2400" b="1" u="sng" dirty="0" err="1">
                <a:latin typeface="Times New Roman" panose="02020603050405020304" pitchFamily="18" charset="0"/>
                <a:cs typeface="Times New Roman" panose="02020603050405020304" pitchFamily="18" charset="0"/>
              </a:rPr>
              <a:t>assessee's</a:t>
            </a:r>
            <a:r>
              <a:rPr lang="en-GB" sz="2400" b="1" u="sng" dirty="0">
                <a:latin typeface="Times New Roman" panose="02020603050405020304" pitchFamily="18" charset="0"/>
                <a:cs typeface="Times New Roman" panose="02020603050405020304" pitchFamily="18" charset="0"/>
              </a:rPr>
              <a:t> appeal by following its own decision in Atul G. </a:t>
            </a:r>
            <a:r>
              <a:rPr lang="en-GB" sz="2400" b="1" u="sng" dirty="0" err="1">
                <a:latin typeface="Times New Roman" panose="02020603050405020304" pitchFamily="18" charset="0"/>
                <a:cs typeface="Times New Roman" panose="02020603050405020304" pitchFamily="18" charset="0"/>
              </a:rPr>
              <a:t>Puranik</a:t>
            </a:r>
            <a:r>
              <a:rPr lang="en-GB" sz="2400" b="1" u="sng" dirty="0">
                <a:latin typeface="Times New Roman" panose="02020603050405020304" pitchFamily="18" charset="0"/>
                <a:cs typeface="Times New Roman" panose="02020603050405020304" pitchFamily="18" charset="0"/>
              </a:rPr>
              <a:t> V. ITO [2011 (5) TMI 576 - ITAT, Mumbai] has held that Section 50C of the Act would apply only to a capital asset being land or building or both and it cannot apply to transfer of lease rights in a land.</a:t>
            </a:r>
          </a:p>
          <a:p>
            <a:pPr marL="0" indent="0" algn="just">
              <a:buNone/>
            </a:pPr>
            <a:r>
              <a:rPr lang="en-GB" sz="2400" dirty="0">
                <a:latin typeface="Times New Roman" panose="02020603050405020304" pitchFamily="18" charset="0"/>
                <a:cs typeface="Times New Roman" panose="02020603050405020304" pitchFamily="18" charset="0"/>
              </a:rPr>
              <a:t>No substantial question of law.</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687151106"/>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2" y="328789"/>
            <a:ext cx="11446934" cy="6276622"/>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Contrary view </a:t>
            </a:r>
          </a:p>
          <a:p>
            <a:pPr marL="0" indent="0" algn="just">
              <a:buNone/>
            </a:pPr>
            <a:r>
              <a:rPr lang="en-GB" sz="2400" b="1" u="sng" spc="-5" dirty="0">
                <a:latin typeface="Times New Roman" panose="02020603050405020304" pitchFamily="18" charset="0"/>
                <a:cs typeface="Times New Roman" panose="02020603050405020304" pitchFamily="18" charset="0"/>
              </a:rPr>
              <a:t>Provisions of section 50C are </a:t>
            </a:r>
            <a:r>
              <a:rPr lang="en-IN" sz="2400" b="1" u="sng" spc="-5" dirty="0">
                <a:latin typeface="Times New Roman" panose="02020603050405020304" pitchFamily="18" charset="0"/>
                <a:cs typeface="Times New Roman" panose="02020603050405020304" pitchFamily="18" charset="0"/>
              </a:rPr>
              <a:t>applicable to transfer of leasehold</a:t>
            </a:r>
            <a:r>
              <a:rPr lang="en-IN" sz="2400" b="1" u="sng" spc="-85" dirty="0">
                <a:latin typeface="Times New Roman" panose="02020603050405020304" pitchFamily="18" charset="0"/>
                <a:cs typeface="Times New Roman" panose="02020603050405020304" pitchFamily="18" charset="0"/>
              </a:rPr>
              <a:t> </a:t>
            </a:r>
            <a:r>
              <a:rPr lang="en-IN" sz="2400" b="1" u="sng" spc="-5" dirty="0">
                <a:latin typeface="Times New Roman" panose="02020603050405020304" pitchFamily="18" charset="0"/>
                <a:cs typeface="Times New Roman" panose="02020603050405020304" pitchFamily="18" charset="0"/>
              </a:rPr>
              <a:t>rights</a:t>
            </a:r>
            <a:endParaRPr lang="en-GB" sz="2400" b="1" u="sng" dirty="0">
              <a:latin typeface="Times New Roman" panose="02020603050405020304" pitchFamily="18" charset="0"/>
              <a:cs typeface="Times New Roman" panose="02020603050405020304" pitchFamily="18" charset="0"/>
            </a:endParaRPr>
          </a:p>
          <a:p>
            <a:pPr marL="0" indent="0" algn="just">
              <a:buNone/>
            </a:pPr>
            <a:r>
              <a:rPr lang="en-GB" sz="2400" b="1" dirty="0" err="1">
                <a:latin typeface="Times New Roman" panose="02020603050405020304" pitchFamily="18" charset="0"/>
                <a:cs typeface="Times New Roman" panose="02020603050405020304" pitchFamily="18" charset="0"/>
              </a:rPr>
              <a:t>Keki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Bomi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Dadiseth</a:t>
            </a:r>
            <a:r>
              <a:rPr lang="en-GB" sz="2400" b="1" dirty="0">
                <a:latin typeface="Times New Roman" panose="02020603050405020304" pitchFamily="18" charset="0"/>
                <a:cs typeface="Times New Roman" panose="02020603050405020304" pitchFamily="18" charset="0"/>
              </a:rPr>
              <a:t> vs. CIT [2017 (3) TMI 1055 – Bombay High Court] </a:t>
            </a:r>
            <a:r>
              <a:rPr lang="en-IN" sz="2400" b="1" spc="-5" dirty="0">
                <a:latin typeface="Times New Roman" panose="02020603050405020304" pitchFamily="18" charset="0"/>
                <a:cs typeface="Times New Roman" panose="02020603050405020304" pitchFamily="18" charset="0"/>
              </a:rPr>
              <a:t>(leasehold rights)</a:t>
            </a:r>
            <a:endParaRPr lang="en-GB" sz="2400" b="1" dirty="0">
              <a:latin typeface="Times New Roman" panose="02020603050405020304" pitchFamily="18" charset="0"/>
              <a:cs typeface="Times New Roman" panose="02020603050405020304" pitchFamily="18" charset="0"/>
            </a:endParaRPr>
          </a:p>
          <a:p>
            <a:pPr marL="0" indent="0" algn="just">
              <a:buNone/>
            </a:pPr>
            <a:endParaRPr lang="en-GB" sz="2400" b="1" dirty="0">
              <a:latin typeface="Times New Roman" panose="02020603050405020304" pitchFamily="18" charset="0"/>
              <a:cs typeface="Times New Roman" panose="02020603050405020304" pitchFamily="18" charset="0"/>
            </a:endParaRPr>
          </a:p>
          <a:p>
            <a:pPr marL="0" indent="0" algn="just">
              <a:buNone/>
            </a:pPr>
            <a:r>
              <a:rPr lang="en-IN" sz="2400" b="1" dirty="0" err="1">
                <a:latin typeface="Times New Roman" panose="02020603050405020304" pitchFamily="18" charset="0"/>
                <a:cs typeface="Times New Roman" panose="02020603050405020304" pitchFamily="18" charset="0"/>
              </a:rPr>
              <a:t>Sharvan</a:t>
            </a:r>
            <a:r>
              <a:rPr lang="en-IN" sz="2400" b="1" dirty="0">
                <a:latin typeface="Times New Roman" panose="02020603050405020304" pitchFamily="18" charset="0"/>
                <a:cs typeface="Times New Roman" panose="02020603050405020304" pitchFamily="18" charset="0"/>
              </a:rPr>
              <a:t> Kumar Sharma v. ITO DB ITA No. 49/2018, dated 3.7.2018 (Raj.) </a:t>
            </a:r>
            <a:r>
              <a:rPr lang="en-IN" sz="2400" b="1" spc="-5" dirty="0">
                <a:latin typeface="Times New Roman" panose="02020603050405020304" pitchFamily="18" charset="0"/>
                <a:cs typeface="Times New Roman" panose="02020603050405020304" pitchFamily="18" charset="0"/>
              </a:rPr>
              <a:t>(leasehold rights)</a:t>
            </a:r>
          </a:p>
          <a:p>
            <a:pPr marL="0" indent="0" algn="just">
              <a:buNone/>
            </a:pPr>
            <a:endParaRPr lang="en-IN" sz="2400" b="1" dirty="0">
              <a:latin typeface="Times New Roman" panose="02020603050405020304" pitchFamily="18" charset="0"/>
              <a:cs typeface="Times New Roman" panose="02020603050405020304" pitchFamily="18" charset="0"/>
            </a:endParaRPr>
          </a:p>
          <a:p>
            <a:pPr marL="0" indent="0" algn="just">
              <a:buNone/>
            </a:pPr>
            <a:r>
              <a:rPr lang="en-IN" sz="2400" b="1" dirty="0">
                <a:latin typeface="Times New Roman" panose="02020603050405020304" pitchFamily="18" charset="0"/>
                <a:cs typeface="Times New Roman" panose="02020603050405020304" pitchFamily="18" charset="0"/>
              </a:rPr>
              <a:t>ITO v. </a:t>
            </a:r>
            <a:r>
              <a:rPr lang="en-IN" sz="2400" b="1" dirty="0" err="1">
                <a:latin typeface="Times New Roman" panose="02020603050405020304" pitchFamily="18" charset="0"/>
                <a:cs typeface="Times New Roman" panose="02020603050405020304" pitchFamily="18" charset="0"/>
              </a:rPr>
              <a:t>Hari</a:t>
            </a:r>
            <a:r>
              <a:rPr lang="en-IN" sz="2400" b="1" dirty="0">
                <a:latin typeface="Times New Roman" panose="02020603050405020304" pitchFamily="18" charset="0"/>
                <a:cs typeface="Times New Roman" panose="02020603050405020304" pitchFamily="18" charset="0"/>
              </a:rPr>
              <a:t> Om Gupta [2017] 82 taxmann.com 398 (Luck.-Trib.) </a:t>
            </a:r>
            <a:r>
              <a:rPr lang="en-IN" sz="2400" b="1" spc="-5" dirty="0">
                <a:latin typeface="Times New Roman" panose="02020603050405020304" pitchFamily="18" charset="0"/>
                <a:cs typeface="Times New Roman" panose="02020603050405020304" pitchFamily="18" charset="0"/>
              </a:rPr>
              <a:t>(leasehold rights)</a:t>
            </a:r>
            <a:endParaRPr lang="en-IN" sz="2400" i="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352334812"/>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2" y="316089"/>
            <a:ext cx="11446934" cy="5860874"/>
          </a:xfrm>
        </p:spPr>
        <p:txBody>
          <a:bodyPr>
            <a:normAutofit/>
          </a:bodyPr>
          <a:lstStyle/>
          <a:p>
            <a:pPr marL="0" indent="0" algn="just">
              <a:buNone/>
            </a:pPr>
            <a:r>
              <a:rPr lang="en-IN" sz="2400" b="1" u="sng" dirty="0">
                <a:latin typeface="Times New Roman" panose="02020603050405020304" pitchFamily="18" charset="0"/>
                <a:cs typeface="Times New Roman" panose="02020603050405020304" pitchFamily="18" charset="0"/>
              </a:rPr>
              <a:t>Similarly held that sec 50C is not applicable in following cases with respect to Tenancy rights</a:t>
            </a:r>
          </a:p>
          <a:p>
            <a:pPr marL="457200" indent="-457200" algn="just">
              <a:lnSpc>
                <a:spcPct val="100000"/>
              </a:lnSpc>
              <a:buFont typeface="+mj-lt"/>
              <a:buAutoNum type="alphaLcParenR"/>
            </a:pPr>
            <a:r>
              <a:rPr lang="en-IN" sz="2400" b="1" dirty="0" err="1">
                <a:latin typeface="Times New Roman" panose="02020603050405020304" pitchFamily="18" charset="0"/>
                <a:cs typeface="Times New Roman" panose="02020603050405020304" pitchFamily="18" charset="0"/>
              </a:rPr>
              <a:t>Kishori</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Sharad</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Gaitonde</a:t>
            </a:r>
            <a:r>
              <a:rPr lang="en-IN" sz="2400" b="1" dirty="0">
                <a:latin typeface="Times New Roman" panose="02020603050405020304" pitchFamily="18" charset="0"/>
                <a:cs typeface="Times New Roman" panose="02020603050405020304" pitchFamily="18" charset="0"/>
              </a:rPr>
              <a:t> [(Mum</a:t>
            </a:r>
            <a:r>
              <a:rPr lang="en-IN" sz="2400" b="1" spc="-130"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SMC)(URO)] in ITA No. 1561/M/09 for Assessment Year: 2005-06</a:t>
            </a:r>
          </a:p>
          <a:p>
            <a:pPr marL="457200" indent="-457200" algn="just">
              <a:lnSpc>
                <a:spcPct val="100000"/>
              </a:lnSpc>
              <a:buFont typeface="+mj-lt"/>
              <a:buAutoNum type="alphaLcParenR"/>
            </a:pPr>
            <a:r>
              <a:rPr lang="en-IN" sz="2400" b="1" spc="-5" dirty="0" err="1">
                <a:latin typeface="Times New Roman" panose="02020603050405020304" pitchFamily="18" charset="0"/>
                <a:cs typeface="Times New Roman" panose="02020603050405020304" pitchFamily="18" charset="0"/>
              </a:rPr>
              <a:t>Fleurette</a:t>
            </a:r>
            <a:r>
              <a:rPr lang="en-IN" sz="2400" b="1" spc="-5" dirty="0">
                <a:latin typeface="Times New Roman" panose="02020603050405020304" pitchFamily="18" charset="0"/>
                <a:cs typeface="Times New Roman" panose="02020603050405020304" pitchFamily="18" charset="0"/>
              </a:rPr>
              <a:t> Marine </a:t>
            </a:r>
            <a:r>
              <a:rPr lang="en-IN" sz="2400" b="1" dirty="0" err="1">
                <a:latin typeface="Times New Roman" panose="02020603050405020304" pitchFamily="18" charset="0"/>
                <a:cs typeface="Times New Roman" panose="02020603050405020304" pitchFamily="18" charset="0"/>
              </a:rPr>
              <a:t>Novelle</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Hatam</a:t>
            </a:r>
            <a:r>
              <a:rPr lang="en-IN" sz="2400" b="1" dirty="0">
                <a:latin typeface="Times New Roman" panose="02020603050405020304" pitchFamily="18" charset="0"/>
                <a:cs typeface="Times New Roman" panose="02020603050405020304" pitchFamily="18" charset="0"/>
              </a:rPr>
              <a:t> </a:t>
            </a:r>
            <a:r>
              <a:rPr lang="en-IN" sz="2400" b="1" spc="-50" dirty="0">
                <a:latin typeface="Times New Roman" panose="02020603050405020304" pitchFamily="18" charset="0"/>
                <a:cs typeface="Times New Roman" panose="02020603050405020304" pitchFamily="18" charset="0"/>
              </a:rPr>
              <a:t>V. </a:t>
            </a:r>
            <a:r>
              <a:rPr lang="en-IN" sz="2400" b="1" spc="-10" dirty="0">
                <a:latin typeface="Times New Roman" panose="02020603050405020304" pitchFamily="18" charset="0"/>
                <a:cs typeface="Times New Roman" panose="02020603050405020304" pitchFamily="18" charset="0"/>
              </a:rPr>
              <a:t>ITO </a:t>
            </a:r>
            <a:r>
              <a:rPr lang="en-IN" sz="2400" b="1" spc="-5" dirty="0">
                <a:latin typeface="Times New Roman" panose="02020603050405020304" pitchFamily="18" charset="0"/>
                <a:cs typeface="Times New Roman" panose="02020603050405020304" pitchFamily="18" charset="0"/>
              </a:rPr>
              <a:t>(International </a:t>
            </a:r>
            <a:r>
              <a:rPr lang="en-IN" sz="2400" b="1" spc="-15" dirty="0">
                <a:latin typeface="Times New Roman" panose="02020603050405020304" pitchFamily="18" charset="0"/>
                <a:cs typeface="Times New Roman" panose="02020603050405020304" pitchFamily="18" charset="0"/>
              </a:rPr>
              <a:t>Taxation) </a:t>
            </a:r>
            <a:r>
              <a:rPr lang="en-IN" sz="2400" b="1" spc="-5" dirty="0">
                <a:latin typeface="Times New Roman" panose="02020603050405020304" pitchFamily="18" charset="0"/>
                <a:cs typeface="Times New Roman" panose="02020603050405020304" pitchFamily="18" charset="0"/>
              </a:rPr>
              <a:t>[(2015) </a:t>
            </a:r>
            <a:r>
              <a:rPr lang="en-IN" sz="2400" b="1" dirty="0">
                <a:latin typeface="Times New Roman" panose="02020603050405020304" pitchFamily="18" charset="0"/>
                <a:cs typeface="Times New Roman" panose="02020603050405020304" pitchFamily="18" charset="0"/>
              </a:rPr>
              <a:t>61  taxmann.com 362 (Mumbai -</a:t>
            </a:r>
            <a:r>
              <a:rPr lang="en-IN" sz="2400" b="1" spc="-155"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Trib.)]</a:t>
            </a:r>
            <a:endParaRPr lang="en-IN" sz="2400" b="1" dirty="0">
              <a:latin typeface="Times New Roman" panose="02020603050405020304" pitchFamily="18" charset="0"/>
              <a:cs typeface="Times New Roman" panose="02020603050405020304" pitchFamily="18" charset="0"/>
            </a:endParaRPr>
          </a:p>
          <a:p>
            <a:pPr marL="0" indent="0" algn="just">
              <a:buNone/>
            </a:pPr>
            <a:endParaRPr lang="en-IN"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939176316"/>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2" y="316089"/>
            <a:ext cx="11446934" cy="5860874"/>
          </a:xfrm>
        </p:spPr>
        <p:txBody>
          <a:bodyPr>
            <a:normAutofit/>
          </a:bodyPr>
          <a:lstStyle/>
          <a:p>
            <a:pPr marL="0" indent="0" algn="just">
              <a:buNone/>
            </a:pPr>
            <a:r>
              <a:rPr lang="en-IN" sz="2400" b="1" u="sng" dirty="0">
                <a:latin typeface="Times New Roman" panose="02020603050405020304" pitchFamily="18" charset="0"/>
                <a:cs typeface="Times New Roman" panose="02020603050405020304" pitchFamily="18" charset="0"/>
              </a:rPr>
              <a:t>Similarly held that sec 50C is not applicable in following cases with respect to Booking rights</a:t>
            </a:r>
          </a:p>
          <a:p>
            <a:pPr marL="0" indent="0" algn="just">
              <a:buNone/>
            </a:pPr>
            <a:r>
              <a:rPr lang="en-IN" sz="2400" b="1" dirty="0">
                <a:latin typeface="Times New Roman" panose="02020603050405020304" pitchFamily="18" charset="0"/>
                <a:cs typeface="Times New Roman" panose="02020603050405020304" pitchFamily="18" charset="0"/>
              </a:rPr>
              <a:t>ITO v. </a:t>
            </a:r>
            <a:r>
              <a:rPr lang="en-IN" sz="2400" b="1" dirty="0" err="1">
                <a:latin typeface="Times New Roman" panose="02020603050405020304" pitchFamily="18" charset="0"/>
                <a:cs typeface="Times New Roman" panose="02020603050405020304" pitchFamily="18" charset="0"/>
              </a:rPr>
              <a:t>Yasin</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Moosa</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Godil</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Ahd</a:t>
            </a:r>
            <a:r>
              <a:rPr lang="en-IN" sz="2400" b="1" dirty="0">
                <a:latin typeface="Times New Roman" panose="02020603050405020304" pitchFamily="18" charset="0"/>
                <a:cs typeface="Times New Roman" panose="02020603050405020304" pitchFamily="18" charset="0"/>
              </a:rPr>
              <a:t>.)(ITAT) in </a:t>
            </a:r>
            <a:r>
              <a:rPr lang="en-GB" sz="2400" b="1" dirty="0">
                <a:latin typeface="Times New Roman" panose="02020603050405020304" pitchFamily="18" charset="0"/>
                <a:cs typeface="Times New Roman" panose="02020603050405020304" pitchFamily="18" charset="0"/>
              </a:rPr>
              <a:t>ITA No.2519/AHD/2009 for Assessment Year 2006-07 dated 27.03.2012.</a:t>
            </a:r>
          </a:p>
          <a:p>
            <a:pPr marL="0" indent="0" algn="just">
              <a:buNone/>
            </a:pPr>
            <a:r>
              <a:rPr lang="en-GB" sz="2400" dirty="0">
                <a:latin typeface="Times New Roman" panose="02020603050405020304" pitchFamily="18" charset="0"/>
                <a:cs typeface="Times New Roman" panose="02020603050405020304" pitchFamily="18" charset="0"/>
              </a:rPr>
              <a:t>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has transferred booking rights and received back the booking advance. Booking advance cannot be equated with the capital asset and therefore section 50C cannot be invoked.</a:t>
            </a: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677548501"/>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6182682"/>
          </a:xfrm>
        </p:spPr>
        <p:txBody>
          <a:bodyPr>
            <a:normAutofit/>
          </a:bodyPr>
          <a:lstStyle/>
          <a:p>
            <a:pPr marL="0" indent="0">
              <a:buNone/>
            </a:pPr>
            <a:r>
              <a:rPr lang="en-GB" sz="2400" b="1" dirty="0">
                <a:latin typeface="Times New Roman" panose="02020603050405020304" pitchFamily="18" charset="0"/>
                <a:cs typeface="Times New Roman" panose="02020603050405020304" pitchFamily="18" charset="0"/>
              </a:rPr>
              <a:t>ISSUE - 4</a:t>
            </a:r>
          </a:p>
          <a:p>
            <a:pPr marL="0" indent="0" algn="just">
              <a:buNone/>
            </a:pPr>
            <a:r>
              <a:rPr lang="en-GB" sz="2400" b="1" u="sng" dirty="0">
                <a:latin typeface="Times New Roman" panose="02020603050405020304" pitchFamily="18" charset="0"/>
                <a:cs typeface="Times New Roman" panose="02020603050405020304" pitchFamily="18" charset="0"/>
              </a:rPr>
              <a:t>Section 50C cannot be applied to stock in trade </a:t>
            </a:r>
          </a:p>
          <a:p>
            <a:pPr marL="0" indent="0" algn="just">
              <a:buNone/>
            </a:pPr>
            <a:r>
              <a:rPr lang="en-GB" sz="2400" dirty="0">
                <a:latin typeface="Times New Roman" panose="02020603050405020304" pitchFamily="18" charset="0"/>
                <a:cs typeface="Times New Roman" panose="02020603050405020304" pitchFamily="18" charset="0"/>
              </a:rPr>
              <a:t>Where a property is treated as stock in trade or business asset it would not be a capital asset and, therefore, provisions of Section 50C cannot be invoked. </a:t>
            </a:r>
          </a:p>
          <a:p>
            <a:pPr algn="just">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CIT v </a:t>
            </a:r>
            <a:r>
              <a:rPr lang="en-GB" sz="2400" b="1" dirty="0" err="1">
                <a:latin typeface="Times New Roman" panose="02020603050405020304" pitchFamily="18" charset="0"/>
                <a:cs typeface="Times New Roman" panose="02020603050405020304" pitchFamily="18" charset="0"/>
              </a:rPr>
              <a:t>Thiruvengadam</a:t>
            </a:r>
            <a:r>
              <a:rPr lang="en-GB" sz="2400" b="1" dirty="0">
                <a:latin typeface="Times New Roman" panose="02020603050405020304" pitchFamily="18" charset="0"/>
                <a:cs typeface="Times New Roman" panose="02020603050405020304" pitchFamily="18" charset="0"/>
              </a:rPr>
              <a:t> Investments (P)Ltd. (2010) 320 ITR 345 (Mad.) </a:t>
            </a:r>
            <a:r>
              <a:rPr lang="en-GB" sz="2400" spc="-5" dirty="0">
                <a:latin typeface="Times New Roman" panose="02020603050405020304" pitchFamily="18" charset="0"/>
                <a:cs typeface="Times New Roman" panose="02020603050405020304" pitchFamily="18" charset="0"/>
              </a:rPr>
              <a:t>has </a:t>
            </a:r>
            <a:r>
              <a:rPr lang="en-GB" sz="2400" dirty="0">
                <a:latin typeface="Times New Roman" panose="02020603050405020304" pitchFamily="18" charset="0"/>
                <a:cs typeface="Times New Roman" panose="02020603050405020304" pitchFamily="18" charset="0"/>
              </a:rPr>
              <a:t>held </a:t>
            </a:r>
            <a:r>
              <a:rPr lang="en-GB" sz="2400" spc="-5" dirty="0">
                <a:latin typeface="Times New Roman" panose="02020603050405020304" pitchFamily="18" charset="0"/>
                <a:cs typeface="Times New Roman" panose="02020603050405020304" pitchFamily="18" charset="0"/>
              </a:rPr>
              <a:t>that  provisions of S. </a:t>
            </a:r>
            <a:r>
              <a:rPr lang="en-GB" sz="2400" dirty="0">
                <a:latin typeface="Times New Roman" panose="02020603050405020304" pitchFamily="18" charset="0"/>
                <a:cs typeface="Times New Roman" panose="02020603050405020304" pitchFamily="18" charset="0"/>
              </a:rPr>
              <a:t>50C is </a:t>
            </a:r>
            <a:r>
              <a:rPr lang="en-GB" sz="2400" spc="-5" dirty="0">
                <a:latin typeface="Times New Roman" panose="02020603050405020304" pitchFamily="18" charset="0"/>
                <a:cs typeface="Times New Roman" panose="02020603050405020304" pitchFamily="18" charset="0"/>
              </a:rPr>
              <a:t>applicable only </a:t>
            </a:r>
            <a:r>
              <a:rPr lang="en-GB" sz="2400" dirty="0">
                <a:latin typeface="Times New Roman" panose="02020603050405020304" pitchFamily="18" charset="0"/>
                <a:cs typeface="Times New Roman" panose="02020603050405020304" pitchFamily="18" charset="0"/>
              </a:rPr>
              <a:t>to </a:t>
            </a:r>
            <a:r>
              <a:rPr lang="en-GB" sz="2400" spc="-5" dirty="0">
                <a:latin typeface="Times New Roman" panose="02020603050405020304" pitchFamily="18" charset="0"/>
                <a:cs typeface="Times New Roman" panose="02020603050405020304" pitchFamily="18" charset="0"/>
              </a:rPr>
              <a:t>ascertain </a:t>
            </a:r>
            <a:r>
              <a:rPr lang="en-GB" sz="2400" dirty="0">
                <a:latin typeface="Times New Roman" panose="02020603050405020304" pitchFamily="18" charset="0"/>
                <a:cs typeface="Times New Roman" panose="02020603050405020304" pitchFamily="18" charset="0"/>
              </a:rPr>
              <a:t>the true  value of </a:t>
            </a:r>
            <a:r>
              <a:rPr lang="en-GB" sz="2400" spc="-5" dirty="0">
                <a:latin typeface="Times New Roman" panose="02020603050405020304" pitchFamily="18" charset="0"/>
                <a:cs typeface="Times New Roman" panose="02020603050405020304" pitchFamily="18" charset="0"/>
              </a:rPr>
              <a:t>capital asset and </a:t>
            </a:r>
            <a:r>
              <a:rPr lang="en-GB" sz="2400" dirty="0">
                <a:latin typeface="Times New Roman" panose="02020603050405020304" pitchFamily="18" charset="0"/>
                <a:cs typeface="Times New Roman" panose="02020603050405020304" pitchFamily="18" charset="0"/>
              </a:rPr>
              <a:t>is not </a:t>
            </a:r>
            <a:r>
              <a:rPr lang="en-GB" sz="2400" spc="-5" dirty="0">
                <a:latin typeface="Times New Roman" panose="02020603050405020304" pitchFamily="18" charset="0"/>
                <a:cs typeface="Times New Roman" panose="02020603050405020304" pitchFamily="18" charset="0"/>
              </a:rPr>
              <a:t>applicable </a:t>
            </a:r>
            <a:r>
              <a:rPr lang="en-GB" sz="2400" dirty="0">
                <a:latin typeface="Times New Roman" panose="02020603050405020304" pitchFamily="18" charset="0"/>
                <a:cs typeface="Times New Roman" panose="02020603050405020304" pitchFamily="18" charset="0"/>
              </a:rPr>
              <a:t>to </a:t>
            </a:r>
            <a:r>
              <a:rPr lang="en-GB" sz="2400" spc="-5" dirty="0">
                <a:latin typeface="Times New Roman" panose="02020603050405020304" pitchFamily="18" charset="0"/>
                <a:cs typeface="Times New Roman" panose="02020603050405020304" pitchFamily="18" charset="0"/>
              </a:rPr>
              <a:t>business assets </a:t>
            </a:r>
            <a:r>
              <a:rPr lang="en-GB" sz="2400" dirty="0">
                <a:latin typeface="Times New Roman" panose="02020603050405020304" pitchFamily="18" charset="0"/>
                <a:cs typeface="Times New Roman" panose="02020603050405020304" pitchFamily="18" charset="0"/>
              </a:rPr>
              <a:t>i.e. stock in</a:t>
            </a:r>
            <a:r>
              <a:rPr lang="en-GB" sz="2400" spc="-11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trade.</a:t>
            </a:r>
          </a:p>
          <a:p>
            <a:pPr algn="just">
              <a:buFont typeface="Wingdings" panose="05000000000000000000" pitchFamily="2" charset="2"/>
              <a:buChar char="Ø"/>
            </a:pPr>
            <a:r>
              <a:rPr lang="en-GB" sz="2400" b="1" dirty="0" err="1">
                <a:latin typeface="Times New Roman" panose="02020603050405020304" pitchFamily="18" charset="0"/>
                <a:cs typeface="Times New Roman" panose="02020603050405020304" pitchFamily="18" charset="0"/>
              </a:rPr>
              <a:t>Inderlok</a:t>
            </a:r>
            <a:r>
              <a:rPr lang="en-GB" sz="2400" b="1" dirty="0">
                <a:latin typeface="Times New Roman" panose="02020603050405020304" pitchFamily="18" charset="0"/>
                <a:cs typeface="Times New Roman" panose="02020603050405020304" pitchFamily="18" charset="0"/>
              </a:rPr>
              <a:t> Hotels (P)Ltd. v. ITO (2009) 32 SOT 419 (Mum), </a:t>
            </a:r>
          </a:p>
          <a:p>
            <a:pPr algn="just">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Asst. CIT v. Excellent Land Developers (P)Ltd. (2010) 1 ITR (</a:t>
            </a:r>
            <a:r>
              <a:rPr lang="en-GB" sz="2400" b="1" dirty="0" err="1">
                <a:latin typeface="Times New Roman" panose="02020603050405020304" pitchFamily="18" charset="0"/>
                <a:cs typeface="Times New Roman" panose="02020603050405020304" pitchFamily="18" charset="0"/>
              </a:rPr>
              <a:t>Trib</a:t>
            </a:r>
            <a:r>
              <a:rPr lang="en-GB" sz="2400" b="1" dirty="0">
                <a:latin typeface="Times New Roman" panose="02020603050405020304" pitchFamily="18" charset="0"/>
                <a:cs typeface="Times New Roman" panose="02020603050405020304" pitchFamily="18" charset="0"/>
              </a:rPr>
              <a:t>) 563 (Delhi). </a:t>
            </a:r>
          </a:p>
          <a:p>
            <a:pPr algn="just">
              <a:buFont typeface="Wingdings" panose="05000000000000000000" pitchFamily="2" charset="2"/>
              <a:buChar char="Ø"/>
            </a:pPr>
            <a:r>
              <a:rPr lang="en-GB" sz="2400" b="1" dirty="0" err="1">
                <a:latin typeface="Times New Roman" panose="02020603050405020304" pitchFamily="18" charset="0"/>
                <a:cs typeface="Times New Roman" panose="02020603050405020304" pitchFamily="18" charset="0"/>
              </a:rPr>
              <a:t>Neelkamal</a:t>
            </a:r>
            <a:r>
              <a:rPr lang="en-GB" sz="2400" b="1" dirty="0">
                <a:latin typeface="Times New Roman" panose="02020603050405020304" pitchFamily="18" charset="0"/>
                <a:cs typeface="Times New Roman" panose="02020603050405020304" pitchFamily="18" charset="0"/>
              </a:rPr>
              <a:t> Realtors &amp; Erectors India, </a:t>
            </a:r>
            <a:r>
              <a:rPr lang="pt-BR" sz="2400" b="1" dirty="0">
                <a:latin typeface="Times New Roman" panose="02020603050405020304" pitchFamily="18" charset="0"/>
                <a:cs typeface="Times New Roman" panose="02020603050405020304" pitchFamily="18" charset="0"/>
              </a:rPr>
              <a:t>[2017] 79 taxmann.com 238 (Bombay HC)</a:t>
            </a:r>
            <a:endParaRPr lang="en-GB"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sz="2400" b="1" dirty="0">
                <a:latin typeface="Times New Roman" panose="02020603050405020304" pitchFamily="18" charset="0"/>
                <a:cs typeface="Times New Roman" panose="02020603050405020304" pitchFamily="18" charset="0"/>
              </a:rPr>
              <a:t>CIT V M/S </a:t>
            </a:r>
            <a:r>
              <a:rPr lang="en-GB" sz="2400" b="1" dirty="0" err="1">
                <a:latin typeface="Times New Roman" panose="02020603050405020304" pitchFamily="18" charset="0"/>
                <a:cs typeface="Times New Roman" panose="02020603050405020304" pitchFamily="18" charset="0"/>
              </a:rPr>
              <a:t>Kan</a:t>
            </a:r>
            <a:r>
              <a:rPr lang="en-GB" sz="2400" b="1" dirty="0">
                <a:latin typeface="Times New Roman" panose="02020603050405020304" pitchFamily="18" charset="0"/>
                <a:cs typeface="Times New Roman" panose="02020603050405020304" pitchFamily="18" charset="0"/>
              </a:rPr>
              <a:t> Construction and Colonizers (P) Ltd, 2012 [2012] 20 taxmann.com 381 (Allahabad HC)</a:t>
            </a:r>
          </a:p>
          <a:p>
            <a:pPr algn="just">
              <a:buFont typeface="Wingdings" panose="05000000000000000000" pitchFamily="2" charset="2"/>
              <a:buChar char="Ø"/>
            </a:pPr>
            <a:r>
              <a:rPr lang="en-IN" sz="2400" b="1" spc="-5" dirty="0">
                <a:latin typeface="Times New Roman" panose="02020603050405020304" pitchFamily="18" charset="0"/>
                <a:cs typeface="Times New Roman" panose="02020603050405020304" pitchFamily="18" charset="0"/>
              </a:rPr>
              <a:t>CIT  vs.  </a:t>
            </a:r>
            <a:r>
              <a:rPr lang="en-IN" sz="2400" b="1" dirty="0" err="1">
                <a:latin typeface="Times New Roman" panose="02020603050405020304" pitchFamily="18" charset="0"/>
                <a:cs typeface="Times New Roman" panose="02020603050405020304" pitchFamily="18" charset="0"/>
              </a:rPr>
              <a:t>Mukesh</a:t>
            </a:r>
            <a:r>
              <a:rPr lang="en-IN" sz="2400" b="1" dirty="0">
                <a:latin typeface="Times New Roman" panose="02020603050405020304" pitchFamily="18" charset="0"/>
                <a:cs typeface="Times New Roman" panose="02020603050405020304" pitchFamily="18" charset="0"/>
              </a:rPr>
              <a:t>  &amp;  </a:t>
            </a:r>
            <a:r>
              <a:rPr lang="en-IN" sz="2400" b="1" spc="-5" dirty="0" err="1">
                <a:latin typeface="Times New Roman" panose="02020603050405020304" pitchFamily="18" charset="0"/>
                <a:cs typeface="Times New Roman" panose="02020603050405020304" pitchFamily="18" charset="0"/>
              </a:rPr>
              <a:t>Kishor</a:t>
            </a:r>
            <a:r>
              <a:rPr lang="en-IN" sz="2400" b="1" spc="-5"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Barot</a:t>
            </a:r>
            <a:r>
              <a:rPr lang="en-IN" sz="2400" b="1"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Co-owner  (2013)</a:t>
            </a:r>
            <a:r>
              <a:rPr lang="en-IN" sz="2400" b="1" spc="355" dirty="0">
                <a:latin typeface="Times New Roman" panose="02020603050405020304" pitchFamily="18" charset="0"/>
                <a:cs typeface="Times New Roman" panose="02020603050405020304" pitchFamily="18" charset="0"/>
              </a:rPr>
              <a:t> </a:t>
            </a:r>
            <a:r>
              <a:rPr lang="en-IN" sz="2400" b="1" spc="-5" dirty="0">
                <a:latin typeface="Times New Roman" panose="02020603050405020304" pitchFamily="18" charset="0"/>
                <a:cs typeface="Times New Roman" panose="02020603050405020304" pitchFamily="18" charset="0"/>
              </a:rPr>
              <a:t>215 Taxman 151</a:t>
            </a:r>
            <a:r>
              <a:rPr lang="en-IN" sz="2400" b="1" spc="-50"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Guj</a:t>
            </a:r>
            <a:r>
              <a:rPr lang="en-IN" sz="2400" b="1" dirty="0">
                <a:latin typeface="Times New Roman" panose="02020603050405020304" pitchFamily="18" charset="0"/>
                <a:cs typeface="Times New Roman" panose="02020603050405020304" pitchFamily="18" charset="0"/>
              </a:rPr>
              <a:t>.)(HC) 33 taxmann.com 87 (Gujarat).</a:t>
            </a:r>
            <a:endParaRPr lang="en-GB"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967865612"/>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711" y="206829"/>
            <a:ext cx="11176000" cy="5970134"/>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ISSUE - 5</a:t>
            </a:r>
          </a:p>
          <a:p>
            <a:pPr marL="0" indent="0" algn="just">
              <a:buNone/>
            </a:pPr>
            <a:r>
              <a:rPr lang="en-GB" sz="2400" b="1" u="sng" dirty="0">
                <a:latin typeface="Times New Roman" panose="02020603050405020304" pitchFamily="18" charset="0"/>
                <a:cs typeface="Times New Roman" panose="02020603050405020304" pitchFamily="18" charset="0"/>
              </a:rPr>
              <a:t>Exemption under section 54/54F/54EC and section 50C:</a:t>
            </a:r>
          </a:p>
          <a:p>
            <a:pPr marL="0" indent="0" algn="just">
              <a:buNone/>
            </a:pPr>
            <a:r>
              <a:rPr lang="en-GB" sz="2400" dirty="0">
                <a:latin typeface="Times New Roman" panose="02020603050405020304" pitchFamily="18" charset="0"/>
                <a:cs typeface="Times New Roman" panose="02020603050405020304" pitchFamily="18" charset="0"/>
              </a:rPr>
              <a:t>The deeming fiction as provided u/s 50C of the Act for computation of the full value of consideration is to be applied only to section 48 of the Act and therefore meaning of full value of consideration as referred to in explanation to section 54F of the Act is not governed by the meaning of the words full value of consideration as mentioned in section 50C of the Act.</a:t>
            </a:r>
            <a:endParaRPr lang="en-GB"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6863136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84" y="106640"/>
            <a:ext cx="11682832" cy="6464904"/>
          </a:xfrm>
        </p:spPr>
        <p:txBody>
          <a:bodyPr>
            <a:noAutofit/>
          </a:bodyPr>
          <a:lstStyle/>
          <a:p>
            <a:pPr marL="0" indent="0" algn="just">
              <a:buNone/>
            </a:pPr>
            <a:r>
              <a:rPr lang="en-GB" sz="2400" b="1" dirty="0">
                <a:latin typeface="Times New Roman" panose="02020603050405020304" pitchFamily="18" charset="0"/>
                <a:cs typeface="Times New Roman" panose="02020603050405020304" pitchFamily="18" charset="0"/>
              </a:rPr>
              <a:t>Sunil </a:t>
            </a:r>
            <a:r>
              <a:rPr lang="en-GB" sz="2400" b="1" dirty="0" err="1">
                <a:latin typeface="Times New Roman" panose="02020603050405020304" pitchFamily="18" charset="0"/>
                <a:cs typeface="Times New Roman" panose="02020603050405020304" pitchFamily="18" charset="0"/>
              </a:rPr>
              <a:t>Miglani</a:t>
            </a:r>
            <a:r>
              <a:rPr lang="en-GB" sz="2400" b="1" dirty="0">
                <a:latin typeface="Times New Roman" panose="02020603050405020304" pitchFamily="18" charset="0"/>
                <a:cs typeface="Times New Roman" panose="02020603050405020304" pitchFamily="18" charset="0"/>
              </a:rPr>
              <a:t> V DCIT, Ghaziabad, 2020 [2020] 115 taxmann.com 91 (Delhi - Trib.)</a:t>
            </a:r>
          </a:p>
          <a:p>
            <a:pPr marL="0" indent="0" algn="just">
              <a:buNone/>
            </a:pPr>
            <a:r>
              <a:rPr lang="en-GB" sz="2400" b="1" dirty="0">
                <a:latin typeface="Times New Roman" panose="02020603050405020304" pitchFamily="18" charset="0"/>
                <a:cs typeface="Times New Roman" panose="02020603050405020304" pitchFamily="18" charset="0"/>
              </a:rPr>
              <a:t>While computing exemption u/s 54F actual sale consideration received was to be taken into account and not stamp duty valuation under section 50C.</a:t>
            </a:r>
          </a:p>
          <a:p>
            <a:pPr marL="0" indent="0" algn="just">
              <a:buNone/>
            </a:pPr>
            <a:r>
              <a:rPr lang="en-GB" sz="2400" dirty="0">
                <a:latin typeface="Times New Roman" panose="02020603050405020304" pitchFamily="18" charset="0"/>
                <a:cs typeface="Times New Roman" panose="02020603050405020304" pitchFamily="18" charset="0"/>
              </a:rPr>
              <a:t>8. We have heard both the parties and perused all the relevant materials available on records. </a:t>
            </a:r>
            <a:r>
              <a:rPr lang="en-GB" sz="2400" b="1" u="sng" dirty="0">
                <a:latin typeface="Times New Roman" panose="02020603050405020304" pitchFamily="18" charset="0"/>
                <a:cs typeface="Times New Roman" panose="02020603050405020304" pitchFamily="18" charset="0"/>
              </a:rPr>
              <a:t>It is pertinent to note that the Assessing Officer admitted the claim of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for exemption under section 54F(1)(b) in respect of investment on long term capital gain but instead of taking actual sale consideration received, has adopted the figure of sale consideration by invoking Section 50C.</a:t>
            </a:r>
          </a:p>
          <a:p>
            <a:pPr marL="0" indent="0" algn="just">
              <a:buNone/>
            </a:pPr>
            <a:r>
              <a:rPr lang="en-GB" sz="2400" b="1" u="sng" dirty="0">
                <a:latin typeface="Times New Roman" panose="02020603050405020304" pitchFamily="18" charset="0"/>
                <a:cs typeface="Times New Roman" panose="02020603050405020304" pitchFamily="18" charset="0"/>
              </a:rPr>
              <a:t>This is not in accordance with the provision of Section 50C which has created a deeming fiction.</a:t>
            </a:r>
          </a:p>
          <a:p>
            <a:pPr marL="0" indent="0" algn="just">
              <a:buNone/>
            </a:pPr>
            <a:r>
              <a:rPr lang="en-GB" sz="2400" b="1" u="sng" dirty="0">
                <a:latin typeface="Times New Roman" panose="02020603050405020304" pitchFamily="18" charset="0"/>
                <a:cs typeface="Times New Roman" panose="02020603050405020304" pitchFamily="18" charset="0"/>
              </a:rPr>
              <a:t>Section 54F is an exemption provision and it has given its applicability in itself, therefore, Section 50C will not come under picture.</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337662397"/>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84" y="106640"/>
            <a:ext cx="11682832" cy="6464904"/>
          </a:xfrm>
        </p:spPr>
        <p:txBody>
          <a:bodyPr>
            <a:noAutofit/>
          </a:bodyPr>
          <a:lstStyle/>
          <a:p>
            <a:pPr marL="0" indent="0" algn="just">
              <a:buNone/>
            </a:pPr>
            <a:r>
              <a:rPr lang="en-GB" sz="2400" dirty="0">
                <a:latin typeface="Times New Roman" panose="02020603050405020304" pitchFamily="18" charset="0"/>
                <a:cs typeface="Times New Roman" panose="02020603050405020304" pitchFamily="18" charset="0"/>
              </a:rPr>
              <a:t>The Long Term Capital Gain exemption is admissible under section 54F(1)(b) of the Income-tax Act, 1961 wherein total taxable gain comes to </a:t>
            </a:r>
            <a:r>
              <a:rPr lang="en-GB" sz="2400" dirty="0" err="1">
                <a:latin typeface="Times New Roman" panose="02020603050405020304" pitchFamily="18" charset="0"/>
                <a:cs typeface="Times New Roman" panose="02020603050405020304" pitchFamily="18" charset="0"/>
              </a:rPr>
              <a:t>Rs</a:t>
            </a:r>
            <a:r>
              <a:rPr lang="en-GB" sz="2400" dirty="0">
                <a:latin typeface="Times New Roman" panose="02020603050405020304" pitchFamily="18" charset="0"/>
                <a:cs typeface="Times New Roman" panose="02020603050405020304" pitchFamily="18" charset="0"/>
              </a:rPr>
              <a:t>. 2,68,830/- only as the investment made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adopting the figure of the actual sale consideration received in consequence with Section 54F of the Income-tax Act.</a:t>
            </a:r>
          </a:p>
          <a:p>
            <a:pPr marL="0" indent="0" algn="just">
              <a:buNone/>
            </a:pPr>
            <a:r>
              <a:rPr lang="en-GB" sz="2400" dirty="0">
                <a:latin typeface="Times New Roman" panose="02020603050405020304" pitchFamily="18" charset="0"/>
                <a:cs typeface="Times New Roman" panose="02020603050405020304" pitchFamily="18" charset="0"/>
              </a:rPr>
              <a:t>Therefore, the CIT(A) while enhancing the addition has ignored the very effect of the provisions of Section 54F.</a:t>
            </a:r>
          </a:p>
          <a:p>
            <a:pPr marL="0" indent="0" algn="just">
              <a:buNone/>
            </a:pPr>
            <a:r>
              <a:rPr lang="en-GB" sz="2400" dirty="0">
                <a:latin typeface="Times New Roman" panose="02020603050405020304" pitchFamily="18" charset="0"/>
                <a:cs typeface="Times New Roman" panose="02020603050405020304" pitchFamily="18" charset="0"/>
              </a:rPr>
              <a:t>9. In the result, appeal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allowed.</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862938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04" y="122055"/>
            <a:ext cx="11615765" cy="4871020"/>
          </a:xfrm>
        </p:spPr>
        <p:txBody>
          <a:bodyPr>
            <a:noAutofit/>
          </a:bodyPr>
          <a:lstStyle/>
          <a:p>
            <a:pPr marL="109728" indent="0" algn="just">
              <a:buNone/>
            </a:pPr>
            <a:r>
              <a:rPr lang="en-US" sz="2000" b="1" i="0" u="none" strike="noStrike" baseline="0" dirty="0">
                <a:solidFill>
                  <a:srgbClr val="000009"/>
                </a:solidFill>
                <a:latin typeface="Times New Roman" panose="02020603050405020304" pitchFamily="18" charset="0"/>
                <a:cs typeface="Times New Roman" panose="02020603050405020304" pitchFamily="18" charset="0"/>
              </a:rPr>
              <a:t>GHANSHYAM versus YOGENDRA RATHI in CIVIL APPEAL NOS.7527-7528 OF 2012 in 2023 </a:t>
            </a:r>
            <a:r>
              <a:rPr lang="en-US" sz="2000" b="1" i="0" u="none" strike="noStrike" baseline="0" dirty="0" err="1">
                <a:solidFill>
                  <a:srgbClr val="000009"/>
                </a:solidFill>
                <a:latin typeface="Times New Roman" panose="02020603050405020304" pitchFamily="18" charset="0"/>
                <a:cs typeface="Times New Roman" panose="02020603050405020304" pitchFamily="18" charset="0"/>
              </a:rPr>
              <a:t>LiveLaw</a:t>
            </a:r>
            <a:r>
              <a:rPr lang="en-US" sz="2000" b="1" i="0" u="none" strike="noStrike" baseline="0" dirty="0">
                <a:solidFill>
                  <a:srgbClr val="000009"/>
                </a:solidFill>
                <a:latin typeface="Times New Roman" panose="02020603050405020304" pitchFamily="18" charset="0"/>
                <a:cs typeface="Times New Roman" panose="02020603050405020304" pitchFamily="18" charset="0"/>
              </a:rPr>
              <a:t> (SC) 479 dated JUNE 02, 2023 </a:t>
            </a:r>
          </a:p>
          <a:p>
            <a:pPr marL="109728" indent="0" algn="just">
              <a:buNone/>
            </a:pPr>
            <a:r>
              <a:rPr lang="en-US" sz="2200" b="1" i="0" dirty="0">
                <a:effectLst/>
                <a:highlight>
                  <a:srgbClr val="FFFFFF"/>
                </a:highlight>
                <a:latin typeface="Times New Roman" panose="02020603050405020304" pitchFamily="18" charset="0"/>
                <a:cs typeface="Times New Roman" panose="02020603050405020304" pitchFamily="18" charset="0"/>
              </a:rPr>
              <a:t>Facts of the Case</a:t>
            </a:r>
          </a:p>
          <a:p>
            <a:pPr marL="452628" indent="-34290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The Defendant (herein Appellant) has preferred the present appeal before the apex court of India. The case originates from the eviction suit filed by the Plaintiff (herein Respondent). The suit was for mesne profits as well on the averment that the Respondent is the owner of the house in accordance with the agreement dated 10.04.2002.</a:t>
            </a:r>
            <a:endParaRPr lang="en-US" sz="2200" b="1" dirty="0">
              <a:highlight>
                <a:srgbClr val="FFFFFF"/>
              </a:highlight>
              <a:latin typeface="Times New Roman" panose="02020603050405020304" pitchFamily="18" charset="0"/>
              <a:cs typeface="Times New Roman" panose="02020603050405020304" pitchFamily="18" charset="0"/>
            </a:endParaRPr>
          </a:p>
          <a:p>
            <a:pPr marL="452628" indent="-34290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The agreement states power of attorney, memo of possession and a receipt of payment of sale as well as will of the Defendant/Appellant bequeathed in favor of the Respondent/Plaintiff. </a:t>
            </a:r>
          </a:p>
          <a:p>
            <a:pPr marL="452628" indent="-34290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The Defendant/Appellant requested the Plaintiff/Respondent to allow him to occupy the ground floor and one room on the first floor for three months as licensee. But he failed to vacate even after expiry of the period. </a:t>
            </a:r>
          </a:p>
          <a:p>
            <a:pPr marL="452628" indent="-34290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The trial court held that the Plaintiff/Respondent had the right over the property and he is entitled to a decree of eviction and mesne profits. </a:t>
            </a:r>
          </a:p>
          <a:p>
            <a:pPr marL="452628" indent="-34290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The High Court while examining the appeal filed by Defendant/Appellant found that there was no substantial question of law involved and upheld the decision of the trial court.</a:t>
            </a:r>
          </a:p>
          <a:p>
            <a:pPr marL="109728" indent="0" algn="just">
              <a:buNone/>
            </a:pPr>
            <a:endParaRPr lang="en-US" sz="2200" i="0" u="none" strike="noStrike" baseline="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08166809"/>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477" y="183242"/>
            <a:ext cx="11652617" cy="6184900"/>
          </a:xfrm>
        </p:spPr>
        <p:txBody>
          <a:bodyPr>
            <a:normAutofit lnSpcReduction="10000"/>
          </a:bodyPr>
          <a:lstStyle/>
          <a:p>
            <a:pPr marL="0" indent="0" algn="just">
              <a:buNone/>
            </a:pPr>
            <a:r>
              <a:rPr lang="en-GB" sz="2400" b="1" dirty="0" err="1">
                <a:latin typeface="Times New Roman" panose="02020603050405020304" pitchFamily="18" charset="0"/>
                <a:cs typeface="Times New Roman" panose="02020603050405020304" pitchFamily="18" charset="0"/>
              </a:rPr>
              <a:t>Anant</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Chetan</a:t>
            </a:r>
            <a:r>
              <a:rPr lang="en-GB" sz="2400" b="1" dirty="0">
                <a:latin typeface="Times New Roman" panose="02020603050405020304" pitchFamily="18" charset="0"/>
                <a:cs typeface="Times New Roman" panose="02020603050405020304" pitchFamily="18" charset="0"/>
              </a:rPr>
              <a:t> Agarwal v. Dy. CIT [2018] 97 taxmann.com 621/172 ITD 525 (</a:t>
            </a:r>
            <a:r>
              <a:rPr lang="en-GB" sz="2400" b="1" dirty="0" err="1">
                <a:latin typeface="Times New Roman" panose="02020603050405020304" pitchFamily="18" charset="0"/>
                <a:cs typeface="Times New Roman" panose="02020603050405020304" pitchFamily="18" charset="0"/>
              </a:rPr>
              <a:t>Lucknow</a:t>
            </a:r>
            <a:r>
              <a:rPr lang="en-GB" sz="2400" b="1" dirty="0">
                <a:latin typeface="Times New Roman" panose="02020603050405020304" pitchFamily="18" charset="0"/>
                <a:cs typeface="Times New Roman" panose="02020603050405020304" pitchFamily="18" charset="0"/>
              </a:rPr>
              <a:t> - </a:t>
            </a:r>
            <a:r>
              <a:rPr lang="en-GB" sz="2400" b="1" dirty="0" err="1">
                <a:latin typeface="Times New Roman" panose="02020603050405020304" pitchFamily="18" charset="0"/>
                <a:cs typeface="Times New Roman" panose="02020603050405020304" pitchFamily="18" charset="0"/>
              </a:rPr>
              <a:t>Trib</a:t>
            </a:r>
            <a:r>
              <a:rPr lang="en-GB" sz="2400" b="1" dirty="0">
                <a:latin typeface="Times New Roman" panose="02020603050405020304" pitchFamily="18" charset="0"/>
                <a:cs typeface="Times New Roman" panose="02020603050405020304" pitchFamily="18" charset="0"/>
              </a:rPr>
              <a:t>) (54 F)</a:t>
            </a:r>
          </a:p>
          <a:p>
            <a:pPr marL="0" indent="0" algn="just">
              <a:buNone/>
            </a:pPr>
            <a:r>
              <a:rPr lang="en-GB" sz="2400" dirty="0">
                <a:latin typeface="Times New Roman" panose="02020603050405020304" pitchFamily="18" charset="0"/>
                <a:cs typeface="Times New Roman" panose="02020603050405020304" pitchFamily="18" charset="0"/>
              </a:rPr>
              <a:t>Given the facts and circumstances of every case, section 50C to be applied separately and again in another set of facts and circumstances where there is applicability of section 54F, that is to be applied.</a:t>
            </a:r>
          </a:p>
          <a:p>
            <a:pPr marL="0" indent="0" algn="just">
              <a:buNone/>
            </a:pPr>
            <a:r>
              <a:rPr lang="en-GB" sz="2400" dirty="0">
                <a:latin typeface="Times New Roman" panose="02020603050405020304" pitchFamily="18" charset="0"/>
                <a:cs typeface="Times New Roman" panose="02020603050405020304" pitchFamily="18" charset="0"/>
              </a:rPr>
              <a:t>Sanctity, as we observed, with regard to section 54F is concerned, whether entire net consideration received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has been utilized or not. </a:t>
            </a:r>
          </a:p>
          <a:p>
            <a:pPr marL="0" indent="0" algn="just">
              <a:buNone/>
            </a:pP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cannot be expected to do more than whatever he has received; meaning thereby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can invest that amount only which he has actually physically received from transfer of long term capital asset other than residential house as provided under section 54F of the Act. </a:t>
            </a:r>
          </a:p>
          <a:p>
            <a:pPr marL="0" indent="0" algn="just">
              <a:buNone/>
            </a:pPr>
            <a:r>
              <a:rPr lang="en-GB" sz="2400" b="1" u="sng" dirty="0">
                <a:latin typeface="Times New Roman" panose="02020603050405020304" pitchFamily="18" charset="0"/>
                <a:cs typeface="Times New Roman" panose="02020603050405020304" pitchFamily="18" charset="0"/>
              </a:rPr>
              <a:t>There is a doctrine of impossibility of performance wherein it is only to the extent of funds available with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that he can be expected to invest. </a:t>
            </a:r>
          </a:p>
          <a:p>
            <a:pPr marL="0" indent="0" algn="just">
              <a:buNone/>
            </a:pPr>
            <a:r>
              <a:rPr lang="en-GB" sz="2400" b="1" u="sng" dirty="0">
                <a:latin typeface="Times New Roman" panose="02020603050405020304" pitchFamily="18" charset="0"/>
                <a:cs typeface="Times New Roman" panose="02020603050405020304" pitchFamily="18" charset="0"/>
              </a:rPr>
              <a:t>This view has been adopted by various judicial pronouncements like in the case of National Aviation Co. of India vs. DCIT [2011] 137 TTJ 662 by Mumbai Bench of the Tribunal and in the case of </a:t>
            </a:r>
            <a:r>
              <a:rPr lang="en-GB" sz="2400" b="1" u="sng" dirty="0" err="1">
                <a:latin typeface="Times New Roman" panose="02020603050405020304" pitchFamily="18" charset="0"/>
                <a:cs typeface="Times New Roman" panose="02020603050405020304" pitchFamily="18" charset="0"/>
              </a:rPr>
              <a:t>Jagdish</a:t>
            </a:r>
            <a:r>
              <a:rPr lang="en-GB" sz="2400" b="1" u="sng" dirty="0">
                <a:latin typeface="Times New Roman" panose="02020603050405020304" pitchFamily="18" charset="0"/>
                <a:cs typeface="Times New Roman" panose="02020603050405020304" pitchFamily="18" charset="0"/>
              </a:rPr>
              <a:t> </a:t>
            </a:r>
            <a:r>
              <a:rPr lang="en-GB" sz="2400" b="1" u="sng" dirty="0" err="1">
                <a:latin typeface="Times New Roman" panose="02020603050405020304" pitchFamily="18" charset="0"/>
                <a:cs typeface="Times New Roman" panose="02020603050405020304" pitchFamily="18" charset="0"/>
              </a:rPr>
              <a:t>Malpani</a:t>
            </a:r>
            <a:r>
              <a:rPr lang="en-GB" sz="2400" b="1" u="sng" dirty="0">
                <a:latin typeface="Times New Roman" panose="02020603050405020304" pitchFamily="18" charset="0"/>
                <a:cs typeface="Times New Roman" panose="02020603050405020304" pitchFamily="18" charset="0"/>
              </a:rPr>
              <a:t> vs. ACIT [2005] 94 TTJ 321 by Indore Bench of the Tribunal. </a:t>
            </a:r>
            <a:endParaRPr lang="en-IN" sz="24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675125326"/>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346" y="186094"/>
            <a:ext cx="11459111" cy="6020674"/>
          </a:xfrm>
        </p:spPr>
        <p:txBody>
          <a:bodyPr>
            <a:normAutofit fontScale="92500" lnSpcReduction="10000"/>
          </a:bodyPr>
          <a:lstStyle/>
          <a:p>
            <a:pPr marL="0" indent="0" algn="just">
              <a:buNone/>
            </a:pPr>
            <a:r>
              <a:rPr lang="en-GB" sz="2400" dirty="0">
                <a:latin typeface="Times New Roman" panose="02020603050405020304" pitchFamily="18" charset="0"/>
                <a:cs typeface="Times New Roman" panose="02020603050405020304" pitchFamily="18" charset="0"/>
              </a:rPr>
              <a:t>Now the contention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that entire net consideration has been invested in the new house property, therefore, he would be eligible for deduction under section 54F and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not liable to pay any capital gain tax. </a:t>
            </a:r>
          </a:p>
          <a:p>
            <a:pPr marL="0" indent="0" algn="just">
              <a:buNone/>
            </a:pPr>
            <a:r>
              <a:rPr lang="en-GB" sz="2400" b="1" u="sng" dirty="0">
                <a:latin typeface="Times New Roman" panose="02020603050405020304" pitchFamily="18" charset="0"/>
                <a:cs typeface="Times New Roman" panose="02020603050405020304" pitchFamily="18" charset="0"/>
              </a:rPr>
              <a:t>On perusal of section 54F, what is, therefore, relevant is the investment of the net consideration in respect of original asset which has been transferred and whether net consideration is fully invested in the new asset. </a:t>
            </a:r>
          </a:p>
          <a:p>
            <a:pPr marL="0" indent="0" algn="just">
              <a:buNone/>
            </a:pPr>
            <a:r>
              <a:rPr lang="en-GB" sz="2400" b="1" u="sng" dirty="0">
                <a:latin typeface="Times New Roman" panose="02020603050405020304" pitchFamily="18" charset="0"/>
                <a:cs typeface="Times New Roman" panose="02020603050405020304" pitchFamily="18" charset="0"/>
              </a:rPr>
              <a:t>The net consideration as determined under section 50C based on the stamp duty authority valuation is not a consideration which has been received by or has accrued to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a:t>
            </a:r>
          </a:p>
          <a:p>
            <a:pPr marL="0" indent="0" algn="just">
              <a:buNone/>
            </a:pPr>
            <a:r>
              <a:rPr lang="en-GB" sz="2400" dirty="0">
                <a:latin typeface="Times New Roman" panose="02020603050405020304" pitchFamily="18" charset="0"/>
                <a:cs typeface="Times New Roman" panose="02020603050405020304" pitchFamily="18" charset="0"/>
              </a:rPr>
              <a:t>The ld. D.R. did not place reliance on the proviso to section 54F. </a:t>
            </a:r>
            <a:r>
              <a:rPr lang="en-GB" sz="2400" b="1" u="sng" dirty="0">
                <a:latin typeface="Times New Roman" panose="02020603050405020304" pitchFamily="18" charset="0"/>
                <a:cs typeface="Times New Roman" panose="02020603050405020304" pitchFamily="18" charset="0"/>
              </a:rPr>
              <a:t>It is, therefore, clear that the entire net consideration and whatever has physically received and accrued to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the entire amount has been invested and in such circumstances, provisions of section 54F(1)(a) are complied with by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and, therefore,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becomes eligible for deduction in respect of whole of the capital gains to be computed under section 45 read with section 48 and 54F(1)(a) of the Act. </a:t>
            </a:r>
          </a:p>
          <a:p>
            <a:pPr marL="0" indent="0" algn="just">
              <a:buNone/>
            </a:pPr>
            <a:r>
              <a:rPr lang="en-GB" sz="2400" dirty="0">
                <a:latin typeface="Times New Roman" panose="02020603050405020304" pitchFamily="18" charset="0"/>
                <a:cs typeface="Times New Roman" panose="02020603050405020304" pitchFamily="18" charset="0"/>
              </a:rPr>
              <a:t>In this view of the matter, we set aside the order of the ld. CIT(A) and allow the appeal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a:t>
            </a:r>
          </a:p>
          <a:p>
            <a:pPr marL="0" indent="0" algn="just">
              <a:buNone/>
            </a:pPr>
            <a:r>
              <a:rPr lang="en-GB" sz="2400" dirty="0">
                <a:latin typeface="Times New Roman" panose="02020603050405020304" pitchFamily="18" charset="0"/>
                <a:cs typeface="Times New Roman" panose="02020603050405020304" pitchFamily="18" charset="0"/>
              </a:rPr>
              <a:t>8. In the result, appeal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allowed.</a:t>
            </a: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184805573"/>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84" y="139094"/>
            <a:ext cx="11682832" cy="6510061"/>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Other Judicial Pronouncements</a:t>
            </a:r>
          </a:p>
          <a:p>
            <a:pPr marL="0" indent="0" algn="just">
              <a:buNone/>
            </a:pPr>
            <a:r>
              <a:rPr lang="en-GB" sz="2400" b="1" dirty="0" err="1">
                <a:latin typeface="Times New Roman" panose="02020603050405020304" pitchFamily="18" charset="0"/>
                <a:cs typeface="Times New Roman" panose="02020603050405020304" pitchFamily="18" charset="0"/>
              </a:rPr>
              <a:t>i</a:t>
            </a:r>
            <a:r>
              <a:rPr lang="en-GB" sz="2400" b="1" dirty="0">
                <a:latin typeface="Times New Roman" panose="02020603050405020304" pitchFamily="18" charset="0"/>
                <a:cs typeface="Times New Roman" panose="02020603050405020304" pitchFamily="18" charset="0"/>
              </a:rPr>
              <a:t>. Smt. </a:t>
            </a:r>
            <a:r>
              <a:rPr lang="en-GB" sz="2400" b="1" dirty="0" err="1">
                <a:latin typeface="Times New Roman" panose="02020603050405020304" pitchFamily="18" charset="0"/>
                <a:cs typeface="Times New Roman" panose="02020603050405020304" pitchFamily="18" charset="0"/>
              </a:rPr>
              <a:t>Sabita</a:t>
            </a:r>
            <a:r>
              <a:rPr lang="en-GB" sz="2400" b="1" dirty="0">
                <a:latin typeface="Times New Roman" panose="02020603050405020304" pitchFamily="18" charset="0"/>
                <a:cs typeface="Times New Roman" panose="02020603050405020304" pitchFamily="18" charset="0"/>
              </a:rPr>
              <a:t> Devi Agarwal v. ITO [2019] 104 taxmann.com 12 (</a:t>
            </a:r>
            <a:r>
              <a:rPr lang="en-GB" sz="2400" b="1" dirty="0" err="1">
                <a:latin typeface="Times New Roman" panose="02020603050405020304" pitchFamily="18" charset="0"/>
                <a:cs typeface="Times New Roman" panose="02020603050405020304" pitchFamily="18" charset="0"/>
              </a:rPr>
              <a:t>Kol</a:t>
            </a:r>
            <a:r>
              <a:rPr lang="en-GB" sz="2400" b="1" dirty="0">
                <a:latin typeface="Times New Roman" panose="02020603050405020304" pitchFamily="18" charset="0"/>
                <a:cs typeface="Times New Roman" panose="02020603050405020304" pitchFamily="18" charset="0"/>
              </a:rPr>
              <a:t>. - Trib.) (54 F)</a:t>
            </a:r>
          </a:p>
          <a:p>
            <a:pPr marL="0" indent="0" algn="just">
              <a:buNone/>
            </a:pPr>
            <a:r>
              <a:rPr lang="en-GB" sz="2400" b="1" dirty="0">
                <a:latin typeface="Times New Roman" panose="02020603050405020304" pitchFamily="18" charset="0"/>
                <a:cs typeface="Times New Roman" panose="02020603050405020304" pitchFamily="18" charset="0"/>
              </a:rPr>
              <a:t>ii. ITO v. Raj Kumar </a:t>
            </a:r>
            <a:r>
              <a:rPr lang="en-GB" sz="2400" b="1" dirty="0" err="1">
                <a:latin typeface="Times New Roman" panose="02020603050405020304" pitchFamily="18" charset="0"/>
                <a:cs typeface="Times New Roman" panose="02020603050405020304" pitchFamily="18" charset="0"/>
              </a:rPr>
              <a:t>Parashar</a:t>
            </a:r>
            <a:r>
              <a:rPr lang="en-GB" sz="2400" b="1" dirty="0">
                <a:latin typeface="Times New Roman" panose="02020603050405020304" pitchFamily="18" charset="0"/>
                <a:cs typeface="Times New Roman" panose="02020603050405020304" pitchFamily="18" charset="0"/>
              </a:rPr>
              <a:t> [2017] 86 taxmann.com 78/167 ITD 237 (JP - Trib.)(54F)</a:t>
            </a:r>
          </a:p>
          <a:p>
            <a:pPr marL="0" indent="0" algn="just">
              <a:buNone/>
            </a:pPr>
            <a:r>
              <a:rPr lang="en-GB" sz="2400" b="1" dirty="0">
                <a:latin typeface="Times New Roman" panose="02020603050405020304" pitchFamily="18" charset="0"/>
                <a:cs typeface="Times New Roman" panose="02020603050405020304" pitchFamily="18" charset="0"/>
              </a:rPr>
              <a:t>iii. Dy. CIT v. </a:t>
            </a:r>
            <a:r>
              <a:rPr lang="en-GB" sz="2400" b="1" dirty="0" err="1">
                <a:latin typeface="Times New Roman" panose="02020603050405020304" pitchFamily="18" charset="0"/>
                <a:cs typeface="Times New Roman" panose="02020603050405020304" pitchFamily="18" charset="0"/>
              </a:rPr>
              <a:t>Dr.</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Chalasani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Mallikajuna</a:t>
            </a:r>
            <a:r>
              <a:rPr lang="en-GB" sz="2400" b="1" dirty="0">
                <a:latin typeface="Times New Roman" panose="02020603050405020304" pitchFamily="18" charset="0"/>
                <a:cs typeface="Times New Roman" panose="02020603050405020304" pitchFamily="18" charset="0"/>
              </a:rPr>
              <a:t> Rao [2016] 75 taxmann.com 270/161 ITD 721 (Visakhapatnam - Trib.)(54F)</a:t>
            </a:r>
          </a:p>
          <a:p>
            <a:pPr marL="0" indent="0" algn="just">
              <a:buNone/>
            </a:pPr>
            <a:r>
              <a:rPr lang="en-GB" sz="2400" b="1" dirty="0">
                <a:latin typeface="Times New Roman" panose="02020603050405020304" pitchFamily="18" charset="0"/>
                <a:cs typeface="Times New Roman" panose="02020603050405020304" pitchFamily="18" charset="0"/>
              </a:rPr>
              <a:t>iv. Prakash </a:t>
            </a:r>
            <a:r>
              <a:rPr lang="en-GB" sz="2400" b="1" dirty="0" err="1">
                <a:latin typeface="Times New Roman" panose="02020603050405020304" pitchFamily="18" charset="0"/>
                <a:cs typeface="Times New Roman" panose="02020603050405020304" pitchFamily="18" charset="0"/>
              </a:rPr>
              <a:t>Karnawat</a:t>
            </a:r>
            <a:r>
              <a:rPr lang="en-GB" sz="2400" b="1" dirty="0">
                <a:latin typeface="Times New Roman" panose="02020603050405020304" pitchFamily="18" charset="0"/>
                <a:cs typeface="Times New Roman" panose="02020603050405020304" pitchFamily="18" charset="0"/>
              </a:rPr>
              <a:t> v. ITO [2011] 16 taxmann.com 357/[2012] 49 SOT 160 (JP) (54F)</a:t>
            </a:r>
          </a:p>
          <a:p>
            <a:pPr marL="0" indent="0" algn="just">
              <a:buNone/>
            </a:pPr>
            <a:r>
              <a:rPr lang="en-GB" sz="2400" b="1" dirty="0">
                <a:latin typeface="Times New Roman" panose="02020603050405020304" pitchFamily="18" charset="0"/>
                <a:cs typeface="Times New Roman" panose="02020603050405020304" pitchFamily="18" charset="0"/>
              </a:rPr>
              <a:t>v. Raj </a:t>
            </a:r>
            <a:r>
              <a:rPr lang="en-GB" sz="2400" b="1" dirty="0" err="1">
                <a:latin typeface="Times New Roman" panose="02020603050405020304" pitchFamily="18" charset="0"/>
                <a:cs typeface="Times New Roman" panose="02020603050405020304" pitchFamily="18" charset="0"/>
              </a:rPr>
              <a:t>Babbar</a:t>
            </a:r>
            <a:r>
              <a:rPr lang="en-GB" sz="2400" b="1" dirty="0">
                <a:latin typeface="Times New Roman" panose="02020603050405020304" pitchFamily="18" charset="0"/>
                <a:cs typeface="Times New Roman" panose="02020603050405020304" pitchFamily="18" charset="0"/>
              </a:rPr>
              <a:t> v. ITO [2013] 29 taxmann.com 11/56 SOT 1 (JP ITAT) (54F)</a:t>
            </a:r>
          </a:p>
          <a:p>
            <a:pPr marL="0" indent="0" algn="just">
              <a:buNone/>
            </a:pPr>
            <a:r>
              <a:rPr lang="en-GB" sz="2400" b="1" dirty="0">
                <a:latin typeface="Times New Roman" panose="02020603050405020304" pitchFamily="18" charset="0"/>
                <a:cs typeface="Times New Roman" panose="02020603050405020304" pitchFamily="18" charset="0"/>
              </a:rPr>
              <a:t>vi. </a:t>
            </a:r>
            <a:r>
              <a:rPr lang="en-GB" sz="2400" b="1" dirty="0" err="1">
                <a:latin typeface="Times New Roman" panose="02020603050405020304" pitchFamily="18" charset="0"/>
                <a:cs typeface="Times New Roman" panose="02020603050405020304" pitchFamily="18" charset="0"/>
              </a:rPr>
              <a:t>Gyan</a:t>
            </a:r>
            <a:r>
              <a:rPr lang="en-GB" sz="2400" b="1" dirty="0">
                <a:latin typeface="Times New Roman" panose="02020603050405020304" pitchFamily="18" charset="0"/>
                <a:cs typeface="Times New Roman" panose="02020603050405020304" pitchFamily="18" charset="0"/>
              </a:rPr>
              <a:t> Chand </a:t>
            </a:r>
            <a:r>
              <a:rPr lang="en-GB" sz="2400" b="1" dirty="0" err="1">
                <a:latin typeface="Times New Roman" panose="02020603050405020304" pitchFamily="18" charset="0"/>
                <a:cs typeface="Times New Roman" panose="02020603050405020304" pitchFamily="18" charset="0"/>
              </a:rPr>
              <a:t>Batra</a:t>
            </a:r>
            <a:r>
              <a:rPr lang="en-GB" sz="2400" b="1" dirty="0">
                <a:latin typeface="Times New Roman" panose="02020603050405020304" pitchFamily="18" charset="0"/>
                <a:cs typeface="Times New Roman" panose="02020603050405020304" pitchFamily="18" charset="0"/>
              </a:rPr>
              <a:t> V ITO </a:t>
            </a:r>
            <a:r>
              <a:rPr lang="en-IN" sz="2400" b="1" dirty="0">
                <a:latin typeface="Times New Roman" panose="02020603050405020304" pitchFamily="18" charset="0"/>
                <a:cs typeface="Times New Roman" panose="02020603050405020304" pitchFamily="18" charset="0"/>
              </a:rPr>
              <a:t>[2010] 8 taxmann.com 22 (Jaipur)/[2010] 6 ITR(T) 147 (Jaipur </a:t>
            </a:r>
            <a:r>
              <a:rPr lang="en-GB" sz="2400" b="1" dirty="0">
                <a:latin typeface="Times New Roman" panose="02020603050405020304" pitchFamily="18" charset="0"/>
                <a:cs typeface="Times New Roman" panose="02020603050405020304" pitchFamily="18" charset="0"/>
              </a:rPr>
              <a:t> (54F)</a:t>
            </a:r>
          </a:p>
          <a:p>
            <a:pPr marL="0" indent="0" algn="just">
              <a:buNone/>
            </a:pPr>
            <a:r>
              <a:rPr lang="en-GB" sz="2400" b="1" dirty="0">
                <a:latin typeface="Times New Roman" panose="02020603050405020304" pitchFamily="18" charset="0"/>
                <a:cs typeface="Times New Roman" panose="02020603050405020304" pitchFamily="18" charset="0"/>
              </a:rPr>
              <a:t>vii. </a:t>
            </a:r>
            <a:r>
              <a:rPr lang="en-GB" sz="2400" b="1" dirty="0" err="1">
                <a:latin typeface="Times New Roman" panose="02020603050405020304" pitchFamily="18" charset="0"/>
                <a:cs typeface="Times New Roman" panose="02020603050405020304" pitchFamily="18" charset="0"/>
              </a:rPr>
              <a:t>Gouli</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Mahadevappa</a:t>
            </a:r>
            <a:r>
              <a:rPr lang="en-GB" sz="2400" b="1" dirty="0">
                <a:latin typeface="Times New Roman" panose="02020603050405020304" pitchFamily="18" charset="0"/>
                <a:cs typeface="Times New Roman" panose="02020603050405020304" pitchFamily="18" charset="0"/>
              </a:rPr>
              <a:t> v. ITO (2011) 128 ITD 503 (2010) (Bangalore) (54F)</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067579790"/>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151880"/>
            <a:ext cx="11567160" cy="6192475"/>
          </a:xfrm>
        </p:spPr>
        <p:txBody>
          <a:bodyPr>
            <a:normAutofit lnSpcReduction="10000"/>
          </a:bodyPr>
          <a:lstStyle/>
          <a:p>
            <a:pPr marL="0" indent="0" algn="just">
              <a:buNone/>
            </a:pPr>
            <a:r>
              <a:rPr lang="en-IN" sz="2000" b="1" u="sng" dirty="0">
                <a:latin typeface="Times New Roman" panose="02020603050405020304" pitchFamily="18" charset="0"/>
                <a:cs typeface="Times New Roman" panose="02020603050405020304" pitchFamily="18" charset="0"/>
              </a:rPr>
              <a:t>Section 50C </a:t>
            </a:r>
            <a:r>
              <a:rPr lang="en-IN" sz="2000" b="1" u="sng" dirty="0" err="1">
                <a:latin typeface="Times New Roman" panose="02020603050405020304" pitchFamily="18" charset="0"/>
                <a:cs typeface="Times New Roman" panose="02020603050405020304" pitchFamily="18" charset="0"/>
              </a:rPr>
              <a:t>r.w.s</a:t>
            </a:r>
            <a:r>
              <a:rPr lang="en-IN" sz="2000" b="1" u="sng" dirty="0">
                <a:latin typeface="Times New Roman" panose="02020603050405020304" pitchFamily="18" charset="0"/>
                <a:cs typeface="Times New Roman" panose="02020603050405020304" pitchFamily="18" charset="0"/>
              </a:rPr>
              <a:t> 54</a:t>
            </a:r>
          </a:p>
          <a:p>
            <a:pPr marL="0" indent="0" algn="just">
              <a:buNone/>
            </a:pPr>
            <a:r>
              <a:rPr lang="en-GB" sz="2200" b="1" dirty="0" err="1">
                <a:latin typeface="Times New Roman" panose="02020603050405020304" pitchFamily="18" charset="0"/>
                <a:cs typeface="Times New Roman" panose="02020603050405020304" pitchFamily="18" charset="0"/>
              </a:rPr>
              <a:t>Nandlal</a:t>
            </a:r>
            <a:r>
              <a:rPr lang="en-GB" sz="2200" b="1" dirty="0">
                <a:latin typeface="Times New Roman" panose="02020603050405020304" pitchFamily="18" charset="0"/>
                <a:cs typeface="Times New Roman" panose="02020603050405020304" pitchFamily="18" charset="0"/>
              </a:rPr>
              <a:t> Sharma v. ITO [2015] 61 taxmann.com 271 (JP - Trib.) (54)</a:t>
            </a:r>
          </a:p>
          <a:p>
            <a:pPr marL="0" indent="0" algn="just">
              <a:buNone/>
            </a:pPr>
            <a:r>
              <a:rPr lang="en-GB" sz="2200" dirty="0" err="1">
                <a:latin typeface="Times New Roman" panose="02020603050405020304" pitchFamily="18" charset="0"/>
                <a:cs typeface="Times New Roman" panose="02020603050405020304" pitchFamily="18" charset="0"/>
              </a:rPr>
              <a:t>Hon'ble</a:t>
            </a:r>
            <a:r>
              <a:rPr lang="en-GB" sz="2200" dirty="0">
                <a:latin typeface="Times New Roman" panose="02020603050405020304" pitchFamily="18" charset="0"/>
                <a:cs typeface="Times New Roman" panose="02020603050405020304" pitchFamily="18" charset="0"/>
              </a:rPr>
              <a:t> Delhi High Court in the case of CIT vs. Smt. </a:t>
            </a:r>
            <a:r>
              <a:rPr lang="en-GB" sz="2200" dirty="0" err="1">
                <a:latin typeface="Times New Roman" panose="02020603050405020304" pitchFamily="18" charset="0"/>
                <a:cs typeface="Times New Roman" panose="02020603050405020304" pitchFamily="18" charset="0"/>
              </a:rPr>
              <a:t>Nilofer</a:t>
            </a:r>
            <a:r>
              <a:rPr lang="en-GB" sz="2200" dirty="0">
                <a:latin typeface="Times New Roman" panose="02020603050405020304" pitchFamily="18" charset="0"/>
                <a:cs typeface="Times New Roman" panose="02020603050405020304" pitchFamily="18" charset="0"/>
              </a:rPr>
              <a:t> I Singh (supra) has </a:t>
            </a:r>
            <a:r>
              <a:rPr lang="en-GB" sz="2200" b="1" u="sng" dirty="0">
                <a:latin typeface="Times New Roman" panose="02020603050405020304" pitchFamily="18" charset="0"/>
                <a:cs typeface="Times New Roman" panose="02020603050405020304" pitchFamily="18" charset="0"/>
              </a:rPr>
              <a:t>categorically held that mode of computation of capital gain is statutorily defined u/s 48 of the Act which uses the words actual cost of "consideration" and not the deemed cost of consideration u/s 50C. </a:t>
            </a:r>
          </a:p>
          <a:p>
            <a:pPr marL="0" indent="0" algn="just">
              <a:buNone/>
            </a:pPr>
            <a:r>
              <a:rPr lang="en-GB" sz="2200" b="1" u="sng" dirty="0">
                <a:latin typeface="Times New Roman" panose="02020603050405020304" pitchFamily="18" charset="0"/>
                <a:cs typeface="Times New Roman" panose="02020603050405020304" pitchFamily="18" charset="0"/>
              </a:rPr>
              <a:t>We find merit in the arguments of the ld. AR that Section 50C is deeming fiction by which stamp duty value of the asset sold is to be substituted for actual consideration. </a:t>
            </a:r>
          </a:p>
          <a:p>
            <a:pPr marL="0" indent="0" algn="just">
              <a:buNone/>
            </a:pPr>
            <a:r>
              <a:rPr lang="en-GB" sz="2200" b="1" u="sng" dirty="0">
                <a:latin typeface="Times New Roman" panose="02020603050405020304" pitchFamily="18" charset="0"/>
                <a:cs typeface="Times New Roman" panose="02020603050405020304" pitchFamily="18" charset="0"/>
              </a:rPr>
              <a:t>This being purely a fiction, its scope is limited to Section 50C only and cannot be enlarged without a specific reference. </a:t>
            </a:r>
          </a:p>
          <a:p>
            <a:pPr marL="0" indent="0" algn="just">
              <a:buNone/>
            </a:pPr>
            <a:r>
              <a:rPr lang="en-GB" sz="2200" b="1" u="sng" dirty="0">
                <a:latin typeface="Times New Roman" panose="02020603050405020304" pitchFamily="18" charset="0"/>
                <a:cs typeface="Times New Roman" panose="02020603050405020304" pitchFamily="18" charset="0"/>
              </a:rPr>
              <a:t>In the absence of any enabling statutorily provision, a fiction cannot be imported in other section. </a:t>
            </a:r>
          </a:p>
          <a:p>
            <a:pPr marL="0" indent="0" algn="just">
              <a:buNone/>
            </a:pPr>
            <a:r>
              <a:rPr lang="en-GB" sz="2200" b="1" u="sng" dirty="0">
                <a:latin typeface="Times New Roman" panose="02020603050405020304" pitchFamily="18" charset="0"/>
                <a:cs typeface="Times New Roman" panose="02020603050405020304" pitchFamily="18" charset="0"/>
              </a:rPr>
              <a:t>This view has been squarely adopted by </a:t>
            </a:r>
            <a:r>
              <a:rPr lang="en-GB" sz="2200" b="1" u="sng" dirty="0" err="1">
                <a:latin typeface="Times New Roman" panose="02020603050405020304" pitchFamily="18" charset="0"/>
                <a:cs typeface="Times New Roman" panose="02020603050405020304" pitchFamily="18" charset="0"/>
              </a:rPr>
              <a:t>Hon'ble</a:t>
            </a:r>
            <a:r>
              <a:rPr lang="en-GB" sz="2200" b="1" u="sng" dirty="0">
                <a:latin typeface="Times New Roman" panose="02020603050405020304" pitchFamily="18" charset="0"/>
                <a:cs typeface="Times New Roman" panose="02020603050405020304" pitchFamily="18" charset="0"/>
              </a:rPr>
              <a:t> Delhi High Court in the case of CIT vs. Smt. </a:t>
            </a:r>
            <a:r>
              <a:rPr lang="en-GB" sz="2200" b="1" u="sng" dirty="0" err="1">
                <a:latin typeface="Times New Roman" panose="02020603050405020304" pitchFamily="18" charset="0"/>
                <a:cs typeface="Times New Roman" panose="02020603050405020304" pitchFamily="18" charset="0"/>
              </a:rPr>
              <a:t>Nilofer</a:t>
            </a:r>
            <a:r>
              <a:rPr lang="en-GB" sz="2200" b="1" u="sng" dirty="0">
                <a:latin typeface="Times New Roman" panose="02020603050405020304" pitchFamily="18" charset="0"/>
                <a:cs typeface="Times New Roman" panose="02020603050405020304" pitchFamily="18" charset="0"/>
              </a:rPr>
              <a:t> Singh (supra) and followed it by this Bench ITAT in the case of </a:t>
            </a:r>
            <a:r>
              <a:rPr lang="en-GB" sz="2200" b="1" u="sng" dirty="0" err="1">
                <a:latin typeface="Times New Roman" panose="02020603050405020304" pitchFamily="18" charset="0"/>
                <a:cs typeface="Times New Roman" panose="02020603050405020304" pitchFamily="18" charset="0"/>
              </a:rPr>
              <a:t>Gyan</a:t>
            </a:r>
            <a:r>
              <a:rPr lang="en-GB" sz="2200" b="1" u="sng" dirty="0">
                <a:latin typeface="Times New Roman" panose="02020603050405020304" pitchFamily="18" charset="0"/>
                <a:cs typeface="Times New Roman" panose="02020603050405020304" pitchFamily="18" charset="0"/>
              </a:rPr>
              <a:t> Chand </a:t>
            </a:r>
            <a:r>
              <a:rPr lang="en-GB" sz="2200" b="1" u="sng" dirty="0" err="1">
                <a:latin typeface="Times New Roman" panose="02020603050405020304" pitchFamily="18" charset="0"/>
                <a:cs typeface="Times New Roman" panose="02020603050405020304" pitchFamily="18" charset="0"/>
              </a:rPr>
              <a:t>Batra</a:t>
            </a:r>
            <a:r>
              <a:rPr lang="en-GB" sz="2200" b="1" u="sng" dirty="0">
                <a:latin typeface="Times New Roman" panose="02020603050405020304" pitchFamily="18" charset="0"/>
                <a:cs typeface="Times New Roman" panose="02020603050405020304" pitchFamily="18" charset="0"/>
              </a:rPr>
              <a:t> vs. ITO (supra). </a:t>
            </a:r>
          </a:p>
          <a:p>
            <a:pPr marL="0" indent="0" algn="just">
              <a:buNone/>
            </a:pPr>
            <a:r>
              <a:rPr lang="en-GB" sz="2200" b="1" u="sng" dirty="0">
                <a:latin typeface="Times New Roman" panose="02020603050405020304" pitchFamily="18" charset="0"/>
                <a:cs typeface="Times New Roman" panose="02020603050405020304" pitchFamily="18" charset="0"/>
              </a:rPr>
              <a:t>Respectfully following the same, we hold that while computing exemption u/s 54, the actual sale consideration is to be taken into consideration and not the stamp duty valuation u/s 50C. </a:t>
            </a:r>
          </a:p>
          <a:p>
            <a:pPr marL="0" indent="0" algn="just">
              <a:buNone/>
            </a:pPr>
            <a:r>
              <a:rPr lang="en-GB" sz="2200" dirty="0">
                <a:latin typeface="Times New Roman" panose="02020603050405020304" pitchFamily="18" charset="0"/>
                <a:cs typeface="Times New Roman" panose="02020603050405020304" pitchFamily="18" charset="0"/>
              </a:rPr>
              <a:t>Thus, </a:t>
            </a:r>
            <a:r>
              <a:rPr lang="en-GB" sz="2200" dirty="0" err="1">
                <a:latin typeface="Times New Roman" panose="02020603050405020304" pitchFamily="18" charset="0"/>
                <a:cs typeface="Times New Roman" panose="02020603050405020304" pitchFamily="18" charset="0"/>
              </a:rPr>
              <a:t>assessee's</a:t>
            </a:r>
            <a:r>
              <a:rPr lang="en-GB" sz="2200" dirty="0">
                <a:latin typeface="Times New Roman" panose="02020603050405020304" pitchFamily="18" charset="0"/>
                <a:cs typeface="Times New Roman" panose="02020603050405020304" pitchFamily="18" charset="0"/>
              </a:rPr>
              <a:t> claim of exemption as made in the return of income as raised in Ground No. 2 of the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is allowed.</a:t>
            </a:r>
            <a:endParaRPr lang="en-IN" sz="22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569862708"/>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5970134"/>
          </a:xfrm>
        </p:spPr>
        <p:txBody>
          <a:bodyPr>
            <a:normAutofit fontScale="92500"/>
          </a:bodyPr>
          <a:lstStyle/>
          <a:p>
            <a:pPr marL="0" indent="0" algn="just">
              <a:buNone/>
            </a:pPr>
            <a:r>
              <a:rPr lang="en-IN" sz="2400" b="1" u="sng" dirty="0">
                <a:latin typeface="Times New Roman" panose="02020603050405020304" pitchFamily="18" charset="0"/>
                <a:cs typeface="Times New Roman" panose="02020603050405020304" pitchFamily="18" charset="0"/>
              </a:rPr>
              <a:t>Section 50C </a:t>
            </a:r>
            <a:r>
              <a:rPr lang="en-IN" sz="2400" b="1" u="sng" dirty="0" err="1">
                <a:latin typeface="Times New Roman" panose="02020603050405020304" pitchFamily="18" charset="0"/>
                <a:cs typeface="Times New Roman" panose="02020603050405020304" pitchFamily="18" charset="0"/>
              </a:rPr>
              <a:t>r.w.s</a:t>
            </a:r>
            <a:r>
              <a:rPr lang="en-IN" sz="2400" b="1" u="sng" dirty="0">
                <a:latin typeface="Times New Roman" panose="02020603050405020304" pitchFamily="18" charset="0"/>
                <a:cs typeface="Times New Roman" panose="02020603050405020304" pitchFamily="18" charset="0"/>
              </a:rPr>
              <a:t> 54EC</a:t>
            </a:r>
          </a:p>
          <a:p>
            <a:pPr marL="0" indent="0" algn="just">
              <a:buNone/>
            </a:pPr>
            <a:r>
              <a:rPr lang="en-IN" sz="2400" b="1" dirty="0" err="1">
                <a:latin typeface="Times New Roman" panose="02020603050405020304" pitchFamily="18" charset="0"/>
                <a:cs typeface="Times New Roman" panose="02020603050405020304" pitchFamily="18" charset="0"/>
              </a:rPr>
              <a:t>Nila</a:t>
            </a:r>
            <a:r>
              <a:rPr lang="en-IN" sz="2400" b="1" dirty="0">
                <a:latin typeface="Times New Roman" panose="02020603050405020304" pitchFamily="18" charset="0"/>
                <a:cs typeface="Times New Roman" panose="02020603050405020304" pitchFamily="18" charset="0"/>
              </a:rPr>
              <a:t> V. Shah v. CIT 83 DTR 218 (Mum.) ITA No. : 3745/Mum/2008 </a:t>
            </a:r>
            <a:r>
              <a:rPr lang="en-IN" sz="2400" b="1" dirty="0" err="1">
                <a:latin typeface="Times New Roman" panose="02020603050405020304" pitchFamily="18" charset="0"/>
                <a:cs typeface="Times New Roman" panose="02020603050405020304" pitchFamily="18" charset="0"/>
              </a:rPr>
              <a:t>dt</a:t>
            </a:r>
            <a:r>
              <a:rPr lang="en-IN" sz="2400" b="1" dirty="0">
                <a:latin typeface="Times New Roman" panose="02020603050405020304" pitchFamily="18" charset="0"/>
                <a:cs typeface="Times New Roman" panose="02020603050405020304" pitchFamily="18" charset="0"/>
              </a:rPr>
              <a:t> : 29.02.2012 (54EC)</a:t>
            </a:r>
          </a:p>
          <a:p>
            <a:pPr marL="0" indent="0" algn="just">
              <a:buNone/>
            </a:pPr>
            <a:r>
              <a:rPr lang="en-GB" sz="2400" dirty="0">
                <a:latin typeface="Times New Roman" panose="02020603050405020304" pitchFamily="18" charset="0"/>
                <a:cs typeface="Times New Roman" panose="02020603050405020304" pitchFamily="18" charset="0"/>
              </a:rPr>
              <a:t>8.3 </a:t>
            </a:r>
            <a:r>
              <a:rPr lang="en-GB" sz="2400" b="1" u="sng" dirty="0">
                <a:latin typeface="Times New Roman" panose="02020603050405020304" pitchFamily="18" charset="0"/>
                <a:cs typeface="Times New Roman" panose="02020603050405020304" pitchFamily="18" charset="0"/>
              </a:rPr>
              <a:t>Lastly, for the purpose of deduction u/s.54EC where the sale value should be taken at `.16,00,000/- which is the actual value or `.24,48,128/- which has been adopted by the Stamp Valuation Authorities u/s.50C. </a:t>
            </a:r>
          </a:p>
          <a:p>
            <a:pPr marL="0" indent="0" algn="just">
              <a:buNone/>
            </a:pPr>
            <a:r>
              <a:rPr lang="en-GB" sz="2400" dirty="0">
                <a:latin typeface="Times New Roman" panose="02020603050405020304" pitchFamily="18" charset="0"/>
                <a:cs typeface="Times New Roman" panose="02020603050405020304" pitchFamily="18" charset="0"/>
              </a:rPr>
              <a:t>Section 54EC provides for exemption from tax on Long Term Capital Gain when the capital gain arise from the transfer of Long Term Capital Asset and the whole or any part of the said capital gain is invested in certain bonds within the period of 6 months. </a:t>
            </a:r>
          </a:p>
          <a:p>
            <a:pPr marL="0" indent="0" algn="just">
              <a:buNone/>
            </a:pPr>
            <a:r>
              <a:rPr lang="en-GB" sz="2400" b="1" u="sng" dirty="0">
                <a:latin typeface="Times New Roman" panose="02020603050405020304" pitchFamily="18" charset="0"/>
                <a:cs typeface="Times New Roman" panose="02020603050405020304" pitchFamily="18" charset="0"/>
              </a:rPr>
              <a:t>Section 54EC speaks of the actual capital gain which arises out of transfer of Long Term Capital Asset and not deeming amount. </a:t>
            </a:r>
          </a:p>
          <a:p>
            <a:pPr marL="0" indent="0" algn="just">
              <a:buNone/>
            </a:pPr>
            <a:r>
              <a:rPr lang="en-GB" sz="2400" dirty="0">
                <a:latin typeface="Times New Roman" panose="02020603050405020304" pitchFamily="18" charset="0"/>
                <a:cs typeface="Times New Roman" panose="02020603050405020304" pitchFamily="18" charset="0"/>
              </a:rPr>
              <a:t>Whereas section 50C provides for deeming fiction where value of consideration is adopted as per the Stamp Valuation Authorities or any Authority of the State Government. </a:t>
            </a:r>
          </a:p>
          <a:p>
            <a:pPr marL="0" indent="0" algn="just">
              <a:buNone/>
            </a:pPr>
            <a:r>
              <a:rPr lang="en-GB" sz="2400" b="1" u="sng" dirty="0">
                <a:latin typeface="Times New Roman" panose="02020603050405020304" pitchFamily="18" charset="0"/>
                <a:cs typeface="Times New Roman" panose="02020603050405020304" pitchFamily="18" charset="0"/>
              </a:rPr>
              <a:t>Even if the property has been sold at a lesser price but under the deeming fiction of section 50C, the value adopted by the Stamp Valuation Authorities is taken as sale consideration.</a:t>
            </a:r>
          </a:p>
          <a:p>
            <a:pPr marL="0" indent="0" algn="just">
              <a:buNone/>
            </a:pPr>
            <a:r>
              <a:rPr lang="en-GB" sz="2400" b="1" u="sng" dirty="0">
                <a:latin typeface="Times New Roman" panose="02020603050405020304" pitchFamily="18" charset="0"/>
                <a:cs typeface="Times New Roman" panose="02020603050405020304" pitchFamily="18" charset="0"/>
              </a:rPr>
              <a:t>Such a deeming fiction cannot be imported into section 54EC and hence the deemed value cannot be considered for the purpose of exemption u/s 54EC.</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431848221"/>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194129"/>
            <a:ext cx="11567160" cy="5970134"/>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Thus the claim of the appellant u/s.54EC would be only `.16,00,000/- which is the actual investment in the specified bonds. </a:t>
            </a:r>
          </a:p>
          <a:p>
            <a:pPr marL="0" indent="0" algn="just">
              <a:buNone/>
            </a:pPr>
            <a:r>
              <a:rPr lang="en-GB" sz="2400" b="1" u="sng" dirty="0">
                <a:latin typeface="Times New Roman" panose="02020603050405020304" pitchFamily="18" charset="0"/>
                <a:cs typeface="Times New Roman" panose="02020603050405020304" pitchFamily="18" charset="0"/>
              </a:rPr>
              <a:t>At the same time, for the working of the Long Term Capital Gain, the sale consideration will be taken up as per the value determined u/s.50C which here in this case is at `.24,48,128/-. </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To summarise our above findings, we hold that :- </a:t>
            </a:r>
          </a:p>
          <a:p>
            <a:pPr marL="514350" indent="-514350" algn="just">
              <a:buAutoNum type="romanLcPeriod"/>
            </a:pPr>
            <a:r>
              <a:rPr lang="en-GB" sz="2400" dirty="0">
                <a:latin typeface="Times New Roman" panose="02020603050405020304" pitchFamily="18" charset="0"/>
                <a:cs typeface="Times New Roman" panose="02020603050405020304" pitchFamily="18" charset="0"/>
              </a:rPr>
              <a:t>The transaction of sale will amount to Long Term Capital Gain and not Short Term Capital Gain. </a:t>
            </a:r>
          </a:p>
          <a:p>
            <a:pPr marL="514350" indent="-514350" algn="just">
              <a:buAutoNum type="romanLcPeriod"/>
            </a:pPr>
            <a:r>
              <a:rPr lang="en-GB" sz="2400" dirty="0">
                <a:latin typeface="Times New Roman" panose="02020603050405020304" pitchFamily="18" charset="0"/>
                <a:cs typeface="Times New Roman" panose="02020603050405020304" pitchFamily="18" charset="0"/>
              </a:rPr>
              <a:t>Cost of the acquisition of the said property would be taken at `.4,75,000/-.</a:t>
            </a:r>
          </a:p>
          <a:p>
            <a:pPr marL="514350" indent="-514350" algn="just">
              <a:buAutoNum type="romanLcPeriod"/>
            </a:pPr>
            <a:r>
              <a:rPr lang="en-GB" sz="2400" b="1" u="sng" dirty="0">
                <a:latin typeface="Times New Roman" panose="02020603050405020304" pitchFamily="18" charset="0"/>
                <a:cs typeface="Times New Roman" panose="02020603050405020304" pitchFamily="18" charset="0"/>
              </a:rPr>
              <a:t>The sale value for the purpose of computation of Long Term Capital Gain would be taken at `.24,48,128/-.</a:t>
            </a:r>
          </a:p>
          <a:p>
            <a:pPr marL="514350" indent="-514350" algn="just">
              <a:buAutoNum type="romanLcPeriod"/>
            </a:pPr>
            <a:r>
              <a:rPr lang="en-GB" sz="2400" b="1" u="sng" dirty="0">
                <a:latin typeface="Times New Roman" panose="02020603050405020304" pitchFamily="18" charset="0"/>
                <a:cs typeface="Times New Roman" panose="02020603050405020304" pitchFamily="18" charset="0"/>
              </a:rPr>
              <a:t>For the purpose of deduction u/s.54EC, the sale value would be taken at `.16,00,000/- which is the actual sale consideration which has been invested in the bond. </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03945227"/>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5970134"/>
          </a:xfrm>
        </p:spPr>
        <p:txBody>
          <a:bodyPr>
            <a:normAutofit/>
          </a:bodyPr>
          <a:lstStyle/>
          <a:p>
            <a:pPr marL="0" indent="0">
              <a:buNone/>
            </a:pPr>
            <a:r>
              <a:rPr lang="en-GB" sz="2400" b="1" dirty="0">
                <a:latin typeface="Times New Roman" panose="02020603050405020304" pitchFamily="18" charset="0"/>
                <a:cs typeface="Times New Roman" panose="02020603050405020304" pitchFamily="18" charset="0"/>
              </a:rPr>
              <a:t>ISSUE – 6</a:t>
            </a:r>
          </a:p>
          <a:p>
            <a:pPr marL="0" indent="0">
              <a:buNone/>
            </a:pPr>
            <a:r>
              <a:rPr lang="en-GB" sz="2400" b="1" u="sng" dirty="0">
                <a:latin typeface="Times New Roman" panose="02020603050405020304" pitchFamily="18" charset="0"/>
                <a:cs typeface="Times New Roman" panose="02020603050405020304" pitchFamily="18" charset="0"/>
              </a:rPr>
              <a:t>Retrospective Application of Tolerance Band of 10% to Sections 50C.</a:t>
            </a:r>
          </a:p>
          <a:p>
            <a:pPr marL="0" indent="0" algn="just">
              <a:buNone/>
            </a:pPr>
            <a:r>
              <a:rPr lang="en-GB" sz="2400" b="1" u="sng" dirty="0">
                <a:latin typeface="Times New Roman" panose="02020603050405020304" pitchFamily="18" charset="0"/>
                <a:cs typeface="Times New Roman" panose="02020603050405020304" pitchFamily="18" charset="0"/>
              </a:rPr>
              <a:t>Why the Safe Harbour Limit of 10% Should be Retrospective? </a:t>
            </a:r>
          </a:p>
          <a:p>
            <a:pPr marL="0" indent="0" algn="just">
              <a:buNone/>
            </a:pPr>
            <a:r>
              <a:rPr lang="en-GB" sz="2400" dirty="0">
                <a:latin typeface="Times New Roman" panose="02020603050405020304" pitchFamily="18" charset="0"/>
                <a:cs typeface="Times New Roman" panose="02020603050405020304" pitchFamily="18" charset="0"/>
              </a:rPr>
              <a:t>Legal maxim </a:t>
            </a:r>
            <a:r>
              <a:rPr lang="en-GB" sz="2400" b="1" i="1" u="sng" dirty="0">
                <a:latin typeface="Times New Roman" panose="02020603050405020304" pitchFamily="18" charset="0"/>
                <a:cs typeface="Times New Roman" panose="02020603050405020304" pitchFamily="18" charset="0"/>
              </a:rPr>
              <a:t>'Law </a:t>
            </a:r>
            <a:r>
              <a:rPr lang="en-GB" sz="2400" b="1" i="1" u="sng" dirty="0" err="1">
                <a:latin typeface="Times New Roman" panose="02020603050405020304" pitchFamily="18" charset="0"/>
                <a:cs typeface="Times New Roman" panose="02020603050405020304" pitchFamily="18" charset="0"/>
              </a:rPr>
              <a:t>Prospicit</a:t>
            </a:r>
            <a:r>
              <a:rPr lang="en-GB" sz="2400" b="1" i="1" u="sng" dirty="0">
                <a:latin typeface="Times New Roman" panose="02020603050405020304" pitchFamily="18" charset="0"/>
                <a:cs typeface="Times New Roman" panose="02020603050405020304" pitchFamily="18" charset="0"/>
              </a:rPr>
              <a:t> Non </a:t>
            </a:r>
            <a:r>
              <a:rPr lang="en-GB" sz="2400" b="1" i="1" u="sng" dirty="0" err="1">
                <a:latin typeface="Times New Roman" panose="02020603050405020304" pitchFamily="18" charset="0"/>
                <a:cs typeface="Times New Roman" panose="02020603050405020304" pitchFamily="18" charset="0"/>
              </a:rPr>
              <a:t>Respicit</a:t>
            </a:r>
            <a:r>
              <a:rPr lang="en-GB" sz="2400" b="1" u="sng"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presumes law to be prospective &amp; not retrospective. </a:t>
            </a:r>
          </a:p>
          <a:p>
            <a:pPr marL="0" indent="0">
              <a:buNone/>
            </a:pPr>
            <a:r>
              <a:rPr lang="en-GB" sz="2400" dirty="0">
                <a:latin typeface="Times New Roman" panose="02020603050405020304" pitchFamily="18" charset="0"/>
                <a:cs typeface="Times New Roman" panose="02020603050405020304" pitchFamily="18" charset="0"/>
              </a:rPr>
              <a:t>However, </a:t>
            </a:r>
            <a:r>
              <a:rPr lang="en-GB" sz="2400" b="1" u="sng" dirty="0">
                <a:latin typeface="Times New Roman" panose="02020603050405020304" pitchFamily="18" charset="0"/>
                <a:cs typeface="Times New Roman" panose="02020603050405020304" pitchFamily="18" charset="0"/>
              </a:rPr>
              <a:t>where the legislation is enacted with a purpose of mitigating undue hardship the provision in such a case has to be given a reasonable &amp; equitable construction &amp; has to be considered to be retrospective in nature so as to make the provisions workable.</a:t>
            </a: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The rule of beneficial construction should apply in such a case</a:t>
            </a:r>
            <a:r>
              <a:rPr lang="en-GB" sz="2400" dirty="0">
                <a:latin typeface="Times New Roman" panose="02020603050405020304" pitchFamily="18" charset="0"/>
                <a:cs typeface="Times New Roman" panose="02020603050405020304" pitchFamily="18" charset="0"/>
              </a:rPr>
              <a:t>. </a:t>
            </a:r>
          </a:p>
          <a:p>
            <a:pPr marL="0" indent="0" algn="just">
              <a:buNone/>
            </a:pPr>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538431172"/>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5970134"/>
          </a:xfrm>
        </p:spPr>
        <p:txBody>
          <a:bodyPr>
            <a:normAutofit/>
          </a:bodyPr>
          <a:lstStyle/>
          <a:p>
            <a:pPr marL="0" indent="0" algn="just">
              <a:buNone/>
            </a:pPr>
            <a:r>
              <a:rPr lang="en-GB" sz="2400" dirty="0">
                <a:latin typeface="Times New Roman" panose="02020603050405020304" pitchFamily="18" charset="0"/>
                <a:cs typeface="Times New Roman" panose="02020603050405020304" pitchFamily="18" charset="0"/>
              </a:rPr>
              <a:t>Hon. </a:t>
            </a:r>
            <a:r>
              <a:rPr lang="en-GB" sz="2400" b="1" u="sng" dirty="0">
                <a:latin typeface="Times New Roman" panose="02020603050405020304" pitchFamily="18" charset="0"/>
                <a:cs typeface="Times New Roman" panose="02020603050405020304" pitchFamily="18" charset="0"/>
              </a:rPr>
              <a:t>Apex Court </a:t>
            </a:r>
            <a:r>
              <a:rPr lang="en-GB" sz="2400" dirty="0">
                <a:latin typeface="Times New Roman" panose="02020603050405020304" pitchFamily="18" charset="0"/>
                <a:cs typeface="Times New Roman" panose="02020603050405020304" pitchFamily="18" charset="0"/>
              </a:rPr>
              <a:t>has </a:t>
            </a:r>
            <a:r>
              <a:rPr lang="en-GB" sz="2400" b="1" u="sng" dirty="0">
                <a:latin typeface="Times New Roman" panose="02020603050405020304" pitchFamily="18" charset="0"/>
                <a:cs typeface="Times New Roman" panose="02020603050405020304" pitchFamily="18" charset="0"/>
              </a:rPr>
              <a:t>followed reasonable construction instead of strict interpretation in the following cases:- </a:t>
            </a:r>
          </a:p>
          <a:p>
            <a:pPr marL="457200" indent="-457200" algn="just">
              <a:buAutoNum type="arabicPeriod"/>
            </a:pPr>
            <a:r>
              <a:rPr lang="en-GB" sz="2400" b="1" dirty="0">
                <a:latin typeface="Times New Roman" panose="02020603050405020304" pitchFamily="18" charset="0"/>
                <a:cs typeface="Times New Roman" panose="02020603050405020304" pitchFamily="18" charset="0"/>
              </a:rPr>
              <a:t>R.B. </a:t>
            </a:r>
            <a:r>
              <a:rPr lang="en-GB" sz="2400" b="1" dirty="0" err="1">
                <a:latin typeface="Times New Roman" panose="02020603050405020304" pitchFamily="18" charset="0"/>
                <a:cs typeface="Times New Roman" panose="02020603050405020304" pitchFamily="18" charset="0"/>
              </a:rPr>
              <a:t>Jodha</a:t>
            </a:r>
            <a:r>
              <a:rPr lang="en-GB" sz="2400" b="1" dirty="0">
                <a:latin typeface="Times New Roman" panose="02020603050405020304" pitchFamily="18" charset="0"/>
                <a:cs typeface="Times New Roman" panose="02020603050405020304" pitchFamily="18" charset="0"/>
              </a:rPr>
              <a:t> Mal </a:t>
            </a:r>
            <a:r>
              <a:rPr lang="en-GB" sz="2400" b="1" dirty="0" err="1">
                <a:latin typeface="Times New Roman" panose="02020603050405020304" pitchFamily="18" charset="0"/>
                <a:cs typeface="Times New Roman" panose="02020603050405020304" pitchFamily="18" charset="0"/>
              </a:rPr>
              <a:t>Kuthiala</a:t>
            </a:r>
            <a:r>
              <a:rPr lang="en-GB" sz="2400" b="1" dirty="0">
                <a:latin typeface="Times New Roman" panose="02020603050405020304" pitchFamily="18" charset="0"/>
                <a:cs typeface="Times New Roman" panose="02020603050405020304" pitchFamily="18" charset="0"/>
              </a:rPr>
              <a:t> vs. CIT 82 ITR 570 (SC) [1971] </a:t>
            </a:r>
          </a:p>
          <a:p>
            <a:pPr marL="457200" indent="-457200" algn="just">
              <a:buAutoNum type="arabicPeriod"/>
            </a:pPr>
            <a:r>
              <a:rPr lang="en-GB" sz="2400" b="1" dirty="0">
                <a:latin typeface="Times New Roman" panose="02020603050405020304" pitchFamily="18" charset="0"/>
                <a:cs typeface="Times New Roman" panose="02020603050405020304" pitchFamily="18" charset="0"/>
              </a:rPr>
              <a:t>CIT vs. J.H. </a:t>
            </a:r>
            <a:r>
              <a:rPr lang="en-GB" sz="2400" b="1" dirty="0" err="1">
                <a:latin typeface="Times New Roman" panose="02020603050405020304" pitchFamily="18" charset="0"/>
                <a:cs typeface="Times New Roman" panose="02020603050405020304" pitchFamily="18" charset="0"/>
              </a:rPr>
              <a:t>Gotla</a:t>
            </a:r>
            <a:r>
              <a:rPr lang="en-GB" sz="2400" b="1" dirty="0">
                <a:latin typeface="Times New Roman" panose="02020603050405020304" pitchFamily="18" charset="0"/>
                <a:cs typeface="Times New Roman" panose="02020603050405020304" pitchFamily="18" charset="0"/>
              </a:rPr>
              <a:t> 156 I.T.R. 323(SC) [1985] </a:t>
            </a:r>
          </a:p>
          <a:p>
            <a:pPr marL="457200" indent="-457200" algn="just">
              <a:buAutoNum type="arabicPeriod"/>
            </a:pPr>
            <a:r>
              <a:rPr lang="en-GB" sz="2400" b="1" dirty="0">
                <a:latin typeface="Times New Roman" panose="02020603050405020304" pitchFamily="18" charset="0"/>
                <a:cs typeface="Times New Roman" panose="02020603050405020304" pitchFamily="18" charset="0"/>
              </a:rPr>
              <a:t>Good Year India Ltd. vs. State of Haryana 188 ITR 402 SC [1991]</a:t>
            </a: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a:latin typeface="Times New Roman" panose="02020603050405020304" pitchFamily="18" charset="0"/>
                <a:cs typeface="Times New Roman" panose="02020603050405020304" pitchFamily="18" charset="0"/>
              </a:rPr>
              <a:t>In </a:t>
            </a:r>
            <a:r>
              <a:rPr lang="en-GB" sz="2400" b="1" dirty="0">
                <a:latin typeface="Times New Roman" panose="02020603050405020304" pitchFamily="18" charset="0"/>
                <a:cs typeface="Times New Roman" panose="02020603050405020304" pitchFamily="18" charset="0"/>
              </a:rPr>
              <a:t>CIT v. Calcutta Export Company (SC) (2018) 93 taxmann.com 51 </a:t>
            </a:r>
          </a:p>
          <a:p>
            <a:pPr marL="0" indent="0" algn="just">
              <a:buNone/>
            </a:pPr>
            <a:r>
              <a:rPr lang="en-GB" sz="2400" dirty="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issue before the Hon. Apex Court </a:t>
            </a:r>
            <a:r>
              <a:rPr lang="en-GB" sz="2400" dirty="0">
                <a:latin typeface="Times New Roman" panose="02020603050405020304" pitchFamily="18" charset="0"/>
                <a:cs typeface="Times New Roman" panose="02020603050405020304" pitchFamily="18" charset="0"/>
              </a:rPr>
              <a:t>was whether </a:t>
            </a:r>
            <a:r>
              <a:rPr lang="en-GB" sz="2400" b="1" u="sng" dirty="0">
                <a:latin typeface="Times New Roman" panose="02020603050405020304" pitchFamily="18" charset="0"/>
                <a:cs typeface="Times New Roman" panose="02020603050405020304" pitchFamily="18" charset="0"/>
              </a:rPr>
              <a:t>the amendment to sec 40(a)(</a:t>
            </a:r>
            <a:r>
              <a:rPr lang="en-GB" sz="2400" b="1" u="sng" dirty="0" err="1">
                <a:latin typeface="Times New Roman" panose="02020603050405020304" pitchFamily="18" charset="0"/>
                <a:cs typeface="Times New Roman" panose="02020603050405020304" pitchFamily="18" charset="0"/>
              </a:rPr>
              <a:t>ia</a:t>
            </a:r>
            <a:r>
              <a:rPr lang="en-GB" sz="2400" b="1" u="sng" dirty="0">
                <a:latin typeface="Times New Roman" panose="02020603050405020304" pitchFamily="18" charset="0"/>
                <a:cs typeface="Times New Roman" panose="02020603050405020304" pitchFamily="18" charset="0"/>
              </a:rPr>
              <a:t>) by Finance Act 2010 </a:t>
            </a:r>
            <a:r>
              <a:rPr lang="en-GB" sz="2400" dirty="0">
                <a:latin typeface="Times New Roman" panose="02020603050405020304" pitchFamily="18" charset="0"/>
                <a:cs typeface="Times New Roman" panose="02020603050405020304" pitchFamily="18" charset="0"/>
              </a:rPr>
              <a:t>can be </a:t>
            </a:r>
            <a:r>
              <a:rPr lang="en-GB" sz="2400" b="1" u="sng" dirty="0">
                <a:latin typeface="Times New Roman" panose="02020603050405020304" pitchFamily="18" charset="0"/>
                <a:cs typeface="Times New Roman" panose="02020603050405020304" pitchFamily="18" charset="0"/>
              </a:rPr>
              <a:t>considered to be retrospective in nature. </a:t>
            </a:r>
          </a:p>
          <a:p>
            <a:pPr marL="0" indent="0" algn="just">
              <a:buNone/>
            </a:pPr>
            <a:r>
              <a:rPr lang="en-GB" sz="2400" dirty="0">
                <a:latin typeface="Times New Roman" panose="02020603050405020304" pitchFamily="18" charset="0"/>
                <a:cs typeface="Times New Roman" panose="02020603050405020304" pitchFamily="18" charset="0"/>
              </a:rPr>
              <a:t>The hon. Apex Court after considering the relevant schema of Section 40(a)(</a:t>
            </a:r>
            <a:r>
              <a:rPr lang="en-GB" sz="2400" dirty="0" err="1">
                <a:latin typeface="Times New Roman" panose="02020603050405020304" pitchFamily="18" charset="0"/>
                <a:cs typeface="Times New Roman" panose="02020603050405020304" pitchFamily="18" charset="0"/>
              </a:rPr>
              <a:t>ia</a:t>
            </a:r>
            <a:r>
              <a:rPr lang="en-GB" sz="2400" dirty="0">
                <a:latin typeface="Times New Roman" panose="02020603050405020304" pitchFamily="18" charset="0"/>
                <a:cs typeface="Times New Roman" panose="02020603050405020304" pitchFamily="18" charset="0"/>
              </a:rPr>
              <a:t>) &amp; taking into consideration the</a:t>
            </a:r>
            <a:r>
              <a:rPr lang="en-GB" sz="2400" b="1" u="sng" dirty="0">
                <a:latin typeface="Times New Roman" panose="02020603050405020304" pitchFamily="18" charset="0"/>
                <a:cs typeface="Times New Roman" panose="02020603050405020304" pitchFamily="18" charset="0"/>
              </a:rPr>
              <a:t> purpose of the amendment was to mitigate undue hardship held the amendment to be retrospective in nature. </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513419946"/>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497359"/>
            <a:ext cx="11328400" cy="5281142"/>
          </a:xfrm>
        </p:spPr>
        <p:txBody>
          <a:bodyPr>
            <a:normAutofit/>
          </a:bodyPr>
          <a:lstStyle/>
          <a:p>
            <a:pPr marL="205104" marR="25400" indent="0" algn="just">
              <a:lnSpc>
                <a:spcPct val="100000"/>
              </a:lnSpc>
              <a:spcBef>
                <a:spcPts val="790"/>
              </a:spcBef>
              <a:buNone/>
            </a:pPr>
            <a:r>
              <a:rPr lang="en-IN" sz="2400" b="1" u="sng" spc="-5" dirty="0">
                <a:latin typeface="Times New Roman" panose="02020603050405020304" pitchFamily="18" charset="0"/>
                <a:cs typeface="Times New Roman" panose="02020603050405020304" pitchFamily="18" charset="0"/>
              </a:rPr>
              <a:t>Finance Act, 2018 has </a:t>
            </a:r>
            <a:r>
              <a:rPr lang="en-IN" sz="2400" b="1" u="sng" spc="-15" dirty="0" err="1">
                <a:latin typeface="Times New Roman" panose="02020603050405020304" pitchFamily="18" charset="0"/>
                <a:cs typeface="Times New Roman" panose="02020603050405020304" pitchFamily="18" charset="0"/>
              </a:rPr>
              <a:t>w.e.f</a:t>
            </a:r>
            <a:r>
              <a:rPr lang="en-IN" sz="2400" b="1" u="sng" spc="-15" dirty="0">
                <a:latin typeface="Times New Roman" panose="02020603050405020304" pitchFamily="18" charset="0"/>
                <a:cs typeface="Times New Roman" panose="02020603050405020304" pitchFamily="18" charset="0"/>
              </a:rPr>
              <a:t>. </a:t>
            </a:r>
            <a:r>
              <a:rPr lang="en-IN" sz="2400" b="1" u="sng" spc="-5" dirty="0">
                <a:latin typeface="Times New Roman" panose="02020603050405020304" pitchFamily="18" charset="0"/>
                <a:cs typeface="Times New Roman" panose="02020603050405020304" pitchFamily="18" charset="0"/>
              </a:rPr>
              <a:t>1.4.2019 inserted third proviso to Section 50C </a:t>
            </a:r>
            <a:r>
              <a:rPr lang="en-IN" sz="2400" b="1" u="sng" spc="-10" dirty="0">
                <a:latin typeface="Times New Roman" panose="02020603050405020304" pitchFamily="18" charset="0"/>
                <a:cs typeface="Times New Roman" panose="02020603050405020304" pitchFamily="18" charset="0"/>
              </a:rPr>
              <a:t>which  </a:t>
            </a:r>
            <a:r>
              <a:rPr lang="en-IN" sz="2400" b="1" u="sng" spc="-5" dirty="0">
                <a:latin typeface="Times New Roman" panose="02020603050405020304" pitchFamily="18" charset="0"/>
                <a:cs typeface="Times New Roman" panose="02020603050405020304" pitchFamily="18" charset="0"/>
              </a:rPr>
              <a:t>provides for a tolerance limit of 5% </a:t>
            </a:r>
            <a:r>
              <a:rPr lang="en-IN" sz="2400" spc="-5" dirty="0">
                <a:latin typeface="Times New Roman" panose="02020603050405020304" pitchFamily="18" charset="0"/>
                <a:cs typeface="Times New Roman" panose="02020603050405020304" pitchFamily="18" charset="0"/>
              </a:rPr>
              <a:t>of the consideration received or accruing as a  result of the</a:t>
            </a:r>
            <a:r>
              <a:rPr lang="en-IN" sz="2400" spc="-70" dirty="0">
                <a:latin typeface="Times New Roman" panose="02020603050405020304" pitchFamily="18" charset="0"/>
                <a:cs typeface="Times New Roman" panose="02020603050405020304" pitchFamily="18" charset="0"/>
              </a:rPr>
              <a:t> </a:t>
            </a:r>
            <a:r>
              <a:rPr lang="en-IN" sz="2400" spc="-10" dirty="0">
                <a:latin typeface="Times New Roman" panose="02020603050405020304" pitchFamily="18" charset="0"/>
                <a:cs typeface="Times New Roman" panose="02020603050405020304" pitchFamily="18" charset="0"/>
              </a:rPr>
              <a:t>transfer.</a:t>
            </a:r>
            <a:endParaRPr lang="en-IN" sz="2400" dirty="0">
              <a:latin typeface="Times New Roman" panose="02020603050405020304" pitchFamily="18" charset="0"/>
              <a:cs typeface="Times New Roman" panose="02020603050405020304" pitchFamily="18" charset="0"/>
            </a:endParaRPr>
          </a:p>
          <a:p>
            <a:pPr marL="0" indent="0" algn="just">
              <a:lnSpc>
                <a:spcPct val="100000"/>
              </a:lnSpc>
              <a:spcBef>
                <a:spcPts val="30"/>
              </a:spcBef>
              <a:buNone/>
            </a:pPr>
            <a:endParaRPr lang="en-IN" sz="2400" dirty="0">
              <a:latin typeface="Times New Roman" panose="02020603050405020304" pitchFamily="18" charset="0"/>
              <a:cs typeface="Times New Roman" panose="02020603050405020304" pitchFamily="18" charset="0"/>
            </a:endParaRPr>
          </a:p>
          <a:p>
            <a:pPr marL="205104" indent="0" algn="just">
              <a:lnSpc>
                <a:spcPct val="100000"/>
              </a:lnSpc>
              <a:buNone/>
            </a:pPr>
            <a:r>
              <a:rPr lang="en-IN" sz="2400" b="1" u="sng" dirty="0">
                <a:latin typeface="Times New Roman" panose="02020603050405020304" pitchFamily="18" charset="0"/>
                <a:cs typeface="Times New Roman" panose="02020603050405020304" pitchFamily="18" charset="0"/>
              </a:rPr>
              <a:t>The </a:t>
            </a:r>
            <a:r>
              <a:rPr lang="en-IN" sz="2400" b="1" u="sng" spc="-5" dirty="0">
                <a:latin typeface="Times New Roman" panose="02020603050405020304" pitchFamily="18" charset="0"/>
                <a:cs typeface="Times New Roman" panose="02020603050405020304" pitchFamily="18" charset="0"/>
              </a:rPr>
              <a:t>limit of 5% has been increased to 10% by the Finance Act, 2020 </a:t>
            </a:r>
            <a:r>
              <a:rPr lang="en-IN" sz="2400" b="1" u="sng" spc="-15" dirty="0" err="1">
                <a:latin typeface="Times New Roman" panose="02020603050405020304" pitchFamily="18" charset="0"/>
                <a:cs typeface="Times New Roman" panose="02020603050405020304" pitchFamily="18" charset="0"/>
              </a:rPr>
              <a:t>w.e.f</a:t>
            </a:r>
            <a:r>
              <a:rPr lang="en-IN" sz="2400" b="1" u="sng" spc="-15" dirty="0">
                <a:latin typeface="Times New Roman" panose="02020603050405020304" pitchFamily="18" charset="0"/>
                <a:cs typeface="Times New Roman" panose="02020603050405020304" pitchFamily="18" charset="0"/>
              </a:rPr>
              <a:t>.</a:t>
            </a:r>
            <a:r>
              <a:rPr lang="en-IN" sz="2400" b="1" u="sng" spc="-5" dirty="0">
                <a:latin typeface="Times New Roman" panose="02020603050405020304" pitchFamily="18" charset="0"/>
                <a:cs typeface="Times New Roman" panose="02020603050405020304" pitchFamily="18" charset="0"/>
              </a:rPr>
              <a:t> 1.4.2021</a:t>
            </a:r>
            <a:r>
              <a:rPr lang="en-IN" sz="2400" spc="-5" dirty="0">
                <a:latin typeface="Times New Roman" panose="02020603050405020304" pitchFamily="18" charset="0"/>
                <a:cs typeface="Times New Roman" panose="02020603050405020304" pitchFamily="18" charset="0"/>
              </a:rPr>
              <a:t>.</a:t>
            </a:r>
            <a:endParaRPr lang="en-IN" sz="4400" dirty="0">
              <a:latin typeface="Times New Roman" panose="02020603050405020304" pitchFamily="18" charset="0"/>
              <a:cs typeface="Times New Roman" panose="02020603050405020304" pitchFamily="18" charset="0"/>
            </a:endParaRPr>
          </a:p>
          <a:p>
            <a:pPr marL="0" indent="0" algn="just">
              <a:lnSpc>
                <a:spcPct val="100000"/>
              </a:lnSpc>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020677553"/>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57629"/>
            <a:ext cx="11567160" cy="5970134"/>
          </a:xfrm>
        </p:spPr>
        <p:txBody>
          <a:bodyPr>
            <a:normAutofit/>
          </a:bodyPr>
          <a:lstStyle/>
          <a:p>
            <a:pPr marL="0" indent="0" algn="just">
              <a:buNone/>
            </a:pPr>
            <a:r>
              <a:rPr lang="en-IN" sz="2000" b="1" u="sng" dirty="0">
                <a:latin typeface="Times New Roman" panose="02020603050405020304" pitchFamily="18" charset="0"/>
                <a:cs typeface="Times New Roman" panose="02020603050405020304" pitchFamily="18" charset="0"/>
              </a:rPr>
              <a:t>A </a:t>
            </a:r>
            <a:r>
              <a:rPr lang="en-IN" sz="2000" b="1" u="sng" spc="-5" dirty="0">
                <a:latin typeface="Times New Roman" panose="02020603050405020304" pitchFamily="18" charset="0"/>
                <a:cs typeface="Times New Roman" panose="02020603050405020304" pitchFamily="18" charset="0"/>
              </a:rPr>
              <a:t>question arises as to whether the tolerance limit is prospective from the date of </a:t>
            </a:r>
            <a:r>
              <a:rPr lang="en-IN" sz="2000" b="1" u="sng" dirty="0">
                <a:latin typeface="Times New Roman" panose="02020603050405020304" pitchFamily="18" charset="0"/>
                <a:cs typeface="Times New Roman" panose="02020603050405020304" pitchFamily="18" charset="0"/>
              </a:rPr>
              <a:t>its </a:t>
            </a:r>
            <a:r>
              <a:rPr lang="en-IN" sz="2000" b="1" u="sng" spc="-5" dirty="0">
                <a:latin typeface="Times New Roman" panose="02020603050405020304" pitchFamily="18" charset="0"/>
                <a:cs typeface="Times New Roman" panose="02020603050405020304" pitchFamily="18" charset="0"/>
              </a:rPr>
              <a:t>introduction or is retrospective?  </a:t>
            </a:r>
            <a:r>
              <a:rPr lang="en-IN" sz="2000" b="1" u="sng" dirty="0">
                <a:latin typeface="Times New Roman" panose="02020603050405020304" pitchFamily="18" charset="0"/>
                <a:cs typeface="Times New Roman" panose="02020603050405020304" pitchFamily="18" charset="0"/>
              </a:rPr>
              <a:t>If </a:t>
            </a:r>
            <a:r>
              <a:rPr lang="en-IN" sz="2000" b="1" u="sng" spc="-5" dirty="0">
                <a:latin typeface="Times New Roman" panose="02020603050405020304" pitchFamily="18" charset="0"/>
                <a:cs typeface="Times New Roman" panose="02020603050405020304" pitchFamily="18" charset="0"/>
              </a:rPr>
              <a:t>it is retrospective, it is retrospective since</a:t>
            </a:r>
            <a:r>
              <a:rPr lang="en-IN" sz="2000" b="1" u="sng" spc="35" dirty="0">
                <a:latin typeface="Times New Roman" panose="02020603050405020304" pitchFamily="18" charset="0"/>
                <a:cs typeface="Times New Roman" panose="02020603050405020304" pitchFamily="18" charset="0"/>
              </a:rPr>
              <a:t> </a:t>
            </a:r>
            <a:r>
              <a:rPr lang="en-IN" sz="2000" b="1" u="sng" spc="-10" dirty="0">
                <a:latin typeface="Times New Roman" panose="02020603050405020304" pitchFamily="18" charset="0"/>
                <a:cs typeface="Times New Roman" panose="02020603050405020304" pitchFamily="18" charset="0"/>
              </a:rPr>
              <a:t>when?</a:t>
            </a:r>
            <a:endParaRPr lang="en-IN" sz="2000" b="1" u="sng"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cs typeface="Times New Roman" panose="02020603050405020304" pitchFamily="18" charset="0"/>
              </a:rPr>
              <a:t>Amendment made in section 50C(1) by inserting third proviso by Finance Act, 2018, with effect from 1-4-2019 is </a:t>
            </a:r>
            <a:r>
              <a:rPr lang="en-GB" sz="2000" b="1" u="sng" dirty="0">
                <a:latin typeface="Times New Roman" panose="02020603050405020304" pitchFamily="18" charset="0"/>
                <a:cs typeface="Times New Roman" panose="02020603050405020304" pitchFamily="18" charset="0"/>
              </a:rPr>
              <a:t>curative in nature and same would apply retrospectively</a:t>
            </a:r>
            <a:endParaRPr lang="en-IN" sz="2000" b="1" u="sng" dirty="0">
              <a:latin typeface="Times New Roman" panose="02020603050405020304" pitchFamily="18" charset="0"/>
              <a:cs typeface="Times New Roman" panose="02020603050405020304" pitchFamily="18" charset="0"/>
            </a:endParaRPr>
          </a:p>
          <a:p>
            <a:pPr marL="0" indent="0" algn="just">
              <a:buNone/>
            </a:pPr>
            <a:endParaRPr lang="en-GB" sz="2000" b="1" u="sng" dirty="0">
              <a:latin typeface="Times New Roman" panose="02020603050405020304" pitchFamily="18" charset="0"/>
              <a:cs typeface="Times New Roman" panose="02020603050405020304" pitchFamily="18" charset="0"/>
            </a:endParaRPr>
          </a:p>
          <a:p>
            <a:pPr marL="0" indent="0">
              <a:buNone/>
            </a:pPr>
            <a:r>
              <a:rPr lang="en-GB" sz="2000" b="1" dirty="0">
                <a:latin typeface="Times New Roman" panose="02020603050405020304" pitchFamily="18" charset="0"/>
                <a:cs typeface="Times New Roman" panose="02020603050405020304" pitchFamily="18" charset="0"/>
              </a:rPr>
              <a:t>a) Joseph </a:t>
            </a:r>
            <a:r>
              <a:rPr lang="en-GB" sz="2000" b="1" dirty="0" err="1">
                <a:latin typeface="Times New Roman" panose="02020603050405020304" pitchFamily="18" charset="0"/>
                <a:cs typeface="Times New Roman" panose="02020603050405020304" pitchFamily="18" charset="0"/>
              </a:rPr>
              <a:t>Mudaliar</a:t>
            </a:r>
            <a:r>
              <a:rPr lang="en-GB" sz="2000" b="1" dirty="0">
                <a:latin typeface="Times New Roman" panose="02020603050405020304" pitchFamily="18" charset="0"/>
                <a:cs typeface="Times New Roman" panose="02020603050405020304" pitchFamily="18" charset="0"/>
              </a:rPr>
              <a:t> </a:t>
            </a:r>
            <a:r>
              <a:rPr lang="en-GB" sz="2000" b="1" i="1" dirty="0">
                <a:latin typeface="Times New Roman" panose="02020603050405020304" pitchFamily="18" charset="0"/>
                <a:cs typeface="Times New Roman" panose="02020603050405020304" pitchFamily="18" charset="0"/>
              </a:rPr>
              <a:t>v. </a:t>
            </a:r>
            <a:r>
              <a:rPr lang="en-GB" sz="2000" b="1" dirty="0">
                <a:latin typeface="Times New Roman" panose="02020603050405020304" pitchFamily="18" charset="0"/>
                <a:cs typeface="Times New Roman" panose="02020603050405020304" pitchFamily="18" charset="0"/>
              </a:rPr>
              <a:t>Deputy Commissioner of Income-tax, CC-4(3), Mumbai </a:t>
            </a:r>
            <a:r>
              <a:rPr lang="pt-BR" sz="2000" b="1" dirty="0">
                <a:latin typeface="Times New Roman" panose="02020603050405020304" pitchFamily="18" charset="0"/>
                <a:cs typeface="Times New Roman" panose="02020603050405020304" pitchFamily="18" charset="0"/>
              </a:rPr>
              <a:t>[2021] 130 taxmann.com 250 (Mumbai - Trib.) Dated 14.09.2021</a:t>
            </a:r>
            <a:endParaRPr lang="en-GB" sz="2000" b="1" dirty="0">
              <a:latin typeface="Times New Roman" panose="02020603050405020304" pitchFamily="18" charset="0"/>
              <a:cs typeface="Times New Roman" panose="02020603050405020304" pitchFamily="18" charset="0"/>
            </a:endParaRPr>
          </a:p>
          <a:p>
            <a:pPr marL="0" indent="0" algn="just">
              <a:buNone/>
            </a:pPr>
            <a:endParaRPr lang="en-IN" sz="2000" spc="-5" dirty="0">
              <a:latin typeface="Times New Roman" panose="02020603050405020304" pitchFamily="18" charset="0"/>
              <a:cs typeface="Times New Roman" panose="02020603050405020304" pitchFamily="18" charset="0"/>
            </a:endParaRPr>
          </a:p>
          <a:p>
            <a:pPr marL="0" indent="0" algn="just">
              <a:buNone/>
            </a:pPr>
            <a:r>
              <a:rPr lang="en-IN" sz="2000" b="1" u="sng" spc="-5" dirty="0">
                <a:latin typeface="Times New Roman" panose="02020603050405020304" pitchFamily="18" charset="0"/>
                <a:cs typeface="Times New Roman" panose="02020603050405020304" pitchFamily="18" charset="0"/>
              </a:rPr>
              <a:t>Amendment made in scheme of section 50C(1), </a:t>
            </a:r>
            <a:r>
              <a:rPr lang="en-IN" sz="2000" b="1" u="sng" dirty="0">
                <a:latin typeface="Times New Roman" panose="02020603050405020304" pitchFamily="18" charset="0"/>
                <a:cs typeface="Times New Roman" panose="02020603050405020304" pitchFamily="18" charset="0"/>
              </a:rPr>
              <a:t>by </a:t>
            </a:r>
            <a:r>
              <a:rPr lang="en-IN" sz="2000" b="1" u="sng" spc="-5" dirty="0">
                <a:latin typeface="Times New Roman" panose="02020603050405020304" pitchFamily="18" charset="0"/>
                <a:cs typeface="Times New Roman" panose="02020603050405020304" pitchFamily="18" charset="0"/>
              </a:rPr>
              <a:t>inserting third proviso thereto and  </a:t>
            </a:r>
            <a:r>
              <a:rPr lang="en-IN" sz="2000" b="1" u="sng" dirty="0">
                <a:latin typeface="Times New Roman" panose="02020603050405020304" pitchFamily="18" charset="0"/>
                <a:cs typeface="Times New Roman" panose="02020603050405020304" pitchFamily="18" charset="0"/>
              </a:rPr>
              <a:t>by </a:t>
            </a:r>
            <a:r>
              <a:rPr lang="en-IN" sz="2000" b="1" u="sng" spc="-5" dirty="0">
                <a:latin typeface="Times New Roman" panose="02020603050405020304" pitchFamily="18" charset="0"/>
                <a:cs typeface="Times New Roman" panose="02020603050405020304" pitchFamily="18" charset="0"/>
              </a:rPr>
              <a:t>enhancing tolerance band for variations between stated sale consideration vis-à-vis stamp duty valuation from 5 per cent to 10 per cent </a:t>
            </a:r>
            <a:r>
              <a:rPr lang="en-IN" sz="2000" b="1" u="sng" dirty="0">
                <a:latin typeface="Times New Roman" panose="02020603050405020304" pitchFamily="18" charset="0"/>
                <a:cs typeface="Times New Roman" panose="02020603050405020304" pitchFamily="18" charset="0"/>
              </a:rPr>
              <a:t>are </a:t>
            </a:r>
            <a:r>
              <a:rPr lang="en-IN" sz="2000" b="1" u="sng" spc="-10" dirty="0">
                <a:latin typeface="Times New Roman" panose="02020603050405020304" pitchFamily="18" charset="0"/>
                <a:cs typeface="Times New Roman" panose="02020603050405020304" pitchFamily="18" charset="0"/>
              </a:rPr>
              <a:t>effective </a:t>
            </a:r>
            <a:r>
              <a:rPr lang="en-IN" sz="2000" b="1" u="sng" spc="-5" dirty="0">
                <a:latin typeface="Times New Roman" panose="02020603050405020304" pitchFamily="18" charset="0"/>
                <a:cs typeface="Times New Roman" panose="02020603050405020304" pitchFamily="18" charset="0"/>
              </a:rPr>
              <a:t>from date on which section 50C, itself was introduced, </a:t>
            </a:r>
            <a:r>
              <a:rPr lang="en-IN" sz="2000" b="1" u="sng" spc="-5" dirty="0" err="1">
                <a:latin typeface="Times New Roman" panose="02020603050405020304" pitchFamily="18" charset="0"/>
                <a:cs typeface="Times New Roman" panose="02020603050405020304" pitchFamily="18" charset="0"/>
              </a:rPr>
              <a:t>i.e</a:t>
            </a:r>
            <a:r>
              <a:rPr lang="en-IN" sz="2000" b="1" u="sng" spc="-5" dirty="0">
                <a:latin typeface="Times New Roman" panose="02020603050405020304" pitchFamily="18" charset="0"/>
                <a:cs typeface="Times New Roman" panose="02020603050405020304" pitchFamily="18" charset="0"/>
              </a:rPr>
              <a:t> 1-4-2003</a:t>
            </a:r>
            <a:r>
              <a:rPr lang="en-GB" sz="2000" dirty="0">
                <a:latin typeface="Times New Roman" panose="02020603050405020304" pitchFamily="18" charset="0"/>
                <a:cs typeface="Times New Roman" panose="02020603050405020304" pitchFamily="18" charset="0"/>
              </a:rPr>
              <a:t>.</a:t>
            </a:r>
          </a:p>
          <a:p>
            <a:pPr marL="0" indent="0" algn="just">
              <a:buNone/>
            </a:pPr>
            <a:r>
              <a:rPr lang="en-GB" sz="2000" b="1" dirty="0">
                <a:latin typeface="Times New Roman" panose="02020603050405020304" pitchFamily="18" charset="0"/>
                <a:cs typeface="Times New Roman" panose="02020603050405020304" pitchFamily="18" charset="0"/>
              </a:rPr>
              <a:t>a) Sandeep </a:t>
            </a:r>
            <a:r>
              <a:rPr lang="en-GB" sz="2000" b="1" dirty="0" err="1">
                <a:latin typeface="Times New Roman" panose="02020603050405020304" pitchFamily="18" charset="0"/>
                <a:cs typeface="Times New Roman" panose="02020603050405020304" pitchFamily="18" charset="0"/>
              </a:rPr>
              <a:t>Patil</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vs</a:t>
            </a:r>
            <a:r>
              <a:rPr lang="en-GB" sz="2000" b="1" dirty="0">
                <a:latin typeface="Times New Roman" panose="02020603050405020304" pitchFamily="18" charset="0"/>
                <a:cs typeface="Times New Roman" panose="02020603050405020304" pitchFamily="18" charset="0"/>
              </a:rPr>
              <a:t> ITO in ITA no 924/Bang/2019 dated 09.09.2020 for AY 2016-17 .</a:t>
            </a:r>
          </a:p>
          <a:p>
            <a:pPr marL="0" indent="0" algn="just">
              <a:buNone/>
            </a:pPr>
            <a:r>
              <a:rPr lang="en-GB" sz="2000" b="1" dirty="0">
                <a:latin typeface="Times New Roman" panose="02020603050405020304" pitchFamily="18" charset="0"/>
                <a:cs typeface="Times New Roman" panose="02020603050405020304" pitchFamily="18" charset="0"/>
              </a:rPr>
              <a:t>b) Maria </a:t>
            </a:r>
            <a:r>
              <a:rPr lang="en-GB" sz="2000" b="1" dirty="0" err="1">
                <a:latin typeface="Times New Roman" panose="02020603050405020304" pitchFamily="18" charset="0"/>
                <a:cs typeface="Times New Roman" panose="02020603050405020304" pitchFamily="18" charset="0"/>
              </a:rPr>
              <a:t>Fernandes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Charyl</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vs</a:t>
            </a:r>
            <a:r>
              <a:rPr lang="en-GB" sz="2000" b="1" dirty="0">
                <a:latin typeface="Times New Roman" panose="02020603050405020304" pitchFamily="18" charset="0"/>
                <a:cs typeface="Times New Roman" panose="02020603050405020304" pitchFamily="18" charset="0"/>
              </a:rPr>
              <a:t> ITO 123 </a:t>
            </a:r>
            <a:r>
              <a:rPr lang="en-GB" sz="2000" b="1" dirty="0" err="1">
                <a:latin typeface="Times New Roman" panose="02020603050405020304" pitchFamily="18" charset="0"/>
                <a:cs typeface="Times New Roman" panose="02020603050405020304" pitchFamily="18" charset="0"/>
              </a:rPr>
              <a:t>Taxmann</a:t>
            </a:r>
            <a:r>
              <a:rPr lang="en-GB" sz="2000" b="1" dirty="0">
                <a:latin typeface="Times New Roman" panose="02020603050405020304" pitchFamily="18" charset="0"/>
                <a:cs typeface="Times New Roman" panose="02020603050405020304" pitchFamily="18" charset="0"/>
              </a:rPr>
              <a:t> 252/2021/Mum dated 15.01.2021. for AY 2011-12</a:t>
            </a:r>
          </a:p>
          <a:p>
            <a:pPr marL="0" indent="0" algn="just">
              <a:buNone/>
            </a:pPr>
            <a:r>
              <a:rPr lang="en-GB" sz="2000" b="1" dirty="0">
                <a:latin typeface="Times New Roman" panose="02020603050405020304" pitchFamily="18" charset="0"/>
                <a:cs typeface="Times New Roman" panose="02020603050405020304" pitchFamily="18" charset="0"/>
              </a:rPr>
              <a:t>c) </a:t>
            </a:r>
            <a:r>
              <a:rPr lang="en-GB" sz="2000" b="1" dirty="0" err="1">
                <a:latin typeface="Times New Roman" panose="02020603050405020304" pitchFamily="18" charset="0"/>
                <a:cs typeface="Times New Roman" panose="02020603050405020304" pitchFamily="18" charset="0"/>
              </a:rPr>
              <a:t>Mamatha</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Divakar</a:t>
            </a:r>
            <a:r>
              <a:rPr lang="en-GB" sz="2000" b="1" dirty="0">
                <a:latin typeface="Times New Roman" panose="02020603050405020304" pitchFamily="18" charset="0"/>
                <a:cs typeface="Times New Roman" panose="02020603050405020304" pitchFamily="18" charset="0"/>
              </a:rPr>
              <a:t> Shetty </a:t>
            </a:r>
            <a:r>
              <a:rPr lang="en-GB" sz="2000" b="1" dirty="0" err="1">
                <a:latin typeface="Times New Roman" panose="02020603050405020304" pitchFamily="18" charset="0"/>
                <a:cs typeface="Times New Roman" panose="02020603050405020304" pitchFamily="18" charset="0"/>
              </a:rPr>
              <a:t>vs</a:t>
            </a:r>
            <a:r>
              <a:rPr lang="en-GB" sz="2000" b="1" dirty="0">
                <a:latin typeface="Times New Roman" panose="02020603050405020304" pitchFamily="18" charset="0"/>
                <a:cs typeface="Times New Roman" panose="02020603050405020304" pitchFamily="18" charset="0"/>
              </a:rPr>
              <a:t> ITO in </a:t>
            </a:r>
            <a:r>
              <a:rPr lang="pt-BR" sz="2000" b="1" dirty="0">
                <a:latin typeface="Times New Roman" panose="02020603050405020304" pitchFamily="18" charset="0"/>
                <a:cs typeface="Times New Roman" panose="02020603050405020304" pitchFamily="18" charset="0"/>
              </a:rPr>
              <a:t>ITA No. 1204/H/2017 dated 30.09.2021. for AY 2009-10</a:t>
            </a:r>
          </a:p>
          <a:p>
            <a:pPr marL="0" indent="0" algn="just">
              <a:buNone/>
            </a:pPr>
            <a:r>
              <a:rPr lang="en-US" sz="2000" b="1" dirty="0">
                <a:latin typeface="Times New Roman" panose="02020603050405020304" pitchFamily="18" charset="0"/>
                <a:cs typeface="Times New Roman" panose="02020603050405020304" pitchFamily="18" charset="0"/>
              </a:rPr>
              <a:t>d) </a:t>
            </a:r>
            <a:r>
              <a:rPr lang="en-US" sz="2000" b="1" dirty="0" err="1">
                <a:latin typeface="Times New Roman" panose="02020603050405020304" pitchFamily="18" charset="0"/>
                <a:cs typeface="Times New Roman" panose="02020603050405020304" pitchFamily="18" charset="0"/>
              </a:rPr>
              <a:t>Amrapali</a:t>
            </a:r>
            <a:r>
              <a:rPr lang="en-US" sz="2000" b="1" dirty="0">
                <a:latin typeface="Times New Roman" panose="02020603050405020304" pitchFamily="18" charset="0"/>
                <a:cs typeface="Times New Roman" panose="02020603050405020304" pitchFamily="18" charset="0"/>
              </a:rPr>
              <a:t> Cinema Vs. ACIT, [2021] 127 Taxmann.com 376 (Delhi - Trib.) dated 28.04.2021 for AY 2012-13</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843443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04" y="224973"/>
            <a:ext cx="11615765" cy="5893934"/>
          </a:xfrm>
        </p:spPr>
        <p:txBody>
          <a:bodyPr>
            <a:noAutofit/>
          </a:bodyPr>
          <a:lstStyle/>
          <a:p>
            <a:pPr marL="109728" indent="0" algn="just">
              <a:lnSpc>
                <a:spcPct val="100000"/>
              </a:lnSpc>
              <a:buNone/>
            </a:pPr>
            <a:r>
              <a:rPr lang="en-US" sz="2400" b="1" i="0" dirty="0">
                <a:effectLst/>
                <a:highlight>
                  <a:srgbClr val="FFFFFF"/>
                </a:highlight>
                <a:latin typeface="Times New Roman" panose="02020603050405020304" pitchFamily="18" charset="0"/>
                <a:cs typeface="Times New Roman" panose="02020603050405020304" pitchFamily="18" charset="0"/>
              </a:rPr>
              <a:t>The Hon’ble Supreme Court Observed as Follows:</a:t>
            </a:r>
          </a:p>
          <a:p>
            <a:pPr marL="395478" indent="-285750" algn="just">
              <a:lnSpc>
                <a:spcPct val="100000"/>
              </a:lnSpc>
              <a:buFont typeface="Wingdings" panose="05000000000000000000" pitchFamily="2" charset="2"/>
              <a:buChar char="Ø"/>
            </a:pPr>
            <a:r>
              <a:rPr lang="en-US" sz="2400" b="0" i="0" dirty="0">
                <a:effectLst/>
                <a:highlight>
                  <a:srgbClr val="FFFFFF"/>
                </a:highlight>
                <a:latin typeface="Times New Roman" panose="02020603050405020304" pitchFamily="18" charset="0"/>
                <a:cs typeface="Times New Roman" panose="02020603050405020304" pitchFamily="18" charset="0"/>
              </a:rPr>
              <a:t>The Apex Court, in light of facts and circumstances of the present case, held that the appeals lack merit and thereby dismissed the appeals. </a:t>
            </a:r>
          </a:p>
          <a:p>
            <a:pPr marL="281178" indent="-171450" algn="just">
              <a:lnSpc>
                <a:spcPct val="100000"/>
              </a:lnSpc>
              <a:buFont typeface="Wingdings" panose="05000000000000000000" pitchFamily="2" charset="2"/>
              <a:buChar char="Ø"/>
            </a:pPr>
            <a:r>
              <a:rPr lang="en-US" sz="2400" b="0" i="0" dirty="0">
                <a:effectLst/>
                <a:highlight>
                  <a:srgbClr val="FFFFFF"/>
                </a:highlight>
                <a:latin typeface="Times New Roman" panose="02020603050405020304" pitchFamily="18" charset="0"/>
                <a:cs typeface="Times New Roman" panose="02020603050405020304" pitchFamily="18" charset="0"/>
              </a:rPr>
              <a:t>Court observed that there is no evidence to prove that the documents mentioned were obtained by the Plaintiff/Respondent through misrepresentation, manipulation or fraud. </a:t>
            </a:r>
          </a:p>
          <a:p>
            <a:pPr marL="281178" indent="-171450" algn="just">
              <a:lnSpc>
                <a:spcPct val="100000"/>
              </a:lnSpc>
              <a:buFont typeface="Wingdings" panose="05000000000000000000" pitchFamily="2" charset="2"/>
              <a:buChar char="Ø"/>
            </a:pPr>
            <a:r>
              <a:rPr lang="en-US" sz="2400" b="0" i="0" dirty="0">
                <a:effectLst/>
                <a:highlight>
                  <a:srgbClr val="FFFFFF"/>
                </a:highlight>
                <a:latin typeface="Times New Roman" panose="02020603050405020304" pitchFamily="18" charset="0"/>
                <a:cs typeface="Times New Roman" panose="02020603050405020304" pitchFamily="18" charset="0"/>
              </a:rPr>
              <a:t>The Court held that agreement to sell, payment of sale and receipt of sale consideration and possession of memo which on record proves that the Plaintiff/Respondent has the possessory rights over the property. </a:t>
            </a:r>
          </a:p>
          <a:p>
            <a:pPr marL="109728" indent="0" algn="just">
              <a:lnSpc>
                <a:spcPct val="100000"/>
              </a:lnSpc>
              <a:buNone/>
            </a:pPr>
            <a:endParaRPr lang="en-US" sz="2400" b="1" u="none" strike="noStrike" baseline="0" dirty="0">
              <a:highlight>
                <a:srgbClr val="FFFFFF"/>
              </a:highlight>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96806213"/>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57629"/>
            <a:ext cx="11567160" cy="5970134"/>
          </a:xfrm>
        </p:spPr>
        <p:txBody>
          <a:bodyPr>
            <a:normAutofit lnSpcReduction="10000"/>
          </a:bodyPr>
          <a:lstStyle/>
          <a:p>
            <a:pPr marL="0" indent="0" algn="just">
              <a:lnSpc>
                <a:spcPct val="100000"/>
              </a:lnSpc>
              <a:buNone/>
            </a:pPr>
            <a:r>
              <a:rPr lang="en-GB" sz="2400" b="1" dirty="0">
                <a:latin typeface="Times New Roman" panose="02020603050405020304" pitchFamily="18" charset="0"/>
                <a:cs typeface="Times New Roman" panose="02020603050405020304" pitchFamily="18" charset="0"/>
              </a:rPr>
              <a:t>Sri Sandeep </a:t>
            </a:r>
            <a:r>
              <a:rPr lang="en-GB" sz="2400" b="1" dirty="0" err="1">
                <a:latin typeface="Times New Roman" panose="02020603050405020304" pitchFamily="18" charset="0"/>
                <a:cs typeface="Times New Roman" panose="02020603050405020304" pitchFamily="18" charset="0"/>
              </a:rPr>
              <a:t>Patil</a:t>
            </a:r>
            <a:r>
              <a:rPr lang="en-GB" sz="2400" b="1" dirty="0">
                <a:latin typeface="Times New Roman" panose="02020603050405020304" pitchFamily="18" charset="0"/>
                <a:cs typeface="Times New Roman" panose="02020603050405020304" pitchFamily="18" charset="0"/>
              </a:rPr>
              <a:t>, Bangalore </a:t>
            </a:r>
            <a:r>
              <a:rPr lang="en-GB" sz="2400" b="1" dirty="0" err="1">
                <a:latin typeface="Times New Roman" panose="02020603050405020304" pitchFamily="18" charset="0"/>
                <a:cs typeface="Times New Roman" panose="02020603050405020304" pitchFamily="18" charset="0"/>
              </a:rPr>
              <a:t>vs</a:t>
            </a:r>
            <a:r>
              <a:rPr lang="en-GB" sz="2400" b="1" dirty="0">
                <a:latin typeface="Times New Roman" panose="02020603050405020304" pitchFamily="18" charset="0"/>
                <a:cs typeface="Times New Roman" panose="02020603050405020304" pitchFamily="18" charset="0"/>
              </a:rPr>
              <a:t> Income Tax Officer, Ward-1(3)(5) dated 9.09.2020</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10. We also notice that the Parliament has introduced third proviso in section 50C(1) of the Act, as per which the </a:t>
            </a:r>
            <a:r>
              <a:rPr lang="en-GB" sz="2400" b="1" u="sng" dirty="0">
                <a:latin typeface="Times New Roman" panose="02020603050405020304" pitchFamily="18" charset="0"/>
                <a:cs typeface="Times New Roman" panose="02020603050405020304" pitchFamily="18" charset="0"/>
              </a:rPr>
              <a:t>difference in stamp duty valuation and actual consideration should be ignored, if it is less than 5%/10%.</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Even though the said provision has come into effect from 1.4.2019/1.4.2021, we notice that the Kolkata Bench of Tribunal has held it to be curative in nature in the case of Chandra Prakash </a:t>
            </a:r>
            <a:r>
              <a:rPr lang="en-GB" sz="2400" b="1" u="sng" dirty="0" err="1">
                <a:latin typeface="Times New Roman" panose="02020603050405020304" pitchFamily="18" charset="0"/>
                <a:cs typeface="Times New Roman" panose="02020603050405020304" pitchFamily="18" charset="0"/>
              </a:rPr>
              <a:t>Jhunjhunwala</a:t>
            </a:r>
            <a:r>
              <a:rPr lang="en-GB" sz="2400" b="1" u="sng" dirty="0">
                <a:latin typeface="Times New Roman" panose="02020603050405020304" pitchFamily="18" charset="0"/>
                <a:cs typeface="Times New Roman" panose="02020603050405020304" pitchFamily="18" charset="0"/>
              </a:rPr>
              <a:t> (supra) and accordingly held that the proviso shall apply since the date of insertion of sec.50C of the Act. Accordingly, the above said reasoning given by the Kolkata bench of ITAT also supports the contentions of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11. In view of the foregoing discussions we find merit in the prayer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We notice that the addition of Rs.15,92,800/- sustained by </a:t>
            </a:r>
            <a:r>
              <a:rPr lang="en-GB" sz="2400" dirty="0" err="1">
                <a:latin typeface="Times New Roman" panose="02020603050405020304" pitchFamily="18" charset="0"/>
                <a:cs typeface="Times New Roman" panose="02020603050405020304" pitchFamily="18" charset="0"/>
              </a:rPr>
              <a:t>Ld</a:t>
            </a:r>
            <a:r>
              <a:rPr lang="en-GB" sz="2400" dirty="0">
                <a:latin typeface="Times New Roman" panose="02020603050405020304" pitchFamily="18" charset="0"/>
                <a:cs typeface="Times New Roman" panose="02020603050405020304" pitchFamily="18" charset="0"/>
              </a:rPr>
              <a:t> CIT(A) works out to less than 10% of the actual consideration of Rs.2,33,00,000/- paid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Accordingly, we modify the order passed by Ld. CIT(A) and </a:t>
            </a:r>
            <a:r>
              <a:rPr lang="en-GB" sz="2400" b="1" u="sng" dirty="0">
                <a:latin typeface="Times New Roman" panose="02020603050405020304" pitchFamily="18" charset="0"/>
                <a:cs typeface="Times New Roman" panose="02020603050405020304" pitchFamily="18" charset="0"/>
              </a:rPr>
              <a:t>direct the A.O. to ignore the difference between fair market value determined by CIT(A) and the actual consideration as the same is less than 10% of the actual consideration.</a:t>
            </a:r>
            <a:endParaRPr lang="en-IN" sz="2400" b="1" u="sng" dirty="0">
              <a:latin typeface="Times New Roman" panose="02020603050405020304" pitchFamily="18" charset="0"/>
              <a:cs typeface="Times New Roman" panose="02020603050405020304" pitchFamily="18" charset="0"/>
            </a:endParaRPr>
          </a:p>
          <a:p>
            <a:pPr marL="0" indent="0" algn="just">
              <a:buNone/>
            </a:pPr>
            <a:endParaRPr lang="en-US"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645971677"/>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68344"/>
            <a:ext cx="11567160" cy="6337416"/>
          </a:xfrm>
        </p:spPr>
        <p:txBody>
          <a:bodyPr>
            <a:normAutofit lnSpcReduction="10000"/>
          </a:bodyPr>
          <a:lstStyle/>
          <a:p>
            <a:pPr marL="0" indent="0" algn="just">
              <a:buNone/>
            </a:pPr>
            <a:r>
              <a:rPr lang="en-GB" sz="2400" b="1" dirty="0">
                <a:latin typeface="Times New Roman" panose="02020603050405020304" pitchFamily="18" charset="0"/>
                <a:cs typeface="Times New Roman" panose="02020603050405020304" pitchFamily="18" charset="0"/>
              </a:rPr>
              <a:t>Maria </a:t>
            </a:r>
            <a:r>
              <a:rPr lang="en-GB" sz="2400" b="1" dirty="0" err="1">
                <a:latin typeface="Times New Roman" panose="02020603050405020304" pitchFamily="18" charset="0"/>
                <a:cs typeface="Times New Roman" panose="02020603050405020304" pitchFamily="18" charset="0"/>
              </a:rPr>
              <a:t>Fernandes</a:t>
            </a:r>
            <a:r>
              <a:rPr lang="en-GB" sz="2400" b="1" dirty="0">
                <a:latin typeface="Times New Roman" panose="02020603050405020304" pitchFamily="18" charset="0"/>
                <a:cs typeface="Times New Roman" panose="02020603050405020304" pitchFamily="18" charset="0"/>
              </a:rPr>
              <a:t> Cheryl v. Income Tax Officer, (International Taxation), 2(3)(1) (ITAT Mumbai) </a:t>
            </a:r>
            <a:r>
              <a:rPr lang="pt-BR" sz="2400" b="1" dirty="0">
                <a:latin typeface="Times New Roman" panose="02020603050405020304" pitchFamily="18" charset="0"/>
                <a:cs typeface="Times New Roman" panose="02020603050405020304" pitchFamily="18" charset="0"/>
              </a:rPr>
              <a:t>[2021] 123 taxmann.com 252 (Mumbai - Trib.) dated 15.01.2021.</a:t>
            </a:r>
          </a:p>
          <a:p>
            <a:pPr marL="0" indent="0" algn="just">
              <a:buNone/>
            </a:pPr>
            <a:r>
              <a:rPr lang="en-GB" sz="2400" dirty="0">
                <a:latin typeface="Times New Roman" panose="02020603050405020304" pitchFamily="18" charset="0"/>
                <a:cs typeface="Times New Roman" panose="02020603050405020304" pitchFamily="18" charset="0"/>
              </a:rPr>
              <a:t>Para 7 of the decision makes a reference to the Central Board of Direct Taxes (CBDT) </a:t>
            </a:r>
            <a:r>
              <a:rPr lang="en-GB" sz="2400" b="1" dirty="0">
                <a:latin typeface="Times New Roman" panose="02020603050405020304" pitchFamily="18" charset="0"/>
                <a:cs typeface="Times New Roman" panose="02020603050405020304" pitchFamily="18" charset="0"/>
              </a:rPr>
              <a:t>Circular (Circular No. 8 of 2018)</a:t>
            </a:r>
            <a:r>
              <a:rPr lang="en-GB" sz="2400" dirty="0">
                <a:latin typeface="Times New Roman" panose="02020603050405020304" pitchFamily="18" charset="0"/>
                <a:cs typeface="Times New Roman" panose="02020603050405020304" pitchFamily="18" charset="0"/>
              </a:rPr>
              <a:t> :</a:t>
            </a:r>
          </a:p>
          <a:p>
            <a:pPr marL="0" indent="0" algn="just">
              <a:buNone/>
            </a:pP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These submissions, however, do not impress us. As noted by the Central Board of Direct Taxes circular # 8 of 2018, explaining the reason for the insertion of the third proviso to Section 50C(1), has observed that "It has been pointed out that the variation between stamp duty value and actual consideration received can occur in respect of similar properties in the same area because of a variety of factors, including the shape of the plot or location". </a:t>
            </a:r>
          </a:p>
          <a:p>
            <a:pPr marL="0" indent="0" algn="just">
              <a:buNone/>
            </a:pPr>
            <a:r>
              <a:rPr lang="en-GB" sz="2400" b="1" u="sng" dirty="0">
                <a:latin typeface="Times New Roman" panose="02020603050405020304" pitchFamily="18" charset="0"/>
                <a:cs typeface="Times New Roman" panose="02020603050405020304" pitchFamily="18" charset="0"/>
              </a:rPr>
              <a:t>Once the CBDT itself accepts that these variations could be on account of a variety of factors, essentially </a:t>
            </a:r>
            <a:r>
              <a:rPr lang="en-GB" sz="2400" b="1" u="sng" dirty="0" err="1">
                <a:latin typeface="Times New Roman" panose="02020603050405020304" pitchFamily="18" charset="0"/>
                <a:cs typeface="Times New Roman" panose="02020603050405020304" pitchFamily="18" charset="0"/>
              </a:rPr>
              <a:t>bonafide</a:t>
            </a:r>
            <a:r>
              <a:rPr lang="en-GB" sz="2400" b="1" u="sng" dirty="0">
                <a:latin typeface="Times New Roman" panose="02020603050405020304" pitchFamily="18" charset="0"/>
                <a:cs typeface="Times New Roman" panose="02020603050405020304" pitchFamily="18" charset="0"/>
              </a:rPr>
              <a:t> factors, and, for this reason, Section 50C(1) should not come into play, it was an "unintended consequence" of Section 50C(1) that even in such </a:t>
            </a:r>
            <a:r>
              <a:rPr lang="en-GB" sz="2400" b="1" u="sng" dirty="0" err="1">
                <a:latin typeface="Times New Roman" panose="02020603050405020304" pitchFamily="18" charset="0"/>
                <a:cs typeface="Times New Roman" panose="02020603050405020304" pitchFamily="18" charset="0"/>
              </a:rPr>
              <a:t>bonafide</a:t>
            </a:r>
            <a:r>
              <a:rPr lang="en-GB" sz="2400" b="1" u="sng" dirty="0">
                <a:latin typeface="Times New Roman" panose="02020603050405020304" pitchFamily="18" charset="0"/>
                <a:cs typeface="Times New Roman" panose="02020603050405020304" pitchFamily="18" charset="0"/>
              </a:rPr>
              <a:t> situations, this provision, which is inherently in the nature of an anti-avoidance provision, is invoked. </a:t>
            </a:r>
          </a:p>
          <a:p>
            <a:pPr marL="0" indent="0" algn="just">
              <a:buNone/>
            </a:pPr>
            <a:r>
              <a:rPr lang="en-GB" sz="2400" b="1" u="sng" dirty="0">
                <a:latin typeface="Times New Roman" panose="02020603050405020304" pitchFamily="18" charset="0"/>
                <a:cs typeface="Times New Roman" panose="02020603050405020304" pitchFamily="18" charset="0"/>
              </a:rPr>
              <a:t>Once this situation is sought to be addressed, as is the settled legal position- as we will see a little later in our analysis, this situation needs to be addressed in entirety for the entire period in which such legal provisions had effect, and not for a specific time period only. There is no good reason for holding the curative amendment to be only as prospective in effect.” </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315335764"/>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659" y="10785"/>
            <a:ext cx="11679583" cy="6730069"/>
          </a:xfrm>
        </p:spPr>
        <p:txBody>
          <a:bodyPr>
            <a:noAutofit/>
          </a:bodyPr>
          <a:lstStyle/>
          <a:p>
            <a:pPr marL="0" indent="0" algn="just">
              <a:buNone/>
            </a:pPr>
            <a:r>
              <a:rPr lang="en-US" sz="2200" dirty="0">
                <a:latin typeface="Times New Roman" pitchFamily="18" charset="0"/>
                <a:cs typeface="Times New Roman" pitchFamily="18" charset="0"/>
              </a:rPr>
              <a:t>7. ………… The reasons assigned by the CBDT, i.e</a:t>
            </a:r>
            <a:r>
              <a:rPr lang="en-US" sz="2200" u="sng" dirty="0">
                <a:latin typeface="Times New Roman" pitchFamily="18" charset="0"/>
                <a:cs typeface="Times New Roman" pitchFamily="18" charset="0"/>
              </a:rPr>
              <a:t>., "</a:t>
            </a:r>
            <a:r>
              <a:rPr lang="en-US" sz="2200" b="1" u="sng" dirty="0">
                <a:latin typeface="Times New Roman" pitchFamily="18" charset="0"/>
                <a:cs typeface="Times New Roman" pitchFamily="18" charset="0"/>
              </a:rPr>
              <a:t>the variation between stamp duty value and actual consideration received can occur in respect of similar properties in the same area because of a variety of factors, including the shape of the plot or location," was as much valid in 2003 as it is in 2021. </a:t>
            </a:r>
          </a:p>
          <a:p>
            <a:pPr marL="0" indent="0" algn="just">
              <a:buNone/>
            </a:pPr>
            <a:r>
              <a:rPr lang="en-US" sz="2200" b="1" u="sng" dirty="0">
                <a:latin typeface="Times New Roman" pitchFamily="18" charset="0"/>
                <a:cs typeface="Times New Roman" pitchFamily="18" charset="0"/>
              </a:rPr>
              <a:t>There is no variation in the material facts in this respect in 2021 vis-à-vis the material facts in 2003. What holds good in 2021 was also good in 2003. If variations up to 10% need to be tolerated and need not be probed further, under section 50C, in 2021, there were no good reasons to probe such variations, under section 50C, in the earlier periods as well.</a:t>
            </a:r>
          </a:p>
          <a:p>
            <a:pPr marL="0" indent="0" algn="just">
              <a:buNone/>
            </a:pPr>
            <a:r>
              <a:rPr lang="en-US" sz="2200" b="1" u="sng" dirty="0">
                <a:latin typeface="Times New Roman" pitchFamily="18" charset="0"/>
                <a:cs typeface="Times New Roman" pitchFamily="18" charset="0"/>
              </a:rPr>
              <a:t>We are, therefore, satisfied that the amendment in the scheme of Section 50C(1), by inserting the third proviso thereto and by enhancing the tolerance band for variations between the stated sale consideration vis-à-vis stamp duty valuation to 10%, are curative in nature and, therefore, these provisions, even though stated to be prospective, must be held to relate back to the date when the related statutory provision of Section 50C, i.e. 1st April 2003.</a:t>
            </a:r>
          </a:p>
          <a:p>
            <a:pPr marL="0" indent="0" algn="just">
              <a:buNone/>
            </a:pPr>
            <a:r>
              <a:rPr lang="en-US" sz="2200" dirty="0">
                <a:latin typeface="Times New Roman" pitchFamily="18" charset="0"/>
                <a:cs typeface="Times New Roman" pitchFamily="18" charset="0"/>
              </a:rPr>
              <a:t>In plain words, what is means is that even if the valuation of a property, for the purpose of stamp duty valuation, is 10% more than the stated sale consideration, the stated sale consideration will be accepted at the face value and the anti-avoidance provisions under section 50C will not be invoked.</a:t>
            </a:r>
            <a:endParaRPr lang="en-IN" sz="22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40116197"/>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648" y="357166"/>
            <a:ext cx="11428143" cy="6215106"/>
          </a:xfrm>
        </p:spPr>
        <p:txBody>
          <a:bodyPr>
            <a:noAutofit/>
          </a:bodyPr>
          <a:lstStyle/>
          <a:p>
            <a:pPr marL="0" indent="0" algn="just">
              <a:buNone/>
            </a:pPr>
            <a:r>
              <a:rPr lang="en-US" sz="2400" dirty="0">
                <a:latin typeface="Times New Roman" pitchFamily="18" charset="0"/>
                <a:cs typeface="Times New Roman" pitchFamily="18" charset="0"/>
              </a:rPr>
              <a:t>8. Once legislature very graciously accepts, by introducing the legal amendments in question, that there were lacunas in the provisions of Section 50C in the sense that even in the cases of genuine variations between the stated consideration and the stamp duty valuation, anti-avoidance provisions under section 50C could be pressed into service, and thus remedied the law, there is no escape from holding that these amendments are effective with effect from the date on which the related provision, i.e., Section 50C, itself was introduced. </a:t>
            </a:r>
          </a:p>
          <a:p>
            <a:pPr marL="0" indent="0" algn="just">
              <a:buNone/>
            </a:pPr>
            <a:endParaRPr lang="en-US" sz="2400" dirty="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These amendments are thus held to be retrospective in effect. </a:t>
            </a:r>
          </a:p>
          <a:p>
            <a:pPr marL="0" indent="0" algn="just">
              <a:buNone/>
            </a:pPr>
            <a:endParaRPr lang="en-US" sz="2400" dirty="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In our considered view, therefore, the provisions of the third proviso to Section 50C (1), as they stand now, must be held to be effective with effect from 1st April 2003. </a:t>
            </a:r>
            <a:endParaRPr lang="en-IN"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117343510"/>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357166"/>
            <a:ext cx="11303000" cy="6215106"/>
          </a:xfrm>
        </p:spPr>
        <p:txBody>
          <a:bodyPr>
            <a:normAutofit/>
          </a:bodyPr>
          <a:lstStyle/>
          <a:p>
            <a:pPr algn="just">
              <a:buNone/>
            </a:pPr>
            <a:r>
              <a:rPr lang="en-GB" sz="2400" b="1" dirty="0" err="1">
                <a:latin typeface="Times New Roman" panose="02020603050405020304" pitchFamily="18" charset="0"/>
                <a:cs typeface="Times New Roman" panose="02020603050405020304" pitchFamily="18" charset="0"/>
              </a:rPr>
              <a:t>Mamatha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Divakar</a:t>
            </a:r>
            <a:r>
              <a:rPr lang="en-GB" sz="2400" b="1" dirty="0">
                <a:latin typeface="Times New Roman" panose="02020603050405020304" pitchFamily="18" charset="0"/>
                <a:cs typeface="Times New Roman" panose="02020603050405020304" pitchFamily="18" charset="0"/>
              </a:rPr>
              <a:t> Shetty </a:t>
            </a:r>
            <a:r>
              <a:rPr lang="en-GB" sz="2400" b="1" dirty="0" err="1">
                <a:latin typeface="Times New Roman" panose="02020603050405020304" pitchFamily="18" charset="0"/>
                <a:cs typeface="Times New Roman" panose="02020603050405020304" pitchFamily="18" charset="0"/>
              </a:rPr>
              <a:t>vs</a:t>
            </a:r>
            <a:r>
              <a:rPr lang="en-GB" sz="2400" b="1" dirty="0">
                <a:latin typeface="Times New Roman" panose="02020603050405020304" pitchFamily="18" charset="0"/>
                <a:cs typeface="Times New Roman" panose="02020603050405020304" pitchFamily="18" charset="0"/>
              </a:rPr>
              <a:t> ITO in </a:t>
            </a:r>
            <a:r>
              <a:rPr lang="pt-BR" sz="2400" b="1" dirty="0">
                <a:latin typeface="Times New Roman" panose="02020603050405020304" pitchFamily="18" charset="0"/>
                <a:cs typeface="Times New Roman" panose="02020603050405020304" pitchFamily="18" charset="0"/>
              </a:rPr>
              <a:t>ITA No. 1204/H/2017 for AY 2009-10 dated 30.09.2021. </a:t>
            </a:r>
          </a:p>
          <a:p>
            <a:pPr algn="just">
              <a:buNone/>
            </a:pPr>
            <a:r>
              <a:rPr lang="en-US" sz="2400" dirty="0">
                <a:latin typeface="Times New Roman" pitchFamily="18" charset="0"/>
                <a:cs typeface="Times New Roman" pitchFamily="18" charset="0"/>
              </a:rPr>
              <a:t>9. ………… Further, on going through the latest amendments made by the Finance Act, in </a:t>
            </a:r>
            <a:r>
              <a:rPr lang="en-US" sz="2400" b="1" u="sng" dirty="0">
                <a:latin typeface="Times New Roman" pitchFamily="18" charset="0"/>
                <a:cs typeface="Times New Roman" pitchFamily="18" charset="0"/>
              </a:rPr>
              <a:t>section 50C(1), 3rd proviso,</a:t>
            </a:r>
            <a:r>
              <a:rPr lang="en-US" sz="2400" dirty="0">
                <a:latin typeface="Times New Roman" pitchFamily="18" charset="0"/>
                <a:cs typeface="Times New Roman" pitchFamily="18" charset="0"/>
              </a:rPr>
              <a:t> where the value adopted or assessed or assessable by the same valuation authority does not exceed 10% of the consideration received or accruing as a result of transfer of consideration so received or accruing as a result of the transfer shall for the purpose of section 48 deemed to be the full value of the consideration. </a:t>
            </a:r>
          </a:p>
          <a:p>
            <a:pPr algn="just">
              <a:buNone/>
            </a:pPr>
            <a:r>
              <a:rPr lang="en-US" sz="2400" b="1" u="sng" dirty="0">
                <a:latin typeface="Times New Roman" pitchFamily="18" charset="0"/>
                <a:cs typeface="Times New Roman" pitchFamily="18" charset="0"/>
              </a:rPr>
              <a:t>As per the above proviso, it is clear that if there is variation of 10% of stamp duty value adopted by the SRO or the value shown by the </a:t>
            </a:r>
            <a:r>
              <a:rPr lang="en-US" sz="2400" b="1" u="sng" dirty="0" err="1">
                <a:latin typeface="Times New Roman" pitchFamily="18" charset="0"/>
                <a:cs typeface="Times New Roman" pitchFamily="18" charset="0"/>
              </a:rPr>
              <a:t>assessee</a:t>
            </a:r>
            <a:r>
              <a:rPr lang="en-US" sz="2400" b="1" u="sng" dirty="0">
                <a:latin typeface="Times New Roman" pitchFamily="18" charset="0"/>
                <a:cs typeface="Times New Roman" pitchFamily="18" charset="0"/>
              </a:rPr>
              <a:t> for computation of capital gains, in such a case, the value offered for tax by the </a:t>
            </a:r>
            <a:r>
              <a:rPr lang="en-US" sz="2400" b="1" u="sng" dirty="0" err="1">
                <a:latin typeface="Times New Roman" pitchFamily="18" charset="0"/>
                <a:cs typeface="Times New Roman" pitchFamily="18" charset="0"/>
              </a:rPr>
              <a:t>assessee</a:t>
            </a:r>
            <a:r>
              <a:rPr lang="en-US" sz="2400" b="1" u="sng" dirty="0">
                <a:latin typeface="Times New Roman" pitchFamily="18" charset="0"/>
                <a:cs typeface="Times New Roman" pitchFamily="18" charset="0"/>
              </a:rPr>
              <a:t> is to be adopted and section 50C does not apply to the case of the </a:t>
            </a:r>
            <a:r>
              <a:rPr lang="en-US" sz="2400" b="1" u="sng" dirty="0" err="1">
                <a:latin typeface="Times New Roman" pitchFamily="18" charset="0"/>
                <a:cs typeface="Times New Roman" pitchFamily="18" charset="0"/>
              </a:rPr>
              <a:t>assessee</a:t>
            </a:r>
            <a:r>
              <a:rPr lang="en-US" sz="2400" b="1" u="sng" dirty="0">
                <a:latin typeface="Times New Roman" pitchFamily="18" charset="0"/>
                <a:cs typeface="Times New Roman" pitchFamily="18" charset="0"/>
              </a:rPr>
              <a:t>.</a:t>
            </a:r>
            <a:endParaRPr lang="en-IN" sz="2400" b="1" u="sng"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513499636"/>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3200"/>
            <a:ext cx="11468100" cy="4686300"/>
          </a:xfrm>
        </p:spPr>
        <p:txBody>
          <a:bodyPr>
            <a:normAutofit/>
          </a:bodyPr>
          <a:lstStyle/>
          <a:p>
            <a:pPr algn="just">
              <a:buNone/>
            </a:pPr>
            <a:r>
              <a:rPr lang="en-US" sz="2400" dirty="0">
                <a:latin typeface="Times New Roman" pitchFamily="18" charset="0"/>
                <a:cs typeface="Times New Roman" pitchFamily="18" charset="0"/>
              </a:rPr>
              <a:t>	</a:t>
            </a:r>
            <a:r>
              <a:rPr lang="en-US" sz="2400" b="1" u="sng" dirty="0">
                <a:latin typeface="Times New Roman" pitchFamily="18" charset="0"/>
                <a:cs typeface="Times New Roman" pitchFamily="18" charset="0"/>
              </a:rPr>
              <a:t>This amendment take effect as retrospective in nature and this view is supported by the decisions of the coordinate benches of ITAT, which are as under:</a:t>
            </a:r>
          </a:p>
          <a:p>
            <a:pPr algn="just">
              <a:buNone/>
            </a:pPr>
            <a:r>
              <a:rPr lang="en-US" sz="2400" b="1" dirty="0">
                <a:latin typeface="Times New Roman" pitchFamily="18" charset="0"/>
                <a:cs typeface="Times New Roman" pitchFamily="18" charset="0"/>
              </a:rPr>
              <a:t>	</a:t>
            </a:r>
            <a:r>
              <a:rPr lang="pt-BR" sz="2400" b="1" dirty="0">
                <a:latin typeface="Times New Roman" pitchFamily="18" charset="0"/>
                <a:cs typeface="Times New Roman" pitchFamily="18" charset="0"/>
              </a:rPr>
              <a:t> 1. Maria Fernandes Cheryl Vs. ITO, [2021] 123 Taxmann.com 252 (Mumbai – Trib.) </a:t>
            </a:r>
          </a:p>
          <a:p>
            <a:pPr algn="just">
              <a:buNone/>
            </a:pPr>
            <a:r>
              <a:rPr lang="pt-BR"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Amrapali</a:t>
            </a:r>
            <a:r>
              <a:rPr lang="en-US" sz="2400" b="1" dirty="0">
                <a:latin typeface="Times New Roman" pitchFamily="18" charset="0"/>
                <a:cs typeface="Times New Roman" pitchFamily="18" charset="0"/>
              </a:rPr>
              <a:t> Cinema Vs. ACIT, [2021] 127 Taxmann.com 376 (Delhi – Trib.) </a:t>
            </a:r>
          </a:p>
          <a:p>
            <a:pPr algn="just">
              <a:buNone/>
            </a:pPr>
            <a:endParaRPr lang="en-US" sz="24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9.1. The </a:t>
            </a:r>
            <a:r>
              <a:rPr lang="en-US" sz="2400" dirty="0" err="1">
                <a:latin typeface="Times New Roman" pitchFamily="18" charset="0"/>
                <a:cs typeface="Times New Roman" pitchFamily="18" charset="0"/>
              </a:rPr>
              <a:t>assessee</a:t>
            </a:r>
            <a:r>
              <a:rPr lang="en-US" sz="2400" dirty="0">
                <a:latin typeface="Times New Roman" pitchFamily="18" charset="0"/>
                <a:cs typeface="Times New Roman" pitchFamily="18" charset="0"/>
              </a:rPr>
              <a:t> in AY 2012-13, has taken the value of </a:t>
            </a:r>
            <a:r>
              <a:rPr lang="en-US" sz="2400" dirty="0" err="1">
                <a:latin typeface="Times New Roman" pitchFamily="18" charset="0"/>
                <a:cs typeface="Times New Roman" pitchFamily="18" charset="0"/>
              </a:rPr>
              <a:t>Rs</a:t>
            </a:r>
            <a:r>
              <a:rPr lang="en-US" sz="2400" dirty="0">
                <a:latin typeface="Times New Roman" pitchFamily="18" charset="0"/>
                <a:cs typeface="Times New Roman" pitchFamily="18" charset="0"/>
              </a:rPr>
              <a:t>. 9,44,98,000/- whereas Pr. CIT adopted the value of </a:t>
            </a:r>
            <a:r>
              <a:rPr lang="en-US" sz="2400" dirty="0" err="1">
                <a:latin typeface="Times New Roman" pitchFamily="18" charset="0"/>
                <a:cs typeface="Times New Roman" pitchFamily="18" charset="0"/>
              </a:rPr>
              <a:t>Rs</a:t>
            </a:r>
            <a:r>
              <a:rPr lang="en-US" sz="2400" dirty="0">
                <a:latin typeface="Times New Roman" pitchFamily="18" charset="0"/>
                <a:cs typeface="Times New Roman" pitchFamily="18" charset="0"/>
              </a:rPr>
              <a:t>. 9,75,22,000/-, which is less than 10% as per the amended provision. Considering the above judgments, we are of the view that the order passed by the AO is not erroneous and prejudicial to the interests of revenue, as held by the Pr. CIT. </a:t>
            </a:r>
            <a:endParaRPr lang="en-IN"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808281710"/>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979" y="239889"/>
            <a:ext cx="11156442" cy="6248400"/>
          </a:xfrm>
        </p:spPr>
        <p:txBody>
          <a:bodyPr>
            <a:normAutofit/>
          </a:bodyPr>
          <a:lstStyle/>
          <a:p>
            <a:pPr algn="just">
              <a:buNone/>
            </a:pPr>
            <a:r>
              <a:rPr lang="en-US" sz="2400" b="1" dirty="0">
                <a:latin typeface="Times New Roman" pitchFamily="18" charset="0"/>
                <a:cs typeface="Times New Roman" pitchFamily="18" charset="0"/>
              </a:rPr>
              <a:t>ISSUE - 7</a:t>
            </a:r>
          </a:p>
          <a:p>
            <a:pPr algn="just">
              <a:buNone/>
            </a:pPr>
            <a:r>
              <a:rPr lang="en-US" sz="2200" b="1" u="sng" dirty="0">
                <a:latin typeface="Times New Roman" pitchFamily="18" charset="0"/>
                <a:cs typeface="Times New Roman" pitchFamily="18" charset="0"/>
              </a:rPr>
              <a:t>SECTION 50C DOES NOT APPLY WHEN IMMOVABLE PROPERTIES COMPULSORILY ACQUIRED BY GOVERNMENT</a:t>
            </a:r>
          </a:p>
          <a:p>
            <a:pPr algn="just">
              <a:buNone/>
            </a:pPr>
            <a:endParaRPr lang="en-US" sz="2400" b="1" dirty="0">
              <a:latin typeface="Times New Roman" pitchFamily="18" charset="0"/>
              <a:cs typeface="Times New Roman" pitchFamily="18" charset="0"/>
            </a:endParaRPr>
          </a:p>
          <a:p>
            <a:pPr algn="just">
              <a:buNone/>
            </a:pPr>
            <a:r>
              <a:rPr lang="en-US" sz="2400" b="1" dirty="0">
                <a:latin typeface="Times New Roman" pitchFamily="18" charset="0"/>
                <a:cs typeface="Times New Roman" pitchFamily="18" charset="0"/>
              </a:rPr>
              <a:t>PCIT </a:t>
            </a:r>
            <a:r>
              <a:rPr lang="en-US" sz="2400" b="1" dirty="0" err="1">
                <a:latin typeface="Times New Roman" pitchFamily="18" charset="0"/>
                <a:cs typeface="Times New Roman" pitchFamily="18" charset="0"/>
              </a:rPr>
              <a:t>Vs</a:t>
            </a:r>
            <a:r>
              <a:rPr lang="en-US" sz="2400" b="1" dirty="0">
                <a:latin typeface="Times New Roman" pitchFamily="18" charset="0"/>
                <a:cs typeface="Times New Roman" pitchFamily="18" charset="0"/>
              </a:rPr>
              <a:t> Durgapur Projects Limited (Calcutta High Court) IN </a:t>
            </a:r>
            <a:r>
              <a:rPr lang="en-GB" sz="2400" b="1" dirty="0">
                <a:latin typeface="Times New Roman" pitchFamily="18" charset="0"/>
                <a:cs typeface="Times New Roman" pitchFamily="18" charset="0"/>
              </a:rPr>
              <a:t>ITAT NO. 282 OF 2022 (G.A. NO. 02 OF 2022) DATED 24.02.2023.</a:t>
            </a:r>
          </a:p>
          <a:p>
            <a:pPr algn="just">
              <a:buNone/>
            </a:pPr>
            <a:endParaRPr lang="en-GB" sz="2400" b="1" dirty="0">
              <a:latin typeface="Times New Roman" pitchFamily="18" charset="0"/>
              <a:cs typeface="Times New Roman" pitchFamily="18" charset="0"/>
            </a:endParaRPr>
          </a:p>
          <a:p>
            <a:pPr algn="just">
              <a:buNone/>
            </a:pPr>
            <a:r>
              <a:rPr lang="en-GB" sz="2400" b="1" dirty="0">
                <a:latin typeface="Times New Roman" pitchFamily="18" charset="0"/>
                <a:cs typeface="Times New Roman" pitchFamily="18" charset="0"/>
              </a:rPr>
              <a:t>Judgment of the court was delivered by The </a:t>
            </a:r>
            <a:r>
              <a:rPr lang="en-GB" sz="2400" b="1" dirty="0" err="1">
                <a:latin typeface="Times New Roman" pitchFamily="18" charset="0"/>
                <a:cs typeface="Times New Roman" pitchFamily="18" charset="0"/>
              </a:rPr>
              <a:t>Hon’ble</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Mr.</a:t>
            </a:r>
            <a:r>
              <a:rPr lang="en-GB" sz="2400" b="1" dirty="0">
                <a:latin typeface="Times New Roman" pitchFamily="18" charset="0"/>
                <a:cs typeface="Times New Roman" pitchFamily="18" charset="0"/>
              </a:rPr>
              <a:t> Justice T. S. </a:t>
            </a:r>
            <a:r>
              <a:rPr lang="en-GB" sz="2400" b="1" dirty="0" err="1">
                <a:latin typeface="Times New Roman" pitchFamily="18" charset="0"/>
                <a:cs typeface="Times New Roman" pitchFamily="18" charset="0"/>
              </a:rPr>
              <a:t>Sivagnanam</a:t>
            </a:r>
            <a:r>
              <a:rPr lang="en-GB" sz="2400" b="1" dirty="0">
                <a:latin typeface="Times New Roman" pitchFamily="18" charset="0"/>
                <a:cs typeface="Times New Roman" pitchFamily="18" charset="0"/>
              </a:rPr>
              <a:t> and The </a:t>
            </a:r>
            <a:r>
              <a:rPr lang="en-GB" sz="2400" b="1" dirty="0" err="1">
                <a:latin typeface="Times New Roman" pitchFamily="18" charset="0"/>
                <a:cs typeface="Times New Roman" pitchFamily="18" charset="0"/>
              </a:rPr>
              <a:t>Hon’ble</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Mr.</a:t>
            </a:r>
            <a:r>
              <a:rPr lang="en-GB" sz="2400" b="1" dirty="0">
                <a:latin typeface="Times New Roman" pitchFamily="18" charset="0"/>
                <a:cs typeface="Times New Roman" pitchFamily="18" charset="0"/>
              </a:rPr>
              <a:t> Justice </a:t>
            </a:r>
            <a:r>
              <a:rPr lang="en-GB" sz="2400" b="1" dirty="0" err="1">
                <a:latin typeface="Times New Roman" pitchFamily="18" charset="0"/>
                <a:cs typeface="Times New Roman" pitchFamily="18" charset="0"/>
              </a:rPr>
              <a:t>Hiranmay</a:t>
            </a:r>
            <a:r>
              <a:rPr lang="en-GB" sz="2400" b="1" dirty="0">
                <a:latin typeface="Times New Roman" pitchFamily="18" charset="0"/>
                <a:cs typeface="Times New Roman" pitchFamily="18" charset="0"/>
              </a:rPr>
              <a:t> Bhattacharyya)</a:t>
            </a:r>
          </a:p>
          <a:p>
            <a:pPr algn="just">
              <a:buNone/>
            </a:pP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942108458"/>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01" y="228600"/>
            <a:ext cx="10953598" cy="6248400"/>
          </a:xfrm>
        </p:spPr>
        <p:txBody>
          <a:bodyPr>
            <a:normAutofit/>
          </a:bodyPr>
          <a:lstStyle/>
          <a:p>
            <a:pPr algn="just">
              <a:buNone/>
            </a:pPr>
            <a:endParaRPr lang="en-US" sz="2400" b="1"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Whether provisions of Section 50C can be applied when the immovable property is compulsorily acquired by the Government? </a:t>
            </a:r>
          </a:p>
          <a:p>
            <a:pPr algn="just">
              <a:buNone/>
            </a:pPr>
            <a:r>
              <a:rPr lang="en-US" sz="2400" dirty="0">
                <a:latin typeface="Times New Roman" pitchFamily="18" charset="0"/>
                <a:cs typeface="Times New Roman" pitchFamily="18" charset="0"/>
              </a:rPr>
              <a:t>Whether the definition of transfer u/s 2(47) can be considered for applying Section 50C or only when the transfer involves payment of stamp duty that the provisions of Section 50C comes into play?</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637113019"/>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01" y="228600"/>
            <a:ext cx="10953598" cy="6248400"/>
          </a:xfrm>
        </p:spPr>
        <p:txBody>
          <a:bodyPr>
            <a:normAutofit/>
          </a:bodyPr>
          <a:lstStyle/>
          <a:p>
            <a:pPr algn="just">
              <a:buNone/>
            </a:pPr>
            <a:r>
              <a:rPr lang="en-US" sz="2400" dirty="0">
                <a:latin typeface="Times New Roman" pitchFamily="18" charset="0"/>
                <a:cs typeface="Times New Roman" pitchFamily="18" charset="0"/>
              </a:rPr>
              <a:t>The </a:t>
            </a:r>
            <a:r>
              <a:rPr lang="en-US" sz="2400" b="1" u="sng" dirty="0">
                <a:latin typeface="Times New Roman" pitchFamily="18" charset="0"/>
                <a:cs typeface="Times New Roman" pitchFamily="18" charset="0"/>
              </a:rPr>
              <a:t>Division bench of </a:t>
            </a:r>
            <a:r>
              <a:rPr lang="en-US" sz="2400" b="1" u="sng" dirty="0" err="1">
                <a:latin typeface="Times New Roman" pitchFamily="18" charset="0"/>
                <a:cs typeface="Times New Roman" pitchFamily="18" charset="0"/>
              </a:rPr>
              <a:t>calcutta</a:t>
            </a:r>
            <a:r>
              <a:rPr lang="en-US" sz="2400" b="1" u="sng" dirty="0">
                <a:latin typeface="Times New Roman" pitchFamily="18" charset="0"/>
                <a:cs typeface="Times New Roman" pitchFamily="18" charset="0"/>
              </a:rPr>
              <a:t> high court</a:t>
            </a:r>
            <a:r>
              <a:rPr lang="en-US" sz="2400" dirty="0">
                <a:latin typeface="Times New Roman" pitchFamily="18" charset="0"/>
                <a:cs typeface="Times New Roman" pitchFamily="18" charset="0"/>
              </a:rPr>
              <a:t> in this case was </a:t>
            </a:r>
            <a:r>
              <a:rPr lang="en-US" sz="2400" b="1" u="sng" dirty="0">
                <a:latin typeface="Times New Roman" pitchFamily="18" charset="0"/>
                <a:cs typeface="Times New Roman" pitchFamily="18" charset="0"/>
              </a:rPr>
              <a:t>considering the claim of department to apply Section 50C when the land in question was acquired by the Government and compensation was given and there was no stamp duty payable</a:t>
            </a:r>
            <a:r>
              <a:rPr lang="en-US" sz="2400" dirty="0">
                <a:latin typeface="Times New Roman" pitchFamily="18" charset="0"/>
                <a:cs typeface="Times New Roman" pitchFamily="18" charset="0"/>
              </a:rPr>
              <a:t>.</a:t>
            </a:r>
          </a:p>
          <a:p>
            <a:pPr algn="just">
              <a:buNone/>
            </a:pPr>
            <a:r>
              <a:rPr lang="en-US" sz="2400" b="1" dirty="0">
                <a:latin typeface="Times New Roman" pitchFamily="18" charset="0"/>
                <a:cs typeface="Times New Roman" pitchFamily="18" charset="0"/>
              </a:rPr>
              <a:t>	</a:t>
            </a:r>
            <a:r>
              <a:rPr lang="en-US" sz="2400" b="1" u="sng" dirty="0">
                <a:latin typeface="Times New Roman" pitchFamily="18" charset="0"/>
                <a:cs typeface="Times New Roman" pitchFamily="18" charset="0"/>
              </a:rPr>
              <a:t>The court noted that this was not a case of transaction between two private parties where there can be room to suspect.</a:t>
            </a:r>
          </a:p>
          <a:p>
            <a:pPr algn="just">
              <a:buNone/>
            </a:pPr>
            <a:r>
              <a:rPr lang="en-US" sz="2400" dirty="0">
                <a:latin typeface="Times New Roman" pitchFamily="18" charset="0"/>
                <a:cs typeface="Times New Roman" pitchFamily="18" charset="0"/>
              </a:rPr>
              <a:t>	Moreover, </a:t>
            </a:r>
            <a:r>
              <a:rPr lang="en-US" sz="2400" b="1" u="sng" dirty="0">
                <a:latin typeface="Times New Roman" pitchFamily="18" charset="0"/>
                <a:cs typeface="Times New Roman" pitchFamily="18" charset="0"/>
              </a:rPr>
              <a:t>Justice </a:t>
            </a:r>
            <a:r>
              <a:rPr lang="en-US" sz="2400" b="1" u="sng" dirty="0" err="1">
                <a:latin typeface="Times New Roman" pitchFamily="18" charset="0"/>
                <a:cs typeface="Times New Roman" pitchFamily="18" charset="0"/>
              </a:rPr>
              <a:t>Hiranmoy</a:t>
            </a:r>
            <a:r>
              <a:rPr lang="en-US" sz="2400" b="1" u="sng" dirty="0">
                <a:latin typeface="Times New Roman" pitchFamily="18" charset="0"/>
                <a:cs typeface="Times New Roman" pitchFamily="18" charset="0"/>
              </a:rPr>
              <a:t> Bhattacharya penned down </a:t>
            </a:r>
            <a:r>
              <a:rPr lang="en-US" sz="2400" dirty="0">
                <a:latin typeface="Times New Roman" pitchFamily="18" charset="0"/>
                <a:cs typeface="Times New Roman" pitchFamily="18" charset="0"/>
              </a:rPr>
              <a:t>a </a:t>
            </a:r>
            <a:r>
              <a:rPr lang="en-US" sz="2400" b="1" u="sng" dirty="0">
                <a:latin typeface="Times New Roman" pitchFamily="18" charset="0"/>
                <a:cs typeface="Times New Roman" pitchFamily="18" charset="0"/>
              </a:rPr>
              <a:t>concurring but separate reasoning on this issue </a:t>
            </a:r>
            <a:r>
              <a:rPr lang="en-US" sz="2400" dirty="0">
                <a:latin typeface="Times New Roman" pitchFamily="18" charset="0"/>
                <a:cs typeface="Times New Roman" pitchFamily="18" charset="0"/>
              </a:rPr>
              <a:t>by bringing out the </a:t>
            </a:r>
            <a:r>
              <a:rPr lang="en-US" sz="2400" b="1" u="sng" dirty="0">
                <a:latin typeface="Times New Roman" pitchFamily="18" charset="0"/>
                <a:cs typeface="Times New Roman" pitchFamily="18" charset="0"/>
              </a:rPr>
              <a:t>finer distinction between the language of Section 50C and Section 2(47) by holding that the term “transfer” used in Section 50C has to be given a restricted meaning </a:t>
            </a:r>
            <a:r>
              <a:rPr lang="en-US" sz="2400" dirty="0">
                <a:latin typeface="Times New Roman" pitchFamily="18" charset="0"/>
                <a:cs typeface="Times New Roman" pitchFamily="18" charset="0"/>
              </a:rPr>
              <a:t>and the same </a:t>
            </a:r>
            <a:r>
              <a:rPr lang="en-US" sz="2400" b="1" u="sng" dirty="0">
                <a:latin typeface="Times New Roman" pitchFamily="18" charset="0"/>
                <a:cs typeface="Times New Roman" pitchFamily="18" charset="0"/>
              </a:rPr>
              <a:t>do not have a wider connotation </a:t>
            </a:r>
            <a:r>
              <a:rPr lang="en-US" sz="2400" dirty="0">
                <a:latin typeface="Times New Roman" pitchFamily="18" charset="0"/>
                <a:cs typeface="Times New Roman" pitchFamily="18" charset="0"/>
              </a:rPr>
              <a:t>so as </a:t>
            </a:r>
            <a:r>
              <a:rPr lang="en-US" sz="2400" b="1" u="sng" dirty="0">
                <a:latin typeface="Times New Roman" pitchFamily="18" charset="0"/>
                <a:cs typeface="Times New Roman" pitchFamily="18" charset="0"/>
              </a:rPr>
              <a:t>to include all kinds of transfer as contemplated under Section 2(47) </a:t>
            </a:r>
            <a:r>
              <a:rPr lang="en-US" sz="2400" dirty="0">
                <a:latin typeface="Times New Roman" pitchFamily="18" charset="0"/>
                <a:cs typeface="Times New Roman" pitchFamily="18" charset="0"/>
              </a:rPr>
              <a:t>of the Act and accordingly </a:t>
            </a:r>
            <a:r>
              <a:rPr lang="en-US" sz="2400" b="1" u="sng" dirty="0">
                <a:latin typeface="Times New Roman" pitchFamily="18" charset="0"/>
                <a:cs typeface="Times New Roman" pitchFamily="18" charset="0"/>
              </a:rPr>
              <a:t>it was held that the provisions of Section 50C</a:t>
            </a:r>
            <a:r>
              <a:rPr lang="en-US" sz="2400" b="1" dirty="0">
                <a:latin typeface="Times New Roman" pitchFamily="18" charset="0"/>
                <a:cs typeface="Times New Roman" pitchFamily="18" charset="0"/>
              </a:rPr>
              <a:t> </a:t>
            </a:r>
            <a:r>
              <a:rPr lang="en-US" sz="2400" b="1" u="sng" dirty="0">
                <a:latin typeface="Times New Roman" pitchFamily="18" charset="0"/>
                <a:cs typeface="Times New Roman" pitchFamily="18" charset="0"/>
              </a:rPr>
              <a:t>shall be applicable </a:t>
            </a:r>
            <a:r>
              <a:rPr lang="en-US" sz="2400" dirty="0">
                <a:latin typeface="Times New Roman" pitchFamily="18" charset="0"/>
                <a:cs typeface="Times New Roman" pitchFamily="18" charset="0"/>
              </a:rPr>
              <a:t>in cases </a:t>
            </a:r>
            <a:r>
              <a:rPr lang="en-US" sz="2400" b="1" u="sng" dirty="0">
                <a:latin typeface="Times New Roman" pitchFamily="18" charset="0"/>
                <a:cs typeface="Times New Roman" pitchFamily="18" charset="0"/>
              </a:rPr>
              <a:t>where transfer of the capital asset has to be effected only upon payment of stamp duty.</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050919996"/>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01" y="228600"/>
            <a:ext cx="10953598" cy="6248400"/>
          </a:xfrm>
        </p:spPr>
        <p:txBody>
          <a:bodyPr>
            <a:normAutofit/>
          </a:bodyPr>
          <a:lstStyle/>
          <a:p>
            <a:pPr algn="just">
              <a:buNone/>
            </a:pPr>
            <a:r>
              <a:rPr lang="en-US" sz="2400" dirty="0">
                <a:latin typeface="Times New Roman" pitchFamily="18" charset="0"/>
                <a:cs typeface="Times New Roman" pitchFamily="18" charset="0"/>
              </a:rPr>
              <a:t>In case of a </a:t>
            </a:r>
            <a:r>
              <a:rPr lang="en-US" sz="2400" b="1" u="sng" dirty="0">
                <a:latin typeface="Times New Roman" pitchFamily="18" charset="0"/>
                <a:cs typeface="Times New Roman" pitchFamily="18" charset="0"/>
              </a:rPr>
              <a:t>transfer by way of compulsory acquisition, the capital asset </a:t>
            </a:r>
            <a:r>
              <a:rPr lang="en-US" sz="2400" dirty="0">
                <a:latin typeface="Times New Roman" pitchFamily="18" charset="0"/>
                <a:cs typeface="Times New Roman" pitchFamily="18" charset="0"/>
              </a:rPr>
              <a:t>being land or building or both </a:t>
            </a:r>
            <a:r>
              <a:rPr lang="en-US" sz="2400" b="1" u="sng" dirty="0">
                <a:latin typeface="Times New Roman" pitchFamily="18" charset="0"/>
                <a:cs typeface="Times New Roman" pitchFamily="18" charset="0"/>
              </a:rPr>
              <a:t>vests upon the government by operation of the provisions of the relevant statute governing such acquisition proceeding and subject to the terms and conditions laid down in the said statute being followed. </a:t>
            </a:r>
          </a:p>
          <a:p>
            <a:pPr algn="just">
              <a:buNone/>
            </a:pPr>
            <a:endParaRPr lang="en-US" sz="2400" b="1" u="sng"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In case of compulsory acquisition the </a:t>
            </a:r>
            <a:r>
              <a:rPr lang="en-US" sz="2400" b="1" u="sng" dirty="0">
                <a:latin typeface="Times New Roman" pitchFamily="18" charset="0"/>
                <a:cs typeface="Times New Roman" pitchFamily="18" charset="0"/>
              </a:rPr>
              <a:t>transfer of property takes place by operation of law and the provisions of the Transfer of Property Act or the Indian Registration Act do not have any manner of application to such transfers. </a:t>
            </a:r>
          </a:p>
          <a:p>
            <a:pPr algn="just">
              <a:buNone/>
            </a:pPr>
            <a:endParaRPr lang="en-US" sz="2400" b="1" u="sng" dirty="0">
              <a:latin typeface="Times New Roman" pitchFamily="18" charset="0"/>
              <a:cs typeface="Times New Roman" pitchFamily="18" charset="0"/>
            </a:endParaRPr>
          </a:p>
          <a:p>
            <a:pPr algn="just">
              <a:buNone/>
            </a:pPr>
            <a:r>
              <a:rPr lang="en-US" sz="2400" b="1" dirty="0">
                <a:latin typeface="Times New Roman" pitchFamily="18" charset="0"/>
                <a:cs typeface="Times New Roman" pitchFamily="18" charset="0"/>
              </a:rPr>
              <a:t>	</a:t>
            </a:r>
            <a:r>
              <a:rPr lang="en-US" sz="2400" b="1" u="sng" dirty="0">
                <a:latin typeface="Times New Roman" pitchFamily="18" charset="0"/>
                <a:cs typeface="Times New Roman" pitchFamily="18" charset="0"/>
              </a:rPr>
              <a:t>The question of payment of stamp duty also does not arise in such cases.</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807455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04" y="224973"/>
            <a:ext cx="11615765" cy="5893934"/>
          </a:xfrm>
        </p:spPr>
        <p:txBody>
          <a:bodyPr>
            <a:noAutofit/>
          </a:bodyPr>
          <a:lstStyle/>
          <a:p>
            <a:pPr marL="281178" indent="-17145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Further, the Court stated that no doubt, agreement to sell is not a document of title or a deed of transfer of property by sale and as such, may not confer absolute title upon the Plaintiff/Respondent over the suit property in view of Section 54 of the Transfer of Property Act, 1882, nonetheless, the agreement to sell, the payment of entire sale consideration as mentioned in the agreement itself and corroborated by the receipt of its payment and the fact that the Plaintiff/Respondent was put in possession of the suit property in accordance with law as is also established by the possession memo on record, goes to prove that the Plaintiff/Respondent is de-facto having possessory rights over the suit property in part performance of the agreement to sell.</a:t>
            </a:r>
          </a:p>
          <a:p>
            <a:pPr marL="281178" indent="-17145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 This possessory right of the Plaintiff/Respondent is not liable to be disturbed by the transferer, i.e., the Defendant/ Appellant. </a:t>
            </a:r>
          </a:p>
          <a:p>
            <a:pPr marL="281178" indent="-17145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The entry of the Defendant/Appellant over part of the suit property subsequently is simply as a licensee of the Plaintiff/Respondent.</a:t>
            </a:r>
          </a:p>
          <a:p>
            <a:pPr marL="281178" indent="-17145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 He does not continue to occupy it in capacity of the owner. </a:t>
            </a:r>
          </a:p>
          <a:p>
            <a:pPr marL="109728" indent="0" algn="just">
              <a:buNone/>
            </a:pPr>
            <a:endParaRPr lang="en-US" sz="2200" i="0" u="none" strike="noStrike" baseline="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161770523"/>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268" y="228600"/>
            <a:ext cx="11627465" cy="6248400"/>
          </a:xfrm>
        </p:spPr>
        <p:txBody>
          <a:bodyPr>
            <a:normAutofit/>
          </a:bodyPr>
          <a:lstStyle/>
          <a:p>
            <a:pPr algn="just">
              <a:lnSpc>
                <a:spcPct val="100000"/>
              </a:lnSpc>
              <a:buNone/>
            </a:pPr>
            <a:r>
              <a:rPr lang="en-US" sz="2400" dirty="0">
                <a:latin typeface="Times New Roman" pitchFamily="18" charset="0"/>
                <a:cs typeface="Times New Roman" pitchFamily="18" charset="0"/>
              </a:rPr>
              <a:t>	The </a:t>
            </a:r>
            <a:r>
              <a:rPr lang="en-US" sz="2400" b="1" u="sng" dirty="0">
                <a:latin typeface="Times New Roman" pitchFamily="18" charset="0"/>
                <a:cs typeface="Times New Roman" pitchFamily="18" charset="0"/>
              </a:rPr>
              <a:t>Court cannot rewrite or recast a legislation </a:t>
            </a:r>
            <a:r>
              <a:rPr lang="en-US" sz="2400" b="1" dirty="0">
                <a:latin typeface="Times New Roman" pitchFamily="18" charset="0"/>
                <a:cs typeface="Times New Roman" pitchFamily="18" charset="0"/>
              </a:rPr>
              <a:t>[see (2022) 9 SCC 186 and (2010) 4 SCC 653]. </a:t>
            </a:r>
          </a:p>
          <a:p>
            <a:pPr algn="just">
              <a:lnSpc>
                <a:spcPct val="100000"/>
              </a:lnSpc>
              <a:buNone/>
            </a:pPr>
            <a:r>
              <a:rPr lang="en-US" sz="2400" dirty="0">
                <a:latin typeface="Times New Roman" pitchFamily="18" charset="0"/>
                <a:cs typeface="Times New Roman" pitchFamily="18" charset="0"/>
              </a:rPr>
              <a:t>	</a:t>
            </a:r>
            <a:r>
              <a:rPr lang="en-US" sz="2400" b="1" u="sng" dirty="0">
                <a:latin typeface="Times New Roman" pitchFamily="18" charset="0"/>
                <a:cs typeface="Times New Roman" pitchFamily="18" charset="0"/>
              </a:rPr>
              <a:t>It is also well settled that the Court has to make an effort to give effect to each and every word used by the legislature and it is to be presumed that the legislature inserted every part thereof for a purpose and the legislative intention is that every part of the provision should have effect.</a:t>
            </a:r>
          </a:p>
          <a:p>
            <a:pPr algn="just">
              <a:lnSpc>
                <a:spcPct val="100000"/>
              </a:lnSpc>
              <a:buNone/>
            </a:pPr>
            <a:r>
              <a:rPr lang="en-US" sz="2400" dirty="0">
                <a:latin typeface="Times New Roman" pitchFamily="18" charset="0"/>
                <a:cs typeface="Times New Roman" pitchFamily="18" charset="0"/>
              </a:rPr>
              <a:t>	</a:t>
            </a:r>
          </a:p>
          <a:p>
            <a:pPr algn="just">
              <a:lnSpc>
                <a:spcPct val="100000"/>
              </a:lnSpc>
              <a:buNone/>
            </a:pPr>
            <a:r>
              <a:rPr lang="en-US" sz="2400" dirty="0">
                <a:latin typeface="Times New Roman" pitchFamily="18" charset="0"/>
                <a:cs typeface="Times New Roman" pitchFamily="18" charset="0"/>
              </a:rPr>
              <a:t>	While interpreting a provision the Court should keep in mind that the legislature did not intend to use superfluous word(s) or expressions in a statutory provision. </a:t>
            </a:r>
            <a:r>
              <a:rPr lang="en-US" sz="2400" b="1" dirty="0">
                <a:latin typeface="Times New Roman" pitchFamily="18" charset="0"/>
                <a:cs typeface="Times New Roman" pitchFamily="18" charset="0"/>
              </a:rPr>
              <a:t>[see (2005) 2 SCC 271].</a:t>
            </a:r>
          </a:p>
          <a:p>
            <a:pPr algn="just">
              <a:lnSpc>
                <a:spcPct val="100000"/>
              </a:lnSpc>
              <a:buNone/>
            </a:pPr>
            <a:endParaRPr lang="en-US" sz="2400" dirty="0">
              <a:latin typeface="Times New Roman" pitchFamily="18" charset="0"/>
              <a:cs typeface="Times New Roman" pitchFamily="18" charset="0"/>
            </a:endParaRPr>
          </a:p>
          <a:p>
            <a:pPr algn="just">
              <a:lnSpc>
                <a:spcPct val="100000"/>
              </a:lnSpc>
              <a:buNone/>
            </a:pPr>
            <a:r>
              <a:rPr lang="en-US" sz="2400" dirty="0">
                <a:latin typeface="Times New Roman" pitchFamily="18" charset="0"/>
                <a:cs typeface="Times New Roman" pitchFamily="18" charset="0"/>
              </a:rPr>
              <a:t>	</a:t>
            </a:r>
            <a:r>
              <a:rPr lang="en-US" sz="2400" b="1" u="sng" dirty="0">
                <a:latin typeface="Times New Roman" pitchFamily="18" charset="0"/>
                <a:cs typeface="Times New Roman" pitchFamily="18" charset="0"/>
              </a:rPr>
              <a:t>This Court accordingly holds that in case of compulsory acquisition of a capital asset being land or building or both, the provisions of Section 50C cannot be applied as the question of payment of stamp duty for effecting such transfer does not arise</a:t>
            </a:r>
            <a:r>
              <a:rPr lang="en-US" sz="2400" u="sng" dirty="0">
                <a:latin typeface="Times New Roman" pitchFamily="18" charset="0"/>
                <a:cs typeface="Times New Roman" pitchFamily="18" charset="0"/>
              </a:rPr>
              <a:t>.</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81199155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 y="206829"/>
            <a:ext cx="11567160" cy="6149521"/>
          </a:xfrm>
        </p:spPr>
        <p:txBody>
          <a:bodyPr>
            <a:noAutofit/>
          </a:bodyPr>
          <a:lstStyle/>
          <a:p>
            <a:pPr marL="0" indent="0" algn="just">
              <a:lnSpc>
                <a:spcPct val="100000"/>
              </a:lnSpc>
              <a:buNone/>
            </a:pPr>
            <a:r>
              <a:rPr lang="en-GB" sz="2200" b="1" dirty="0">
                <a:latin typeface="Times New Roman" panose="02020603050405020304" pitchFamily="18" charset="0"/>
                <a:cs typeface="Times New Roman" panose="02020603050405020304" pitchFamily="18" charset="0"/>
              </a:rPr>
              <a:t>ISSUE – 8.1</a:t>
            </a:r>
          </a:p>
          <a:p>
            <a:pPr marL="0" marR="5080" indent="0" algn="just">
              <a:lnSpc>
                <a:spcPct val="100000"/>
              </a:lnSpc>
              <a:spcBef>
                <a:spcPts val="0"/>
              </a:spcBef>
              <a:buNone/>
            </a:pPr>
            <a:r>
              <a:rPr lang="en-GB" sz="2200" b="1" u="sng" dirty="0">
                <a:latin typeface="Times New Roman" panose="02020603050405020304" pitchFamily="18" charset="0"/>
                <a:cs typeface="Times New Roman" panose="02020603050405020304" pitchFamily="18" charset="0"/>
              </a:rPr>
              <a:t>Should sec. 50C(2) to be invoked by the </a:t>
            </a:r>
            <a:r>
              <a:rPr lang="en-GB" sz="2200" b="1" u="sng" dirty="0" err="1">
                <a:latin typeface="Times New Roman" panose="02020603050405020304" pitchFamily="18" charset="0"/>
                <a:cs typeface="Times New Roman" panose="02020603050405020304" pitchFamily="18" charset="0"/>
              </a:rPr>
              <a:t>assesse</a:t>
            </a:r>
            <a:r>
              <a:rPr lang="en-GB" sz="2200" b="1" u="sng" dirty="0">
                <a:latin typeface="Times New Roman" panose="02020603050405020304" pitchFamily="18" charset="0"/>
                <a:cs typeface="Times New Roman" panose="02020603050405020304" pitchFamily="18" charset="0"/>
              </a:rPr>
              <a:t>? </a:t>
            </a:r>
            <a:endParaRPr lang="en-GB" sz="2200" b="1" u="sng" spc="-5" dirty="0">
              <a:latin typeface="Times New Roman" panose="02020603050405020304" pitchFamily="18" charset="0"/>
              <a:cs typeface="Times New Roman" panose="02020603050405020304" pitchFamily="18" charset="0"/>
            </a:endParaRPr>
          </a:p>
          <a:p>
            <a:pPr marL="0" marR="5080" indent="0" algn="just">
              <a:lnSpc>
                <a:spcPct val="100000"/>
              </a:lnSpc>
              <a:spcBef>
                <a:spcPts val="0"/>
              </a:spcBef>
              <a:buNone/>
            </a:pPr>
            <a:r>
              <a:rPr lang="en-GB" sz="2200" spc="-5" dirty="0">
                <a:latin typeface="Times New Roman" panose="02020603050405020304" pitchFamily="18" charset="0"/>
                <a:cs typeface="Times New Roman" panose="02020603050405020304" pitchFamily="18" charset="0"/>
              </a:rPr>
              <a:t>Section 50C(1) - </a:t>
            </a:r>
            <a:r>
              <a:rPr lang="en-GB" sz="2200" spc="-10" dirty="0">
                <a:latin typeface="Times New Roman" panose="02020603050405020304" pitchFamily="18" charset="0"/>
                <a:cs typeface="Times New Roman" panose="02020603050405020304" pitchFamily="18" charset="0"/>
              </a:rPr>
              <a:t>deems </a:t>
            </a:r>
            <a:r>
              <a:rPr lang="en-GB" sz="2200" spc="-5" dirty="0">
                <a:latin typeface="Times New Roman" panose="02020603050405020304" pitchFamily="18" charset="0"/>
                <a:cs typeface="Times New Roman" panose="02020603050405020304" pitchFamily="18" charset="0"/>
              </a:rPr>
              <a:t>/ presumes </a:t>
            </a:r>
            <a:r>
              <a:rPr lang="en-GB" sz="2200" dirty="0">
                <a:latin typeface="Times New Roman" panose="02020603050405020304" pitchFamily="18" charset="0"/>
                <a:cs typeface="Times New Roman" panose="02020603050405020304" pitchFamily="18" charset="0"/>
              </a:rPr>
              <a:t>stamp </a:t>
            </a:r>
            <a:r>
              <a:rPr lang="en-GB" sz="2200" spc="-5" dirty="0">
                <a:latin typeface="Times New Roman" panose="02020603050405020304" pitchFamily="18" charset="0"/>
                <a:cs typeface="Times New Roman" panose="02020603050405020304" pitchFamily="18" charset="0"/>
              </a:rPr>
              <a:t>valuation  </a:t>
            </a:r>
            <a:r>
              <a:rPr lang="en-GB" sz="2200" spc="-10" dirty="0">
                <a:latin typeface="Times New Roman" panose="02020603050405020304" pitchFamily="18" charset="0"/>
                <a:cs typeface="Times New Roman" panose="02020603050405020304" pitchFamily="18" charset="0"/>
              </a:rPr>
              <a:t>as </a:t>
            </a:r>
            <a:r>
              <a:rPr lang="en-GB" sz="2200" spc="-5" dirty="0">
                <a:latin typeface="Times New Roman" panose="02020603050405020304" pitchFamily="18" charset="0"/>
                <a:cs typeface="Times New Roman" panose="02020603050405020304" pitchFamily="18" charset="0"/>
              </a:rPr>
              <a:t>sale consideration. However, this presumption is a  rebuttable one </a:t>
            </a:r>
            <a:r>
              <a:rPr lang="en-GB" sz="2200" spc="-10" dirty="0">
                <a:latin typeface="Times New Roman" panose="02020603050405020304" pitchFamily="18" charset="0"/>
                <a:cs typeface="Times New Roman" panose="02020603050405020304" pitchFamily="18" charset="0"/>
              </a:rPr>
              <a:t>at </a:t>
            </a:r>
            <a:r>
              <a:rPr lang="en-GB" sz="2200" spc="-5" dirty="0">
                <a:latin typeface="Times New Roman" panose="02020603050405020304" pitchFamily="18" charset="0"/>
                <a:cs typeface="Times New Roman" panose="02020603050405020304" pitchFamily="18" charset="0"/>
              </a:rPr>
              <a:t>the </a:t>
            </a:r>
            <a:r>
              <a:rPr lang="en-GB" sz="2200" dirty="0">
                <a:latin typeface="Times New Roman" panose="02020603050405020304" pitchFamily="18" charset="0"/>
                <a:cs typeface="Times New Roman" panose="02020603050405020304" pitchFamily="18" charset="0"/>
              </a:rPr>
              <a:t>option </a:t>
            </a:r>
            <a:r>
              <a:rPr lang="en-GB" sz="2200" spc="-5" dirty="0">
                <a:latin typeface="Times New Roman" panose="02020603050405020304" pitchFamily="18" charset="0"/>
                <a:cs typeface="Times New Roman" panose="02020603050405020304" pitchFamily="18" charset="0"/>
              </a:rPr>
              <a:t>of the</a:t>
            </a:r>
            <a:r>
              <a:rPr lang="en-GB" sz="2200" spc="-10" dirty="0">
                <a:latin typeface="Times New Roman" panose="02020603050405020304" pitchFamily="18" charset="0"/>
                <a:cs typeface="Times New Roman" panose="02020603050405020304" pitchFamily="18" charset="0"/>
              </a:rPr>
              <a:t> </a:t>
            </a:r>
            <a:r>
              <a:rPr lang="en-GB" sz="2200" spc="-5" dirty="0">
                <a:latin typeface="Times New Roman" panose="02020603050405020304" pitchFamily="18" charset="0"/>
                <a:cs typeface="Times New Roman" panose="02020603050405020304" pitchFamily="18" charset="0"/>
              </a:rPr>
              <a:t>assessee.</a:t>
            </a:r>
            <a:endParaRPr lang="en-GB" sz="2200" dirty="0">
              <a:latin typeface="Times New Roman" panose="02020603050405020304" pitchFamily="18" charset="0"/>
              <a:cs typeface="Times New Roman" panose="02020603050405020304" pitchFamily="18" charset="0"/>
            </a:endParaRPr>
          </a:p>
          <a:p>
            <a:pPr marL="0" marR="5080" indent="0" algn="just">
              <a:lnSpc>
                <a:spcPct val="100000"/>
              </a:lnSpc>
              <a:buNone/>
            </a:pPr>
            <a:r>
              <a:rPr lang="en-GB" sz="2200" spc="-5" dirty="0">
                <a:latin typeface="Times New Roman" panose="02020603050405020304" pitchFamily="18" charset="0"/>
                <a:cs typeface="Times New Roman" panose="02020603050405020304" pitchFamily="18" charset="0"/>
              </a:rPr>
              <a:t>Under </a:t>
            </a:r>
            <a:r>
              <a:rPr lang="en-GB" sz="2200" dirty="0">
                <a:latin typeface="Times New Roman" panose="02020603050405020304" pitchFamily="18" charset="0"/>
                <a:cs typeface="Times New Roman" panose="02020603050405020304" pitchFamily="18" charset="0"/>
              </a:rPr>
              <a:t>S. 50C(2), the </a:t>
            </a:r>
            <a:r>
              <a:rPr lang="en-GB" sz="2200" spc="-5" dirty="0">
                <a:latin typeface="Times New Roman" panose="02020603050405020304" pitchFamily="18" charset="0"/>
                <a:cs typeface="Times New Roman" panose="02020603050405020304" pitchFamily="18" charset="0"/>
              </a:rPr>
              <a:t>onus to show that stamp  valuation is </a:t>
            </a:r>
            <a:r>
              <a:rPr lang="en-GB" sz="2200" dirty="0">
                <a:latin typeface="Times New Roman" panose="02020603050405020304" pitchFamily="18" charset="0"/>
                <a:cs typeface="Times New Roman" panose="02020603050405020304" pitchFamily="18" charset="0"/>
              </a:rPr>
              <a:t>not the </a:t>
            </a:r>
            <a:r>
              <a:rPr lang="en-GB" sz="2200" spc="-5" dirty="0">
                <a:latin typeface="Times New Roman" panose="02020603050405020304" pitchFamily="18" charset="0"/>
                <a:cs typeface="Times New Roman" panose="02020603050405020304" pitchFamily="18" charset="0"/>
              </a:rPr>
              <a:t>Fair market value is </a:t>
            </a:r>
            <a:r>
              <a:rPr lang="en-GB" sz="2200" dirty="0">
                <a:latin typeface="Times New Roman" panose="02020603050405020304" pitchFamily="18" charset="0"/>
                <a:cs typeface="Times New Roman" panose="02020603050405020304" pitchFamily="18" charset="0"/>
              </a:rPr>
              <a:t>on the  </a:t>
            </a:r>
            <a:r>
              <a:rPr lang="en-GB" sz="2200" spc="-5" dirty="0" err="1">
                <a:latin typeface="Times New Roman" panose="02020603050405020304" pitchFamily="18" charset="0"/>
                <a:cs typeface="Times New Roman" panose="02020603050405020304" pitchFamily="18" charset="0"/>
              </a:rPr>
              <a:t>assessee</a:t>
            </a:r>
            <a:r>
              <a:rPr lang="en-GB" sz="2200" spc="-5" dirty="0">
                <a:latin typeface="Times New Roman" panose="02020603050405020304" pitchFamily="18" charset="0"/>
                <a:cs typeface="Times New Roman" panose="02020603050405020304" pitchFamily="18" charset="0"/>
              </a:rPr>
              <a:t> </a:t>
            </a:r>
            <a:r>
              <a:rPr lang="en-GB" sz="2200" spc="-10" dirty="0">
                <a:latin typeface="Times New Roman" panose="02020603050405020304" pitchFamily="18" charset="0"/>
                <a:cs typeface="Times New Roman" panose="02020603050405020304" pitchFamily="18" charset="0"/>
              </a:rPr>
              <a:t>and </a:t>
            </a:r>
            <a:r>
              <a:rPr lang="en-GB" sz="2200" spc="-5" dirty="0">
                <a:latin typeface="Times New Roman" panose="02020603050405020304" pitchFamily="18" charset="0"/>
                <a:cs typeface="Times New Roman" panose="02020603050405020304" pitchFamily="18" charset="0"/>
              </a:rPr>
              <a:t>hence </a:t>
            </a:r>
            <a:r>
              <a:rPr lang="en-GB" sz="2200" spc="-10" dirty="0">
                <a:latin typeface="Times New Roman" panose="02020603050405020304" pitchFamily="18" charset="0"/>
                <a:cs typeface="Times New Roman" panose="02020603050405020304" pitchFamily="18" charset="0"/>
              </a:rPr>
              <a:t>it </a:t>
            </a:r>
            <a:r>
              <a:rPr lang="en-GB" sz="2200" spc="-5" dirty="0">
                <a:latin typeface="Times New Roman" panose="02020603050405020304" pitchFamily="18" charset="0"/>
                <a:cs typeface="Times New Roman" panose="02020603050405020304" pitchFamily="18" charset="0"/>
              </a:rPr>
              <a:t>is necessary </a:t>
            </a:r>
            <a:r>
              <a:rPr lang="en-GB" sz="2200" dirty="0">
                <a:latin typeface="Times New Roman" panose="02020603050405020304" pitchFamily="18" charset="0"/>
                <a:cs typeface="Times New Roman" panose="02020603050405020304" pitchFamily="18" charset="0"/>
              </a:rPr>
              <a:t>for the </a:t>
            </a:r>
            <a:r>
              <a:rPr lang="en-GB" sz="2200" spc="-5" dirty="0" err="1">
                <a:latin typeface="Times New Roman" panose="02020603050405020304" pitchFamily="18" charset="0"/>
                <a:cs typeface="Times New Roman" panose="02020603050405020304" pitchFamily="18" charset="0"/>
              </a:rPr>
              <a:t>assessee</a:t>
            </a:r>
            <a:r>
              <a:rPr lang="en-GB" sz="2200" spc="-5" dirty="0">
                <a:latin typeface="Times New Roman" panose="02020603050405020304" pitchFamily="18" charset="0"/>
                <a:cs typeface="Times New Roman" panose="02020603050405020304" pitchFamily="18" charset="0"/>
              </a:rPr>
              <a:t> </a:t>
            </a:r>
            <a:r>
              <a:rPr lang="en-GB" sz="2200" spc="-15" dirty="0">
                <a:latin typeface="Times New Roman" panose="02020603050405020304" pitchFamily="18" charset="0"/>
                <a:cs typeface="Times New Roman" panose="02020603050405020304" pitchFamily="18" charset="0"/>
              </a:rPr>
              <a:t>to </a:t>
            </a:r>
            <a:r>
              <a:rPr lang="en-GB" sz="2200" spc="-5" dirty="0">
                <a:latin typeface="Times New Roman" panose="02020603050405020304" pitchFamily="18" charset="0"/>
                <a:cs typeface="Times New Roman" panose="02020603050405020304" pitchFamily="18" charset="0"/>
              </a:rPr>
              <a:t>specifically dispute </a:t>
            </a:r>
            <a:r>
              <a:rPr lang="en-GB" sz="2200" dirty="0">
                <a:latin typeface="Times New Roman" panose="02020603050405020304" pitchFamily="18" charset="0"/>
                <a:cs typeface="Times New Roman" panose="02020603050405020304" pitchFamily="18" charset="0"/>
              </a:rPr>
              <a:t>the </a:t>
            </a:r>
            <a:r>
              <a:rPr lang="en-GB" sz="2200" spc="-5" dirty="0">
                <a:latin typeface="Times New Roman" panose="02020603050405020304" pitchFamily="18" charset="0"/>
                <a:cs typeface="Times New Roman" panose="02020603050405020304" pitchFamily="18" charset="0"/>
              </a:rPr>
              <a:t>stamp valuation before </a:t>
            </a:r>
            <a:r>
              <a:rPr lang="en-GB" sz="2200" dirty="0">
                <a:latin typeface="Times New Roman" panose="02020603050405020304" pitchFamily="18" charset="0"/>
                <a:cs typeface="Times New Roman" panose="02020603050405020304" pitchFamily="18" charset="0"/>
              </a:rPr>
              <a:t>the  </a:t>
            </a:r>
            <a:r>
              <a:rPr lang="en-GB" sz="2200" spc="-5" dirty="0">
                <a:latin typeface="Times New Roman" panose="02020603050405020304" pitchFamily="18" charset="0"/>
                <a:cs typeface="Times New Roman" panose="02020603050405020304" pitchFamily="18" charset="0"/>
              </a:rPr>
              <a:t>Assessing</a:t>
            </a:r>
            <a:r>
              <a:rPr lang="en-GB" sz="2200" spc="-50" dirty="0">
                <a:latin typeface="Times New Roman" panose="02020603050405020304" pitchFamily="18" charset="0"/>
                <a:cs typeface="Times New Roman" panose="02020603050405020304" pitchFamily="18" charset="0"/>
              </a:rPr>
              <a:t> </a:t>
            </a:r>
            <a:r>
              <a:rPr lang="en-GB" sz="2200" spc="-5" dirty="0">
                <a:latin typeface="Times New Roman" panose="02020603050405020304" pitchFamily="18" charset="0"/>
                <a:cs typeface="Times New Roman" panose="02020603050405020304" pitchFamily="18" charset="0"/>
              </a:rPr>
              <a:t>Officer.</a:t>
            </a:r>
          </a:p>
          <a:p>
            <a:pPr marL="0" marR="5080" indent="0" algn="just">
              <a:lnSpc>
                <a:spcPct val="100000"/>
              </a:lnSpc>
              <a:buNone/>
            </a:pPr>
            <a:r>
              <a:rPr lang="en-GB" sz="2200" spc="-5" dirty="0">
                <a:latin typeface="Times New Roman" panose="02020603050405020304" pitchFamily="18" charset="0"/>
                <a:cs typeface="Times New Roman" panose="02020603050405020304" pitchFamily="18" charset="0"/>
              </a:rPr>
              <a:t>Hence, </a:t>
            </a:r>
            <a:r>
              <a:rPr lang="en-GB" sz="2200" b="1" u="sng" dirty="0">
                <a:latin typeface="Times New Roman" panose="02020603050405020304" pitchFamily="18" charset="0"/>
                <a:cs typeface="Times New Roman" panose="02020603050405020304" pitchFamily="18" charset="0"/>
              </a:rPr>
              <a:t>provisions </a:t>
            </a:r>
            <a:r>
              <a:rPr lang="en-GB" sz="2200" b="1" u="sng" spc="-10" dirty="0">
                <a:latin typeface="Times New Roman" panose="02020603050405020304" pitchFamily="18" charset="0"/>
                <a:cs typeface="Times New Roman" panose="02020603050405020304" pitchFamily="18" charset="0"/>
              </a:rPr>
              <a:t>of </a:t>
            </a:r>
            <a:r>
              <a:rPr lang="en-GB" sz="2200" b="1" u="sng" dirty="0">
                <a:latin typeface="Times New Roman" panose="02020603050405020304" pitchFamily="18" charset="0"/>
                <a:cs typeface="Times New Roman" panose="02020603050405020304" pitchFamily="18" charset="0"/>
              </a:rPr>
              <a:t>S.50C(2) </a:t>
            </a:r>
            <a:r>
              <a:rPr lang="en-GB" sz="2200" b="1" u="sng" spc="-5" dirty="0">
                <a:latin typeface="Times New Roman" panose="02020603050405020304" pitchFamily="18" charset="0"/>
                <a:cs typeface="Times New Roman" panose="02020603050405020304" pitchFamily="18" charset="0"/>
              </a:rPr>
              <a:t>has to </a:t>
            </a:r>
            <a:r>
              <a:rPr lang="en-GB" sz="2200" b="1" u="sng" dirty="0">
                <a:latin typeface="Times New Roman" panose="02020603050405020304" pitchFamily="18" charset="0"/>
                <a:cs typeface="Times New Roman" panose="02020603050405020304" pitchFamily="18" charset="0"/>
              </a:rPr>
              <a:t>be </a:t>
            </a:r>
            <a:r>
              <a:rPr lang="en-GB" sz="2200" b="1" u="sng" spc="-5" dirty="0">
                <a:latin typeface="Times New Roman" panose="02020603050405020304" pitchFamily="18" charset="0"/>
                <a:cs typeface="Times New Roman" panose="02020603050405020304" pitchFamily="18" charset="0"/>
              </a:rPr>
              <a:t>invoked </a:t>
            </a:r>
            <a:r>
              <a:rPr lang="en-GB" sz="2200" b="1" u="sng" spc="-15" dirty="0">
                <a:latin typeface="Times New Roman" panose="02020603050405020304" pitchFamily="18" charset="0"/>
                <a:cs typeface="Times New Roman" panose="02020603050405020304" pitchFamily="18" charset="0"/>
              </a:rPr>
              <a:t>by </a:t>
            </a:r>
            <a:r>
              <a:rPr lang="en-GB" sz="2200" b="1" u="sng" spc="670" dirty="0">
                <a:latin typeface="Times New Roman" panose="02020603050405020304" pitchFamily="18" charset="0"/>
                <a:cs typeface="Times New Roman" panose="02020603050405020304" pitchFamily="18" charset="0"/>
              </a:rPr>
              <a:t> </a:t>
            </a:r>
            <a:r>
              <a:rPr lang="en-GB" sz="2200" b="1" u="sng" dirty="0">
                <a:latin typeface="Times New Roman" panose="02020603050405020304" pitchFamily="18" charset="0"/>
                <a:cs typeface="Times New Roman" panose="02020603050405020304" pitchFamily="18" charset="0"/>
              </a:rPr>
              <a:t>the </a:t>
            </a:r>
            <a:r>
              <a:rPr lang="en-GB" sz="2200" b="1" u="sng" spc="-5" dirty="0">
                <a:latin typeface="Times New Roman" panose="02020603050405020304" pitchFamily="18" charset="0"/>
                <a:cs typeface="Times New Roman" panose="02020603050405020304" pitchFamily="18" charset="0"/>
              </a:rPr>
              <a:t>Assessee </a:t>
            </a:r>
            <a:r>
              <a:rPr lang="en-GB" sz="2200" b="1" u="sng" spc="-10" dirty="0">
                <a:latin typeface="Times New Roman" panose="02020603050405020304" pitchFamily="18" charset="0"/>
                <a:cs typeface="Times New Roman" panose="02020603050405020304" pitchFamily="18" charset="0"/>
              </a:rPr>
              <a:t>as </a:t>
            </a:r>
            <a:r>
              <a:rPr lang="en-GB" sz="2200" b="1" u="sng" spc="-5" dirty="0">
                <a:latin typeface="Times New Roman" panose="02020603050405020304" pitchFamily="18" charset="0"/>
                <a:cs typeface="Times New Roman" panose="02020603050405020304" pitchFamily="18" charset="0"/>
              </a:rPr>
              <a:t>held in </a:t>
            </a:r>
            <a:r>
              <a:rPr lang="en-GB" sz="2200" b="1" u="sng" dirty="0" err="1">
                <a:latin typeface="Times New Roman" panose="02020603050405020304" pitchFamily="18" charset="0"/>
                <a:cs typeface="Times New Roman" panose="02020603050405020304" pitchFamily="18" charset="0"/>
              </a:rPr>
              <a:t>Sanjaybhai</a:t>
            </a:r>
            <a:r>
              <a:rPr lang="en-GB" sz="2200" b="1" u="sng" dirty="0">
                <a:latin typeface="Times New Roman" panose="02020603050405020304" pitchFamily="18" charset="0"/>
                <a:cs typeface="Times New Roman" panose="02020603050405020304" pitchFamily="18" charset="0"/>
              </a:rPr>
              <a:t> </a:t>
            </a:r>
            <a:r>
              <a:rPr lang="en-GB" sz="2200" b="1" u="sng" spc="-5" dirty="0">
                <a:latin typeface="Times New Roman" panose="02020603050405020304" pitchFamily="18" charset="0"/>
                <a:cs typeface="Times New Roman" panose="02020603050405020304" pitchFamily="18" charset="0"/>
              </a:rPr>
              <a:t>Z. Patel </a:t>
            </a:r>
            <a:r>
              <a:rPr lang="en-GB" sz="2200" b="1" u="sng" dirty="0">
                <a:latin typeface="Times New Roman" panose="02020603050405020304" pitchFamily="18" charset="0"/>
                <a:cs typeface="Times New Roman" panose="02020603050405020304" pitchFamily="18" charset="0"/>
              </a:rPr>
              <a:t>vs.  </a:t>
            </a:r>
            <a:r>
              <a:rPr lang="en-GB" sz="2200" b="1" u="sng" spc="-5" dirty="0">
                <a:latin typeface="Times New Roman" panose="02020603050405020304" pitchFamily="18" charset="0"/>
                <a:cs typeface="Times New Roman" panose="02020603050405020304" pitchFamily="18" charset="0"/>
              </a:rPr>
              <a:t>ACIT  </a:t>
            </a:r>
            <a:r>
              <a:rPr lang="en-GB" sz="2200" b="1" u="sng" dirty="0">
                <a:latin typeface="Times New Roman" panose="02020603050405020304" pitchFamily="18" charset="0"/>
                <a:cs typeface="Times New Roman" panose="02020603050405020304" pitchFamily="18" charset="0"/>
              </a:rPr>
              <a:t>(2011)  </a:t>
            </a:r>
            <a:r>
              <a:rPr lang="en-GB" sz="2200" b="1" u="sng" spc="-5" dirty="0">
                <a:latin typeface="Times New Roman" panose="02020603050405020304" pitchFamily="18" charset="0"/>
                <a:cs typeface="Times New Roman" panose="02020603050405020304" pitchFamily="18" charset="0"/>
              </a:rPr>
              <a:t>48  </a:t>
            </a:r>
            <a:r>
              <a:rPr lang="en-GB" sz="2200" b="1" u="sng" spc="-10" dirty="0">
                <a:latin typeface="Times New Roman" panose="02020603050405020304" pitchFamily="18" charset="0"/>
                <a:cs typeface="Times New Roman" panose="02020603050405020304" pitchFamily="18" charset="0"/>
              </a:rPr>
              <a:t>SOT  </a:t>
            </a:r>
            <a:r>
              <a:rPr lang="en-GB" sz="2200" b="1" u="sng" spc="-5" dirty="0">
                <a:latin typeface="Times New Roman" panose="02020603050405020304" pitchFamily="18" charset="0"/>
                <a:cs typeface="Times New Roman" panose="02020603050405020304" pitchFamily="18" charset="0"/>
              </a:rPr>
              <a:t>231  (</a:t>
            </a:r>
            <a:r>
              <a:rPr lang="en-GB" sz="2200" b="1" u="sng" spc="-5" dirty="0" err="1">
                <a:latin typeface="Times New Roman" panose="02020603050405020304" pitchFamily="18" charset="0"/>
                <a:cs typeface="Times New Roman" panose="02020603050405020304" pitchFamily="18" charset="0"/>
              </a:rPr>
              <a:t>Ahd</a:t>
            </a:r>
            <a:r>
              <a:rPr lang="en-GB" sz="2200" b="1" u="sng" spc="-5" dirty="0">
                <a:latin typeface="Times New Roman" panose="02020603050405020304" pitchFamily="18" charset="0"/>
                <a:cs typeface="Times New Roman" panose="02020603050405020304" pitchFamily="18" charset="0"/>
              </a:rPr>
              <a:t>.)  </a:t>
            </a:r>
            <a:r>
              <a:rPr lang="en-GB" sz="2200" u="sng" spc="-5" dirty="0">
                <a:latin typeface="Times New Roman" panose="02020603050405020304" pitchFamily="18" charset="0"/>
                <a:cs typeface="Times New Roman" panose="02020603050405020304" pitchFamily="18" charset="0"/>
              </a:rPr>
              <a:t>and</a:t>
            </a:r>
            <a:r>
              <a:rPr lang="en-GB" sz="2200" u="sng" spc="-220" dirty="0">
                <a:latin typeface="Times New Roman" panose="02020603050405020304" pitchFamily="18" charset="0"/>
                <a:cs typeface="Times New Roman" panose="02020603050405020304" pitchFamily="18" charset="0"/>
              </a:rPr>
              <a:t> </a:t>
            </a:r>
            <a:r>
              <a:rPr lang="en-GB" sz="2200" b="1" u="sng" dirty="0" err="1">
                <a:latin typeface="Times New Roman" panose="02020603050405020304" pitchFamily="18" charset="0"/>
                <a:cs typeface="Times New Roman" panose="02020603050405020304" pitchFamily="18" charset="0"/>
              </a:rPr>
              <a:t>Ambattur</a:t>
            </a:r>
            <a:r>
              <a:rPr lang="en-GB" sz="2200" b="1" u="sng" dirty="0">
                <a:latin typeface="Times New Roman" panose="02020603050405020304" pitchFamily="18" charset="0"/>
                <a:cs typeface="Times New Roman" panose="02020603050405020304" pitchFamily="18" charset="0"/>
              </a:rPr>
              <a:t> </a:t>
            </a:r>
            <a:r>
              <a:rPr lang="en-GB" sz="2200" b="1" u="sng" spc="-5" dirty="0">
                <a:latin typeface="Times New Roman" panose="02020603050405020304" pitchFamily="18" charset="0"/>
                <a:cs typeface="Times New Roman" panose="02020603050405020304" pitchFamily="18" charset="0"/>
              </a:rPr>
              <a:t>Clothing Co. Ltd. </a:t>
            </a:r>
            <a:r>
              <a:rPr lang="en-GB" sz="2200" b="1" u="sng" dirty="0">
                <a:latin typeface="Times New Roman" panose="02020603050405020304" pitchFamily="18" charset="0"/>
                <a:cs typeface="Times New Roman" panose="02020603050405020304" pitchFamily="18" charset="0"/>
              </a:rPr>
              <a:t>vs. </a:t>
            </a:r>
            <a:r>
              <a:rPr lang="en-GB" sz="2200" b="1" u="sng" spc="-5" dirty="0">
                <a:latin typeface="Times New Roman" panose="02020603050405020304" pitchFamily="18" charset="0"/>
                <a:cs typeface="Times New Roman" panose="02020603050405020304" pitchFamily="18" charset="0"/>
              </a:rPr>
              <a:t>ACIT </a:t>
            </a:r>
            <a:r>
              <a:rPr lang="en-GB" sz="2200" b="1" u="sng" dirty="0">
                <a:latin typeface="Times New Roman" panose="02020603050405020304" pitchFamily="18" charset="0"/>
                <a:cs typeface="Times New Roman" panose="02020603050405020304" pitchFamily="18" charset="0"/>
              </a:rPr>
              <a:t>(2010) 326 </a:t>
            </a:r>
            <a:r>
              <a:rPr lang="en-GB" sz="2200" b="1" u="sng" spc="-5" dirty="0">
                <a:latin typeface="Times New Roman" panose="02020603050405020304" pitchFamily="18" charset="0"/>
                <a:cs typeface="Times New Roman" panose="02020603050405020304" pitchFamily="18" charset="0"/>
              </a:rPr>
              <a:t>ITR </a:t>
            </a:r>
            <a:r>
              <a:rPr lang="en-GB" sz="2200" b="1" u="sng" dirty="0">
                <a:latin typeface="Times New Roman" panose="02020603050405020304" pitchFamily="18" charset="0"/>
                <a:cs typeface="Times New Roman" panose="02020603050405020304" pitchFamily="18" charset="0"/>
              </a:rPr>
              <a:t>248  </a:t>
            </a:r>
            <a:r>
              <a:rPr lang="en-GB" sz="2200" b="1" u="sng" spc="-5" dirty="0">
                <a:latin typeface="Times New Roman" panose="02020603050405020304" pitchFamily="18" charset="0"/>
                <a:cs typeface="Times New Roman" panose="02020603050405020304" pitchFamily="18" charset="0"/>
              </a:rPr>
              <a:t>(Mad.)</a:t>
            </a:r>
            <a:endParaRPr lang="en-GB" sz="2200" u="sng" dirty="0">
              <a:latin typeface="Times New Roman" panose="02020603050405020304" pitchFamily="18" charset="0"/>
              <a:cs typeface="Times New Roman" panose="02020603050405020304" pitchFamily="18" charset="0"/>
            </a:endParaRPr>
          </a:p>
          <a:p>
            <a:pPr marL="0" marR="5080" indent="0" algn="just">
              <a:lnSpc>
                <a:spcPct val="100000"/>
              </a:lnSpc>
              <a:spcBef>
                <a:spcPts val="670"/>
              </a:spcBef>
              <a:buNone/>
            </a:pPr>
            <a:r>
              <a:rPr lang="en-GB" sz="2200" dirty="0">
                <a:latin typeface="Times New Roman" panose="02020603050405020304" pitchFamily="18" charset="0"/>
                <a:cs typeface="Times New Roman" panose="02020603050405020304" pitchFamily="18" charset="0"/>
              </a:rPr>
              <a:t>Though </a:t>
            </a:r>
            <a:r>
              <a:rPr lang="en-GB" sz="2200" spc="-5" dirty="0">
                <a:latin typeface="Times New Roman" panose="02020603050405020304" pitchFamily="18" charset="0"/>
                <a:cs typeface="Times New Roman" panose="02020603050405020304" pitchFamily="18" charset="0"/>
              </a:rPr>
              <a:t>S.50C(2) </a:t>
            </a:r>
            <a:r>
              <a:rPr lang="en-GB" sz="2200" dirty="0">
                <a:latin typeface="Times New Roman" panose="02020603050405020304" pitchFamily="18" charset="0"/>
                <a:cs typeface="Times New Roman" panose="02020603050405020304" pitchFamily="18" charset="0"/>
              </a:rPr>
              <a:t>does </a:t>
            </a:r>
            <a:r>
              <a:rPr lang="en-GB" sz="2200" spc="-5" dirty="0">
                <a:latin typeface="Times New Roman" panose="02020603050405020304" pitchFamily="18" charset="0"/>
                <a:cs typeface="Times New Roman" panose="02020603050405020304" pitchFamily="18" charset="0"/>
              </a:rPr>
              <a:t>not </a:t>
            </a:r>
            <a:r>
              <a:rPr lang="en-GB" sz="2200" spc="-10" dirty="0">
                <a:latin typeface="Times New Roman" panose="02020603050405020304" pitchFamily="18" charset="0"/>
                <a:cs typeface="Times New Roman" panose="02020603050405020304" pitchFamily="18" charset="0"/>
              </a:rPr>
              <a:t>lay </a:t>
            </a:r>
            <a:r>
              <a:rPr lang="en-GB" sz="2200" dirty="0">
                <a:latin typeface="Times New Roman" panose="02020603050405020304" pitchFamily="18" charset="0"/>
                <a:cs typeface="Times New Roman" panose="02020603050405020304" pitchFamily="18" charset="0"/>
              </a:rPr>
              <a:t>down </a:t>
            </a:r>
            <a:r>
              <a:rPr lang="en-GB" sz="2200" spc="-5" dirty="0">
                <a:latin typeface="Times New Roman" panose="02020603050405020304" pitchFamily="18" charset="0"/>
                <a:cs typeface="Times New Roman" panose="02020603050405020304" pitchFamily="18" charset="0"/>
              </a:rPr>
              <a:t>any specific  mode in </a:t>
            </a:r>
            <a:r>
              <a:rPr lang="en-GB" sz="2200" dirty="0">
                <a:latin typeface="Times New Roman" panose="02020603050405020304" pitchFamily="18" charset="0"/>
                <a:cs typeface="Times New Roman" panose="02020603050405020304" pitchFamily="18" charset="0"/>
              </a:rPr>
              <a:t>which the </a:t>
            </a:r>
            <a:r>
              <a:rPr lang="en-GB" sz="2200" spc="-10" dirty="0">
                <a:latin typeface="Times New Roman" panose="02020603050405020304" pitchFamily="18" charset="0"/>
                <a:cs typeface="Times New Roman" panose="02020603050405020304" pitchFamily="18" charset="0"/>
              </a:rPr>
              <a:t>stamp </a:t>
            </a:r>
            <a:r>
              <a:rPr lang="en-GB" sz="2200" spc="-5" dirty="0">
                <a:latin typeface="Times New Roman" panose="02020603050405020304" pitchFamily="18" charset="0"/>
                <a:cs typeface="Times New Roman" panose="02020603050405020304" pitchFamily="18" charset="0"/>
              </a:rPr>
              <a:t>valuation is to </a:t>
            </a:r>
            <a:r>
              <a:rPr lang="en-GB" sz="2200" spc="-10" dirty="0">
                <a:latin typeface="Times New Roman" panose="02020603050405020304" pitchFamily="18" charset="0"/>
                <a:cs typeface="Times New Roman" panose="02020603050405020304" pitchFamily="18" charset="0"/>
              </a:rPr>
              <a:t>be </a:t>
            </a:r>
            <a:r>
              <a:rPr lang="en-GB" sz="2200" spc="-5" dirty="0">
                <a:latin typeface="Times New Roman" panose="02020603050405020304" pitchFamily="18" charset="0"/>
                <a:cs typeface="Times New Roman" panose="02020603050405020304" pitchFamily="18" charset="0"/>
              </a:rPr>
              <a:t>disputed,  it is better to have valuation done </a:t>
            </a:r>
            <a:r>
              <a:rPr lang="en-GB" sz="2200" dirty="0">
                <a:latin typeface="Times New Roman" panose="02020603050405020304" pitchFamily="18" charset="0"/>
                <a:cs typeface="Times New Roman" panose="02020603050405020304" pitchFamily="18" charset="0"/>
              </a:rPr>
              <a:t>by </a:t>
            </a:r>
            <a:r>
              <a:rPr lang="en-GB" sz="2200" spc="-10" dirty="0">
                <a:latin typeface="Times New Roman" panose="02020603050405020304" pitchFamily="18" charset="0"/>
                <a:cs typeface="Times New Roman" panose="02020603050405020304" pitchFamily="18" charset="0"/>
              </a:rPr>
              <a:t>an </a:t>
            </a:r>
            <a:r>
              <a:rPr lang="en-GB" sz="2200" spc="-5" dirty="0">
                <a:latin typeface="Times New Roman" panose="02020603050405020304" pitchFamily="18" charset="0"/>
                <a:cs typeface="Times New Roman" panose="02020603050405020304" pitchFamily="18" charset="0"/>
              </a:rPr>
              <a:t>independent  registered </a:t>
            </a:r>
            <a:r>
              <a:rPr lang="en-GB" sz="2200" spc="-5" dirty="0" err="1">
                <a:latin typeface="Times New Roman" panose="02020603050405020304" pitchFamily="18" charset="0"/>
                <a:cs typeface="Times New Roman" panose="02020603050405020304" pitchFamily="18" charset="0"/>
              </a:rPr>
              <a:t>valuer</a:t>
            </a:r>
            <a:r>
              <a:rPr lang="en-GB" sz="2200" spc="-5" dirty="0">
                <a:latin typeface="Times New Roman" panose="02020603050405020304" pitchFamily="18" charset="0"/>
                <a:cs typeface="Times New Roman" panose="02020603050405020304" pitchFamily="18" charset="0"/>
              </a:rPr>
              <a:t> for </a:t>
            </a:r>
            <a:r>
              <a:rPr lang="en-GB" sz="2200" dirty="0">
                <a:latin typeface="Times New Roman" panose="02020603050405020304" pitchFamily="18" charset="0"/>
                <a:cs typeface="Times New Roman" panose="02020603050405020304" pitchFamily="18" charset="0"/>
              </a:rPr>
              <a:t>disputing </a:t>
            </a:r>
            <a:r>
              <a:rPr lang="en-GB" sz="2200" spc="-5" dirty="0">
                <a:latin typeface="Times New Roman" panose="02020603050405020304" pitchFamily="18" charset="0"/>
                <a:cs typeface="Times New Roman" panose="02020603050405020304" pitchFamily="18" charset="0"/>
              </a:rPr>
              <a:t>the stamp valuation.</a:t>
            </a:r>
          </a:p>
          <a:p>
            <a:pPr marL="0" marR="5080" indent="0" algn="just">
              <a:lnSpc>
                <a:spcPct val="100000"/>
              </a:lnSpc>
              <a:buNone/>
            </a:pPr>
            <a:r>
              <a:rPr lang="en-GB" sz="2200" b="1" u="sng" spc="-5" dirty="0">
                <a:latin typeface="Times New Roman" panose="02020603050405020304" pitchFamily="18" charset="0"/>
                <a:cs typeface="Times New Roman" panose="02020603050405020304" pitchFamily="18" charset="0"/>
              </a:rPr>
              <a:t>A.O. is </a:t>
            </a:r>
            <a:r>
              <a:rPr lang="en-GB" sz="2200" b="1" u="sng" dirty="0">
                <a:latin typeface="Times New Roman" panose="02020603050405020304" pitchFamily="18" charset="0"/>
                <a:cs typeface="Times New Roman" panose="02020603050405020304" pitchFamily="18" charset="0"/>
              </a:rPr>
              <a:t>not </a:t>
            </a:r>
            <a:r>
              <a:rPr lang="en-GB" sz="2200" b="1" u="sng" spc="-10" dirty="0">
                <a:latin typeface="Times New Roman" panose="02020603050405020304" pitchFamily="18" charset="0"/>
                <a:cs typeface="Times New Roman" panose="02020603050405020304" pitchFamily="18" charset="0"/>
              </a:rPr>
              <a:t>an </a:t>
            </a:r>
            <a:r>
              <a:rPr lang="en-GB" sz="2200" b="1" u="sng" spc="-5" dirty="0">
                <a:latin typeface="Times New Roman" panose="02020603050405020304" pitchFamily="18" charset="0"/>
                <a:cs typeface="Times New Roman" panose="02020603050405020304" pitchFamily="18" charset="0"/>
              </a:rPr>
              <a:t>expert in valuation </a:t>
            </a:r>
            <a:r>
              <a:rPr lang="en-GB" sz="2200" b="1" u="sng" spc="-10" dirty="0">
                <a:latin typeface="Times New Roman" panose="02020603050405020304" pitchFamily="18" charset="0"/>
                <a:cs typeface="Times New Roman" panose="02020603050405020304" pitchFamily="18" charset="0"/>
              </a:rPr>
              <a:t>as </a:t>
            </a:r>
            <a:r>
              <a:rPr lang="en-GB" sz="2200" b="1" u="sng" spc="-5" dirty="0">
                <a:latin typeface="Times New Roman" panose="02020603050405020304" pitchFamily="18" charset="0"/>
                <a:cs typeface="Times New Roman" panose="02020603050405020304" pitchFamily="18" charset="0"/>
              </a:rPr>
              <a:t>held in </a:t>
            </a:r>
            <a:r>
              <a:rPr lang="en-GB" sz="2200" b="1" u="sng" dirty="0" err="1">
                <a:latin typeface="Times New Roman" panose="02020603050405020304" pitchFamily="18" charset="0"/>
                <a:cs typeface="Times New Roman" panose="02020603050405020304" pitchFamily="18" charset="0"/>
              </a:rPr>
              <a:t>Ajmal</a:t>
            </a:r>
            <a:r>
              <a:rPr lang="en-GB" sz="2200" b="1" u="sng" dirty="0">
                <a:latin typeface="Times New Roman" panose="02020603050405020304" pitchFamily="18" charset="0"/>
                <a:cs typeface="Times New Roman" panose="02020603050405020304" pitchFamily="18" charset="0"/>
              </a:rPr>
              <a:t> </a:t>
            </a:r>
            <a:r>
              <a:rPr lang="en-GB" sz="2200" b="1" u="sng" spc="-5" dirty="0">
                <a:latin typeface="Times New Roman" panose="02020603050405020304" pitchFamily="18" charset="0"/>
                <a:cs typeface="Times New Roman" panose="02020603050405020304" pitchFamily="18" charset="0"/>
              </a:rPr>
              <a:t>Fragrances </a:t>
            </a:r>
            <a:r>
              <a:rPr lang="en-GB" sz="2200" b="1" u="sng" dirty="0">
                <a:latin typeface="Times New Roman" panose="02020603050405020304" pitchFamily="18" charset="0"/>
                <a:cs typeface="Times New Roman" panose="02020603050405020304" pitchFamily="18" charset="0"/>
              </a:rPr>
              <a:t>and </a:t>
            </a:r>
            <a:r>
              <a:rPr lang="en-GB" sz="2200" b="1" u="sng" spc="-5" dirty="0">
                <a:latin typeface="Times New Roman" panose="02020603050405020304" pitchFamily="18" charset="0"/>
                <a:cs typeface="Times New Roman" panose="02020603050405020304" pitchFamily="18" charset="0"/>
              </a:rPr>
              <a:t>Fashions P. Ltd. </a:t>
            </a:r>
            <a:r>
              <a:rPr lang="en-GB" sz="2200" b="1" u="sng" dirty="0">
                <a:latin typeface="Times New Roman" panose="02020603050405020304" pitchFamily="18" charset="0"/>
                <a:cs typeface="Times New Roman" panose="02020603050405020304" pitchFamily="18" charset="0"/>
              </a:rPr>
              <a:t>vs. </a:t>
            </a:r>
            <a:r>
              <a:rPr lang="en-GB" sz="2200" b="1" u="sng" spc="-5" dirty="0">
                <a:latin typeface="Times New Roman" panose="02020603050405020304" pitchFamily="18" charset="0"/>
                <a:cs typeface="Times New Roman" panose="02020603050405020304" pitchFamily="18" charset="0"/>
              </a:rPr>
              <a:t>ACIT </a:t>
            </a:r>
            <a:r>
              <a:rPr lang="en-GB" sz="2200" b="1" u="sng" dirty="0">
                <a:latin typeface="Times New Roman" panose="02020603050405020304" pitchFamily="18" charset="0"/>
                <a:cs typeface="Times New Roman" panose="02020603050405020304" pitchFamily="18" charset="0"/>
              </a:rPr>
              <a:t>(2009)  </a:t>
            </a:r>
            <a:r>
              <a:rPr lang="en-GB" sz="2200" b="1" u="sng" spc="-5" dirty="0">
                <a:latin typeface="Times New Roman" panose="02020603050405020304" pitchFamily="18" charset="0"/>
                <a:cs typeface="Times New Roman" panose="02020603050405020304" pitchFamily="18" charset="0"/>
              </a:rPr>
              <a:t>34 SOT 57 (Mum.) and hence, it is incumbent upon  </a:t>
            </a:r>
            <a:r>
              <a:rPr lang="en-GB" sz="2200" b="1" u="sng" dirty="0">
                <a:latin typeface="Times New Roman" panose="02020603050405020304" pitchFamily="18" charset="0"/>
                <a:cs typeface="Times New Roman" panose="02020603050405020304" pitchFamily="18" charset="0"/>
              </a:rPr>
              <a:t>the </a:t>
            </a:r>
            <a:r>
              <a:rPr lang="en-GB" sz="2200" b="1" u="sng" spc="-5" dirty="0">
                <a:latin typeface="Times New Roman" panose="02020603050405020304" pitchFamily="18" charset="0"/>
                <a:cs typeface="Times New Roman" panose="02020603050405020304" pitchFamily="18" charset="0"/>
              </a:rPr>
              <a:t>A.O. to refer </a:t>
            </a:r>
            <a:r>
              <a:rPr lang="en-GB" sz="2200" b="1" u="sng" dirty="0">
                <a:latin typeface="Times New Roman" panose="02020603050405020304" pitchFamily="18" charset="0"/>
                <a:cs typeface="Times New Roman" panose="02020603050405020304" pitchFamily="18" charset="0"/>
              </a:rPr>
              <a:t>the </a:t>
            </a:r>
            <a:r>
              <a:rPr lang="en-GB" sz="2200" b="1" u="sng" spc="-5" dirty="0">
                <a:latin typeface="Times New Roman" panose="02020603050405020304" pitchFamily="18" charset="0"/>
                <a:cs typeface="Times New Roman" panose="02020603050405020304" pitchFamily="18" charset="0"/>
              </a:rPr>
              <a:t>valuation to departmental  valuation</a:t>
            </a:r>
            <a:r>
              <a:rPr lang="en-GB" sz="2200" b="1" u="sng" spc="-45" dirty="0">
                <a:latin typeface="Times New Roman" panose="02020603050405020304" pitchFamily="18" charset="0"/>
                <a:cs typeface="Times New Roman" panose="02020603050405020304" pitchFamily="18" charset="0"/>
              </a:rPr>
              <a:t> </a:t>
            </a:r>
            <a:r>
              <a:rPr lang="en-GB" sz="2200" b="1" u="sng" spc="-5" dirty="0">
                <a:latin typeface="Times New Roman" panose="02020603050405020304" pitchFamily="18" charset="0"/>
                <a:cs typeface="Times New Roman" panose="02020603050405020304" pitchFamily="18" charset="0"/>
              </a:rPr>
              <a:t>officer.</a:t>
            </a:r>
            <a:endParaRPr lang="en-GB" sz="22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065256706"/>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330" y="256818"/>
            <a:ext cx="11453425" cy="6279448"/>
          </a:xfrm>
        </p:spPr>
        <p:txBody>
          <a:bodyPr>
            <a:noAutofit/>
          </a:bodyPr>
          <a:lstStyle/>
          <a:p>
            <a:pPr marR="5080" algn="just">
              <a:lnSpc>
                <a:spcPct val="110000"/>
              </a:lnSpc>
              <a:spcBef>
                <a:spcPts val="370"/>
              </a:spcBef>
              <a:buNone/>
            </a:pPr>
            <a:r>
              <a:rPr lang="en-US" sz="2400" b="1" spc="-5" dirty="0">
                <a:latin typeface="Times New Roman" pitchFamily="18" charset="0"/>
                <a:cs typeface="Times New Roman" pitchFamily="18" charset="0"/>
              </a:rPr>
              <a:t>ISSUE - 8.2</a:t>
            </a:r>
          </a:p>
          <a:p>
            <a:pPr marR="5080" algn="just">
              <a:lnSpc>
                <a:spcPct val="110000"/>
              </a:lnSpc>
              <a:spcBef>
                <a:spcPts val="370"/>
              </a:spcBef>
              <a:buNone/>
            </a:pPr>
            <a:r>
              <a:rPr lang="en-US" sz="2400" b="1" u="sng" dirty="0">
                <a:latin typeface="Times New Roman" pitchFamily="18" charset="0"/>
                <a:cs typeface="Times New Roman" pitchFamily="18" charset="0"/>
              </a:rPr>
              <a:t>Reference to DVO, whether  mandatory?</a:t>
            </a:r>
          </a:p>
          <a:p>
            <a:pPr marR="5080" algn="just">
              <a:lnSpc>
                <a:spcPct val="110000"/>
              </a:lnSpc>
              <a:spcBef>
                <a:spcPts val="370"/>
              </a:spcBef>
              <a:buNone/>
            </a:pPr>
            <a:r>
              <a:rPr lang="en-US" sz="2400" b="1" u="sng" dirty="0">
                <a:latin typeface="Times New Roman" pitchFamily="18" charset="0"/>
                <a:cs typeface="Times New Roman" pitchFamily="18" charset="0"/>
              </a:rPr>
              <a:t>AO is bound to </a:t>
            </a:r>
            <a:r>
              <a:rPr lang="en-US" sz="2400" b="1" u="sng" spc="-5" dirty="0">
                <a:latin typeface="Times New Roman" pitchFamily="18" charset="0"/>
                <a:cs typeface="Times New Roman" pitchFamily="18" charset="0"/>
              </a:rPr>
              <a:t>make </a:t>
            </a:r>
            <a:r>
              <a:rPr lang="en-US" sz="2400" b="1" u="sng" dirty="0">
                <a:latin typeface="Times New Roman" pitchFamily="18" charset="0"/>
                <a:cs typeface="Times New Roman" pitchFamily="18" charset="0"/>
              </a:rPr>
              <a:t>a </a:t>
            </a:r>
            <a:r>
              <a:rPr lang="en-US" sz="2400" b="1" u="sng" spc="-5" dirty="0">
                <a:latin typeface="Times New Roman" pitchFamily="18" charset="0"/>
                <a:cs typeface="Times New Roman" pitchFamily="18" charset="0"/>
              </a:rPr>
              <a:t>reference </a:t>
            </a:r>
            <a:r>
              <a:rPr lang="en-US" sz="2400" b="1" u="sng" dirty="0">
                <a:latin typeface="Times New Roman" pitchFamily="18" charset="0"/>
                <a:cs typeface="Times New Roman" pitchFamily="18" charset="0"/>
              </a:rPr>
              <a:t>to DVO, </a:t>
            </a:r>
            <a:r>
              <a:rPr lang="en-US" sz="2400" b="1" u="sng" spc="-5" dirty="0">
                <a:latin typeface="Times New Roman" pitchFamily="18" charset="0"/>
                <a:cs typeface="Times New Roman" pitchFamily="18" charset="0"/>
              </a:rPr>
              <a:t>if </a:t>
            </a:r>
            <a:r>
              <a:rPr lang="en-US" sz="2400" b="1" u="sng" dirty="0">
                <a:latin typeface="Times New Roman" pitchFamily="18" charset="0"/>
                <a:cs typeface="Times New Roman" pitchFamily="18" charset="0"/>
              </a:rPr>
              <a:t>the </a:t>
            </a:r>
            <a:r>
              <a:rPr lang="en-US" sz="2400" b="1" u="sng" spc="-5" dirty="0" err="1">
                <a:latin typeface="Times New Roman" pitchFamily="18" charset="0"/>
                <a:cs typeface="Times New Roman" pitchFamily="18" charset="0"/>
              </a:rPr>
              <a:t>assessee</a:t>
            </a:r>
            <a:r>
              <a:rPr lang="en-US" sz="2400" b="1" u="sng" spc="-5" dirty="0">
                <a:latin typeface="Times New Roman" pitchFamily="18" charset="0"/>
                <a:cs typeface="Times New Roman" pitchFamily="18" charset="0"/>
              </a:rPr>
              <a:t> makes </a:t>
            </a:r>
            <a:r>
              <a:rPr lang="en-US" sz="2400" b="1" u="sng" dirty="0">
                <a:latin typeface="Times New Roman" pitchFamily="18" charset="0"/>
                <a:cs typeface="Times New Roman" pitchFamily="18" charset="0"/>
              </a:rPr>
              <a:t>a </a:t>
            </a:r>
            <a:r>
              <a:rPr lang="en-US" sz="2400" b="1" u="sng" spc="-5" dirty="0">
                <a:latin typeface="Times New Roman" pitchFamily="18" charset="0"/>
                <a:cs typeface="Times New Roman" pitchFamily="18" charset="0"/>
              </a:rPr>
              <a:t>claim  that the fair market value </a:t>
            </a:r>
            <a:r>
              <a:rPr lang="en-US" sz="2400" b="1" u="sng" dirty="0">
                <a:latin typeface="Times New Roman" pitchFamily="18" charset="0"/>
                <a:cs typeface="Times New Roman" pitchFamily="18" charset="0"/>
              </a:rPr>
              <a:t>of the </a:t>
            </a:r>
            <a:r>
              <a:rPr lang="en-US" sz="2400" b="1" u="sng" spc="-5" dirty="0">
                <a:latin typeface="Times New Roman" pitchFamily="18" charset="0"/>
                <a:cs typeface="Times New Roman" pitchFamily="18" charset="0"/>
              </a:rPr>
              <a:t>property transferred </a:t>
            </a:r>
            <a:r>
              <a:rPr lang="en-US" sz="2400" b="1" u="sng" dirty="0">
                <a:latin typeface="Times New Roman" pitchFamily="18" charset="0"/>
                <a:cs typeface="Times New Roman" pitchFamily="18" charset="0"/>
              </a:rPr>
              <a:t>is less </a:t>
            </a:r>
            <a:r>
              <a:rPr lang="en-US" sz="2400" b="1" u="sng" spc="-5" dirty="0">
                <a:latin typeface="Times New Roman" pitchFamily="18" charset="0"/>
                <a:cs typeface="Times New Roman" pitchFamily="18" charset="0"/>
              </a:rPr>
              <a:t>than </a:t>
            </a:r>
            <a:r>
              <a:rPr lang="en-US" sz="2400" b="1" u="sng" dirty="0">
                <a:latin typeface="Times New Roman" pitchFamily="18" charset="0"/>
                <a:cs typeface="Times New Roman" pitchFamily="18" charset="0"/>
              </a:rPr>
              <a:t>its </a:t>
            </a:r>
            <a:r>
              <a:rPr lang="en-US" sz="2400" b="1" u="sng" spc="-5" dirty="0">
                <a:latin typeface="Times New Roman" pitchFamily="18" charset="0"/>
                <a:cs typeface="Times New Roman" pitchFamily="18" charset="0"/>
              </a:rPr>
              <a:t>value  </a:t>
            </a:r>
            <a:r>
              <a:rPr lang="en-US" sz="2400" b="1" u="sng" dirty="0">
                <a:latin typeface="Times New Roman" pitchFamily="18" charset="0"/>
                <a:cs typeface="Times New Roman" pitchFamily="18" charset="0"/>
              </a:rPr>
              <a:t>as </a:t>
            </a:r>
            <a:r>
              <a:rPr lang="en-US" sz="2400" b="1" u="sng" spc="-5" dirty="0">
                <a:latin typeface="Times New Roman" pitchFamily="18" charset="0"/>
                <a:cs typeface="Times New Roman" pitchFamily="18" charset="0"/>
              </a:rPr>
              <a:t>determined </a:t>
            </a:r>
            <a:r>
              <a:rPr lang="en-US" sz="2400" b="1" u="sng" dirty="0">
                <a:latin typeface="Times New Roman" pitchFamily="18" charset="0"/>
                <a:cs typeface="Times New Roman" pitchFamily="18" charset="0"/>
              </a:rPr>
              <a:t>by </a:t>
            </a:r>
            <a:r>
              <a:rPr lang="en-US" sz="2400" b="1" u="sng" spc="-5" dirty="0">
                <a:latin typeface="Times New Roman" pitchFamily="18" charset="0"/>
                <a:cs typeface="Times New Roman" pitchFamily="18" charset="0"/>
              </a:rPr>
              <a:t>stamp valuation authorities.</a:t>
            </a:r>
          </a:p>
          <a:p>
            <a:pPr marR="5080" algn="just">
              <a:lnSpc>
                <a:spcPct val="110000"/>
              </a:lnSpc>
              <a:spcBef>
                <a:spcPts val="370"/>
              </a:spcBef>
              <a:buNone/>
            </a:pPr>
            <a:r>
              <a:rPr lang="en-US" sz="2400" b="1" u="sng" dirty="0">
                <a:latin typeface="Times New Roman" pitchFamily="18" charset="0"/>
                <a:cs typeface="Times New Roman" pitchFamily="18" charset="0"/>
              </a:rPr>
              <a:t>The word ‘</a:t>
            </a:r>
            <a:r>
              <a:rPr lang="en-US" sz="2400" b="1" u="sng" spc="-5" dirty="0">
                <a:latin typeface="Times New Roman" pitchFamily="18" charset="0"/>
                <a:cs typeface="Times New Roman" pitchFamily="18" charset="0"/>
              </a:rPr>
              <a:t>may’ in sec. 50C(2) should be </a:t>
            </a:r>
            <a:r>
              <a:rPr lang="en-US" sz="2400" b="1" u="sng" dirty="0">
                <a:latin typeface="Times New Roman" pitchFamily="18" charset="0"/>
                <a:cs typeface="Times New Roman" pitchFamily="18" charset="0"/>
              </a:rPr>
              <a:t>read </a:t>
            </a:r>
            <a:r>
              <a:rPr lang="en-US" sz="2400" b="1" u="sng" spc="-5" dirty="0">
                <a:latin typeface="Times New Roman" pitchFamily="18" charset="0"/>
                <a:cs typeface="Times New Roman" pitchFamily="18" charset="0"/>
              </a:rPr>
              <a:t>as ‘</a:t>
            </a:r>
            <a:r>
              <a:rPr lang="en-US" sz="2400" b="1" u="sng" dirty="0">
                <a:latin typeface="Times New Roman" pitchFamily="18" charset="0"/>
                <a:cs typeface="Times New Roman" pitchFamily="18" charset="0"/>
              </a:rPr>
              <a:t>should’. </a:t>
            </a:r>
          </a:p>
          <a:p>
            <a:pPr marR="5080" algn="just">
              <a:lnSpc>
                <a:spcPct val="110000"/>
              </a:lnSpc>
              <a:spcBef>
                <a:spcPts val="370"/>
              </a:spcBef>
              <a:buNone/>
            </a:pPr>
            <a:r>
              <a:rPr lang="en-US" sz="2400" b="1" u="sng" spc="-5" dirty="0">
                <a:latin typeface="Times New Roman" pitchFamily="18" charset="0"/>
                <a:cs typeface="Times New Roman" pitchFamily="18" charset="0"/>
              </a:rPr>
              <a:t>If sec. 50C </a:t>
            </a:r>
            <a:r>
              <a:rPr lang="en-US" sz="2400" b="1" u="sng" dirty="0">
                <a:latin typeface="Times New Roman" pitchFamily="18" charset="0"/>
                <a:cs typeface="Times New Roman" pitchFamily="18" charset="0"/>
              </a:rPr>
              <a:t>is </a:t>
            </a:r>
            <a:r>
              <a:rPr lang="en-US" sz="2400" b="1" u="sng" spc="-5" dirty="0">
                <a:latin typeface="Times New Roman" pitchFamily="18" charset="0"/>
                <a:cs typeface="Times New Roman" pitchFamily="18" charset="0"/>
              </a:rPr>
              <a:t>read </a:t>
            </a:r>
            <a:r>
              <a:rPr lang="en-US" sz="2400" b="1" u="sng" dirty="0">
                <a:latin typeface="Times New Roman" pitchFamily="18" charset="0"/>
                <a:cs typeface="Times New Roman" pitchFamily="18" charset="0"/>
              </a:rPr>
              <a:t>to mean </a:t>
            </a:r>
            <a:r>
              <a:rPr lang="en-US" sz="2400" b="1" u="sng" spc="-5" dirty="0">
                <a:latin typeface="Times New Roman" pitchFamily="18" charset="0"/>
                <a:cs typeface="Times New Roman" pitchFamily="18" charset="0"/>
              </a:rPr>
              <a:t>that if </a:t>
            </a:r>
            <a:r>
              <a:rPr lang="en-US" sz="2400" b="1" u="sng" dirty="0">
                <a:latin typeface="Times New Roman" pitchFamily="18" charset="0"/>
                <a:cs typeface="Times New Roman" pitchFamily="18" charset="0"/>
              </a:rPr>
              <a:t>the </a:t>
            </a:r>
            <a:r>
              <a:rPr lang="en-US" sz="2400" b="1" u="sng" spc="-5" dirty="0">
                <a:latin typeface="Times New Roman" pitchFamily="18" charset="0"/>
                <a:cs typeface="Times New Roman" pitchFamily="18" charset="0"/>
              </a:rPr>
              <a:t>AO is not </a:t>
            </a:r>
            <a:r>
              <a:rPr lang="en-US" sz="2400" b="1" u="sng" spc="-10" dirty="0">
                <a:latin typeface="Times New Roman" pitchFamily="18" charset="0"/>
                <a:cs typeface="Times New Roman" pitchFamily="18" charset="0"/>
              </a:rPr>
              <a:t>satisfied </a:t>
            </a:r>
            <a:r>
              <a:rPr lang="en-US" sz="2400" b="1" u="sng" dirty="0">
                <a:latin typeface="Times New Roman" pitchFamily="18" charset="0"/>
                <a:cs typeface="Times New Roman" pitchFamily="18" charset="0"/>
              </a:rPr>
              <a:t>with </a:t>
            </a:r>
            <a:r>
              <a:rPr lang="en-US" sz="2400" b="1" u="sng" spc="-5" dirty="0">
                <a:latin typeface="Times New Roman" pitchFamily="18" charset="0"/>
                <a:cs typeface="Times New Roman" pitchFamily="18" charset="0"/>
              </a:rPr>
              <a:t>the explanation of the </a:t>
            </a:r>
            <a:r>
              <a:rPr lang="en-US" sz="2400" b="1" u="sng" spc="-5" dirty="0" err="1">
                <a:latin typeface="Times New Roman" pitchFamily="18" charset="0"/>
                <a:cs typeface="Times New Roman" pitchFamily="18" charset="0"/>
              </a:rPr>
              <a:t>assessee</a:t>
            </a:r>
            <a:r>
              <a:rPr lang="en-US" sz="2400" b="1" u="sng" spc="-5" dirty="0">
                <a:latin typeface="Times New Roman" pitchFamily="18" charset="0"/>
                <a:cs typeface="Times New Roman" pitchFamily="18" charset="0"/>
              </a:rPr>
              <a:t> then he ‘may’ </a:t>
            </a:r>
            <a:r>
              <a:rPr lang="en-US" sz="2400" b="1" u="sng" spc="215" dirty="0">
                <a:latin typeface="Times New Roman" pitchFamily="18" charset="0"/>
                <a:cs typeface="Times New Roman" pitchFamily="18" charset="0"/>
              </a:rPr>
              <a:t> </a:t>
            </a:r>
            <a:r>
              <a:rPr lang="en-US" sz="2400" b="1" u="sng" spc="-5" dirty="0">
                <a:latin typeface="Times New Roman" pitchFamily="18" charset="0"/>
                <a:cs typeface="Times New Roman" pitchFamily="18" charset="0"/>
              </a:rPr>
              <a:t>or ‘</a:t>
            </a:r>
            <a:r>
              <a:rPr lang="en-US" sz="2400" b="1" u="sng" dirty="0">
                <a:latin typeface="Times New Roman" pitchFamily="18" charset="0"/>
                <a:cs typeface="Times New Roman" pitchFamily="18" charset="0"/>
              </a:rPr>
              <a:t>may not’ </a:t>
            </a:r>
            <a:r>
              <a:rPr lang="en-US" sz="2400" b="1" u="sng" spc="-5" dirty="0">
                <a:latin typeface="Times New Roman" pitchFamily="18" charset="0"/>
                <a:cs typeface="Times New Roman" pitchFamily="18" charset="0"/>
              </a:rPr>
              <a:t>send </a:t>
            </a:r>
            <a:r>
              <a:rPr lang="en-US" sz="2400" b="1" u="sng" dirty="0">
                <a:latin typeface="Times New Roman" pitchFamily="18" charset="0"/>
                <a:cs typeface="Times New Roman" pitchFamily="18" charset="0"/>
              </a:rPr>
              <a:t>the </a:t>
            </a:r>
            <a:r>
              <a:rPr lang="en-US" sz="2400" b="1" u="sng" spc="-5" dirty="0">
                <a:latin typeface="Times New Roman" pitchFamily="18" charset="0"/>
                <a:cs typeface="Times New Roman" pitchFamily="18" charset="0"/>
              </a:rPr>
              <a:t>matter </a:t>
            </a:r>
            <a:r>
              <a:rPr lang="en-US" sz="2400" b="1" u="sng" dirty="0">
                <a:latin typeface="Times New Roman" pitchFamily="18" charset="0"/>
                <a:cs typeface="Times New Roman" pitchFamily="18" charset="0"/>
              </a:rPr>
              <a:t>for </a:t>
            </a:r>
            <a:r>
              <a:rPr lang="en-US" sz="2400" b="1" u="sng" spc="-5" dirty="0">
                <a:latin typeface="Times New Roman" pitchFamily="18" charset="0"/>
                <a:cs typeface="Times New Roman" pitchFamily="18" charset="0"/>
              </a:rPr>
              <a:t>valuation </a:t>
            </a:r>
            <a:r>
              <a:rPr lang="en-US" sz="2400" b="1" u="sng" dirty="0">
                <a:latin typeface="Times New Roman" pitchFamily="18" charset="0"/>
                <a:cs typeface="Times New Roman" pitchFamily="18" charset="0"/>
              </a:rPr>
              <a:t>to the </a:t>
            </a:r>
            <a:r>
              <a:rPr lang="en-US" sz="2400" b="1" u="sng" spc="-5" dirty="0">
                <a:latin typeface="Times New Roman" pitchFamily="18" charset="0"/>
                <a:cs typeface="Times New Roman" pitchFamily="18" charset="0"/>
              </a:rPr>
              <a:t>DVO, </a:t>
            </a:r>
            <a:r>
              <a:rPr lang="en-US" sz="2400" b="1" u="sng" dirty="0">
                <a:latin typeface="Times New Roman" pitchFamily="18" charset="0"/>
                <a:cs typeface="Times New Roman" pitchFamily="18" charset="0"/>
              </a:rPr>
              <a:t>then </a:t>
            </a:r>
            <a:r>
              <a:rPr lang="en-US" sz="2400" b="1" u="sng" spc="-5" dirty="0">
                <a:latin typeface="Times New Roman" pitchFamily="18" charset="0"/>
                <a:cs typeface="Times New Roman" pitchFamily="18" charset="0"/>
              </a:rPr>
              <a:t>in that case </a:t>
            </a:r>
            <a:r>
              <a:rPr lang="en-US" sz="2400" b="1" u="sng" dirty="0">
                <a:latin typeface="Times New Roman" pitchFamily="18" charset="0"/>
                <a:cs typeface="Times New Roman" pitchFamily="18" charset="0"/>
              </a:rPr>
              <a:t>this </a:t>
            </a:r>
            <a:r>
              <a:rPr lang="en-US" sz="2400" b="1" u="sng" spc="-5" dirty="0">
                <a:latin typeface="Times New Roman" pitchFamily="18" charset="0"/>
                <a:cs typeface="Times New Roman" pitchFamily="18" charset="0"/>
              </a:rPr>
              <a:t>provision </a:t>
            </a:r>
            <a:r>
              <a:rPr lang="en-US" sz="2400" b="1" u="sng" dirty="0">
                <a:latin typeface="Times New Roman" pitchFamily="18" charset="0"/>
                <a:cs typeface="Times New Roman" pitchFamily="18" charset="0"/>
              </a:rPr>
              <a:t>would </a:t>
            </a:r>
            <a:r>
              <a:rPr lang="en-US" sz="2400" b="1" u="sng" spc="-5" dirty="0">
                <a:latin typeface="Times New Roman" pitchFamily="18" charset="0"/>
                <a:cs typeface="Times New Roman" pitchFamily="18" charset="0"/>
              </a:rPr>
              <a:t>be rendered</a:t>
            </a:r>
            <a:r>
              <a:rPr lang="en-US" sz="2400" b="1" u="sng" spc="-85" dirty="0">
                <a:latin typeface="Times New Roman" pitchFamily="18" charset="0"/>
                <a:cs typeface="Times New Roman" pitchFamily="18" charset="0"/>
              </a:rPr>
              <a:t> </a:t>
            </a:r>
            <a:r>
              <a:rPr lang="en-US" sz="2400" b="1" u="sng" spc="-5" dirty="0">
                <a:latin typeface="Times New Roman" pitchFamily="18" charset="0"/>
                <a:cs typeface="Times New Roman" pitchFamily="18" charset="0"/>
              </a:rPr>
              <a:t>redundant.</a:t>
            </a:r>
            <a:endParaRPr lang="en-US" sz="2400" b="1" u="sng" dirty="0">
              <a:latin typeface="Times New Roman" pitchFamily="18" charset="0"/>
              <a:cs typeface="Times New Roman" pitchFamily="18" charset="0"/>
            </a:endParaRPr>
          </a:p>
          <a:p>
            <a:pPr marL="457200" indent="-457200" algn="just">
              <a:lnSpc>
                <a:spcPct val="110000"/>
              </a:lnSpc>
              <a:buFont typeface="+mj-lt"/>
              <a:buAutoNum type="alphaLcParenR"/>
            </a:pPr>
            <a:r>
              <a:rPr lang="en-US" sz="2400" b="1" dirty="0">
                <a:latin typeface="Times New Roman" pitchFamily="18" charset="0"/>
                <a:cs typeface="Times New Roman" pitchFamily="18" charset="0"/>
              </a:rPr>
              <a:t>S. </a:t>
            </a:r>
            <a:r>
              <a:rPr lang="en-US" sz="2400" b="1" dirty="0" err="1">
                <a:latin typeface="Times New Roman" pitchFamily="18" charset="0"/>
                <a:cs typeface="Times New Roman" pitchFamily="18" charset="0"/>
              </a:rPr>
              <a:t>Muthuraja</a:t>
            </a:r>
            <a:r>
              <a:rPr lang="en-US" sz="2400" b="1" dirty="0">
                <a:latin typeface="Times New Roman" pitchFamily="18" charset="0"/>
                <a:cs typeface="Times New Roman" pitchFamily="18" charset="0"/>
              </a:rPr>
              <a:t> </a:t>
            </a:r>
            <a:r>
              <a:rPr lang="en-US" sz="2400" b="1" spc="-40" dirty="0">
                <a:latin typeface="Times New Roman" pitchFamily="18" charset="0"/>
                <a:cs typeface="Times New Roman" pitchFamily="18" charset="0"/>
              </a:rPr>
              <a:t>v. </a:t>
            </a:r>
            <a:r>
              <a:rPr lang="en-US" sz="2400" b="1" dirty="0">
                <a:latin typeface="Times New Roman" pitchFamily="18" charset="0"/>
                <a:cs typeface="Times New Roman" pitchFamily="18" charset="0"/>
              </a:rPr>
              <a:t>CIT [(2013) 37 taxmann.com 352 (Madras</a:t>
            </a:r>
            <a:r>
              <a:rPr lang="en-US" sz="2400" b="1" spc="-155" dirty="0">
                <a:latin typeface="Times New Roman" pitchFamily="18" charset="0"/>
                <a:cs typeface="Times New Roman" pitchFamily="18" charset="0"/>
              </a:rPr>
              <a:t> </a:t>
            </a:r>
            <a:r>
              <a:rPr lang="en-US" sz="2400" b="1" dirty="0">
                <a:latin typeface="Times New Roman" pitchFamily="18" charset="0"/>
                <a:cs typeface="Times New Roman" pitchFamily="18" charset="0"/>
              </a:rPr>
              <a:t>HC)]</a:t>
            </a:r>
          </a:p>
          <a:p>
            <a:pPr marL="457200" marR="5715" indent="-457200" algn="just">
              <a:lnSpc>
                <a:spcPct val="110000"/>
              </a:lnSpc>
              <a:buFont typeface="+mj-lt"/>
              <a:buAutoNum type="alphaLcParenR"/>
            </a:pPr>
            <a:r>
              <a:rPr lang="en-US" sz="2400" b="1" spc="-5" dirty="0">
                <a:latin typeface="Times New Roman" pitchFamily="18" charset="0"/>
                <a:cs typeface="Times New Roman" pitchFamily="18" charset="0"/>
              </a:rPr>
              <a:t>M/s Fortuna </a:t>
            </a:r>
            <a:r>
              <a:rPr lang="en-US" sz="2400" b="1" spc="-10" dirty="0">
                <a:latin typeface="Times New Roman" pitchFamily="18" charset="0"/>
                <a:cs typeface="Times New Roman" pitchFamily="18" charset="0"/>
              </a:rPr>
              <a:t>Structures </a:t>
            </a:r>
            <a:r>
              <a:rPr lang="en-US" sz="2400" b="1" spc="-5" dirty="0">
                <a:latin typeface="Times New Roman" pitchFamily="18" charset="0"/>
                <a:cs typeface="Times New Roman" pitchFamily="18" charset="0"/>
              </a:rPr>
              <a:t>Pvt. </a:t>
            </a:r>
            <a:r>
              <a:rPr lang="en-US" sz="2400" b="1" spc="-10" dirty="0">
                <a:latin typeface="Times New Roman" pitchFamily="18" charset="0"/>
                <a:cs typeface="Times New Roman" pitchFamily="18" charset="0"/>
              </a:rPr>
              <a:t>Ltd. </a:t>
            </a:r>
            <a:r>
              <a:rPr lang="en-US" sz="2400" b="1" dirty="0">
                <a:latin typeface="Times New Roman" pitchFamily="18" charset="0"/>
                <a:cs typeface="Times New Roman" pitchFamily="18" charset="0"/>
              </a:rPr>
              <a:t>v </a:t>
            </a:r>
            <a:r>
              <a:rPr lang="en-US" sz="2400" b="1" spc="-5" dirty="0">
                <a:latin typeface="Times New Roman" pitchFamily="18" charset="0"/>
                <a:cs typeface="Times New Roman" pitchFamily="18" charset="0"/>
              </a:rPr>
              <a:t>ACIT [(2008)(60 </a:t>
            </a:r>
            <a:r>
              <a:rPr lang="en-US" sz="2400" b="1" spc="-5" dirty="0" err="1">
                <a:latin typeface="Times New Roman" pitchFamily="18" charset="0"/>
                <a:cs typeface="Times New Roman" pitchFamily="18" charset="0"/>
              </a:rPr>
              <a:t>itatindia</a:t>
            </a:r>
            <a:r>
              <a:rPr lang="en-US" sz="2400" b="1" spc="-5" dirty="0">
                <a:latin typeface="Times New Roman" pitchFamily="18" charset="0"/>
                <a:cs typeface="Times New Roman" pitchFamily="18" charset="0"/>
              </a:rPr>
              <a:t>  </a:t>
            </a:r>
            <a:r>
              <a:rPr lang="en-US" sz="2400" b="1" dirty="0">
                <a:latin typeface="Times New Roman" pitchFamily="18" charset="0"/>
                <a:cs typeface="Times New Roman" pitchFamily="18" charset="0"/>
              </a:rPr>
              <a:t>886)(</a:t>
            </a:r>
            <a:r>
              <a:rPr lang="en-US" sz="2400" b="1" dirty="0" err="1">
                <a:latin typeface="Times New Roman" pitchFamily="18" charset="0"/>
                <a:cs typeface="Times New Roman" pitchFamily="18" charset="0"/>
              </a:rPr>
              <a:t>Lucknow</a:t>
            </a:r>
            <a:r>
              <a:rPr lang="en-US" sz="2400" b="1" dirty="0">
                <a:latin typeface="Times New Roman" pitchFamily="18" charset="0"/>
                <a:cs typeface="Times New Roman" pitchFamily="18" charset="0"/>
              </a:rPr>
              <a:t>)]</a:t>
            </a:r>
          </a:p>
          <a:p>
            <a:pPr marL="457200" indent="-457200" algn="just">
              <a:lnSpc>
                <a:spcPct val="110000"/>
              </a:lnSpc>
              <a:buFont typeface="+mj-lt"/>
              <a:buAutoNum type="alphaLcParenR"/>
            </a:pPr>
            <a:r>
              <a:rPr lang="en-US" sz="2400" b="1" dirty="0" err="1">
                <a:latin typeface="Times New Roman" pitchFamily="18" charset="0"/>
                <a:cs typeface="Times New Roman" pitchFamily="18" charset="0"/>
              </a:rPr>
              <a:t>Meghraj</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Baid</a:t>
            </a:r>
            <a:r>
              <a:rPr lang="en-US" sz="2400" b="1" dirty="0">
                <a:latin typeface="Times New Roman" pitchFamily="18" charset="0"/>
                <a:cs typeface="Times New Roman" pitchFamily="18" charset="0"/>
              </a:rPr>
              <a:t> v </a:t>
            </a:r>
            <a:r>
              <a:rPr lang="en-US" sz="2400" b="1" spc="-10" dirty="0">
                <a:latin typeface="Times New Roman" pitchFamily="18" charset="0"/>
                <a:cs typeface="Times New Roman" pitchFamily="18" charset="0"/>
              </a:rPr>
              <a:t>ITO  </a:t>
            </a:r>
            <a:r>
              <a:rPr lang="en-US" sz="2400" b="1" dirty="0">
                <a:latin typeface="Times New Roman" pitchFamily="18" charset="0"/>
                <a:cs typeface="Times New Roman" pitchFamily="18" charset="0"/>
              </a:rPr>
              <a:t>[23 </a:t>
            </a:r>
            <a:r>
              <a:rPr lang="en-US" sz="2400" b="1" spc="-5" dirty="0">
                <a:latin typeface="Times New Roman" pitchFamily="18" charset="0"/>
                <a:cs typeface="Times New Roman" pitchFamily="18" charset="0"/>
              </a:rPr>
              <a:t>SOT </a:t>
            </a:r>
            <a:r>
              <a:rPr lang="en-US" sz="2400" b="1" dirty="0">
                <a:latin typeface="Times New Roman" pitchFamily="18" charset="0"/>
                <a:cs typeface="Times New Roman" pitchFamily="18" charset="0"/>
              </a:rPr>
              <a:t>25</a:t>
            </a:r>
            <a:r>
              <a:rPr lang="en-US" sz="2400" b="1" spc="-105" dirty="0">
                <a:latin typeface="Times New Roman" pitchFamily="18" charset="0"/>
                <a:cs typeface="Times New Roman" pitchFamily="18" charset="0"/>
              </a:rPr>
              <a:t> / </a:t>
            </a:r>
            <a:r>
              <a:rPr lang="en-IN" sz="2400" b="1" dirty="0">
                <a:latin typeface="Times New Roman" panose="02020603050405020304" pitchFamily="18" charset="0"/>
                <a:cs typeface="Times New Roman" panose="02020603050405020304" pitchFamily="18" charset="0"/>
              </a:rPr>
              <a:t>114 TTJ 841 </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Jodh</a:t>
            </a:r>
            <a:r>
              <a:rPr lang="en-US" sz="2400" b="1" dirty="0">
                <a:latin typeface="Times New Roman" pitchFamily="18" charset="0"/>
                <a:cs typeface="Times New Roman" pitchFamily="18" charset="0"/>
              </a:rPr>
              <a:t>)] (2018)</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787601574"/>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330" y="256818"/>
            <a:ext cx="11453425" cy="6279448"/>
          </a:xfrm>
        </p:spPr>
        <p:txBody>
          <a:bodyPr>
            <a:noAutofit/>
          </a:bodyPr>
          <a:lstStyle/>
          <a:p>
            <a:pPr marL="0" marR="5080" indent="0" algn="just">
              <a:lnSpc>
                <a:spcPct val="110000"/>
              </a:lnSpc>
              <a:buNone/>
            </a:pPr>
            <a:r>
              <a:rPr lang="en-US" sz="2400" b="1" dirty="0">
                <a:latin typeface="Times New Roman" pitchFamily="18" charset="0"/>
                <a:cs typeface="Times New Roman" pitchFamily="18" charset="0"/>
              </a:rPr>
              <a:t>d) </a:t>
            </a:r>
            <a:r>
              <a:rPr lang="en-US" sz="2400" b="1" dirty="0" err="1">
                <a:latin typeface="Times New Roman" pitchFamily="18" charset="0"/>
                <a:cs typeface="Times New Roman" pitchFamily="18" charset="0"/>
              </a:rPr>
              <a:t>Kalpataru</a:t>
            </a:r>
            <a:r>
              <a:rPr lang="en-US" sz="2400" b="1" dirty="0">
                <a:latin typeface="Times New Roman" pitchFamily="18" charset="0"/>
                <a:cs typeface="Times New Roman" pitchFamily="18" charset="0"/>
              </a:rPr>
              <a:t> </a:t>
            </a:r>
            <a:r>
              <a:rPr lang="en-US" sz="2400" b="1" spc="-5" dirty="0">
                <a:latin typeface="Times New Roman" pitchFamily="18" charset="0"/>
                <a:cs typeface="Times New Roman" pitchFamily="18" charset="0"/>
              </a:rPr>
              <a:t>Industries </a:t>
            </a:r>
            <a:r>
              <a:rPr lang="en-US" sz="2400" b="1" dirty="0">
                <a:latin typeface="Times New Roman" pitchFamily="18" charset="0"/>
                <a:cs typeface="Times New Roman" pitchFamily="18" charset="0"/>
              </a:rPr>
              <a:t>v </a:t>
            </a:r>
            <a:r>
              <a:rPr lang="en-US" sz="2400" b="1" spc="-10" dirty="0">
                <a:latin typeface="Times New Roman" pitchFamily="18" charset="0"/>
                <a:cs typeface="Times New Roman" pitchFamily="18" charset="0"/>
              </a:rPr>
              <a:t>ITO </a:t>
            </a:r>
            <a:r>
              <a:rPr lang="en-US" sz="2400" b="1" spc="-5" dirty="0">
                <a:latin typeface="Times New Roman" pitchFamily="18" charset="0"/>
                <a:cs typeface="Times New Roman" pitchFamily="18" charset="0"/>
              </a:rPr>
              <a:t>[(Mum) (41-B </a:t>
            </a:r>
            <a:r>
              <a:rPr lang="en-US" sz="2400" b="1" dirty="0">
                <a:latin typeface="Times New Roman" pitchFamily="18" charset="0"/>
                <a:cs typeface="Times New Roman" pitchFamily="18" charset="0"/>
              </a:rPr>
              <a:t>BCAJ </a:t>
            </a:r>
            <a:r>
              <a:rPr lang="en-US" sz="2400" b="1" spc="-15" dirty="0">
                <a:latin typeface="Times New Roman" pitchFamily="18" charset="0"/>
                <a:cs typeface="Times New Roman" pitchFamily="18" charset="0"/>
              </a:rPr>
              <a:t>32) (ITA </a:t>
            </a:r>
            <a:r>
              <a:rPr lang="en-US" sz="2400" b="1" spc="-5" dirty="0">
                <a:latin typeface="Times New Roman" pitchFamily="18" charset="0"/>
                <a:cs typeface="Times New Roman" pitchFamily="18" charset="0"/>
              </a:rPr>
              <a:t>No.  5540/Mum/2007, Mum </a:t>
            </a:r>
            <a:r>
              <a:rPr lang="en-US" sz="2400" b="1" dirty="0">
                <a:latin typeface="Times New Roman" pitchFamily="18" charset="0"/>
                <a:cs typeface="Times New Roman" pitchFamily="18" charset="0"/>
              </a:rPr>
              <a:t>H Bench, </a:t>
            </a:r>
            <a:r>
              <a:rPr lang="en-US" sz="2400" b="1" dirty="0" err="1">
                <a:latin typeface="Times New Roman" pitchFamily="18" charset="0"/>
                <a:cs typeface="Times New Roman" pitchFamily="18" charset="0"/>
              </a:rPr>
              <a:t>Asst</a:t>
            </a:r>
            <a:r>
              <a:rPr lang="en-US" sz="2400" b="1" dirty="0">
                <a:latin typeface="Times New Roman" pitchFamily="18" charset="0"/>
                <a:cs typeface="Times New Roman" pitchFamily="18" charset="0"/>
              </a:rPr>
              <a:t> </a:t>
            </a:r>
            <a:r>
              <a:rPr lang="en-US" sz="2400" b="1" spc="-30" dirty="0">
                <a:latin typeface="Times New Roman" pitchFamily="18" charset="0"/>
                <a:cs typeface="Times New Roman" pitchFamily="18" charset="0"/>
              </a:rPr>
              <a:t>Year </a:t>
            </a:r>
            <a:r>
              <a:rPr lang="en-US" sz="2400" b="1" spc="-5" dirty="0">
                <a:latin typeface="Times New Roman" pitchFamily="18" charset="0"/>
                <a:cs typeface="Times New Roman" pitchFamily="18" charset="0"/>
              </a:rPr>
              <a:t>2005-06, Order </a:t>
            </a:r>
            <a:r>
              <a:rPr lang="en-US" sz="2400" b="1" dirty="0">
                <a:latin typeface="Times New Roman" pitchFamily="18" charset="0"/>
                <a:cs typeface="Times New Roman" pitchFamily="18" charset="0"/>
              </a:rPr>
              <a:t>dated  24.8.2009)]</a:t>
            </a:r>
          </a:p>
          <a:p>
            <a:pPr marL="0" marR="5080" indent="0" algn="just">
              <a:lnSpc>
                <a:spcPct val="110000"/>
              </a:lnSpc>
              <a:buNone/>
            </a:pPr>
            <a:r>
              <a:rPr lang="en-US" sz="2400" b="1" dirty="0">
                <a:latin typeface="Times New Roman" pitchFamily="18" charset="0"/>
                <a:cs typeface="Times New Roman" pitchFamily="18" charset="0"/>
              </a:rPr>
              <a:t>e) Abbas </a:t>
            </a:r>
            <a:r>
              <a:rPr lang="en-US" sz="2400" b="1" spc="-60" dirty="0">
                <a:latin typeface="Times New Roman" pitchFamily="18" charset="0"/>
                <a:cs typeface="Times New Roman" pitchFamily="18" charset="0"/>
              </a:rPr>
              <a:t>T. </a:t>
            </a:r>
            <a:r>
              <a:rPr lang="en-US" sz="2400" b="1" dirty="0" err="1">
                <a:latin typeface="Times New Roman" pitchFamily="18" charset="0"/>
                <a:cs typeface="Times New Roman" pitchFamily="18" charset="0"/>
              </a:rPr>
              <a:t>Reshamwala</a:t>
            </a:r>
            <a:r>
              <a:rPr lang="en-US" sz="2400" b="1" dirty="0">
                <a:latin typeface="Times New Roman" pitchFamily="18" charset="0"/>
                <a:cs typeface="Times New Roman" pitchFamily="18" charset="0"/>
              </a:rPr>
              <a:t> v </a:t>
            </a:r>
            <a:r>
              <a:rPr lang="en-US" sz="2400" b="1" spc="-10" dirty="0">
                <a:latin typeface="Times New Roman" pitchFamily="18" charset="0"/>
                <a:cs typeface="Times New Roman" pitchFamily="18" charset="0"/>
              </a:rPr>
              <a:t>ITO </a:t>
            </a:r>
            <a:r>
              <a:rPr lang="en-US" sz="2400" b="1" spc="-5" dirty="0">
                <a:latin typeface="Times New Roman" pitchFamily="18" charset="0"/>
                <a:cs typeface="Times New Roman" pitchFamily="18" charset="0"/>
              </a:rPr>
              <a:t>[(41-B </a:t>
            </a:r>
            <a:r>
              <a:rPr lang="en-US" sz="2400" b="1" dirty="0">
                <a:latin typeface="Times New Roman" pitchFamily="18" charset="0"/>
                <a:cs typeface="Times New Roman" pitchFamily="18" charset="0"/>
              </a:rPr>
              <a:t>BCAJ </a:t>
            </a:r>
            <a:r>
              <a:rPr lang="en-US" sz="2400" b="1" spc="-10" dirty="0">
                <a:latin typeface="Times New Roman" pitchFamily="18" charset="0"/>
                <a:cs typeface="Times New Roman" pitchFamily="18" charset="0"/>
              </a:rPr>
              <a:t>33)(Mum) (</a:t>
            </a:r>
            <a:r>
              <a:rPr lang="en-US" sz="2400" b="1" spc="-10" dirty="0" err="1">
                <a:latin typeface="Times New Roman" pitchFamily="18" charset="0"/>
                <a:cs typeface="Times New Roman" pitchFamily="18" charset="0"/>
              </a:rPr>
              <a:t>ITANo</a:t>
            </a:r>
            <a:r>
              <a:rPr lang="en-US" sz="2400" b="1" spc="-10" dirty="0">
                <a:latin typeface="Times New Roman" pitchFamily="18" charset="0"/>
                <a:cs typeface="Times New Roman" pitchFamily="18" charset="0"/>
              </a:rPr>
              <a:t>.  </a:t>
            </a:r>
            <a:r>
              <a:rPr lang="en-US" sz="2400" b="1" spc="-5" dirty="0">
                <a:latin typeface="Times New Roman" pitchFamily="18" charset="0"/>
                <a:cs typeface="Times New Roman" pitchFamily="18" charset="0"/>
              </a:rPr>
              <a:t>3093/Mum/2009) (AY </a:t>
            </a:r>
            <a:r>
              <a:rPr lang="en-US" sz="2400" b="1" dirty="0">
                <a:latin typeface="Times New Roman" pitchFamily="18" charset="0"/>
                <a:cs typeface="Times New Roman" pitchFamily="18" charset="0"/>
              </a:rPr>
              <a:t>2006-07) (Decided on</a:t>
            </a:r>
            <a:r>
              <a:rPr lang="en-US" sz="2400" b="1" spc="-105" dirty="0">
                <a:latin typeface="Times New Roman" pitchFamily="18" charset="0"/>
                <a:cs typeface="Times New Roman" pitchFamily="18" charset="0"/>
              </a:rPr>
              <a:t> </a:t>
            </a:r>
            <a:r>
              <a:rPr lang="en-US" sz="2400" b="1" spc="-10" dirty="0">
                <a:latin typeface="Times New Roman" pitchFamily="18" charset="0"/>
                <a:cs typeface="Times New Roman" pitchFamily="18" charset="0"/>
              </a:rPr>
              <a:t>30.11.2009)]</a:t>
            </a:r>
          </a:p>
          <a:p>
            <a:pPr marL="0" marR="5080" indent="0" algn="just">
              <a:lnSpc>
                <a:spcPct val="110000"/>
              </a:lnSpc>
              <a:buNone/>
            </a:pPr>
            <a:r>
              <a:rPr lang="en-US" sz="2400" b="1" spc="-10" dirty="0">
                <a:latin typeface="Times New Roman" pitchFamily="18" charset="0"/>
                <a:cs typeface="Times New Roman" pitchFamily="18" charset="0"/>
              </a:rPr>
              <a:t>f) </a:t>
            </a:r>
            <a:r>
              <a:rPr lang="en-US" sz="2400" b="1" dirty="0" err="1">
                <a:latin typeface="Times New Roman" pitchFamily="18" charset="0"/>
                <a:cs typeface="Times New Roman" pitchFamily="18" charset="0"/>
              </a:rPr>
              <a:t>Manjula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Singhal</a:t>
            </a:r>
            <a:r>
              <a:rPr lang="en-US" sz="2400" b="1" dirty="0">
                <a:latin typeface="Times New Roman" pitchFamily="18" charset="0"/>
                <a:cs typeface="Times New Roman" pitchFamily="18" charset="0"/>
              </a:rPr>
              <a:t> </a:t>
            </a:r>
            <a:r>
              <a:rPr lang="en-US" sz="2400" b="1" spc="-40" dirty="0">
                <a:latin typeface="Times New Roman" pitchFamily="18" charset="0"/>
                <a:cs typeface="Times New Roman" pitchFamily="18" charset="0"/>
              </a:rPr>
              <a:t>v. </a:t>
            </a:r>
            <a:r>
              <a:rPr lang="en-US" sz="2400" b="1" spc="-10" dirty="0">
                <a:latin typeface="Times New Roman" pitchFamily="18" charset="0"/>
                <a:cs typeface="Times New Roman" pitchFamily="18" charset="0"/>
              </a:rPr>
              <a:t>ITO </a:t>
            </a:r>
            <a:r>
              <a:rPr lang="en-US" sz="2400" b="1" spc="-15" dirty="0">
                <a:latin typeface="Times New Roman" pitchFamily="18" charset="0"/>
                <a:cs typeface="Times New Roman" pitchFamily="18" charset="0"/>
              </a:rPr>
              <a:t>[(2011) </a:t>
            </a:r>
            <a:r>
              <a:rPr lang="en-US" sz="2400" b="1" dirty="0">
                <a:latin typeface="Times New Roman" pitchFamily="18" charset="0"/>
                <a:cs typeface="Times New Roman" pitchFamily="18" charset="0"/>
              </a:rPr>
              <a:t>46 SOT 149</a:t>
            </a:r>
            <a:r>
              <a:rPr lang="en-US" sz="2400" b="1" spc="-30" dirty="0">
                <a:latin typeface="Times New Roman" pitchFamily="18" charset="0"/>
                <a:cs typeface="Times New Roman" pitchFamily="18" charset="0"/>
              </a:rPr>
              <a:t> </a:t>
            </a:r>
            <a:r>
              <a:rPr lang="en-US" sz="2400" b="1" spc="-5" dirty="0">
                <a:latin typeface="Times New Roman" pitchFamily="18" charset="0"/>
                <a:cs typeface="Times New Roman" pitchFamily="18" charset="0"/>
              </a:rPr>
              <a:t>(</a:t>
            </a:r>
            <a:r>
              <a:rPr lang="en-US" sz="2400" b="1" spc="-5" dirty="0" err="1">
                <a:latin typeface="Times New Roman" pitchFamily="18" charset="0"/>
                <a:cs typeface="Times New Roman" pitchFamily="18" charset="0"/>
              </a:rPr>
              <a:t>Jodh</a:t>
            </a:r>
            <a:r>
              <a:rPr lang="en-US" sz="2400" b="1" spc="-5" dirty="0">
                <a:latin typeface="Times New Roman" pitchFamily="18" charset="0"/>
                <a:cs typeface="Times New Roman" pitchFamily="18" charset="0"/>
              </a:rPr>
              <a:t>) (Trib.)]</a:t>
            </a:r>
          </a:p>
          <a:p>
            <a:pPr marL="0" marR="5080" indent="0" algn="just">
              <a:lnSpc>
                <a:spcPct val="110000"/>
              </a:lnSpc>
              <a:buNone/>
            </a:pPr>
            <a:r>
              <a:rPr lang="en-US" sz="2400" b="1" spc="-5" dirty="0">
                <a:latin typeface="Times New Roman" pitchFamily="18" charset="0"/>
                <a:cs typeface="Times New Roman" pitchFamily="18" charset="0"/>
              </a:rPr>
              <a:t>g) </a:t>
            </a:r>
            <a:r>
              <a:rPr lang="en-US" sz="2400" b="1" dirty="0">
                <a:latin typeface="Times New Roman" pitchFamily="18" charset="0"/>
                <a:cs typeface="Times New Roman" pitchFamily="18" charset="0"/>
              </a:rPr>
              <a:t>K.K. Nag Ltd. v. Addl. CIT [2012] 52 SOT 381 (Pune) </a:t>
            </a:r>
          </a:p>
          <a:p>
            <a:pPr marL="0" marR="5080" indent="0" algn="just">
              <a:lnSpc>
                <a:spcPct val="110000"/>
              </a:lnSpc>
              <a:buNone/>
            </a:pPr>
            <a:r>
              <a:rPr lang="en-US" sz="2400" b="1" dirty="0">
                <a:latin typeface="Times New Roman" pitchFamily="18" charset="0"/>
                <a:cs typeface="Times New Roman" pitchFamily="18" charset="0"/>
              </a:rPr>
              <a:t>h) </a:t>
            </a:r>
            <a:r>
              <a:rPr lang="en-GB" sz="2400" b="1" dirty="0">
                <a:latin typeface="Times New Roman" pitchFamily="18" charset="0"/>
                <a:cs typeface="Times New Roman" pitchFamily="18" charset="0"/>
              </a:rPr>
              <a:t>Sunil Kumar Agarwal v. CIT 112 DTR 164 (Cal)</a:t>
            </a:r>
          </a:p>
          <a:p>
            <a:pPr marL="0" marR="5080" indent="0" algn="just">
              <a:lnSpc>
                <a:spcPct val="110000"/>
              </a:lnSpc>
              <a:buNone/>
            </a:pPr>
            <a:r>
              <a:rPr lang="en-GB" sz="2400" b="1" dirty="0" err="1">
                <a:latin typeface="Times New Roman" pitchFamily="18" charset="0"/>
                <a:cs typeface="Times New Roman" pitchFamily="18" charset="0"/>
              </a:rPr>
              <a:t>i</a:t>
            </a:r>
            <a:r>
              <a:rPr lang="en-GB" sz="2400" b="1" dirty="0">
                <a:latin typeface="Times New Roman" pitchFamily="18" charset="0"/>
                <a:cs typeface="Times New Roman" pitchFamily="18" charset="0"/>
              </a:rPr>
              <a:t>) ITO V. Aditya </a:t>
            </a:r>
            <a:r>
              <a:rPr lang="en-GB" sz="2400" b="1" dirty="0" err="1">
                <a:latin typeface="Times New Roman" pitchFamily="18" charset="0"/>
                <a:cs typeface="Times New Roman" pitchFamily="18" charset="0"/>
              </a:rPr>
              <a:t>Narain</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Verma</a:t>
            </a:r>
            <a:r>
              <a:rPr lang="en-GB" sz="2400" b="1" dirty="0">
                <a:latin typeface="Times New Roman" pitchFamily="18" charset="0"/>
                <a:cs typeface="Times New Roman" pitchFamily="18" charset="0"/>
              </a:rPr>
              <a:t> 154 DTR 62 (Del)(Trib.)</a:t>
            </a:r>
          </a:p>
          <a:p>
            <a:pPr marL="0" marR="5080" indent="0" algn="just">
              <a:lnSpc>
                <a:spcPct val="110000"/>
              </a:lnSpc>
              <a:buNone/>
            </a:pPr>
            <a:r>
              <a:rPr lang="en-GB" sz="2400" b="1" dirty="0">
                <a:latin typeface="Times New Roman" pitchFamily="18" charset="0"/>
                <a:cs typeface="Times New Roman" pitchFamily="18" charset="0"/>
              </a:rPr>
              <a:t>j) </a:t>
            </a:r>
            <a:r>
              <a:rPr lang="en-GB" sz="2400" b="1" dirty="0" err="1">
                <a:latin typeface="Times New Roman" pitchFamily="18" charset="0"/>
                <a:cs typeface="Times New Roman" pitchFamily="18" charset="0"/>
              </a:rPr>
              <a:t>Dr.</a:t>
            </a:r>
            <a:r>
              <a:rPr lang="en-GB" sz="2400" b="1" dirty="0">
                <a:latin typeface="Times New Roman" pitchFamily="18" charset="0"/>
                <a:cs typeface="Times New Roman" pitchFamily="18" charset="0"/>
              </a:rPr>
              <a:t> Sanjay </a:t>
            </a:r>
            <a:r>
              <a:rPr lang="en-GB" sz="2400" b="1" dirty="0" err="1">
                <a:latin typeface="Times New Roman" pitchFamily="18" charset="0"/>
                <a:cs typeface="Times New Roman" pitchFamily="18" charset="0"/>
              </a:rPr>
              <a:t>Chobey</a:t>
            </a:r>
            <a:r>
              <a:rPr lang="en-GB" sz="2400" b="1" dirty="0">
                <a:latin typeface="Times New Roman" pitchFamily="18" charset="0"/>
                <a:cs typeface="Times New Roman" pitchFamily="18" charset="0"/>
              </a:rPr>
              <a:t> HUF v. ACIT 169 DTR 35 (Agra)(Trib.)</a:t>
            </a:r>
          </a:p>
          <a:p>
            <a:pPr marL="0" marR="5080" indent="0" algn="just">
              <a:lnSpc>
                <a:spcPct val="110000"/>
              </a:lnSpc>
              <a:buNone/>
            </a:pPr>
            <a:r>
              <a:rPr lang="en-GB" sz="2400" b="1" dirty="0">
                <a:latin typeface="Times New Roman" pitchFamily="18" charset="0"/>
                <a:cs typeface="Times New Roman" pitchFamily="18" charset="0"/>
              </a:rPr>
              <a:t>k) ACIT v. </a:t>
            </a:r>
            <a:r>
              <a:rPr lang="en-GB" sz="2400" b="1" dirty="0" err="1">
                <a:latin typeface="Times New Roman" pitchFamily="18" charset="0"/>
                <a:cs typeface="Times New Roman" pitchFamily="18" charset="0"/>
              </a:rPr>
              <a:t>Tarun</a:t>
            </a:r>
            <a:r>
              <a:rPr lang="en-GB" sz="2400" b="1" dirty="0">
                <a:latin typeface="Times New Roman" pitchFamily="18" charset="0"/>
                <a:cs typeface="Times New Roman" pitchFamily="18" charset="0"/>
              </a:rPr>
              <a:t> Agarwal 175 DTR 299 (Agra)(Trib.)</a:t>
            </a:r>
            <a:endParaRPr lang="en-US" sz="24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278518382"/>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99" y="431801"/>
            <a:ext cx="11494493" cy="5287963"/>
          </a:xfrm>
        </p:spPr>
        <p:txBody>
          <a:bodyPr>
            <a:normAutofit/>
          </a:bodyPr>
          <a:lstStyle/>
          <a:p>
            <a:pPr marL="33020" marR="78105" algn="just">
              <a:spcBef>
                <a:spcPts val="150"/>
              </a:spcBef>
              <a:buNone/>
            </a:pPr>
            <a:r>
              <a:rPr lang="en-GB" sz="2400" dirty="0">
                <a:latin typeface="Times New Roman" pitchFamily="18" charset="0"/>
                <a:cs typeface="Times New Roman" pitchFamily="18" charset="0"/>
              </a:rPr>
              <a:t>The word </a:t>
            </a:r>
            <a:r>
              <a:rPr lang="en-GB" sz="2400" b="1" u="sng" dirty="0">
                <a:latin typeface="Times New Roman" pitchFamily="18" charset="0"/>
                <a:cs typeface="Times New Roman" pitchFamily="18" charset="0"/>
              </a:rPr>
              <a:t>“may” used in S.50C(2) should be treated  as “shall”</a:t>
            </a:r>
            <a:r>
              <a:rPr lang="en-GB" sz="2400" dirty="0">
                <a:latin typeface="Times New Roman" pitchFamily="18" charset="0"/>
                <a:cs typeface="Times New Roman" pitchFamily="18" charset="0"/>
              </a:rPr>
              <a:t> </a:t>
            </a:r>
            <a:r>
              <a:rPr lang="en-GB" sz="2400" b="1" u="sng" dirty="0">
                <a:latin typeface="Times New Roman" pitchFamily="18" charset="0"/>
                <a:cs typeface="Times New Roman" pitchFamily="18" charset="0"/>
              </a:rPr>
              <a:t>once the </a:t>
            </a:r>
            <a:r>
              <a:rPr lang="en-GB" sz="2400" b="1" u="sng" dirty="0" err="1">
                <a:latin typeface="Times New Roman" pitchFamily="18" charset="0"/>
                <a:cs typeface="Times New Roman" pitchFamily="18" charset="0"/>
              </a:rPr>
              <a:t>assessee</a:t>
            </a:r>
            <a:r>
              <a:rPr lang="en-GB" sz="2400" b="1" u="sng" dirty="0">
                <a:latin typeface="Times New Roman" pitchFamily="18" charset="0"/>
                <a:cs typeface="Times New Roman" pitchFamily="18" charset="0"/>
              </a:rPr>
              <a:t> objects to the stamp duty  value as held in</a:t>
            </a:r>
          </a:p>
          <a:p>
            <a:pPr marL="33020" marR="78105" algn="just">
              <a:spcBef>
                <a:spcPts val="150"/>
              </a:spcBef>
              <a:buNone/>
            </a:pPr>
            <a:r>
              <a:rPr lang="en-GB" sz="2400" dirty="0">
                <a:latin typeface="Times New Roman" pitchFamily="18" charset="0"/>
                <a:cs typeface="Times New Roman" pitchFamily="18" charset="0"/>
              </a:rPr>
              <a:t> </a:t>
            </a:r>
            <a:r>
              <a:rPr lang="en-GB" sz="2400" b="1" u="sng" dirty="0">
                <a:latin typeface="Times New Roman" pitchFamily="18" charset="0"/>
                <a:cs typeface="Times New Roman" pitchFamily="18" charset="0"/>
              </a:rPr>
              <a:t>A.T.E Enterprises P Ltd vs. </a:t>
            </a:r>
            <a:r>
              <a:rPr lang="en-GB" sz="2400" b="1" u="sng" dirty="0" err="1">
                <a:latin typeface="Times New Roman" pitchFamily="18" charset="0"/>
                <a:cs typeface="Times New Roman" pitchFamily="18" charset="0"/>
              </a:rPr>
              <a:t>Dy</a:t>
            </a:r>
            <a:r>
              <a:rPr lang="en-GB" sz="2400" b="1" u="sng" dirty="0">
                <a:latin typeface="Times New Roman" pitchFamily="18" charset="0"/>
                <a:cs typeface="Times New Roman" pitchFamily="18" charset="0"/>
              </a:rPr>
              <a:t> CIT (2013) 55 SOT 175 (Mum) (</a:t>
            </a:r>
            <a:r>
              <a:rPr lang="en-GB" sz="2400" b="1" u="sng" dirty="0" err="1">
                <a:latin typeface="Times New Roman" pitchFamily="18" charset="0"/>
                <a:cs typeface="Times New Roman" pitchFamily="18" charset="0"/>
              </a:rPr>
              <a:t>Trib</a:t>
            </a:r>
            <a:r>
              <a:rPr lang="en-GB" sz="2400" b="1" u="sng" dirty="0">
                <a:latin typeface="Times New Roman" pitchFamily="18" charset="0"/>
                <a:cs typeface="Times New Roman" pitchFamily="18" charset="0"/>
              </a:rPr>
              <a:t>), </a:t>
            </a:r>
          </a:p>
          <a:p>
            <a:pPr marL="33020" marR="78105" algn="just">
              <a:spcBef>
                <a:spcPts val="150"/>
              </a:spcBef>
              <a:buNone/>
            </a:pPr>
            <a:r>
              <a:rPr lang="en-GB" sz="2400" b="1" u="sng" dirty="0" err="1">
                <a:latin typeface="Times New Roman" pitchFamily="18" charset="0"/>
                <a:cs typeface="Times New Roman" pitchFamily="18" charset="0"/>
              </a:rPr>
              <a:t>Anant</a:t>
            </a:r>
            <a:r>
              <a:rPr lang="en-GB" sz="2400" b="1" u="sng" dirty="0">
                <a:latin typeface="Times New Roman" pitchFamily="18" charset="0"/>
                <a:cs typeface="Times New Roman" pitchFamily="18" charset="0"/>
              </a:rPr>
              <a:t> Raj Ltd </a:t>
            </a:r>
            <a:r>
              <a:rPr lang="en-GB" sz="2400" b="1" u="sng" dirty="0" err="1">
                <a:latin typeface="Times New Roman" pitchFamily="18" charset="0"/>
                <a:cs typeface="Times New Roman" pitchFamily="18" charset="0"/>
              </a:rPr>
              <a:t>vs</a:t>
            </a:r>
            <a:r>
              <a:rPr lang="en-GB" sz="2400" b="1" u="sng" dirty="0">
                <a:latin typeface="Times New Roman" pitchFamily="18" charset="0"/>
                <a:cs typeface="Times New Roman" pitchFamily="18" charset="0"/>
              </a:rPr>
              <a:t> ACIT [2020] 116 taxmann.com 741 (Del) (</a:t>
            </a:r>
            <a:r>
              <a:rPr lang="en-GB" sz="2400" b="1" u="sng" dirty="0" err="1">
                <a:latin typeface="Times New Roman" pitchFamily="18" charset="0"/>
                <a:cs typeface="Times New Roman" pitchFamily="18" charset="0"/>
              </a:rPr>
              <a:t>Trib</a:t>
            </a:r>
            <a:r>
              <a:rPr lang="en-GB" sz="2400" b="1" u="sng" dirty="0">
                <a:latin typeface="Times New Roman" pitchFamily="18" charset="0"/>
                <a:cs typeface="Times New Roman" pitchFamily="18" charset="0"/>
              </a:rPr>
              <a:t>).</a:t>
            </a:r>
          </a:p>
          <a:p>
            <a:pPr marL="33020" marR="78105" algn="just">
              <a:spcBef>
                <a:spcPts val="150"/>
              </a:spcBef>
              <a:buNone/>
            </a:pPr>
            <a:endParaRPr lang="en-US" sz="2400" b="1" u="sng" dirty="0">
              <a:latin typeface="Times New Roman" pitchFamily="18" charset="0"/>
              <a:cs typeface="Times New Roman" pitchFamily="18" charset="0"/>
            </a:endParaRPr>
          </a:p>
          <a:p>
            <a:pPr marL="33020" marR="78105" algn="just">
              <a:spcBef>
                <a:spcPts val="150"/>
              </a:spcBef>
              <a:buNone/>
            </a:pPr>
            <a:r>
              <a:rPr lang="en-US" sz="2400" b="1" u="sng" dirty="0">
                <a:latin typeface="Times New Roman" pitchFamily="18" charset="0"/>
                <a:cs typeface="Times New Roman" pitchFamily="18" charset="0"/>
              </a:rPr>
              <a:t>Clauses </a:t>
            </a:r>
            <a:r>
              <a:rPr lang="en-US" sz="2400" b="1" u="sng" spc="-5" dirty="0">
                <a:latin typeface="Times New Roman" pitchFamily="18" charset="0"/>
                <a:cs typeface="Times New Roman" pitchFamily="18" charset="0"/>
              </a:rPr>
              <a:t>(a) </a:t>
            </a:r>
            <a:r>
              <a:rPr lang="en-US" sz="2400" b="1" u="sng" dirty="0">
                <a:latin typeface="Times New Roman" pitchFamily="18" charset="0"/>
                <a:cs typeface="Times New Roman" pitchFamily="18" charset="0"/>
              </a:rPr>
              <a:t>and </a:t>
            </a:r>
            <a:r>
              <a:rPr lang="en-US" sz="2400" b="1" u="sng" spc="-5" dirty="0">
                <a:latin typeface="Times New Roman" pitchFamily="18" charset="0"/>
                <a:cs typeface="Times New Roman" pitchFamily="18" charset="0"/>
              </a:rPr>
              <a:t>(b) of sub-section (2) of </a:t>
            </a:r>
            <a:r>
              <a:rPr lang="en-US" sz="2400" b="1" u="sng" dirty="0">
                <a:latin typeface="Times New Roman" pitchFamily="18" charset="0"/>
                <a:cs typeface="Times New Roman" pitchFamily="18" charset="0"/>
              </a:rPr>
              <a:t>S. 50C are </a:t>
            </a:r>
            <a:r>
              <a:rPr lang="en-US" sz="2400" b="1" u="sng" spc="-5" dirty="0">
                <a:latin typeface="Times New Roman" pitchFamily="18" charset="0"/>
                <a:cs typeface="Times New Roman" pitchFamily="18" charset="0"/>
              </a:rPr>
              <a:t>in continuation </a:t>
            </a:r>
            <a:r>
              <a:rPr lang="en-US" sz="2400" b="1" u="sng" dirty="0">
                <a:latin typeface="Times New Roman" pitchFamily="18" charset="0"/>
                <a:cs typeface="Times New Roman" pitchFamily="18" charset="0"/>
              </a:rPr>
              <a:t>to  </a:t>
            </a:r>
            <a:r>
              <a:rPr lang="en-US" sz="2400" b="1" u="sng" spc="-5" dirty="0">
                <a:latin typeface="Times New Roman" pitchFamily="18" charset="0"/>
                <a:cs typeface="Times New Roman" pitchFamily="18" charset="0"/>
              </a:rPr>
              <a:t>each other and, </a:t>
            </a:r>
            <a:r>
              <a:rPr lang="en-US" sz="2400" b="1" u="sng" spc="-10" dirty="0">
                <a:latin typeface="Times New Roman" pitchFamily="18" charset="0"/>
                <a:cs typeface="Times New Roman" pitchFamily="18" charset="0"/>
              </a:rPr>
              <a:t>therefore, </a:t>
            </a:r>
            <a:r>
              <a:rPr lang="en-US" sz="2400" b="1" u="sng" spc="-5" dirty="0">
                <a:latin typeface="Times New Roman" pitchFamily="18" charset="0"/>
                <a:cs typeface="Times New Roman" pitchFamily="18" charset="0"/>
              </a:rPr>
              <a:t>conditions laid </a:t>
            </a:r>
            <a:r>
              <a:rPr lang="en-US" sz="2400" b="1" u="sng" dirty="0">
                <a:latin typeface="Times New Roman" pitchFamily="18" charset="0"/>
                <a:cs typeface="Times New Roman" pitchFamily="18" charset="0"/>
              </a:rPr>
              <a:t>down </a:t>
            </a:r>
            <a:r>
              <a:rPr lang="en-US" sz="2400" b="1" u="sng" spc="-5" dirty="0">
                <a:latin typeface="Times New Roman" pitchFamily="18" charset="0"/>
                <a:cs typeface="Times New Roman" pitchFamily="18" charset="0"/>
              </a:rPr>
              <a:t>in both the clauses </a:t>
            </a:r>
            <a:r>
              <a:rPr lang="en-US" sz="2400" b="1" u="sng" spc="-10" dirty="0">
                <a:latin typeface="Times New Roman" pitchFamily="18" charset="0"/>
                <a:cs typeface="Times New Roman" pitchFamily="18" charset="0"/>
              </a:rPr>
              <a:t>are  </a:t>
            </a:r>
            <a:r>
              <a:rPr lang="en-US" sz="2400" b="1" u="sng" dirty="0">
                <a:latin typeface="Times New Roman" pitchFamily="18" charset="0"/>
                <a:cs typeface="Times New Roman" pitchFamily="18" charset="0"/>
              </a:rPr>
              <a:t>required to </a:t>
            </a:r>
            <a:r>
              <a:rPr lang="en-US" sz="2400" b="1" u="sng" spc="-5" dirty="0">
                <a:latin typeface="Times New Roman" pitchFamily="18" charset="0"/>
                <a:cs typeface="Times New Roman" pitchFamily="18" charset="0"/>
              </a:rPr>
              <a:t>be satisfied </a:t>
            </a:r>
            <a:r>
              <a:rPr lang="en-US" sz="2400" b="1" u="sng" spc="-10" dirty="0">
                <a:latin typeface="Times New Roman" pitchFamily="18" charset="0"/>
                <a:cs typeface="Times New Roman" pitchFamily="18" charset="0"/>
              </a:rPr>
              <a:t>together. </a:t>
            </a:r>
          </a:p>
          <a:p>
            <a:pPr marL="33020" marR="78105" algn="just">
              <a:spcBef>
                <a:spcPts val="150"/>
              </a:spcBef>
              <a:buNone/>
            </a:pPr>
            <a:endParaRPr lang="en-US" sz="2400" b="1" u="sng" spc="-10" dirty="0">
              <a:latin typeface="Times New Roman" pitchFamily="18" charset="0"/>
              <a:cs typeface="Times New Roman" pitchFamily="18" charset="0"/>
            </a:endParaRPr>
          </a:p>
          <a:p>
            <a:pPr marL="33020" marR="78105" algn="just">
              <a:spcBef>
                <a:spcPts val="150"/>
              </a:spcBef>
              <a:buNone/>
            </a:pPr>
            <a:r>
              <a:rPr lang="en-US" sz="2400" b="1" u="sng" dirty="0">
                <a:latin typeface="Times New Roman" pitchFamily="18" charset="0"/>
                <a:cs typeface="Times New Roman" pitchFamily="18" charset="0"/>
              </a:rPr>
              <a:t>The AO has </a:t>
            </a:r>
            <a:r>
              <a:rPr lang="en-US" sz="2400" b="1" u="sng" spc="-5" dirty="0">
                <a:latin typeface="Times New Roman" pitchFamily="18" charset="0"/>
                <a:cs typeface="Times New Roman" pitchFamily="18" charset="0"/>
              </a:rPr>
              <a:t>to </a:t>
            </a:r>
            <a:r>
              <a:rPr lang="en-US" sz="2400" b="1" u="sng" dirty="0">
                <a:latin typeface="Times New Roman" pitchFamily="18" charset="0"/>
                <a:cs typeface="Times New Roman" pitchFamily="18" charset="0"/>
              </a:rPr>
              <a:t>refer the </a:t>
            </a:r>
            <a:r>
              <a:rPr lang="en-US" sz="2400" b="1" u="sng" spc="-5" dirty="0">
                <a:latin typeface="Times New Roman" pitchFamily="18" charset="0"/>
                <a:cs typeface="Times New Roman" pitchFamily="18" charset="0"/>
              </a:rPr>
              <a:t>capital asset  </a:t>
            </a:r>
            <a:r>
              <a:rPr lang="en-US" sz="2400" b="1" u="sng" dirty="0">
                <a:latin typeface="Times New Roman" pitchFamily="18" charset="0"/>
                <a:cs typeface="Times New Roman" pitchFamily="18" charset="0"/>
              </a:rPr>
              <a:t>for </a:t>
            </a:r>
            <a:r>
              <a:rPr lang="en-US" sz="2400" b="1" u="sng" spc="-5" dirty="0">
                <a:latin typeface="Times New Roman" pitchFamily="18" charset="0"/>
                <a:cs typeface="Times New Roman" pitchFamily="18" charset="0"/>
              </a:rPr>
              <a:t>valuation </a:t>
            </a:r>
            <a:r>
              <a:rPr lang="en-US" sz="2400" b="1" u="sng" dirty="0">
                <a:latin typeface="Times New Roman" pitchFamily="18" charset="0"/>
                <a:cs typeface="Times New Roman" pitchFamily="18" charset="0"/>
              </a:rPr>
              <a:t>to DVO only when </a:t>
            </a:r>
            <a:r>
              <a:rPr lang="en-US" sz="2400" b="1" u="sng" spc="-5" dirty="0">
                <a:latin typeface="Times New Roman" pitchFamily="18" charset="0"/>
                <a:cs typeface="Times New Roman" pitchFamily="18" charset="0"/>
              </a:rPr>
              <a:t>there </a:t>
            </a:r>
            <a:r>
              <a:rPr lang="en-US" sz="2400" b="1" u="sng" dirty="0">
                <a:latin typeface="Times New Roman" pitchFamily="18" charset="0"/>
                <a:cs typeface="Times New Roman" pitchFamily="18" charset="0"/>
              </a:rPr>
              <a:t>is a </a:t>
            </a:r>
            <a:r>
              <a:rPr lang="en-US" sz="2400" b="1" u="sng" spc="-5" dirty="0">
                <a:latin typeface="Times New Roman" pitchFamily="18" charset="0"/>
                <a:cs typeface="Times New Roman" pitchFamily="18" charset="0"/>
              </a:rPr>
              <a:t>claim made </a:t>
            </a:r>
            <a:r>
              <a:rPr lang="en-US" sz="2400" b="1" u="sng" dirty="0">
                <a:latin typeface="Times New Roman" pitchFamily="18" charset="0"/>
                <a:cs typeface="Times New Roman" pitchFamily="18" charset="0"/>
              </a:rPr>
              <a:t>by the </a:t>
            </a:r>
            <a:r>
              <a:rPr lang="en-US" sz="2400" b="1" u="sng" spc="-5" dirty="0" err="1">
                <a:latin typeface="Times New Roman" pitchFamily="18" charset="0"/>
                <a:cs typeface="Times New Roman" pitchFamily="18" charset="0"/>
              </a:rPr>
              <a:t>assessee</a:t>
            </a:r>
            <a:r>
              <a:rPr lang="en-US" sz="2400" b="1" u="sng" spc="-5" dirty="0">
                <a:latin typeface="Times New Roman" pitchFamily="18" charset="0"/>
                <a:cs typeface="Times New Roman" pitchFamily="18" charset="0"/>
              </a:rPr>
              <a:t>. </a:t>
            </a:r>
          </a:p>
          <a:p>
            <a:pPr marL="33020" marR="78105" algn="just">
              <a:spcBef>
                <a:spcPts val="150"/>
              </a:spcBef>
              <a:buNone/>
            </a:pPr>
            <a:endParaRPr lang="en-US" sz="2400" b="1" u="sng" spc="-5" dirty="0">
              <a:latin typeface="Times New Roman" pitchFamily="18" charset="0"/>
              <a:cs typeface="Times New Roman" pitchFamily="18" charset="0"/>
            </a:endParaRPr>
          </a:p>
          <a:p>
            <a:pPr marL="33020" marR="78105" algn="just">
              <a:spcBef>
                <a:spcPts val="150"/>
              </a:spcBef>
              <a:buNone/>
            </a:pPr>
            <a:r>
              <a:rPr lang="en-US" sz="2400" b="1" u="sng" spc="-5" dirty="0">
                <a:latin typeface="Times New Roman" pitchFamily="18" charset="0"/>
                <a:cs typeface="Times New Roman" pitchFamily="18" charset="0"/>
              </a:rPr>
              <a:t>If  there is no claim </a:t>
            </a:r>
            <a:r>
              <a:rPr lang="en-US" sz="2400" b="1" u="sng" dirty="0">
                <a:latin typeface="Times New Roman" pitchFamily="18" charset="0"/>
                <a:cs typeface="Times New Roman" pitchFamily="18" charset="0"/>
              </a:rPr>
              <a:t>by the </a:t>
            </a:r>
            <a:r>
              <a:rPr lang="en-US" sz="2400" b="1" u="sng" spc="-5" dirty="0">
                <a:latin typeface="Times New Roman" pitchFamily="18" charset="0"/>
                <a:cs typeface="Times New Roman" pitchFamily="18" charset="0"/>
              </a:rPr>
              <a:t>assessee the AO </a:t>
            </a:r>
            <a:r>
              <a:rPr lang="en-US" sz="2400" b="1" u="sng" dirty="0">
                <a:latin typeface="Times New Roman" pitchFamily="18" charset="0"/>
                <a:cs typeface="Times New Roman" pitchFamily="18" charset="0"/>
              </a:rPr>
              <a:t>need </a:t>
            </a:r>
            <a:r>
              <a:rPr lang="en-US" sz="2400" b="1" u="sng" spc="-5" dirty="0">
                <a:latin typeface="Times New Roman" pitchFamily="18" charset="0"/>
                <a:cs typeface="Times New Roman" pitchFamily="18" charset="0"/>
              </a:rPr>
              <a:t>not refer </a:t>
            </a:r>
            <a:r>
              <a:rPr lang="en-US" sz="2400" b="1" u="sng" dirty="0">
                <a:latin typeface="Times New Roman" pitchFamily="18" charset="0"/>
                <a:cs typeface="Times New Roman" pitchFamily="18" charset="0"/>
              </a:rPr>
              <a:t>the </a:t>
            </a:r>
            <a:r>
              <a:rPr lang="en-US" sz="2400" b="1" u="sng" spc="-5" dirty="0">
                <a:latin typeface="Times New Roman" pitchFamily="18" charset="0"/>
                <a:cs typeface="Times New Roman" pitchFamily="18" charset="0"/>
              </a:rPr>
              <a:t>property </a:t>
            </a:r>
            <a:r>
              <a:rPr lang="en-US" sz="2400" b="1" u="sng" dirty="0">
                <a:latin typeface="Times New Roman" pitchFamily="18" charset="0"/>
                <a:cs typeface="Times New Roman" pitchFamily="18" charset="0"/>
              </a:rPr>
              <a:t>for  </a:t>
            </a:r>
            <a:r>
              <a:rPr lang="en-US" sz="2400" b="1" u="sng" spc="-5" dirty="0">
                <a:latin typeface="Times New Roman" pitchFamily="18" charset="0"/>
                <a:cs typeface="Times New Roman" pitchFamily="18" charset="0"/>
              </a:rPr>
              <a:t>valuation </a:t>
            </a:r>
            <a:r>
              <a:rPr lang="en-US" sz="2400" b="1" u="sng" dirty="0">
                <a:latin typeface="Times New Roman" pitchFamily="18" charset="0"/>
                <a:cs typeface="Times New Roman" pitchFamily="18" charset="0"/>
              </a:rPr>
              <a:t>to</a:t>
            </a:r>
            <a:r>
              <a:rPr lang="en-US" sz="2400" b="1" u="sng" spc="-90" dirty="0">
                <a:latin typeface="Times New Roman" pitchFamily="18" charset="0"/>
                <a:cs typeface="Times New Roman" pitchFamily="18" charset="0"/>
              </a:rPr>
              <a:t> </a:t>
            </a:r>
            <a:r>
              <a:rPr lang="en-US" sz="2400" b="1" u="sng" spc="-5" dirty="0">
                <a:latin typeface="Times New Roman" pitchFamily="18" charset="0"/>
                <a:cs typeface="Times New Roman" pitchFamily="18" charset="0"/>
              </a:rPr>
              <a:t>DVO.</a:t>
            </a:r>
            <a:endParaRPr lang="en-US" sz="2200" u="sng"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4023011069"/>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976" y="136525"/>
            <a:ext cx="11792290" cy="6372763"/>
          </a:xfrm>
        </p:spPr>
        <p:txBody>
          <a:bodyPr>
            <a:noAutofit/>
          </a:bodyPr>
          <a:lstStyle/>
          <a:p>
            <a:pPr marL="96520">
              <a:lnSpc>
                <a:spcPct val="100000"/>
              </a:lnSpc>
              <a:buNone/>
            </a:pPr>
            <a:r>
              <a:rPr lang="en-US" sz="2250" b="1" spc="-5" dirty="0">
                <a:latin typeface="Times New Roman" pitchFamily="18" charset="0"/>
                <a:cs typeface="Times New Roman" pitchFamily="18" charset="0"/>
              </a:rPr>
              <a:t>ISSUE – 8.3</a:t>
            </a:r>
          </a:p>
          <a:p>
            <a:pPr marR="5080" algn="just">
              <a:lnSpc>
                <a:spcPct val="100000"/>
              </a:lnSpc>
              <a:buNone/>
            </a:pPr>
            <a:r>
              <a:rPr lang="en-US" sz="2250" b="1" u="sng" spc="-5" dirty="0">
                <a:latin typeface="Times New Roman" pitchFamily="18" charset="0"/>
                <a:cs typeface="Times New Roman" pitchFamily="18" charset="0"/>
              </a:rPr>
              <a:t>In </a:t>
            </a:r>
            <a:r>
              <a:rPr lang="en-US" sz="2250" b="1" u="sng" dirty="0">
                <a:latin typeface="Times New Roman" pitchFamily="18" charset="0"/>
                <a:cs typeface="Times New Roman" pitchFamily="18" charset="0"/>
              </a:rPr>
              <a:t>a </a:t>
            </a:r>
            <a:r>
              <a:rPr lang="en-US" sz="2250" b="1" u="sng" spc="-5" dirty="0">
                <a:latin typeface="Times New Roman" pitchFamily="18" charset="0"/>
                <a:cs typeface="Times New Roman" pitchFamily="18" charset="0"/>
              </a:rPr>
              <a:t>case where fair market value ascertained by the DVO is less </a:t>
            </a:r>
            <a:r>
              <a:rPr lang="en-US" sz="2250" b="1" u="sng" spc="-10" dirty="0">
                <a:latin typeface="Times New Roman" pitchFamily="18" charset="0"/>
                <a:cs typeface="Times New Roman" pitchFamily="18" charset="0"/>
              </a:rPr>
              <a:t>than  </a:t>
            </a:r>
            <a:r>
              <a:rPr lang="en-US" sz="2250" b="1" u="sng" dirty="0">
                <a:latin typeface="Times New Roman" pitchFamily="18" charset="0"/>
                <a:cs typeface="Times New Roman" pitchFamily="18" charset="0"/>
              </a:rPr>
              <a:t>the </a:t>
            </a:r>
            <a:r>
              <a:rPr lang="en-US" sz="2250" b="1" u="sng" spc="-5" dirty="0">
                <a:latin typeface="Times New Roman" pitchFamily="18" charset="0"/>
                <a:cs typeface="Times New Roman" pitchFamily="18" charset="0"/>
              </a:rPr>
              <a:t>value </a:t>
            </a:r>
            <a:r>
              <a:rPr lang="en-US" sz="2250" b="1" u="sng" dirty="0">
                <a:latin typeface="Times New Roman" pitchFamily="18" charset="0"/>
                <a:cs typeface="Times New Roman" pitchFamily="18" charset="0"/>
              </a:rPr>
              <a:t>adopted by the </a:t>
            </a:r>
            <a:r>
              <a:rPr lang="en-US" sz="2250" b="1" u="sng" spc="-5" dirty="0">
                <a:latin typeface="Times New Roman" pitchFamily="18" charset="0"/>
                <a:cs typeface="Times New Roman" pitchFamily="18" charset="0"/>
              </a:rPr>
              <a:t>stamp </a:t>
            </a:r>
            <a:r>
              <a:rPr lang="en-US" sz="2250" b="1" u="sng" dirty="0">
                <a:latin typeface="Times New Roman" pitchFamily="18" charset="0"/>
                <a:cs typeface="Times New Roman" pitchFamily="18" charset="0"/>
              </a:rPr>
              <a:t>duty </a:t>
            </a:r>
            <a:r>
              <a:rPr lang="en-US" sz="2250" b="1" u="sng" spc="-5" dirty="0">
                <a:latin typeface="Times New Roman" pitchFamily="18" charset="0"/>
                <a:cs typeface="Times New Roman" pitchFamily="18" charset="0"/>
              </a:rPr>
              <a:t>authorities, </a:t>
            </a:r>
            <a:r>
              <a:rPr lang="en-US" sz="2250" b="1" u="sng" dirty="0">
                <a:latin typeface="Times New Roman" pitchFamily="18" charset="0"/>
                <a:cs typeface="Times New Roman" pitchFamily="18" charset="0"/>
              </a:rPr>
              <a:t>the </a:t>
            </a:r>
            <a:r>
              <a:rPr lang="en-US" sz="2250" b="1" u="sng" spc="-5" dirty="0">
                <a:latin typeface="Times New Roman" pitchFamily="18" charset="0"/>
                <a:cs typeface="Times New Roman" pitchFamily="18" charset="0"/>
              </a:rPr>
              <a:t>AO has </a:t>
            </a:r>
            <a:r>
              <a:rPr lang="en-US" sz="2250" b="1" u="sng" dirty="0">
                <a:latin typeface="Times New Roman" pitchFamily="18" charset="0"/>
                <a:cs typeface="Times New Roman" pitchFamily="18" charset="0"/>
              </a:rPr>
              <a:t>to adopt  the </a:t>
            </a:r>
            <a:r>
              <a:rPr lang="en-US" sz="2250" b="1" u="sng" spc="-5" dirty="0">
                <a:latin typeface="Times New Roman" pitchFamily="18" charset="0"/>
                <a:cs typeface="Times New Roman" pitchFamily="18" charset="0"/>
              </a:rPr>
              <a:t>value </a:t>
            </a:r>
            <a:r>
              <a:rPr lang="en-US" sz="2250" b="1" u="sng" dirty="0">
                <a:latin typeface="Times New Roman" pitchFamily="18" charset="0"/>
                <a:cs typeface="Times New Roman" pitchFamily="18" charset="0"/>
              </a:rPr>
              <a:t>ascertained by the</a:t>
            </a:r>
            <a:r>
              <a:rPr lang="en-US" sz="2250" b="1" u="sng" spc="-105" dirty="0">
                <a:latin typeface="Times New Roman" pitchFamily="18" charset="0"/>
                <a:cs typeface="Times New Roman" pitchFamily="18" charset="0"/>
              </a:rPr>
              <a:t> </a:t>
            </a:r>
            <a:r>
              <a:rPr lang="en-US" sz="2250" b="1" u="sng" dirty="0">
                <a:latin typeface="Times New Roman" pitchFamily="18" charset="0"/>
                <a:cs typeface="Times New Roman" pitchFamily="18" charset="0"/>
              </a:rPr>
              <a:t>DVO</a:t>
            </a:r>
            <a:endParaRPr lang="en-US" sz="2250" u="sng" dirty="0">
              <a:latin typeface="Times New Roman" pitchFamily="18" charset="0"/>
              <a:cs typeface="Times New Roman" pitchFamily="18" charset="0"/>
            </a:endParaRPr>
          </a:p>
          <a:p>
            <a:pPr algn="just">
              <a:lnSpc>
                <a:spcPct val="100000"/>
              </a:lnSpc>
              <a:buNone/>
            </a:pPr>
            <a:r>
              <a:rPr lang="en-GB" sz="2250" dirty="0">
                <a:latin typeface="Times New Roman" pitchFamily="18" charset="0"/>
                <a:cs typeface="Times New Roman" pitchFamily="18" charset="0"/>
              </a:rPr>
              <a:t>When the claim is raised by the </a:t>
            </a:r>
            <a:r>
              <a:rPr lang="en-GB" sz="2250" dirty="0" err="1">
                <a:latin typeface="Times New Roman" pitchFamily="18" charset="0"/>
                <a:cs typeface="Times New Roman" pitchFamily="18" charset="0"/>
              </a:rPr>
              <a:t>assessee</a:t>
            </a:r>
            <a:r>
              <a:rPr lang="en-GB" sz="2250" dirty="0">
                <a:latin typeface="Times New Roman" pitchFamily="18" charset="0"/>
                <a:cs typeface="Times New Roman" pitchFamily="18" charset="0"/>
              </a:rPr>
              <a:t> that fair market value of the property is less than the stamp duty value, Assessing Officer is required to refer the matter for valuation to the valuation officer. </a:t>
            </a:r>
          </a:p>
          <a:p>
            <a:pPr algn="just">
              <a:lnSpc>
                <a:spcPct val="100000"/>
              </a:lnSpc>
              <a:buNone/>
            </a:pPr>
            <a:r>
              <a:rPr lang="en-GB" sz="2250" b="1" u="sng" dirty="0">
                <a:latin typeface="Times New Roman" pitchFamily="18" charset="0"/>
                <a:cs typeface="Times New Roman" pitchFamily="18" charset="0"/>
              </a:rPr>
              <a:t>A question may arise as to whether the valuation report given by the valuation officer is binding on the Assessing Officer or he may ignore and substitute his own judgment in this regard.</a:t>
            </a:r>
            <a:r>
              <a:rPr lang="en-GB" sz="2250" dirty="0">
                <a:latin typeface="Times New Roman" pitchFamily="18" charset="0"/>
                <a:cs typeface="Times New Roman" pitchFamily="18" charset="0"/>
              </a:rPr>
              <a:t> </a:t>
            </a:r>
          </a:p>
          <a:p>
            <a:pPr algn="just">
              <a:lnSpc>
                <a:spcPct val="100000"/>
              </a:lnSpc>
              <a:buNone/>
            </a:pPr>
            <a:r>
              <a:rPr lang="en-GB" sz="2250" b="1" u="sng" dirty="0">
                <a:latin typeface="Times New Roman" pitchFamily="18" charset="0"/>
                <a:cs typeface="Times New Roman" pitchFamily="18" charset="0"/>
              </a:rPr>
              <a:t>Sub-section (2) of section 50C prescribes that where any reference is made to the valuation officer</a:t>
            </a:r>
            <a:r>
              <a:rPr lang="en-GB" sz="2250" dirty="0">
                <a:latin typeface="Times New Roman" pitchFamily="18" charset="0"/>
                <a:cs typeface="Times New Roman" pitchFamily="18" charset="0"/>
              </a:rPr>
              <a:t>, </a:t>
            </a:r>
            <a:r>
              <a:rPr lang="en-GB" sz="2250" b="1" u="sng" dirty="0">
                <a:latin typeface="Times New Roman" pitchFamily="18" charset="0"/>
                <a:cs typeface="Times New Roman" pitchFamily="18" charset="0"/>
              </a:rPr>
              <a:t>the provisions of</a:t>
            </a:r>
            <a:r>
              <a:rPr lang="en-GB" sz="2250" dirty="0">
                <a:latin typeface="Times New Roman" pitchFamily="18" charset="0"/>
                <a:cs typeface="Times New Roman" pitchFamily="18" charset="0"/>
              </a:rPr>
              <a:t> sub-sections (2), (3), (4), (5) &amp; (6) of </a:t>
            </a:r>
            <a:r>
              <a:rPr lang="en-GB" sz="2250" b="1" u="sng" dirty="0">
                <a:latin typeface="Times New Roman" pitchFamily="18" charset="0"/>
                <a:cs typeface="Times New Roman" pitchFamily="18" charset="0"/>
              </a:rPr>
              <a:t>section 16A of the Wealth Tax Act, 1957 shall apply in relation to such reference. </a:t>
            </a:r>
          </a:p>
          <a:p>
            <a:pPr algn="just">
              <a:lnSpc>
                <a:spcPct val="100000"/>
              </a:lnSpc>
              <a:buNone/>
            </a:pPr>
            <a:r>
              <a:rPr lang="en-GB" sz="2250" b="1" u="sng" dirty="0">
                <a:latin typeface="Times New Roman" pitchFamily="18" charset="0"/>
                <a:cs typeface="Times New Roman" pitchFamily="18" charset="0"/>
              </a:rPr>
              <a:t>Sub-section (6) of section 16A of the Wealth Tax Act prescribes that on receipt of the order under sub-section (3) or sub-section (5) from the valuation officer, the Assessing Officer shall proceed to complete the assessment in conformity with the estimate of the valuation officer</a:t>
            </a:r>
            <a:r>
              <a:rPr lang="en-GB" sz="2250" dirty="0">
                <a:latin typeface="Times New Roman" pitchFamily="18" charset="0"/>
                <a:cs typeface="Times New Roman" pitchFamily="18" charset="0"/>
              </a:rPr>
              <a:t>.</a:t>
            </a:r>
            <a:endParaRPr lang="en-US" sz="225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80745545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898" y="410641"/>
            <a:ext cx="11691068" cy="5668963"/>
          </a:xfrm>
        </p:spPr>
        <p:txBody>
          <a:bodyPr>
            <a:noAutofit/>
          </a:bodyPr>
          <a:lstStyle/>
          <a:p>
            <a:pPr algn="just">
              <a:lnSpc>
                <a:spcPct val="100000"/>
              </a:lnSpc>
              <a:buNone/>
            </a:pPr>
            <a:r>
              <a:rPr lang="en-GB" sz="2300" b="1" u="sng" spc="-5" dirty="0">
                <a:latin typeface="Times New Roman" panose="02020603050405020304" pitchFamily="18" charset="0"/>
                <a:cs typeface="Times New Roman" panose="02020603050405020304" pitchFamily="18" charset="0"/>
              </a:rPr>
              <a:t>Department valuation </a:t>
            </a:r>
            <a:r>
              <a:rPr lang="en-GB" sz="2300" b="1" u="sng" dirty="0">
                <a:latin typeface="Times New Roman" panose="02020603050405020304" pitchFamily="18" charset="0"/>
                <a:cs typeface="Times New Roman" panose="02020603050405020304" pitchFamily="18" charset="0"/>
              </a:rPr>
              <a:t>report is </a:t>
            </a:r>
            <a:r>
              <a:rPr lang="en-GB" sz="2300" b="1" u="sng" spc="-5" dirty="0">
                <a:latin typeface="Times New Roman" panose="02020603050405020304" pitchFamily="18" charset="0"/>
                <a:cs typeface="Times New Roman" panose="02020603050405020304" pitchFamily="18" charset="0"/>
              </a:rPr>
              <a:t>binding </a:t>
            </a:r>
            <a:r>
              <a:rPr lang="en-GB" sz="2300" b="1" u="sng" dirty="0">
                <a:latin typeface="Times New Roman" panose="02020603050405020304" pitchFamily="18" charset="0"/>
                <a:cs typeface="Times New Roman" panose="02020603050405020304" pitchFamily="18" charset="0"/>
              </a:rPr>
              <a:t>on </a:t>
            </a:r>
            <a:r>
              <a:rPr lang="en-GB" sz="2300" b="1" u="sng" spc="-5" dirty="0">
                <a:latin typeface="Times New Roman" panose="02020603050405020304" pitchFamily="18" charset="0"/>
                <a:cs typeface="Times New Roman" panose="02020603050405020304" pitchFamily="18" charset="0"/>
              </a:rPr>
              <a:t>the </a:t>
            </a:r>
            <a:r>
              <a:rPr lang="en-GB" sz="2300" b="1" u="sng" dirty="0">
                <a:latin typeface="Times New Roman" panose="02020603050405020304" pitchFamily="18" charset="0"/>
                <a:cs typeface="Times New Roman" panose="02020603050405020304" pitchFamily="18" charset="0"/>
              </a:rPr>
              <a:t>Assessing </a:t>
            </a:r>
            <a:r>
              <a:rPr lang="en-GB" sz="2300" b="1" u="sng" spc="-5" dirty="0">
                <a:latin typeface="Times New Roman" panose="02020603050405020304" pitchFamily="18" charset="0"/>
                <a:cs typeface="Times New Roman" panose="02020603050405020304" pitchFamily="18" charset="0"/>
              </a:rPr>
              <a:t>Officer as </a:t>
            </a:r>
            <a:r>
              <a:rPr lang="en-GB" sz="2300" b="1" u="sng" dirty="0">
                <a:latin typeface="Times New Roman" panose="02020603050405020304" pitchFamily="18" charset="0"/>
                <a:cs typeface="Times New Roman" panose="02020603050405020304" pitchFamily="18" charset="0"/>
              </a:rPr>
              <a:t>held in </a:t>
            </a:r>
          </a:p>
          <a:p>
            <a:pPr marL="457200" indent="-457200" algn="just">
              <a:lnSpc>
                <a:spcPct val="100000"/>
              </a:lnSpc>
              <a:buFont typeface="+mj-lt"/>
              <a:buAutoNum type="alphaLcParenR"/>
            </a:pPr>
            <a:r>
              <a:rPr lang="en-US" sz="2300" b="1" dirty="0">
                <a:latin typeface="Times New Roman" pitchFamily="18" charset="0"/>
                <a:cs typeface="Times New Roman" pitchFamily="18" charset="0"/>
              </a:rPr>
              <a:t>CIT </a:t>
            </a:r>
            <a:r>
              <a:rPr lang="en-US" sz="2300" b="1" spc="-40" dirty="0">
                <a:latin typeface="Times New Roman" pitchFamily="18" charset="0"/>
                <a:cs typeface="Times New Roman" pitchFamily="18" charset="0"/>
              </a:rPr>
              <a:t>v. </a:t>
            </a:r>
            <a:r>
              <a:rPr lang="en-US" sz="2300" b="1" dirty="0" err="1">
                <a:latin typeface="Times New Roman" pitchFamily="18" charset="0"/>
                <a:cs typeface="Times New Roman" pitchFamily="18" charset="0"/>
              </a:rPr>
              <a:t>Rajabhai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Lumbabhai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Hadiya</a:t>
            </a:r>
            <a:r>
              <a:rPr lang="en-US" sz="2300" b="1" dirty="0">
                <a:latin typeface="Times New Roman" pitchFamily="18" charset="0"/>
                <a:cs typeface="Times New Roman" pitchFamily="18" charset="0"/>
              </a:rPr>
              <a:t> [(2016) 65 taxmann.com 18</a:t>
            </a:r>
            <a:r>
              <a:rPr lang="en-US" sz="2300" b="1" spc="-130" dirty="0">
                <a:latin typeface="Times New Roman" pitchFamily="18" charset="0"/>
                <a:cs typeface="Times New Roman" pitchFamily="18" charset="0"/>
              </a:rPr>
              <a:t> </a:t>
            </a:r>
            <a:r>
              <a:rPr lang="en-US" sz="2300" b="1" dirty="0">
                <a:latin typeface="Times New Roman" pitchFamily="18" charset="0"/>
                <a:cs typeface="Times New Roman" pitchFamily="18" charset="0"/>
              </a:rPr>
              <a:t>(Gujarat HC)]</a:t>
            </a:r>
          </a:p>
          <a:p>
            <a:pPr marL="457200" indent="-457200" algn="just">
              <a:lnSpc>
                <a:spcPct val="100000"/>
              </a:lnSpc>
              <a:buFont typeface="+mj-lt"/>
              <a:buAutoNum type="alphaLcParenR"/>
            </a:pPr>
            <a:r>
              <a:rPr lang="en-US" sz="2300" b="1" dirty="0">
                <a:latin typeface="Times New Roman" pitchFamily="18" charset="0"/>
                <a:cs typeface="Times New Roman" pitchFamily="18" charset="0"/>
              </a:rPr>
              <a:t>Mohammed </a:t>
            </a:r>
            <a:r>
              <a:rPr lang="en-US" sz="2300" b="1" dirty="0" err="1">
                <a:latin typeface="Times New Roman" pitchFamily="18" charset="0"/>
                <a:cs typeface="Times New Roman" pitchFamily="18" charset="0"/>
              </a:rPr>
              <a:t>Sohaib</a:t>
            </a:r>
            <a:r>
              <a:rPr lang="en-US" sz="2300" b="1" dirty="0">
                <a:latin typeface="Times New Roman" pitchFamily="18" charset="0"/>
                <a:cs typeface="Times New Roman" pitchFamily="18" charset="0"/>
              </a:rPr>
              <a:t> </a:t>
            </a:r>
            <a:r>
              <a:rPr lang="en-US" sz="2300" b="1" spc="-5" dirty="0">
                <a:latin typeface="Times New Roman" pitchFamily="18" charset="0"/>
                <a:cs typeface="Times New Roman" pitchFamily="18" charset="0"/>
              </a:rPr>
              <a:t>[29 </a:t>
            </a:r>
            <a:r>
              <a:rPr lang="en-US" sz="2300" b="1" dirty="0">
                <a:latin typeface="Times New Roman" pitchFamily="18" charset="0"/>
                <a:cs typeface="Times New Roman" pitchFamily="18" charset="0"/>
              </a:rPr>
              <a:t>DTR 306</a:t>
            </a:r>
            <a:r>
              <a:rPr lang="en-US" sz="2300" b="1" spc="-114" dirty="0">
                <a:latin typeface="Times New Roman" pitchFamily="18" charset="0"/>
                <a:cs typeface="Times New Roman" pitchFamily="18" charset="0"/>
              </a:rPr>
              <a:t> </a:t>
            </a:r>
            <a:r>
              <a:rPr lang="en-US" sz="2300" b="1" dirty="0">
                <a:latin typeface="Times New Roman" pitchFamily="18" charset="0"/>
                <a:cs typeface="Times New Roman" pitchFamily="18" charset="0"/>
              </a:rPr>
              <a:t>(Luck)]</a:t>
            </a:r>
          </a:p>
          <a:p>
            <a:pPr marL="457200" indent="-457200" algn="just">
              <a:lnSpc>
                <a:spcPct val="100000"/>
              </a:lnSpc>
              <a:buFont typeface="+mj-lt"/>
              <a:buAutoNum type="alphaLcParenR"/>
            </a:pPr>
            <a:r>
              <a:rPr lang="en-GB" sz="2300" b="1" dirty="0">
                <a:latin typeface="Times New Roman" panose="02020603050405020304" pitchFamily="18" charset="0"/>
                <a:cs typeface="Times New Roman" panose="02020603050405020304" pitchFamily="18" charset="0"/>
              </a:rPr>
              <a:t>CIT </a:t>
            </a:r>
            <a:r>
              <a:rPr lang="en-GB" sz="2300" b="1" spc="-5" dirty="0">
                <a:latin typeface="Times New Roman" panose="02020603050405020304" pitchFamily="18" charset="0"/>
                <a:cs typeface="Times New Roman" panose="02020603050405020304" pitchFamily="18" charset="0"/>
              </a:rPr>
              <a:t>vs. </a:t>
            </a:r>
            <a:r>
              <a:rPr lang="en-GB" sz="2300" b="1" dirty="0" err="1">
                <a:latin typeface="Times New Roman" panose="02020603050405020304" pitchFamily="18" charset="0"/>
                <a:cs typeface="Times New Roman" panose="02020603050405020304" pitchFamily="18" charset="0"/>
              </a:rPr>
              <a:t>Dr.Indra</a:t>
            </a:r>
            <a:r>
              <a:rPr lang="en-GB" sz="2300" b="1" dirty="0">
                <a:latin typeface="Times New Roman" panose="02020603050405020304" pitchFamily="18" charset="0"/>
                <a:cs typeface="Times New Roman" panose="02020603050405020304" pitchFamily="18" charset="0"/>
              </a:rPr>
              <a:t> </a:t>
            </a:r>
            <a:r>
              <a:rPr lang="en-GB" sz="2300" b="1" dirty="0" err="1">
                <a:latin typeface="Times New Roman" panose="02020603050405020304" pitchFamily="18" charset="0"/>
                <a:cs typeface="Times New Roman" panose="02020603050405020304" pitchFamily="18" charset="0"/>
              </a:rPr>
              <a:t>Swaroop</a:t>
            </a:r>
            <a:r>
              <a:rPr lang="en-GB" sz="2300" b="1" dirty="0">
                <a:latin typeface="Times New Roman" panose="02020603050405020304" pitchFamily="18" charset="0"/>
                <a:cs typeface="Times New Roman" panose="02020603050405020304" pitchFamily="18" charset="0"/>
              </a:rPr>
              <a:t> </a:t>
            </a:r>
            <a:r>
              <a:rPr lang="en-GB" sz="2300" b="1" dirty="0" err="1">
                <a:latin typeface="Times New Roman" panose="02020603050405020304" pitchFamily="18" charset="0"/>
                <a:cs typeface="Times New Roman" panose="02020603050405020304" pitchFamily="18" charset="0"/>
              </a:rPr>
              <a:t>Bhatnagar</a:t>
            </a:r>
            <a:r>
              <a:rPr lang="en-GB" sz="2300" b="1" dirty="0">
                <a:latin typeface="Times New Roman" panose="02020603050405020304" pitchFamily="18" charset="0"/>
                <a:cs typeface="Times New Roman" panose="02020603050405020304" pitchFamily="18" charset="0"/>
              </a:rPr>
              <a:t>  </a:t>
            </a:r>
            <a:r>
              <a:rPr lang="en-GB" sz="2300" b="1" spc="-5" dirty="0">
                <a:latin typeface="Times New Roman" panose="02020603050405020304" pitchFamily="18" charset="0"/>
                <a:cs typeface="Times New Roman" panose="02020603050405020304" pitchFamily="18" charset="0"/>
              </a:rPr>
              <a:t>(2012) </a:t>
            </a:r>
            <a:r>
              <a:rPr lang="en-GB" sz="2300" b="1" dirty="0">
                <a:latin typeface="Times New Roman" panose="02020603050405020304" pitchFamily="18" charset="0"/>
                <a:cs typeface="Times New Roman" panose="02020603050405020304" pitchFamily="18" charset="0"/>
              </a:rPr>
              <a:t>349 </a:t>
            </a:r>
            <a:r>
              <a:rPr lang="en-GB" sz="2300" b="1" spc="-5" dirty="0">
                <a:latin typeface="Times New Roman" panose="02020603050405020304" pitchFamily="18" charset="0"/>
                <a:cs typeface="Times New Roman" panose="02020603050405020304" pitchFamily="18" charset="0"/>
              </a:rPr>
              <a:t>ITR </a:t>
            </a:r>
            <a:r>
              <a:rPr lang="en-GB" sz="2300" b="1" dirty="0">
                <a:latin typeface="Times New Roman" panose="02020603050405020304" pitchFamily="18" charset="0"/>
                <a:cs typeface="Times New Roman" panose="02020603050405020304" pitchFamily="18" charset="0"/>
              </a:rPr>
              <a:t>210 (All.) (HC) </a:t>
            </a:r>
          </a:p>
          <a:p>
            <a:pPr marL="457200" indent="-457200" algn="just">
              <a:lnSpc>
                <a:spcPct val="100000"/>
              </a:lnSpc>
              <a:buFont typeface="+mj-lt"/>
              <a:buAutoNum type="alphaLcParenR"/>
            </a:pPr>
            <a:r>
              <a:rPr lang="en-GB" sz="2300" b="1" dirty="0">
                <a:latin typeface="Times New Roman" panose="02020603050405020304" pitchFamily="18" charset="0"/>
                <a:cs typeface="Times New Roman" panose="02020603050405020304" pitchFamily="18" charset="0"/>
              </a:rPr>
              <a:t>Bharat </a:t>
            </a:r>
            <a:r>
              <a:rPr lang="en-GB" sz="2300" b="1" spc="-5" dirty="0" err="1">
                <a:latin typeface="Times New Roman" panose="02020603050405020304" pitchFamily="18" charset="0"/>
                <a:cs typeface="Times New Roman" panose="02020603050405020304" pitchFamily="18" charset="0"/>
              </a:rPr>
              <a:t>Jayesh</a:t>
            </a:r>
            <a:r>
              <a:rPr lang="en-GB" sz="2300" b="1" spc="-5" dirty="0">
                <a:latin typeface="Times New Roman" panose="02020603050405020304" pitchFamily="18" charset="0"/>
                <a:cs typeface="Times New Roman" panose="02020603050405020304" pitchFamily="18" charset="0"/>
              </a:rPr>
              <a:t> </a:t>
            </a:r>
            <a:r>
              <a:rPr lang="en-GB" sz="2300" b="1" spc="-5" dirty="0" err="1">
                <a:latin typeface="Times New Roman" panose="02020603050405020304" pitchFamily="18" charset="0"/>
                <a:cs typeface="Times New Roman" panose="02020603050405020304" pitchFamily="18" charset="0"/>
              </a:rPr>
              <a:t>Sangani</a:t>
            </a:r>
            <a:r>
              <a:rPr lang="en-GB" sz="2300" b="1" spc="-5" dirty="0">
                <a:latin typeface="Times New Roman" panose="02020603050405020304" pitchFamily="18" charset="0"/>
                <a:cs typeface="Times New Roman" panose="02020603050405020304" pitchFamily="18" charset="0"/>
              </a:rPr>
              <a:t> vs. ITO (2011) </a:t>
            </a:r>
            <a:r>
              <a:rPr lang="en-GB" sz="2300" b="1" dirty="0">
                <a:latin typeface="Times New Roman" panose="02020603050405020304" pitchFamily="18" charset="0"/>
                <a:cs typeface="Times New Roman" panose="02020603050405020304" pitchFamily="18" charset="0"/>
              </a:rPr>
              <a:t>128 </a:t>
            </a:r>
            <a:r>
              <a:rPr lang="en-GB" sz="2300" b="1" spc="-5" dirty="0">
                <a:latin typeface="Times New Roman" panose="02020603050405020304" pitchFamily="18" charset="0"/>
                <a:cs typeface="Times New Roman" panose="02020603050405020304" pitchFamily="18" charset="0"/>
              </a:rPr>
              <a:t>ITD </a:t>
            </a:r>
            <a:r>
              <a:rPr lang="en-GB" sz="2300" b="1" dirty="0">
                <a:latin typeface="Times New Roman" panose="02020603050405020304" pitchFamily="18" charset="0"/>
                <a:cs typeface="Times New Roman" panose="02020603050405020304" pitchFamily="18" charset="0"/>
              </a:rPr>
              <a:t>345 (Mum.)</a:t>
            </a:r>
          </a:p>
          <a:p>
            <a:pPr marL="457200" indent="-457200" algn="just">
              <a:lnSpc>
                <a:spcPct val="100000"/>
              </a:lnSpc>
              <a:buFont typeface="+mj-lt"/>
              <a:buAutoNum type="alphaLcParenR"/>
            </a:pPr>
            <a:r>
              <a:rPr lang="en-GB" sz="2300" b="1" dirty="0">
                <a:latin typeface="Times New Roman" panose="02020603050405020304" pitchFamily="18" charset="0"/>
                <a:cs typeface="Times New Roman" panose="02020603050405020304" pitchFamily="18" charset="0"/>
              </a:rPr>
              <a:t>Pr. CIT v. </a:t>
            </a:r>
            <a:r>
              <a:rPr lang="en-GB" sz="2300" b="1" dirty="0" err="1">
                <a:latin typeface="Times New Roman" panose="02020603050405020304" pitchFamily="18" charset="0"/>
                <a:cs typeface="Times New Roman" panose="02020603050405020304" pitchFamily="18" charset="0"/>
              </a:rPr>
              <a:t>Ravjibhai</a:t>
            </a:r>
            <a:r>
              <a:rPr lang="en-GB" sz="2300" b="1" dirty="0">
                <a:latin typeface="Times New Roman" panose="02020603050405020304" pitchFamily="18" charset="0"/>
                <a:cs typeface="Times New Roman" panose="02020603050405020304" pitchFamily="18" charset="0"/>
              </a:rPr>
              <a:t> </a:t>
            </a:r>
            <a:r>
              <a:rPr lang="en-GB" sz="2300" b="1" dirty="0" err="1">
                <a:latin typeface="Times New Roman" panose="02020603050405020304" pitchFamily="18" charset="0"/>
                <a:cs typeface="Times New Roman" panose="02020603050405020304" pitchFamily="18" charset="0"/>
              </a:rPr>
              <a:t>Nagjibhai</a:t>
            </a:r>
            <a:r>
              <a:rPr lang="en-GB" sz="2300" b="1" dirty="0">
                <a:latin typeface="Times New Roman" panose="02020603050405020304" pitchFamily="18" charset="0"/>
                <a:cs typeface="Times New Roman" panose="02020603050405020304" pitchFamily="18" charset="0"/>
              </a:rPr>
              <a:t> </a:t>
            </a:r>
            <a:r>
              <a:rPr lang="en-GB" sz="2300" b="1" dirty="0" err="1">
                <a:latin typeface="Times New Roman" panose="02020603050405020304" pitchFamily="18" charset="0"/>
                <a:cs typeface="Times New Roman" panose="02020603050405020304" pitchFamily="18" charset="0"/>
              </a:rPr>
              <a:t>Thesia</a:t>
            </a:r>
            <a:r>
              <a:rPr lang="en-GB" sz="2300" b="1" dirty="0">
                <a:latin typeface="Times New Roman" panose="02020603050405020304" pitchFamily="18" charset="0"/>
                <a:cs typeface="Times New Roman" panose="02020603050405020304" pitchFamily="18" charset="0"/>
              </a:rPr>
              <a:t> [2016] 388 ITR 358 (GUJ HC) </a:t>
            </a:r>
          </a:p>
          <a:p>
            <a:pPr algn="just">
              <a:lnSpc>
                <a:spcPct val="100000"/>
              </a:lnSpc>
              <a:buNone/>
            </a:pPr>
            <a:r>
              <a:rPr lang="en-GB" sz="2300" b="1" u="sng" spc="-5" dirty="0">
                <a:latin typeface="Times New Roman" panose="02020603050405020304" pitchFamily="18" charset="0"/>
                <a:cs typeface="Times New Roman" panose="02020603050405020304" pitchFamily="18" charset="0"/>
              </a:rPr>
              <a:t>Hence </a:t>
            </a:r>
            <a:r>
              <a:rPr lang="en-GB" sz="2300" b="1" u="sng" dirty="0">
                <a:latin typeface="Times New Roman" panose="02020603050405020304" pitchFamily="18" charset="0"/>
                <a:cs typeface="Times New Roman" panose="02020603050405020304" pitchFamily="18" charset="0"/>
              </a:rPr>
              <a:t>where </a:t>
            </a:r>
            <a:r>
              <a:rPr lang="en-GB" sz="2300" b="1" u="sng" spc="-5" dirty="0">
                <a:latin typeface="Times New Roman" panose="02020603050405020304" pitchFamily="18" charset="0"/>
                <a:cs typeface="Times New Roman" panose="02020603050405020304" pitchFamily="18" charset="0"/>
              </a:rPr>
              <a:t>the valuation </a:t>
            </a:r>
            <a:r>
              <a:rPr lang="en-GB" sz="2300" b="1" u="sng" dirty="0">
                <a:latin typeface="Times New Roman" panose="02020603050405020304" pitchFamily="18" charset="0"/>
                <a:cs typeface="Times New Roman" panose="02020603050405020304" pitchFamily="18" charset="0"/>
              </a:rPr>
              <a:t>by </a:t>
            </a:r>
            <a:r>
              <a:rPr lang="en-GB" sz="2300" b="1" u="sng" spc="-5" dirty="0">
                <a:latin typeface="Times New Roman" panose="02020603050405020304" pitchFamily="18" charset="0"/>
                <a:cs typeface="Times New Roman" panose="02020603050405020304" pitchFamily="18" charset="0"/>
              </a:rPr>
              <a:t>DVO </a:t>
            </a:r>
            <a:r>
              <a:rPr lang="en-GB" sz="2300" b="1" u="sng" dirty="0">
                <a:latin typeface="Times New Roman" panose="02020603050405020304" pitchFamily="18" charset="0"/>
                <a:cs typeface="Times New Roman" panose="02020603050405020304" pitchFamily="18" charset="0"/>
              </a:rPr>
              <a:t>is </a:t>
            </a:r>
            <a:r>
              <a:rPr lang="en-GB" sz="2300" b="1" u="sng" spc="-5" dirty="0">
                <a:latin typeface="Times New Roman" panose="02020603050405020304" pitchFamily="18" charset="0"/>
                <a:cs typeface="Times New Roman" panose="02020603050405020304" pitchFamily="18" charset="0"/>
              </a:rPr>
              <a:t>less than stamp valuation it will not </a:t>
            </a:r>
            <a:r>
              <a:rPr lang="en-GB" sz="2300" b="1" u="sng" spc="-15" dirty="0">
                <a:latin typeface="Times New Roman" panose="02020603050405020304" pitchFamily="18" charset="0"/>
                <a:cs typeface="Times New Roman" panose="02020603050405020304" pitchFamily="18" charset="0"/>
              </a:rPr>
              <a:t>be  </a:t>
            </a:r>
            <a:r>
              <a:rPr lang="en-GB" sz="2300" b="1" u="sng" dirty="0">
                <a:latin typeface="Times New Roman" panose="02020603050405020304" pitchFamily="18" charset="0"/>
                <a:cs typeface="Times New Roman" panose="02020603050405020304" pitchFamily="18" charset="0"/>
              </a:rPr>
              <a:t>open to the </a:t>
            </a:r>
            <a:r>
              <a:rPr lang="en-GB" sz="2300" b="1" u="sng" spc="-5" dirty="0">
                <a:latin typeface="Times New Roman" panose="02020603050405020304" pitchFamily="18" charset="0"/>
                <a:cs typeface="Times New Roman" panose="02020603050405020304" pitchFamily="18" charset="0"/>
              </a:rPr>
              <a:t>A.O. </a:t>
            </a:r>
            <a:r>
              <a:rPr lang="en-GB" sz="2300" b="1" u="sng" dirty="0">
                <a:latin typeface="Times New Roman" panose="02020603050405020304" pitchFamily="18" charset="0"/>
                <a:cs typeface="Times New Roman" panose="02020603050405020304" pitchFamily="18" charset="0"/>
              </a:rPr>
              <a:t>to take </a:t>
            </a:r>
            <a:r>
              <a:rPr lang="en-GB" sz="2300" b="1" u="sng" spc="-5" dirty="0">
                <a:latin typeface="Times New Roman" panose="02020603050405020304" pitchFamily="18" charset="0"/>
                <a:cs typeface="Times New Roman" panose="02020603050405020304" pitchFamily="18" charset="0"/>
              </a:rPr>
              <a:t>stamp </a:t>
            </a:r>
            <a:r>
              <a:rPr lang="en-GB" sz="2300" b="1" u="sng" dirty="0">
                <a:latin typeface="Times New Roman" panose="02020603050405020304" pitchFamily="18" charset="0"/>
                <a:cs typeface="Times New Roman" panose="02020603050405020304" pitchFamily="18" charset="0"/>
              </a:rPr>
              <a:t>value </a:t>
            </a:r>
            <a:r>
              <a:rPr lang="en-GB" sz="2300" b="1" u="sng" spc="-5" dirty="0">
                <a:latin typeface="Times New Roman" panose="02020603050405020304" pitchFamily="18" charset="0"/>
                <a:cs typeface="Times New Roman" panose="02020603050405020304" pitchFamily="18" charset="0"/>
              </a:rPr>
              <a:t>as </a:t>
            </a:r>
            <a:r>
              <a:rPr lang="en-GB" sz="2300" b="1" u="sng" dirty="0">
                <a:latin typeface="Times New Roman" panose="02020603050405020304" pitchFamily="18" charset="0"/>
                <a:cs typeface="Times New Roman" panose="02020603050405020304" pitchFamily="18" charset="0"/>
              </a:rPr>
              <a:t>sale</a:t>
            </a:r>
            <a:r>
              <a:rPr lang="en-GB" sz="2300" b="1" u="sng" spc="-95" dirty="0">
                <a:latin typeface="Times New Roman" panose="02020603050405020304" pitchFamily="18" charset="0"/>
                <a:cs typeface="Times New Roman" panose="02020603050405020304" pitchFamily="18" charset="0"/>
              </a:rPr>
              <a:t> </a:t>
            </a:r>
            <a:r>
              <a:rPr lang="en-GB" sz="2300" b="1" u="sng" dirty="0">
                <a:latin typeface="Times New Roman" panose="02020603050405020304" pitchFamily="18" charset="0"/>
                <a:cs typeface="Times New Roman" panose="02020603050405020304" pitchFamily="18" charset="0"/>
              </a:rPr>
              <a:t>consideration</a:t>
            </a:r>
            <a:r>
              <a:rPr lang="en-GB" sz="2300" dirty="0">
                <a:latin typeface="Times New Roman" panose="02020603050405020304" pitchFamily="18" charset="0"/>
                <a:cs typeface="Times New Roman" panose="02020603050405020304" pitchFamily="18" charset="0"/>
              </a:rPr>
              <a:t>.</a:t>
            </a:r>
          </a:p>
          <a:p>
            <a:pPr algn="just">
              <a:lnSpc>
                <a:spcPct val="100000"/>
              </a:lnSpc>
              <a:buNone/>
            </a:pPr>
            <a:r>
              <a:rPr lang="en-GB" sz="2300" b="1" u="sng" dirty="0">
                <a:latin typeface="Times New Roman" pitchFamily="18" charset="0"/>
                <a:cs typeface="Times New Roman" pitchFamily="18" charset="0"/>
              </a:rPr>
              <a:t>However, sub-section (3) of section 50C has prescribed that where the value ascertained by the valuation officer exceeds the stamp duty value of the property, in such case the stamp duty value of the property shall be taken as full value of sale consideration.</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558802193"/>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5360" y="204612"/>
            <a:ext cx="11379079" cy="5539978"/>
          </a:xfrm>
          <a:prstGeom prst="rect">
            <a:avLst/>
          </a:prstGeom>
        </p:spPr>
        <p:txBody>
          <a:bodyPr vert="horz" wrap="square" lIns="0" tIns="0" rIns="0" bIns="0" rtlCol="0">
            <a:spAutoFit/>
          </a:bodyPr>
          <a:lstStyle/>
          <a:p>
            <a:pPr marL="12700" marR="5080" algn="just"/>
            <a:r>
              <a:rPr lang="en-GB" sz="2400" b="1" dirty="0">
                <a:latin typeface="Times New Roman"/>
                <a:cs typeface="Times New Roman"/>
              </a:rPr>
              <a:t>CIT vs. </a:t>
            </a:r>
            <a:r>
              <a:rPr lang="en-GB" sz="2400" b="1" dirty="0" err="1">
                <a:latin typeface="Times New Roman"/>
                <a:cs typeface="Times New Roman"/>
              </a:rPr>
              <a:t>Dr.Indra</a:t>
            </a:r>
            <a:r>
              <a:rPr lang="en-GB" sz="2400" b="1" dirty="0">
                <a:latin typeface="Times New Roman"/>
                <a:cs typeface="Times New Roman"/>
              </a:rPr>
              <a:t> </a:t>
            </a:r>
            <a:r>
              <a:rPr lang="en-GB" sz="2400" b="1" dirty="0" err="1">
                <a:latin typeface="Times New Roman"/>
                <a:cs typeface="Times New Roman"/>
              </a:rPr>
              <a:t>Swaroop</a:t>
            </a:r>
            <a:r>
              <a:rPr lang="en-GB" sz="2400" b="1" dirty="0">
                <a:latin typeface="Times New Roman"/>
                <a:cs typeface="Times New Roman"/>
              </a:rPr>
              <a:t> </a:t>
            </a:r>
            <a:r>
              <a:rPr lang="en-GB" sz="2400" b="1" dirty="0" err="1">
                <a:latin typeface="Times New Roman"/>
                <a:cs typeface="Times New Roman"/>
              </a:rPr>
              <a:t>Bhatnagar</a:t>
            </a:r>
            <a:r>
              <a:rPr lang="en-GB" sz="2400" b="1" dirty="0">
                <a:latin typeface="Times New Roman"/>
                <a:cs typeface="Times New Roman"/>
              </a:rPr>
              <a:t>  (2012) 349 ITR 210 (All.) (HC)</a:t>
            </a:r>
          </a:p>
          <a:p>
            <a:pPr algn="just"/>
            <a:r>
              <a:rPr lang="en-GB" sz="2400" dirty="0">
                <a:latin typeface="Times New Roman" panose="02020603050405020304" pitchFamily="18" charset="0"/>
                <a:cs typeface="Times New Roman" panose="02020603050405020304" pitchFamily="18" charset="0"/>
              </a:rPr>
              <a:t>Where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had sold a property and Assessing Officer after rejecting valuation of property submitted by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referred matter to DVO to obtain fair market value, valuation done by DVO was binding on Assessing Officer.</a:t>
            </a:r>
          </a:p>
          <a:p>
            <a:pPr algn="just"/>
            <a:r>
              <a:rPr lang="en-GB" sz="2400" b="1" dirty="0">
                <a:latin typeface="Times New Roman" panose="02020603050405020304" pitchFamily="18" charset="0"/>
                <a:cs typeface="Times New Roman" panose="02020603050405020304" pitchFamily="18" charset="0"/>
              </a:rPr>
              <a:t>Relevant para’s of the order</a:t>
            </a:r>
          </a:p>
          <a:p>
            <a:pPr algn="just"/>
            <a:r>
              <a:rPr lang="en-GB" sz="2400" dirty="0">
                <a:latin typeface="Times New Roman" panose="02020603050405020304" pitchFamily="18" charset="0"/>
                <a:cs typeface="Times New Roman" panose="02020603050405020304" pitchFamily="18" charset="0"/>
              </a:rPr>
              <a:t>8. It provides that where the consideration declared to be received or accruing as a result of the transfer of land or building or both is less than the value adopted or assessed by any authority of a State Government for the purpose of payment of stamp duty in respect of such transfer, the value so adopted or assessed shall be deemed to be the full value of the consideration, and capital gains shall be computed accordingly under section 48 of the Income-tax Act.</a:t>
            </a:r>
          </a:p>
          <a:p>
            <a:pPr algn="just"/>
            <a:r>
              <a:rPr lang="en-GB" sz="2400" dirty="0">
                <a:latin typeface="Times New Roman" panose="02020603050405020304" pitchFamily="18" charset="0"/>
                <a:cs typeface="Times New Roman" panose="02020603050405020304" pitchFamily="18" charset="0"/>
              </a:rPr>
              <a:t>9. It is further provided that where </a:t>
            </a:r>
            <a:r>
              <a:rPr lang="en-GB" sz="2400" b="1" u="sng" dirty="0">
                <a:latin typeface="Times New Roman" panose="02020603050405020304" pitchFamily="18" charset="0"/>
                <a:cs typeface="Times New Roman" panose="02020603050405020304" pitchFamily="18" charset="0"/>
              </a:rPr>
              <a:t>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claims that the value</a:t>
            </a:r>
            <a:r>
              <a:rPr lang="en-GB" sz="2400" dirty="0">
                <a:latin typeface="Times New Roman" panose="02020603050405020304" pitchFamily="18" charset="0"/>
                <a:cs typeface="Times New Roman" panose="02020603050405020304" pitchFamily="18" charset="0"/>
              </a:rPr>
              <a:t> adopted or assessed </a:t>
            </a:r>
            <a:r>
              <a:rPr lang="en-GB" sz="2400" b="1" u="sng" dirty="0">
                <a:latin typeface="Times New Roman" panose="02020603050405020304" pitchFamily="18" charset="0"/>
                <a:cs typeface="Times New Roman" panose="02020603050405020304" pitchFamily="18" charset="0"/>
              </a:rPr>
              <a:t>for stamp duty purposes exceeds the fair market value of the property as on the date of transfer, the Assessing Officer may refer the valuation of the relevant asset to a Valuation Officer in accordance with section 55A of the Income-tax Act.</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451432683"/>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413656"/>
            <a:ext cx="11464471" cy="6302829"/>
          </a:xfrm>
        </p:spPr>
        <p:txBody>
          <a:bodyPr>
            <a:noAutofit/>
          </a:bodyPr>
          <a:lstStyle/>
          <a:p>
            <a:pPr marL="0" indent="0" algn="just">
              <a:lnSpc>
                <a:spcPct val="100000"/>
              </a:lnSpc>
              <a:buNone/>
            </a:pPr>
            <a:r>
              <a:rPr lang="en-GB" sz="2300" dirty="0">
                <a:latin typeface="Times New Roman" panose="02020603050405020304" pitchFamily="18" charset="0"/>
                <a:cs typeface="Times New Roman" panose="02020603050405020304" pitchFamily="18" charset="0"/>
              </a:rPr>
              <a:t>10. </a:t>
            </a:r>
            <a:r>
              <a:rPr lang="en-GB" sz="2300" b="1" u="sng" dirty="0">
                <a:latin typeface="Times New Roman" panose="02020603050405020304" pitchFamily="18" charset="0"/>
                <a:cs typeface="Times New Roman" panose="02020603050405020304" pitchFamily="18" charset="0"/>
              </a:rPr>
              <a:t>The above preposition of law has been upheld in the case of </a:t>
            </a:r>
            <a:r>
              <a:rPr lang="en-GB" sz="2300" b="1" u="sng" dirty="0" err="1">
                <a:latin typeface="Times New Roman" panose="02020603050405020304" pitchFamily="18" charset="0"/>
                <a:cs typeface="Times New Roman" panose="02020603050405020304" pitchFamily="18" charset="0"/>
              </a:rPr>
              <a:t>Dr.</a:t>
            </a:r>
            <a:r>
              <a:rPr lang="en-GB" sz="2300" b="1" u="sng" dirty="0">
                <a:latin typeface="Times New Roman" panose="02020603050405020304" pitchFamily="18" charset="0"/>
                <a:cs typeface="Times New Roman" panose="02020603050405020304" pitchFamily="18" charset="0"/>
              </a:rPr>
              <a:t> H. Rahman (supra) while interpreting the provision of section 50C. </a:t>
            </a:r>
          </a:p>
          <a:p>
            <a:pPr marL="0" indent="0" algn="just">
              <a:lnSpc>
                <a:spcPct val="100000"/>
              </a:lnSpc>
              <a:buNone/>
            </a:pPr>
            <a:r>
              <a:rPr lang="en-GB" sz="2300" dirty="0">
                <a:latin typeface="Times New Roman" panose="02020603050405020304" pitchFamily="18" charset="0"/>
                <a:cs typeface="Times New Roman" panose="02020603050405020304" pitchFamily="18" charset="0"/>
              </a:rPr>
              <a:t>In this section, the provisions of the Wealth-tax Act are applicable. This </a:t>
            </a:r>
            <a:r>
              <a:rPr lang="en-GB" sz="2300" dirty="0" err="1">
                <a:latin typeface="Times New Roman" panose="02020603050405020304" pitchFamily="18" charset="0"/>
                <a:cs typeface="Times New Roman" panose="02020603050405020304" pitchFamily="18" charset="0"/>
              </a:rPr>
              <a:t>hon'ble</a:t>
            </a:r>
            <a:r>
              <a:rPr lang="en-GB" sz="2300" dirty="0">
                <a:latin typeface="Times New Roman" panose="02020603050405020304" pitchFamily="18" charset="0"/>
                <a:cs typeface="Times New Roman" panose="02020603050405020304" pitchFamily="18" charset="0"/>
              </a:rPr>
              <a:t> court observed that (page 308) :</a:t>
            </a:r>
          </a:p>
          <a:p>
            <a:pPr marL="0" indent="0" algn="just">
              <a:lnSpc>
                <a:spcPct val="100000"/>
              </a:lnSpc>
              <a:buNone/>
            </a:pPr>
            <a:r>
              <a:rPr lang="en-GB" sz="2300" dirty="0">
                <a:latin typeface="Times New Roman" panose="02020603050405020304" pitchFamily="18" charset="0"/>
                <a:cs typeface="Times New Roman" panose="02020603050405020304" pitchFamily="18" charset="0"/>
              </a:rPr>
              <a:t>"A reading of the sub-section shows that the Wealth-tax Officer has no option but to proceed to complete the assessment in conformity with the assessment of the Valuation Officer in so far as the valuation of the asset in question is concerned. This is also the view taken by a Division Bench of this court in </a:t>
            </a:r>
            <a:r>
              <a:rPr lang="en-GB" sz="2300" b="1" dirty="0">
                <a:latin typeface="Times New Roman" panose="02020603050405020304" pitchFamily="18" charset="0"/>
                <a:cs typeface="Times New Roman" panose="02020603050405020304" pitchFamily="18" charset="0"/>
              </a:rPr>
              <a:t>M. C. </a:t>
            </a:r>
            <a:r>
              <a:rPr lang="en-GB" sz="2300" b="1" dirty="0" err="1">
                <a:latin typeface="Times New Roman" panose="02020603050405020304" pitchFamily="18" charset="0"/>
                <a:cs typeface="Times New Roman" panose="02020603050405020304" pitchFamily="18" charset="0"/>
              </a:rPr>
              <a:t>Khunnah</a:t>
            </a:r>
            <a:r>
              <a:rPr lang="en-GB" sz="2300" b="1" dirty="0">
                <a:latin typeface="Times New Roman" panose="02020603050405020304" pitchFamily="18" charset="0"/>
                <a:cs typeface="Times New Roman" panose="02020603050405020304" pitchFamily="18" charset="0"/>
              </a:rPr>
              <a:t> v. Union of India [1979] 118 ITR 414 (All)</a:t>
            </a:r>
            <a:r>
              <a:rPr lang="en-GB" sz="2300" dirty="0">
                <a:latin typeface="Times New Roman" panose="02020603050405020304" pitchFamily="18" charset="0"/>
                <a:cs typeface="Times New Roman" panose="02020603050405020304" pitchFamily="18" charset="0"/>
              </a:rPr>
              <a:t>."</a:t>
            </a:r>
          </a:p>
          <a:p>
            <a:pPr marL="0" indent="0" algn="just">
              <a:lnSpc>
                <a:spcPct val="100000"/>
              </a:lnSpc>
              <a:buNone/>
            </a:pPr>
            <a:r>
              <a:rPr lang="en-GB" sz="2300" dirty="0">
                <a:latin typeface="Times New Roman" panose="02020603050405020304" pitchFamily="18" charset="0"/>
                <a:cs typeface="Times New Roman" panose="02020603050405020304" pitchFamily="18" charset="0"/>
              </a:rPr>
              <a:t>11. In view of the above discussions and by considering the totality of the facts and circumstances of the case, it is crystal clear that generally, </a:t>
            </a:r>
            <a:r>
              <a:rPr lang="en-GB" sz="2300" b="1" u="sng" dirty="0">
                <a:latin typeface="Times New Roman" panose="02020603050405020304" pitchFamily="18" charset="0"/>
                <a:cs typeface="Times New Roman" panose="02020603050405020304" pitchFamily="18" charset="0"/>
              </a:rPr>
              <a:t>when the Assessing Officer has obtained the D. V. O. report then the same is binding. </a:t>
            </a:r>
            <a:r>
              <a:rPr lang="en-GB" sz="2300" dirty="0">
                <a:latin typeface="Times New Roman" panose="02020603050405020304" pitchFamily="18" charset="0"/>
                <a:cs typeface="Times New Roman" panose="02020603050405020304" pitchFamily="18" charset="0"/>
              </a:rPr>
              <a:t>Therefore, we find no reason to interfere with the impugned order passed by the Tribunal, it is hereby upheld with the reasons mentioned therein.</a:t>
            </a:r>
          </a:p>
          <a:p>
            <a:pPr marL="0" indent="0" algn="just">
              <a:lnSpc>
                <a:spcPct val="100000"/>
              </a:lnSpc>
              <a:buNone/>
            </a:pPr>
            <a:r>
              <a:rPr lang="en-GB" sz="2300" dirty="0">
                <a:latin typeface="Times New Roman" panose="02020603050405020304" pitchFamily="18" charset="0"/>
                <a:cs typeface="Times New Roman" panose="02020603050405020304" pitchFamily="18" charset="0"/>
              </a:rPr>
              <a:t>12. Thus, the answer to the substantial questions of law is in favour of the </a:t>
            </a:r>
            <a:r>
              <a:rPr lang="en-GB" sz="2300" dirty="0" err="1">
                <a:latin typeface="Times New Roman" panose="02020603050405020304" pitchFamily="18" charset="0"/>
                <a:cs typeface="Times New Roman" panose="02020603050405020304" pitchFamily="18" charset="0"/>
              </a:rPr>
              <a:t>assessee</a:t>
            </a:r>
            <a:r>
              <a:rPr lang="en-GB" sz="2300" dirty="0">
                <a:latin typeface="Times New Roman" panose="02020603050405020304" pitchFamily="18" charset="0"/>
                <a:cs typeface="Times New Roman" panose="02020603050405020304" pitchFamily="18" charset="0"/>
              </a:rPr>
              <a:t> and against the Department.</a:t>
            </a:r>
            <a:endParaRPr lang="en-IN" sz="23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529399959"/>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746" y="228600"/>
            <a:ext cx="11460709" cy="6477000"/>
          </a:xfrm>
        </p:spPr>
        <p:txBody>
          <a:bodyPr>
            <a:normAutofit/>
          </a:bodyPr>
          <a:lstStyle/>
          <a:p>
            <a:pPr marL="457200" marR="443230" indent="-457200">
              <a:buNone/>
            </a:pPr>
            <a:r>
              <a:rPr lang="en-US" sz="2400" b="1" spc="-5" dirty="0">
                <a:latin typeface="Times New Roman" pitchFamily="18" charset="0"/>
                <a:cs typeface="Times New Roman" pitchFamily="18" charset="0"/>
              </a:rPr>
              <a:t>ISSUE - 8.4</a:t>
            </a:r>
          </a:p>
          <a:p>
            <a:pPr marL="0" marR="443230" indent="0" algn="just" defTabSz="933450">
              <a:buNone/>
              <a:tabLst>
                <a:tab pos="7543800" algn="l"/>
              </a:tabLst>
            </a:pPr>
            <a:r>
              <a:rPr lang="en-US" sz="2400" b="1" u="sng" dirty="0">
                <a:latin typeface="Times New Roman" pitchFamily="18" charset="0"/>
                <a:cs typeface="Times New Roman" pitchFamily="18" charset="0"/>
              </a:rPr>
              <a:t>Is </a:t>
            </a:r>
            <a:r>
              <a:rPr lang="en-US" sz="2400" b="1" u="sng" spc="-5" dirty="0">
                <a:latin typeface="Times New Roman" pitchFamily="18" charset="0"/>
                <a:cs typeface="Times New Roman" pitchFamily="18" charset="0"/>
              </a:rPr>
              <a:t>DVO entitled </a:t>
            </a:r>
            <a:r>
              <a:rPr lang="en-US" sz="2400" b="1" u="sng" dirty="0">
                <a:latin typeface="Times New Roman" pitchFamily="18" charset="0"/>
                <a:cs typeface="Times New Roman" pitchFamily="18" charset="0"/>
              </a:rPr>
              <a:t>to </a:t>
            </a:r>
            <a:r>
              <a:rPr lang="en-US" sz="2400" b="1" u="sng" spc="-5" dirty="0">
                <a:latin typeface="Times New Roman" pitchFamily="18" charset="0"/>
                <a:cs typeface="Times New Roman" pitchFamily="18" charset="0"/>
              </a:rPr>
              <a:t>hearing if </a:t>
            </a:r>
            <a:r>
              <a:rPr lang="en-US" sz="2400" b="1" u="sng" spc="-5" dirty="0" err="1">
                <a:latin typeface="Times New Roman" pitchFamily="18" charset="0"/>
                <a:cs typeface="Times New Roman" pitchFamily="18" charset="0"/>
              </a:rPr>
              <a:t>assessee</a:t>
            </a:r>
            <a:r>
              <a:rPr lang="en-US" sz="2400" b="1" u="sng" spc="-5" dirty="0">
                <a:latin typeface="Times New Roman" pitchFamily="18" charset="0"/>
                <a:cs typeface="Times New Roman" pitchFamily="18" charset="0"/>
              </a:rPr>
              <a:t> objects it???</a:t>
            </a:r>
          </a:p>
          <a:p>
            <a:pPr marL="0" marR="443230" indent="0" algn="just">
              <a:buNone/>
              <a:tabLst>
                <a:tab pos="7543800" algn="l"/>
              </a:tabLst>
            </a:pPr>
            <a:endParaRPr lang="en-US" sz="2400" b="1" u="sng" spc="-5" dirty="0">
              <a:latin typeface="Times New Roman" pitchFamily="18" charset="0"/>
              <a:cs typeface="Times New Roman" pitchFamily="18" charset="0"/>
            </a:endParaRPr>
          </a:p>
          <a:p>
            <a:pPr marL="12700" marR="5080" algn="just">
              <a:buNone/>
            </a:pPr>
            <a:r>
              <a:rPr lang="en-US" sz="2400" b="1" spc="-10" dirty="0">
                <a:latin typeface="Times New Roman" pitchFamily="18" charset="0"/>
                <a:cs typeface="Times New Roman" pitchFamily="18" charset="0"/>
              </a:rPr>
              <a:t>Valuation </a:t>
            </a:r>
            <a:r>
              <a:rPr lang="en-US" sz="2400" b="1" spc="-5" dirty="0">
                <a:latin typeface="Times New Roman" pitchFamily="18" charset="0"/>
                <a:cs typeface="Times New Roman" pitchFamily="18" charset="0"/>
              </a:rPr>
              <a:t>Officer entitled </a:t>
            </a:r>
            <a:r>
              <a:rPr lang="en-US" sz="2400" b="1" dirty="0">
                <a:latin typeface="Times New Roman" pitchFamily="18" charset="0"/>
                <a:cs typeface="Times New Roman" pitchFamily="18" charset="0"/>
              </a:rPr>
              <a:t>to </a:t>
            </a:r>
            <a:r>
              <a:rPr lang="en-US" sz="2400" b="1" spc="-5" dirty="0">
                <a:latin typeface="Times New Roman" pitchFamily="18" charset="0"/>
                <a:cs typeface="Times New Roman" pitchFamily="18" charset="0"/>
              </a:rPr>
              <a:t>hearing if his report is objected to </a:t>
            </a:r>
            <a:r>
              <a:rPr lang="en-US" sz="2400" b="1" dirty="0">
                <a:latin typeface="Times New Roman" pitchFamily="18" charset="0"/>
                <a:cs typeface="Times New Roman" pitchFamily="18" charset="0"/>
              </a:rPr>
              <a:t>by </a:t>
            </a:r>
            <a:r>
              <a:rPr lang="en-US" sz="2400" b="1" spc="-5" dirty="0">
                <a:latin typeface="Times New Roman" pitchFamily="18" charset="0"/>
                <a:cs typeface="Times New Roman" pitchFamily="18" charset="0"/>
              </a:rPr>
              <a:t>the  </a:t>
            </a:r>
            <a:r>
              <a:rPr lang="en-US" sz="2400" b="1" spc="-5" dirty="0" err="1">
                <a:latin typeface="Times New Roman" pitchFamily="18" charset="0"/>
                <a:cs typeface="Times New Roman" pitchFamily="18" charset="0"/>
              </a:rPr>
              <a:t>assessee</a:t>
            </a:r>
            <a:r>
              <a:rPr lang="en-US" sz="2400" b="1" spc="-5" dirty="0">
                <a:latin typeface="Times New Roman" pitchFamily="18" charset="0"/>
                <a:cs typeface="Times New Roman" pitchFamily="18" charset="0"/>
              </a:rPr>
              <a:t> </a:t>
            </a:r>
            <a:r>
              <a:rPr lang="en-US" sz="2400" b="1" dirty="0">
                <a:latin typeface="Times New Roman" pitchFamily="18" charset="0"/>
                <a:cs typeface="Times New Roman" pitchFamily="18" charset="0"/>
              </a:rPr>
              <a:t>in an </a:t>
            </a:r>
            <a:r>
              <a:rPr lang="en-US" sz="2400" b="1" spc="-5" dirty="0">
                <a:latin typeface="Times New Roman" pitchFamily="18" charset="0"/>
                <a:cs typeface="Times New Roman" pitchFamily="18" charset="0"/>
              </a:rPr>
              <a:t>appeal </a:t>
            </a:r>
          </a:p>
          <a:p>
            <a:pPr marL="12700" marR="5080" algn="just">
              <a:buNone/>
            </a:pPr>
            <a:r>
              <a:rPr lang="en-US" sz="2400" b="1" dirty="0">
                <a:latin typeface="Times New Roman" pitchFamily="18" charset="0"/>
                <a:cs typeface="Times New Roman" pitchFamily="18" charset="0"/>
              </a:rPr>
              <a:t>CIT </a:t>
            </a:r>
            <a:r>
              <a:rPr lang="en-US" sz="2400" b="1" spc="-40" dirty="0">
                <a:latin typeface="Times New Roman" pitchFamily="18" charset="0"/>
                <a:cs typeface="Times New Roman" pitchFamily="18" charset="0"/>
              </a:rPr>
              <a:t>v. </a:t>
            </a:r>
            <a:r>
              <a:rPr lang="en-US" sz="2400" b="1" spc="-5" dirty="0" err="1">
                <a:latin typeface="Times New Roman" pitchFamily="18" charset="0"/>
                <a:cs typeface="Times New Roman" pitchFamily="18" charset="0"/>
              </a:rPr>
              <a:t>Prabhu</a:t>
            </a:r>
            <a:r>
              <a:rPr lang="en-US" sz="2400" b="1" spc="-5" dirty="0">
                <a:latin typeface="Times New Roman" pitchFamily="18" charset="0"/>
                <a:cs typeface="Times New Roman" pitchFamily="18" charset="0"/>
              </a:rPr>
              <a:t> </a:t>
            </a:r>
            <a:r>
              <a:rPr lang="en-US" sz="2400" b="1" dirty="0">
                <a:latin typeface="Times New Roman" pitchFamily="18" charset="0"/>
                <a:cs typeface="Times New Roman" pitchFamily="18" charset="0"/>
              </a:rPr>
              <a:t>Steel </a:t>
            </a:r>
            <a:r>
              <a:rPr lang="en-US" sz="2400" b="1" spc="-5" dirty="0">
                <a:latin typeface="Times New Roman" pitchFamily="18" charset="0"/>
                <a:cs typeface="Times New Roman" pitchFamily="18" charset="0"/>
              </a:rPr>
              <a:t>Industries [2013 (7) TMI </a:t>
            </a:r>
            <a:r>
              <a:rPr lang="en-US" sz="2400" b="1" dirty="0">
                <a:latin typeface="Times New Roman" pitchFamily="18" charset="0"/>
                <a:cs typeface="Times New Roman" pitchFamily="18" charset="0"/>
              </a:rPr>
              <a:t>204 -  Bombay High</a:t>
            </a:r>
            <a:r>
              <a:rPr lang="en-US" sz="2400" b="1" spc="-105" dirty="0">
                <a:latin typeface="Times New Roman" pitchFamily="18" charset="0"/>
                <a:cs typeface="Times New Roman" pitchFamily="18" charset="0"/>
              </a:rPr>
              <a:t> </a:t>
            </a:r>
            <a:r>
              <a:rPr lang="en-US" sz="2400" b="1" dirty="0">
                <a:latin typeface="Times New Roman" pitchFamily="18" charset="0"/>
                <a:cs typeface="Times New Roman" pitchFamily="18" charset="0"/>
              </a:rPr>
              <a:t>Court]</a:t>
            </a:r>
          </a:p>
          <a:p>
            <a:pPr marL="12700" marR="5080" algn="just">
              <a:buNone/>
            </a:pPr>
            <a:r>
              <a:rPr lang="en-US" sz="2400" spc="-10" dirty="0">
                <a:latin typeface="Times New Roman" pitchFamily="18" charset="0"/>
                <a:cs typeface="Times New Roman" pitchFamily="18" charset="0"/>
              </a:rPr>
              <a:t>	Valuation officer </a:t>
            </a:r>
            <a:r>
              <a:rPr lang="en-US" sz="2400" dirty="0">
                <a:latin typeface="Times New Roman" pitchFamily="18" charset="0"/>
                <a:cs typeface="Times New Roman" pitchFamily="18" charset="0"/>
              </a:rPr>
              <a:t>is </a:t>
            </a:r>
            <a:r>
              <a:rPr lang="en-US" sz="2400" spc="-5" dirty="0">
                <a:latin typeface="Times New Roman" pitchFamily="18" charset="0"/>
                <a:cs typeface="Times New Roman" pitchFamily="18" charset="0"/>
              </a:rPr>
              <a:t>constituted </a:t>
            </a:r>
            <a:r>
              <a:rPr lang="en-US" sz="2400" dirty="0">
                <a:latin typeface="Times New Roman" pitchFamily="18" charset="0"/>
                <a:cs typeface="Times New Roman" pitchFamily="18" charset="0"/>
              </a:rPr>
              <a:t>as </a:t>
            </a:r>
            <a:r>
              <a:rPr lang="en-US" sz="2400" spc="-5" dirty="0">
                <a:latin typeface="Times New Roman" pitchFamily="18" charset="0"/>
                <a:cs typeface="Times New Roman" pitchFamily="18" charset="0"/>
              </a:rPr>
              <a:t>an independent and</a:t>
            </a:r>
            <a:r>
              <a:rPr lang="en-US" sz="2400" spc="75" dirty="0">
                <a:latin typeface="Times New Roman" pitchFamily="18" charset="0"/>
                <a:cs typeface="Times New Roman" pitchFamily="18" charset="0"/>
              </a:rPr>
              <a:t> </a:t>
            </a:r>
            <a:r>
              <a:rPr lang="en-US" sz="2400" spc="-5" dirty="0">
                <a:latin typeface="Times New Roman" pitchFamily="18" charset="0"/>
                <a:cs typeface="Times New Roman" pitchFamily="18" charset="0"/>
              </a:rPr>
              <a:t>distinct statutory forum for resolving the controversy regarding determination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the market value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the property with all necessary powers. </a:t>
            </a:r>
          </a:p>
          <a:p>
            <a:pPr marL="12700" marR="5080" algn="just">
              <a:buNone/>
            </a:pPr>
            <a:r>
              <a:rPr lang="en-US" sz="2400" spc="-5" dirty="0">
                <a:latin typeface="Times New Roman" pitchFamily="18" charset="0"/>
                <a:cs typeface="Times New Roman" pitchFamily="18" charset="0"/>
              </a:rPr>
              <a:t>Its order </a:t>
            </a:r>
            <a:r>
              <a:rPr lang="en-US" sz="2400" dirty="0">
                <a:latin typeface="Times New Roman" pitchFamily="18" charset="0"/>
                <a:cs typeface="Times New Roman" pitchFamily="18" charset="0"/>
              </a:rPr>
              <a:t>or </a:t>
            </a:r>
            <a:r>
              <a:rPr lang="en-US" sz="2400" spc="-5" dirty="0">
                <a:latin typeface="Times New Roman" pitchFamily="18" charset="0"/>
                <a:cs typeface="Times New Roman" pitchFamily="18" charset="0"/>
              </a:rPr>
              <a:t>report is </a:t>
            </a:r>
            <a:r>
              <a:rPr lang="en-US" sz="2400" dirty="0">
                <a:latin typeface="Times New Roman" pitchFamily="18" charset="0"/>
                <a:cs typeface="Times New Roman" pitchFamily="18" charset="0"/>
              </a:rPr>
              <a:t>made binding on </a:t>
            </a:r>
            <a:r>
              <a:rPr lang="en-US" sz="2400" spc="-5" dirty="0">
                <a:latin typeface="Times New Roman" pitchFamily="18" charset="0"/>
                <a:cs typeface="Times New Roman" pitchFamily="18" charset="0"/>
              </a:rPr>
              <a:t>the Assessing officer </a:t>
            </a:r>
            <a:r>
              <a:rPr lang="en-US" sz="2400" dirty="0">
                <a:latin typeface="Times New Roman" pitchFamily="18" charset="0"/>
                <a:cs typeface="Times New Roman" pitchFamily="18" charset="0"/>
              </a:rPr>
              <a:t>and </a:t>
            </a:r>
            <a:r>
              <a:rPr lang="en-US" sz="2400" spc="-5" dirty="0">
                <a:latin typeface="Times New Roman" pitchFamily="18" charset="0"/>
                <a:cs typeface="Times New Roman" pitchFamily="18" charset="0"/>
              </a:rPr>
              <a:t>thus </a:t>
            </a:r>
            <a:r>
              <a:rPr lang="en-US" sz="2400" dirty="0">
                <a:latin typeface="Times New Roman" pitchFamily="18" charset="0"/>
                <a:cs typeface="Times New Roman" pitchFamily="18" charset="0"/>
              </a:rPr>
              <a:t>he enjoys equivalent </a:t>
            </a:r>
            <a:r>
              <a:rPr lang="en-US" sz="2400" spc="-5" dirty="0">
                <a:latin typeface="Times New Roman" pitchFamily="18" charset="0"/>
                <a:cs typeface="Times New Roman" pitchFamily="18" charset="0"/>
              </a:rPr>
              <a:t>status. </a:t>
            </a:r>
          </a:p>
          <a:p>
            <a:pPr marL="12700" marR="5080" algn="just">
              <a:buNone/>
            </a:pPr>
            <a:r>
              <a:rPr lang="en-US" sz="2400" spc="-5" dirty="0">
                <a:latin typeface="Times New Roman" pitchFamily="18" charset="0"/>
                <a:cs typeface="Times New Roman" pitchFamily="18" charset="0"/>
              </a:rPr>
              <a:t>As per the statutory scheme when the report /order </a:t>
            </a:r>
            <a:r>
              <a:rPr lang="en-US" sz="2400" dirty="0">
                <a:latin typeface="Times New Roman" pitchFamily="18" charset="0"/>
                <a:cs typeface="Times New Roman" pitchFamily="18" charset="0"/>
              </a:rPr>
              <a:t>of </a:t>
            </a:r>
            <a:r>
              <a:rPr lang="en-US" sz="2400" spc="-15" dirty="0">
                <a:latin typeface="Times New Roman" pitchFamily="18" charset="0"/>
                <a:cs typeface="Times New Roman" pitchFamily="18" charset="0"/>
              </a:rPr>
              <a:t>Valuation </a:t>
            </a:r>
            <a:r>
              <a:rPr lang="en-US" sz="2400" spc="-10" dirty="0">
                <a:latin typeface="Times New Roman" pitchFamily="18" charset="0"/>
                <a:cs typeface="Times New Roman" pitchFamily="18" charset="0"/>
              </a:rPr>
              <a:t>Officer under </a:t>
            </a:r>
            <a:r>
              <a:rPr lang="en-US" sz="2400" dirty="0">
                <a:latin typeface="Times New Roman" pitchFamily="18" charset="0"/>
                <a:cs typeface="Times New Roman" pitchFamily="18" charset="0"/>
              </a:rPr>
              <a:t>Section 50C(2) </a:t>
            </a:r>
            <a:r>
              <a:rPr lang="en-US" sz="2400" spc="-5" dirty="0">
                <a:latin typeface="Times New Roman" pitchFamily="18" charset="0"/>
                <a:cs typeface="Times New Roman" pitchFamily="18" charset="0"/>
              </a:rPr>
              <a:t>is objected to </a:t>
            </a:r>
            <a:r>
              <a:rPr lang="en-US" sz="2400" dirty="0">
                <a:latin typeface="Times New Roman" pitchFamily="18" charset="0"/>
                <a:cs typeface="Times New Roman" pitchFamily="18" charset="0"/>
              </a:rPr>
              <a:t>by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the CIT (Appeals) </a:t>
            </a:r>
            <a:r>
              <a:rPr lang="en-US" sz="2400" dirty="0">
                <a:latin typeface="Times New Roman" pitchFamily="18" charset="0"/>
                <a:cs typeface="Times New Roman" pitchFamily="18" charset="0"/>
              </a:rPr>
              <a:t>or </a:t>
            </a:r>
            <a:r>
              <a:rPr lang="en-US" sz="2400" spc="-40" dirty="0">
                <a:latin typeface="Times New Roman" pitchFamily="18" charset="0"/>
                <a:cs typeface="Times New Roman" pitchFamily="18" charset="0"/>
              </a:rPr>
              <a:t>ITAT </a:t>
            </a:r>
            <a:r>
              <a:rPr lang="en-US" sz="2400" dirty="0">
                <a:latin typeface="Times New Roman" pitchFamily="18" charset="0"/>
                <a:cs typeface="Times New Roman" pitchFamily="18" charset="0"/>
              </a:rPr>
              <a:t>are  obliged to extend an opportunity of hearing </a:t>
            </a:r>
            <a:r>
              <a:rPr lang="en-US" sz="2400" spc="-5" dirty="0">
                <a:latin typeface="Times New Roman" pitchFamily="18" charset="0"/>
                <a:cs typeface="Times New Roman" pitchFamily="18" charset="0"/>
              </a:rPr>
              <a:t>to </a:t>
            </a:r>
            <a:r>
              <a:rPr lang="en-US" sz="2400" dirty="0">
                <a:latin typeface="Times New Roman" pitchFamily="18" charset="0"/>
                <a:cs typeface="Times New Roman" pitchFamily="18" charset="0"/>
              </a:rPr>
              <a:t>such </a:t>
            </a:r>
            <a:r>
              <a:rPr lang="en-US" sz="2400" spc="-10" dirty="0">
                <a:latin typeface="Times New Roman" pitchFamily="18" charset="0"/>
                <a:cs typeface="Times New Roman" pitchFamily="18" charset="0"/>
              </a:rPr>
              <a:t>Valuation</a:t>
            </a:r>
            <a:r>
              <a:rPr lang="en-US" sz="2400" spc="-145" dirty="0">
                <a:latin typeface="Times New Roman" pitchFamily="18" charset="0"/>
                <a:cs typeface="Times New Roman" pitchFamily="18" charset="0"/>
              </a:rPr>
              <a:t> </a:t>
            </a:r>
            <a:r>
              <a:rPr lang="en-US" sz="2400" spc="-10" dirty="0">
                <a:latin typeface="Times New Roman" pitchFamily="18" charset="0"/>
                <a:cs typeface="Times New Roman" pitchFamily="18" charset="0"/>
              </a:rPr>
              <a:t>Officer.</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483248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04" y="224973"/>
            <a:ext cx="11615765" cy="5893934"/>
          </a:xfrm>
        </p:spPr>
        <p:txBody>
          <a:bodyPr>
            <a:noAutofit/>
          </a:bodyPr>
          <a:lstStyle/>
          <a:p>
            <a:pPr marL="281178" indent="-17145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The Court held that the Defendant/ Appellant has no right to disturb the possessory rights of the Plaintiff/Respondent. </a:t>
            </a:r>
          </a:p>
          <a:p>
            <a:pPr marL="281178" indent="-17145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The Court observed that although an agreement to sale is not regarded as a transaction of sale transferring proprietary rights in an immovable property but if the purchaser performs his part of the contract lawfully then he will be protected under Section 53A of the Transfer of Property Acts,1882. </a:t>
            </a:r>
          </a:p>
          <a:p>
            <a:pPr marL="281178" indent="-171450" algn="just">
              <a:buFont typeface="Wingdings" panose="05000000000000000000" pitchFamily="2" charset="2"/>
              <a:buChar char="Ø"/>
            </a:pPr>
            <a:r>
              <a:rPr lang="en-US" sz="2200" b="0" i="0" dirty="0">
                <a:effectLst/>
                <a:highlight>
                  <a:srgbClr val="FFFFFF"/>
                </a:highlight>
                <a:latin typeface="Times New Roman" panose="02020603050405020304" pitchFamily="18" charset="0"/>
                <a:cs typeface="Times New Roman" panose="02020603050405020304" pitchFamily="18" charset="0"/>
              </a:rPr>
              <a:t>Further, the Apex court concluded that since the Plaintiff/Respondent performed his part of contract lawfully and the Defendant/Appellant through agreement transferred possession of the property thus the Defendant/Appellant ceased to hold the possession.</a:t>
            </a:r>
          </a:p>
          <a:p>
            <a:pPr marL="109728" indent="0" algn="just">
              <a:buNone/>
            </a:pPr>
            <a:endParaRPr lang="en-US" sz="2200" i="0" u="none" strike="noStrike" baseline="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62061657"/>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4285" y="215901"/>
            <a:ext cx="11492870" cy="4431983"/>
          </a:xfrm>
          <a:prstGeom prst="rect">
            <a:avLst/>
          </a:prstGeom>
        </p:spPr>
        <p:txBody>
          <a:bodyPr vert="horz" wrap="square" lIns="0" tIns="0" rIns="0" bIns="0" rtlCol="0">
            <a:spAutoFit/>
          </a:bodyPr>
          <a:lstStyle/>
          <a:p>
            <a:pPr marL="12700" marR="5080" algn="just"/>
            <a:r>
              <a:rPr lang="en-GB" sz="2400" b="1" spc="-5" dirty="0">
                <a:latin typeface="Times New Roman"/>
                <a:cs typeface="Times New Roman"/>
              </a:rPr>
              <a:t>ISSUE - 8.5</a:t>
            </a:r>
          </a:p>
          <a:p>
            <a:pPr marL="12700" marR="5080" algn="just"/>
            <a:r>
              <a:rPr lang="en-GB" sz="2400" b="1" u="sng" spc="-5" dirty="0">
                <a:latin typeface="Times New Roman"/>
                <a:cs typeface="Times New Roman"/>
              </a:rPr>
              <a:t>Whether the report of DVO is binding on appellate authorities?</a:t>
            </a:r>
            <a:r>
              <a:rPr lang="en-GB" sz="2400" u="sng" spc="-5" dirty="0">
                <a:latin typeface="Times New Roman"/>
                <a:cs typeface="Times New Roman"/>
              </a:rPr>
              <a:t> </a:t>
            </a:r>
          </a:p>
          <a:p>
            <a:pPr marL="12700" marR="5080" algn="just"/>
            <a:endParaRPr lang="en-GB" sz="2400" spc="-5" dirty="0">
              <a:latin typeface="Times New Roman"/>
              <a:cs typeface="Times New Roman"/>
            </a:endParaRPr>
          </a:p>
          <a:p>
            <a:pPr marL="12700" marR="5080" algn="just"/>
            <a:r>
              <a:rPr lang="en-GB" sz="2400" b="1" u="sng" spc="-5" dirty="0">
                <a:latin typeface="Times New Roman"/>
                <a:cs typeface="Times New Roman"/>
              </a:rPr>
              <a:t>Report of </a:t>
            </a:r>
            <a:r>
              <a:rPr lang="en-GB" sz="2400" b="1" u="sng" dirty="0">
                <a:latin typeface="Times New Roman"/>
                <a:cs typeface="Times New Roman"/>
              </a:rPr>
              <a:t>DVO is </a:t>
            </a:r>
            <a:r>
              <a:rPr lang="en-GB" sz="2400" b="1" u="sng" spc="-5" dirty="0">
                <a:latin typeface="Times New Roman"/>
                <a:cs typeface="Times New Roman"/>
              </a:rPr>
              <a:t>not binding on the CIT(A) </a:t>
            </a:r>
            <a:r>
              <a:rPr lang="en-GB" sz="2400" b="1" u="sng" dirty="0">
                <a:latin typeface="Times New Roman"/>
                <a:cs typeface="Times New Roman"/>
              </a:rPr>
              <a:t>as held </a:t>
            </a:r>
            <a:r>
              <a:rPr lang="en-GB" sz="2400" b="1" u="sng" spc="-5" dirty="0">
                <a:latin typeface="Times New Roman"/>
                <a:cs typeface="Times New Roman"/>
              </a:rPr>
              <a:t>by </a:t>
            </a:r>
            <a:r>
              <a:rPr lang="en-GB" sz="2400" b="1" u="sng" dirty="0">
                <a:latin typeface="Times New Roman"/>
                <a:cs typeface="Times New Roman"/>
              </a:rPr>
              <a:t>the  Chennai </a:t>
            </a:r>
            <a:r>
              <a:rPr lang="en-GB" sz="2400" b="1" u="sng" spc="-5" dirty="0">
                <a:latin typeface="Times New Roman"/>
                <a:cs typeface="Times New Roman"/>
              </a:rPr>
              <a:t>Tribunal </a:t>
            </a:r>
            <a:r>
              <a:rPr lang="en-GB" sz="2400" b="1" u="sng" dirty="0">
                <a:latin typeface="Times New Roman"/>
                <a:cs typeface="Times New Roman"/>
              </a:rPr>
              <a:t>in </a:t>
            </a:r>
            <a:r>
              <a:rPr lang="en-GB" sz="2400" b="1" u="sng" spc="-5" dirty="0">
                <a:latin typeface="Times New Roman"/>
                <a:cs typeface="Times New Roman"/>
              </a:rPr>
              <a:t>ACIT vs. </a:t>
            </a:r>
            <a:r>
              <a:rPr lang="en-GB" sz="2400" b="1" u="sng" dirty="0">
                <a:latin typeface="Times New Roman"/>
                <a:cs typeface="Times New Roman"/>
              </a:rPr>
              <a:t>MIL Industries </a:t>
            </a:r>
            <a:r>
              <a:rPr lang="en-GB" sz="2400" b="1" u="sng" spc="-5" dirty="0">
                <a:latin typeface="Times New Roman"/>
                <a:cs typeface="Times New Roman"/>
              </a:rPr>
              <a:t>Ltd. </a:t>
            </a:r>
            <a:r>
              <a:rPr lang="en-GB" sz="2400" b="1" u="sng" dirty="0">
                <a:latin typeface="Times New Roman"/>
                <a:cs typeface="Times New Roman"/>
              </a:rPr>
              <a:t>(2013)  142 ITD 428 and hence CIT(A) is fully </a:t>
            </a:r>
            <a:r>
              <a:rPr lang="en-GB" sz="2400" b="1" u="sng" spc="-5" dirty="0">
                <a:latin typeface="Times New Roman"/>
                <a:cs typeface="Times New Roman"/>
              </a:rPr>
              <a:t>competent </a:t>
            </a:r>
            <a:r>
              <a:rPr lang="en-GB" sz="2400" b="1" u="sng" dirty="0">
                <a:latin typeface="Times New Roman"/>
                <a:cs typeface="Times New Roman"/>
              </a:rPr>
              <a:t>to go  below the valuation given </a:t>
            </a:r>
            <a:r>
              <a:rPr lang="en-GB" sz="2400" b="1" u="sng" spc="-5" dirty="0">
                <a:latin typeface="Times New Roman"/>
                <a:cs typeface="Times New Roman"/>
              </a:rPr>
              <a:t>by</a:t>
            </a:r>
            <a:r>
              <a:rPr lang="en-GB" sz="2400" b="1" u="sng" spc="-125" dirty="0">
                <a:latin typeface="Times New Roman"/>
                <a:cs typeface="Times New Roman"/>
              </a:rPr>
              <a:t> </a:t>
            </a:r>
            <a:r>
              <a:rPr lang="en-GB" sz="2400" b="1" u="sng" spc="-10" dirty="0">
                <a:latin typeface="Times New Roman"/>
                <a:cs typeface="Times New Roman"/>
              </a:rPr>
              <a:t>DVO.</a:t>
            </a:r>
          </a:p>
          <a:p>
            <a:pPr marL="12700" marR="5080" algn="just"/>
            <a:endParaRPr lang="en-GB" sz="2400" spc="-10" dirty="0">
              <a:latin typeface="Times New Roman"/>
              <a:cs typeface="Times New Roman"/>
            </a:endParaRPr>
          </a:p>
          <a:p>
            <a:pPr algn="just"/>
            <a:r>
              <a:rPr lang="en-GB" sz="2400" b="1" u="sng" dirty="0">
                <a:latin typeface="Times New Roman" panose="02020603050405020304" pitchFamily="18" charset="0"/>
                <a:cs typeface="Times New Roman" panose="02020603050405020304" pitchFamily="18" charset="0"/>
              </a:rPr>
              <a:t>The </a:t>
            </a:r>
            <a:r>
              <a:rPr lang="en-GB" sz="2400" b="1" u="sng" spc="-5" dirty="0">
                <a:latin typeface="Times New Roman" panose="02020603050405020304" pitchFamily="18" charset="0"/>
                <a:cs typeface="Times New Roman" panose="02020603050405020304" pitchFamily="18" charset="0"/>
              </a:rPr>
              <a:t>DVO </a:t>
            </a:r>
            <a:r>
              <a:rPr lang="en-GB" sz="2400" b="1" u="sng" dirty="0">
                <a:latin typeface="Times New Roman" panose="02020603050405020304" pitchFamily="18" charset="0"/>
                <a:cs typeface="Times New Roman" panose="02020603050405020304" pitchFamily="18" charset="0"/>
              </a:rPr>
              <a:t>report is </a:t>
            </a:r>
            <a:r>
              <a:rPr lang="en-GB" sz="2400" b="1" u="sng" spc="-5" dirty="0">
                <a:latin typeface="Times New Roman" panose="02020603050405020304" pitchFamily="18" charset="0"/>
                <a:cs typeface="Times New Roman" panose="02020603050405020304" pitchFamily="18" charset="0"/>
              </a:rPr>
              <a:t>not binding </a:t>
            </a:r>
            <a:r>
              <a:rPr lang="en-GB" sz="2400" b="1" u="sng" dirty="0">
                <a:latin typeface="Times New Roman" panose="02020603050405020304" pitchFamily="18" charset="0"/>
                <a:cs typeface="Times New Roman" panose="02020603050405020304" pitchFamily="18" charset="0"/>
              </a:rPr>
              <a:t>on ITAT </a:t>
            </a:r>
            <a:r>
              <a:rPr lang="en-GB" sz="2400" b="1" u="sng" spc="-5" dirty="0">
                <a:latin typeface="Times New Roman" panose="02020603050405020304" pitchFamily="18" charset="0"/>
                <a:cs typeface="Times New Roman" panose="02020603050405020304" pitchFamily="18" charset="0"/>
              </a:rPr>
              <a:t>as </a:t>
            </a:r>
            <a:r>
              <a:rPr lang="en-GB" sz="2400" b="1" u="sng" dirty="0">
                <a:latin typeface="Times New Roman" panose="02020603050405020304" pitchFamily="18" charset="0"/>
                <a:cs typeface="Times New Roman" panose="02020603050405020304" pitchFamily="18" charset="0"/>
              </a:rPr>
              <a:t>held by the  </a:t>
            </a:r>
            <a:r>
              <a:rPr lang="en-GB" sz="2400" b="1" u="sng" spc="-5" dirty="0">
                <a:latin typeface="Times New Roman" panose="02020603050405020304" pitchFamily="18" charset="0"/>
                <a:cs typeface="Times New Roman" panose="02020603050405020304" pitchFamily="18" charset="0"/>
              </a:rPr>
              <a:t>Mumbai </a:t>
            </a:r>
            <a:r>
              <a:rPr lang="en-GB" sz="2400" b="1" u="sng" dirty="0">
                <a:latin typeface="Times New Roman" panose="02020603050405020304" pitchFamily="18" charset="0"/>
                <a:cs typeface="Times New Roman" panose="02020603050405020304" pitchFamily="18" charset="0"/>
              </a:rPr>
              <a:t>Bench of the ITAT in </a:t>
            </a:r>
            <a:r>
              <a:rPr lang="en-GB" sz="2400" b="1" u="sng" spc="-5" dirty="0">
                <a:latin typeface="Times New Roman" panose="02020603050405020304" pitchFamily="18" charset="0"/>
                <a:cs typeface="Times New Roman" panose="02020603050405020304" pitchFamily="18" charset="0"/>
              </a:rPr>
              <a:t>Abbas T. </a:t>
            </a:r>
            <a:r>
              <a:rPr lang="en-GB" sz="2400" b="1" u="sng" spc="-5" dirty="0" err="1">
                <a:latin typeface="Times New Roman" panose="02020603050405020304" pitchFamily="18" charset="0"/>
                <a:cs typeface="Times New Roman" panose="02020603050405020304" pitchFamily="18" charset="0"/>
              </a:rPr>
              <a:t>Reshamwala</a:t>
            </a:r>
            <a:r>
              <a:rPr lang="en-GB" sz="2400" b="1" u="sng" spc="-5" dirty="0">
                <a:latin typeface="Times New Roman" panose="02020603050405020304" pitchFamily="18" charset="0"/>
                <a:cs typeface="Times New Roman" panose="02020603050405020304" pitchFamily="18" charset="0"/>
              </a:rPr>
              <a:t> vs.  </a:t>
            </a:r>
            <a:r>
              <a:rPr lang="en-GB" sz="2400" b="1" u="sng" dirty="0">
                <a:latin typeface="Times New Roman" panose="02020603050405020304" pitchFamily="18" charset="0"/>
                <a:cs typeface="Times New Roman" panose="02020603050405020304" pitchFamily="18" charset="0"/>
              </a:rPr>
              <a:t>ITO, </a:t>
            </a:r>
            <a:r>
              <a:rPr lang="en-GB" sz="2400" b="1" u="sng" spc="-5" dirty="0">
                <a:latin typeface="Times New Roman" panose="02020603050405020304" pitchFamily="18" charset="0"/>
                <a:cs typeface="Times New Roman" panose="02020603050405020304" pitchFamily="18" charset="0"/>
              </a:rPr>
              <a:t>ITA </a:t>
            </a:r>
            <a:r>
              <a:rPr lang="en-GB" sz="2400" b="1" u="sng" dirty="0">
                <a:latin typeface="Times New Roman" panose="02020603050405020304" pitchFamily="18" charset="0"/>
                <a:cs typeface="Times New Roman" panose="02020603050405020304" pitchFamily="18" charset="0"/>
              </a:rPr>
              <a:t>No.892/M/2012, </a:t>
            </a:r>
            <a:r>
              <a:rPr lang="en-GB" sz="2400" b="1" u="sng" spc="-5" dirty="0" err="1">
                <a:latin typeface="Times New Roman" panose="02020603050405020304" pitchFamily="18" charset="0"/>
                <a:cs typeface="Times New Roman" panose="02020603050405020304" pitchFamily="18" charset="0"/>
              </a:rPr>
              <a:t>dt.</a:t>
            </a:r>
            <a:r>
              <a:rPr lang="en-GB" sz="2400" b="1" u="sng" spc="-75"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20/2/2013.</a:t>
            </a:r>
          </a:p>
          <a:p>
            <a:pPr algn="just"/>
            <a:br>
              <a:rPr lang="en-GB" sz="2400" u="heavy" dirty="0">
                <a:latin typeface="Times New Roman" panose="02020603050405020304" pitchFamily="18" charset="0"/>
                <a:cs typeface="Times New Roman" panose="02020603050405020304" pitchFamily="18" charset="0"/>
              </a:rPr>
            </a:br>
            <a:r>
              <a:rPr lang="en-GB" sz="2400" b="1" u="sng" spc="-5" dirty="0">
                <a:latin typeface="Times New Roman" panose="02020603050405020304" pitchFamily="18" charset="0"/>
                <a:cs typeface="Times New Roman" panose="02020603050405020304" pitchFamily="18" charset="0"/>
              </a:rPr>
              <a:t>ITO vs. </a:t>
            </a:r>
            <a:r>
              <a:rPr lang="en-GB" sz="2400" b="1" u="sng" dirty="0">
                <a:latin typeface="Times New Roman" panose="02020603050405020304" pitchFamily="18" charset="0"/>
                <a:cs typeface="Times New Roman" panose="02020603050405020304" pitchFamily="18" charset="0"/>
              </a:rPr>
              <a:t>Gita </a:t>
            </a:r>
            <a:r>
              <a:rPr lang="en-GB" sz="2400" b="1" u="sng" spc="-5" dirty="0">
                <a:latin typeface="Times New Roman" panose="02020603050405020304" pitchFamily="18" charset="0"/>
                <a:cs typeface="Times New Roman" panose="02020603050405020304" pitchFamily="18" charset="0"/>
              </a:rPr>
              <a:t>Roy </a:t>
            </a:r>
            <a:r>
              <a:rPr lang="en-GB" sz="2400" b="1" u="sng" dirty="0">
                <a:latin typeface="Times New Roman" panose="02020603050405020304" pitchFamily="18" charset="0"/>
                <a:cs typeface="Times New Roman" panose="02020603050405020304" pitchFamily="18" charset="0"/>
              </a:rPr>
              <a:t>(2012) 135 </a:t>
            </a:r>
            <a:r>
              <a:rPr lang="en-GB" sz="2400" b="1" u="sng" spc="-5" dirty="0">
                <a:latin typeface="Times New Roman" panose="02020603050405020304" pitchFamily="18" charset="0"/>
                <a:cs typeface="Times New Roman" panose="02020603050405020304" pitchFamily="18" charset="0"/>
              </a:rPr>
              <a:t>ITD </a:t>
            </a:r>
            <a:r>
              <a:rPr lang="en-GB" sz="2400" b="1" u="sng" dirty="0">
                <a:latin typeface="Times New Roman" panose="02020603050405020304" pitchFamily="18" charset="0"/>
                <a:cs typeface="Times New Roman" panose="02020603050405020304" pitchFamily="18" charset="0"/>
              </a:rPr>
              <a:t>345</a:t>
            </a:r>
            <a:r>
              <a:rPr lang="en-GB" sz="2400" b="1" u="sng" spc="-3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a:t>
            </a:r>
            <a:r>
              <a:rPr lang="en-GB" sz="2400" b="1" u="sng" dirty="0" err="1">
                <a:latin typeface="Times New Roman" panose="02020603050405020304" pitchFamily="18" charset="0"/>
                <a:cs typeface="Times New Roman" panose="02020603050405020304" pitchFamily="18" charset="0"/>
              </a:rPr>
              <a:t>Kol</a:t>
            </a:r>
            <a:r>
              <a:rPr lang="en-GB" sz="2400" b="1" u="sng" dirty="0">
                <a:latin typeface="Times New Roman" panose="02020603050405020304" pitchFamily="18" charset="0"/>
                <a:cs typeface="Times New Roman" panose="02020603050405020304" pitchFamily="18" charset="0"/>
              </a:rPr>
              <a:t>.)</a:t>
            </a:r>
            <a:r>
              <a:rPr lang="en-GB" sz="2400" b="1" dirty="0">
                <a:latin typeface="Times New Roman" panose="02020603050405020304" pitchFamily="18" charset="0"/>
                <a:cs typeface="Times New Roman" panose="02020603050405020304" pitchFamily="18" charset="0"/>
              </a:rPr>
              <a:t> </a:t>
            </a:r>
            <a:r>
              <a:rPr lang="en-GB" sz="2400" spc="-5" dirty="0">
                <a:latin typeface="Times New Roman" panose="02020603050405020304" pitchFamily="18" charset="0"/>
                <a:cs typeface="Times New Roman" panose="02020603050405020304" pitchFamily="18" charset="0"/>
              </a:rPr>
              <a:t>Reference </a:t>
            </a:r>
            <a:r>
              <a:rPr lang="en-GB" sz="2400" dirty="0">
                <a:latin typeface="Times New Roman" panose="02020603050405020304" pitchFamily="18" charset="0"/>
                <a:cs typeface="Times New Roman" panose="02020603050405020304" pitchFamily="18" charset="0"/>
              </a:rPr>
              <a:t>to </a:t>
            </a:r>
            <a:r>
              <a:rPr lang="en-GB" sz="2400" spc="-10" dirty="0">
                <a:latin typeface="Times New Roman" panose="02020603050405020304" pitchFamily="18" charset="0"/>
                <a:cs typeface="Times New Roman" panose="02020603050405020304" pitchFamily="18" charset="0"/>
              </a:rPr>
              <a:t>DVO </a:t>
            </a:r>
            <a:r>
              <a:rPr lang="en-GB" sz="2400" dirty="0">
                <a:latin typeface="Times New Roman" panose="02020603050405020304" pitchFamily="18" charset="0"/>
                <a:cs typeface="Times New Roman" panose="02020603050405020304" pitchFamily="18" charset="0"/>
              </a:rPr>
              <a:t>can </a:t>
            </a:r>
            <a:r>
              <a:rPr lang="en-GB" sz="2400" spc="-5" dirty="0">
                <a:latin typeface="Times New Roman" panose="02020603050405020304" pitchFamily="18" charset="0"/>
                <a:cs typeface="Times New Roman" panose="02020603050405020304" pitchFamily="18" charset="0"/>
              </a:rPr>
              <a:t>be made by </a:t>
            </a:r>
            <a:r>
              <a:rPr lang="en-GB" sz="2400" dirty="0">
                <a:latin typeface="Times New Roman" panose="02020603050405020304" pitchFamily="18" charset="0"/>
                <a:cs typeface="Times New Roman" panose="02020603050405020304" pitchFamily="18" charset="0"/>
              </a:rPr>
              <a:t>the </a:t>
            </a:r>
            <a:r>
              <a:rPr lang="en-GB" sz="2400" spc="-5" dirty="0">
                <a:latin typeface="Times New Roman" panose="02020603050405020304" pitchFamily="18" charset="0"/>
                <a:cs typeface="Times New Roman" panose="02020603050405020304" pitchFamily="18" charset="0"/>
              </a:rPr>
              <a:t>CIT(A)</a:t>
            </a:r>
            <a:r>
              <a:rPr lang="en-GB" sz="2400" spc="1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also.</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476813406"/>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0700" y="321896"/>
            <a:ext cx="11201400" cy="4893647"/>
          </a:xfrm>
          <a:prstGeom prst="rect">
            <a:avLst/>
          </a:prstGeom>
        </p:spPr>
        <p:txBody>
          <a:bodyPr wrap="square">
            <a:spAutoFit/>
          </a:bodyPr>
          <a:lstStyle/>
          <a:p>
            <a:pPr algn="just"/>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The </a:t>
            </a:r>
            <a:r>
              <a:rPr lang="en-GB" sz="2400" b="1" u="sng" spc="-5" dirty="0">
                <a:latin typeface="Times New Roman" panose="02020603050405020304" pitchFamily="18" charset="0"/>
                <a:cs typeface="Times New Roman" panose="02020603050405020304" pitchFamily="18" charset="0"/>
              </a:rPr>
              <a:t>Madras High Court </a:t>
            </a:r>
            <a:r>
              <a:rPr lang="en-GB" sz="2400" b="1" u="sng" dirty="0">
                <a:latin typeface="Times New Roman" panose="02020603050405020304" pitchFamily="18" charset="0"/>
                <a:cs typeface="Times New Roman" panose="02020603050405020304" pitchFamily="18" charset="0"/>
              </a:rPr>
              <a:t>in </a:t>
            </a:r>
            <a:r>
              <a:rPr lang="en-GB" sz="2400" b="1" u="sng" spc="-5" dirty="0">
                <a:latin typeface="Times New Roman" panose="02020603050405020304" pitchFamily="18" charset="0"/>
                <a:cs typeface="Times New Roman" panose="02020603050405020304" pitchFamily="18" charset="0"/>
              </a:rPr>
              <a:t>N. </a:t>
            </a:r>
            <a:r>
              <a:rPr lang="en-GB" sz="2400" b="1" u="sng" spc="-5" dirty="0" err="1">
                <a:latin typeface="Times New Roman" panose="02020603050405020304" pitchFamily="18" charset="0"/>
                <a:cs typeface="Times New Roman" panose="02020603050405020304" pitchFamily="18" charset="0"/>
              </a:rPr>
              <a:t>Meenakshi</a:t>
            </a:r>
            <a:r>
              <a:rPr lang="en-GB" sz="2400" b="1" u="sng" spc="-5" dirty="0">
                <a:latin typeface="Times New Roman" panose="02020603050405020304" pitchFamily="18" charset="0"/>
                <a:cs typeface="Times New Roman" panose="02020603050405020304" pitchFamily="18" charset="0"/>
              </a:rPr>
              <a:t> vs. ACIT </a:t>
            </a:r>
            <a:r>
              <a:rPr lang="en-GB" sz="2400" b="1" u="sng" dirty="0">
                <a:latin typeface="Times New Roman" panose="02020603050405020304" pitchFamily="18" charset="0"/>
                <a:cs typeface="Times New Roman" panose="02020603050405020304" pitchFamily="18" charset="0"/>
              </a:rPr>
              <a:t>(2010) 326 </a:t>
            </a:r>
            <a:r>
              <a:rPr lang="en-GB" sz="2400" b="1" u="sng" spc="-5" dirty="0">
                <a:latin typeface="Times New Roman" panose="02020603050405020304" pitchFamily="18" charset="0"/>
                <a:cs typeface="Times New Roman" panose="02020603050405020304" pitchFamily="18" charset="0"/>
              </a:rPr>
              <a:t>ITR </a:t>
            </a:r>
            <a:r>
              <a:rPr lang="en-GB" sz="2400" b="1" u="sng" dirty="0">
                <a:latin typeface="Times New Roman" panose="02020603050405020304" pitchFamily="18" charset="0"/>
                <a:cs typeface="Times New Roman" panose="02020603050405020304" pitchFamily="18" charset="0"/>
              </a:rPr>
              <a:t>229</a:t>
            </a:r>
            <a:r>
              <a:rPr lang="en-GB" sz="2400" b="1" dirty="0">
                <a:latin typeface="Times New Roman" panose="02020603050405020304" pitchFamily="18" charset="0"/>
                <a:cs typeface="Times New Roman" panose="02020603050405020304" pitchFamily="18" charset="0"/>
              </a:rPr>
              <a:t> </a:t>
            </a:r>
            <a:r>
              <a:rPr lang="en-GB" sz="2400" b="1" u="sng" spc="-5" dirty="0">
                <a:latin typeface="Times New Roman" panose="02020603050405020304" pitchFamily="18" charset="0"/>
                <a:cs typeface="Times New Roman" panose="02020603050405020304" pitchFamily="18" charset="0"/>
              </a:rPr>
              <a:t>entertained </a:t>
            </a:r>
            <a:r>
              <a:rPr lang="en-GB" sz="2400" b="1" u="sng" dirty="0">
                <a:latin typeface="Times New Roman" panose="02020603050405020304" pitchFamily="18" charset="0"/>
                <a:cs typeface="Times New Roman" panose="02020603050405020304" pitchFamily="18" charset="0"/>
              </a:rPr>
              <a:t>the </a:t>
            </a:r>
            <a:r>
              <a:rPr lang="en-GB" sz="2400" b="1" u="sng" spc="-5" dirty="0">
                <a:latin typeface="Times New Roman" panose="02020603050405020304" pitchFamily="18" charset="0"/>
                <a:cs typeface="Times New Roman" panose="02020603050405020304" pitchFamily="18" charset="0"/>
              </a:rPr>
              <a:t>writ petition </a:t>
            </a:r>
            <a:r>
              <a:rPr lang="en-GB" sz="2400" b="1" u="sng" dirty="0">
                <a:latin typeface="Times New Roman" panose="02020603050405020304" pitchFamily="18" charset="0"/>
                <a:cs typeface="Times New Roman" panose="02020603050405020304" pitchFamily="18" charset="0"/>
              </a:rPr>
              <a:t>and </a:t>
            </a:r>
            <a:r>
              <a:rPr lang="en-GB" sz="2400" b="1" u="sng" spc="-5" dirty="0">
                <a:latin typeface="Times New Roman" panose="02020603050405020304" pitchFamily="18" charset="0"/>
                <a:cs typeface="Times New Roman" panose="02020603050405020304" pitchFamily="18" charset="0"/>
              </a:rPr>
              <a:t>set aside the </a:t>
            </a:r>
            <a:r>
              <a:rPr lang="en-GB" sz="2400" b="1" u="sng" dirty="0">
                <a:latin typeface="Times New Roman" panose="02020603050405020304" pitchFamily="18" charset="0"/>
                <a:cs typeface="Times New Roman" panose="02020603050405020304" pitchFamily="18" charset="0"/>
              </a:rPr>
              <a:t>order of </a:t>
            </a:r>
            <a:r>
              <a:rPr lang="en-GB" sz="2400" b="1" u="sng" spc="-5" dirty="0">
                <a:latin typeface="Times New Roman" panose="02020603050405020304" pitchFamily="18" charset="0"/>
                <a:cs typeface="Times New Roman" panose="02020603050405020304" pitchFamily="18" charset="0"/>
              </a:rPr>
              <a:t>the A.O. </a:t>
            </a:r>
            <a:r>
              <a:rPr lang="en-GB" sz="2400" b="1" u="sng" dirty="0">
                <a:latin typeface="Times New Roman" panose="02020603050405020304" pitchFamily="18" charset="0"/>
                <a:cs typeface="Times New Roman" panose="02020603050405020304" pitchFamily="18" charset="0"/>
              </a:rPr>
              <a:t>adopting </a:t>
            </a:r>
            <a:r>
              <a:rPr lang="en-GB" sz="2400" b="1" u="sng" spc="-5" dirty="0">
                <a:latin typeface="Times New Roman" panose="02020603050405020304" pitchFamily="18" charset="0"/>
                <a:cs typeface="Times New Roman" panose="02020603050405020304" pitchFamily="18" charset="0"/>
              </a:rPr>
              <a:t>stamp valuation </a:t>
            </a:r>
            <a:r>
              <a:rPr lang="en-GB" sz="2400" b="1" u="sng" dirty="0">
                <a:latin typeface="Times New Roman" panose="02020603050405020304" pitchFamily="18" charset="0"/>
                <a:cs typeface="Times New Roman" panose="02020603050405020304" pitchFamily="18" charset="0"/>
              </a:rPr>
              <a:t>during </a:t>
            </a:r>
            <a:r>
              <a:rPr lang="en-GB" sz="2400" b="1" u="sng" spc="-5" dirty="0">
                <a:latin typeface="Times New Roman" panose="02020603050405020304" pitchFamily="18" charset="0"/>
                <a:cs typeface="Times New Roman" panose="02020603050405020304" pitchFamily="18" charset="0"/>
              </a:rPr>
              <a:t>the  </a:t>
            </a:r>
            <a:r>
              <a:rPr lang="en-GB" sz="2400" b="1" u="sng" dirty="0">
                <a:latin typeface="Times New Roman" panose="02020603050405020304" pitchFamily="18" charset="0"/>
                <a:cs typeface="Times New Roman" panose="02020603050405020304" pitchFamily="18" charset="0"/>
              </a:rPr>
              <a:t>pendency of report from </a:t>
            </a:r>
            <a:r>
              <a:rPr lang="en-GB" sz="2400" b="1" u="sng" spc="-5" dirty="0">
                <a:latin typeface="Times New Roman" panose="02020603050405020304" pitchFamily="18" charset="0"/>
                <a:cs typeface="Times New Roman" panose="02020603050405020304" pitchFamily="18" charset="0"/>
              </a:rPr>
              <a:t>DVO as </a:t>
            </a:r>
            <a:r>
              <a:rPr lang="en-GB" sz="2400" b="1" u="sng" dirty="0">
                <a:latin typeface="Times New Roman" panose="02020603050405020304" pitchFamily="18" charset="0"/>
                <a:cs typeface="Times New Roman" panose="02020603050405020304" pitchFamily="18" charset="0"/>
              </a:rPr>
              <a:t>the </a:t>
            </a:r>
            <a:r>
              <a:rPr lang="en-GB" sz="2400" b="1" u="sng" spc="-5" dirty="0">
                <a:latin typeface="Times New Roman" panose="02020603050405020304" pitchFamily="18" charset="0"/>
                <a:cs typeface="Times New Roman" panose="02020603050405020304" pitchFamily="18" charset="0"/>
              </a:rPr>
              <a:t>assessment was getting time barred.</a:t>
            </a:r>
          </a:p>
          <a:p>
            <a:pPr algn="just"/>
            <a:r>
              <a:rPr lang="en-GB" sz="2400" b="1" u="sng" spc="-5" dirty="0">
                <a:latin typeface="Times New Roman"/>
                <a:cs typeface="Times New Roman"/>
              </a:rPr>
              <a:t>The cou</a:t>
            </a:r>
            <a:r>
              <a:rPr lang="en-GB" sz="2400" b="1" u="sng" dirty="0">
                <a:latin typeface="Times New Roman"/>
                <a:cs typeface="Times New Roman"/>
              </a:rPr>
              <a:t>r</a:t>
            </a:r>
            <a:r>
              <a:rPr lang="en-GB" sz="2400" b="1" u="sng" spc="-5" dirty="0">
                <a:latin typeface="Times New Roman"/>
                <a:cs typeface="Times New Roman"/>
              </a:rPr>
              <a:t>t held t</a:t>
            </a:r>
            <a:r>
              <a:rPr lang="en-GB" sz="2400" b="1" u="sng" dirty="0">
                <a:latin typeface="Times New Roman"/>
                <a:cs typeface="Times New Roman"/>
              </a:rPr>
              <a:t>h</a:t>
            </a:r>
            <a:r>
              <a:rPr lang="en-GB" sz="2400" b="1" u="sng" spc="-5" dirty="0">
                <a:latin typeface="Times New Roman"/>
                <a:cs typeface="Times New Roman"/>
              </a:rPr>
              <a:t>at a writ was m</a:t>
            </a:r>
            <a:r>
              <a:rPr lang="en-GB" sz="2400" b="1" u="sng" spc="-15" dirty="0">
                <a:latin typeface="Times New Roman"/>
                <a:cs typeface="Times New Roman"/>
              </a:rPr>
              <a:t>a</a:t>
            </a:r>
            <a:r>
              <a:rPr lang="en-GB" sz="2400" b="1" u="sng" spc="-5" dirty="0">
                <a:latin typeface="Times New Roman"/>
                <a:cs typeface="Times New Roman"/>
              </a:rPr>
              <a:t>i</a:t>
            </a:r>
            <a:r>
              <a:rPr lang="en-GB" sz="2400" b="1" u="sng" dirty="0">
                <a:latin typeface="Times New Roman"/>
                <a:cs typeface="Times New Roman"/>
              </a:rPr>
              <a:t>n</a:t>
            </a:r>
            <a:r>
              <a:rPr lang="en-GB" sz="2400" b="1" u="sng" spc="-5" dirty="0">
                <a:latin typeface="Times New Roman"/>
                <a:cs typeface="Times New Roman"/>
              </a:rPr>
              <a:t>tainable </a:t>
            </a:r>
            <a:r>
              <a:rPr lang="en-GB" sz="2400" b="1" u="sng" spc="-15" dirty="0">
                <a:latin typeface="Times New Roman"/>
                <a:cs typeface="Times New Roman"/>
              </a:rPr>
              <a:t>as </a:t>
            </a:r>
            <a:r>
              <a:rPr lang="en-GB" sz="2400" b="1" u="sng" dirty="0">
                <a:latin typeface="Times New Roman"/>
                <a:cs typeface="Times New Roman"/>
              </a:rPr>
              <a:t>S.50C(2) grants </a:t>
            </a:r>
            <a:r>
              <a:rPr lang="en-GB" sz="2400" b="1" u="sng" spc="-5" dirty="0">
                <a:latin typeface="Times New Roman"/>
                <a:cs typeface="Times New Roman"/>
              </a:rPr>
              <a:t>statutory protection to the </a:t>
            </a:r>
            <a:r>
              <a:rPr lang="en-GB" sz="2400" b="1" u="sng" spc="-5" dirty="0" err="1">
                <a:latin typeface="Times New Roman"/>
                <a:cs typeface="Times New Roman"/>
              </a:rPr>
              <a:t>Assessee</a:t>
            </a:r>
            <a:r>
              <a:rPr lang="en-GB" sz="2400" b="1" u="sng" spc="-5" dirty="0">
                <a:latin typeface="Times New Roman"/>
                <a:cs typeface="Times New Roman"/>
              </a:rPr>
              <a:t> </a:t>
            </a:r>
            <a:r>
              <a:rPr lang="en-IN" sz="2400" b="1" u="sng" spc="-5" dirty="0">
                <a:latin typeface="Times New Roman"/>
                <a:cs typeface="Times New Roman"/>
              </a:rPr>
              <a:t>and extended the ti</a:t>
            </a:r>
            <a:r>
              <a:rPr lang="en-IN" sz="2400" b="1" u="sng" spc="-20" dirty="0">
                <a:latin typeface="Times New Roman"/>
                <a:cs typeface="Times New Roman"/>
              </a:rPr>
              <a:t>m</a:t>
            </a:r>
            <a:r>
              <a:rPr lang="en-IN" sz="2400" b="1" u="sng" spc="-5" dirty="0">
                <a:latin typeface="Times New Roman"/>
                <a:cs typeface="Times New Roman"/>
              </a:rPr>
              <a:t>e li</a:t>
            </a:r>
            <a:r>
              <a:rPr lang="en-IN" sz="2400" b="1" u="sng" spc="-20" dirty="0">
                <a:latin typeface="Times New Roman"/>
                <a:cs typeface="Times New Roman"/>
              </a:rPr>
              <a:t>m</a:t>
            </a:r>
            <a:r>
              <a:rPr lang="en-IN" sz="2400" b="1" u="sng" spc="-5" dirty="0">
                <a:latin typeface="Times New Roman"/>
                <a:cs typeface="Times New Roman"/>
              </a:rPr>
              <a:t>it for completing </a:t>
            </a:r>
            <a:r>
              <a:rPr lang="en-GB" sz="2400" b="1" u="sng" spc="-5" dirty="0">
                <a:latin typeface="Times New Roman"/>
                <a:cs typeface="Times New Roman"/>
              </a:rPr>
              <a:t>Assessment after receiving report from DVO.</a:t>
            </a:r>
          </a:p>
          <a:p>
            <a:pPr algn="just"/>
            <a:endParaRPr lang="en-GB" sz="2400" spc="-5" dirty="0">
              <a:latin typeface="Times New Roman"/>
              <a:cs typeface="Times New Roman"/>
            </a:endParaRPr>
          </a:p>
          <a:p>
            <a:pPr algn="just"/>
            <a:r>
              <a:rPr lang="en-GB" sz="2400" spc="-5" dirty="0">
                <a:latin typeface="Times New Roman"/>
                <a:cs typeface="Times New Roman"/>
              </a:rPr>
              <a:t>Sometimes, A.O. adopts </a:t>
            </a:r>
            <a:r>
              <a:rPr lang="en-GB" sz="2400" spc="-10" dirty="0">
                <a:latin typeface="Times New Roman"/>
                <a:cs typeface="Times New Roman"/>
              </a:rPr>
              <a:t>stamp </a:t>
            </a:r>
            <a:r>
              <a:rPr lang="en-GB" sz="2400" spc="-5" dirty="0">
                <a:latin typeface="Times New Roman"/>
                <a:cs typeface="Times New Roman"/>
              </a:rPr>
              <a:t>valuation U/s.50C subject to DVO </a:t>
            </a:r>
            <a:r>
              <a:rPr lang="en-GB" sz="2400" dirty="0">
                <a:latin typeface="Times New Roman"/>
                <a:cs typeface="Times New Roman"/>
              </a:rPr>
              <a:t>report </a:t>
            </a:r>
            <a:r>
              <a:rPr lang="en-GB" sz="2400" spc="-5" dirty="0">
                <a:latin typeface="Times New Roman"/>
                <a:cs typeface="Times New Roman"/>
              </a:rPr>
              <a:t>where assessments are getting  </a:t>
            </a:r>
            <a:r>
              <a:rPr lang="en-GB" sz="2400" spc="-10" dirty="0">
                <a:latin typeface="Times New Roman"/>
                <a:cs typeface="Times New Roman"/>
              </a:rPr>
              <a:t>time </a:t>
            </a:r>
            <a:r>
              <a:rPr lang="en-GB" sz="2400" dirty="0">
                <a:latin typeface="Times New Roman"/>
                <a:cs typeface="Times New Roman"/>
              </a:rPr>
              <a:t>bared.</a:t>
            </a:r>
          </a:p>
          <a:p>
            <a:pPr algn="just"/>
            <a:r>
              <a:rPr lang="en-GB" sz="2400" dirty="0">
                <a:latin typeface="Times New Roman"/>
                <a:cs typeface="Times New Roman"/>
              </a:rPr>
              <a:t>In </a:t>
            </a:r>
            <a:r>
              <a:rPr lang="en-GB" sz="2400" spc="-5" dirty="0">
                <a:latin typeface="Times New Roman"/>
                <a:cs typeface="Times New Roman"/>
              </a:rPr>
              <a:t>such cases </a:t>
            </a:r>
            <a:r>
              <a:rPr lang="en-GB" sz="2400" spc="-10" dirty="0">
                <a:latin typeface="Times New Roman"/>
                <a:cs typeface="Times New Roman"/>
              </a:rPr>
              <a:t>remedy </a:t>
            </a:r>
            <a:r>
              <a:rPr lang="en-GB" sz="2400" dirty="0">
                <a:latin typeface="Times New Roman"/>
                <a:cs typeface="Times New Roman"/>
              </a:rPr>
              <a:t>u/s. 154 </a:t>
            </a:r>
            <a:r>
              <a:rPr lang="en-GB" sz="2400" spc="-10" dirty="0">
                <a:latin typeface="Times New Roman"/>
                <a:cs typeface="Times New Roman"/>
              </a:rPr>
              <a:t>can </a:t>
            </a:r>
            <a:r>
              <a:rPr lang="en-GB" sz="2400" dirty="0">
                <a:latin typeface="Times New Roman"/>
                <a:cs typeface="Times New Roman"/>
              </a:rPr>
              <a:t>be  </a:t>
            </a:r>
            <a:r>
              <a:rPr lang="en-GB" sz="2400" spc="-5" dirty="0">
                <a:latin typeface="Times New Roman"/>
                <a:cs typeface="Times New Roman"/>
              </a:rPr>
              <a:t>invoked.</a:t>
            </a:r>
          </a:p>
          <a:p>
            <a:pPr algn="just"/>
            <a:r>
              <a:rPr lang="en-GB" sz="2400" spc="-5" dirty="0">
                <a:latin typeface="Times New Roman"/>
                <a:cs typeface="Times New Roman"/>
              </a:rPr>
              <a:t>Where </a:t>
            </a:r>
            <a:r>
              <a:rPr lang="en-GB" sz="2400" spc="-5" dirty="0" err="1">
                <a:latin typeface="Times New Roman"/>
                <a:cs typeface="Times New Roman"/>
              </a:rPr>
              <a:t>assessee</a:t>
            </a:r>
            <a:r>
              <a:rPr lang="en-GB" sz="2400" spc="-5" dirty="0">
                <a:latin typeface="Times New Roman"/>
                <a:cs typeface="Times New Roman"/>
              </a:rPr>
              <a:t> does </a:t>
            </a:r>
            <a:r>
              <a:rPr lang="en-GB" sz="2400" dirty="0">
                <a:latin typeface="Times New Roman"/>
                <a:cs typeface="Times New Roman"/>
              </a:rPr>
              <a:t>not file </a:t>
            </a:r>
            <a:r>
              <a:rPr lang="en-GB" sz="2400" spc="-5" dirty="0">
                <a:latin typeface="Times New Roman"/>
                <a:cs typeface="Times New Roman"/>
              </a:rPr>
              <a:t>a writ petition, </a:t>
            </a:r>
            <a:r>
              <a:rPr lang="en-GB" sz="2400" spc="-5" dirty="0" err="1">
                <a:latin typeface="Times New Roman"/>
                <a:cs typeface="Times New Roman"/>
              </a:rPr>
              <a:t>assessee</a:t>
            </a:r>
            <a:r>
              <a:rPr lang="en-GB" sz="2400" spc="-5" dirty="0">
                <a:latin typeface="Times New Roman"/>
                <a:cs typeface="Times New Roman"/>
              </a:rPr>
              <a:t> can either place </a:t>
            </a:r>
            <a:r>
              <a:rPr lang="en-GB" sz="2400" dirty="0">
                <a:latin typeface="Times New Roman"/>
                <a:cs typeface="Times New Roman"/>
              </a:rPr>
              <a:t>reliance </a:t>
            </a:r>
            <a:r>
              <a:rPr lang="en-GB" sz="2400" spc="-5" dirty="0">
                <a:latin typeface="Times New Roman"/>
                <a:cs typeface="Times New Roman"/>
              </a:rPr>
              <a:t>or </a:t>
            </a:r>
            <a:r>
              <a:rPr lang="en-GB" sz="2400" dirty="0">
                <a:latin typeface="Times New Roman"/>
                <a:cs typeface="Times New Roman"/>
              </a:rPr>
              <a:t>dispute </a:t>
            </a:r>
            <a:r>
              <a:rPr lang="en-GB" sz="2400" spc="-5" dirty="0">
                <a:latin typeface="Times New Roman"/>
                <a:cs typeface="Times New Roman"/>
              </a:rPr>
              <a:t>the </a:t>
            </a:r>
            <a:r>
              <a:rPr lang="en-GB" sz="2400" spc="-10" dirty="0">
                <a:latin typeface="Times New Roman"/>
                <a:cs typeface="Times New Roman"/>
              </a:rPr>
              <a:t>DVO </a:t>
            </a:r>
            <a:r>
              <a:rPr lang="en-GB" sz="2400" spc="-5" dirty="0">
                <a:latin typeface="Times New Roman"/>
                <a:cs typeface="Times New Roman"/>
              </a:rPr>
              <a:t>report </a:t>
            </a:r>
            <a:r>
              <a:rPr lang="en-GB" sz="2400" spc="-10" dirty="0">
                <a:latin typeface="Times New Roman"/>
                <a:cs typeface="Times New Roman"/>
              </a:rPr>
              <a:t>at </a:t>
            </a:r>
            <a:r>
              <a:rPr lang="en-GB" sz="2400" dirty="0">
                <a:latin typeface="Times New Roman"/>
                <a:cs typeface="Times New Roman"/>
              </a:rPr>
              <a:t>the </a:t>
            </a:r>
            <a:r>
              <a:rPr lang="en-GB" sz="2400" spc="-5" dirty="0">
                <a:latin typeface="Times New Roman"/>
                <a:cs typeface="Times New Roman"/>
              </a:rPr>
              <a:t>appellate stage</a:t>
            </a:r>
            <a:r>
              <a:rPr lang="en-GB" sz="2400" spc="20" dirty="0">
                <a:latin typeface="Times New Roman"/>
                <a:cs typeface="Times New Roman"/>
              </a:rPr>
              <a:t> </a:t>
            </a:r>
            <a:r>
              <a:rPr lang="en-GB" sz="2400" spc="-5" dirty="0">
                <a:latin typeface="Times New Roman"/>
                <a:cs typeface="Times New Roman"/>
              </a:rPr>
              <a:t>also.</a:t>
            </a:r>
            <a:endParaRPr lang="en-IN" sz="2400" dirty="0">
              <a:latin typeface="Times New Roman"/>
              <a:cs typeface="Times New Roman"/>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871870759"/>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840097" y="6397059"/>
            <a:ext cx="3134241" cy="365125"/>
          </a:xfrm>
        </p:spPr>
        <p:txBody>
          <a:bodyPr/>
          <a:lstStyle/>
          <a:p>
            <a:r>
              <a:rPr lang="en-IN"/>
              <a:t>H.C. Khincha &amp; Co</a:t>
            </a:r>
          </a:p>
        </p:txBody>
      </p:sp>
      <p:sp>
        <p:nvSpPr>
          <p:cNvPr id="3" name="object 3"/>
          <p:cNvSpPr txBox="1">
            <a:spLocks noGrp="1"/>
          </p:cNvSpPr>
          <p:nvPr>
            <p:ph type="title"/>
          </p:nvPr>
        </p:nvSpPr>
        <p:spPr>
          <a:xfrm>
            <a:off x="355601" y="205767"/>
            <a:ext cx="11353800" cy="430887"/>
          </a:xfrm>
          <a:prstGeom prst="rect">
            <a:avLst/>
          </a:prstGeom>
        </p:spPr>
        <p:txBody>
          <a:bodyPr vert="horz" wrap="square" lIns="0" tIns="0" rIns="0" bIns="0" rtlCol="0" anchor="ctr">
            <a:spAutoFit/>
          </a:bodyPr>
          <a:lstStyle/>
          <a:p>
            <a:pPr marL="12700">
              <a:lnSpc>
                <a:spcPct val="100000"/>
              </a:lnSpc>
            </a:pPr>
            <a:r>
              <a:rPr lang="en-GB" sz="2800" b="1" spc="-5" dirty="0">
                <a:latin typeface="Times New Roman" panose="02020603050405020304" pitchFamily="18" charset="0"/>
                <a:cs typeface="Times New Roman" panose="02020603050405020304" pitchFamily="18" charset="0"/>
              </a:rPr>
              <a:t>ISSUE - 9</a:t>
            </a:r>
            <a:endParaRPr sz="3200" b="1" dirty="0">
              <a:latin typeface="Times New Roman" panose="02020603050405020304" pitchFamily="18" charset="0"/>
              <a:cs typeface="Times New Roman" panose="02020603050405020304" pitchFamily="18" charset="0"/>
            </a:endParaRPr>
          </a:p>
        </p:txBody>
      </p:sp>
      <p:sp>
        <p:nvSpPr>
          <p:cNvPr id="5" name="object 5"/>
          <p:cNvSpPr txBox="1"/>
          <p:nvPr/>
        </p:nvSpPr>
        <p:spPr>
          <a:xfrm>
            <a:off x="342900" y="636654"/>
            <a:ext cx="11493499" cy="6008824"/>
          </a:xfrm>
          <a:prstGeom prst="rect">
            <a:avLst/>
          </a:prstGeom>
        </p:spPr>
        <p:txBody>
          <a:bodyPr vert="horz" wrap="square" lIns="0" tIns="0" rIns="0" bIns="0" rtlCol="0">
            <a:spAutoFit/>
          </a:bodyPr>
          <a:lstStyle/>
          <a:p>
            <a:pPr marR="7620" algn="just">
              <a:lnSpc>
                <a:spcPct val="110000"/>
              </a:lnSpc>
              <a:spcBef>
                <a:spcPts val="150"/>
              </a:spcBef>
            </a:pPr>
            <a:r>
              <a:rPr lang="en-US" sz="2400" b="1" u="sng" spc="-5" dirty="0">
                <a:latin typeface="Times New Roman" pitchFamily="18" charset="0"/>
                <a:cs typeface="Times New Roman" pitchFamily="18" charset="0"/>
              </a:rPr>
              <a:t>Penalty u/s 271(1)(c) of the Act is not </a:t>
            </a:r>
            <a:r>
              <a:rPr lang="en-US" sz="2400" b="1" u="sng" spc="-5" dirty="0" err="1">
                <a:latin typeface="Times New Roman" pitchFamily="18" charset="0"/>
                <a:cs typeface="Times New Roman" pitchFamily="18" charset="0"/>
              </a:rPr>
              <a:t>leviable</a:t>
            </a:r>
            <a:r>
              <a:rPr lang="en-US" sz="2400" b="1" u="sng" spc="-5" dirty="0">
                <a:latin typeface="Times New Roman" pitchFamily="18" charset="0"/>
                <a:cs typeface="Times New Roman" pitchFamily="18" charset="0"/>
              </a:rPr>
              <a:t> in the event an  addition is made to the total income merely </a:t>
            </a:r>
            <a:r>
              <a:rPr lang="en-US" sz="2400" b="1" u="sng" spc="5" dirty="0">
                <a:latin typeface="Times New Roman" pitchFamily="18" charset="0"/>
                <a:cs typeface="Times New Roman" pitchFamily="18" charset="0"/>
              </a:rPr>
              <a:t>by </a:t>
            </a:r>
            <a:r>
              <a:rPr lang="en-US" sz="2400" b="1" u="sng" spc="-5" dirty="0">
                <a:latin typeface="Times New Roman" pitchFamily="18" charset="0"/>
                <a:cs typeface="Times New Roman" pitchFamily="18" charset="0"/>
              </a:rPr>
              <a:t>invoking provisions of S.</a:t>
            </a:r>
            <a:r>
              <a:rPr lang="en-US" sz="2400" b="1" u="sng" dirty="0">
                <a:latin typeface="Times New Roman" pitchFamily="18" charset="0"/>
                <a:cs typeface="Times New Roman" pitchFamily="18" charset="0"/>
              </a:rPr>
              <a:t>50C</a:t>
            </a:r>
          </a:p>
          <a:p>
            <a:pPr marL="357188" marR="7620" indent="-357188" algn="just">
              <a:lnSpc>
                <a:spcPct val="110000"/>
              </a:lnSpc>
              <a:spcBef>
                <a:spcPts val="150"/>
              </a:spcBef>
              <a:buFont typeface="+mj-lt"/>
              <a:buAutoNum type="alphaLcPeriod"/>
            </a:pPr>
            <a:r>
              <a:rPr lang="en-US" sz="2400" b="1" dirty="0">
                <a:latin typeface="Times New Roman" pitchFamily="18" charset="0"/>
                <a:cs typeface="Times New Roman" pitchFamily="18" charset="0"/>
              </a:rPr>
              <a:t>CIT </a:t>
            </a:r>
            <a:r>
              <a:rPr lang="en-US" sz="2400" b="1" spc="-40" dirty="0">
                <a:latin typeface="Times New Roman" pitchFamily="18" charset="0"/>
                <a:cs typeface="Times New Roman" pitchFamily="18" charset="0"/>
              </a:rPr>
              <a:t>v. </a:t>
            </a:r>
            <a:r>
              <a:rPr lang="en-US" sz="2400" b="1" spc="-5" dirty="0">
                <a:latin typeface="Times New Roman" pitchFamily="18" charset="0"/>
                <a:cs typeface="Times New Roman" pitchFamily="18" charset="0"/>
              </a:rPr>
              <a:t>Fortune Hotels </a:t>
            </a:r>
            <a:r>
              <a:rPr lang="en-US" sz="2400" b="1" dirty="0">
                <a:latin typeface="Times New Roman" pitchFamily="18" charset="0"/>
                <a:cs typeface="Times New Roman" pitchFamily="18" charset="0"/>
              </a:rPr>
              <a:t>and </a:t>
            </a:r>
            <a:r>
              <a:rPr lang="en-US" sz="2400" b="1" spc="-5" dirty="0">
                <a:latin typeface="Times New Roman" pitchFamily="18" charset="0"/>
                <a:cs typeface="Times New Roman" pitchFamily="18" charset="0"/>
              </a:rPr>
              <a:t>Estates </a:t>
            </a:r>
            <a:r>
              <a:rPr lang="en-US" sz="2400" b="1" spc="-35" dirty="0">
                <a:latin typeface="Times New Roman" pitchFamily="18" charset="0"/>
                <a:cs typeface="Times New Roman" pitchFamily="18" charset="0"/>
              </a:rPr>
              <a:t>(P.) </a:t>
            </a:r>
            <a:r>
              <a:rPr lang="en-US" sz="2400" b="1" dirty="0">
                <a:latin typeface="Times New Roman" pitchFamily="18" charset="0"/>
                <a:cs typeface="Times New Roman" pitchFamily="18" charset="0"/>
              </a:rPr>
              <a:t>Ltd. </a:t>
            </a:r>
            <a:r>
              <a:rPr lang="en-US" sz="2400" b="1" spc="-5" dirty="0">
                <a:latin typeface="Times New Roman" pitchFamily="18" charset="0"/>
                <a:cs typeface="Times New Roman" pitchFamily="18" charset="0"/>
              </a:rPr>
              <a:t>[(2014) </a:t>
            </a:r>
            <a:r>
              <a:rPr lang="en-US" sz="2400" b="1" dirty="0">
                <a:latin typeface="Times New Roman" pitchFamily="18" charset="0"/>
                <a:cs typeface="Times New Roman" pitchFamily="18" charset="0"/>
              </a:rPr>
              <a:t>52 </a:t>
            </a:r>
            <a:r>
              <a:rPr lang="en-US" sz="2400" b="1" spc="-5" dirty="0">
                <a:latin typeface="Times New Roman" pitchFamily="18" charset="0"/>
                <a:cs typeface="Times New Roman" pitchFamily="18" charset="0"/>
              </a:rPr>
              <a:t>taxmann.com 330  </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Bom</a:t>
            </a:r>
            <a:r>
              <a:rPr lang="en-US" sz="2400" b="1" spc="-105" dirty="0">
                <a:latin typeface="Times New Roman" pitchFamily="18" charset="0"/>
                <a:cs typeface="Times New Roman" pitchFamily="18" charset="0"/>
              </a:rPr>
              <a:t> </a:t>
            </a:r>
            <a:r>
              <a:rPr lang="en-US" sz="2400" b="1" dirty="0">
                <a:latin typeface="Times New Roman" pitchFamily="18" charset="0"/>
                <a:cs typeface="Times New Roman" pitchFamily="18" charset="0"/>
              </a:rPr>
              <a:t>HC)]</a:t>
            </a:r>
          </a:p>
          <a:p>
            <a:pPr marL="357188" marR="181610" indent="-357188" algn="just">
              <a:lnSpc>
                <a:spcPct val="110000"/>
              </a:lnSpc>
              <a:buFont typeface="+mj-lt"/>
              <a:buAutoNum type="alphaLcPeriod"/>
            </a:pPr>
            <a:r>
              <a:rPr lang="en-US" sz="2400" b="1" dirty="0">
                <a:latin typeface="Times New Roman" pitchFamily="18" charset="0"/>
                <a:cs typeface="Times New Roman" pitchFamily="18" charset="0"/>
              </a:rPr>
              <a:t>CIT </a:t>
            </a:r>
            <a:r>
              <a:rPr lang="en-US" sz="2400" b="1" spc="-40" dirty="0">
                <a:latin typeface="Times New Roman" pitchFamily="18" charset="0"/>
                <a:cs typeface="Times New Roman" pitchFamily="18" charset="0"/>
              </a:rPr>
              <a:t>v. </a:t>
            </a:r>
            <a:r>
              <a:rPr lang="en-US" sz="2400" b="1" dirty="0" err="1">
                <a:latin typeface="Times New Roman" pitchFamily="18" charset="0"/>
                <a:cs typeface="Times New Roman" pitchFamily="18" charset="0"/>
              </a:rPr>
              <a:t>Madan</a:t>
            </a:r>
            <a:r>
              <a:rPr lang="en-US" sz="2400" b="1" dirty="0">
                <a:latin typeface="Times New Roman" pitchFamily="18" charset="0"/>
                <a:cs typeface="Times New Roman" pitchFamily="18" charset="0"/>
              </a:rPr>
              <a:t> Theatres Ltd. [(2014) 44 taxmann.com</a:t>
            </a:r>
            <a:r>
              <a:rPr lang="en-US" sz="2400" b="1" spc="-195" dirty="0">
                <a:latin typeface="Times New Roman" pitchFamily="18" charset="0"/>
                <a:cs typeface="Times New Roman" pitchFamily="18" charset="0"/>
              </a:rPr>
              <a:t> </a:t>
            </a:r>
            <a:r>
              <a:rPr lang="en-US" sz="2400" b="1" dirty="0">
                <a:latin typeface="Times New Roman" pitchFamily="18" charset="0"/>
                <a:cs typeface="Times New Roman" pitchFamily="18" charset="0"/>
              </a:rPr>
              <a:t>382 (Calcutta HC)]  </a:t>
            </a:r>
          </a:p>
          <a:p>
            <a:pPr marL="357188" marR="181610" indent="-357188" algn="just">
              <a:lnSpc>
                <a:spcPct val="110000"/>
              </a:lnSpc>
              <a:buFont typeface="+mj-lt"/>
              <a:buAutoNum type="alphaLcPeriod"/>
            </a:pPr>
            <a:r>
              <a:rPr lang="en-US" sz="2400" b="1" dirty="0">
                <a:latin typeface="Times New Roman" pitchFamily="18" charset="0"/>
                <a:cs typeface="Times New Roman" pitchFamily="18" charset="0"/>
              </a:rPr>
              <a:t>Prakash Chand </a:t>
            </a:r>
            <a:r>
              <a:rPr lang="en-US" sz="2400" b="1" dirty="0" err="1">
                <a:latin typeface="Times New Roman" pitchFamily="18" charset="0"/>
                <a:cs typeface="Times New Roman" pitchFamily="18" charset="0"/>
              </a:rPr>
              <a:t>Nahar</a:t>
            </a:r>
            <a:r>
              <a:rPr lang="en-US" sz="2400" b="1" dirty="0">
                <a:latin typeface="Times New Roman" pitchFamily="18" charset="0"/>
                <a:cs typeface="Times New Roman" pitchFamily="18" charset="0"/>
              </a:rPr>
              <a:t> </a:t>
            </a:r>
            <a:r>
              <a:rPr lang="en-US" sz="2400" b="1" spc="-40" dirty="0">
                <a:latin typeface="Times New Roman" pitchFamily="18" charset="0"/>
                <a:cs typeface="Times New Roman" pitchFamily="18" charset="0"/>
              </a:rPr>
              <a:t>v. </a:t>
            </a:r>
            <a:r>
              <a:rPr lang="en-US" sz="2400" b="1" spc="-10" dirty="0">
                <a:latin typeface="Times New Roman" pitchFamily="18" charset="0"/>
                <a:cs typeface="Times New Roman" pitchFamily="18" charset="0"/>
              </a:rPr>
              <a:t>ITO </a:t>
            </a:r>
            <a:r>
              <a:rPr lang="en-US" sz="2400" b="1" dirty="0">
                <a:latin typeface="Times New Roman" pitchFamily="18" charset="0"/>
                <a:cs typeface="Times New Roman" pitchFamily="18" charset="0"/>
              </a:rPr>
              <a:t>[(2007) </a:t>
            </a:r>
            <a:r>
              <a:rPr lang="en-US" sz="2400" b="1" spc="-25" dirty="0">
                <a:latin typeface="Times New Roman" pitchFamily="18" charset="0"/>
                <a:cs typeface="Times New Roman" pitchFamily="18" charset="0"/>
              </a:rPr>
              <a:t>110 </a:t>
            </a:r>
            <a:r>
              <a:rPr lang="en-US" sz="2400" b="1" dirty="0">
                <a:latin typeface="Times New Roman" pitchFamily="18" charset="0"/>
                <a:cs typeface="Times New Roman" pitchFamily="18" charset="0"/>
              </a:rPr>
              <a:t>TTJ 886</a:t>
            </a:r>
            <a:r>
              <a:rPr lang="en-US" sz="2400" b="1" spc="-70" dirty="0">
                <a:latin typeface="Times New Roman" pitchFamily="18" charset="0"/>
                <a:cs typeface="Times New Roman" pitchFamily="18" charset="0"/>
              </a:rPr>
              <a:t> </a:t>
            </a:r>
            <a:r>
              <a:rPr lang="en-US" sz="2400" b="1" spc="-5" dirty="0">
                <a:latin typeface="Times New Roman" pitchFamily="18" charset="0"/>
                <a:cs typeface="Times New Roman" pitchFamily="18" charset="0"/>
              </a:rPr>
              <a:t>(</a:t>
            </a:r>
            <a:r>
              <a:rPr lang="en-US" sz="2400" b="1" spc="-5" dirty="0" err="1">
                <a:latin typeface="Times New Roman" pitchFamily="18" charset="0"/>
                <a:cs typeface="Times New Roman" pitchFamily="18" charset="0"/>
              </a:rPr>
              <a:t>Jodh</a:t>
            </a:r>
            <a:r>
              <a:rPr lang="en-US" sz="2400" b="1" spc="-5" dirty="0">
                <a:latin typeface="Times New Roman" pitchFamily="18" charset="0"/>
                <a:cs typeface="Times New Roman" pitchFamily="18" charset="0"/>
              </a:rPr>
              <a:t>.)(Trib.)]</a:t>
            </a:r>
            <a:endParaRPr lang="en-US" sz="2400" b="1" dirty="0">
              <a:latin typeface="Times New Roman" pitchFamily="18" charset="0"/>
              <a:cs typeface="Times New Roman" pitchFamily="18" charset="0"/>
            </a:endParaRPr>
          </a:p>
          <a:p>
            <a:pPr marL="357188" marR="5080" indent="-357188" algn="just">
              <a:lnSpc>
                <a:spcPct val="110000"/>
              </a:lnSpc>
              <a:buFont typeface="+mj-lt"/>
              <a:buAutoNum type="alphaLcPeriod"/>
            </a:pPr>
            <a:r>
              <a:rPr lang="en-US" sz="2400" b="1" dirty="0">
                <a:latin typeface="Times New Roman" pitchFamily="18" charset="0"/>
                <a:cs typeface="Times New Roman" pitchFamily="18" charset="0"/>
              </a:rPr>
              <a:t>Renu </a:t>
            </a:r>
            <a:r>
              <a:rPr lang="en-US" sz="2400" b="1" spc="-5" dirty="0">
                <a:latin typeface="Times New Roman" pitchFamily="18" charset="0"/>
                <a:cs typeface="Times New Roman" pitchFamily="18" charset="0"/>
              </a:rPr>
              <a:t>Hingorani </a:t>
            </a:r>
            <a:r>
              <a:rPr lang="en-US" sz="2400" b="1" spc="-40" dirty="0">
                <a:latin typeface="Times New Roman" pitchFamily="18" charset="0"/>
                <a:cs typeface="Times New Roman" pitchFamily="18" charset="0"/>
              </a:rPr>
              <a:t>v </a:t>
            </a:r>
            <a:r>
              <a:rPr lang="en-US" sz="2400" b="1" dirty="0">
                <a:latin typeface="Times New Roman" pitchFamily="18" charset="0"/>
                <a:cs typeface="Times New Roman" pitchFamily="18" charset="0"/>
              </a:rPr>
              <a:t>ACIT </a:t>
            </a:r>
            <a:r>
              <a:rPr lang="en-US" sz="2400" b="1" spc="-25" dirty="0">
                <a:latin typeface="Times New Roman" pitchFamily="18" charset="0"/>
                <a:cs typeface="Times New Roman" pitchFamily="18" charset="0"/>
              </a:rPr>
              <a:t>[ITA </a:t>
            </a:r>
            <a:r>
              <a:rPr lang="en-US" sz="2400" b="1" dirty="0">
                <a:latin typeface="Times New Roman" pitchFamily="18" charset="0"/>
                <a:cs typeface="Times New Roman" pitchFamily="18" charset="0"/>
              </a:rPr>
              <a:t>No. </a:t>
            </a:r>
            <a:r>
              <a:rPr lang="en-US" sz="2400" b="1" spc="-5" dirty="0">
                <a:latin typeface="Times New Roman" pitchFamily="18" charset="0"/>
                <a:cs typeface="Times New Roman" pitchFamily="18" charset="0"/>
              </a:rPr>
              <a:t>2210/Mum/2010; </a:t>
            </a:r>
            <a:r>
              <a:rPr lang="en-US" sz="2400" b="1" spc="-45" dirty="0">
                <a:latin typeface="Times New Roman" pitchFamily="18" charset="0"/>
                <a:cs typeface="Times New Roman" pitchFamily="18" charset="0"/>
              </a:rPr>
              <a:t>AY </a:t>
            </a:r>
            <a:r>
              <a:rPr lang="en-US" sz="2400" b="1" spc="-5" dirty="0">
                <a:latin typeface="Times New Roman" pitchFamily="18" charset="0"/>
                <a:cs typeface="Times New Roman" pitchFamily="18" charset="0"/>
              </a:rPr>
              <a:t>2006-07; </a:t>
            </a:r>
            <a:r>
              <a:rPr lang="en-US" sz="2400" b="1" spc="-10" dirty="0">
                <a:latin typeface="Times New Roman" pitchFamily="18" charset="0"/>
                <a:cs typeface="Times New Roman" pitchFamily="18" charset="0"/>
              </a:rPr>
              <a:t>Mumbai </a:t>
            </a:r>
            <a:r>
              <a:rPr lang="en-US" sz="2400" b="1" dirty="0">
                <a:latin typeface="Times New Roman" pitchFamily="18" charset="0"/>
                <a:cs typeface="Times New Roman" pitchFamily="18" charset="0"/>
              </a:rPr>
              <a:t>`D’  Bench; Order dated</a:t>
            </a:r>
            <a:r>
              <a:rPr lang="en-US" sz="2400" b="1" spc="-125" dirty="0">
                <a:latin typeface="Times New Roman" pitchFamily="18" charset="0"/>
                <a:cs typeface="Times New Roman" pitchFamily="18" charset="0"/>
              </a:rPr>
              <a:t> </a:t>
            </a:r>
            <a:r>
              <a:rPr lang="en-US" sz="2400" b="1" dirty="0">
                <a:latin typeface="Times New Roman" pitchFamily="18" charset="0"/>
                <a:cs typeface="Times New Roman" pitchFamily="18" charset="0"/>
              </a:rPr>
              <a:t>22.12.2010)]</a:t>
            </a:r>
          </a:p>
          <a:p>
            <a:pPr marL="357188" marR="8890" indent="-357188" algn="just">
              <a:lnSpc>
                <a:spcPct val="110000"/>
              </a:lnSpc>
              <a:buFont typeface="+mj-lt"/>
              <a:buAutoNum type="alphaLcPeriod" startAt="5"/>
            </a:pPr>
            <a:r>
              <a:rPr lang="en-US" sz="2400" b="1" dirty="0" err="1">
                <a:latin typeface="Times New Roman" pitchFamily="18" charset="0"/>
                <a:cs typeface="Times New Roman" pitchFamily="18" charset="0"/>
              </a:rPr>
              <a:t>Chimanlal</a:t>
            </a:r>
            <a:r>
              <a:rPr lang="en-US" sz="2400" b="1" dirty="0">
                <a:latin typeface="Times New Roman" pitchFamily="18" charset="0"/>
                <a:cs typeface="Times New Roman" pitchFamily="18" charset="0"/>
              </a:rPr>
              <a:t> </a:t>
            </a:r>
            <a:r>
              <a:rPr lang="en-US" sz="2400" b="1" spc="-5" dirty="0">
                <a:latin typeface="Times New Roman" pitchFamily="18" charset="0"/>
                <a:cs typeface="Times New Roman" pitchFamily="18" charset="0"/>
              </a:rPr>
              <a:t>Manilal Patel </a:t>
            </a:r>
            <a:r>
              <a:rPr lang="en-US" sz="2400" b="1" spc="-40" dirty="0">
                <a:latin typeface="Times New Roman" pitchFamily="18" charset="0"/>
                <a:cs typeface="Times New Roman" pitchFamily="18" charset="0"/>
              </a:rPr>
              <a:t>v. </a:t>
            </a:r>
            <a:r>
              <a:rPr lang="en-US" sz="2400" b="1" dirty="0">
                <a:latin typeface="Times New Roman" pitchFamily="18" charset="0"/>
                <a:cs typeface="Times New Roman" pitchFamily="18" charset="0"/>
              </a:rPr>
              <a:t>ACIT </a:t>
            </a:r>
            <a:r>
              <a:rPr lang="en-US" sz="2400" b="1" spc="-20" dirty="0">
                <a:latin typeface="Times New Roman" pitchFamily="18" charset="0"/>
                <a:cs typeface="Times New Roman" pitchFamily="18" charset="0"/>
              </a:rPr>
              <a:t>[ITA </a:t>
            </a:r>
            <a:r>
              <a:rPr lang="en-US" sz="2400" b="1" dirty="0">
                <a:latin typeface="Times New Roman" pitchFamily="18" charset="0"/>
                <a:cs typeface="Times New Roman" pitchFamily="18" charset="0"/>
              </a:rPr>
              <a:t>No. </a:t>
            </a:r>
            <a:r>
              <a:rPr lang="en-US" sz="2400" b="1" spc="-5" dirty="0">
                <a:latin typeface="Times New Roman" pitchFamily="18" charset="0"/>
                <a:cs typeface="Times New Roman" pitchFamily="18" charset="0"/>
              </a:rPr>
              <a:t>508/Ahd/2010; </a:t>
            </a:r>
            <a:r>
              <a:rPr lang="en-US" sz="2400" b="1" spc="-40" dirty="0">
                <a:latin typeface="Times New Roman" pitchFamily="18" charset="0"/>
                <a:cs typeface="Times New Roman" pitchFamily="18" charset="0"/>
              </a:rPr>
              <a:t>AY </a:t>
            </a:r>
            <a:r>
              <a:rPr lang="en-US" sz="2400" b="1" spc="-5" dirty="0">
                <a:latin typeface="Times New Roman" pitchFamily="18" charset="0"/>
                <a:cs typeface="Times New Roman" pitchFamily="18" charset="0"/>
              </a:rPr>
              <a:t>2006-07,  </a:t>
            </a:r>
            <a:r>
              <a:rPr lang="en-US" sz="2400" b="1" dirty="0">
                <a:latin typeface="Times New Roman" pitchFamily="18" charset="0"/>
                <a:cs typeface="Times New Roman" pitchFamily="18" charset="0"/>
              </a:rPr>
              <a:t>Ahmedabad ‘D’ Bench; Order dated</a:t>
            </a:r>
            <a:r>
              <a:rPr lang="en-US" sz="2400" b="1" spc="-180" dirty="0">
                <a:latin typeface="Times New Roman" pitchFamily="18" charset="0"/>
                <a:cs typeface="Times New Roman" pitchFamily="18" charset="0"/>
              </a:rPr>
              <a:t> </a:t>
            </a:r>
            <a:r>
              <a:rPr lang="en-US" sz="2400" b="1" dirty="0">
                <a:latin typeface="Times New Roman" pitchFamily="18" charset="0"/>
                <a:cs typeface="Times New Roman" pitchFamily="18" charset="0"/>
              </a:rPr>
              <a:t>22.6.2012)]</a:t>
            </a:r>
          </a:p>
          <a:p>
            <a:pPr marL="357188" marR="8890" indent="-357188" algn="just">
              <a:lnSpc>
                <a:spcPct val="110000"/>
              </a:lnSpc>
              <a:buFont typeface="+mj-lt"/>
              <a:buAutoNum type="alphaLcPeriod" startAt="5"/>
            </a:pPr>
            <a:r>
              <a:rPr lang="en-IN" sz="2400" b="1" dirty="0">
                <a:latin typeface="Times New Roman" panose="02020603050405020304" pitchFamily="18" charset="0"/>
                <a:cs typeface="Times New Roman" panose="02020603050405020304" pitchFamily="18" charset="0"/>
              </a:rPr>
              <a:t>ACIT vs. </a:t>
            </a:r>
            <a:r>
              <a:rPr lang="en-IN" sz="2400" b="1" spc="-5" dirty="0">
                <a:latin typeface="Times New Roman" panose="02020603050405020304" pitchFamily="18" charset="0"/>
                <a:cs typeface="Times New Roman" panose="02020603050405020304" pitchFamily="18" charset="0"/>
              </a:rPr>
              <a:t>Mrs. </a:t>
            </a:r>
            <a:r>
              <a:rPr lang="en-IN" sz="2400" b="1" dirty="0">
                <a:latin typeface="Times New Roman" panose="02020603050405020304" pitchFamily="18" charset="0"/>
                <a:cs typeface="Times New Roman" panose="02020603050405020304" pitchFamily="18" charset="0"/>
              </a:rPr>
              <a:t>N. Meenakshi </a:t>
            </a:r>
            <a:r>
              <a:rPr lang="en-IN" sz="2400" b="1" spc="-5" dirty="0">
                <a:latin typeface="Times New Roman" panose="02020603050405020304" pitchFamily="18" charset="0"/>
                <a:cs typeface="Times New Roman" panose="02020603050405020304" pitchFamily="18" charset="0"/>
              </a:rPr>
              <a:t>(2009) </a:t>
            </a:r>
            <a:r>
              <a:rPr lang="en-IN" sz="2400" b="1" dirty="0">
                <a:latin typeface="Times New Roman" panose="02020603050405020304" pitchFamily="18" charset="0"/>
                <a:cs typeface="Times New Roman" panose="02020603050405020304" pitchFamily="18" charset="0"/>
              </a:rPr>
              <a:t>125 </a:t>
            </a:r>
            <a:r>
              <a:rPr lang="en-IN" sz="2400" b="1" spc="-5" dirty="0">
                <a:latin typeface="Times New Roman" panose="02020603050405020304" pitchFamily="18" charset="0"/>
                <a:cs typeface="Times New Roman" panose="02020603050405020304" pitchFamily="18" charset="0"/>
              </a:rPr>
              <a:t>TTJ </a:t>
            </a:r>
            <a:r>
              <a:rPr lang="en-IN" sz="2400" b="1" dirty="0">
                <a:latin typeface="Times New Roman" panose="02020603050405020304" pitchFamily="18" charset="0"/>
                <a:cs typeface="Times New Roman" panose="02020603050405020304" pitchFamily="18" charset="0"/>
              </a:rPr>
              <a:t>(Chennai) 856 </a:t>
            </a:r>
          </a:p>
          <a:p>
            <a:pPr marL="357188" marR="8890" indent="-357188" algn="just">
              <a:lnSpc>
                <a:spcPct val="110000"/>
              </a:lnSpc>
              <a:buFont typeface="+mj-lt"/>
              <a:buAutoNum type="alphaLcPeriod" startAt="5"/>
            </a:pPr>
            <a:r>
              <a:rPr lang="en-IN" sz="2400" b="1" dirty="0">
                <a:latin typeface="Times New Roman" panose="02020603050405020304" pitchFamily="18" charset="0"/>
                <a:cs typeface="Times New Roman" panose="02020603050405020304" pitchFamily="18" charset="0"/>
              </a:rPr>
              <a:t>Jodhpur bench </a:t>
            </a:r>
            <a:r>
              <a:rPr lang="en-IN" sz="2400" b="1" spc="-5" dirty="0">
                <a:latin typeface="Times New Roman" panose="02020603050405020304" pitchFamily="18" charset="0"/>
                <a:cs typeface="Times New Roman" panose="02020603050405020304" pitchFamily="18" charset="0"/>
              </a:rPr>
              <a:t>of </a:t>
            </a:r>
            <a:r>
              <a:rPr lang="en-IN" sz="2400" b="1" dirty="0">
                <a:latin typeface="Times New Roman" panose="02020603050405020304" pitchFamily="18" charset="0"/>
                <a:cs typeface="Times New Roman" panose="02020603050405020304" pitchFamily="18" charset="0"/>
              </a:rPr>
              <a:t>the </a:t>
            </a:r>
            <a:r>
              <a:rPr lang="en-IN" sz="2400" b="1" spc="-20" dirty="0">
                <a:latin typeface="Times New Roman" panose="02020603050405020304" pitchFamily="18" charset="0"/>
                <a:cs typeface="Times New Roman" panose="02020603050405020304" pitchFamily="18" charset="0"/>
              </a:rPr>
              <a:t>Tribunal </a:t>
            </a:r>
            <a:r>
              <a:rPr lang="en-IN" sz="2400" b="1" spc="-10" dirty="0">
                <a:latin typeface="Times New Roman" panose="02020603050405020304" pitchFamily="18" charset="0"/>
                <a:cs typeface="Times New Roman" panose="02020603050405020304" pitchFamily="18" charset="0"/>
              </a:rPr>
              <a:t>in </a:t>
            </a:r>
            <a:r>
              <a:rPr lang="en-IN" sz="2400" b="1" dirty="0" err="1">
                <a:latin typeface="Times New Roman" panose="02020603050405020304" pitchFamily="18" charset="0"/>
                <a:cs typeface="Times New Roman" panose="02020603050405020304" pitchFamily="18" charset="0"/>
              </a:rPr>
              <a:t>Prakashchand</a:t>
            </a:r>
            <a:r>
              <a:rPr lang="en-IN" sz="2400" b="1" dirty="0">
                <a:latin typeface="Times New Roman" panose="02020603050405020304" pitchFamily="18" charset="0"/>
                <a:cs typeface="Times New Roman" panose="02020603050405020304" pitchFamily="18" charset="0"/>
              </a:rPr>
              <a:t>  Nahar vs. </a:t>
            </a:r>
            <a:r>
              <a:rPr lang="en-IN" sz="2400" b="1" spc="-20" dirty="0">
                <a:latin typeface="Times New Roman" panose="02020603050405020304" pitchFamily="18" charset="0"/>
                <a:cs typeface="Times New Roman" panose="02020603050405020304" pitchFamily="18" charset="0"/>
              </a:rPr>
              <a:t>ITO </a:t>
            </a:r>
            <a:r>
              <a:rPr lang="en-IN" sz="2400" b="1" dirty="0">
                <a:latin typeface="Times New Roman" panose="02020603050405020304" pitchFamily="18" charset="0"/>
                <a:cs typeface="Times New Roman" panose="02020603050405020304" pitchFamily="18" charset="0"/>
              </a:rPr>
              <a:t>(2007) </a:t>
            </a:r>
            <a:r>
              <a:rPr lang="en-IN" sz="2400" b="1" spc="-40" dirty="0">
                <a:latin typeface="Times New Roman" panose="02020603050405020304" pitchFamily="18" charset="0"/>
                <a:cs typeface="Times New Roman" panose="02020603050405020304" pitchFamily="18" charset="0"/>
              </a:rPr>
              <a:t>110 </a:t>
            </a:r>
            <a:r>
              <a:rPr lang="en-IN" sz="2400" b="1" dirty="0">
                <a:latin typeface="Times New Roman" panose="02020603050405020304" pitchFamily="18" charset="0"/>
                <a:cs typeface="Times New Roman" panose="02020603050405020304" pitchFamily="18" charset="0"/>
              </a:rPr>
              <a:t>TTJ (</a:t>
            </a:r>
            <a:r>
              <a:rPr lang="en-IN" sz="2400" b="1" dirty="0" err="1">
                <a:latin typeface="Times New Roman" panose="02020603050405020304" pitchFamily="18" charset="0"/>
                <a:cs typeface="Times New Roman" panose="02020603050405020304" pitchFamily="18" charset="0"/>
              </a:rPr>
              <a:t>Jd</a:t>
            </a:r>
            <a:r>
              <a:rPr lang="en-IN" sz="2400" b="1" dirty="0">
                <a:latin typeface="Times New Roman" panose="02020603050405020304" pitchFamily="18" charset="0"/>
                <a:cs typeface="Times New Roman" panose="02020603050405020304" pitchFamily="18" charset="0"/>
              </a:rPr>
              <a:t>.)</a:t>
            </a:r>
            <a:r>
              <a:rPr lang="en-IN" sz="2400" b="1" spc="-135"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886.</a:t>
            </a:r>
          </a:p>
          <a:p>
            <a:pPr marL="357188" indent="-357188" algn="just">
              <a:buFont typeface="+mj-lt"/>
              <a:buAutoNum type="alphaLcPeriod" startAt="5"/>
            </a:pPr>
            <a:r>
              <a:rPr lang="en-GB" sz="2400" b="1" dirty="0">
                <a:latin typeface="Times New Roman" panose="02020603050405020304" pitchFamily="18" charset="0"/>
                <a:cs typeface="Times New Roman" panose="02020603050405020304" pitchFamily="18" charset="0"/>
              </a:rPr>
              <a:t>ITO V Ajay Sharma in ITA.No.995/Del./2016 dated 23.11.2017 (ITAT Delhi )</a:t>
            </a:r>
          </a:p>
          <a:p>
            <a:pPr marL="357188" indent="-357188" algn="just">
              <a:buFont typeface="+mj-lt"/>
              <a:buAutoNum type="alphaLcPeriod" startAt="5"/>
            </a:pPr>
            <a:r>
              <a:rPr lang="en-GB" sz="2400" b="1" dirty="0">
                <a:latin typeface="Times New Roman" panose="02020603050405020304" pitchFamily="18" charset="0"/>
                <a:cs typeface="Times New Roman" panose="02020603050405020304" pitchFamily="18" charset="0"/>
              </a:rPr>
              <a:t>Ravindra Anant Bhuskute V ITO in ITA No.3041/PUN/2017 dated 04.08.2020 for Assessment Year : 2011-12 (ITAT Pune)</a:t>
            </a:r>
          </a:p>
        </p:txBody>
      </p:sp>
    </p:spTree>
    <p:extLst>
      <p:ext uri="{BB962C8B-B14F-4D97-AF65-F5344CB8AC3E}">
        <p14:creationId xmlns:p14="http://schemas.microsoft.com/office/powerpoint/2010/main" val="1797660918"/>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19800"/>
          </a:xfrm>
        </p:spPr>
        <p:txBody>
          <a:bodyPr>
            <a:noAutofit/>
          </a:bodyPr>
          <a:lstStyle/>
          <a:p>
            <a:pPr marL="0" indent="0" algn="just">
              <a:lnSpc>
                <a:spcPct val="100000"/>
              </a:lnSpc>
              <a:spcBef>
                <a:spcPts val="235"/>
              </a:spcBef>
              <a:buNone/>
            </a:pPr>
            <a:r>
              <a:rPr lang="en-US" sz="2400" b="1" spc="-5" dirty="0">
                <a:latin typeface="Times New Roman" pitchFamily="18" charset="0"/>
                <a:cs typeface="Times New Roman" pitchFamily="18" charset="0"/>
              </a:rPr>
              <a:t>ISSUE - 10</a:t>
            </a:r>
          </a:p>
          <a:p>
            <a:pPr marL="509588" indent="-509588" algn="just">
              <a:lnSpc>
                <a:spcPct val="100000"/>
              </a:lnSpc>
              <a:spcBef>
                <a:spcPts val="235"/>
              </a:spcBef>
              <a:buNone/>
            </a:pPr>
            <a:r>
              <a:rPr lang="en-US" sz="2400" b="1" u="sng" spc="-5" dirty="0">
                <a:latin typeface="Times New Roman" pitchFamily="18" charset="0"/>
                <a:cs typeface="Times New Roman" pitchFamily="18" charset="0"/>
              </a:rPr>
              <a:t>Section 50C cannot be invoked qua</a:t>
            </a:r>
            <a:r>
              <a:rPr lang="en-US" sz="2400" b="1" u="sng" spc="-65" dirty="0">
                <a:latin typeface="Times New Roman" pitchFamily="18" charset="0"/>
                <a:cs typeface="Times New Roman" pitchFamily="18" charset="0"/>
              </a:rPr>
              <a:t> </a:t>
            </a:r>
            <a:r>
              <a:rPr lang="en-US" sz="2400" b="1" u="sng" spc="-5" dirty="0">
                <a:latin typeface="Times New Roman" pitchFamily="18" charset="0"/>
                <a:cs typeface="Times New Roman" pitchFamily="18" charset="0"/>
              </a:rPr>
              <a:t>purchaser</a:t>
            </a:r>
            <a:endParaRPr lang="en-US" sz="2400" u="sng" dirty="0">
              <a:solidFill>
                <a:schemeClr val="tx1"/>
              </a:solidFill>
              <a:latin typeface="Times New Roman" pitchFamily="18" charset="0"/>
              <a:cs typeface="Times New Roman" pitchFamily="18" charset="0"/>
            </a:endParaRPr>
          </a:p>
          <a:p>
            <a:pPr marL="68580" marR="78740" algn="just">
              <a:lnSpc>
                <a:spcPct val="100000"/>
              </a:lnSpc>
              <a:spcBef>
                <a:spcPts val="400"/>
              </a:spcBef>
              <a:buNone/>
            </a:pPr>
            <a:r>
              <a:rPr lang="en-US" sz="2400" b="1" u="sng" spc="-5" dirty="0">
                <a:latin typeface="Times New Roman" pitchFamily="18" charset="0"/>
                <a:cs typeface="Times New Roman" pitchFamily="18" charset="0"/>
              </a:rPr>
              <a:t>Provisions </a:t>
            </a:r>
            <a:r>
              <a:rPr lang="en-US" sz="2400" b="1" u="sng" dirty="0">
                <a:latin typeface="Times New Roman" pitchFamily="18" charset="0"/>
                <a:cs typeface="Times New Roman" pitchFamily="18" charset="0"/>
              </a:rPr>
              <a:t>of S. </a:t>
            </a:r>
            <a:r>
              <a:rPr lang="en-US" sz="2400" b="1" u="sng" spc="-5" dirty="0">
                <a:latin typeface="Times New Roman" pitchFamily="18" charset="0"/>
                <a:cs typeface="Times New Roman" pitchFamily="18" charset="0"/>
              </a:rPr>
              <a:t>50C </a:t>
            </a:r>
            <a:r>
              <a:rPr lang="en-US" sz="2400" b="1" u="sng" dirty="0">
                <a:latin typeface="Times New Roman" pitchFamily="18" charset="0"/>
                <a:cs typeface="Times New Roman" pitchFamily="18" charset="0"/>
              </a:rPr>
              <a:t>cannot be </a:t>
            </a:r>
            <a:r>
              <a:rPr lang="en-US" sz="2400" b="1" u="sng" spc="-5" dirty="0">
                <a:latin typeface="Times New Roman" pitchFamily="18" charset="0"/>
                <a:cs typeface="Times New Roman" pitchFamily="18" charset="0"/>
              </a:rPr>
              <a:t>invoked </a:t>
            </a:r>
            <a:r>
              <a:rPr lang="en-US" sz="2400" b="1" u="sng" dirty="0">
                <a:latin typeface="Times New Roman" pitchFamily="18" charset="0"/>
                <a:cs typeface="Times New Roman" pitchFamily="18" charset="0"/>
              </a:rPr>
              <a:t>to </a:t>
            </a:r>
            <a:r>
              <a:rPr lang="en-US" sz="2400" b="1" u="sng" spc="-5" dirty="0">
                <a:latin typeface="Times New Roman" pitchFamily="18" charset="0"/>
                <a:cs typeface="Times New Roman" pitchFamily="18" charset="0"/>
              </a:rPr>
              <a:t>make </a:t>
            </a:r>
            <a:r>
              <a:rPr lang="en-US" sz="2400" b="1" u="sng" dirty="0">
                <a:latin typeface="Times New Roman" pitchFamily="18" charset="0"/>
                <a:cs typeface="Times New Roman" pitchFamily="18" charset="0"/>
              </a:rPr>
              <a:t>an addition in the </a:t>
            </a:r>
            <a:r>
              <a:rPr lang="en-US" sz="2400" b="1" u="sng" spc="-5" dirty="0">
                <a:latin typeface="Times New Roman" pitchFamily="18" charset="0"/>
                <a:cs typeface="Times New Roman" pitchFamily="18" charset="0"/>
              </a:rPr>
              <a:t>assessment  </a:t>
            </a:r>
            <a:r>
              <a:rPr lang="en-US" sz="2400" b="1" u="sng" dirty="0">
                <a:latin typeface="Times New Roman" pitchFamily="18" charset="0"/>
                <a:cs typeface="Times New Roman" pitchFamily="18" charset="0"/>
              </a:rPr>
              <a:t>of </a:t>
            </a:r>
            <a:r>
              <a:rPr lang="en-US" sz="2400" b="1" u="sng" spc="-5" dirty="0">
                <a:latin typeface="Times New Roman" pitchFamily="18" charset="0"/>
                <a:cs typeface="Times New Roman" pitchFamily="18" charset="0"/>
              </a:rPr>
              <a:t>the purchaser </a:t>
            </a:r>
            <a:r>
              <a:rPr lang="en-US" sz="2400" b="1" u="sng" dirty="0">
                <a:latin typeface="Times New Roman" pitchFamily="18" charset="0"/>
                <a:cs typeface="Times New Roman" pitchFamily="18" charset="0"/>
              </a:rPr>
              <a:t>of </a:t>
            </a:r>
            <a:r>
              <a:rPr lang="en-US" sz="2400" b="1" u="sng" spc="-15" dirty="0">
                <a:latin typeface="Times New Roman" pitchFamily="18" charset="0"/>
                <a:cs typeface="Times New Roman" pitchFamily="18" charset="0"/>
              </a:rPr>
              <a:t>property. </a:t>
            </a:r>
            <a:r>
              <a:rPr lang="en-US" sz="2400" b="1" u="sng" spc="-5" dirty="0">
                <a:latin typeface="Times New Roman" pitchFamily="18" charset="0"/>
                <a:cs typeface="Times New Roman" pitchFamily="18" charset="0"/>
              </a:rPr>
              <a:t>Fiction created </a:t>
            </a:r>
            <a:r>
              <a:rPr lang="en-US" sz="2400" b="1" u="sng" dirty="0">
                <a:latin typeface="Times New Roman" pitchFamily="18" charset="0"/>
                <a:cs typeface="Times New Roman" pitchFamily="18" charset="0"/>
              </a:rPr>
              <a:t>u/s </a:t>
            </a:r>
            <a:r>
              <a:rPr lang="en-US" sz="2400" b="1" u="sng" spc="-5" dirty="0">
                <a:latin typeface="Times New Roman" pitchFamily="18" charset="0"/>
                <a:cs typeface="Times New Roman" pitchFamily="18" charset="0"/>
              </a:rPr>
              <a:t>50C is applicable only for  computing capital gains </a:t>
            </a:r>
            <a:r>
              <a:rPr lang="en-US" sz="2400" b="1" u="sng" dirty="0">
                <a:latin typeface="Times New Roman" pitchFamily="18" charset="0"/>
                <a:cs typeface="Times New Roman" pitchFamily="18" charset="0"/>
              </a:rPr>
              <a:t>in the </a:t>
            </a:r>
            <a:r>
              <a:rPr lang="en-US" sz="2400" b="1" u="sng" spc="-5" dirty="0">
                <a:latin typeface="Times New Roman" pitchFamily="18" charset="0"/>
                <a:cs typeface="Times New Roman" pitchFamily="18" charset="0"/>
              </a:rPr>
              <a:t>hands </a:t>
            </a:r>
            <a:r>
              <a:rPr lang="en-US" sz="2400" b="1" u="sng" dirty="0">
                <a:latin typeface="Times New Roman" pitchFamily="18" charset="0"/>
                <a:cs typeface="Times New Roman" pitchFamily="18" charset="0"/>
              </a:rPr>
              <a:t>of </a:t>
            </a:r>
            <a:r>
              <a:rPr lang="en-US" sz="2400" b="1" u="sng" spc="-5" dirty="0">
                <a:latin typeface="Times New Roman" pitchFamily="18" charset="0"/>
                <a:cs typeface="Times New Roman" pitchFamily="18" charset="0"/>
              </a:rPr>
              <a:t>seller and does </a:t>
            </a:r>
            <a:r>
              <a:rPr lang="en-US" sz="2400" b="1" u="sng" dirty="0">
                <a:latin typeface="Times New Roman" pitchFamily="18" charset="0"/>
                <a:cs typeface="Times New Roman" pitchFamily="18" charset="0"/>
              </a:rPr>
              <a:t>not </a:t>
            </a:r>
            <a:r>
              <a:rPr lang="en-US" sz="2400" b="1" u="sng" spc="-5" dirty="0">
                <a:latin typeface="Times New Roman" pitchFamily="18" charset="0"/>
                <a:cs typeface="Times New Roman" pitchFamily="18" charset="0"/>
              </a:rPr>
              <a:t>apply </a:t>
            </a:r>
            <a:r>
              <a:rPr lang="en-US" sz="2400" b="1" u="sng" dirty="0">
                <a:latin typeface="Times New Roman" pitchFamily="18" charset="0"/>
                <a:cs typeface="Times New Roman" pitchFamily="18" charset="0"/>
              </a:rPr>
              <a:t>to </a:t>
            </a:r>
            <a:r>
              <a:rPr lang="en-US" sz="2400" b="1" u="sng" spc="-5" dirty="0">
                <a:latin typeface="Times New Roman" pitchFamily="18" charset="0"/>
                <a:cs typeface="Times New Roman" pitchFamily="18" charset="0"/>
              </a:rPr>
              <a:t>buyer </a:t>
            </a:r>
            <a:r>
              <a:rPr lang="en-US" sz="2400" b="1" u="sng" dirty="0">
                <a:latin typeface="Times New Roman" pitchFamily="18" charset="0"/>
                <a:cs typeface="Times New Roman" pitchFamily="18" charset="0"/>
              </a:rPr>
              <a:t>for  </a:t>
            </a:r>
            <a:r>
              <a:rPr lang="en-US" sz="2400" b="1" u="sng" spc="-5" dirty="0">
                <a:latin typeface="Times New Roman" pitchFamily="18" charset="0"/>
                <a:cs typeface="Times New Roman" pitchFamily="18" charset="0"/>
              </a:rPr>
              <a:t>invoking S.</a:t>
            </a:r>
            <a:r>
              <a:rPr lang="en-US" sz="2400" b="1" u="sng" spc="-80" dirty="0">
                <a:latin typeface="Times New Roman" pitchFamily="18" charset="0"/>
                <a:cs typeface="Times New Roman" pitchFamily="18" charset="0"/>
              </a:rPr>
              <a:t> </a:t>
            </a:r>
            <a:r>
              <a:rPr lang="en-US" sz="2400" b="1" u="sng" spc="-5" dirty="0">
                <a:latin typeface="Times New Roman" pitchFamily="18" charset="0"/>
                <a:cs typeface="Times New Roman" pitchFamily="18" charset="0"/>
              </a:rPr>
              <a:t>69B.</a:t>
            </a:r>
            <a:endParaRPr lang="en-US" sz="2400" dirty="0">
              <a:latin typeface="Times New Roman" pitchFamily="18" charset="0"/>
              <a:cs typeface="Times New Roman" pitchFamily="18" charset="0"/>
            </a:endParaRPr>
          </a:p>
          <a:p>
            <a:pPr marL="525780" indent="-457200">
              <a:lnSpc>
                <a:spcPct val="100000"/>
              </a:lnSpc>
              <a:buFont typeface="+mj-lt"/>
              <a:buAutoNum type="alphaLcParenR"/>
            </a:pPr>
            <a:r>
              <a:rPr lang="en-US" sz="2400" b="1" spc="-5" dirty="0">
                <a:latin typeface="Times New Roman" pitchFamily="18" charset="0"/>
                <a:cs typeface="Times New Roman" pitchFamily="18" charset="0"/>
              </a:rPr>
              <a:t>CIT </a:t>
            </a:r>
            <a:r>
              <a:rPr lang="en-US" sz="2400" b="1" dirty="0">
                <a:latin typeface="Times New Roman" pitchFamily="18" charset="0"/>
                <a:cs typeface="Times New Roman" pitchFamily="18" charset="0"/>
              </a:rPr>
              <a:t>v </a:t>
            </a:r>
            <a:r>
              <a:rPr lang="en-US" sz="2400" b="1" spc="-5" dirty="0" err="1">
                <a:latin typeface="Times New Roman" pitchFamily="18" charset="0"/>
                <a:cs typeface="Times New Roman" pitchFamily="18" charset="0"/>
              </a:rPr>
              <a:t>Chandni</a:t>
            </a:r>
            <a:r>
              <a:rPr lang="en-US" sz="2400" b="1" spc="-5" dirty="0">
                <a:latin typeface="Times New Roman" pitchFamily="18" charset="0"/>
                <a:cs typeface="Times New Roman" pitchFamily="18" charset="0"/>
              </a:rPr>
              <a:t> </a:t>
            </a:r>
            <a:r>
              <a:rPr lang="en-US" sz="2400" b="1" spc="-5" dirty="0" err="1">
                <a:latin typeface="Times New Roman" pitchFamily="18" charset="0"/>
                <a:cs typeface="Times New Roman" pitchFamily="18" charset="0"/>
              </a:rPr>
              <a:t>Bhuchar</a:t>
            </a:r>
            <a:r>
              <a:rPr lang="en-US" sz="2400" b="1" spc="-5" dirty="0">
                <a:latin typeface="Times New Roman" pitchFamily="18" charset="0"/>
                <a:cs typeface="Times New Roman" pitchFamily="18" charset="0"/>
              </a:rPr>
              <a:t> [191 </a:t>
            </a:r>
            <a:r>
              <a:rPr lang="en-US" sz="2400" b="1" spc="-20" dirty="0">
                <a:latin typeface="Times New Roman" pitchFamily="18" charset="0"/>
                <a:cs typeface="Times New Roman" pitchFamily="18" charset="0"/>
              </a:rPr>
              <a:t>Taxman </a:t>
            </a:r>
            <a:r>
              <a:rPr lang="en-US" sz="2400" b="1" spc="-5" dirty="0">
                <a:latin typeface="Times New Roman" pitchFamily="18" charset="0"/>
                <a:cs typeface="Times New Roman" pitchFamily="18" charset="0"/>
              </a:rPr>
              <a:t>142 (P </a:t>
            </a:r>
            <a:r>
              <a:rPr lang="en-US" sz="2400" b="1" dirty="0">
                <a:latin typeface="Times New Roman" pitchFamily="18" charset="0"/>
                <a:cs typeface="Times New Roman" pitchFamily="18" charset="0"/>
              </a:rPr>
              <a:t>&amp;</a:t>
            </a:r>
            <a:r>
              <a:rPr lang="en-US" sz="2400" b="1" spc="-60" dirty="0">
                <a:latin typeface="Times New Roman" pitchFamily="18" charset="0"/>
                <a:cs typeface="Times New Roman" pitchFamily="18" charset="0"/>
              </a:rPr>
              <a:t> </a:t>
            </a:r>
            <a:r>
              <a:rPr lang="en-US" sz="2400" b="1" spc="-5" dirty="0">
                <a:latin typeface="Times New Roman" pitchFamily="18" charset="0"/>
                <a:cs typeface="Times New Roman" pitchFamily="18" charset="0"/>
              </a:rPr>
              <a:t>H)(HC)]</a:t>
            </a:r>
            <a:endParaRPr lang="en-US" sz="2400" b="1" dirty="0">
              <a:latin typeface="Times New Roman" pitchFamily="18" charset="0"/>
              <a:cs typeface="Times New Roman" pitchFamily="18" charset="0"/>
            </a:endParaRPr>
          </a:p>
          <a:p>
            <a:pPr marL="525780" marR="817880" indent="-457200">
              <a:lnSpc>
                <a:spcPct val="100000"/>
              </a:lnSpc>
              <a:buFont typeface="+mj-lt"/>
              <a:buAutoNum type="alphaLcParenR"/>
            </a:pPr>
            <a:r>
              <a:rPr lang="en-US" sz="2400" b="1" spc="-5" dirty="0">
                <a:latin typeface="Times New Roman" pitchFamily="18" charset="0"/>
                <a:cs typeface="Times New Roman" pitchFamily="18" charset="0"/>
              </a:rPr>
              <a:t>CIT </a:t>
            </a:r>
            <a:r>
              <a:rPr lang="en-US" sz="2400" b="1" dirty="0">
                <a:latin typeface="Times New Roman" pitchFamily="18" charset="0"/>
                <a:cs typeface="Times New Roman" pitchFamily="18" charset="0"/>
              </a:rPr>
              <a:t>v </a:t>
            </a:r>
            <a:r>
              <a:rPr lang="en-US" sz="2400" b="1" spc="-5" dirty="0" err="1">
                <a:latin typeface="Times New Roman" pitchFamily="18" charset="0"/>
                <a:cs typeface="Times New Roman" pitchFamily="18" charset="0"/>
              </a:rPr>
              <a:t>Khoobsurat</a:t>
            </a:r>
            <a:r>
              <a:rPr lang="en-US" sz="2400" b="1" spc="-5" dirty="0">
                <a:latin typeface="Times New Roman" pitchFamily="18" charset="0"/>
                <a:cs typeface="Times New Roman" pitchFamily="18" charset="0"/>
              </a:rPr>
              <a:t> Resorts </a:t>
            </a:r>
            <a:r>
              <a:rPr lang="en-US" sz="2400" b="1" spc="-30" dirty="0">
                <a:latin typeface="Times New Roman" pitchFamily="18" charset="0"/>
                <a:cs typeface="Times New Roman" pitchFamily="18" charset="0"/>
              </a:rPr>
              <a:t>(P.) </a:t>
            </a:r>
            <a:r>
              <a:rPr lang="en-US" sz="2400" b="1" spc="-5" dirty="0">
                <a:latin typeface="Times New Roman" pitchFamily="18" charset="0"/>
                <a:cs typeface="Times New Roman" pitchFamily="18" charset="0"/>
              </a:rPr>
              <a:t>Ltd. [(2013) 256 </a:t>
            </a:r>
            <a:r>
              <a:rPr lang="en-US" sz="2400" b="1" dirty="0">
                <a:latin typeface="Times New Roman" pitchFamily="18" charset="0"/>
                <a:cs typeface="Times New Roman" pitchFamily="18" charset="0"/>
              </a:rPr>
              <a:t>CTR </a:t>
            </a:r>
            <a:r>
              <a:rPr lang="en-US" sz="2400" b="1" spc="-5" dirty="0">
                <a:latin typeface="Times New Roman" pitchFamily="18" charset="0"/>
                <a:cs typeface="Times New Roman" pitchFamily="18" charset="0"/>
              </a:rPr>
              <a:t>371 (Del)(HC)]</a:t>
            </a:r>
          </a:p>
          <a:p>
            <a:pPr marL="525780" marR="817880" indent="-457200">
              <a:lnSpc>
                <a:spcPct val="100000"/>
              </a:lnSpc>
              <a:buFont typeface="+mj-lt"/>
              <a:buAutoNum type="alphaLcParenR"/>
            </a:pPr>
            <a:r>
              <a:rPr lang="en-US" sz="2400" b="1" spc="-5" dirty="0">
                <a:latin typeface="Times New Roman" pitchFamily="18" charset="0"/>
                <a:cs typeface="Times New Roman" pitchFamily="18" charset="0"/>
              </a:rPr>
              <a:t> CIT </a:t>
            </a:r>
            <a:r>
              <a:rPr lang="en-US" sz="2400" b="1" spc="-35" dirty="0">
                <a:latin typeface="Times New Roman" pitchFamily="18" charset="0"/>
                <a:cs typeface="Times New Roman" pitchFamily="18" charset="0"/>
              </a:rPr>
              <a:t>v. </a:t>
            </a:r>
            <a:r>
              <a:rPr lang="en-US" sz="2400" b="1" spc="-5" dirty="0" err="1">
                <a:latin typeface="Times New Roman" pitchFamily="18" charset="0"/>
                <a:cs typeface="Times New Roman" pitchFamily="18" charset="0"/>
              </a:rPr>
              <a:t>Sarjan</a:t>
            </a:r>
            <a:r>
              <a:rPr lang="en-US" sz="2400" b="1" spc="-5" dirty="0">
                <a:latin typeface="Times New Roman" pitchFamily="18" charset="0"/>
                <a:cs typeface="Times New Roman" pitchFamily="18" charset="0"/>
              </a:rPr>
              <a:t> Realities Ltd [(2013) 40 taxmann.com 398 (Gujarat)] </a:t>
            </a:r>
          </a:p>
          <a:p>
            <a:pPr marL="525780" marR="817880" indent="-457200">
              <a:lnSpc>
                <a:spcPct val="100000"/>
              </a:lnSpc>
              <a:buFont typeface="+mj-lt"/>
              <a:buAutoNum type="alphaLcParenR"/>
            </a:pPr>
            <a:r>
              <a:rPr lang="en-US" sz="2400" b="1" spc="-5" dirty="0">
                <a:latin typeface="Times New Roman" pitchFamily="18" charset="0"/>
                <a:cs typeface="Times New Roman" pitchFamily="18" charset="0"/>
              </a:rPr>
              <a:t> ITO </a:t>
            </a:r>
            <a:r>
              <a:rPr lang="en-US" sz="2400" b="1" dirty="0">
                <a:latin typeface="Times New Roman" pitchFamily="18" charset="0"/>
                <a:cs typeface="Times New Roman" pitchFamily="18" charset="0"/>
              </a:rPr>
              <a:t>v </a:t>
            </a:r>
            <a:r>
              <a:rPr lang="en-US" sz="2400" b="1" spc="-5" dirty="0">
                <a:latin typeface="Times New Roman" pitchFamily="18" charset="0"/>
                <a:cs typeface="Times New Roman" pitchFamily="18" charset="0"/>
              </a:rPr>
              <a:t>Optec Disc Mfg </a:t>
            </a:r>
            <a:r>
              <a:rPr lang="en-US" sz="2400" b="1" spc="-25" dirty="0">
                <a:latin typeface="Times New Roman" pitchFamily="18" charset="0"/>
                <a:cs typeface="Times New Roman" pitchFamily="18" charset="0"/>
              </a:rPr>
              <a:t>[11 </a:t>
            </a:r>
            <a:r>
              <a:rPr lang="en-US" sz="2400" b="1" dirty="0">
                <a:latin typeface="Times New Roman" pitchFamily="18" charset="0"/>
                <a:cs typeface="Times New Roman" pitchFamily="18" charset="0"/>
              </a:rPr>
              <a:t>DTR </a:t>
            </a:r>
            <a:r>
              <a:rPr lang="en-US" sz="2400" b="1" spc="-5" dirty="0">
                <a:latin typeface="Times New Roman" pitchFamily="18" charset="0"/>
                <a:cs typeface="Times New Roman" pitchFamily="18" charset="0"/>
              </a:rPr>
              <a:t>264</a:t>
            </a:r>
            <a:r>
              <a:rPr lang="en-US" sz="2400" b="1" spc="-40" dirty="0">
                <a:latin typeface="Times New Roman" pitchFamily="18" charset="0"/>
                <a:cs typeface="Times New Roman" pitchFamily="18" charset="0"/>
              </a:rPr>
              <a:t> </a:t>
            </a:r>
            <a:r>
              <a:rPr lang="en-US" sz="2400" b="1" spc="-15" dirty="0">
                <a:latin typeface="Times New Roman" pitchFamily="18" charset="0"/>
                <a:cs typeface="Times New Roman" pitchFamily="18" charset="0"/>
              </a:rPr>
              <a:t>(</a:t>
            </a:r>
            <a:r>
              <a:rPr lang="en-US" sz="2400" b="1" spc="-15" dirty="0" err="1">
                <a:latin typeface="Times New Roman" pitchFamily="18" charset="0"/>
                <a:cs typeface="Times New Roman" pitchFamily="18" charset="0"/>
              </a:rPr>
              <a:t>Chd</a:t>
            </a:r>
            <a:r>
              <a:rPr lang="en-US" sz="2400" b="1" spc="-15" dirty="0">
                <a:latin typeface="Times New Roman" pitchFamily="18" charset="0"/>
                <a:cs typeface="Times New Roman" pitchFamily="18" charset="0"/>
              </a:rPr>
              <a:t>)(ITAT)]</a:t>
            </a:r>
            <a:endParaRPr lang="en-US" sz="2400" b="1" dirty="0">
              <a:latin typeface="Times New Roman" pitchFamily="18" charset="0"/>
              <a:cs typeface="Times New Roman" pitchFamily="18" charset="0"/>
            </a:endParaRPr>
          </a:p>
          <a:p>
            <a:pPr marL="525780" marR="80010" indent="-457200">
              <a:lnSpc>
                <a:spcPct val="100000"/>
              </a:lnSpc>
              <a:buFont typeface="+mj-lt"/>
              <a:buAutoNum type="alphaLcParenR"/>
            </a:pPr>
            <a:r>
              <a:rPr lang="en-US" sz="2400" b="1" spc="-10" dirty="0">
                <a:latin typeface="Times New Roman" pitchFamily="18" charset="0"/>
                <a:cs typeface="Times New Roman" pitchFamily="18" charset="0"/>
              </a:rPr>
              <a:t>ITO </a:t>
            </a:r>
            <a:r>
              <a:rPr lang="en-US" sz="2400" b="1" dirty="0">
                <a:latin typeface="Times New Roman" pitchFamily="18" charset="0"/>
                <a:cs typeface="Times New Roman" pitchFamily="18" charset="0"/>
              </a:rPr>
              <a:t>v </a:t>
            </a:r>
            <a:r>
              <a:rPr lang="en-US" sz="2400" b="1" spc="-5" dirty="0">
                <a:latin typeface="Times New Roman" pitchFamily="18" charset="0"/>
                <a:cs typeface="Times New Roman" pitchFamily="18" charset="0"/>
              </a:rPr>
              <a:t>Smt. </a:t>
            </a:r>
            <a:r>
              <a:rPr lang="en-US" sz="2400" b="1" spc="-5" dirty="0" err="1">
                <a:latin typeface="Times New Roman" pitchFamily="18" charset="0"/>
                <a:cs typeface="Times New Roman" pitchFamily="18" charset="0"/>
              </a:rPr>
              <a:t>Kusum</a:t>
            </a:r>
            <a:r>
              <a:rPr lang="en-US" sz="2400" b="1" spc="-5" dirty="0">
                <a:latin typeface="Times New Roman" pitchFamily="18" charset="0"/>
                <a:cs typeface="Times New Roman" pitchFamily="18" charset="0"/>
              </a:rPr>
              <a:t> </a:t>
            </a:r>
            <a:r>
              <a:rPr lang="en-US" sz="2400" b="1" spc="-5" dirty="0" err="1">
                <a:latin typeface="Times New Roman" pitchFamily="18" charset="0"/>
                <a:cs typeface="Times New Roman" pitchFamily="18" charset="0"/>
              </a:rPr>
              <a:t>Gilani</a:t>
            </a:r>
            <a:r>
              <a:rPr lang="en-US" sz="2400" b="1" spc="-5" dirty="0">
                <a:latin typeface="Times New Roman" pitchFamily="18" charset="0"/>
                <a:cs typeface="Times New Roman" pitchFamily="18" charset="0"/>
              </a:rPr>
              <a:t> </a:t>
            </a:r>
            <a:r>
              <a:rPr lang="en-US" sz="2400" b="1" spc="-15" dirty="0">
                <a:latin typeface="Times New Roman" pitchFamily="18" charset="0"/>
                <a:cs typeface="Times New Roman" pitchFamily="18" charset="0"/>
              </a:rPr>
              <a:t>[(Delhi)(ITAT)(ITA </a:t>
            </a:r>
            <a:r>
              <a:rPr lang="en-US" sz="2400" b="1" spc="-5" dirty="0">
                <a:latin typeface="Times New Roman" pitchFamily="18" charset="0"/>
                <a:cs typeface="Times New Roman" pitchFamily="18" charset="0"/>
              </a:rPr>
              <a:t>No. 1576/Del/2008, </a:t>
            </a:r>
            <a:r>
              <a:rPr lang="en-US" sz="2400" b="1" spc="-35" dirty="0">
                <a:latin typeface="Times New Roman" pitchFamily="18" charset="0"/>
                <a:cs typeface="Times New Roman" pitchFamily="18" charset="0"/>
              </a:rPr>
              <a:t>AY </a:t>
            </a:r>
            <a:r>
              <a:rPr lang="en-US" sz="2400" b="1" spc="-5" dirty="0">
                <a:latin typeface="Times New Roman" pitchFamily="18" charset="0"/>
                <a:cs typeface="Times New Roman" pitchFamily="18" charset="0"/>
              </a:rPr>
              <a:t>2004-05, order  dated</a:t>
            </a:r>
            <a:r>
              <a:rPr lang="en-US" sz="2400" b="1" spc="-40" dirty="0">
                <a:latin typeface="Times New Roman" pitchFamily="18" charset="0"/>
                <a:cs typeface="Times New Roman" pitchFamily="18" charset="0"/>
              </a:rPr>
              <a:t> </a:t>
            </a:r>
            <a:r>
              <a:rPr lang="en-US" sz="2400" b="1" spc="-15" dirty="0">
                <a:latin typeface="Times New Roman" pitchFamily="18" charset="0"/>
                <a:cs typeface="Times New Roman" pitchFamily="18" charset="0"/>
              </a:rPr>
              <a:t>11.12.2009)]</a:t>
            </a:r>
            <a:endParaRPr lang="en-US" sz="2400" b="1" dirty="0">
              <a:latin typeface="Times New Roman" pitchFamily="18" charset="0"/>
              <a:cs typeface="Times New Roman" pitchFamily="18" charset="0"/>
            </a:endParaRPr>
          </a:p>
          <a:p>
            <a:pPr marL="525780" marR="334645" indent="-457200">
              <a:lnSpc>
                <a:spcPct val="100000"/>
              </a:lnSpc>
              <a:buFont typeface="+mj-lt"/>
              <a:buAutoNum type="alphaLcParenR"/>
            </a:pPr>
            <a:r>
              <a:rPr lang="en-US" sz="2400" b="1" spc="-5" dirty="0">
                <a:latin typeface="Times New Roman" pitchFamily="18" charset="0"/>
                <a:cs typeface="Times New Roman" pitchFamily="18" charset="0"/>
              </a:rPr>
              <a:t>DCIT </a:t>
            </a:r>
            <a:r>
              <a:rPr lang="en-US" sz="2400" b="1" spc="-35" dirty="0">
                <a:latin typeface="Times New Roman" pitchFamily="18" charset="0"/>
                <a:cs typeface="Times New Roman" pitchFamily="18" charset="0"/>
              </a:rPr>
              <a:t>v. </a:t>
            </a:r>
            <a:r>
              <a:rPr lang="en-US" sz="2400" b="1" spc="-15" dirty="0" err="1">
                <a:latin typeface="Times New Roman" pitchFamily="18" charset="0"/>
                <a:cs typeface="Times New Roman" pitchFamily="18" charset="0"/>
              </a:rPr>
              <a:t>Vallabhbhai</a:t>
            </a:r>
            <a:r>
              <a:rPr lang="en-US" sz="2400" b="1" spc="-15" dirty="0">
                <a:latin typeface="Times New Roman" pitchFamily="18" charset="0"/>
                <a:cs typeface="Times New Roman" pitchFamily="18" charset="0"/>
              </a:rPr>
              <a:t> </a:t>
            </a:r>
            <a:r>
              <a:rPr lang="en-US" sz="2400" b="1" spc="-5" dirty="0" err="1">
                <a:latin typeface="Times New Roman" pitchFamily="18" charset="0"/>
                <a:cs typeface="Times New Roman" pitchFamily="18" charset="0"/>
              </a:rPr>
              <a:t>Purshottambhai</a:t>
            </a:r>
            <a:r>
              <a:rPr lang="en-US" sz="2400" b="1" spc="-5" dirty="0">
                <a:latin typeface="Times New Roman" pitchFamily="18" charset="0"/>
                <a:cs typeface="Times New Roman" pitchFamily="18" charset="0"/>
              </a:rPr>
              <a:t> </a:t>
            </a:r>
            <a:r>
              <a:rPr lang="en-US" sz="2400" b="1" spc="-5" dirty="0" err="1">
                <a:latin typeface="Times New Roman" pitchFamily="18" charset="0"/>
                <a:cs typeface="Times New Roman" pitchFamily="18" charset="0"/>
              </a:rPr>
              <a:t>Surani</a:t>
            </a:r>
            <a:r>
              <a:rPr lang="en-US" sz="2400" b="1" spc="-5" dirty="0">
                <a:latin typeface="Times New Roman" pitchFamily="18" charset="0"/>
                <a:cs typeface="Times New Roman" pitchFamily="18" charset="0"/>
              </a:rPr>
              <a:t> [(2012) 54 SOT 566 (</a:t>
            </a:r>
            <a:r>
              <a:rPr lang="en-US" sz="2400" b="1" spc="-5" dirty="0" err="1">
                <a:latin typeface="Times New Roman" pitchFamily="18" charset="0"/>
                <a:cs typeface="Times New Roman" pitchFamily="18" charset="0"/>
              </a:rPr>
              <a:t>Ahd</a:t>
            </a:r>
            <a:r>
              <a:rPr lang="en-US" sz="2400" b="1" spc="-5" dirty="0">
                <a:latin typeface="Times New Roman" pitchFamily="18" charset="0"/>
                <a:cs typeface="Times New Roman" pitchFamily="18" charset="0"/>
              </a:rPr>
              <a:t>.)(Trib.)]  ITO </a:t>
            </a:r>
            <a:r>
              <a:rPr lang="en-US" sz="2400" b="1" spc="-35" dirty="0">
                <a:latin typeface="Times New Roman" pitchFamily="18" charset="0"/>
                <a:cs typeface="Times New Roman" pitchFamily="18" charset="0"/>
              </a:rPr>
              <a:t>v. </a:t>
            </a:r>
            <a:r>
              <a:rPr lang="en-US" sz="2400" b="1" spc="-10" dirty="0" err="1">
                <a:latin typeface="Times New Roman" pitchFamily="18" charset="0"/>
                <a:cs typeface="Times New Roman" pitchFamily="18" charset="0"/>
              </a:rPr>
              <a:t>Fitwell</a:t>
            </a:r>
            <a:r>
              <a:rPr lang="en-US" sz="2400" b="1" spc="-10" dirty="0">
                <a:latin typeface="Times New Roman" pitchFamily="18" charset="0"/>
                <a:cs typeface="Times New Roman" pitchFamily="18" charset="0"/>
              </a:rPr>
              <a:t> </a:t>
            </a:r>
            <a:r>
              <a:rPr lang="en-US" sz="2400" b="1" spc="-5" dirty="0">
                <a:latin typeface="Times New Roman" pitchFamily="18" charset="0"/>
                <a:cs typeface="Times New Roman" pitchFamily="18" charset="0"/>
              </a:rPr>
              <a:t>Logic System </a:t>
            </a:r>
            <a:r>
              <a:rPr lang="en-US" sz="2400" b="1" spc="-60" dirty="0">
                <a:latin typeface="Times New Roman" pitchFamily="18" charset="0"/>
                <a:cs typeface="Times New Roman" pitchFamily="18" charset="0"/>
              </a:rPr>
              <a:t>P. </a:t>
            </a:r>
            <a:r>
              <a:rPr lang="en-US" sz="2400" b="1" spc="-5" dirty="0">
                <a:latin typeface="Times New Roman" pitchFamily="18" charset="0"/>
                <a:cs typeface="Times New Roman" pitchFamily="18" charset="0"/>
              </a:rPr>
              <a:t>Ltd. [(2010) 1 </a:t>
            </a:r>
            <a:r>
              <a:rPr lang="en-US" sz="2400" b="1" dirty="0">
                <a:latin typeface="Times New Roman" pitchFamily="18" charset="0"/>
                <a:cs typeface="Times New Roman" pitchFamily="18" charset="0"/>
              </a:rPr>
              <a:t>ITR </a:t>
            </a:r>
            <a:r>
              <a:rPr lang="en-US" sz="2400" b="1" spc="-5" dirty="0">
                <a:latin typeface="Times New Roman" pitchFamily="18" charset="0"/>
                <a:cs typeface="Times New Roman" pitchFamily="18" charset="0"/>
              </a:rPr>
              <a:t>286 (Del)</a:t>
            </a:r>
            <a:r>
              <a:rPr lang="en-US" sz="2400" b="1" spc="140" dirty="0">
                <a:latin typeface="Times New Roman" pitchFamily="18" charset="0"/>
                <a:cs typeface="Times New Roman" pitchFamily="18" charset="0"/>
              </a:rPr>
              <a:t> </a:t>
            </a:r>
            <a:r>
              <a:rPr lang="en-US" sz="2400" b="1" spc="-10" dirty="0">
                <a:latin typeface="Times New Roman" pitchFamily="18" charset="0"/>
                <a:cs typeface="Times New Roman" pitchFamily="18" charset="0"/>
              </a:rPr>
              <a:t>(Trib.)]</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065462400"/>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196" y="320501"/>
            <a:ext cx="11587608" cy="6140798"/>
          </a:xfrm>
        </p:spPr>
        <p:txBody>
          <a:bodyPr>
            <a:noAutofit/>
          </a:bodyPr>
          <a:lstStyle/>
          <a:p>
            <a:pPr marL="109728" indent="0" algn="just">
              <a:lnSpc>
                <a:spcPct val="100000"/>
              </a:lnSpc>
              <a:buNone/>
            </a:pPr>
            <a:r>
              <a:rPr lang="en-IN" sz="2300" b="1" dirty="0">
                <a:latin typeface="Times New Roman" panose="02020603050405020304" pitchFamily="18" charset="0"/>
                <a:cs typeface="Times New Roman" panose="02020603050405020304" pitchFamily="18" charset="0"/>
              </a:rPr>
              <a:t>ISSUE – 11</a:t>
            </a:r>
          </a:p>
          <a:p>
            <a:pPr marL="109728" indent="0" algn="just">
              <a:lnSpc>
                <a:spcPct val="100000"/>
              </a:lnSpc>
              <a:buNone/>
            </a:pPr>
            <a:r>
              <a:rPr lang="en-IN" sz="2300" b="1" u="sng" dirty="0">
                <a:latin typeface="Times New Roman" panose="02020603050405020304" pitchFamily="18" charset="0"/>
                <a:cs typeface="Times New Roman" panose="02020603050405020304" pitchFamily="18" charset="0"/>
              </a:rPr>
              <a:t>In which circumstances stamp duty value as on the date of agreement can be taken ?</a:t>
            </a:r>
          </a:p>
          <a:p>
            <a:pPr marL="109728" indent="0" algn="just">
              <a:lnSpc>
                <a:spcPct val="100000"/>
              </a:lnSpc>
              <a:buNone/>
            </a:pPr>
            <a:r>
              <a:rPr lang="en-IN" sz="2300" dirty="0">
                <a:latin typeface="Times New Roman" panose="02020603050405020304" pitchFamily="18" charset="0"/>
                <a:cs typeface="Times New Roman" panose="02020603050405020304" pitchFamily="18" charset="0"/>
              </a:rPr>
              <a:t>Proviso to section 50C stipulates that stamp duty value as on the date of agreement may be considered as sale consideration instead of stamp duty value on the date of transfer of the property. </a:t>
            </a:r>
          </a:p>
          <a:p>
            <a:pPr marL="109728" indent="0" algn="just">
              <a:lnSpc>
                <a:spcPct val="100000"/>
              </a:lnSpc>
              <a:buNone/>
            </a:pPr>
            <a:r>
              <a:rPr lang="en-IN" sz="2300" dirty="0">
                <a:latin typeface="Times New Roman" panose="02020603050405020304" pitchFamily="18" charset="0"/>
                <a:cs typeface="Times New Roman" panose="02020603050405020304" pitchFamily="18" charset="0"/>
              </a:rPr>
              <a:t>Sale consideration is determined between the parties at the time of entering into the sale agreement, and fair market value of the property as on the date of agreement is more relevant for the purpose of application of deeming provision of section 50C. </a:t>
            </a:r>
          </a:p>
          <a:p>
            <a:pPr marL="109728" indent="0" algn="just">
              <a:lnSpc>
                <a:spcPct val="100000"/>
              </a:lnSpc>
              <a:buNone/>
            </a:pPr>
            <a:r>
              <a:rPr lang="en-IN" sz="2300" b="1" u="sng" dirty="0">
                <a:latin typeface="Times New Roman" panose="02020603050405020304" pitchFamily="18" charset="0"/>
                <a:cs typeface="Times New Roman" panose="02020603050405020304" pitchFamily="18" charset="0"/>
              </a:rPr>
              <a:t>There may be considerable time gap between the date of agreement and the completion of the project and actual transfer of the property</a:t>
            </a:r>
            <a:r>
              <a:rPr lang="en-IN" sz="2300" dirty="0">
                <a:latin typeface="Times New Roman" panose="02020603050405020304" pitchFamily="18" charset="0"/>
                <a:cs typeface="Times New Roman" panose="02020603050405020304" pitchFamily="18" charset="0"/>
              </a:rPr>
              <a:t>. </a:t>
            </a:r>
          </a:p>
          <a:p>
            <a:pPr marL="109728" indent="0" algn="just">
              <a:lnSpc>
                <a:spcPct val="100000"/>
              </a:lnSpc>
              <a:buNone/>
            </a:pPr>
            <a:r>
              <a:rPr lang="en-IN" sz="2300" b="1" u="sng" dirty="0">
                <a:latin typeface="Times New Roman" panose="02020603050405020304" pitchFamily="18" charset="0"/>
                <a:cs typeface="Times New Roman" panose="02020603050405020304" pitchFamily="18" charset="0"/>
              </a:rPr>
              <a:t>In most of the cases, it is from 3 years to 10 years. </a:t>
            </a:r>
          </a:p>
          <a:p>
            <a:pPr marL="109728" indent="0" algn="just">
              <a:lnSpc>
                <a:spcPct val="100000"/>
              </a:lnSpc>
              <a:buNone/>
            </a:pPr>
            <a:r>
              <a:rPr lang="en-IN" sz="2300" b="1" u="sng" dirty="0">
                <a:latin typeface="Times New Roman" panose="02020603050405020304" pitchFamily="18" charset="0"/>
                <a:cs typeface="Times New Roman" panose="02020603050405020304" pitchFamily="18" charset="0"/>
              </a:rPr>
              <a:t>In such cases, there is considerable increase in the stamp duty value as on the date of transfer of property which should not be the basis to make comparison with the actual sale consideration determined between the parties long ago when the agreement was entered.</a:t>
            </a:r>
          </a:p>
          <a:p>
            <a:pPr marL="109728" indent="0" algn="just">
              <a:lnSpc>
                <a:spcPct val="100000"/>
              </a:lnSpc>
              <a:buNone/>
            </a:pPr>
            <a:endParaRPr lang="en-IN" sz="2300" dirty="0">
              <a:latin typeface="Times New Roman" panose="02020603050405020304" pitchFamily="18" charset="0"/>
              <a:cs typeface="Times New Roman" panose="02020603050405020304" pitchFamily="18" charset="0"/>
            </a:endParaRPr>
          </a:p>
          <a:p>
            <a:pPr marL="0" indent="0" algn="just">
              <a:lnSpc>
                <a:spcPct val="100000"/>
              </a:lnSpc>
              <a:spcBef>
                <a:spcPts val="235"/>
              </a:spcBef>
              <a:buNone/>
            </a:pPr>
            <a:endParaRPr lang="en-US" sz="23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797111424"/>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19800"/>
          </a:xfrm>
        </p:spPr>
        <p:txBody>
          <a:bodyPr>
            <a:noAutofit/>
          </a:bodyPr>
          <a:lstStyle/>
          <a:p>
            <a:pPr marL="109728" indent="0" algn="just">
              <a:buNone/>
            </a:pPr>
            <a:r>
              <a:rPr lang="en-IN" sz="2400" dirty="0">
                <a:latin typeface="Times New Roman" panose="02020603050405020304" pitchFamily="18" charset="0"/>
                <a:cs typeface="Times New Roman" panose="02020603050405020304" pitchFamily="18" charset="0"/>
              </a:rPr>
              <a:t>However, to </a:t>
            </a:r>
            <a:r>
              <a:rPr lang="en-IN" sz="2400" b="1" u="sng" dirty="0">
                <a:latin typeface="Times New Roman" panose="02020603050405020304" pitchFamily="18" charset="0"/>
                <a:cs typeface="Times New Roman" panose="02020603050405020304" pitchFamily="18" charset="0"/>
              </a:rPr>
              <a:t>safeguard from the menace of entering into backdated sale agreement at lesser value and to ensure that such sale agreement are genuine in nature, second proviso to this section provided that some part of sale consideration should be transacted by banking channel on or before the date of the agreement.</a:t>
            </a:r>
          </a:p>
          <a:p>
            <a:pPr marL="109728" indent="0" algn="just">
              <a:buNone/>
            </a:pPr>
            <a:endParaRPr lang="en-IN" sz="2400" dirty="0">
              <a:latin typeface="Times New Roman" panose="02020603050405020304" pitchFamily="18" charset="0"/>
              <a:cs typeface="Times New Roman" panose="02020603050405020304" pitchFamily="18" charset="0"/>
            </a:endParaRPr>
          </a:p>
          <a:p>
            <a:pPr marL="109728" indent="0" algn="just">
              <a:buNone/>
            </a:pPr>
            <a:r>
              <a:rPr lang="en-IN" sz="2400" b="1" u="sng" dirty="0">
                <a:latin typeface="Times New Roman" panose="02020603050405020304" pitchFamily="18" charset="0"/>
                <a:cs typeface="Times New Roman" panose="02020603050405020304" pitchFamily="18" charset="0"/>
              </a:rPr>
              <a:t>It is not required that such agreement should be a registered agreement. Any agreement between the parties even if it is unregistered but preceded by the part of the payment of consideration through banking channel would suffice the requirement of this proviso. </a:t>
            </a:r>
          </a:p>
          <a:p>
            <a:pPr marL="109728" indent="0" algn="just">
              <a:buNone/>
            </a:pPr>
            <a:endParaRPr lang="en-IN" sz="2400" b="1" u="sng" dirty="0">
              <a:latin typeface="Times New Roman" panose="02020603050405020304" pitchFamily="18" charset="0"/>
              <a:cs typeface="Times New Roman" panose="02020603050405020304" pitchFamily="18" charset="0"/>
            </a:endParaRPr>
          </a:p>
          <a:p>
            <a:pPr marL="109728" indent="0" algn="just">
              <a:buNone/>
            </a:pPr>
            <a:r>
              <a:rPr lang="en-IN" sz="2400" b="1" u="sng" dirty="0">
                <a:latin typeface="Times New Roman" panose="02020603050405020304" pitchFamily="18" charset="0"/>
                <a:cs typeface="Times New Roman" panose="02020603050405020304" pitchFamily="18" charset="0"/>
              </a:rPr>
              <a:t>It is also not necessary that such agreement should be on stamp paper.</a:t>
            </a:r>
            <a:r>
              <a:rPr lang="en-IN" sz="2400" dirty="0">
                <a:latin typeface="Times New Roman" panose="02020603050405020304" pitchFamily="18" charset="0"/>
                <a:cs typeface="Times New Roman" panose="02020603050405020304" pitchFamily="18" charset="0"/>
              </a:rPr>
              <a:t> </a:t>
            </a:r>
          </a:p>
          <a:p>
            <a:pPr marL="109728" indent="0" algn="just">
              <a:buNone/>
            </a:pPr>
            <a:endParaRPr lang="en-IN" sz="2400" dirty="0">
              <a:latin typeface="Times New Roman" panose="02020603050405020304" pitchFamily="18" charset="0"/>
              <a:cs typeface="Times New Roman" panose="02020603050405020304" pitchFamily="18" charset="0"/>
            </a:endParaRPr>
          </a:p>
          <a:p>
            <a:pPr marL="109728" indent="0" algn="just">
              <a:buNone/>
            </a:pPr>
            <a:r>
              <a:rPr lang="en-IN" sz="2400" b="1" u="sng" dirty="0">
                <a:latin typeface="Times New Roman" panose="02020603050405020304" pitchFamily="18" charset="0"/>
                <a:cs typeface="Times New Roman" panose="02020603050405020304" pitchFamily="18" charset="0"/>
              </a:rPr>
              <a:t>Even allotment letter, inter alia, stipulating the sale consideration can also be treated as an agreement for this purpose.</a:t>
            </a:r>
          </a:p>
          <a:p>
            <a:pPr marL="109728" indent="0" algn="just">
              <a:buNone/>
            </a:pPr>
            <a:endParaRPr lang="en-IN" sz="2400" dirty="0">
              <a:latin typeface="Times New Roman" panose="02020603050405020304" pitchFamily="18" charset="0"/>
              <a:cs typeface="Times New Roman" panose="02020603050405020304" pitchFamily="18" charset="0"/>
            </a:endParaRPr>
          </a:p>
          <a:p>
            <a:pPr marL="0" indent="0" algn="just">
              <a:lnSpc>
                <a:spcPct val="120000"/>
              </a:lnSpc>
              <a:spcBef>
                <a:spcPts val="235"/>
              </a:spcBef>
              <a:buNone/>
            </a:pPr>
            <a:endParaRPr lang="en-US" sz="23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210419770"/>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19800"/>
          </a:xfrm>
        </p:spPr>
        <p:txBody>
          <a:bodyPr>
            <a:noAutofit/>
          </a:bodyPr>
          <a:lstStyle/>
          <a:p>
            <a:pPr marL="109728" indent="0" algn="just">
              <a:buNone/>
            </a:pPr>
            <a:r>
              <a:rPr lang="en-IN" sz="2400" b="1" dirty="0">
                <a:latin typeface="Times New Roman" panose="02020603050405020304" pitchFamily="18" charset="0"/>
                <a:cs typeface="Times New Roman" panose="02020603050405020304" pitchFamily="18" charset="0"/>
              </a:rPr>
              <a:t>ISSUE – 12</a:t>
            </a:r>
          </a:p>
          <a:p>
            <a:pPr marL="109728" indent="0" algn="just">
              <a:buNone/>
            </a:pPr>
            <a:r>
              <a:rPr lang="en-IN" sz="2400" b="1" u="sng" dirty="0">
                <a:latin typeface="Times New Roman" panose="02020603050405020304" pitchFamily="18" charset="0"/>
                <a:cs typeface="Times New Roman" panose="02020603050405020304" pitchFamily="18" charset="0"/>
              </a:rPr>
              <a:t>Whether a registered agreement without banking transaction may be considered for this purpose?</a:t>
            </a:r>
          </a:p>
          <a:p>
            <a:pPr marL="109728" indent="0" algn="just">
              <a:buNone/>
            </a:pPr>
            <a:r>
              <a:rPr lang="en-IN" sz="2400" b="1" u="sng" dirty="0">
                <a:latin typeface="Times New Roman" panose="02020603050405020304" pitchFamily="18" charset="0"/>
                <a:cs typeface="Times New Roman" panose="02020603050405020304" pitchFamily="18" charset="0"/>
              </a:rPr>
              <a:t>There may be situation when sale agreement is registered but no consideration is transacted through banking channel as on the date of agreement or prior to it. </a:t>
            </a:r>
          </a:p>
          <a:p>
            <a:pPr marL="109728" indent="0" algn="just">
              <a:buNone/>
            </a:pPr>
            <a:r>
              <a:rPr lang="en-IN" sz="2400" b="1" u="sng" dirty="0">
                <a:latin typeface="Times New Roman" panose="02020603050405020304" pitchFamily="18" charset="0"/>
                <a:cs typeface="Times New Roman" panose="02020603050405020304" pitchFamily="18" charset="0"/>
              </a:rPr>
              <a:t>This may so happen particularly in case of joint development agreement between the land owner and the developer. </a:t>
            </a:r>
          </a:p>
          <a:p>
            <a:pPr marL="109728" indent="0" algn="just">
              <a:buNone/>
            </a:pPr>
            <a:r>
              <a:rPr lang="en-IN" sz="2400" b="1" u="sng" dirty="0">
                <a:latin typeface="Times New Roman" panose="02020603050405020304" pitchFamily="18" charset="0"/>
                <a:cs typeface="Times New Roman" panose="02020603050405020304" pitchFamily="18" charset="0"/>
              </a:rPr>
              <a:t>Proviso to section 50C requires that some part of sale consideration should be transacted through the banking channel for this purpose. </a:t>
            </a:r>
          </a:p>
          <a:p>
            <a:pPr marL="109728" indent="0" algn="just">
              <a:buNone/>
            </a:pPr>
            <a:r>
              <a:rPr lang="en-IN" sz="2400" b="1" u="sng" dirty="0">
                <a:latin typeface="Times New Roman" panose="02020603050405020304" pitchFamily="18" charset="0"/>
                <a:cs typeface="Times New Roman" panose="02020603050405020304" pitchFamily="18" charset="0"/>
              </a:rPr>
              <a:t>Object of such condition appears to be to ensure that sale agreement is genuine in nature and is not entered in back date. </a:t>
            </a:r>
          </a:p>
          <a:p>
            <a:pPr marL="109728" indent="0" algn="just">
              <a:buNone/>
            </a:pPr>
            <a:r>
              <a:rPr lang="en-IN" sz="2400" b="1" u="sng" dirty="0">
                <a:latin typeface="Times New Roman" panose="02020603050405020304" pitchFamily="18" charset="0"/>
                <a:cs typeface="Times New Roman" panose="02020603050405020304" pitchFamily="18" charset="0"/>
              </a:rPr>
              <a:t>In case sale agreement or Joint Development agreement is registered, the genuineness of such agreement is established and in such cases, there should not be any reason as to why the stamp duty value as on the date of such registered agreement be not taken.</a:t>
            </a:r>
            <a:endParaRPr lang="en-US" sz="2300" b="1" u="sng"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080497384"/>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0955" y="140677"/>
            <a:ext cx="11234103" cy="6499274"/>
          </a:xfrm>
        </p:spPr>
        <p:txBody>
          <a:bodyPr>
            <a:normAutofit/>
          </a:bodyPr>
          <a:lstStyle/>
          <a:p>
            <a:pPr algn="just"/>
            <a:r>
              <a:rPr lang="en-IN" sz="2400" b="1" u="sng" dirty="0">
                <a:solidFill>
                  <a:schemeClr val="tx1"/>
                </a:solidFill>
                <a:latin typeface="Times New Roman" panose="02020603050405020304" pitchFamily="18" charset="0"/>
                <a:cs typeface="Times New Roman" panose="02020603050405020304" pitchFamily="18" charset="0"/>
              </a:rPr>
              <a:t>There may be another situation when some part of sale consideration is paid through banking channel at a date later than the date of agreement. </a:t>
            </a:r>
          </a:p>
          <a:p>
            <a:pPr algn="just"/>
            <a:r>
              <a:rPr lang="en-IN" sz="2400" b="1" u="sng" dirty="0">
                <a:solidFill>
                  <a:schemeClr val="tx1"/>
                </a:solidFill>
                <a:latin typeface="Times New Roman" panose="02020603050405020304" pitchFamily="18" charset="0"/>
                <a:cs typeface="Times New Roman" panose="02020603050405020304" pitchFamily="18" charset="0"/>
              </a:rPr>
              <a:t>Though proviso requires some consideration to be paid on or before the date of agreement, however even in such a case, stamp duty value as on the date of first banking transaction should be taken for this purpose keeping in view of the intention of legislation.</a:t>
            </a:r>
          </a:p>
          <a:p>
            <a:pPr algn="just"/>
            <a:endParaRPr lang="en-IN" sz="2400" dirty="0">
              <a:solidFill>
                <a:schemeClr val="tx1"/>
              </a:solidFill>
              <a:latin typeface="Times New Roman" panose="02020603050405020304" pitchFamily="18" charset="0"/>
              <a:cs typeface="Times New Roman" panose="02020603050405020304" pitchFamily="18" charset="0"/>
            </a:endParaRPr>
          </a:p>
          <a:p>
            <a:pPr algn="just"/>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455622452"/>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19800"/>
          </a:xfrm>
        </p:spPr>
        <p:txBody>
          <a:bodyPr>
            <a:noAutofit/>
          </a:bodyPr>
          <a:lstStyle/>
          <a:p>
            <a:pPr marL="0" indent="0" algn="just">
              <a:lnSpc>
                <a:spcPct val="120000"/>
              </a:lnSpc>
              <a:spcBef>
                <a:spcPts val="235"/>
              </a:spcBef>
              <a:buNone/>
            </a:pPr>
            <a:r>
              <a:rPr lang="en-US" sz="2400" b="1" spc="-5" dirty="0">
                <a:latin typeface="Times New Roman" pitchFamily="18" charset="0"/>
                <a:cs typeface="Times New Roman" pitchFamily="18" charset="0"/>
              </a:rPr>
              <a:t>ISSUE - 13</a:t>
            </a:r>
          </a:p>
          <a:p>
            <a:pPr marL="0" indent="0" algn="just">
              <a:lnSpc>
                <a:spcPct val="120000"/>
              </a:lnSpc>
              <a:spcBef>
                <a:spcPts val="235"/>
              </a:spcBef>
              <a:buNone/>
            </a:pPr>
            <a:r>
              <a:rPr lang="en-GB" sz="2400" b="1" u="sng" spc="-5" dirty="0">
                <a:latin typeface="Times New Roman" pitchFamily="18" charset="0"/>
                <a:cs typeface="Times New Roman" pitchFamily="18" charset="0"/>
              </a:rPr>
              <a:t>Whether the proviso specifying the date of agreement to be taken for stamp duty valuation can be applied retrospectively?</a:t>
            </a:r>
          </a:p>
          <a:p>
            <a:pPr marL="0" indent="0" algn="just">
              <a:lnSpc>
                <a:spcPct val="120000"/>
              </a:lnSpc>
              <a:spcBef>
                <a:spcPts val="235"/>
              </a:spcBef>
              <a:buNone/>
            </a:pPr>
            <a:r>
              <a:rPr lang="en-GB" sz="2400" b="1" u="sng" spc="-5" dirty="0">
                <a:latin typeface="Times New Roman" pitchFamily="18" charset="0"/>
                <a:cs typeface="Times New Roman" pitchFamily="18" charset="0"/>
              </a:rPr>
              <a:t>First and second proviso to section 50C(1) were inserted by the Finance Act, 2016 applicable with effect from 1st April, 2017</a:t>
            </a:r>
            <a:r>
              <a:rPr lang="en-GB" sz="2400" spc="-5" dirty="0">
                <a:latin typeface="Times New Roman" pitchFamily="18" charset="0"/>
                <a:cs typeface="Times New Roman" pitchFamily="18" charset="0"/>
              </a:rPr>
              <a:t> specifying that the </a:t>
            </a:r>
            <a:r>
              <a:rPr lang="en-GB" sz="2400" b="1" u="sng" spc="-5" dirty="0">
                <a:latin typeface="Times New Roman" pitchFamily="18" charset="0"/>
                <a:cs typeface="Times New Roman" pitchFamily="18" charset="0"/>
              </a:rPr>
              <a:t>stamp duty value of the property may be considered as on the date of sale agreement</a:t>
            </a:r>
            <a:r>
              <a:rPr lang="en-GB" sz="2400" spc="-5" dirty="0">
                <a:latin typeface="Times New Roman" pitchFamily="18" charset="0"/>
                <a:cs typeface="Times New Roman" pitchFamily="18" charset="0"/>
              </a:rPr>
              <a:t> entered between the parties </a:t>
            </a:r>
            <a:r>
              <a:rPr lang="en-GB" sz="2400" b="1" u="sng" spc="-5" dirty="0">
                <a:latin typeface="Times New Roman" pitchFamily="18" charset="0"/>
                <a:cs typeface="Times New Roman" pitchFamily="18" charset="0"/>
              </a:rPr>
              <a:t>instead of the date of actual transfer of the property</a:t>
            </a:r>
            <a:r>
              <a:rPr lang="en-GB" sz="2400" spc="-5" dirty="0">
                <a:latin typeface="Times New Roman" pitchFamily="18" charset="0"/>
                <a:cs typeface="Times New Roman" pitchFamily="18" charset="0"/>
              </a:rPr>
              <a:t>. </a:t>
            </a:r>
          </a:p>
          <a:p>
            <a:pPr marL="0" indent="0" algn="just">
              <a:lnSpc>
                <a:spcPct val="120000"/>
              </a:lnSpc>
              <a:spcBef>
                <a:spcPts val="235"/>
              </a:spcBef>
              <a:buNone/>
            </a:pPr>
            <a:r>
              <a:rPr lang="en-GB" sz="2400" spc="-5" dirty="0">
                <a:latin typeface="Times New Roman" pitchFamily="18" charset="0"/>
                <a:cs typeface="Times New Roman" pitchFamily="18" charset="0"/>
              </a:rPr>
              <a:t>A question may arise as to </a:t>
            </a:r>
            <a:r>
              <a:rPr lang="en-GB" sz="2400" b="1" u="sng" spc="-5" dirty="0">
                <a:latin typeface="Times New Roman" pitchFamily="18" charset="0"/>
                <a:cs typeface="Times New Roman" pitchFamily="18" charset="0"/>
              </a:rPr>
              <a:t>whether these provisos can be applied retrospectively.</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822767346"/>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19800"/>
          </a:xfrm>
        </p:spPr>
        <p:txBody>
          <a:bodyPr>
            <a:noAutofit/>
          </a:bodyPr>
          <a:lstStyle/>
          <a:p>
            <a:pPr marL="0" indent="0" algn="just">
              <a:lnSpc>
                <a:spcPct val="120000"/>
              </a:lnSpc>
              <a:spcBef>
                <a:spcPts val="235"/>
              </a:spcBef>
              <a:buNone/>
            </a:pPr>
            <a:r>
              <a:rPr lang="en-GB" sz="2400" b="1" u="sng" spc="-5" dirty="0">
                <a:latin typeface="Times New Roman" pitchFamily="18" charset="0"/>
                <a:cs typeface="Times New Roman" pitchFamily="18" charset="0"/>
              </a:rPr>
              <a:t>Provisos to S. 50C(1) inserted by FA, 2016 is retrospective &amp; applies from 01/04/2003</a:t>
            </a:r>
          </a:p>
          <a:p>
            <a:pPr marL="0" indent="0" algn="just">
              <a:lnSpc>
                <a:spcPct val="120000"/>
              </a:lnSpc>
              <a:spcBef>
                <a:spcPts val="235"/>
              </a:spcBef>
              <a:buNone/>
            </a:pPr>
            <a:r>
              <a:rPr lang="en-GB" sz="2400" b="1" dirty="0">
                <a:latin typeface="Times New Roman" panose="02020603050405020304" pitchFamily="18" charset="0"/>
                <a:cs typeface="Times New Roman" panose="02020603050405020304" pitchFamily="18" charset="0"/>
              </a:rPr>
              <a:t>Kishore </a:t>
            </a:r>
            <a:r>
              <a:rPr lang="en-GB" sz="2400" b="1" dirty="0" err="1">
                <a:latin typeface="Times New Roman" panose="02020603050405020304" pitchFamily="18" charset="0"/>
                <a:cs typeface="Times New Roman" panose="02020603050405020304" pitchFamily="18" charset="0"/>
              </a:rPr>
              <a:t>Hira</a:t>
            </a:r>
            <a:r>
              <a:rPr lang="en-GB" sz="2400" b="1" dirty="0">
                <a:latin typeface="Times New Roman" panose="02020603050405020304" pitchFamily="18" charset="0"/>
                <a:cs typeface="Times New Roman" panose="02020603050405020304" pitchFamily="18" charset="0"/>
              </a:rPr>
              <a:t> Bhandari </a:t>
            </a:r>
            <a:r>
              <a:rPr lang="en-GB" sz="2400" b="1" dirty="0" err="1">
                <a:latin typeface="Times New Roman" panose="02020603050405020304" pitchFamily="18" charset="0"/>
                <a:cs typeface="Times New Roman" panose="02020603050405020304" pitchFamily="18" charset="0"/>
              </a:rPr>
              <a:t>Vs</a:t>
            </a:r>
            <a:r>
              <a:rPr lang="en-GB" sz="2400" b="1" dirty="0">
                <a:latin typeface="Times New Roman" panose="02020603050405020304" pitchFamily="18" charset="0"/>
                <a:cs typeface="Times New Roman" panose="02020603050405020304" pitchFamily="18" charset="0"/>
              </a:rPr>
              <a:t> ITO (ITAT Mumbai) Appeal Number : ITA No. 370/Mum/2018 Dated 06/06/2019 for Assessment Year : 2014-15.</a:t>
            </a:r>
          </a:p>
          <a:p>
            <a:pPr marL="0" indent="0" algn="just">
              <a:lnSpc>
                <a:spcPct val="120000"/>
              </a:lnSpc>
              <a:spcBef>
                <a:spcPts val="235"/>
              </a:spcBef>
              <a:buNone/>
            </a:pPr>
            <a:r>
              <a:rPr lang="en-GB" sz="2400" dirty="0">
                <a:latin typeface="Times New Roman" panose="02020603050405020304" pitchFamily="18" charset="0"/>
                <a:cs typeface="Times New Roman" panose="02020603050405020304" pitchFamily="18" charset="0"/>
              </a:rPr>
              <a:t>Where date of agreement fixing amount of consideration and date of registration for transfer of capital asset are not same, value adopted or assessed or assessable by stamp valuation authority on date of 'agreement' may be taken for purpose of computing full value of consideration for such transfer</a:t>
            </a:r>
          </a:p>
          <a:p>
            <a:pPr marL="0" indent="0" algn="just">
              <a:lnSpc>
                <a:spcPct val="120000"/>
              </a:lnSpc>
              <a:spcBef>
                <a:spcPts val="235"/>
              </a:spcBef>
              <a:buNone/>
            </a:pPr>
            <a:endParaRPr lang="en-GB" sz="2400" b="1" dirty="0">
              <a:latin typeface="Times New Roman" panose="02020603050405020304" pitchFamily="18" charset="0"/>
              <a:cs typeface="Times New Roman" panose="02020603050405020304" pitchFamily="18" charset="0"/>
            </a:endParaRPr>
          </a:p>
          <a:p>
            <a:pPr marL="0" indent="0" algn="just">
              <a:lnSpc>
                <a:spcPct val="120000"/>
              </a:lnSpc>
              <a:spcBef>
                <a:spcPts val="235"/>
              </a:spcBef>
              <a:buNone/>
            </a:pPr>
            <a:r>
              <a:rPr lang="en-IN" sz="2400" b="1" dirty="0" err="1">
                <a:latin typeface="Times New Roman" panose="02020603050405020304" pitchFamily="18" charset="0"/>
                <a:cs typeface="Times New Roman" panose="02020603050405020304" pitchFamily="18" charset="0"/>
              </a:rPr>
              <a:t>Dharamshibhai</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Sonani</a:t>
            </a:r>
            <a:r>
              <a:rPr lang="en-IN" sz="2400" b="1" dirty="0">
                <a:latin typeface="Times New Roman" panose="02020603050405020304" pitchFamily="18" charset="0"/>
                <a:cs typeface="Times New Roman" panose="02020603050405020304" pitchFamily="18" charset="0"/>
              </a:rPr>
              <a:t> Vs. </a:t>
            </a:r>
            <a:r>
              <a:rPr lang="en-IN" sz="2400" b="1" dirty="0" err="1">
                <a:latin typeface="Times New Roman" panose="02020603050405020304" pitchFamily="18" charset="0"/>
                <a:cs typeface="Times New Roman" panose="02020603050405020304" pitchFamily="18" charset="0"/>
              </a:rPr>
              <a:t>Asstt</a:t>
            </a:r>
            <a:r>
              <a:rPr lang="en-IN" sz="2400" b="1" dirty="0">
                <a:latin typeface="Times New Roman" panose="02020603050405020304" pitchFamily="18" charset="0"/>
                <a:cs typeface="Times New Roman" panose="02020603050405020304" pitchFamily="18" charset="0"/>
              </a:rPr>
              <a:t>. Commissioner of Income Tax (ITAT Ahmedabad) in </a:t>
            </a:r>
            <a:r>
              <a:rPr lang="en-GB" sz="2400" b="1" spc="-5" dirty="0">
                <a:latin typeface="Times New Roman" pitchFamily="18" charset="0"/>
                <a:cs typeface="Times New Roman" pitchFamily="18" charset="0"/>
              </a:rPr>
              <a:t>I.T.A. No.1237/</a:t>
            </a:r>
            <a:r>
              <a:rPr lang="en-GB" sz="2400" b="1" spc="-5" dirty="0" err="1">
                <a:latin typeface="Times New Roman" pitchFamily="18" charset="0"/>
                <a:cs typeface="Times New Roman" pitchFamily="18" charset="0"/>
              </a:rPr>
              <a:t>Ahd</a:t>
            </a:r>
            <a:r>
              <a:rPr lang="en-GB" sz="2400" b="1" spc="-5" dirty="0">
                <a:latin typeface="Times New Roman" pitchFamily="18" charset="0"/>
                <a:cs typeface="Times New Roman" pitchFamily="18" charset="0"/>
              </a:rPr>
              <a:t>/2013 (</a:t>
            </a:r>
            <a:r>
              <a:rPr lang="en-IN" sz="2400" b="1" dirty="0">
                <a:latin typeface="Times New Roman" panose="02020603050405020304" pitchFamily="18" charset="0"/>
                <a:cs typeface="Times New Roman" panose="02020603050405020304" pitchFamily="18" charset="0"/>
              </a:rPr>
              <a:t>161 ITD 627 ) </a:t>
            </a:r>
            <a:r>
              <a:rPr lang="en-GB" sz="2400" b="1" spc="-5" dirty="0">
                <a:latin typeface="Times New Roman" pitchFamily="18" charset="0"/>
                <a:cs typeface="Times New Roman" pitchFamily="18" charset="0"/>
              </a:rPr>
              <a:t>dated 30.09.2016 (AY 2008-09).</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4192938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04" y="224973"/>
            <a:ext cx="11615765" cy="5893934"/>
          </a:xfrm>
        </p:spPr>
        <p:txBody>
          <a:bodyPr>
            <a:noAutofit/>
          </a:bodyPr>
          <a:lstStyle/>
          <a:p>
            <a:pPr marL="109728" indent="0" algn="just">
              <a:buNone/>
            </a:pPr>
            <a:r>
              <a:rPr lang="en-US" sz="2200" b="1" i="0" dirty="0">
                <a:solidFill>
                  <a:srgbClr val="000000"/>
                </a:solidFill>
                <a:effectLst/>
                <a:latin typeface="Times New Roman" panose="02020603050405020304" pitchFamily="18" charset="0"/>
                <a:cs typeface="Times New Roman" panose="02020603050405020304" pitchFamily="18" charset="0"/>
              </a:rPr>
              <a:t>Section 54 in The Transfer Of Property Act, 1882</a:t>
            </a:r>
          </a:p>
          <a:p>
            <a:pPr marL="0" indent="0" algn="just">
              <a:buNone/>
            </a:pPr>
            <a:r>
              <a:rPr lang="en-US" sz="2200" b="1" i="0" dirty="0">
                <a:solidFill>
                  <a:srgbClr val="000000"/>
                </a:solidFill>
                <a:effectLst/>
                <a:highlight>
                  <a:srgbClr val="FFFFFF"/>
                </a:highlight>
                <a:latin typeface="Times New Roman" panose="02020603050405020304" pitchFamily="18" charset="0"/>
                <a:cs typeface="Times New Roman" panose="02020603050405020304" pitchFamily="18" charset="0"/>
              </a:rPr>
              <a:t>54. “Sale” defined.—</a:t>
            </a:r>
          </a:p>
          <a:p>
            <a:pPr marL="0" indent="0" algn="just">
              <a:buNone/>
            </a:pPr>
            <a:r>
              <a:rPr lang="en-US"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"Sale” is a transfer of ownership in exchange for a price paid or promised or part-paid and part-promised.</a:t>
            </a:r>
          </a:p>
          <a:p>
            <a:pPr marL="0" indent="0" algn="just">
              <a:buNone/>
            </a:pPr>
            <a:r>
              <a:rPr lang="en-US"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Sale how made.—</a:t>
            </a:r>
          </a:p>
          <a:p>
            <a:pPr marL="0" indent="0" algn="just">
              <a:buNone/>
            </a:pPr>
            <a:r>
              <a:rPr lang="en-US"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Such transfer, in the case of tangible immoveable property of the value of one hundred rupees and upwards, or in the case of a reversion or other intangible thing, can be made only by a registered instrument.</a:t>
            </a:r>
          </a:p>
          <a:p>
            <a:pPr marL="0" indent="0" algn="just">
              <a:buNone/>
            </a:pPr>
            <a:r>
              <a:rPr lang="en-US"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In the case of tangible immoveable property of a value less than one hundred rupees, such transfer may be made either by a registered instrument or by delivery of the property.</a:t>
            </a:r>
          </a:p>
          <a:p>
            <a:pPr marL="0" indent="0" algn="just">
              <a:buNone/>
            </a:pPr>
            <a:r>
              <a:rPr lang="en-US"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Delivery of tangible immoveable property takes place when the seller places the buyer, or such person as he directs, in possession of the property.</a:t>
            </a:r>
          </a:p>
          <a:p>
            <a:pPr marL="0" indent="0" algn="just">
              <a:buNone/>
            </a:pPr>
            <a:r>
              <a:rPr lang="en-US"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Contract for sale.—</a:t>
            </a:r>
          </a:p>
          <a:p>
            <a:pPr marL="0" indent="0" algn="just">
              <a:buNone/>
            </a:pPr>
            <a:r>
              <a:rPr lang="en-US"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A contract for the sale of immoveable property is a contract that a sale of such property shall take place on terms settled between the parties.</a:t>
            </a:r>
          </a:p>
          <a:p>
            <a:pPr marL="0" indent="0" algn="just">
              <a:buNone/>
            </a:pPr>
            <a:r>
              <a:rPr lang="en-US" sz="2200" b="0" i="0" dirty="0">
                <a:solidFill>
                  <a:srgbClr val="000000"/>
                </a:solidFill>
                <a:effectLst/>
                <a:highlight>
                  <a:srgbClr val="FFFFFF"/>
                </a:highlight>
                <a:latin typeface="Times New Roman" panose="02020603050405020304" pitchFamily="18" charset="0"/>
                <a:cs typeface="Times New Roman" panose="02020603050405020304" pitchFamily="18" charset="0"/>
              </a:rPr>
              <a:t>It does not, of itself, create any interest in or charge on such property.</a:t>
            </a:r>
            <a:endParaRPr lang="en-US" sz="2200" i="0" u="none" strike="noStrike" baseline="0" dirty="0">
              <a:solidFill>
                <a:srgbClr val="000009"/>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36014563"/>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689" y="361244"/>
            <a:ext cx="10936111" cy="5815719"/>
          </a:xfrm>
        </p:spPr>
        <p:txBody>
          <a:bodyPr>
            <a:normAutofit/>
          </a:bodyPr>
          <a:lstStyle/>
          <a:p>
            <a:pPr marL="0" indent="0" algn="just">
              <a:buNone/>
            </a:pPr>
            <a:r>
              <a:rPr lang="en-IN" sz="2400" b="1" u="sng" dirty="0">
                <a:latin typeface="Times New Roman" panose="02020603050405020304" pitchFamily="18" charset="0"/>
                <a:cs typeface="Times New Roman" panose="02020603050405020304" pitchFamily="18" charset="0"/>
              </a:rPr>
              <a:t>Division Bench decisions on the lines of </a:t>
            </a:r>
            <a:r>
              <a:rPr lang="en-IN" sz="2400" b="1" u="sng" dirty="0" err="1">
                <a:latin typeface="Times New Roman" panose="02020603050405020304" pitchFamily="18" charset="0"/>
                <a:cs typeface="Times New Roman" panose="02020603050405020304" pitchFamily="18" charset="0"/>
              </a:rPr>
              <a:t>Dharamshibhai</a:t>
            </a:r>
            <a:r>
              <a:rPr lang="en-IN" sz="2400" b="1" u="sng" dirty="0">
                <a:latin typeface="Times New Roman" panose="02020603050405020304" pitchFamily="18" charset="0"/>
                <a:cs typeface="Times New Roman" panose="02020603050405020304" pitchFamily="18" charset="0"/>
              </a:rPr>
              <a:t> </a:t>
            </a:r>
            <a:r>
              <a:rPr lang="en-IN" sz="2400" b="1" u="sng" dirty="0" err="1">
                <a:latin typeface="Times New Roman" panose="02020603050405020304" pitchFamily="18" charset="0"/>
                <a:cs typeface="Times New Roman" panose="02020603050405020304" pitchFamily="18" charset="0"/>
              </a:rPr>
              <a:t>Somani</a:t>
            </a:r>
            <a:r>
              <a:rPr lang="en-IN" sz="2400" b="1" u="sng" dirty="0">
                <a:latin typeface="Times New Roman" panose="02020603050405020304" pitchFamily="18" charset="0"/>
                <a:cs typeface="Times New Roman" panose="02020603050405020304" pitchFamily="18" charset="0"/>
              </a:rPr>
              <a:t> [(2016) 161 ITD 627 (</a:t>
            </a:r>
            <a:r>
              <a:rPr lang="en-IN" sz="2400" b="1" u="sng" dirty="0" err="1">
                <a:latin typeface="Times New Roman" panose="02020603050405020304" pitchFamily="18" charset="0"/>
                <a:cs typeface="Times New Roman" panose="02020603050405020304" pitchFamily="18" charset="0"/>
              </a:rPr>
              <a:t>Ahd</a:t>
            </a:r>
            <a:r>
              <a:rPr lang="en-IN" sz="2400" b="1" u="sng" dirty="0">
                <a:latin typeface="Times New Roman" panose="02020603050405020304" pitchFamily="18" charset="0"/>
                <a:cs typeface="Times New Roman" panose="02020603050405020304" pitchFamily="18" charset="0"/>
              </a:rPr>
              <a:t>. – Trib.)(SMC)]</a:t>
            </a:r>
          </a:p>
          <a:p>
            <a:pPr marL="0" indent="0" algn="just">
              <a:buNone/>
            </a:pPr>
            <a:r>
              <a:rPr lang="en-IN" sz="2400" b="1" dirty="0">
                <a:latin typeface="Times New Roman" panose="02020603050405020304" pitchFamily="18" charset="0"/>
                <a:cs typeface="Times New Roman" panose="02020603050405020304" pitchFamily="18" charset="0"/>
              </a:rPr>
              <a:t>a) Amit Bansal v. ACIT [(2018) 100 taxmann.com 334 (Delhi – Trib.)] </a:t>
            </a:r>
          </a:p>
          <a:p>
            <a:pPr marL="0" indent="0" algn="just">
              <a:buNone/>
            </a:pPr>
            <a:r>
              <a:rPr lang="en-IN" sz="2400" b="1" dirty="0">
                <a:latin typeface="Times New Roman" panose="02020603050405020304" pitchFamily="18" charset="0"/>
                <a:cs typeface="Times New Roman" panose="02020603050405020304" pitchFamily="18" charset="0"/>
              </a:rPr>
              <a:t>b) </a:t>
            </a:r>
            <a:r>
              <a:rPr lang="en-IN" sz="2400" b="1" dirty="0" err="1">
                <a:latin typeface="Times New Roman" panose="02020603050405020304" pitchFamily="18" charset="0"/>
                <a:cs typeface="Times New Roman" panose="02020603050405020304" pitchFamily="18" charset="0"/>
              </a:rPr>
              <a:t>Devendra</a:t>
            </a:r>
            <a:r>
              <a:rPr lang="en-IN" sz="2400" b="1" dirty="0">
                <a:latin typeface="Times New Roman" panose="02020603050405020304" pitchFamily="18" charset="0"/>
                <a:cs typeface="Times New Roman" panose="02020603050405020304" pitchFamily="18" charset="0"/>
              </a:rPr>
              <a:t> J. Mehta v. ACIT [(2017) 77 taxmann.com 282 (Rajkot – Trib.)]</a:t>
            </a:r>
          </a:p>
          <a:p>
            <a:pPr marL="0" indent="0" algn="just">
              <a:buNone/>
            </a:pPr>
            <a:r>
              <a:rPr lang="en-IN" sz="2400" b="1" dirty="0">
                <a:latin typeface="Times New Roman" panose="02020603050405020304" pitchFamily="18" charset="0"/>
                <a:cs typeface="Times New Roman" panose="02020603050405020304" pitchFamily="18" charset="0"/>
              </a:rPr>
              <a:t>c) </a:t>
            </a:r>
            <a:r>
              <a:rPr lang="en-IN" sz="2400" b="1" dirty="0" err="1">
                <a:latin typeface="Times New Roman" panose="02020603050405020304" pitchFamily="18" charset="0"/>
                <a:cs typeface="Times New Roman" panose="02020603050405020304" pitchFamily="18" charset="0"/>
              </a:rPr>
              <a:t>Goldgerg</a:t>
            </a:r>
            <a:r>
              <a:rPr lang="en-IN" sz="2400" b="1" dirty="0">
                <a:latin typeface="Times New Roman" panose="02020603050405020304" pitchFamily="18" charset="0"/>
                <a:cs typeface="Times New Roman" panose="02020603050405020304" pitchFamily="18" charset="0"/>
              </a:rPr>
              <a:t> Finance </a:t>
            </a:r>
            <a:r>
              <a:rPr lang="en-IN" sz="2400" b="1" dirty="0" err="1">
                <a:latin typeface="Times New Roman" panose="02020603050405020304" pitchFamily="18" charset="0"/>
                <a:cs typeface="Times New Roman" panose="02020603050405020304" pitchFamily="18" charset="0"/>
              </a:rPr>
              <a:t>Pvt.</a:t>
            </a:r>
            <a:r>
              <a:rPr lang="en-IN" sz="2400" b="1" dirty="0">
                <a:latin typeface="Times New Roman" panose="02020603050405020304" pitchFamily="18" charset="0"/>
                <a:cs typeface="Times New Roman" panose="02020603050405020304" pitchFamily="18" charset="0"/>
              </a:rPr>
              <a:t> Ltd. v. ACIT [(2017) 78 taxmann.com 123 (Mumbai – Trib.)]</a:t>
            </a:r>
          </a:p>
          <a:p>
            <a:pPr marL="0" indent="0" algn="just">
              <a:buNone/>
            </a:pPr>
            <a:r>
              <a:rPr lang="en-IN" sz="2400" b="1" dirty="0">
                <a:latin typeface="Times New Roman" panose="02020603050405020304" pitchFamily="18" charset="0"/>
                <a:cs typeface="Times New Roman" panose="02020603050405020304" pitchFamily="18" charset="0"/>
              </a:rPr>
              <a:t>d) </a:t>
            </a:r>
            <a:r>
              <a:rPr lang="en-IN" sz="2400" b="1" dirty="0" err="1">
                <a:latin typeface="Times New Roman" panose="02020603050405020304" pitchFamily="18" charset="0"/>
                <a:cs typeface="Times New Roman" panose="02020603050405020304" pitchFamily="18" charset="0"/>
              </a:rPr>
              <a:t>Hari</a:t>
            </a:r>
            <a:r>
              <a:rPr lang="en-IN" sz="2400" b="1" dirty="0">
                <a:latin typeface="Times New Roman" panose="02020603050405020304" pitchFamily="18" charset="0"/>
                <a:cs typeface="Times New Roman" panose="02020603050405020304" pitchFamily="18" charset="0"/>
              </a:rPr>
              <a:t> Mohan Das </a:t>
            </a:r>
            <a:r>
              <a:rPr lang="en-IN" sz="2400" b="1" dirty="0" err="1">
                <a:latin typeface="Times New Roman" panose="02020603050405020304" pitchFamily="18" charset="0"/>
                <a:cs typeface="Times New Roman" panose="02020603050405020304" pitchFamily="18" charset="0"/>
              </a:rPr>
              <a:t>Tandon</a:t>
            </a:r>
            <a:r>
              <a:rPr lang="en-IN" sz="2400" b="1" dirty="0">
                <a:latin typeface="Times New Roman" panose="02020603050405020304" pitchFamily="18" charset="0"/>
                <a:cs typeface="Times New Roman" panose="02020603050405020304" pitchFamily="18" charset="0"/>
              </a:rPr>
              <a:t> v. Pr. CIT [(2018) 91 taxmann.com 199 (Allahabad – Trib.)]</a:t>
            </a:r>
          </a:p>
          <a:p>
            <a:pPr marL="0" indent="0" algn="just">
              <a:buNone/>
            </a:pPr>
            <a:r>
              <a:rPr lang="en-IN" sz="2400" b="1" dirty="0">
                <a:latin typeface="Times New Roman" panose="02020603050405020304" pitchFamily="18" charset="0"/>
                <a:cs typeface="Times New Roman" panose="02020603050405020304" pitchFamily="18" charset="0"/>
              </a:rPr>
              <a:t>e) Rahul G. Patel v. DCIT [(2018) 97 taxmann.com 598 (Ahmedabad-Trib.)] </a:t>
            </a:r>
          </a:p>
          <a:p>
            <a:pPr marL="0" indent="0" algn="just">
              <a:buNone/>
            </a:pPr>
            <a:r>
              <a:rPr lang="en-IN" sz="2400" b="1" dirty="0">
                <a:latin typeface="Times New Roman" panose="02020603050405020304" pitchFamily="18" charset="0"/>
                <a:cs typeface="Times New Roman" panose="02020603050405020304" pitchFamily="18" charset="0"/>
              </a:rPr>
              <a:t>f) Smt. </a:t>
            </a:r>
            <a:r>
              <a:rPr lang="en-IN" sz="2400" b="1" dirty="0" err="1">
                <a:latin typeface="Times New Roman" panose="02020603050405020304" pitchFamily="18" charset="0"/>
                <a:cs typeface="Times New Roman" panose="02020603050405020304" pitchFamily="18" charset="0"/>
              </a:rPr>
              <a:t>Chalasani</a:t>
            </a:r>
            <a:r>
              <a:rPr lang="en-IN" sz="2400" b="1" dirty="0">
                <a:latin typeface="Times New Roman" panose="02020603050405020304" pitchFamily="18" charset="0"/>
                <a:cs typeface="Times New Roman" panose="02020603050405020304" pitchFamily="18" charset="0"/>
              </a:rPr>
              <a:t> Naga </a:t>
            </a:r>
            <a:r>
              <a:rPr lang="en-IN" sz="2400" b="1" dirty="0" err="1">
                <a:latin typeface="Times New Roman" panose="02020603050405020304" pitchFamily="18" charset="0"/>
                <a:cs typeface="Times New Roman" panose="02020603050405020304" pitchFamily="18" charset="0"/>
              </a:rPr>
              <a:t>Ratna</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Kumari</a:t>
            </a:r>
            <a:r>
              <a:rPr lang="en-IN" sz="2400" b="1" dirty="0">
                <a:latin typeface="Times New Roman" panose="02020603050405020304" pitchFamily="18" charset="0"/>
                <a:cs typeface="Times New Roman" panose="02020603050405020304" pitchFamily="18" charset="0"/>
              </a:rPr>
              <a:t> v. ITO [(2017) 79 taxmann.com 104 (Visakhapatnam – Trib.)]</a:t>
            </a:r>
          </a:p>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27394439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0955" y="140677"/>
            <a:ext cx="11234103" cy="6499274"/>
          </a:xfrm>
        </p:spPr>
        <p:txBody>
          <a:bodyPr>
            <a:normAutofit/>
          </a:bodyPr>
          <a:lstStyle/>
          <a:p>
            <a:pPr algn="just"/>
            <a:r>
              <a:rPr lang="en-IN" sz="2400" b="1" dirty="0">
                <a:solidFill>
                  <a:schemeClr val="tx1"/>
                </a:solidFill>
                <a:latin typeface="Times New Roman" panose="02020603050405020304" pitchFamily="18" charset="0"/>
                <a:cs typeface="Times New Roman" panose="02020603050405020304" pitchFamily="18" charset="0"/>
              </a:rPr>
              <a:t>ISSUE - 14</a:t>
            </a:r>
          </a:p>
          <a:p>
            <a:pPr algn="just"/>
            <a:r>
              <a:rPr lang="en-IN" sz="2400" b="1" u="sng" dirty="0">
                <a:solidFill>
                  <a:schemeClr val="tx1"/>
                </a:solidFill>
                <a:latin typeface="Times New Roman" panose="02020603050405020304" pitchFamily="18" charset="0"/>
                <a:cs typeface="Times New Roman" panose="02020603050405020304" pitchFamily="18" charset="0"/>
              </a:rPr>
              <a:t>Whether section 50C is applicable in case of transfer of property by way of gift, will, merger or any other such mode?</a:t>
            </a:r>
          </a:p>
          <a:p>
            <a:pPr algn="just"/>
            <a:r>
              <a:rPr lang="en-IN" sz="2400" dirty="0">
                <a:solidFill>
                  <a:schemeClr val="tx1"/>
                </a:solidFill>
                <a:latin typeface="Times New Roman" panose="02020603050405020304" pitchFamily="18" charset="0"/>
                <a:cs typeface="Times New Roman" panose="02020603050405020304" pitchFamily="18" charset="0"/>
              </a:rPr>
              <a:t>This </a:t>
            </a:r>
            <a:r>
              <a:rPr lang="en-IN" sz="2400" b="1" u="sng" dirty="0">
                <a:solidFill>
                  <a:schemeClr val="tx1"/>
                </a:solidFill>
                <a:latin typeface="Times New Roman" panose="02020603050405020304" pitchFamily="18" charset="0"/>
                <a:cs typeface="Times New Roman" panose="02020603050405020304" pitchFamily="18" charset="0"/>
              </a:rPr>
              <a:t>section is applicable when there is transfer of immovable property in which sale consideration is received or accrued to the transferor</a:t>
            </a:r>
            <a:r>
              <a:rPr lang="en-IN" sz="2400" dirty="0">
                <a:solidFill>
                  <a:schemeClr val="tx1"/>
                </a:solidFill>
                <a:latin typeface="Times New Roman" panose="02020603050405020304" pitchFamily="18" charset="0"/>
                <a:cs typeface="Times New Roman" panose="02020603050405020304" pitchFamily="18" charset="0"/>
              </a:rPr>
              <a:t>. </a:t>
            </a:r>
          </a:p>
          <a:p>
            <a:pPr algn="just"/>
            <a:r>
              <a:rPr lang="en-IN" sz="2400" b="1" u="sng" dirty="0">
                <a:solidFill>
                  <a:schemeClr val="tx1"/>
                </a:solidFill>
                <a:latin typeface="Times New Roman" panose="02020603050405020304" pitchFamily="18" charset="0"/>
                <a:cs typeface="Times New Roman" panose="02020603050405020304" pitchFamily="18" charset="0"/>
              </a:rPr>
              <a:t>Situations as prescribed u/s. 47 which are not regarded  as 'transfer' would not be covered within the ambit of section 50C. </a:t>
            </a:r>
          </a:p>
          <a:p>
            <a:pPr algn="just"/>
            <a:r>
              <a:rPr lang="en-IN" sz="2400" b="1" u="sng" dirty="0">
                <a:solidFill>
                  <a:schemeClr val="tx1"/>
                </a:solidFill>
                <a:latin typeface="Times New Roman" panose="02020603050405020304" pitchFamily="18" charset="0"/>
                <a:cs typeface="Times New Roman" panose="02020603050405020304" pitchFamily="18" charset="0"/>
              </a:rPr>
              <a:t>Accordingly, transfer of asset by way of gift or Will or an irrevocable trust, on partition of HUF, are not regarded as 'transfer' and in such cases, there would be no applicability of the provisions of section 50C.</a:t>
            </a:r>
          </a:p>
          <a:p>
            <a:pPr algn="just"/>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422070643"/>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033" y="129791"/>
            <a:ext cx="11574507" cy="6499274"/>
          </a:xfrm>
        </p:spPr>
        <p:txBody>
          <a:bodyPr>
            <a:normAutofit/>
          </a:bodyPr>
          <a:lstStyle/>
          <a:p>
            <a:pPr algn="just"/>
            <a:r>
              <a:rPr lang="en-IN" sz="2400" b="1" dirty="0">
                <a:solidFill>
                  <a:schemeClr val="tx1"/>
                </a:solidFill>
                <a:latin typeface="Times New Roman" panose="02020603050405020304" pitchFamily="18" charset="0"/>
                <a:cs typeface="Times New Roman" panose="02020603050405020304" pitchFamily="18" charset="0"/>
              </a:rPr>
              <a:t>ISSUE – 15</a:t>
            </a:r>
          </a:p>
          <a:p>
            <a:pPr algn="just"/>
            <a:r>
              <a:rPr lang="en-IN" sz="2400" b="1" u="sng" dirty="0">
                <a:solidFill>
                  <a:schemeClr val="tx1"/>
                </a:solidFill>
                <a:latin typeface="Times New Roman" panose="02020603050405020304" pitchFamily="18" charset="0"/>
                <a:cs typeface="Times New Roman" panose="02020603050405020304" pitchFamily="18" charset="0"/>
              </a:rPr>
              <a:t>Whether section 50C is applicable in case of transfer of 'rural agricultural land'?</a:t>
            </a:r>
          </a:p>
          <a:p>
            <a:pPr algn="just"/>
            <a:r>
              <a:rPr lang="en-IN" sz="2400" dirty="0">
                <a:solidFill>
                  <a:schemeClr val="tx1"/>
                </a:solidFill>
                <a:latin typeface="Times New Roman" panose="02020603050405020304" pitchFamily="18" charset="0"/>
                <a:cs typeface="Times New Roman" panose="02020603050405020304" pitchFamily="18" charset="0"/>
              </a:rPr>
              <a:t>Section 50C is applicable when there is transfer of land or building or both in the nature of 'capital asset'. </a:t>
            </a:r>
          </a:p>
          <a:p>
            <a:pPr algn="just"/>
            <a:r>
              <a:rPr lang="en-IN" sz="2400" dirty="0">
                <a:solidFill>
                  <a:schemeClr val="tx1"/>
                </a:solidFill>
                <a:latin typeface="Times New Roman" panose="02020603050405020304" pitchFamily="18" charset="0"/>
                <a:cs typeface="Times New Roman" panose="02020603050405020304" pitchFamily="18" charset="0"/>
              </a:rPr>
              <a:t>As per section 2(14) of the Act Rural agricultural land' situated beyond the prescribed distances from the municipality limits is not treated as 'capital asset'. </a:t>
            </a:r>
          </a:p>
          <a:p>
            <a:pPr algn="just"/>
            <a:r>
              <a:rPr lang="en-IN" sz="2400" dirty="0">
                <a:solidFill>
                  <a:schemeClr val="tx1"/>
                </a:solidFill>
                <a:latin typeface="Times New Roman" panose="02020603050405020304" pitchFamily="18" charset="0"/>
                <a:cs typeface="Times New Roman" panose="02020603050405020304" pitchFamily="18" charset="0"/>
              </a:rPr>
              <a:t>Therefore, in case of transfer of rural agricultural land, there is no applicability of section 50C. </a:t>
            </a:r>
          </a:p>
          <a:p>
            <a:pPr algn="just"/>
            <a:r>
              <a:rPr lang="en-IN" sz="2400" dirty="0">
                <a:solidFill>
                  <a:schemeClr val="tx1"/>
                </a:solidFill>
                <a:latin typeface="Times New Roman" panose="02020603050405020304" pitchFamily="18" charset="0"/>
                <a:cs typeface="Times New Roman" panose="02020603050405020304" pitchFamily="18" charset="0"/>
              </a:rPr>
              <a:t>However, in case of transfer of urban agricultural land, section 50C would remain applicable.</a:t>
            </a:r>
          </a:p>
          <a:p>
            <a:pPr algn="just"/>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977943980"/>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686" y="218587"/>
            <a:ext cx="10972800" cy="4525963"/>
          </a:xfrm>
        </p:spPr>
        <p:txBody>
          <a:bodyPr>
            <a:noAutofit/>
          </a:bodyPr>
          <a:lstStyle/>
          <a:p>
            <a:pPr marL="109728" indent="0" algn="just">
              <a:buNone/>
            </a:pPr>
            <a:r>
              <a:rPr lang="en-GB" sz="2000" dirty="0">
                <a:latin typeface="Times New Roman" panose="02020603050405020304" pitchFamily="18" charset="0"/>
                <a:cs typeface="Times New Roman" panose="02020603050405020304" pitchFamily="18" charset="0"/>
              </a:rPr>
              <a:t>2(14) </a:t>
            </a:r>
            <a:r>
              <a:rPr lang="en-IN" sz="2000" dirty="0">
                <a:latin typeface="Times New Roman" panose="02020603050405020304" pitchFamily="18" charset="0"/>
                <a:cs typeface="Times New Roman" panose="02020603050405020304" pitchFamily="18" charset="0"/>
              </a:rPr>
              <a:t>"capital asset" means—</a:t>
            </a:r>
            <a:endParaRPr lang="en-GB" sz="2000" dirty="0">
              <a:latin typeface="Times New Roman" panose="02020603050405020304" pitchFamily="18" charset="0"/>
              <a:cs typeface="Times New Roman" panose="02020603050405020304" pitchFamily="18" charset="0"/>
            </a:endParaRPr>
          </a:p>
          <a:p>
            <a:pPr marL="109728" indent="0" algn="just">
              <a:buNone/>
            </a:pP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iii</a:t>
            </a:r>
            <a:r>
              <a:rPr lang="en-GB" sz="2000" dirty="0">
                <a:latin typeface="Times New Roman" panose="02020603050405020304" pitchFamily="18" charset="0"/>
                <a:cs typeface="Times New Roman" panose="02020603050405020304" pitchFamily="18" charset="0"/>
              </a:rPr>
              <a:t>) agricultural land in India, not being land situate—</a:t>
            </a:r>
          </a:p>
          <a:p>
            <a:pPr marL="109728" indent="0" algn="just">
              <a:buNone/>
            </a:pP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a</a:t>
            </a:r>
            <a:r>
              <a:rPr lang="en-GB" sz="2000" dirty="0">
                <a:latin typeface="Times New Roman" panose="02020603050405020304" pitchFamily="18" charset="0"/>
                <a:cs typeface="Times New Roman" panose="02020603050405020304" pitchFamily="18" charset="0"/>
              </a:rPr>
              <a:t>) in any area which is comprised within the jurisdiction of a municipality (whether known as a municipality, municipal corporation, notified area committee, town area committee, town committee, or by any other name) or a cantonment board and which has a population of not less than ten thousand ; or</a:t>
            </a:r>
          </a:p>
          <a:p>
            <a:pPr marL="109728" indent="0" algn="just">
              <a:buNone/>
            </a:pPr>
            <a:endParaRPr lang="en-GB" sz="2000" dirty="0">
              <a:latin typeface="Times New Roman" panose="02020603050405020304" pitchFamily="18" charset="0"/>
              <a:cs typeface="Times New Roman" panose="02020603050405020304" pitchFamily="18" charset="0"/>
            </a:endParaRPr>
          </a:p>
          <a:p>
            <a:pPr marL="109728" indent="0" algn="just">
              <a:buNone/>
            </a:pP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b</a:t>
            </a:r>
            <a:r>
              <a:rPr lang="en-GB" sz="2000" dirty="0">
                <a:latin typeface="Times New Roman" panose="02020603050405020304" pitchFamily="18" charset="0"/>
                <a:cs typeface="Times New Roman" panose="02020603050405020304" pitchFamily="18" charset="0"/>
              </a:rPr>
              <a:t>) in any area within the distance, measured aerially,—</a:t>
            </a:r>
          </a:p>
          <a:p>
            <a:pPr marL="109728" indent="0" algn="just">
              <a:buNone/>
            </a:pP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I</a:t>
            </a:r>
            <a:r>
              <a:rPr lang="en-GB" sz="2000" dirty="0">
                <a:latin typeface="Times New Roman" panose="02020603050405020304" pitchFamily="18" charset="0"/>
                <a:cs typeface="Times New Roman" panose="02020603050405020304" pitchFamily="18" charset="0"/>
              </a:rPr>
              <a:t>) not being more than two kilometres, from the local limits of any municipality or cantonment board referred to in item (</a:t>
            </a:r>
            <a:r>
              <a:rPr lang="en-GB" sz="2000" i="1" dirty="0">
                <a:latin typeface="Times New Roman" panose="02020603050405020304" pitchFamily="18" charset="0"/>
                <a:cs typeface="Times New Roman" panose="02020603050405020304" pitchFamily="18" charset="0"/>
              </a:rPr>
              <a:t>a</a:t>
            </a:r>
            <a:r>
              <a:rPr lang="en-GB" sz="2000" dirty="0">
                <a:latin typeface="Times New Roman" panose="02020603050405020304" pitchFamily="18" charset="0"/>
                <a:cs typeface="Times New Roman" panose="02020603050405020304" pitchFamily="18" charset="0"/>
              </a:rPr>
              <a:t>) and which has a population of more than ten thousand but not exceeding one lakh; or</a:t>
            </a:r>
          </a:p>
          <a:p>
            <a:pPr marL="109728" indent="0" algn="just">
              <a:buNone/>
            </a:pPr>
            <a:r>
              <a:rPr lang="en-GB" sz="2000" dirty="0">
                <a:latin typeface="Times New Roman" panose="02020603050405020304" pitchFamily="18" charset="0"/>
                <a:cs typeface="Times New Roman" panose="02020603050405020304" pitchFamily="18" charset="0"/>
              </a:rPr>
              <a:t> (</a:t>
            </a:r>
            <a:r>
              <a:rPr lang="en-GB" sz="2000" i="1" dirty="0">
                <a:latin typeface="Times New Roman" panose="02020603050405020304" pitchFamily="18" charset="0"/>
                <a:cs typeface="Times New Roman" panose="02020603050405020304" pitchFamily="18" charset="0"/>
              </a:rPr>
              <a:t>II</a:t>
            </a:r>
            <a:r>
              <a:rPr lang="en-GB" sz="2000" dirty="0">
                <a:latin typeface="Times New Roman" panose="02020603050405020304" pitchFamily="18" charset="0"/>
                <a:cs typeface="Times New Roman" panose="02020603050405020304" pitchFamily="18" charset="0"/>
              </a:rPr>
              <a:t>) not being more than six kilometres, from the local limits of any municipality or cantonment board referred to in item (</a:t>
            </a:r>
            <a:r>
              <a:rPr lang="en-GB" sz="2000" i="1" dirty="0">
                <a:latin typeface="Times New Roman" panose="02020603050405020304" pitchFamily="18" charset="0"/>
                <a:cs typeface="Times New Roman" panose="02020603050405020304" pitchFamily="18" charset="0"/>
              </a:rPr>
              <a:t>a</a:t>
            </a:r>
            <a:r>
              <a:rPr lang="en-GB" sz="2000" dirty="0">
                <a:latin typeface="Times New Roman" panose="02020603050405020304" pitchFamily="18" charset="0"/>
                <a:cs typeface="Times New Roman" panose="02020603050405020304" pitchFamily="18" charset="0"/>
              </a:rPr>
              <a:t>) and which has a population of more than one lakh but not exceeding ten lakh; or</a:t>
            </a:r>
          </a:p>
          <a:p>
            <a:pPr marL="109728" indent="0" algn="just">
              <a:buNone/>
            </a:pP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III</a:t>
            </a:r>
            <a:r>
              <a:rPr lang="en-GB" sz="2000" dirty="0">
                <a:latin typeface="Times New Roman" panose="02020603050405020304" pitchFamily="18" charset="0"/>
                <a:cs typeface="Times New Roman" panose="02020603050405020304" pitchFamily="18" charset="0"/>
              </a:rPr>
              <a:t>) not being more than eight kilometres, from the local limits of any municipality or cantonment board referred to in item (</a:t>
            </a:r>
            <a:r>
              <a:rPr lang="en-GB" sz="2000" i="1" dirty="0">
                <a:latin typeface="Times New Roman" panose="02020603050405020304" pitchFamily="18" charset="0"/>
                <a:cs typeface="Times New Roman" panose="02020603050405020304" pitchFamily="18" charset="0"/>
              </a:rPr>
              <a:t>a</a:t>
            </a:r>
            <a:r>
              <a:rPr lang="en-GB" sz="2000" dirty="0">
                <a:latin typeface="Times New Roman" panose="02020603050405020304" pitchFamily="18" charset="0"/>
                <a:cs typeface="Times New Roman" panose="02020603050405020304" pitchFamily="18" charset="0"/>
              </a:rPr>
              <a:t>) and which has a population of more than ten lakh.</a:t>
            </a:r>
          </a:p>
          <a:p>
            <a:pPr marL="109728" indent="0" algn="just">
              <a:buNone/>
            </a:pPr>
            <a:r>
              <a:rPr lang="en-GB" sz="2000" i="1" dirty="0">
                <a:latin typeface="Times New Roman" panose="02020603050405020304" pitchFamily="18" charset="0"/>
                <a:cs typeface="Times New Roman" panose="02020603050405020304" pitchFamily="18" charset="0"/>
              </a:rPr>
              <a:t>Explanation.</a:t>
            </a:r>
            <a:r>
              <a:rPr lang="en-GB" sz="2000" dirty="0">
                <a:latin typeface="Times New Roman" panose="02020603050405020304" pitchFamily="18" charset="0"/>
                <a:cs typeface="Times New Roman" panose="02020603050405020304" pitchFamily="18" charset="0"/>
              </a:rPr>
              <a:t>—For the purposes of this sub-clause, "population" means the population according to the last preceding census of which the relevant figures have been published before the first day of the previous year;</a:t>
            </a:r>
          </a:p>
          <a:p>
            <a:pPr marL="109728" indent="0" algn="just">
              <a:buNone/>
            </a:pPr>
            <a:endParaRPr lang="en-IN" sz="200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F8DA54FC-E728-E6E2-3FD0-7A9D2CC07F39}"/>
              </a:ext>
            </a:extLst>
          </p:cNvPr>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916347419"/>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58" y="163282"/>
            <a:ext cx="11703484" cy="6019800"/>
          </a:xfrm>
        </p:spPr>
        <p:txBody>
          <a:bodyPr>
            <a:noAutofit/>
          </a:bodyPr>
          <a:lstStyle/>
          <a:p>
            <a:pPr marL="109728" indent="0" algn="just">
              <a:buNone/>
            </a:pPr>
            <a:r>
              <a:rPr lang="en-IN" sz="2300" b="1" dirty="0">
                <a:latin typeface="Times New Roman" panose="02020603050405020304" pitchFamily="18" charset="0"/>
                <a:cs typeface="Times New Roman" panose="02020603050405020304" pitchFamily="18" charset="0"/>
              </a:rPr>
              <a:t>ISSUE - 16</a:t>
            </a:r>
          </a:p>
          <a:p>
            <a:pPr marL="109728" indent="0" algn="just">
              <a:buNone/>
            </a:pPr>
            <a:r>
              <a:rPr lang="en-IN" sz="2300" b="1" u="sng" dirty="0">
                <a:latin typeface="Times New Roman" panose="02020603050405020304" pitchFamily="18" charset="0"/>
                <a:cs typeface="Times New Roman" panose="02020603050405020304" pitchFamily="18" charset="0"/>
              </a:rPr>
              <a:t>Whether the word 'assessable' inserted with the stamp duty value can be applied retrospectively?</a:t>
            </a:r>
          </a:p>
          <a:p>
            <a:pPr marL="109728" indent="0" algn="just">
              <a:buNone/>
            </a:pPr>
            <a:r>
              <a:rPr lang="en-IN" sz="2300" dirty="0">
                <a:latin typeface="Times New Roman" panose="02020603050405020304" pitchFamily="18" charset="0"/>
                <a:cs typeface="Times New Roman" panose="02020603050405020304" pitchFamily="18" charset="0"/>
              </a:rPr>
              <a:t>Section </a:t>
            </a:r>
            <a:r>
              <a:rPr lang="en-IN" sz="2300" b="1" u="sng" dirty="0">
                <a:latin typeface="Times New Roman" panose="02020603050405020304" pitchFamily="18" charset="0"/>
                <a:cs typeface="Times New Roman" panose="02020603050405020304" pitchFamily="18" charset="0"/>
              </a:rPr>
              <a:t>50C was introduced by the Finance Act, 2002 with effect from 1st April, 2003</a:t>
            </a:r>
            <a:r>
              <a:rPr lang="en-IN" sz="2300" dirty="0">
                <a:latin typeface="Times New Roman" panose="02020603050405020304" pitchFamily="18" charset="0"/>
                <a:cs typeface="Times New Roman" panose="02020603050405020304" pitchFamily="18" charset="0"/>
              </a:rPr>
              <a:t> providing that the </a:t>
            </a:r>
            <a:r>
              <a:rPr lang="en-IN" sz="2300" b="1" u="sng" dirty="0">
                <a:latin typeface="Times New Roman" panose="02020603050405020304" pitchFamily="18" charset="0"/>
                <a:cs typeface="Times New Roman" panose="02020603050405020304" pitchFamily="18" charset="0"/>
              </a:rPr>
              <a:t>stamp duty value adopted or assessed shall be deemed to be the full value of sale consideration</a:t>
            </a:r>
            <a:r>
              <a:rPr lang="en-IN" sz="2300" dirty="0">
                <a:latin typeface="Times New Roman" panose="02020603050405020304" pitchFamily="18" charset="0"/>
                <a:cs typeface="Times New Roman" panose="02020603050405020304" pitchFamily="18" charset="0"/>
              </a:rPr>
              <a:t> for transfer of immovable property.</a:t>
            </a:r>
          </a:p>
          <a:p>
            <a:pPr marL="109728" indent="0" algn="just">
              <a:buNone/>
            </a:pPr>
            <a:r>
              <a:rPr lang="en-IN" sz="2300" dirty="0">
                <a:latin typeface="Times New Roman" panose="02020603050405020304" pitchFamily="18" charset="0"/>
                <a:cs typeface="Times New Roman" panose="02020603050405020304" pitchFamily="18" charset="0"/>
              </a:rPr>
              <a:t>The words 'adopted or assessed' with stamp duty value were being interpreted as if section 50C would be applicable only when there is registration of sale deed when stamp duty is paid. </a:t>
            </a:r>
          </a:p>
          <a:p>
            <a:pPr marL="109728" indent="0" algn="just">
              <a:buNone/>
            </a:pPr>
            <a:r>
              <a:rPr lang="en-IN" sz="2300" dirty="0">
                <a:latin typeface="Times New Roman" panose="02020603050405020304" pitchFamily="18" charset="0"/>
                <a:cs typeface="Times New Roman" panose="02020603050405020304" pitchFamily="18" charset="0"/>
              </a:rPr>
              <a:t>However, the intention of law appeared to be covering the situations of transfer of property even when sale deed is not registered. </a:t>
            </a:r>
          </a:p>
          <a:p>
            <a:pPr marL="109728" indent="0" algn="just">
              <a:buNone/>
            </a:pPr>
            <a:r>
              <a:rPr lang="en-IN" sz="2300" dirty="0">
                <a:latin typeface="Times New Roman" panose="02020603050405020304" pitchFamily="18" charset="0"/>
                <a:cs typeface="Times New Roman" panose="02020603050405020304" pitchFamily="18" charset="0"/>
              </a:rPr>
              <a:t>It is pertinent to mention that as per the definition of 'transfer' of 'capital asset' as given in section 2(47) of the Act, there may be situation when capital asset may be transferred under the circumstances even when there is no registration of sale deed. </a:t>
            </a:r>
          </a:p>
          <a:p>
            <a:pPr marL="109728" indent="0" algn="just">
              <a:buNone/>
            </a:pPr>
            <a:r>
              <a:rPr lang="en-IN" sz="2300" dirty="0">
                <a:latin typeface="Times New Roman" panose="02020603050405020304" pitchFamily="18" charset="0"/>
                <a:cs typeface="Times New Roman" panose="02020603050405020304" pitchFamily="18" charset="0"/>
              </a:rPr>
              <a:t>Therefore, legislature inserted the word 'assessable' along with the words 'adopted or assessed' for the purpose of stamp duty valuation which enlarged the scope of the section to cover all kind of cases where transfer of capital asset is recognized.</a:t>
            </a:r>
          </a:p>
          <a:p>
            <a:pPr marL="0" indent="0" algn="just">
              <a:lnSpc>
                <a:spcPct val="120000"/>
              </a:lnSpc>
              <a:spcBef>
                <a:spcPts val="235"/>
              </a:spcBef>
              <a:buNone/>
            </a:pPr>
            <a:endParaRPr lang="en-GB" sz="2300" b="1" spc="-5"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512294811"/>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58" y="163282"/>
            <a:ext cx="11703484" cy="6019800"/>
          </a:xfrm>
        </p:spPr>
        <p:txBody>
          <a:bodyPr>
            <a:noAutofit/>
          </a:bodyPr>
          <a:lstStyle/>
          <a:p>
            <a:pPr marL="109728" indent="0" algn="just">
              <a:buNone/>
            </a:pPr>
            <a:r>
              <a:rPr lang="en-IN" sz="2400" dirty="0">
                <a:latin typeface="Times New Roman" panose="02020603050405020304" pitchFamily="18" charset="0"/>
                <a:cs typeface="Times New Roman" panose="02020603050405020304" pitchFamily="18" charset="0"/>
              </a:rPr>
              <a:t>A question may arise as to </a:t>
            </a:r>
            <a:r>
              <a:rPr lang="en-IN" sz="2400" b="1" u="sng" dirty="0">
                <a:latin typeface="Times New Roman" panose="02020603050405020304" pitchFamily="18" charset="0"/>
                <a:cs typeface="Times New Roman" panose="02020603050405020304" pitchFamily="18" charset="0"/>
              </a:rPr>
              <a:t>whether this amendment is curative or prospective in nature</a:t>
            </a:r>
            <a:r>
              <a:rPr lang="en-IN" sz="2400" dirty="0">
                <a:latin typeface="Times New Roman" panose="02020603050405020304" pitchFamily="18" charset="0"/>
                <a:cs typeface="Times New Roman" panose="02020603050405020304" pitchFamily="18" charset="0"/>
              </a:rPr>
              <a:t>.</a:t>
            </a:r>
          </a:p>
          <a:p>
            <a:pPr marL="109728" indent="0" algn="just">
              <a:buNone/>
            </a:pPr>
            <a:r>
              <a:rPr lang="en-IN" sz="2400" dirty="0">
                <a:latin typeface="Times New Roman" panose="02020603050405020304" pitchFamily="18" charset="0"/>
                <a:cs typeface="Times New Roman" panose="02020603050405020304" pitchFamily="18" charset="0"/>
              </a:rPr>
              <a:t>CBDT had issued</a:t>
            </a:r>
            <a:r>
              <a:rPr lang="en-IN" sz="2400" b="1" dirty="0">
                <a:latin typeface="Times New Roman" panose="02020603050405020304" pitchFamily="18" charset="0"/>
                <a:cs typeface="Times New Roman" panose="02020603050405020304" pitchFamily="18" charset="0"/>
              </a:rPr>
              <a:t> </a:t>
            </a:r>
            <a:r>
              <a:rPr lang="en-IN" sz="2400" b="1" u="sng" dirty="0">
                <a:latin typeface="Times New Roman" panose="02020603050405020304" pitchFamily="18" charset="0"/>
                <a:cs typeface="Times New Roman" panose="02020603050405020304" pitchFamily="18" charset="0"/>
              </a:rPr>
              <a:t>circular No. 5 dated 3.6.2010 specifying that the amendment is prospective in nature.</a:t>
            </a:r>
            <a:r>
              <a:rPr lang="en-IN" sz="2400" dirty="0">
                <a:latin typeface="Times New Roman" panose="02020603050405020304" pitchFamily="18" charset="0"/>
                <a:cs typeface="Times New Roman" panose="02020603050405020304" pitchFamily="18" charset="0"/>
              </a:rPr>
              <a:t>   Relevant No. 23.4 of the said circular is reproduced as below: </a:t>
            </a:r>
          </a:p>
          <a:p>
            <a:pPr marL="109728" indent="0" algn="just">
              <a:buNone/>
            </a:pPr>
            <a:r>
              <a:rPr lang="en-IN" sz="2400" i="1" dirty="0">
                <a:latin typeface="Times New Roman" panose="02020603050405020304" pitchFamily="18" charset="0"/>
                <a:cs typeface="Times New Roman" panose="02020603050405020304" pitchFamily="18" charset="0"/>
              </a:rPr>
              <a:t>"23.4 Applicability:- These amendments have been made applicable with effect from 1st October, 2009 and will accordingly, apply in relation to transactions undertaken on or after such date."</a:t>
            </a:r>
          </a:p>
          <a:p>
            <a:pPr marL="109728" indent="0" algn="just">
              <a:buNone/>
            </a:pPr>
            <a:endParaRPr lang="en-IN" sz="2400" dirty="0">
              <a:latin typeface="Times New Roman" panose="02020603050405020304" pitchFamily="18" charset="0"/>
              <a:cs typeface="Times New Roman" panose="02020603050405020304" pitchFamily="18" charset="0"/>
            </a:endParaRPr>
          </a:p>
          <a:p>
            <a:pPr marL="109728" indent="0" algn="just">
              <a:buNone/>
            </a:pPr>
            <a:r>
              <a:rPr lang="en-IN" sz="2400" dirty="0" err="1">
                <a:latin typeface="Times New Roman" panose="02020603050405020304" pitchFamily="18" charset="0"/>
                <a:cs typeface="Times New Roman" panose="02020603050405020304" pitchFamily="18" charset="0"/>
              </a:rPr>
              <a:t>Hon'ble</a:t>
            </a:r>
            <a:r>
              <a:rPr lang="en-IN" sz="2400" dirty="0">
                <a:latin typeface="Times New Roman" panose="02020603050405020304" pitchFamily="18" charset="0"/>
                <a:cs typeface="Times New Roman" panose="02020603050405020304" pitchFamily="18" charset="0"/>
              </a:rPr>
              <a:t> Madras High Court in the case </a:t>
            </a:r>
            <a:r>
              <a:rPr lang="en-IN" sz="2400" b="1" dirty="0">
                <a:latin typeface="Times New Roman" panose="02020603050405020304" pitchFamily="18" charset="0"/>
                <a:cs typeface="Times New Roman" panose="02020603050405020304" pitchFamily="18" charset="0"/>
              </a:rPr>
              <a:t>of CIT v. R. </a:t>
            </a:r>
            <a:r>
              <a:rPr lang="en-IN" sz="2400" b="1" dirty="0" err="1">
                <a:latin typeface="Times New Roman" panose="02020603050405020304" pitchFamily="18" charset="0"/>
                <a:cs typeface="Times New Roman" panose="02020603050405020304" pitchFamily="18" charset="0"/>
              </a:rPr>
              <a:t>Sugantha</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Ravindran</a:t>
            </a:r>
            <a:r>
              <a:rPr lang="en-IN" sz="2400" b="1" dirty="0">
                <a:latin typeface="Times New Roman" panose="02020603050405020304" pitchFamily="18" charset="0"/>
                <a:cs typeface="Times New Roman" panose="02020603050405020304" pitchFamily="18" charset="0"/>
              </a:rPr>
              <a:t> [2013] 352 ITR 488 (Mad.)</a:t>
            </a:r>
            <a:r>
              <a:rPr lang="en-IN" sz="2400" dirty="0">
                <a:latin typeface="Times New Roman" panose="02020603050405020304" pitchFamily="18" charset="0"/>
                <a:cs typeface="Times New Roman" panose="02020603050405020304" pitchFamily="18" charset="0"/>
              </a:rPr>
              <a:t> in its order delivered on 6th March, </a:t>
            </a:r>
            <a:r>
              <a:rPr lang="en-IN" sz="2400" b="1" u="sng" dirty="0">
                <a:latin typeface="Times New Roman" panose="02020603050405020304" pitchFamily="18" charset="0"/>
                <a:cs typeface="Times New Roman" panose="02020603050405020304" pitchFamily="18" charset="0"/>
              </a:rPr>
              <a:t>has also held that the said amendment is prospective &amp; held as under:</a:t>
            </a:r>
          </a:p>
          <a:p>
            <a:pPr marL="109728" indent="0" algn="just">
              <a:buNone/>
            </a:pPr>
            <a:r>
              <a:rPr lang="en-IN" sz="2400" b="1" i="1" u="sng" dirty="0">
                <a:latin typeface="Times New Roman" panose="02020603050405020304" pitchFamily="18" charset="0"/>
                <a:cs typeface="Times New Roman" panose="02020603050405020304" pitchFamily="18" charset="0"/>
              </a:rPr>
              <a:t>Insertion of words “or assessable” by amending Section 50C with effect from 01.10.2009 was neither a clarification nor an explanation to the already existing provision and it was only an inclusion of new class of transactions namely the transfers of properties without or before registration. Hence </a:t>
            </a:r>
            <a:r>
              <a:rPr lang="en-IN" sz="2400" b="1" i="1" u="sng" dirty="0" err="1">
                <a:latin typeface="Times New Roman" panose="02020603050405020304" pitchFamily="18" charset="0"/>
                <a:cs typeface="Times New Roman" panose="02020603050405020304" pitchFamily="18" charset="0"/>
              </a:rPr>
              <a:t>assessee's</a:t>
            </a:r>
            <a:r>
              <a:rPr lang="en-IN" sz="2400" b="1" i="1" u="sng" dirty="0">
                <a:latin typeface="Times New Roman" panose="02020603050405020304" pitchFamily="18" charset="0"/>
                <a:cs typeface="Times New Roman" panose="02020603050405020304" pitchFamily="18" charset="0"/>
              </a:rPr>
              <a:t> transfer admittedly made earlier to such amendment cannot be brought under Section 50C.</a:t>
            </a:r>
            <a:endParaRPr lang="en-GB" sz="2300" b="1" u="sng" spc="-5"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315627223"/>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58" y="163282"/>
            <a:ext cx="11703484" cy="6019800"/>
          </a:xfrm>
        </p:spPr>
        <p:txBody>
          <a:bodyPr>
            <a:noAutofit/>
          </a:bodyPr>
          <a:lstStyle/>
          <a:p>
            <a:pPr marL="109728" indent="0" algn="just">
              <a:buNone/>
            </a:pPr>
            <a:r>
              <a:rPr lang="en-IN" sz="2300" b="1" dirty="0">
                <a:latin typeface="Times New Roman" panose="02020603050405020304" pitchFamily="18" charset="0"/>
                <a:cs typeface="Times New Roman" panose="02020603050405020304" pitchFamily="18" charset="0"/>
              </a:rPr>
              <a:t>ISSUE – 17</a:t>
            </a:r>
          </a:p>
          <a:p>
            <a:pPr marL="109728" indent="0" algn="just">
              <a:buNone/>
            </a:pPr>
            <a:r>
              <a:rPr lang="en-IN" sz="2300" b="1" u="sng" dirty="0">
                <a:latin typeface="Times New Roman" panose="02020603050405020304" pitchFamily="18" charset="0"/>
                <a:cs typeface="Times New Roman" panose="02020603050405020304" pitchFamily="18" charset="0"/>
              </a:rPr>
              <a:t>Whether stamp duty value of the property is to be considered in case equity shares of the company holding the property are transferred?</a:t>
            </a:r>
          </a:p>
          <a:p>
            <a:pPr marL="109728" indent="0" algn="just">
              <a:buNone/>
            </a:pPr>
            <a:r>
              <a:rPr lang="en-IN" sz="2300" dirty="0">
                <a:latin typeface="Times New Roman" panose="02020603050405020304" pitchFamily="18" charset="0"/>
                <a:cs typeface="Times New Roman" panose="02020603050405020304" pitchFamily="18" charset="0"/>
              </a:rPr>
              <a:t>Prior to </a:t>
            </a:r>
            <a:r>
              <a:rPr lang="en-IN" sz="2300" b="1" u="sng" dirty="0">
                <a:latin typeface="Times New Roman" panose="02020603050405020304" pitchFamily="18" charset="0"/>
                <a:cs typeface="Times New Roman" panose="02020603050405020304" pitchFamily="18" charset="0"/>
              </a:rPr>
              <a:t>insertion of section 50CA by the Finance Act, 2017 with effect from 1st April, 2018</a:t>
            </a:r>
            <a:r>
              <a:rPr lang="en-IN" sz="2300" dirty="0">
                <a:latin typeface="Times New Roman" panose="02020603050405020304" pitchFamily="18" charset="0"/>
                <a:cs typeface="Times New Roman" panose="02020603050405020304" pitchFamily="18" charset="0"/>
              </a:rPr>
              <a:t>, it could be possible to transfer the ownership of the property by way of transfer of equity shares of the company which owns the immovable property against the sale consideration of the equity shares at book value of such shares without giving effect to stamp duty value of the property. This position of law was upheld by </a:t>
            </a:r>
            <a:r>
              <a:rPr lang="en-IN" sz="2300" b="1" dirty="0">
                <a:latin typeface="Times New Roman" panose="02020603050405020304" pitchFamily="18" charset="0"/>
                <a:cs typeface="Times New Roman" panose="02020603050405020304" pitchFamily="18" charset="0"/>
              </a:rPr>
              <a:t>Chennai Bench of Tribunal in the case of DCIT v. Maya Appliances (P.) Ltd. 158 DTR 210 (Chennai-Trib.). </a:t>
            </a:r>
          </a:p>
          <a:p>
            <a:pPr marL="109728" indent="0" algn="just">
              <a:buNone/>
            </a:pPr>
            <a:r>
              <a:rPr lang="en-IN" sz="2300" dirty="0">
                <a:latin typeface="Times New Roman" panose="02020603050405020304" pitchFamily="18" charset="0"/>
                <a:cs typeface="Times New Roman" panose="02020603050405020304" pitchFamily="18" charset="0"/>
              </a:rPr>
              <a:t>This </a:t>
            </a:r>
            <a:r>
              <a:rPr lang="en-IN" sz="2300" b="1" u="sng" dirty="0">
                <a:latin typeface="Times New Roman" panose="02020603050405020304" pitchFamily="18" charset="0"/>
                <a:cs typeface="Times New Roman" panose="02020603050405020304" pitchFamily="18" charset="0"/>
              </a:rPr>
              <a:t>planning has been plugged by the legislature by introducing section 50CA under the Act, prescribing that where the consideration of transfer of unquoted share of a company is less than the fair market value of such share as prescribed under Rule 11UAA, then such fair market value shall be deemed to be the consideration of the transfer of such shares. </a:t>
            </a:r>
          </a:p>
          <a:p>
            <a:pPr marL="109728" indent="0" algn="just">
              <a:buNone/>
            </a:pPr>
            <a:r>
              <a:rPr lang="en-IN" sz="2300" b="1" u="sng" dirty="0">
                <a:latin typeface="Times New Roman" panose="02020603050405020304" pitchFamily="18" charset="0"/>
                <a:cs typeface="Times New Roman" panose="02020603050405020304" pitchFamily="18" charset="0"/>
              </a:rPr>
              <a:t>Rule 11UAA has been inserted with effect from 1st April, 2018 prescribing inter alia that unquoted share of a company shall be valued by taking the stamp duty value of the immovable property as on the date of transfer.</a:t>
            </a:r>
            <a:endParaRPr lang="en-GB" sz="2300" b="1" u="sng" spc="-5"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261805082"/>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58" y="163282"/>
            <a:ext cx="11703484" cy="6019800"/>
          </a:xfrm>
        </p:spPr>
        <p:txBody>
          <a:bodyPr>
            <a:noAutofit/>
          </a:bodyPr>
          <a:lstStyle/>
          <a:p>
            <a:pPr marL="109728" indent="0" algn="just">
              <a:buNone/>
            </a:pPr>
            <a:r>
              <a:rPr lang="en-IN" sz="2200" b="1" dirty="0">
                <a:latin typeface="Times New Roman" panose="02020603050405020304" pitchFamily="18" charset="0"/>
                <a:cs typeface="Times New Roman" panose="02020603050405020304" pitchFamily="18" charset="0"/>
              </a:rPr>
              <a:t>ISSUE - 18</a:t>
            </a:r>
          </a:p>
          <a:p>
            <a:pPr marL="109728" indent="0" algn="just">
              <a:buNone/>
            </a:pPr>
            <a:r>
              <a:rPr lang="en-IN" sz="2200" b="1" u="sng" dirty="0">
                <a:latin typeface="Times New Roman" panose="02020603050405020304" pitchFamily="18" charset="0"/>
                <a:cs typeface="Times New Roman" panose="02020603050405020304" pitchFamily="18" charset="0"/>
              </a:rPr>
              <a:t>Whether provision of section 50C is applicable on transfer of building being depreciable asset?</a:t>
            </a:r>
          </a:p>
          <a:p>
            <a:pPr marL="109728" indent="0" algn="just">
              <a:buNone/>
            </a:pPr>
            <a:r>
              <a:rPr lang="en-IN" sz="2200" dirty="0">
                <a:latin typeface="Times New Roman" panose="02020603050405020304" pitchFamily="18" charset="0"/>
                <a:cs typeface="Times New Roman" panose="02020603050405020304" pitchFamily="18" charset="0"/>
              </a:rPr>
              <a:t>Any immovable property being building used in the business is entitled to depreciation. But this property still remains as 'capital asset'. At the time of transfer of such depreciable asset, computation of income is also done as short term capital gain u/s 50, chargeable to tax under the head "Income from capital gain". Therefore, on transfer of such depreciable asset, provision of section 50C should be applicable.</a:t>
            </a:r>
          </a:p>
          <a:p>
            <a:pPr marL="109728" indent="0" algn="just">
              <a:buNone/>
            </a:pPr>
            <a:r>
              <a:rPr lang="en-IN" sz="2200" b="1" dirty="0">
                <a:latin typeface="Times New Roman" panose="02020603050405020304" pitchFamily="18" charset="0"/>
                <a:cs typeface="Times New Roman" panose="02020603050405020304" pitchFamily="18" charset="0"/>
              </a:rPr>
              <a:t>ACIT v. ETC Industries Ltd. 79 DTR 391 (Indore)</a:t>
            </a:r>
          </a:p>
          <a:p>
            <a:pPr marL="109728" indent="0" algn="just">
              <a:buNone/>
            </a:pPr>
            <a:r>
              <a:rPr lang="en-GB" sz="2200" dirty="0">
                <a:latin typeface="Times New Roman" panose="02020603050405020304" pitchFamily="18" charset="0"/>
                <a:cs typeface="Times New Roman" panose="02020603050405020304" pitchFamily="18" charset="0"/>
              </a:rPr>
              <a:t>Provisions of section 50C would be applicable on sale of depreciable assets. </a:t>
            </a:r>
            <a:endParaRPr lang="en-IN" sz="2200" dirty="0">
              <a:latin typeface="Times New Roman" panose="02020603050405020304" pitchFamily="18" charset="0"/>
              <a:cs typeface="Times New Roman" panose="02020603050405020304" pitchFamily="18" charset="0"/>
            </a:endParaRPr>
          </a:p>
          <a:p>
            <a:pPr marL="109728" indent="0" algn="just">
              <a:buNone/>
            </a:pPr>
            <a:r>
              <a:rPr lang="en-IN" sz="2200" b="1" dirty="0">
                <a:latin typeface="Times New Roman" panose="02020603050405020304" pitchFamily="18" charset="0"/>
                <a:cs typeface="Times New Roman" panose="02020603050405020304" pitchFamily="18" charset="0"/>
              </a:rPr>
              <a:t>ITO v. United Marine Academy 54 DTR 177 (Mum)(SB)</a:t>
            </a:r>
            <a:r>
              <a:rPr lang="en-IN" sz="2200" dirty="0">
                <a:latin typeface="Times New Roman" panose="02020603050405020304" pitchFamily="18" charset="0"/>
                <a:cs typeface="Times New Roman" panose="02020603050405020304" pitchFamily="18" charset="0"/>
              </a:rPr>
              <a:t>.</a:t>
            </a:r>
          </a:p>
          <a:p>
            <a:pPr marL="109728" indent="0" algn="just">
              <a:buNone/>
            </a:pPr>
            <a:r>
              <a:rPr lang="en-GB" sz="2200" dirty="0">
                <a:latin typeface="Times New Roman" panose="02020603050405020304" pitchFamily="18" charset="0"/>
                <a:cs typeface="Times New Roman" panose="02020603050405020304" pitchFamily="18" charset="0"/>
              </a:rPr>
              <a:t>In our opinion, the Assessing Officer thus was right in applying the provision of section 50C to the transfer of depreciable capital assets covered by section 50 and in computing the capital gain arising from the said transfer by adopting the stamp duty valuation. We, therefore, answer the question referred to this special bench in the affirmative i.e. in favour of the Revenue and against the assesse.</a:t>
            </a:r>
            <a:endParaRPr lang="en-IN" sz="2200" dirty="0">
              <a:latin typeface="Times New Roman" panose="02020603050405020304" pitchFamily="18" charset="0"/>
              <a:cs typeface="Times New Roman" panose="02020603050405020304" pitchFamily="18" charset="0"/>
            </a:endParaRPr>
          </a:p>
          <a:p>
            <a:pPr marL="109728" indent="0" algn="just">
              <a:buNone/>
            </a:pPr>
            <a:r>
              <a:rPr lang="en-IN" sz="2200" dirty="0">
                <a:latin typeface="Times New Roman" panose="02020603050405020304" pitchFamily="18" charset="0"/>
                <a:cs typeface="Times New Roman" panose="02020603050405020304" pitchFamily="18" charset="0"/>
              </a:rPr>
              <a:t>However, there is divergent view on this issue by the decision in the case of </a:t>
            </a:r>
            <a:r>
              <a:rPr lang="en-IN" sz="2200" b="1" dirty="0" err="1">
                <a:latin typeface="Times New Roman" panose="02020603050405020304" pitchFamily="18" charset="0"/>
                <a:cs typeface="Times New Roman" panose="02020603050405020304" pitchFamily="18" charset="0"/>
              </a:rPr>
              <a:t>Pachiram</a:t>
            </a:r>
            <a:r>
              <a:rPr lang="en-IN" sz="2200" b="1" dirty="0">
                <a:latin typeface="Times New Roman" panose="02020603050405020304" pitchFamily="18" charset="0"/>
                <a:cs typeface="Times New Roman" panose="02020603050405020304" pitchFamily="18" charset="0"/>
              </a:rPr>
              <a:t> </a:t>
            </a:r>
            <a:r>
              <a:rPr lang="en-IN" sz="2200" b="1" dirty="0" err="1">
                <a:latin typeface="Times New Roman" panose="02020603050405020304" pitchFamily="18" charset="0"/>
                <a:cs typeface="Times New Roman" panose="02020603050405020304" pitchFamily="18" charset="0"/>
              </a:rPr>
              <a:t>Nahata</a:t>
            </a:r>
            <a:r>
              <a:rPr lang="en-IN" sz="2200" b="1" dirty="0">
                <a:latin typeface="Times New Roman" panose="02020603050405020304" pitchFamily="18" charset="0"/>
                <a:cs typeface="Times New Roman" panose="02020603050405020304" pitchFamily="18" charset="0"/>
              </a:rPr>
              <a:t> v. JCIT [2010] 127 TTJ 128 (</a:t>
            </a:r>
            <a:r>
              <a:rPr lang="en-IN" sz="2200" b="1" dirty="0" err="1">
                <a:latin typeface="Times New Roman" panose="02020603050405020304" pitchFamily="18" charset="0"/>
                <a:cs typeface="Times New Roman" panose="02020603050405020304" pitchFamily="18" charset="0"/>
              </a:rPr>
              <a:t>Kol</a:t>
            </a:r>
            <a:r>
              <a:rPr lang="en-IN" sz="2200" b="1" dirty="0">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a:t>
            </a:r>
          </a:p>
          <a:p>
            <a:pPr marL="109728" indent="0" algn="just">
              <a:buNone/>
            </a:pPr>
            <a:endParaRPr lang="en-GB" sz="2200" b="1" spc="-5"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166485510"/>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58" y="163282"/>
            <a:ext cx="11703484" cy="6019800"/>
          </a:xfrm>
        </p:spPr>
        <p:txBody>
          <a:bodyPr>
            <a:noAutofit/>
          </a:bodyPr>
          <a:lstStyle/>
          <a:p>
            <a:pPr marL="109728" indent="0" algn="just">
              <a:buNone/>
            </a:pPr>
            <a:r>
              <a:rPr lang="en-IN" sz="2400" b="1" dirty="0">
                <a:latin typeface="Times New Roman" panose="02020603050405020304" pitchFamily="18" charset="0"/>
                <a:cs typeface="Times New Roman" panose="02020603050405020304" pitchFamily="18" charset="0"/>
              </a:rPr>
              <a:t>ISSUE - 19</a:t>
            </a:r>
          </a:p>
          <a:p>
            <a:pPr marL="109728" indent="0" algn="just">
              <a:buNone/>
            </a:pPr>
            <a:r>
              <a:rPr lang="en-IN" sz="2400" b="1" u="sng" dirty="0">
                <a:latin typeface="Times New Roman" panose="02020603050405020304" pitchFamily="18" charset="0"/>
                <a:cs typeface="Times New Roman" panose="02020603050405020304" pitchFamily="18" charset="0"/>
              </a:rPr>
              <a:t>Whether section 50C may be applicable in case of transfer of property to a person being 'relative' for inadequate consideration?</a:t>
            </a:r>
          </a:p>
          <a:p>
            <a:pPr marL="109728" indent="0" algn="just">
              <a:buNone/>
            </a:pPr>
            <a:r>
              <a:rPr lang="en-IN" sz="2400" dirty="0">
                <a:latin typeface="Times New Roman" panose="02020603050405020304" pitchFamily="18" charset="0"/>
                <a:cs typeface="Times New Roman" panose="02020603050405020304" pitchFamily="18" charset="0"/>
              </a:rPr>
              <a:t>In case there is transfer of property to a person who falls within the definition of 'relative' as given u/s 56(2)(vii) or 56(2)(x) for a consideration at less than the stamp duty value, there is no taxability in the hands of the buyer of the property as specifically provided under that section. </a:t>
            </a:r>
          </a:p>
          <a:p>
            <a:pPr marL="109728" indent="0" algn="just">
              <a:buNone/>
            </a:pPr>
            <a:r>
              <a:rPr lang="en-IN" sz="2400" dirty="0">
                <a:latin typeface="Times New Roman" panose="02020603050405020304" pitchFamily="18" charset="0"/>
                <a:cs typeface="Times New Roman" panose="02020603050405020304" pitchFamily="18" charset="0"/>
              </a:rPr>
              <a:t>Section 50C provides a corresponding provision for taxability of deemed sale consideration in the hands of the seller of property. </a:t>
            </a:r>
          </a:p>
          <a:p>
            <a:pPr marL="109728" indent="0" algn="just">
              <a:buNone/>
            </a:pPr>
            <a:r>
              <a:rPr lang="en-IN" sz="2400" dirty="0">
                <a:latin typeface="Times New Roman" panose="02020603050405020304" pitchFamily="18" charset="0"/>
                <a:cs typeface="Times New Roman" panose="02020603050405020304" pitchFamily="18" charset="0"/>
              </a:rPr>
              <a:t>No such corresponding provision has been made in section 50C or section 43CA.</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4023707184"/>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739" y="109352"/>
            <a:ext cx="11548533" cy="6566720"/>
          </a:xfrm>
        </p:spPr>
        <p:txBody>
          <a:bodyPr>
            <a:noAutofit/>
          </a:bodyPr>
          <a:lstStyle/>
          <a:p>
            <a:pPr marL="0" indent="0" algn="just">
              <a:lnSpc>
                <a:spcPct val="100000"/>
              </a:lnSpc>
              <a:spcBef>
                <a:spcPts val="0"/>
              </a:spcBef>
              <a:buNone/>
            </a:pPr>
            <a:r>
              <a:rPr lang="en-GB" sz="2200" b="1" dirty="0">
                <a:latin typeface="Times New Roman" panose="02020603050405020304" pitchFamily="18" charset="0"/>
                <a:cs typeface="Times New Roman" panose="02020603050405020304" pitchFamily="18" charset="0"/>
              </a:rPr>
              <a:t>ISSUE - 20</a:t>
            </a:r>
          </a:p>
          <a:p>
            <a:pPr marL="0" indent="0" algn="just">
              <a:lnSpc>
                <a:spcPct val="100000"/>
              </a:lnSpc>
              <a:spcBef>
                <a:spcPts val="0"/>
              </a:spcBef>
              <a:buNone/>
            </a:pPr>
            <a:r>
              <a:rPr lang="en-GB" sz="2200" b="1" u="sng" dirty="0">
                <a:latin typeface="Times New Roman" panose="02020603050405020304" pitchFamily="18" charset="0"/>
                <a:cs typeface="Times New Roman" panose="02020603050405020304" pitchFamily="18" charset="0"/>
              </a:rPr>
              <a:t>Sec 50C does not apply to distress Sale of Land to </a:t>
            </a:r>
            <a:r>
              <a:rPr lang="en-GB" sz="2200" b="1" u="sng" dirty="0" err="1">
                <a:latin typeface="Times New Roman" panose="02020603050405020304" pitchFamily="18" charset="0"/>
                <a:cs typeface="Times New Roman" panose="02020603050405020304" pitchFamily="18" charset="0"/>
              </a:rPr>
              <a:t>Govt</a:t>
            </a:r>
            <a:r>
              <a:rPr lang="en-GB" sz="2200" b="1" u="sng" dirty="0">
                <a:latin typeface="Times New Roman" panose="02020603050405020304" pitchFamily="18" charset="0"/>
                <a:cs typeface="Times New Roman" panose="02020603050405020304" pitchFamily="18" charset="0"/>
              </a:rPr>
              <a:t> Company.</a:t>
            </a:r>
          </a:p>
          <a:p>
            <a:pPr marL="0" indent="0" algn="just">
              <a:lnSpc>
                <a:spcPct val="100000"/>
              </a:lnSpc>
              <a:spcBef>
                <a:spcPts val="0"/>
              </a:spcBef>
              <a:buNone/>
            </a:pPr>
            <a:endParaRPr lang="en-GB" sz="10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GB" sz="2200" b="1" u="sng" dirty="0">
                <a:latin typeface="Times New Roman" panose="02020603050405020304" pitchFamily="18" charset="0"/>
                <a:cs typeface="Times New Roman" panose="02020603050405020304" pitchFamily="18" charset="0"/>
              </a:rPr>
              <a:t>Income-tax Officer Vs. Southern Steel Ltd. (ITAT Hyderabad) Appeal Number : ITA No. 1220/</a:t>
            </a:r>
            <a:r>
              <a:rPr lang="en-GB" sz="2200" b="1" u="sng" dirty="0" err="1">
                <a:latin typeface="Times New Roman" panose="02020603050405020304" pitchFamily="18" charset="0"/>
                <a:cs typeface="Times New Roman" panose="02020603050405020304" pitchFamily="18" charset="0"/>
              </a:rPr>
              <a:t>Hyd</a:t>
            </a:r>
            <a:r>
              <a:rPr lang="en-GB" sz="2200" b="1" u="sng" dirty="0">
                <a:latin typeface="Times New Roman" panose="02020603050405020304" pitchFamily="18" charset="0"/>
                <a:cs typeface="Times New Roman" panose="02020603050405020304" pitchFamily="18" charset="0"/>
              </a:rPr>
              <a:t>/2016 Date of Judgement/Order : 11/2017 Related Assessment Year : 2012-13</a:t>
            </a:r>
          </a:p>
          <a:p>
            <a:pPr marL="0" indent="0" algn="just">
              <a:lnSpc>
                <a:spcPct val="100000"/>
              </a:lnSpc>
              <a:spcBef>
                <a:spcPts val="0"/>
              </a:spcBef>
              <a:buNone/>
            </a:pPr>
            <a:r>
              <a:rPr lang="en-GB" sz="2200" dirty="0">
                <a:latin typeface="Times New Roman" panose="02020603050405020304" pitchFamily="18" charset="0"/>
                <a:cs typeface="Times New Roman" panose="02020603050405020304" pitchFamily="18" charset="0"/>
              </a:rPr>
              <a:t>10. In the present case,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before us is a statutory body and the </a:t>
            </a:r>
            <a:r>
              <a:rPr lang="en-GB" sz="2200" b="1" u="sng" dirty="0">
                <a:latin typeface="Times New Roman" panose="02020603050405020304" pitchFamily="18" charset="0"/>
                <a:cs typeface="Times New Roman" panose="02020603050405020304" pitchFamily="18" charset="0"/>
              </a:rPr>
              <a:t>sale of properties</a:t>
            </a:r>
            <a:r>
              <a:rPr lang="en-GB" sz="2200" dirty="0">
                <a:latin typeface="Times New Roman" panose="02020603050405020304" pitchFamily="18" charset="0"/>
                <a:cs typeface="Times New Roman" panose="02020603050405020304" pitchFamily="18" charset="0"/>
              </a:rPr>
              <a:t> in question has </a:t>
            </a:r>
            <a:r>
              <a:rPr lang="en-GB" sz="2200" b="1" u="sng" dirty="0">
                <a:latin typeface="Times New Roman" panose="02020603050405020304" pitchFamily="18" charset="0"/>
                <a:cs typeface="Times New Roman" panose="02020603050405020304" pitchFamily="18" charset="0"/>
              </a:rPr>
              <a:t>been made through the route of Public  auction, which is not in dispute. </a:t>
            </a:r>
          </a:p>
          <a:p>
            <a:pPr marL="0" indent="0" algn="just">
              <a:lnSpc>
                <a:spcPct val="100000"/>
              </a:lnSpc>
              <a:spcBef>
                <a:spcPts val="0"/>
              </a:spcBef>
              <a:buNone/>
            </a:pPr>
            <a:r>
              <a:rPr lang="en-GB" sz="2200" dirty="0">
                <a:latin typeface="Times New Roman" panose="02020603050405020304" pitchFamily="18" charset="0"/>
                <a:cs typeface="Times New Roman" panose="02020603050405020304" pitchFamily="18" charset="0"/>
              </a:rPr>
              <a:t>The CIT(A) has also reproduced the  submissions of the </a:t>
            </a:r>
            <a:r>
              <a:rPr lang="en-GB" sz="2200" dirty="0" err="1">
                <a:latin typeface="Times New Roman" panose="02020603050405020304" pitchFamily="18" charset="0"/>
                <a:cs typeface="Times New Roman" panose="02020603050405020304" pitchFamily="18" charset="0"/>
              </a:rPr>
              <a:t>assessee</a:t>
            </a:r>
            <a:r>
              <a:rPr lang="en-GB" sz="2200" dirty="0">
                <a:latin typeface="Times New Roman" panose="02020603050405020304" pitchFamily="18" charset="0"/>
                <a:cs typeface="Times New Roman" panose="02020603050405020304" pitchFamily="18" charset="0"/>
              </a:rPr>
              <a:t> before him which inter-alia contain averments that the sale of the properties was conducted in Public  auction, after seeking necessary permissions from the Director of </a:t>
            </a:r>
            <a:r>
              <a:rPr lang="en-GB" sz="2200" dirty="0" err="1">
                <a:latin typeface="Times New Roman" panose="02020603050405020304" pitchFamily="18" charset="0"/>
                <a:cs typeface="Times New Roman" panose="02020603050405020304" pitchFamily="18" charset="0"/>
              </a:rPr>
              <a:t>Panan</a:t>
            </a:r>
            <a:r>
              <a:rPr lang="en-GB" sz="2200" dirty="0">
                <a:latin typeface="Times New Roman" panose="02020603050405020304" pitchFamily="18" charset="0"/>
                <a:cs typeface="Times New Roman" panose="02020603050405020304" pitchFamily="18" charset="0"/>
              </a:rPr>
              <a:t>  of Maharashtra State. </a:t>
            </a:r>
          </a:p>
          <a:p>
            <a:pPr marL="0" indent="0" algn="just">
              <a:lnSpc>
                <a:spcPct val="100000"/>
              </a:lnSpc>
              <a:spcBef>
                <a:spcPts val="0"/>
              </a:spcBef>
              <a:buNone/>
            </a:pPr>
            <a:r>
              <a:rPr lang="en-GB" sz="2200" b="1" u="sng" dirty="0">
                <a:latin typeface="Times New Roman" panose="02020603050405020304" pitchFamily="18" charset="0"/>
                <a:cs typeface="Times New Roman" panose="02020603050405020304" pitchFamily="18" charset="0"/>
              </a:rPr>
              <a:t>Factually speaking, in our considered opinion, the  impugned transfers effected by the </a:t>
            </a:r>
            <a:r>
              <a:rPr lang="en-GB" sz="2200" b="1" u="sng" dirty="0" err="1">
                <a:latin typeface="Times New Roman" panose="02020603050405020304" pitchFamily="18" charset="0"/>
                <a:cs typeface="Times New Roman" panose="02020603050405020304" pitchFamily="18" charset="0"/>
              </a:rPr>
              <a:t>assessee</a:t>
            </a:r>
            <a:r>
              <a:rPr lang="en-GB" sz="2200" b="1" u="sng" dirty="0">
                <a:latin typeface="Times New Roman" panose="02020603050405020304" pitchFamily="18" charset="0"/>
                <a:cs typeface="Times New Roman" panose="02020603050405020304" pitchFamily="18" charset="0"/>
              </a:rPr>
              <a:t> by way of public auction  fall within the purview of the Circular issued by Government of  Maharashtra dated 30.06.2005 (supra) for the purposes of payment of stamp duty. </a:t>
            </a:r>
          </a:p>
          <a:p>
            <a:pPr marL="0" indent="0" algn="just">
              <a:lnSpc>
                <a:spcPct val="100000"/>
              </a:lnSpc>
              <a:spcBef>
                <a:spcPts val="0"/>
              </a:spcBef>
              <a:buNone/>
            </a:pPr>
            <a:r>
              <a:rPr lang="en-GB" sz="2200" b="1" u="sng" dirty="0">
                <a:latin typeface="Times New Roman" panose="02020603050405020304" pitchFamily="18" charset="0"/>
                <a:cs typeface="Times New Roman" panose="02020603050405020304" pitchFamily="18" charset="0"/>
              </a:rPr>
              <a:t>In terms of the said Circular, the highest price in the sale auction is considered to be the fair market value for the purposes of payment of stamp duty. </a:t>
            </a:r>
          </a:p>
          <a:p>
            <a:pPr marL="0" indent="0" algn="just">
              <a:lnSpc>
                <a:spcPct val="100000"/>
              </a:lnSpc>
              <a:spcBef>
                <a:spcPts val="0"/>
              </a:spcBef>
              <a:buNone/>
            </a:pPr>
            <a:r>
              <a:rPr lang="en-GB" sz="2200" b="1" u="sng" dirty="0">
                <a:latin typeface="Times New Roman" panose="02020603050405020304" pitchFamily="18" charset="0"/>
                <a:cs typeface="Times New Roman" panose="02020603050405020304" pitchFamily="18" charset="0"/>
              </a:rPr>
              <a:t>This would mean that the consideration stated in the sale-deed is to be accepted as the fair market value for the purposes of payment of stamp duty in the present case and not the prices worked out as per the ready reckoner.</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587757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B9E46-1C4F-C053-FBFE-9B2C47C671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B24E3-AB7E-D4B6-BD30-39F0B95CD7A5}"/>
              </a:ext>
            </a:extLst>
          </p:cNvPr>
          <p:cNvSpPr>
            <a:spLocks noGrp="1"/>
          </p:cNvSpPr>
          <p:nvPr>
            <p:ph idx="1"/>
          </p:nvPr>
        </p:nvSpPr>
        <p:spPr>
          <a:xfrm>
            <a:off x="838200" y="299803"/>
            <a:ext cx="1106399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Is giving possession of immovable property based on unregistered agreement amount to ‘transfer’?</a:t>
            </a:r>
            <a:endParaRPr lang="en-IN" sz="24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48769B4-27D7-4305-2731-ECAA78BD699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63280360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97" y="270933"/>
            <a:ext cx="11501052" cy="6299200"/>
          </a:xfrm>
        </p:spPr>
        <p:txBody>
          <a:bodyPr>
            <a:noAutofit/>
          </a:bodyPr>
          <a:lstStyle/>
          <a:p>
            <a:pPr marL="0" indent="0" algn="just">
              <a:buNone/>
            </a:pPr>
            <a:r>
              <a:rPr lang="en-GB" sz="2400" dirty="0">
                <a:latin typeface="Times New Roman" panose="02020603050405020304" pitchFamily="18" charset="0"/>
                <a:cs typeface="Times New Roman" panose="02020603050405020304" pitchFamily="18" charset="0"/>
              </a:rPr>
              <a:t>Ostensibly, in such a situation the </a:t>
            </a:r>
            <a:r>
              <a:rPr lang="en-GB" sz="2400" b="1" u="sng" dirty="0">
                <a:latin typeface="Times New Roman" panose="02020603050405020304" pitchFamily="18" charset="0"/>
                <a:cs typeface="Times New Roman" panose="02020603050405020304" pitchFamily="18" charset="0"/>
              </a:rPr>
              <a:t>invoking section 50C </a:t>
            </a:r>
            <a:r>
              <a:rPr lang="en-GB" sz="2400" dirty="0">
                <a:latin typeface="Times New Roman" panose="02020603050405020304" pitchFamily="18" charset="0"/>
                <a:cs typeface="Times New Roman" panose="02020603050405020304" pitchFamily="18" charset="0"/>
              </a:rPr>
              <a:t>of the Act for the purposes of substituting the full value of consideration in order to </a:t>
            </a:r>
            <a:r>
              <a:rPr lang="en-GB" sz="2400" b="1" u="sng" dirty="0">
                <a:latin typeface="Times New Roman" panose="02020603050405020304" pitchFamily="18" charset="0"/>
                <a:cs typeface="Times New Roman" panose="02020603050405020304" pitchFamily="18" charset="0"/>
              </a:rPr>
              <a:t>compute the capital gain would fail since there would not be any differential between the stated consideration and the Value to be considered by the stamp valuation authority</a:t>
            </a:r>
            <a:r>
              <a:rPr lang="en-GB" sz="2400" dirty="0">
                <a:latin typeface="Times New Roman" panose="02020603050405020304" pitchFamily="18" charset="0"/>
                <a:cs typeface="Times New Roman" panose="02020603050405020304" pitchFamily="18" charset="0"/>
              </a:rPr>
              <a:t> of the state government for the payment of stamp duty.</a:t>
            </a:r>
          </a:p>
          <a:p>
            <a:pPr marL="0" indent="0" algn="just">
              <a:buNone/>
            </a:pPr>
            <a:r>
              <a:rPr lang="en-GB" sz="2400" dirty="0">
                <a:latin typeface="Times New Roman" panose="02020603050405020304" pitchFamily="18" charset="0"/>
                <a:cs typeface="Times New Roman" panose="02020603050405020304" pitchFamily="18" charset="0"/>
              </a:rPr>
              <a:t>However, </a:t>
            </a:r>
            <a:r>
              <a:rPr lang="en-GB" sz="2400" b="1" u="sng" dirty="0">
                <a:latin typeface="Times New Roman" panose="02020603050405020304" pitchFamily="18" charset="0"/>
                <a:cs typeface="Times New Roman" panose="02020603050405020304" pitchFamily="18" charset="0"/>
              </a:rPr>
              <a:t>it has been pointed out by the Revenue that the buyers of the properties have paid stamp duty at the value determined on the basis of rates prescribed in the ready reckoner, which are higher than stated consideration</a:t>
            </a:r>
            <a:r>
              <a:rPr lang="en-GB" sz="2400" dirty="0">
                <a:latin typeface="Times New Roman" panose="02020603050405020304" pitchFamily="18" charset="0"/>
                <a:cs typeface="Times New Roman" panose="02020603050405020304" pitchFamily="18" charset="0"/>
              </a:rPr>
              <a:t>. </a:t>
            </a:r>
          </a:p>
          <a:p>
            <a:pPr marL="0" indent="0" algn="just">
              <a:buNone/>
            </a:pPr>
            <a:r>
              <a:rPr lang="en-GB" sz="2400" dirty="0">
                <a:latin typeface="Times New Roman" panose="02020603050405020304" pitchFamily="18" charset="0"/>
                <a:cs typeface="Times New Roman" panose="02020603050405020304" pitchFamily="18" charset="0"/>
              </a:rPr>
              <a:t>In our considered opinion, </a:t>
            </a:r>
            <a:r>
              <a:rPr lang="en-GB" sz="2400" b="1" u="sng" dirty="0">
                <a:latin typeface="Times New Roman" panose="02020603050405020304" pitchFamily="18" charset="0"/>
                <a:cs typeface="Times New Roman" panose="02020603050405020304" pitchFamily="18" charset="0"/>
              </a:rPr>
              <a:t>the aforesaid factum would not make any difference to the rationale of invoking section 50C of the Act, </a:t>
            </a:r>
            <a:r>
              <a:rPr lang="en-GB" sz="2400" dirty="0">
                <a:latin typeface="Times New Roman" panose="02020603050405020304" pitchFamily="18" charset="0"/>
                <a:cs typeface="Times New Roman" panose="02020603050405020304" pitchFamily="18" charset="0"/>
              </a:rPr>
              <a:t>which has to be decided on the basis of the prevailing legal position, and not on the basis of the position taken by a party. </a:t>
            </a:r>
          </a:p>
          <a:p>
            <a:pPr marL="0" indent="0" algn="just">
              <a:buNone/>
            </a:pPr>
            <a:r>
              <a:rPr lang="en-GB" sz="2400" b="1" u="sng" dirty="0">
                <a:latin typeface="Times New Roman" panose="02020603050405020304" pitchFamily="18" charset="0"/>
                <a:cs typeface="Times New Roman" panose="02020603050405020304" pitchFamily="18" charset="0"/>
              </a:rPr>
              <a:t>Pertinently, the purchaser of the properties are liable to bear expenses of stamp duty and it was not within the domain of the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and therefore </a:t>
            </a:r>
            <a:r>
              <a:rPr lang="en-GB" sz="2400" b="1" u="sng" dirty="0" err="1">
                <a:latin typeface="Times New Roman" panose="02020603050405020304" pitchFamily="18" charset="0"/>
                <a:cs typeface="Times New Roman" panose="02020603050405020304" pitchFamily="18" charset="0"/>
              </a:rPr>
              <a:t>assessee</a:t>
            </a:r>
            <a:r>
              <a:rPr lang="en-GB" sz="2400" b="1" u="sng" dirty="0">
                <a:latin typeface="Times New Roman" panose="02020603050405020304" pitchFamily="18" charset="0"/>
                <a:cs typeface="Times New Roman" panose="02020603050405020304" pitchFamily="18" charset="0"/>
              </a:rPr>
              <a:t> cannot be put to a jeopardy of invoking of section 50C of the Act merely because of the fault of the buyers of the properties. </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54230890"/>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97" y="270933"/>
            <a:ext cx="11501052" cy="6299200"/>
          </a:xfrm>
        </p:spPr>
        <p:txBody>
          <a:bodyPr>
            <a:noAutofit/>
          </a:bodyPr>
          <a:lstStyle/>
          <a:p>
            <a:pPr marL="0" indent="0" algn="just">
              <a:buNone/>
            </a:pPr>
            <a:r>
              <a:rPr lang="en-GB" sz="2000" b="1" dirty="0">
                <a:latin typeface="Times New Roman" panose="02020603050405020304" pitchFamily="18" charset="0"/>
                <a:cs typeface="Times New Roman" panose="02020603050405020304" pitchFamily="18" charset="0"/>
              </a:rPr>
              <a:t>CIT Vs. Shr. Chandra </a:t>
            </a:r>
            <a:r>
              <a:rPr lang="en-GB" sz="2000" b="1" dirty="0" err="1">
                <a:latin typeface="Times New Roman" panose="02020603050405020304" pitchFamily="18" charset="0"/>
                <a:cs typeface="Times New Roman" panose="02020603050405020304" pitchFamily="18" charset="0"/>
              </a:rPr>
              <a:t>Narain</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Chaudhri</a:t>
            </a:r>
            <a:r>
              <a:rPr lang="en-GB" sz="2000" b="1" dirty="0">
                <a:latin typeface="Times New Roman" panose="02020603050405020304" pitchFamily="18" charset="0"/>
                <a:cs typeface="Times New Roman" panose="02020603050405020304" pitchFamily="18" charset="0"/>
              </a:rPr>
              <a:t> vide ITA No. 287 of 2011, dated 29/08/2013. (</a:t>
            </a:r>
            <a:r>
              <a:rPr lang="en-IN" sz="2000" b="1" dirty="0">
                <a:latin typeface="Times New Roman" panose="02020603050405020304" pitchFamily="18" charset="0"/>
                <a:cs typeface="Times New Roman" panose="02020603050405020304" pitchFamily="18" charset="0"/>
              </a:rPr>
              <a:t>Allahabad High Court)</a:t>
            </a:r>
            <a:endParaRPr lang="en-GB" sz="2000" b="1" dirty="0">
              <a:latin typeface="Times New Roman" panose="02020603050405020304" pitchFamily="18" charset="0"/>
              <a:cs typeface="Times New Roman" panose="02020603050405020304" pitchFamily="18" charset="0"/>
            </a:endParaRPr>
          </a:p>
          <a:p>
            <a:pPr marL="0" indent="0" algn="just">
              <a:buNone/>
            </a:pPr>
            <a:r>
              <a:rPr lang="en-GB" sz="2000" dirty="0">
                <a:latin typeface="Times New Roman" panose="02020603050405020304" pitchFamily="18" charset="0"/>
                <a:cs typeface="Times New Roman" panose="02020603050405020304" pitchFamily="18" charset="0"/>
              </a:rPr>
              <a:t>“Section 50-C of the Act is a rule of evidence in assessing the valuation of property for calculating the capital gain. The deeming provision under Section 50C(1) of the Act is rebuttable. It is well known that an immovable property may have various attributes, charges, encumbrances, limitations and conditions. </a:t>
            </a:r>
          </a:p>
          <a:p>
            <a:pPr marL="0" indent="0" algn="just">
              <a:buNone/>
            </a:pPr>
            <a:r>
              <a:rPr lang="en-GB" sz="2000" dirty="0">
                <a:latin typeface="Times New Roman" panose="02020603050405020304" pitchFamily="18" charset="0"/>
                <a:cs typeface="Times New Roman" panose="02020603050405020304" pitchFamily="18" charset="0"/>
              </a:rPr>
              <a:t>In the present case, it is stated that the property was under the tenancy of father of the purchaser since 1969 and thus the </a:t>
            </a:r>
            <a:r>
              <a:rPr lang="en-GB" sz="2000" dirty="0" err="1">
                <a:latin typeface="Times New Roman" panose="02020603050405020304" pitchFamily="18" charset="0"/>
                <a:cs typeface="Times New Roman" panose="02020603050405020304" pitchFamily="18" charset="0"/>
              </a:rPr>
              <a:t>assessee</a:t>
            </a:r>
            <a:r>
              <a:rPr lang="en-GB" sz="2000" dirty="0">
                <a:latin typeface="Times New Roman" panose="02020603050405020304" pitchFamily="18" charset="0"/>
                <a:cs typeface="Times New Roman" panose="02020603050405020304" pitchFamily="18" charset="0"/>
              </a:rPr>
              <a:t> being land lord of the property, offered it for sale to the tenant, which could not have attracted fair market value, as a willing purchaser may have offered for a property in vacant condition. </a:t>
            </a:r>
          </a:p>
          <a:p>
            <a:pPr marL="0" indent="0" algn="just">
              <a:buNone/>
            </a:pPr>
            <a:r>
              <a:rPr lang="en-GB" sz="2000" dirty="0">
                <a:latin typeface="Times New Roman" panose="02020603050405020304" pitchFamily="18" charset="0"/>
                <a:cs typeface="Times New Roman" panose="02020603050405020304" pitchFamily="18" charset="0"/>
              </a:rPr>
              <a:t>The Stamp Valuation Authority does not take into consideration the attributes of the property for determining the fair market value in the condition the property is a offered for sale and is purchased. He is required to value the property in accordance with the circle rates fixed by the Collector. </a:t>
            </a:r>
          </a:p>
          <a:p>
            <a:pPr marL="0" indent="0" algn="just">
              <a:buNone/>
            </a:pPr>
            <a:r>
              <a:rPr lang="en-GB" sz="2000" dirty="0">
                <a:latin typeface="Times New Roman" panose="02020603050405020304" pitchFamily="18" charset="0"/>
                <a:cs typeface="Times New Roman" panose="02020603050405020304" pitchFamily="18" charset="0"/>
              </a:rPr>
              <a:t>The object of the valuation by the Stamp Valuation Authority is to secure revenue on such sale and not to determine the true, correct and fair market value on Which it may be purchased by a Willing purchaser Subject to and taking into consideration its situation, condition and of her attributes such as its occupation by tenant, any charge or legal encumbrances.”</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526699216"/>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97" y="278563"/>
            <a:ext cx="11501052" cy="6175081"/>
          </a:xfrm>
        </p:spPr>
        <p:txBody>
          <a:bodyPr>
            <a:noAutofit/>
          </a:bodyPr>
          <a:lstStyle/>
          <a:p>
            <a:pPr marL="0" indent="0" algn="just">
              <a:lnSpc>
                <a:spcPct val="100000"/>
              </a:lnSpc>
              <a:buNone/>
            </a:pPr>
            <a:r>
              <a:rPr lang="en-GB" sz="2300" b="1" dirty="0" err="1">
                <a:latin typeface="Times New Roman" panose="02020603050405020304" pitchFamily="18" charset="0"/>
                <a:cs typeface="Times New Roman" panose="02020603050405020304" pitchFamily="18" charset="0"/>
              </a:rPr>
              <a:t>Krishi</a:t>
            </a:r>
            <a:r>
              <a:rPr lang="en-GB" sz="2300" b="1" dirty="0">
                <a:latin typeface="Times New Roman" panose="02020603050405020304" pitchFamily="18" charset="0"/>
                <a:cs typeface="Times New Roman" panose="02020603050405020304" pitchFamily="18" charset="0"/>
              </a:rPr>
              <a:t> </a:t>
            </a:r>
            <a:r>
              <a:rPr lang="en-GB" sz="2300" b="1" dirty="0" err="1">
                <a:latin typeface="Times New Roman" panose="02020603050405020304" pitchFamily="18" charset="0"/>
                <a:cs typeface="Times New Roman" panose="02020603050405020304" pitchFamily="18" charset="0"/>
              </a:rPr>
              <a:t>Utpanna</a:t>
            </a:r>
            <a:r>
              <a:rPr lang="en-GB" sz="2300" b="1" dirty="0">
                <a:latin typeface="Times New Roman" panose="02020603050405020304" pitchFamily="18" charset="0"/>
                <a:cs typeface="Times New Roman" panose="02020603050405020304" pitchFamily="18" charset="0"/>
              </a:rPr>
              <a:t> Bazar </a:t>
            </a:r>
            <a:r>
              <a:rPr lang="en-GB" sz="2300" b="1" dirty="0" err="1">
                <a:latin typeface="Times New Roman" panose="02020603050405020304" pitchFamily="18" charset="0"/>
                <a:cs typeface="Times New Roman" panose="02020603050405020304" pitchFamily="18" charset="0"/>
              </a:rPr>
              <a:t>Samittee</a:t>
            </a:r>
            <a:r>
              <a:rPr lang="en-GB" sz="2300" b="1" dirty="0">
                <a:latin typeface="Times New Roman" panose="02020603050405020304" pitchFamily="18" charset="0"/>
                <a:cs typeface="Times New Roman" panose="02020603050405020304" pitchFamily="18" charset="0"/>
              </a:rPr>
              <a:t> Vs. DCIT, in ITA No. 2043/PN/2012 (A.Y. 2008-09) (ITAT Pune Bench) and others vide order dated 20/03/2014</a:t>
            </a:r>
          </a:p>
          <a:p>
            <a:pPr marL="0" indent="0" algn="just">
              <a:lnSpc>
                <a:spcPct val="100000"/>
              </a:lnSpc>
              <a:buNone/>
            </a:pPr>
            <a:r>
              <a:rPr lang="en-GB" sz="2300" dirty="0">
                <a:latin typeface="Times New Roman" panose="02020603050405020304" pitchFamily="18" charset="0"/>
                <a:cs typeface="Times New Roman" panose="02020603050405020304" pitchFamily="18" charset="0"/>
              </a:rPr>
              <a:t>8. We have carefully considered the rival submissions. Section 50C of the Act is a special provision which provides a deeming fiction. In terms of section 50C of the Act in cases where the consideration received or accruing as result of the transfer of a capital asset being land or building or both, is lower than the value adopted or assessed by any authority of State of Government for the purposes of payment of stamp duty in respect of such transfer, then the value so adopted or assessed shall be deemed to be the full value of the consideration received or accruing as a result of such transfer for the purposes of computing capital gain in terms of section 48 of the Act. </a:t>
            </a:r>
          </a:p>
          <a:p>
            <a:pPr marL="0" indent="0" algn="just">
              <a:lnSpc>
                <a:spcPct val="100000"/>
              </a:lnSpc>
              <a:buNone/>
            </a:pPr>
            <a:r>
              <a:rPr lang="en-GB" sz="2300" dirty="0">
                <a:latin typeface="Times New Roman" panose="02020603050405020304" pitchFamily="18" charset="0"/>
                <a:cs typeface="Times New Roman" panose="02020603050405020304" pitchFamily="18" charset="0"/>
              </a:rPr>
              <a:t>In the present case, the Revenue has sought to justify invoking of section 50C of the Act primarily on the ground that the value adopted by the Stamp Valuation Authority for the purposes of payment of stamp duty in respect of transfer of the two properties in question is higher than the actual consideration accruing to the </a:t>
            </a:r>
            <a:r>
              <a:rPr lang="en-GB" sz="2300" dirty="0" err="1">
                <a:latin typeface="Times New Roman" panose="02020603050405020304" pitchFamily="18" charset="0"/>
                <a:cs typeface="Times New Roman" panose="02020603050405020304" pitchFamily="18" charset="0"/>
              </a:rPr>
              <a:t>assessee</a:t>
            </a:r>
            <a:r>
              <a:rPr lang="en-GB" sz="2300" dirty="0">
                <a:latin typeface="Times New Roman" panose="02020603050405020304" pitchFamily="18" charset="0"/>
                <a:cs typeface="Times New Roman" panose="02020603050405020304" pitchFamily="18" charset="0"/>
              </a:rPr>
              <a:t> as a result of their sale. </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013819585"/>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97" y="270933"/>
            <a:ext cx="11501052" cy="6299200"/>
          </a:xfrm>
        </p:spPr>
        <p:txBody>
          <a:bodyPr>
            <a:noAutofit/>
          </a:bodyPr>
          <a:lstStyle/>
          <a:p>
            <a:pPr marL="0" indent="0" algn="just">
              <a:lnSpc>
                <a:spcPct val="100000"/>
              </a:lnSpc>
              <a:buNone/>
            </a:pPr>
            <a:r>
              <a:rPr lang="en-GB" sz="2300" b="1" u="sng" dirty="0">
                <a:latin typeface="Times New Roman" panose="02020603050405020304" pitchFamily="18" charset="0"/>
                <a:cs typeface="Times New Roman" panose="02020603050405020304" pitchFamily="18" charset="0"/>
              </a:rPr>
              <a:t>The defence of the </a:t>
            </a:r>
            <a:r>
              <a:rPr lang="en-GB" sz="2300" b="1" u="sng" dirty="0" err="1">
                <a:latin typeface="Times New Roman" panose="02020603050405020304" pitchFamily="18" charset="0"/>
                <a:cs typeface="Times New Roman" panose="02020603050405020304" pitchFamily="18" charset="0"/>
              </a:rPr>
              <a:t>assessee</a:t>
            </a:r>
            <a:r>
              <a:rPr lang="en-GB" sz="2300" b="1" u="sng" dirty="0">
                <a:latin typeface="Times New Roman" panose="02020603050405020304" pitchFamily="18" charset="0"/>
                <a:cs typeface="Times New Roman" panose="02020603050405020304" pitchFamily="18" charset="0"/>
              </a:rPr>
              <a:t> is that the sale consideration stated in the sale-deed is liable to be taken as the fair market value even for the purposes of payment of stamp duty in the present case because the sale/transfer in the present case is by way of a public auction conducted by a statutory body.</a:t>
            </a:r>
          </a:p>
          <a:p>
            <a:pPr marL="0" indent="0" algn="just">
              <a:lnSpc>
                <a:spcPct val="100000"/>
              </a:lnSpc>
              <a:buNone/>
            </a:pPr>
            <a:r>
              <a:rPr lang="en-GB" sz="2300" dirty="0">
                <a:latin typeface="Times New Roman" panose="02020603050405020304" pitchFamily="18" charset="0"/>
                <a:cs typeface="Times New Roman" panose="02020603050405020304" pitchFamily="18" charset="0"/>
              </a:rPr>
              <a:t>Pertinently, the </a:t>
            </a:r>
            <a:r>
              <a:rPr lang="en-GB" sz="2300" dirty="0" err="1">
                <a:latin typeface="Times New Roman" panose="02020603050405020304" pitchFamily="18" charset="0"/>
                <a:cs typeface="Times New Roman" panose="02020603050405020304" pitchFamily="18" charset="0"/>
              </a:rPr>
              <a:t>assessee</a:t>
            </a:r>
            <a:r>
              <a:rPr lang="en-GB" sz="2300" dirty="0">
                <a:latin typeface="Times New Roman" panose="02020603050405020304" pitchFamily="18" charset="0"/>
                <a:cs typeface="Times New Roman" panose="02020603050405020304" pitchFamily="18" charset="0"/>
              </a:rPr>
              <a:t> is a statutory body incorporated under the provisions of the Maharashtra Agricultural Produce Marketing (Regulation) Act, 1963 and is </a:t>
            </a:r>
            <a:r>
              <a:rPr lang="en-GB" sz="2300" dirty="0" err="1">
                <a:latin typeface="Times New Roman" panose="02020603050405020304" pitchFamily="18" charset="0"/>
                <a:cs typeface="Times New Roman" panose="02020603050405020304" pitchFamily="18" charset="0"/>
              </a:rPr>
              <a:t>interalia</a:t>
            </a:r>
            <a:r>
              <a:rPr lang="en-GB" sz="2300" dirty="0">
                <a:latin typeface="Times New Roman" panose="02020603050405020304" pitchFamily="18" charset="0"/>
                <a:cs typeface="Times New Roman" panose="02020603050405020304" pitchFamily="18" charset="0"/>
              </a:rPr>
              <a:t>, engaged in the activity of marketing of agricultural produce as a public utility. The moot question is as to whether the aforesaid proposition of the </a:t>
            </a:r>
            <a:r>
              <a:rPr lang="en-GB" sz="2300" dirty="0" err="1">
                <a:latin typeface="Times New Roman" panose="02020603050405020304" pitchFamily="18" charset="0"/>
                <a:cs typeface="Times New Roman" panose="02020603050405020304" pitchFamily="18" charset="0"/>
              </a:rPr>
              <a:t>assessee</a:t>
            </a:r>
            <a:r>
              <a:rPr lang="en-GB" sz="2300" dirty="0">
                <a:latin typeface="Times New Roman" panose="02020603050405020304" pitchFamily="18" charset="0"/>
                <a:cs typeface="Times New Roman" panose="02020603050405020304" pitchFamily="18" charset="0"/>
              </a:rPr>
              <a:t> is in accordance with law or not.</a:t>
            </a:r>
            <a:endParaRPr lang="en-GB" sz="23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016011436"/>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97" y="270933"/>
            <a:ext cx="11501052" cy="6299200"/>
          </a:xfrm>
        </p:spPr>
        <p:txBody>
          <a:bodyPr>
            <a:noAutofit/>
          </a:bodyPr>
          <a:lstStyle/>
          <a:p>
            <a:pPr marL="0" indent="0" algn="just">
              <a:lnSpc>
                <a:spcPct val="100000"/>
              </a:lnSpc>
              <a:buNone/>
            </a:pPr>
            <a:r>
              <a:rPr lang="en-GB" sz="2300" dirty="0">
                <a:latin typeface="Times New Roman" panose="02020603050405020304" pitchFamily="18" charset="0"/>
                <a:cs typeface="Times New Roman" panose="02020603050405020304" pitchFamily="18" charset="0"/>
              </a:rPr>
              <a:t>9. As noted earlier, the objective of section 50C of the Act is to substitute the value adopted by a Stamp Valuation Authority as the full value of consideration in cases where the actual consideration received or accruing to an </a:t>
            </a:r>
            <a:r>
              <a:rPr lang="en-GB" sz="2300" dirty="0" err="1">
                <a:latin typeface="Times New Roman" panose="02020603050405020304" pitchFamily="18" charset="0"/>
                <a:cs typeface="Times New Roman" panose="02020603050405020304" pitchFamily="18" charset="0"/>
              </a:rPr>
              <a:t>assessee</a:t>
            </a:r>
            <a:r>
              <a:rPr lang="en-GB" sz="2300" dirty="0">
                <a:latin typeface="Times New Roman" panose="02020603050405020304" pitchFamily="18" charset="0"/>
                <a:cs typeface="Times New Roman" panose="02020603050405020304" pitchFamily="18" charset="0"/>
              </a:rPr>
              <a:t> is lower than the value assessed by Stamp Valuation Authority. In other words, in such situations, the value determined by the Stamp Valuation Authority is to be taken as the full value of consideration in order to compute the capital gains.</a:t>
            </a:r>
          </a:p>
          <a:p>
            <a:pPr marL="0" indent="0" algn="just">
              <a:lnSpc>
                <a:spcPct val="100000"/>
              </a:lnSpc>
              <a:buNone/>
            </a:pPr>
            <a:r>
              <a:rPr lang="en-GB" sz="2300" dirty="0">
                <a:latin typeface="Times New Roman" panose="02020603050405020304" pitchFamily="18" charset="0"/>
                <a:cs typeface="Times New Roman" panose="02020603050405020304" pitchFamily="18" charset="0"/>
              </a:rPr>
              <a:t>In this context, </a:t>
            </a:r>
            <a:r>
              <a:rPr lang="en-GB" sz="2300" dirty="0" err="1">
                <a:latin typeface="Times New Roman" panose="02020603050405020304" pitchFamily="18" charset="0"/>
                <a:cs typeface="Times New Roman" panose="02020603050405020304" pitchFamily="18" charset="0"/>
              </a:rPr>
              <a:t>assessee</a:t>
            </a:r>
            <a:r>
              <a:rPr lang="en-GB" sz="2300" dirty="0">
                <a:latin typeface="Times New Roman" panose="02020603050405020304" pitchFamily="18" charset="0"/>
                <a:cs typeface="Times New Roman" panose="02020603050405020304" pitchFamily="18" charset="0"/>
              </a:rPr>
              <a:t> has referred to the provisions of rule 4(6) of the Bombay Stamp (Determination of True Market Value of Property) Rules, 1995, especially the proviso which we have reproduced in the earlier part of this order. In terms of the said proviso, the Government of Maharashtra has issued a Circular dated 30.06.2005 (supra) dealing with the cases where sale is conducted by Debt Recovery Tribunal and other Government or non-government organizations by Public auction. </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968949722"/>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92" y="120345"/>
            <a:ext cx="11616063" cy="6299200"/>
          </a:xfrm>
        </p:spPr>
        <p:txBody>
          <a:bodyPr>
            <a:noAutofit/>
          </a:bodyPr>
          <a:lstStyle/>
          <a:p>
            <a:pPr marL="0" indent="0" algn="just">
              <a:buNone/>
            </a:pPr>
            <a:r>
              <a:rPr lang="en-GB" sz="2300" b="1" u="sng" dirty="0">
                <a:latin typeface="Times New Roman" panose="02020603050405020304" pitchFamily="18" charset="0"/>
                <a:cs typeface="Times New Roman" panose="02020603050405020304" pitchFamily="18" charset="0"/>
              </a:rPr>
              <a:t>Considering the provisions of rule 4(6) of the Bombay Stamp (Determination of True Market Value of Property) Rules, 1995, the said Circular prescribes that in aforesaid cases the highest price as certified shall be considered as the fair market value for the purposes of payment of stamp duty. </a:t>
            </a:r>
          </a:p>
          <a:p>
            <a:pPr marL="0" indent="0" algn="just">
              <a:buNone/>
            </a:pPr>
            <a:r>
              <a:rPr lang="en-GB" sz="2300" dirty="0">
                <a:latin typeface="Times New Roman" panose="02020603050405020304" pitchFamily="18" charset="0"/>
                <a:cs typeface="Times New Roman" panose="02020603050405020304" pitchFamily="18" charset="0"/>
              </a:rPr>
              <a:t>The relevant portion of the Circular, a copy of which has been placed on record, reads as under :- </a:t>
            </a:r>
          </a:p>
          <a:p>
            <a:pPr marL="0" indent="0" algn="just">
              <a:buNone/>
            </a:pPr>
            <a:r>
              <a:rPr lang="en-GB" sz="2300" dirty="0">
                <a:latin typeface="Times New Roman" panose="02020603050405020304" pitchFamily="18" charset="0"/>
                <a:cs typeface="Times New Roman" panose="02020603050405020304" pitchFamily="18" charset="0"/>
              </a:rPr>
              <a:t>“1. While registering the documents </a:t>
            </a:r>
            <a:r>
              <a:rPr lang="en-GB" sz="2300" b="1" u="sng" dirty="0">
                <a:latin typeface="Times New Roman" panose="02020603050405020304" pitchFamily="18" charset="0"/>
                <a:cs typeface="Times New Roman" panose="02020603050405020304" pitchFamily="18" charset="0"/>
              </a:rPr>
              <a:t>in respect of Sale conducted by Debt Recovery Tribunal </a:t>
            </a:r>
            <a:r>
              <a:rPr lang="en-GB" sz="2300" dirty="0">
                <a:latin typeface="Times New Roman" panose="02020603050405020304" pitchFamily="18" charset="0"/>
                <a:cs typeface="Times New Roman" panose="02020603050405020304" pitchFamily="18" charset="0"/>
              </a:rPr>
              <a:t>and other Govt./ non govt. organizations or their competent authorities </a:t>
            </a:r>
            <a:r>
              <a:rPr lang="en-GB" sz="2300" b="1" u="sng" dirty="0">
                <a:latin typeface="Times New Roman" panose="02020603050405020304" pitchFamily="18" charset="0"/>
                <a:cs typeface="Times New Roman" panose="02020603050405020304" pitchFamily="18" charset="0"/>
              </a:rPr>
              <a:t>by public auction on as is where is basis and along with the encumbrances and as per terms and conditions of the auction sale, the highest price as certified in the sale certificate or other order issued by such authority should be considered as fair market value for the purposes of stamp duty and in such cases the price as per ready reckoner should not be considered. </a:t>
            </a:r>
          </a:p>
          <a:p>
            <a:pPr marL="0" indent="0" algn="just">
              <a:buNone/>
            </a:pPr>
            <a:r>
              <a:rPr lang="en-GB" sz="2300" dirty="0">
                <a:latin typeface="Times New Roman" panose="02020603050405020304" pitchFamily="18" charset="0"/>
                <a:cs typeface="Times New Roman" panose="02020603050405020304" pitchFamily="18" charset="0"/>
              </a:rPr>
              <a:t>2. </a:t>
            </a:r>
            <a:r>
              <a:rPr lang="en-GB" sz="2300" b="1" u="sng" dirty="0">
                <a:latin typeface="Times New Roman" panose="02020603050405020304" pitchFamily="18" charset="0"/>
                <a:cs typeface="Times New Roman" panose="02020603050405020304" pitchFamily="18" charset="0"/>
              </a:rPr>
              <a:t>The registering authority should assess the stamp duty on the value mentioned in the Sale certificate and the said Sale certificate and extract of property card should be made annexure of the document to be registered. </a:t>
            </a:r>
          </a:p>
          <a:p>
            <a:pPr marL="0" indent="0" algn="just">
              <a:buNone/>
            </a:pPr>
            <a:r>
              <a:rPr lang="en-GB" sz="2300" dirty="0">
                <a:latin typeface="Times New Roman" panose="02020603050405020304" pitchFamily="18" charset="0"/>
                <a:cs typeface="Times New Roman" panose="02020603050405020304" pitchFamily="18" charset="0"/>
              </a:rPr>
              <a:t>3. The </a:t>
            </a:r>
            <a:r>
              <a:rPr lang="en-GB" sz="2300" b="1" u="sng" dirty="0">
                <a:latin typeface="Times New Roman" panose="02020603050405020304" pitchFamily="18" charset="0"/>
                <a:cs typeface="Times New Roman" panose="02020603050405020304" pitchFamily="18" charset="0"/>
              </a:rPr>
              <a:t>market value as defined in Section 2 [</a:t>
            </a:r>
            <a:r>
              <a:rPr lang="en-GB" sz="2300" b="1" u="sng" dirty="0" err="1">
                <a:latin typeface="Times New Roman" panose="02020603050405020304" pitchFamily="18" charset="0"/>
                <a:cs typeface="Times New Roman" panose="02020603050405020304" pitchFamily="18" charset="0"/>
              </a:rPr>
              <a:t>na</a:t>
            </a:r>
            <a:r>
              <a:rPr lang="en-GB" sz="2300" b="1" u="sng" dirty="0">
                <a:latin typeface="Times New Roman" panose="02020603050405020304" pitchFamily="18" charset="0"/>
                <a:cs typeface="Times New Roman" panose="02020603050405020304" pitchFamily="18" charset="0"/>
              </a:rPr>
              <a:t>] of The Bombay Stamp Act, 1958 </a:t>
            </a:r>
            <a:r>
              <a:rPr lang="en-GB" sz="2300" dirty="0">
                <a:latin typeface="Times New Roman" panose="02020603050405020304" pitchFamily="18" charset="0"/>
                <a:cs typeface="Times New Roman" panose="02020603050405020304" pitchFamily="18" charset="0"/>
              </a:rPr>
              <a:t>in respect of such property </a:t>
            </a:r>
            <a:r>
              <a:rPr lang="en-GB" sz="2300" b="1" u="sng" dirty="0">
                <a:latin typeface="Times New Roman" panose="02020603050405020304" pitchFamily="18" charset="0"/>
                <a:cs typeface="Times New Roman" panose="02020603050405020304" pitchFamily="18" charset="0"/>
              </a:rPr>
              <a:t>should be restricted to the value declared in sale certificate only for registration of such document</a:t>
            </a:r>
            <a:r>
              <a:rPr lang="en-GB" sz="2300" dirty="0">
                <a:latin typeface="Times New Roman" panose="02020603050405020304" pitchFamily="18" charset="0"/>
                <a:cs typeface="Times New Roman" panose="02020603050405020304" pitchFamily="18" charset="0"/>
              </a:rPr>
              <a:t>. </a:t>
            </a:r>
            <a:r>
              <a:rPr lang="en-GB" sz="2300" b="1" u="sng" dirty="0">
                <a:latin typeface="Times New Roman" panose="02020603050405020304" pitchFamily="18" charset="0"/>
                <a:cs typeface="Times New Roman" panose="02020603050405020304" pitchFamily="18" charset="0"/>
              </a:rPr>
              <a:t>Therefore if such property is / subsequently sold, the value as per ready reckoner should be taken for that transaction.”</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776767753"/>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642257" y="3048002"/>
            <a:ext cx="10885714" cy="1506053"/>
          </a:xfrm>
          <a:prstGeom prst="rect">
            <a:avLst/>
          </a:prstGeom>
          <a:noFill/>
          <a:ln w="12954">
            <a:noFill/>
          </a:ln>
        </p:spPr>
        <p:txBody>
          <a:bodyPr vert="horz" wrap="square" lIns="0" tIns="0" rIns="0" bIns="0" rtlCol="0">
            <a:spAutoFit/>
          </a:bodyPr>
          <a:lstStyle/>
          <a:p>
            <a:pPr marL="439420" marR="261620" indent="35560" algn="ctr">
              <a:lnSpc>
                <a:spcPct val="120000"/>
              </a:lnSpc>
            </a:pPr>
            <a:r>
              <a:rPr lang="en-GB" sz="2800" b="1" dirty="0">
                <a:latin typeface="Times New Roman" panose="02020603050405020304" pitchFamily="18" charset="0"/>
                <a:cs typeface="Times New Roman" panose="02020603050405020304" pitchFamily="18" charset="0"/>
              </a:rPr>
              <a:t>SPECIAL PROVISION FOR FULL VALUE OF CONSIDERATION FOR TRANSFER OF ASSETS OTHER THAN CAPITAL ASSETS IN CERTAIN CASES.</a:t>
            </a:r>
            <a:endParaRPr lang="en-GB" sz="2800" dirty="0">
              <a:latin typeface="Times New Roman" panose="02020603050405020304" pitchFamily="18" charset="0"/>
              <a:cs typeface="Times New Roman" panose="02020603050405020304" pitchFamily="18" charset="0"/>
            </a:endParaRPr>
          </a:p>
        </p:txBody>
      </p:sp>
      <p:sp>
        <p:nvSpPr>
          <p:cNvPr id="6" name="object 7"/>
          <p:cNvSpPr txBox="1"/>
          <p:nvPr/>
        </p:nvSpPr>
        <p:spPr>
          <a:xfrm>
            <a:off x="2057400" y="838200"/>
            <a:ext cx="7772400" cy="738664"/>
          </a:xfrm>
          <a:prstGeom prst="rect">
            <a:avLst/>
          </a:prstGeom>
        </p:spPr>
        <p:txBody>
          <a:bodyPr vert="horz" wrap="square" lIns="0" tIns="0" rIns="0" bIns="0" rtlCol="0">
            <a:spAutoFit/>
          </a:bodyPr>
          <a:lstStyle/>
          <a:p>
            <a:pPr marL="12700" marR="5080" indent="-12700" algn="ctr"/>
            <a:r>
              <a:rPr sz="4800" b="1" dirty="0">
                <a:latin typeface="Times New Roman" panose="02020603050405020304" pitchFamily="18" charset="0"/>
                <a:cs typeface="Times New Roman" panose="02020603050405020304" pitchFamily="18" charset="0"/>
              </a:rPr>
              <a:t>Section </a:t>
            </a:r>
            <a:r>
              <a:rPr sz="4800" b="1" spc="-5" dirty="0">
                <a:latin typeface="Times New Roman" panose="02020603050405020304" pitchFamily="18" charset="0"/>
                <a:cs typeface="Times New Roman" panose="02020603050405020304" pitchFamily="18" charset="0"/>
              </a:rPr>
              <a:t>43CA</a:t>
            </a:r>
            <a:endParaRPr sz="4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933405659"/>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92" y="120345"/>
            <a:ext cx="11616063" cy="6299200"/>
          </a:xfrm>
        </p:spPr>
        <p:txBody>
          <a:bodyPr>
            <a:noAutofit/>
          </a:bodyPr>
          <a:lstStyle/>
          <a:p>
            <a:pPr marL="109728" indent="0" algn="ctr">
              <a:buNone/>
            </a:pPr>
            <a:r>
              <a:rPr lang="en-IN" sz="2400" b="1" i="1" spc="-5" dirty="0">
                <a:latin typeface="Times New Roman" panose="02020603050405020304" pitchFamily="18" charset="0"/>
                <a:cs typeface="Times New Roman" panose="02020603050405020304" pitchFamily="18" charset="0"/>
              </a:rPr>
              <a:t>EXPLANATORY</a:t>
            </a:r>
            <a:r>
              <a:rPr lang="en-IN" sz="2400" b="1" i="1" spc="-50" dirty="0">
                <a:latin typeface="Times New Roman" panose="02020603050405020304" pitchFamily="18" charset="0"/>
                <a:cs typeface="Times New Roman" panose="02020603050405020304" pitchFamily="18" charset="0"/>
              </a:rPr>
              <a:t> </a:t>
            </a:r>
            <a:r>
              <a:rPr lang="en-IN" sz="2400" b="1" i="1" spc="-5" dirty="0">
                <a:latin typeface="Times New Roman" panose="02020603050405020304" pitchFamily="18" charset="0"/>
                <a:cs typeface="Times New Roman" panose="02020603050405020304" pitchFamily="18" charset="0"/>
              </a:rPr>
              <a:t>MEMORANDUM</a:t>
            </a:r>
          </a:p>
          <a:p>
            <a:pPr marL="109728" indent="0">
              <a:buNone/>
            </a:pPr>
            <a:endParaRPr lang="en-IN" sz="2400" dirty="0">
              <a:latin typeface="Times New Roman" panose="02020603050405020304" pitchFamily="18" charset="0"/>
              <a:cs typeface="Times New Roman" panose="02020603050405020304" pitchFamily="18" charset="0"/>
            </a:endParaRPr>
          </a:p>
          <a:p>
            <a:pPr marL="0" indent="0" algn="just">
              <a:lnSpc>
                <a:spcPct val="100000"/>
              </a:lnSpc>
              <a:spcBef>
                <a:spcPts val="190"/>
              </a:spcBef>
              <a:buNone/>
            </a:pPr>
            <a:r>
              <a:rPr lang="en-IN" sz="2400" spc="-5" dirty="0">
                <a:latin typeface="Times New Roman" panose="02020603050405020304" pitchFamily="18" charset="0"/>
                <a:cs typeface="Times New Roman" panose="02020603050405020304" pitchFamily="18" charset="0"/>
              </a:rPr>
              <a:t>The Memorandum explaining the provisions of the Finance Act, 2013 states as under</a:t>
            </a:r>
            <a:r>
              <a:rPr lang="en-IN" sz="2400" spc="195"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a:p>
            <a:pPr marL="0" indent="0" algn="just">
              <a:lnSpc>
                <a:spcPct val="100000"/>
              </a:lnSpc>
              <a:spcBef>
                <a:spcPts val="190"/>
              </a:spcBef>
              <a:buNone/>
            </a:pPr>
            <a:endParaRPr lang="en-IN" sz="2400" b="1" i="1" spc="-5" dirty="0">
              <a:latin typeface="Times New Roman" panose="02020603050405020304" pitchFamily="18" charset="0"/>
              <a:cs typeface="Times New Roman" panose="02020603050405020304" pitchFamily="18" charset="0"/>
            </a:endParaRPr>
          </a:p>
          <a:p>
            <a:pPr marL="0" indent="0" algn="just">
              <a:lnSpc>
                <a:spcPct val="100000"/>
              </a:lnSpc>
              <a:spcBef>
                <a:spcPts val="190"/>
              </a:spcBef>
              <a:buNone/>
            </a:pPr>
            <a:r>
              <a:rPr lang="en-IN" sz="2400" b="1" i="1" spc="-5" dirty="0">
                <a:latin typeface="Times New Roman" panose="02020603050405020304" pitchFamily="18" charset="0"/>
                <a:cs typeface="Times New Roman" panose="02020603050405020304" pitchFamily="18" charset="0"/>
              </a:rPr>
              <a:t>“E. WIDENING OF </a:t>
            </a:r>
            <a:r>
              <a:rPr lang="en-IN" sz="2400" b="1" i="1" spc="-25" dirty="0">
                <a:latin typeface="Times New Roman" panose="02020603050405020304" pitchFamily="18" charset="0"/>
                <a:cs typeface="Times New Roman" panose="02020603050405020304" pitchFamily="18" charset="0"/>
              </a:rPr>
              <a:t>TAX </a:t>
            </a:r>
            <a:r>
              <a:rPr lang="en-IN" sz="2400" b="1" i="1" spc="-5" dirty="0">
                <a:latin typeface="Times New Roman" panose="02020603050405020304" pitchFamily="18" charset="0"/>
                <a:cs typeface="Times New Roman" panose="02020603050405020304" pitchFamily="18" charset="0"/>
              </a:rPr>
              <a:t>BASE AND ANTI </a:t>
            </a:r>
            <a:r>
              <a:rPr lang="en-IN" sz="2400" b="1" i="1" spc="-25" dirty="0">
                <a:latin typeface="Times New Roman" panose="02020603050405020304" pitchFamily="18" charset="0"/>
                <a:cs typeface="Times New Roman" panose="02020603050405020304" pitchFamily="18" charset="0"/>
              </a:rPr>
              <a:t>TAX </a:t>
            </a:r>
            <a:r>
              <a:rPr lang="en-IN" sz="2400" b="1" i="1" spc="-10" dirty="0">
                <a:latin typeface="Times New Roman" panose="02020603050405020304" pitchFamily="18" charset="0"/>
                <a:cs typeface="Times New Roman" panose="02020603050405020304" pitchFamily="18" charset="0"/>
              </a:rPr>
              <a:t>AVOIDANCE</a:t>
            </a:r>
            <a:r>
              <a:rPr lang="en-IN" sz="2400" b="1" i="1" spc="35" dirty="0">
                <a:latin typeface="Times New Roman" panose="02020603050405020304" pitchFamily="18" charset="0"/>
                <a:cs typeface="Times New Roman" panose="02020603050405020304" pitchFamily="18" charset="0"/>
              </a:rPr>
              <a:t> </a:t>
            </a:r>
            <a:r>
              <a:rPr lang="en-IN" sz="2400" b="1" i="1" spc="-5" dirty="0">
                <a:latin typeface="Times New Roman" panose="02020603050405020304" pitchFamily="18" charset="0"/>
                <a:cs typeface="Times New Roman" panose="02020603050405020304" pitchFamily="18" charset="0"/>
              </a:rPr>
              <a:t>MEASURES Computation of income under the head “Profits and gains of business or  </a:t>
            </a:r>
            <a:r>
              <a:rPr lang="en-IN" sz="2400" b="1" i="1" spc="-10" dirty="0">
                <a:latin typeface="Times New Roman" panose="02020603050405020304" pitchFamily="18" charset="0"/>
                <a:cs typeface="Times New Roman" panose="02020603050405020304" pitchFamily="18" charset="0"/>
              </a:rPr>
              <a:t>profession” </a:t>
            </a:r>
            <a:r>
              <a:rPr lang="en-IN" sz="2400" b="1" i="1" spc="-5" dirty="0">
                <a:latin typeface="Times New Roman" panose="02020603050405020304" pitchFamily="18" charset="0"/>
                <a:cs typeface="Times New Roman" panose="02020603050405020304" pitchFamily="18" charset="0"/>
              </a:rPr>
              <a:t>for </a:t>
            </a:r>
            <a:r>
              <a:rPr lang="en-IN" sz="2400" b="1" i="1" spc="-10" dirty="0">
                <a:latin typeface="Times New Roman" panose="02020603050405020304" pitchFamily="18" charset="0"/>
                <a:cs typeface="Times New Roman" panose="02020603050405020304" pitchFamily="18" charset="0"/>
              </a:rPr>
              <a:t>transfer </a:t>
            </a:r>
            <a:r>
              <a:rPr lang="en-IN" sz="2400" b="1" i="1" spc="-5" dirty="0">
                <a:latin typeface="Times New Roman" panose="02020603050405020304" pitchFamily="18" charset="0"/>
                <a:cs typeface="Times New Roman" panose="02020603050405020304" pitchFamily="18" charset="0"/>
              </a:rPr>
              <a:t>of immovable </a:t>
            </a:r>
            <a:r>
              <a:rPr lang="en-IN" sz="2400" b="1" i="1" spc="-10" dirty="0">
                <a:latin typeface="Times New Roman" panose="02020603050405020304" pitchFamily="18" charset="0"/>
                <a:cs typeface="Times New Roman" panose="02020603050405020304" pitchFamily="18" charset="0"/>
              </a:rPr>
              <a:t>property </a:t>
            </a:r>
            <a:r>
              <a:rPr lang="en-IN" sz="2400" b="1" i="1" spc="-5" dirty="0">
                <a:latin typeface="Times New Roman" panose="02020603050405020304" pitchFamily="18" charset="0"/>
                <a:cs typeface="Times New Roman" panose="02020603050405020304" pitchFamily="18" charset="0"/>
              </a:rPr>
              <a:t>in </a:t>
            </a:r>
            <a:r>
              <a:rPr lang="en-IN" sz="2400" b="1" i="1" spc="-10" dirty="0">
                <a:latin typeface="Times New Roman" panose="02020603050405020304" pitchFamily="18" charset="0"/>
                <a:cs typeface="Times New Roman" panose="02020603050405020304" pitchFamily="18" charset="0"/>
              </a:rPr>
              <a:t>certain cases.</a:t>
            </a:r>
            <a:endParaRPr lang="en-IN" sz="2400" dirty="0">
              <a:latin typeface="Times New Roman" panose="02020603050405020304" pitchFamily="18" charset="0"/>
              <a:cs typeface="Times New Roman" panose="02020603050405020304" pitchFamily="18" charset="0"/>
            </a:endParaRPr>
          </a:p>
          <a:p>
            <a:pPr marL="0" indent="0" algn="just">
              <a:lnSpc>
                <a:spcPct val="100000"/>
              </a:lnSpc>
              <a:spcBef>
                <a:spcPts val="190"/>
              </a:spcBef>
              <a:buNone/>
            </a:pPr>
            <a:endParaRPr lang="en-IN" sz="2400" i="1" spc="-10" dirty="0">
              <a:latin typeface="Times New Roman" panose="02020603050405020304" pitchFamily="18" charset="0"/>
              <a:cs typeface="Times New Roman" panose="02020603050405020304" pitchFamily="18" charset="0"/>
            </a:endParaRPr>
          </a:p>
          <a:p>
            <a:pPr marL="0" indent="0" algn="just">
              <a:lnSpc>
                <a:spcPct val="100000"/>
              </a:lnSpc>
              <a:spcBef>
                <a:spcPts val="190"/>
              </a:spcBef>
              <a:buNone/>
            </a:pPr>
            <a:r>
              <a:rPr lang="en-IN" sz="2400" i="1" spc="-10" dirty="0">
                <a:latin typeface="Times New Roman" panose="02020603050405020304" pitchFamily="18" charset="0"/>
                <a:cs typeface="Times New Roman" panose="02020603050405020304" pitchFamily="18" charset="0"/>
              </a:rPr>
              <a:t>Currently, </a:t>
            </a:r>
            <a:r>
              <a:rPr lang="en-IN" sz="2400" i="1" spc="-5" dirty="0">
                <a:latin typeface="Times New Roman" panose="02020603050405020304" pitchFamily="18" charset="0"/>
                <a:cs typeface="Times New Roman" panose="02020603050405020304" pitchFamily="18" charset="0"/>
              </a:rPr>
              <a:t>when a capital asset, being immovable </a:t>
            </a:r>
            <a:r>
              <a:rPr lang="en-IN" sz="2400" i="1" spc="-10" dirty="0">
                <a:latin typeface="Times New Roman" panose="02020603050405020304" pitchFamily="18" charset="0"/>
                <a:cs typeface="Times New Roman" panose="02020603050405020304" pitchFamily="18" charset="0"/>
              </a:rPr>
              <a:t>property, </a:t>
            </a:r>
            <a:r>
              <a:rPr lang="en-IN" sz="2400" i="1" spc="-5" dirty="0">
                <a:latin typeface="Times New Roman" panose="02020603050405020304" pitchFamily="18" charset="0"/>
                <a:cs typeface="Times New Roman" panose="02020603050405020304" pitchFamily="18" charset="0"/>
              </a:rPr>
              <a:t>is transferred </a:t>
            </a:r>
            <a:r>
              <a:rPr lang="en-IN" sz="2400" i="1" dirty="0">
                <a:latin typeface="Times New Roman" panose="02020603050405020304" pitchFamily="18" charset="0"/>
                <a:cs typeface="Times New Roman" panose="02020603050405020304" pitchFamily="18" charset="0"/>
              </a:rPr>
              <a:t>for </a:t>
            </a:r>
            <a:r>
              <a:rPr lang="en-IN" sz="2400" i="1" spc="-5" dirty="0">
                <a:latin typeface="Times New Roman" panose="02020603050405020304" pitchFamily="18" charset="0"/>
                <a:cs typeface="Times New Roman" panose="02020603050405020304" pitchFamily="18" charset="0"/>
              </a:rPr>
              <a:t>a  consideration which is less than the value adopted, assessed or assessable by any  authority of a </a:t>
            </a:r>
            <a:r>
              <a:rPr lang="en-IN" sz="2400" i="1" dirty="0">
                <a:latin typeface="Times New Roman" panose="02020603050405020304" pitchFamily="18" charset="0"/>
                <a:cs typeface="Times New Roman" panose="02020603050405020304" pitchFamily="18" charset="0"/>
              </a:rPr>
              <a:t>State </a:t>
            </a:r>
            <a:r>
              <a:rPr lang="en-IN" sz="2400" i="1" spc="-5" dirty="0">
                <a:latin typeface="Times New Roman" panose="02020603050405020304" pitchFamily="18" charset="0"/>
                <a:cs typeface="Times New Roman" panose="02020603050405020304" pitchFamily="18" charset="0"/>
              </a:rPr>
              <a:t>Government </a:t>
            </a:r>
            <a:r>
              <a:rPr lang="en-IN" sz="2400" i="1" dirty="0">
                <a:latin typeface="Times New Roman" panose="02020603050405020304" pitchFamily="18" charset="0"/>
                <a:cs typeface="Times New Roman" panose="02020603050405020304" pitchFamily="18" charset="0"/>
              </a:rPr>
              <a:t>for </a:t>
            </a:r>
            <a:r>
              <a:rPr lang="en-IN" sz="2400" i="1" spc="-5" dirty="0">
                <a:latin typeface="Times New Roman" panose="02020603050405020304" pitchFamily="18" charset="0"/>
                <a:cs typeface="Times New Roman" panose="02020603050405020304" pitchFamily="18" charset="0"/>
              </a:rPr>
              <a:t>the purpose of payment </a:t>
            </a:r>
            <a:r>
              <a:rPr lang="en-IN" sz="2400" i="1" dirty="0">
                <a:latin typeface="Times New Roman" panose="02020603050405020304" pitchFamily="18" charset="0"/>
                <a:cs typeface="Times New Roman" panose="02020603050405020304" pitchFamily="18" charset="0"/>
              </a:rPr>
              <a:t>of </a:t>
            </a:r>
            <a:r>
              <a:rPr lang="en-IN" sz="2400" i="1" spc="-5" dirty="0">
                <a:latin typeface="Times New Roman" panose="02020603050405020304" pitchFamily="18" charset="0"/>
                <a:cs typeface="Times New Roman" panose="02020603050405020304" pitchFamily="18" charset="0"/>
              </a:rPr>
              <a:t>stamp </a:t>
            </a:r>
            <a:r>
              <a:rPr lang="en-IN" sz="2400" i="1" dirty="0">
                <a:latin typeface="Times New Roman" panose="02020603050405020304" pitchFamily="18" charset="0"/>
                <a:cs typeface="Times New Roman" panose="02020603050405020304" pitchFamily="18" charset="0"/>
              </a:rPr>
              <a:t>duty </a:t>
            </a:r>
            <a:r>
              <a:rPr lang="en-IN" sz="2400" i="1" spc="-5" dirty="0">
                <a:latin typeface="Times New Roman" panose="02020603050405020304" pitchFamily="18" charset="0"/>
                <a:cs typeface="Times New Roman" panose="02020603050405020304" pitchFamily="18" charset="0"/>
              </a:rPr>
              <a:t>in respect of  such </a:t>
            </a:r>
            <a:r>
              <a:rPr lang="en-IN" sz="2400" i="1" spc="-10" dirty="0">
                <a:latin typeface="Times New Roman" panose="02020603050405020304" pitchFamily="18" charset="0"/>
                <a:cs typeface="Times New Roman" panose="02020603050405020304" pitchFamily="18" charset="0"/>
              </a:rPr>
              <a:t>transfer, </a:t>
            </a:r>
            <a:r>
              <a:rPr lang="en-IN" sz="2400" i="1" dirty="0">
                <a:latin typeface="Times New Roman" panose="02020603050405020304" pitchFamily="18" charset="0"/>
                <a:cs typeface="Times New Roman" panose="02020603050405020304" pitchFamily="18" charset="0"/>
              </a:rPr>
              <a:t>then </a:t>
            </a:r>
            <a:r>
              <a:rPr lang="en-IN" sz="2400" i="1" spc="-5" dirty="0">
                <a:latin typeface="Times New Roman" panose="02020603050405020304" pitchFamily="18" charset="0"/>
                <a:cs typeface="Times New Roman" panose="02020603050405020304" pitchFamily="18" charset="0"/>
              </a:rPr>
              <a:t>such value (stamp duty value) is taken as full value of consideration  under section </a:t>
            </a:r>
            <a:r>
              <a:rPr lang="en-IN" sz="2400" i="1" dirty="0">
                <a:latin typeface="Times New Roman" panose="02020603050405020304" pitchFamily="18" charset="0"/>
                <a:cs typeface="Times New Roman" panose="02020603050405020304" pitchFamily="18" charset="0"/>
              </a:rPr>
              <a:t>50C </a:t>
            </a:r>
            <a:r>
              <a:rPr lang="en-IN" sz="2400" i="1" spc="-5" dirty="0">
                <a:latin typeface="Times New Roman" panose="02020603050405020304" pitchFamily="18" charset="0"/>
                <a:cs typeface="Times New Roman" panose="02020603050405020304" pitchFamily="18" charset="0"/>
              </a:rPr>
              <a:t>of the Income-tax Act. These provisions do not apply to </a:t>
            </a:r>
            <a:r>
              <a:rPr lang="en-IN" sz="2400" i="1" dirty="0">
                <a:latin typeface="Times New Roman" panose="02020603050405020304" pitchFamily="18" charset="0"/>
                <a:cs typeface="Times New Roman" panose="02020603050405020304" pitchFamily="18" charset="0"/>
              </a:rPr>
              <a:t>transfer </a:t>
            </a:r>
            <a:r>
              <a:rPr lang="en-IN" sz="2400" i="1" spc="-5" dirty="0">
                <a:latin typeface="Times New Roman" panose="02020603050405020304" pitchFamily="18" charset="0"/>
                <a:cs typeface="Times New Roman" panose="02020603050405020304" pitchFamily="18" charset="0"/>
              </a:rPr>
              <a:t>of  immovable </a:t>
            </a:r>
            <a:r>
              <a:rPr lang="en-IN" sz="2400" i="1" spc="-10" dirty="0">
                <a:latin typeface="Times New Roman" panose="02020603050405020304" pitchFamily="18" charset="0"/>
                <a:cs typeface="Times New Roman" panose="02020603050405020304" pitchFamily="18" charset="0"/>
              </a:rPr>
              <a:t>property, </a:t>
            </a:r>
            <a:r>
              <a:rPr lang="en-IN" sz="2400" i="1" spc="-5" dirty="0">
                <a:latin typeface="Times New Roman" panose="02020603050405020304" pitchFamily="18" charset="0"/>
                <a:cs typeface="Times New Roman" panose="02020603050405020304" pitchFamily="18" charset="0"/>
              </a:rPr>
              <a:t>held by the transferor as</a:t>
            </a:r>
            <a:r>
              <a:rPr lang="en-IN" sz="2400" i="1" spc="160" dirty="0">
                <a:latin typeface="Times New Roman" panose="02020603050405020304" pitchFamily="18" charset="0"/>
                <a:cs typeface="Times New Roman" panose="02020603050405020304" pitchFamily="18" charset="0"/>
              </a:rPr>
              <a:t> </a:t>
            </a:r>
            <a:r>
              <a:rPr lang="en-IN" sz="2400" i="1" spc="-5" dirty="0">
                <a:latin typeface="Times New Roman" panose="02020603050405020304" pitchFamily="18" charset="0"/>
                <a:cs typeface="Times New Roman" panose="02020603050405020304" pitchFamily="18" charset="0"/>
              </a:rPr>
              <a:t>stock-in-trade.</a:t>
            </a:r>
            <a:endParaRPr lang="en-IN" sz="2400" dirty="0">
              <a:latin typeface="Times New Roman" panose="02020603050405020304" pitchFamily="18" charset="0"/>
              <a:cs typeface="Times New Roman" panose="02020603050405020304" pitchFamily="18" charset="0"/>
            </a:endParaRPr>
          </a:p>
          <a:p>
            <a:pPr marL="0" indent="0" algn="just">
              <a:buNone/>
            </a:pPr>
            <a:endParaRPr lang="en-GB" sz="21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17089680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692" y="120345"/>
            <a:ext cx="11616063" cy="6299200"/>
          </a:xfrm>
        </p:spPr>
        <p:txBody>
          <a:bodyPr>
            <a:noAutofit/>
          </a:bodyPr>
          <a:lstStyle/>
          <a:p>
            <a:pPr marL="0" indent="0">
              <a:spcBef>
                <a:spcPts val="0"/>
              </a:spcBef>
              <a:buNone/>
            </a:pPr>
            <a:r>
              <a:rPr lang="en-IN" sz="2200" b="1" spc="-5" dirty="0">
                <a:latin typeface="Times New Roman" panose="02020603050405020304" pitchFamily="18" charset="0"/>
                <a:cs typeface="Times New Roman" panose="02020603050405020304" pitchFamily="18" charset="0"/>
              </a:rPr>
              <a:t>Explanatory Memorandum</a:t>
            </a:r>
            <a:r>
              <a:rPr lang="en-IN" sz="2200" b="1" spc="25" dirty="0">
                <a:latin typeface="Times New Roman" panose="02020603050405020304" pitchFamily="18" charset="0"/>
                <a:cs typeface="Times New Roman" panose="02020603050405020304" pitchFamily="18" charset="0"/>
              </a:rPr>
              <a:t> </a:t>
            </a:r>
            <a:r>
              <a:rPr lang="en-IN" sz="2200" b="1" spc="-5" dirty="0">
                <a:latin typeface="Times New Roman" panose="02020603050405020304" pitchFamily="18" charset="0"/>
                <a:cs typeface="Times New Roman" panose="02020603050405020304" pitchFamily="18" charset="0"/>
              </a:rPr>
              <a:t>….</a:t>
            </a:r>
          </a:p>
          <a:p>
            <a:pPr marL="0" marR="62230" indent="0" algn="just">
              <a:lnSpc>
                <a:spcPct val="120000"/>
              </a:lnSpc>
              <a:spcBef>
                <a:spcPts val="0"/>
              </a:spcBef>
              <a:buNone/>
            </a:pPr>
            <a:r>
              <a:rPr lang="en-IN" sz="2200" i="1" spc="-5" dirty="0">
                <a:latin typeface="Times New Roman" panose="02020603050405020304" pitchFamily="18" charset="0"/>
                <a:cs typeface="Times New Roman" panose="02020603050405020304" pitchFamily="18" charset="0"/>
              </a:rPr>
              <a:t>It is proposed to provide by inserting a new section 43CA that where the consideration for  the transfer of </a:t>
            </a:r>
            <a:r>
              <a:rPr lang="en-IN" sz="2200" i="1" dirty="0">
                <a:latin typeface="Times New Roman" panose="02020603050405020304" pitchFamily="18" charset="0"/>
                <a:cs typeface="Times New Roman" panose="02020603050405020304" pitchFamily="18" charset="0"/>
              </a:rPr>
              <a:t>an </a:t>
            </a:r>
            <a:r>
              <a:rPr lang="en-IN" sz="2200" i="1" spc="-5" dirty="0">
                <a:latin typeface="Times New Roman" panose="02020603050405020304" pitchFamily="18" charset="0"/>
                <a:cs typeface="Times New Roman" panose="02020603050405020304" pitchFamily="18" charset="0"/>
              </a:rPr>
              <a:t>asset (other than capital asset), being land </a:t>
            </a:r>
            <a:r>
              <a:rPr lang="en-IN" sz="2200" i="1" dirty="0">
                <a:latin typeface="Times New Roman" panose="02020603050405020304" pitchFamily="18" charset="0"/>
                <a:cs typeface="Times New Roman" panose="02020603050405020304" pitchFamily="18" charset="0"/>
              </a:rPr>
              <a:t>or </a:t>
            </a:r>
            <a:r>
              <a:rPr lang="en-IN" sz="2200" i="1" spc="-5" dirty="0">
                <a:latin typeface="Times New Roman" panose="02020603050405020304" pitchFamily="18" charset="0"/>
                <a:cs typeface="Times New Roman" panose="02020603050405020304" pitchFamily="18" charset="0"/>
              </a:rPr>
              <a:t>building or </a:t>
            </a:r>
            <a:r>
              <a:rPr lang="en-IN" sz="2200" i="1" dirty="0">
                <a:latin typeface="Times New Roman" panose="02020603050405020304" pitchFamily="18" charset="0"/>
                <a:cs typeface="Times New Roman" panose="02020603050405020304" pitchFamily="18" charset="0"/>
              </a:rPr>
              <a:t>both, </a:t>
            </a:r>
            <a:r>
              <a:rPr lang="en-IN" sz="2200" i="1" spc="-5" dirty="0">
                <a:latin typeface="Times New Roman" panose="02020603050405020304" pitchFamily="18" charset="0"/>
                <a:cs typeface="Times New Roman" panose="02020603050405020304" pitchFamily="18" charset="0"/>
              </a:rPr>
              <a:t>is less  than the stamp duty value, the value so adopted or assessed or assessable shall be  deemed to be </a:t>
            </a:r>
            <a:r>
              <a:rPr lang="en-IN" sz="2200" i="1" dirty="0">
                <a:latin typeface="Times New Roman" panose="02020603050405020304" pitchFamily="18" charset="0"/>
                <a:cs typeface="Times New Roman" panose="02020603050405020304" pitchFamily="18" charset="0"/>
              </a:rPr>
              <a:t>the </a:t>
            </a:r>
            <a:r>
              <a:rPr lang="en-IN" sz="2200" i="1" spc="-5" dirty="0">
                <a:latin typeface="Times New Roman" panose="02020603050405020304" pitchFamily="18" charset="0"/>
                <a:cs typeface="Times New Roman" panose="02020603050405020304" pitchFamily="18" charset="0"/>
              </a:rPr>
              <a:t>full value of </a:t>
            </a:r>
            <a:r>
              <a:rPr lang="en-IN" sz="2200" i="1" dirty="0">
                <a:latin typeface="Times New Roman" panose="02020603050405020304" pitchFamily="18" charset="0"/>
                <a:cs typeface="Times New Roman" panose="02020603050405020304" pitchFamily="18" charset="0"/>
              </a:rPr>
              <a:t>the </a:t>
            </a:r>
            <a:r>
              <a:rPr lang="en-IN" sz="2200" i="1" spc="-5" dirty="0">
                <a:latin typeface="Times New Roman" panose="02020603050405020304" pitchFamily="18" charset="0"/>
                <a:cs typeface="Times New Roman" panose="02020603050405020304" pitchFamily="18" charset="0"/>
              </a:rPr>
              <a:t>consideration </a:t>
            </a:r>
            <a:r>
              <a:rPr lang="en-IN" sz="2200" i="1" dirty="0">
                <a:latin typeface="Times New Roman" panose="02020603050405020304" pitchFamily="18" charset="0"/>
                <a:cs typeface="Times New Roman" panose="02020603050405020304" pitchFamily="18" charset="0"/>
              </a:rPr>
              <a:t>for </a:t>
            </a:r>
            <a:r>
              <a:rPr lang="en-IN" sz="2200" i="1" spc="-5" dirty="0">
                <a:latin typeface="Times New Roman" panose="02020603050405020304" pitchFamily="18" charset="0"/>
                <a:cs typeface="Times New Roman" panose="02020603050405020304" pitchFamily="18" charset="0"/>
              </a:rPr>
              <a:t>the purposes of computing income  under the head “Profits and gains of business of</a:t>
            </a:r>
            <a:r>
              <a:rPr lang="en-IN" sz="2200" i="1" spc="135" dirty="0">
                <a:latin typeface="Times New Roman" panose="02020603050405020304" pitchFamily="18" charset="0"/>
                <a:cs typeface="Times New Roman" panose="02020603050405020304" pitchFamily="18" charset="0"/>
              </a:rPr>
              <a:t> </a:t>
            </a:r>
            <a:r>
              <a:rPr lang="en-IN" sz="2200" i="1" spc="-5" dirty="0">
                <a:latin typeface="Times New Roman" panose="02020603050405020304" pitchFamily="18" charset="0"/>
                <a:cs typeface="Times New Roman" panose="02020603050405020304" pitchFamily="18" charset="0"/>
              </a:rPr>
              <a:t>profession”.</a:t>
            </a:r>
            <a:endParaRPr lang="en-IN" sz="2200" dirty="0">
              <a:latin typeface="Times New Roman" panose="02020603050405020304" pitchFamily="18" charset="0"/>
              <a:cs typeface="Times New Roman" panose="02020603050405020304" pitchFamily="18" charset="0"/>
            </a:endParaRPr>
          </a:p>
          <a:p>
            <a:pPr marL="0" marR="61594" indent="0" algn="just">
              <a:lnSpc>
                <a:spcPct val="120000"/>
              </a:lnSpc>
              <a:spcBef>
                <a:spcPts val="0"/>
              </a:spcBef>
              <a:buNone/>
            </a:pPr>
            <a:r>
              <a:rPr lang="en-IN" sz="2200" i="1" spc="-5" dirty="0">
                <a:latin typeface="Times New Roman" panose="02020603050405020304" pitchFamily="18" charset="0"/>
                <a:cs typeface="Times New Roman" panose="02020603050405020304" pitchFamily="18" charset="0"/>
              </a:rPr>
              <a:t>It is also proposed to provide </a:t>
            </a:r>
            <a:r>
              <a:rPr lang="en-IN" sz="2200" i="1" dirty="0">
                <a:latin typeface="Times New Roman" panose="02020603050405020304" pitchFamily="18" charset="0"/>
                <a:cs typeface="Times New Roman" panose="02020603050405020304" pitchFamily="18" charset="0"/>
              </a:rPr>
              <a:t>that </a:t>
            </a:r>
            <a:r>
              <a:rPr lang="en-IN" sz="2200" i="1" spc="-5" dirty="0">
                <a:latin typeface="Times New Roman" panose="02020603050405020304" pitchFamily="18" charset="0"/>
                <a:cs typeface="Times New Roman" panose="02020603050405020304" pitchFamily="18" charset="0"/>
              </a:rPr>
              <a:t>where the </a:t>
            </a:r>
            <a:r>
              <a:rPr lang="en-IN" sz="2200" i="1" dirty="0">
                <a:latin typeface="Times New Roman" panose="02020603050405020304" pitchFamily="18" charset="0"/>
                <a:cs typeface="Times New Roman" panose="02020603050405020304" pitchFamily="18" charset="0"/>
              </a:rPr>
              <a:t>date </a:t>
            </a:r>
            <a:r>
              <a:rPr lang="en-IN" sz="2200" i="1" spc="-5" dirty="0">
                <a:latin typeface="Times New Roman" panose="02020603050405020304" pitchFamily="18" charset="0"/>
                <a:cs typeface="Times New Roman" panose="02020603050405020304" pitchFamily="18" charset="0"/>
              </a:rPr>
              <a:t>of an agreement fixing the value of  consideration for the </a:t>
            </a:r>
            <a:r>
              <a:rPr lang="en-IN" sz="2200" i="1" dirty="0">
                <a:latin typeface="Times New Roman" panose="02020603050405020304" pitchFamily="18" charset="0"/>
                <a:cs typeface="Times New Roman" panose="02020603050405020304" pitchFamily="18" charset="0"/>
              </a:rPr>
              <a:t>transfer of the </a:t>
            </a:r>
            <a:r>
              <a:rPr lang="en-IN" sz="2200" i="1" spc="-5" dirty="0">
                <a:latin typeface="Times New Roman" panose="02020603050405020304" pitchFamily="18" charset="0"/>
                <a:cs typeface="Times New Roman" panose="02020603050405020304" pitchFamily="18" charset="0"/>
              </a:rPr>
              <a:t>asset and </a:t>
            </a:r>
            <a:r>
              <a:rPr lang="en-IN" sz="2200" i="1" dirty="0">
                <a:latin typeface="Times New Roman" panose="02020603050405020304" pitchFamily="18" charset="0"/>
                <a:cs typeface="Times New Roman" panose="02020603050405020304" pitchFamily="18" charset="0"/>
              </a:rPr>
              <a:t>the </a:t>
            </a:r>
            <a:r>
              <a:rPr lang="en-IN" sz="2200" i="1" spc="-5" dirty="0">
                <a:latin typeface="Times New Roman" panose="02020603050405020304" pitchFamily="18" charset="0"/>
                <a:cs typeface="Times New Roman" panose="02020603050405020304" pitchFamily="18" charset="0"/>
              </a:rPr>
              <a:t>date </a:t>
            </a:r>
            <a:r>
              <a:rPr lang="en-IN" sz="2200" i="1" dirty="0">
                <a:latin typeface="Times New Roman" panose="02020603050405020304" pitchFamily="18" charset="0"/>
                <a:cs typeface="Times New Roman" panose="02020603050405020304" pitchFamily="18" charset="0"/>
              </a:rPr>
              <a:t>of </a:t>
            </a:r>
            <a:r>
              <a:rPr lang="en-IN" sz="2200" i="1" spc="-5" dirty="0">
                <a:latin typeface="Times New Roman" panose="02020603050405020304" pitchFamily="18" charset="0"/>
                <a:cs typeface="Times New Roman" panose="02020603050405020304" pitchFamily="18" charset="0"/>
              </a:rPr>
              <a:t>registration of the transfer </a:t>
            </a:r>
            <a:r>
              <a:rPr lang="en-IN" sz="2200" i="1" dirty="0">
                <a:latin typeface="Times New Roman" panose="02020603050405020304" pitchFamily="18" charset="0"/>
                <a:cs typeface="Times New Roman" panose="02020603050405020304" pitchFamily="18" charset="0"/>
              </a:rPr>
              <a:t>of  </a:t>
            </a:r>
            <a:r>
              <a:rPr lang="en-IN" sz="2200" i="1" spc="-5" dirty="0">
                <a:latin typeface="Times New Roman" panose="02020603050405020304" pitchFamily="18" charset="0"/>
                <a:cs typeface="Times New Roman" panose="02020603050405020304" pitchFamily="18" charset="0"/>
              </a:rPr>
              <a:t>the asset </a:t>
            </a:r>
            <a:r>
              <a:rPr lang="en-IN" sz="2200" i="1" dirty="0">
                <a:latin typeface="Times New Roman" panose="02020603050405020304" pitchFamily="18" charset="0"/>
                <a:cs typeface="Times New Roman" panose="02020603050405020304" pitchFamily="18" charset="0"/>
              </a:rPr>
              <a:t>are not </a:t>
            </a:r>
            <a:r>
              <a:rPr lang="en-IN" sz="2200" i="1" spc="-5" dirty="0">
                <a:latin typeface="Times New Roman" panose="02020603050405020304" pitchFamily="18" charset="0"/>
                <a:cs typeface="Times New Roman" panose="02020603050405020304" pitchFamily="18" charset="0"/>
              </a:rPr>
              <a:t>same, the stamp </a:t>
            </a:r>
            <a:r>
              <a:rPr lang="en-IN" sz="2200" i="1" dirty="0">
                <a:latin typeface="Times New Roman" panose="02020603050405020304" pitchFamily="18" charset="0"/>
                <a:cs typeface="Times New Roman" panose="02020603050405020304" pitchFamily="18" charset="0"/>
              </a:rPr>
              <a:t>duty </a:t>
            </a:r>
            <a:r>
              <a:rPr lang="en-IN" sz="2200" i="1" spc="-5" dirty="0">
                <a:latin typeface="Times New Roman" panose="02020603050405020304" pitchFamily="18" charset="0"/>
                <a:cs typeface="Times New Roman" panose="02020603050405020304" pitchFamily="18" charset="0"/>
              </a:rPr>
              <a:t>value may be taken as on the date of the  agreement for transfer and not </a:t>
            </a:r>
            <a:r>
              <a:rPr lang="en-IN" sz="2200" i="1" dirty="0">
                <a:latin typeface="Times New Roman" panose="02020603050405020304" pitchFamily="18" charset="0"/>
                <a:cs typeface="Times New Roman" panose="02020603050405020304" pitchFamily="18" charset="0"/>
              </a:rPr>
              <a:t>as </a:t>
            </a:r>
            <a:r>
              <a:rPr lang="en-IN" sz="2200" i="1" spc="-5" dirty="0">
                <a:latin typeface="Times New Roman" panose="02020603050405020304" pitchFamily="18" charset="0"/>
                <a:cs typeface="Times New Roman" panose="02020603050405020304" pitchFamily="18" charset="0"/>
              </a:rPr>
              <a:t>on the date of registration </a:t>
            </a:r>
            <a:r>
              <a:rPr lang="en-IN" sz="2200" i="1" dirty="0">
                <a:latin typeface="Times New Roman" panose="02020603050405020304" pitchFamily="18" charset="0"/>
                <a:cs typeface="Times New Roman" panose="02020603050405020304" pitchFamily="18" charset="0"/>
              </a:rPr>
              <a:t>for such </a:t>
            </a:r>
            <a:r>
              <a:rPr lang="en-IN" sz="2200" i="1" spc="-5" dirty="0">
                <a:latin typeface="Times New Roman" panose="02020603050405020304" pitchFamily="18" charset="0"/>
                <a:cs typeface="Times New Roman" panose="02020603050405020304" pitchFamily="18" charset="0"/>
              </a:rPr>
              <a:t>transfer. </a:t>
            </a:r>
            <a:r>
              <a:rPr lang="en-IN" sz="2200" i="1" spc="-10" dirty="0">
                <a:latin typeface="Times New Roman" panose="02020603050405020304" pitchFamily="18" charset="0"/>
                <a:cs typeface="Times New Roman" panose="02020603050405020304" pitchFamily="18" charset="0"/>
              </a:rPr>
              <a:t>However,  </a:t>
            </a:r>
            <a:r>
              <a:rPr lang="en-IN" sz="2200" i="1" spc="-5" dirty="0">
                <a:latin typeface="Times New Roman" panose="02020603050405020304" pitchFamily="18" charset="0"/>
                <a:cs typeface="Times New Roman" panose="02020603050405020304" pitchFamily="18" charset="0"/>
              </a:rPr>
              <a:t>this exception shall apply only in those cases where amount of consideration or a </a:t>
            </a:r>
            <a:r>
              <a:rPr lang="en-IN" sz="2200" i="1" dirty="0">
                <a:latin typeface="Times New Roman" panose="02020603050405020304" pitchFamily="18" charset="0"/>
                <a:cs typeface="Times New Roman" panose="02020603050405020304" pitchFamily="18" charset="0"/>
              </a:rPr>
              <a:t>part  </a:t>
            </a:r>
            <a:r>
              <a:rPr lang="en-IN" sz="2200" i="1" spc="-5" dirty="0">
                <a:latin typeface="Times New Roman" panose="02020603050405020304" pitchFamily="18" charset="0"/>
                <a:cs typeface="Times New Roman" panose="02020603050405020304" pitchFamily="18" charset="0"/>
              </a:rPr>
              <a:t>thereof </a:t>
            </a:r>
            <a:r>
              <a:rPr lang="en-IN" sz="2200" i="1" dirty="0">
                <a:latin typeface="Times New Roman" panose="02020603050405020304" pitchFamily="18" charset="0"/>
                <a:cs typeface="Times New Roman" panose="02020603050405020304" pitchFamily="18" charset="0"/>
              </a:rPr>
              <a:t>for </a:t>
            </a:r>
            <a:r>
              <a:rPr lang="en-IN" sz="2200" i="1" spc="-5" dirty="0">
                <a:latin typeface="Times New Roman" panose="02020603050405020304" pitchFamily="18" charset="0"/>
                <a:cs typeface="Times New Roman" panose="02020603050405020304" pitchFamily="18" charset="0"/>
              </a:rPr>
              <a:t>the transfer has been received by any mode </a:t>
            </a:r>
            <a:r>
              <a:rPr lang="en-IN" sz="2200" i="1" dirty="0">
                <a:latin typeface="Times New Roman" panose="02020603050405020304" pitchFamily="18" charset="0"/>
                <a:cs typeface="Times New Roman" panose="02020603050405020304" pitchFamily="18" charset="0"/>
              </a:rPr>
              <a:t>other </a:t>
            </a:r>
            <a:r>
              <a:rPr lang="en-IN" sz="2200" i="1" spc="-5" dirty="0">
                <a:latin typeface="Times New Roman" panose="02020603050405020304" pitchFamily="18" charset="0"/>
                <a:cs typeface="Times New Roman" panose="02020603050405020304" pitchFamily="18" charset="0"/>
              </a:rPr>
              <a:t>than cash on </a:t>
            </a:r>
            <a:r>
              <a:rPr lang="en-IN" sz="2200" i="1" dirty="0">
                <a:latin typeface="Times New Roman" panose="02020603050405020304" pitchFamily="18" charset="0"/>
                <a:cs typeface="Times New Roman" panose="02020603050405020304" pitchFamily="18" charset="0"/>
              </a:rPr>
              <a:t>or </a:t>
            </a:r>
            <a:r>
              <a:rPr lang="en-IN" sz="2200" i="1" spc="-5" dirty="0">
                <a:latin typeface="Times New Roman" panose="02020603050405020304" pitchFamily="18" charset="0"/>
                <a:cs typeface="Times New Roman" panose="02020603050405020304" pitchFamily="18" charset="0"/>
              </a:rPr>
              <a:t>before the  date of the agreement.</a:t>
            </a:r>
            <a:endParaRPr lang="en-IN" sz="2200" dirty="0">
              <a:latin typeface="Times New Roman" panose="02020603050405020304" pitchFamily="18" charset="0"/>
              <a:cs typeface="Times New Roman" panose="02020603050405020304" pitchFamily="18" charset="0"/>
            </a:endParaRPr>
          </a:p>
          <a:p>
            <a:pPr marL="0" marR="61594" indent="0" algn="just">
              <a:lnSpc>
                <a:spcPct val="120000"/>
              </a:lnSpc>
              <a:spcBef>
                <a:spcPts val="0"/>
              </a:spcBef>
              <a:buNone/>
            </a:pPr>
            <a:r>
              <a:rPr lang="en-IN" sz="2200" i="1" spc="-5" dirty="0">
                <a:latin typeface="Times New Roman" panose="02020603050405020304" pitchFamily="18" charset="0"/>
                <a:cs typeface="Times New Roman" panose="02020603050405020304" pitchFamily="18" charset="0"/>
              </a:rPr>
              <a:t>These amendments will take </a:t>
            </a:r>
            <a:r>
              <a:rPr lang="en-IN" sz="2200" i="1" dirty="0">
                <a:latin typeface="Times New Roman" panose="02020603050405020304" pitchFamily="18" charset="0"/>
                <a:cs typeface="Times New Roman" panose="02020603050405020304" pitchFamily="18" charset="0"/>
              </a:rPr>
              <a:t>effect from </a:t>
            </a:r>
            <a:r>
              <a:rPr lang="en-IN" sz="2200" i="1" spc="-5" dirty="0">
                <a:latin typeface="Times New Roman" panose="02020603050405020304" pitchFamily="18" charset="0"/>
                <a:cs typeface="Times New Roman" panose="02020603050405020304" pitchFamily="18" charset="0"/>
              </a:rPr>
              <a:t>1st April, 2014 and will, </a:t>
            </a:r>
            <a:r>
              <a:rPr lang="en-IN" sz="2200" i="1" spc="-10" dirty="0">
                <a:latin typeface="Times New Roman" panose="02020603050405020304" pitchFamily="18" charset="0"/>
                <a:cs typeface="Times New Roman" panose="02020603050405020304" pitchFamily="18" charset="0"/>
              </a:rPr>
              <a:t>accordingly, </a:t>
            </a:r>
            <a:r>
              <a:rPr lang="en-IN" sz="2200" i="1" spc="-5" dirty="0">
                <a:latin typeface="Times New Roman" panose="02020603050405020304" pitchFamily="18" charset="0"/>
                <a:cs typeface="Times New Roman" panose="02020603050405020304" pitchFamily="18" charset="0"/>
              </a:rPr>
              <a:t>apply in  relation to the assessment year 2014-15 and subsequent assessment years. [Clause 8]”</a:t>
            </a:r>
            <a:endParaRPr lang="en-GB" sz="2200" b="1" u="sng"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447034675"/>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118" y="533409"/>
            <a:ext cx="11173765" cy="5592763"/>
          </a:xfrm>
        </p:spPr>
        <p:txBody>
          <a:bodyPr>
            <a:normAutofit/>
          </a:bodyPr>
          <a:lstStyle/>
          <a:p>
            <a:pPr algn="just">
              <a:buNone/>
            </a:pPr>
            <a:r>
              <a:rPr lang="en-US" sz="2400" b="1" dirty="0">
                <a:latin typeface="Times New Roman" pitchFamily="18" charset="0"/>
                <a:cs typeface="Times New Roman" pitchFamily="18" charset="0"/>
              </a:rPr>
              <a:t>43CA (1) </a:t>
            </a:r>
          </a:p>
          <a:p>
            <a:pPr algn="just">
              <a:buFont typeface="Wingdings" panose="05000000000000000000" pitchFamily="2" charset="2"/>
              <a:buChar char="Ø"/>
            </a:pPr>
            <a:r>
              <a:rPr lang="en-GB" sz="2400" dirty="0">
                <a:latin typeface="Times New Roman" pitchFamily="18" charset="0"/>
                <a:cs typeface="Times New Roman" pitchFamily="18" charset="0"/>
              </a:rPr>
              <a:t> Where the consideration received or accruing </a:t>
            </a:r>
          </a:p>
          <a:p>
            <a:pPr algn="just">
              <a:buFont typeface="Wingdings" panose="05000000000000000000" pitchFamily="2" charset="2"/>
              <a:buChar char="Ø"/>
            </a:pPr>
            <a:r>
              <a:rPr lang="en-GB" sz="2400" dirty="0">
                <a:latin typeface="Times New Roman" pitchFamily="18" charset="0"/>
                <a:cs typeface="Times New Roman" pitchFamily="18" charset="0"/>
              </a:rPr>
              <a:t>as a result of the transfer by an </a:t>
            </a:r>
            <a:r>
              <a:rPr lang="en-GB" sz="2400" dirty="0" err="1">
                <a:latin typeface="Times New Roman" pitchFamily="18" charset="0"/>
                <a:cs typeface="Times New Roman" pitchFamily="18" charset="0"/>
              </a:rPr>
              <a:t>assessee</a:t>
            </a:r>
            <a:r>
              <a:rPr lang="en-GB" sz="2400" dirty="0">
                <a:latin typeface="Times New Roman" pitchFamily="18" charset="0"/>
                <a:cs typeface="Times New Roman" pitchFamily="18" charset="0"/>
              </a:rPr>
              <a:t> of an asset (other than a capital asset),</a:t>
            </a:r>
          </a:p>
          <a:p>
            <a:pPr algn="just">
              <a:buFont typeface="Wingdings" panose="05000000000000000000" pitchFamily="2" charset="2"/>
              <a:buChar char="Ø"/>
            </a:pPr>
            <a:r>
              <a:rPr lang="en-GB" sz="2400" dirty="0">
                <a:latin typeface="Times New Roman" pitchFamily="18" charset="0"/>
                <a:cs typeface="Times New Roman" pitchFamily="18" charset="0"/>
              </a:rPr>
              <a:t> being land or building or both, </a:t>
            </a:r>
          </a:p>
          <a:p>
            <a:pPr algn="just">
              <a:buFont typeface="Wingdings" panose="05000000000000000000" pitchFamily="2" charset="2"/>
              <a:buChar char="Ø"/>
            </a:pPr>
            <a:r>
              <a:rPr lang="en-GB" sz="2400" dirty="0">
                <a:latin typeface="Times New Roman" pitchFamily="18" charset="0"/>
                <a:cs typeface="Times New Roman" pitchFamily="18" charset="0"/>
              </a:rPr>
              <a:t> is less than the value adopted or assessed or assessable by any authority of a State Government </a:t>
            </a:r>
          </a:p>
          <a:p>
            <a:pPr algn="just">
              <a:buFont typeface="Wingdings" panose="05000000000000000000" pitchFamily="2" charset="2"/>
              <a:buChar char="Ø"/>
            </a:pPr>
            <a:r>
              <a:rPr lang="en-GB" sz="2400" dirty="0">
                <a:latin typeface="Times New Roman" pitchFamily="18" charset="0"/>
                <a:cs typeface="Times New Roman" pitchFamily="18" charset="0"/>
              </a:rPr>
              <a:t>for the purpose of payment of stamp duty in respect of such transfer, </a:t>
            </a:r>
          </a:p>
          <a:p>
            <a:pPr algn="just">
              <a:buFont typeface="Wingdings" panose="05000000000000000000" pitchFamily="2" charset="2"/>
              <a:buChar char="Ø"/>
            </a:pPr>
            <a:r>
              <a:rPr lang="en-GB" sz="2400" dirty="0">
                <a:latin typeface="Times New Roman" pitchFamily="18" charset="0"/>
                <a:cs typeface="Times New Roman" pitchFamily="18" charset="0"/>
              </a:rPr>
              <a:t>the value so adopted or assessed or assessable shall, </a:t>
            </a:r>
          </a:p>
          <a:p>
            <a:pPr algn="just">
              <a:buFont typeface="Wingdings" panose="05000000000000000000" pitchFamily="2" charset="2"/>
              <a:buChar char="Ø"/>
            </a:pPr>
            <a:r>
              <a:rPr lang="en-GB" sz="2400" dirty="0">
                <a:latin typeface="Times New Roman" pitchFamily="18" charset="0"/>
                <a:cs typeface="Times New Roman" pitchFamily="18" charset="0"/>
              </a:rPr>
              <a:t>for the purposes of computing profits and gains from transfer of such asset, </a:t>
            </a:r>
          </a:p>
          <a:p>
            <a:pPr algn="just">
              <a:buFont typeface="Wingdings" panose="05000000000000000000" pitchFamily="2" charset="2"/>
              <a:buChar char="Ø"/>
            </a:pPr>
            <a:r>
              <a:rPr lang="en-GB" sz="2400" dirty="0">
                <a:latin typeface="Times New Roman" pitchFamily="18" charset="0"/>
                <a:cs typeface="Times New Roman" pitchFamily="18" charset="0"/>
              </a:rPr>
              <a:t>be deemed to be the full value of the consideration received or accruing as a result of such transfer:</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16662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8132D-99B7-2774-32E6-09567FE5BB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0C4E5-8DC5-4F65-E463-F8FB766B0FAD}"/>
              </a:ext>
            </a:extLst>
          </p:cNvPr>
          <p:cNvSpPr>
            <a:spLocks noGrp="1"/>
          </p:cNvSpPr>
          <p:nvPr>
            <p:ph idx="1"/>
          </p:nvPr>
        </p:nvSpPr>
        <p:spPr>
          <a:xfrm>
            <a:off x="838200" y="299803"/>
            <a:ext cx="11063990" cy="5877160"/>
          </a:xfrm>
        </p:spPr>
        <p:txBody>
          <a:bodyPr>
            <a:normAutofit/>
          </a:bodyPr>
          <a:lstStyle/>
          <a:p>
            <a:pPr marL="0" indent="0" algn="just">
              <a:buNone/>
            </a:pPr>
            <a:r>
              <a:rPr lang="en-US" sz="2400" b="1" i="1" dirty="0">
                <a:latin typeface="Times New Roman" panose="02020603050405020304" pitchFamily="18" charset="0"/>
                <a:cs typeface="Times New Roman" panose="02020603050405020304" pitchFamily="18" charset="0"/>
              </a:rPr>
              <a:t>Prithvi Consultants (P.) Ltd. </a:t>
            </a:r>
            <a:r>
              <a:rPr lang="en-US" sz="2400" b="1" dirty="0">
                <a:latin typeface="Times New Roman" panose="02020603050405020304" pitchFamily="18" charset="0"/>
                <a:cs typeface="Times New Roman" panose="02020603050405020304" pitchFamily="18" charset="0"/>
              </a:rPr>
              <a:t>v.</a:t>
            </a:r>
            <a:r>
              <a:rPr lang="en-US" sz="2400" b="1" i="1" dirty="0">
                <a:latin typeface="Times New Roman" panose="02020603050405020304" pitchFamily="18" charset="0"/>
                <a:cs typeface="Times New Roman" panose="02020603050405020304" pitchFamily="18" charset="0"/>
              </a:rPr>
              <a:t> Dy. CIT </a:t>
            </a:r>
            <a:r>
              <a:rPr lang="en-US" sz="2400" b="1" dirty="0">
                <a:latin typeface="Times New Roman" panose="02020603050405020304" pitchFamily="18" charset="0"/>
                <a:cs typeface="Times New Roman" panose="02020603050405020304" pitchFamily="18" charset="0"/>
              </a:rPr>
              <a:t>[2024] 470 ITR 37 (Bom.) </a:t>
            </a:r>
          </a:p>
          <a:p>
            <a:pPr marL="0" indent="0" algn="just">
              <a:buNone/>
            </a:pPr>
            <a:r>
              <a:rPr lang="en-US" sz="2400" dirty="0">
                <a:latin typeface="Times New Roman" panose="02020603050405020304" pitchFamily="18" charset="0"/>
                <a:cs typeface="Times New Roman" panose="02020603050405020304" pitchFamily="18" charset="0"/>
              </a:rPr>
              <a:t>In this case the aspect of allowing possession in pursuance of an agreement whether would tantamount to 'transfer' was discussed. </a:t>
            </a:r>
          </a:p>
          <a:p>
            <a:pPr marL="0" indent="0" algn="just">
              <a:buNone/>
            </a:pPr>
            <a:r>
              <a:rPr lang="en-US" sz="2400" dirty="0">
                <a:latin typeface="Times New Roman" panose="02020603050405020304" pitchFamily="18" charset="0"/>
                <a:cs typeface="Times New Roman" panose="02020603050405020304" pitchFamily="18" charset="0"/>
              </a:rPr>
              <a:t>This legal decision though has precedents requires publicity among the stakeholders for treading the path without any discomfort or disadvantage. </a:t>
            </a:r>
            <a:endParaRPr lang="en-IN" sz="24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8C01442-9D6E-F72E-C2CE-F4D004DAA74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7102798"/>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01" y="533409"/>
            <a:ext cx="10953598" cy="5592763"/>
          </a:xfrm>
        </p:spPr>
        <p:txBody>
          <a:bodyPr>
            <a:normAutofit/>
          </a:bodyPr>
          <a:lstStyle/>
          <a:p>
            <a:pPr algn="just">
              <a:buFont typeface="Wingdings" panose="05000000000000000000" pitchFamily="2" charset="2"/>
              <a:buChar char="Ø"/>
            </a:pPr>
            <a:r>
              <a:rPr lang="en-GB" sz="2400" dirty="0">
                <a:latin typeface="Times New Roman" pitchFamily="18" charset="0"/>
                <a:cs typeface="Times New Roman" pitchFamily="18" charset="0"/>
              </a:rPr>
              <a:t>[Provided that where the value adopted or assessed or assessable by the authority </a:t>
            </a:r>
          </a:p>
          <a:p>
            <a:pPr algn="just">
              <a:buFont typeface="Wingdings" panose="05000000000000000000" pitchFamily="2" charset="2"/>
              <a:buChar char="Ø"/>
            </a:pPr>
            <a:r>
              <a:rPr lang="en-GB" sz="2400" dirty="0">
                <a:latin typeface="Times New Roman" pitchFamily="18" charset="0"/>
                <a:cs typeface="Times New Roman" pitchFamily="18" charset="0"/>
              </a:rPr>
              <a:t>for the purpose of payment of stamp duty does not exceed one hundred and *[ten] per cent of the consideration received or accruing as a result of the transfer, </a:t>
            </a:r>
          </a:p>
          <a:p>
            <a:pPr algn="just">
              <a:buFont typeface="Wingdings" panose="05000000000000000000" pitchFamily="2" charset="2"/>
              <a:buChar char="Ø"/>
            </a:pPr>
            <a:r>
              <a:rPr lang="en-GB" sz="2400" dirty="0">
                <a:latin typeface="Times New Roman" pitchFamily="18" charset="0"/>
                <a:cs typeface="Times New Roman" pitchFamily="18" charset="0"/>
              </a:rPr>
              <a:t>the consideration so received or accruing as a result of the transfer shall, </a:t>
            </a:r>
          </a:p>
          <a:p>
            <a:pPr algn="just">
              <a:buFont typeface="Wingdings" panose="05000000000000000000" pitchFamily="2" charset="2"/>
              <a:buChar char="Ø"/>
            </a:pPr>
            <a:r>
              <a:rPr lang="en-GB" sz="2400" dirty="0">
                <a:latin typeface="Times New Roman" pitchFamily="18" charset="0"/>
                <a:cs typeface="Times New Roman" pitchFamily="18" charset="0"/>
              </a:rPr>
              <a:t>for the purposes of computing profits and gains from transfer of such asset, </a:t>
            </a:r>
          </a:p>
          <a:p>
            <a:pPr algn="just">
              <a:buFont typeface="Wingdings" panose="05000000000000000000" pitchFamily="2" charset="2"/>
              <a:buChar char="Ø"/>
            </a:pPr>
            <a:r>
              <a:rPr lang="en-GB" sz="2400" dirty="0">
                <a:latin typeface="Times New Roman" pitchFamily="18" charset="0"/>
                <a:cs typeface="Times New Roman" pitchFamily="18" charset="0"/>
              </a:rPr>
              <a:t>be deemed to be the full value of the consideration:]</a:t>
            </a:r>
          </a:p>
          <a:p>
            <a:pPr marL="0" indent="0" algn="just">
              <a:buNone/>
            </a:pPr>
            <a:endParaRPr lang="en-GB" sz="2400" dirty="0">
              <a:latin typeface="Times New Roman" pitchFamily="18" charset="0"/>
              <a:cs typeface="Times New Roman" pitchFamily="18" charset="0"/>
            </a:endParaRPr>
          </a:p>
          <a:p>
            <a:pPr marL="0" indent="0" algn="just">
              <a:buNone/>
            </a:pPr>
            <a:r>
              <a:rPr lang="en-GB" sz="2400" b="1" dirty="0">
                <a:latin typeface="Times New Roman" pitchFamily="18" charset="0"/>
                <a:cs typeface="Times New Roman" pitchFamily="18" charset="0"/>
              </a:rPr>
              <a:t>* Substituted for "five" by the Finance Act, 2020, </a:t>
            </a:r>
            <a:r>
              <a:rPr lang="en-GB" sz="2400" b="1" dirty="0" err="1">
                <a:latin typeface="Times New Roman" pitchFamily="18" charset="0"/>
                <a:cs typeface="Times New Roman" pitchFamily="18" charset="0"/>
              </a:rPr>
              <a:t>w.e.f</a:t>
            </a:r>
            <a:r>
              <a:rPr lang="en-GB" sz="2400" b="1" dirty="0">
                <a:latin typeface="Times New Roman" pitchFamily="18" charset="0"/>
                <a:cs typeface="Times New Roman" pitchFamily="18" charset="0"/>
              </a:rPr>
              <a:t>. 1-4-2021.</a:t>
            </a: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305514468"/>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01" y="533409"/>
            <a:ext cx="10953598" cy="5592763"/>
          </a:xfrm>
        </p:spPr>
        <p:txBody>
          <a:bodyPr>
            <a:normAutofit/>
          </a:bodyPr>
          <a:lstStyle/>
          <a:p>
            <a:pPr algn="just">
              <a:buFont typeface="Wingdings" panose="05000000000000000000" pitchFamily="2" charset="2"/>
              <a:buChar char="Ø"/>
            </a:pPr>
            <a:r>
              <a:rPr lang="en-GB" sz="2400" dirty="0">
                <a:latin typeface="Times New Roman" pitchFamily="18" charset="0"/>
                <a:cs typeface="Times New Roman" pitchFamily="18" charset="0"/>
              </a:rPr>
              <a:t>[Provided further that in case of transfer of an asset, </a:t>
            </a:r>
          </a:p>
          <a:p>
            <a:pPr algn="just">
              <a:buFont typeface="Wingdings" panose="05000000000000000000" pitchFamily="2" charset="2"/>
              <a:buChar char="Ø"/>
            </a:pPr>
            <a:r>
              <a:rPr lang="en-GB" sz="2400" dirty="0">
                <a:latin typeface="Times New Roman" pitchFamily="18" charset="0"/>
                <a:cs typeface="Times New Roman" pitchFamily="18" charset="0"/>
              </a:rPr>
              <a:t>being a residential unit, </a:t>
            </a:r>
          </a:p>
          <a:p>
            <a:pPr algn="just">
              <a:buFont typeface="Wingdings" panose="05000000000000000000" pitchFamily="2" charset="2"/>
              <a:buChar char="Ø"/>
            </a:pPr>
            <a:r>
              <a:rPr lang="en-GB" sz="2400" dirty="0">
                <a:latin typeface="Times New Roman" pitchFamily="18" charset="0"/>
                <a:cs typeface="Times New Roman" pitchFamily="18" charset="0"/>
              </a:rPr>
              <a:t>the provisions of this proviso shall have the effect as if for the words "one hundred and ten per cent", </a:t>
            </a:r>
          </a:p>
          <a:p>
            <a:pPr algn="just">
              <a:buFont typeface="Wingdings" panose="05000000000000000000" pitchFamily="2" charset="2"/>
              <a:buChar char="Ø"/>
            </a:pPr>
            <a:r>
              <a:rPr lang="en-GB" sz="2400" dirty="0">
                <a:latin typeface="Times New Roman" pitchFamily="18" charset="0"/>
                <a:cs typeface="Times New Roman" pitchFamily="18" charset="0"/>
              </a:rPr>
              <a:t>the words "one hundred and twenty per cent" had been substituted, </a:t>
            </a:r>
          </a:p>
          <a:p>
            <a:pPr algn="just">
              <a:buFont typeface="Wingdings" panose="05000000000000000000" pitchFamily="2" charset="2"/>
              <a:buChar char="Ø"/>
            </a:pPr>
            <a:r>
              <a:rPr lang="en-GB" sz="2400" dirty="0">
                <a:latin typeface="Times New Roman" pitchFamily="18" charset="0"/>
                <a:cs typeface="Times New Roman" pitchFamily="18" charset="0"/>
              </a:rPr>
              <a:t>if the following conditions are satisfied, namely:-</a:t>
            </a:r>
          </a:p>
          <a:p>
            <a:pPr marL="0" indent="0" algn="just">
              <a:buNone/>
            </a:pPr>
            <a:r>
              <a:rPr lang="en-GB" sz="2400" dirty="0">
                <a:latin typeface="Times New Roman" pitchFamily="18" charset="0"/>
                <a:cs typeface="Times New Roman" pitchFamily="18" charset="0"/>
              </a:rPr>
              <a:t>(</a:t>
            </a:r>
            <a:r>
              <a:rPr lang="en-GB" sz="2400" dirty="0" err="1">
                <a:latin typeface="Times New Roman" pitchFamily="18" charset="0"/>
                <a:cs typeface="Times New Roman" pitchFamily="18" charset="0"/>
              </a:rPr>
              <a:t>i</a:t>
            </a:r>
            <a:r>
              <a:rPr lang="en-GB" sz="2400" dirty="0">
                <a:latin typeface="Times New Roman" pitchFamily="18" charset="0"/>
                <a:cs typeface="Times New Roman" pitchFamily="18" charset="0"/>
              </a:rPr>
              <a:t>) the transfer of such residential unit takes place during the period beginning from the 12th day of November, 2020 and ending on the 30th day of June, 2021;</a:t>
            </a:r>
          </a:p>
          <a:p>
            <a:pPr marL="0" indent="0" algn="just">
              <a:buNone/>
            </a:pPr>
            <a:r>
              <a:rPr lang="en-GB" sz="2400" dirty="0">
                <a:latin typeface="Times New Roman" pitchFamily="18" charset="0"/>
                <a:cs typeface="Times New Roman" pitchFamily="18" charset="0"/>
              </a:rPr>
              <a:t>(ii) such transfer is by way of first time allotment of the residential unit to any person; and</a:t>
            </a:r>
          </a:p>
          <a:p>
            <a:pPr marL="0" indent="0" algn="just">
              <a:buNone/>
            </a:pPr>
            <a:r>
              <a:rPr lang="en-GB" sz="2400" dirty="0">
                <a:latin typeface="Times New Roman" pitchFamily="18" charset="0"/>
                <a:cs typeface="Times New Roman" pitchFamily="18" charset="0"/>
              </a:rPr>
              <a:t>(iii) the consideration received or accruing as a result of such transfer does not exceed two </a:t>
            </a:r>
            <a:r>
              <a:rPr lang="en-GB" sz="2400" dirty="0" err="1">
                <a:latin typeface="Times New Roman" pitchFamily="18" charset="0"/>
                <a:cs typeface="Times New Roman" pitchFamily="18" charset="0"/>
              </a:rPr>
              <a:t>crore</a:t>
            </a:r>
            <a:r>
              <a:rPr lang="en-GB" sz="2400" dirty="0">
                <a:latin typeface="Times New Roman" pitchFamily="18" charset="0"/>
                <a:cs typeface="Times New Roman" pitchFamily="18" charset="0"/>
              </a:rPr>
              <a:t> rupees.]</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54850289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557" y="304800"/>
            <a:ext cx="11359286" cy="6248400"/>
          </a:xfrm>
        </p:spPr>
        <p:txBody>
          <a:bodyPr>
            <a:normAutofit/>
          </a:bodyPr>
          <a:lstStyle/>
          <a:p>
            <a:pPr marL="0" indent="0" algn="just">
              <a:buNone/>
            </a:pPr>
            <a:r>
              <a:rPr lang="en-GB" sz="2400" b="1" dirty="0">
                <a:latin typeface="Times New Roman" panose="02020603050405020304" pitchFamily="18" charset="0"/>
                <a:cs typeface="Times New Roman" panose="02020603050405020304" pitchFamily="18" charset="0"/>
              </a:rPr>
              <a:t>43CA(2)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 provisions of sub-section (2) and sub-section (3) of section 50C shall,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so far as may be, </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apply in relation to determination of the value adopted or assessed or assessable under sub-section (1).</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GB" sz="2400" dirty="0">
              <a:latin typeface="Times New Roman" pitchFamily="18" charset="0"/>
              <a:cs typeface="Times New Roman" pitchFamily="18" charset="0"/>
            </a:endParaRPr>
          </a:p>
          <a:p>
            <a:pPr marL="0" indent="0" algn="just">
              <a:buNone/>
            </a:pPr>
            <a:r>
              <a:rPr lang="en-GB" sz="2400" b="1" dirty="0">
                <a:latin typeface="Times New Roman" pitchFamily="18" charset="0"/>
                <a:cs typeface="Times New Roman" pitchFamily="18" charset="0"/>
              </a:rPr>
              <a:t>43CA(3) </a:t>
            </a:r>
          </a:p>
          <a:p>
            <a:pPr algn="just">
              <a:buFont typeface="Wingdings" pitchFamily="2" charset="2"/>
              <a:buChar char="Ø"/>
            </a:pPr>
            <a:r>
              <a:rPr lang="en-GB" sz="2400" dirty="0">
                <a:latin typeface="Times New Roman" pitchFamily="18" charset="0"/>
                <a:cs typeface="Times New Roman" pitchFamily="18" charset="0"/>
              </a:rPr>
              <a:t>Where the date of agreement fixing the value of consideration for transfer of the asset and </a:t>
            </a:r>
          </a:p>
          <a:p>
            <a:pPr algn="just">
              <a:buFont typeface="Wingdings" pitchFamily="2" charset="2"/>
              <a:buChar char="Ø"/>
            </a:pPr>
            <a:r>
              <a:rPr lang="en-GB" sz="2400" dirty="0">
                <a:latin typeface="Times New Roman" pitchFamily="18" charset="0"/>
                <a:cs typeface="Times New Roman" pitchFamily="18" charset="0"/>
              </a:rPr>
              <a:t>the date of registration of such transfer of asset are not the same, </a:t>
            </a:r>
          </a:p>
          <a:p>
            <a:pPr algn="just">
              <a:buFont typeface="Wingdings" pitchFamily="2" charset="2"/>
              <a:buChar char="Ø"/>
            </a:pPr>
            <a:r>
              <a:rPr lang="en-GB" sz="2400" dirty="0">
                <a:latin typeface="Times New Roman" pitchFamily="18" charset="0"/>
                <a:cs typeface="Times New Roman" pitchFamily="18" charset="0"/>
              </a:rPr>
              <a:t>the value referred to in sub-section (1) may be taken as the value assessable by any authority of a State Government </a:t>
            </a:r>
          </a:p>
          <a:p>
            <a:pPr algn="just">
              <a:buFont typeface="Wingdings" pitchFamily="2" charset="2"/>
              <a:buChar char="Ø"/>
            </a:pPr>
            <a:r>
              <a:rPr lang="en-GB" sz="2400" dirty="0">
                <a:latin typeface="Times New Roman" pitchFamily="18" charset="0"/>
                <a:cs typeface="Times New Roman" pitchFamily="18" charset="0"/>
              </a:rPr>
              <a:t>for the purpose of payment of stamp duty </a:t>
            </a:r>
          </a:p>
          <a:p>
            <a:pPr algn="just">
              <a:buFont typeface="Wingdings" pitchFamily="2" charset="2"/>
              <a:buChar char="Ø"/>
            </a:pPr>
            <a:r>
              <a:rPr lang="en-GB" sz="2400" dirty="0">
                <a:latin typeface="Times New Roman" pitchFamily="18" charset="0"/>
                <a:cs typeface="Times New Roman" pitchFamily="18" charset="0"/>
              </a:rPr>
              <a:t>in respect of such transfer on the date of the agreement.</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761090679"/>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304800"/>
            <a:ext cx="11503500" cy="6248400"/>
          </a:xfrm>
        </p:spPr>
        <p:txBody>
          <a:bodyPr>
            <a:normAutofit/>
          </a:bodyPr>
          <a:lstStyle/>
          <a:p>
            <a:pPr marL="109728" indent="0" algn="just">
              <a:buNone/>
            </a:pPr>
            <a:r>
              <a:rPr lang="en-GB" sz="2400" b="1" dirty="0">
                <a:latin typeface="Times New Roman" pitchFamily="18" charset="0"/>
                <a:cs typeface="Times New Roman" pitchFamily="18" charset="0"/>
              </a:rPr>
              <a:t>43CA(4) </a:t>
            </a:r>
          </a:p>
          <a:p>
            <a:pPr algn="just">
              <a:buFont typeface="Wingdings" pitchFamily="2" charset="2"/>
              <a:buChar char="Ø"/>
            </a:pPr>
            <a:r>
              <a:rPr lang="en-GB" sz="2400" dirty="0">
                <a:latin typeface="Times New Roman" pitchFamily="18" charset="0"/>
                <a:cs typeface="Times New Roman" pitchFamily="18" charset="0"/>
              </a:rPr>
              <a:t> The provisions of sub-section (3) shall apply only in a case </a:t>
            </a:r>
          </a:p>
          <a:p>
            <a:pPr algn="just">
              <a:buFont typeface="Wingdings" pitchFamily="2" charset="2"/>
              <a:buChar char="Ø"/>
            </a:pPr>
            <a:r>
              <a:rPr lang="en-GB" sz="2400" dirty="0">
                <a:latin typeface="Times New Roman" pitchFamily="18" charset="0"/>
                <a:cs typeface="Times New Roman" pitchFamily="18" charset="0"/>
              </a:rPr>
              <a:t>where the amount of consideration or a part thereof has been received </a:t>
            </a:r>
          </a:p>
          <a:p>
            <a:pPr algn="just">
              <a:buFont typeface="Wingdings" pitchFamily="2" charset="2"/>
              <a:buChar char="Ø"/>
            </a:pPr>
            <a:r>
              <a:rPr lang="en-GB" sz="2400" dirty="0">
                <a:latin typeface="Times New Roman" pitchFamily="18" charset="0"/>
                <a:cs typeface="Times New Roman" pitchFamily="18" charset="0"/>
              </a:rPr>
              <a:t>*[by way of an account payee cheque or  an account payee bank draft or  by use of electronic clearing system through a bank account] **[or through such other electronic mode as may be prescribed] </a:t>
            </a:r>
          </a:p>
          <a:p>
            <a:pPr algn="just">
              <a:buFont typeface="Wingdings" pitchFamily="2" charset="2"/>
              <a:buChar char="Ø"/>
            </a:pPr>
            <a:r>
              <a:rPr lang="en-GB" sz="2400" dirty="0">
                <a:latin typeface="Times New Roman" pitchFamily="18" charset="0"/>
                <a:cs typeface="Times New Roman" pitchFamily="18" charset="0"/>
              </a:rPr>
              <a:t> on or before the date of agreement for transfer of the asset.]</a:t>
            </a:r>
          </a:p>
          <a:p>
            <a:pPr marL="0" indent="0" algn="just">
              <a:buNone/>
            </a:pPr>
            <a:endParaRPr lang="en-GB" sz="2400" dirty="0">
              <a:latin typeface="Times New Roman" pitchFamily="18" charset="0"/>
              <a:cs typeface="Times New Roman" pitchFamily="18" charset="0"/>
            </a:endParaRPr>
          </a:p>
          <a:p>
            <a:pPr marL="0" indent="0" algn="just">
              <a:buNone/>
            </a:pPr>
            <a:r>
              <a:rPr lang="en-GB" sz="2400" b="1" dirty="0">
                <a:latin typeface="Times New Roman" pitchFamily="18" charset="0"/>
                <a:cs typeface="Times New Roman" pitchFamily="18" charset="0"/>
              </a:rPr>
              <a:t>*Substituted for "by any mode other than cash" by the Finance Act, 2018, </a:t>
            </a:r>
            <a:r>
              <a:rPr lang="en-GB" sz="2400" b="1" dirty="0" err="1">
                <a:latin typeface="Times New Roman" pitchFamily="18" charset="0"/>
                <a:cs typeface="Times New Roman" pitchFamily="18" charset="0"/>
              </a:rPr>
              <a:t>w.e.f</a:t>
            </a:r>
            <a:r>
              <a:rPr lang="en-GB" sz="2400" b="1" dirty="0">
                <a:latin typeface="Times New Roman" pitchFamily="18" charset="0"/>
                <a:cs typeface="Times New Roman" pitchFamily="18" charset="0"/>
              </a:rPr>
              <a:t>. 1-4-2019.</a:t>
            </a:r>
          </a:p>
          <a:p>
            <a:pPr marL="0" indent="0" algn="just">
              <a:buNone/>
            </a:pPr>
            <a:r>
              <a:rPr lang="en-GB" sz="2400" b="1" dirty="0">
                <a:latin typeface="Times New Roman" pitchFamily="18" charset="0"/>
                <a:cs typeface="Times New Roman" pitchFamily="18" charset="0"/>
              </a:rPr>
              <a:t>** Inserted by the Finance (No. 2) Act, 2019, </a:t>
            </a:r>
            <a:r>
              <a:rPr lang="en-GB" sz="2400" b="1" dirty="0" err="1">
                <a:latin typeface="Times New Roman" pitchFamily="18" charset="0"/>
                <a:cs typeface="Times New Roman" pitchFamily="18" charset="0"/>
              </a:rPr>
              <a:t>w.e.f</a:t>
            </a:r>
            <a:r>
              <a:rPr lang="en-GB" sz="2400" b="1" dirty="0">
                <a:latin typeface="Times New Roman" pitchFamily="18" charset="0"/>
                <a:cs typeface="Times New Roman" pitchFamily="18" charset="0"/>
              </a:rPr>
              <a:t>. 1-4-2020.</a:t>
            </a:r>
          </a:p>
          <a:p>
            <a:pPr marL="0" indent="0" algn="just">
              <a:buNone/>
            </a:pPr>
            <a:endParaRPr lang="en-US" sz="24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76270345"/>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544" y="260648"/>
            <a:ext cx="11476274" cy="6286544"/>
          </a:xfrm>
        </p:spPr>
        <p:txBody>
          <a:bodyPr>
            <a:normAutofit/>
          </a:bodyPr>
          <a:lstStyle/>
          <a:p>
            <a:pPr algn="ctr">
              <a:lnSpc>
                <a:spcPct val="100000"/>
              </a:lnSpc>
              <a:buNone/>
            </a:pPr>
            <a:r>
              <a:rPr lang="en-GB" sz="2400" b="1" dirty="0">
                <a:latin typeface="Times New Roman" pitchFamily="18" charset="0"/>
                <a:cs typeface="Times New Roman" pitchFamily="18" charset="0"/>
              </a:rPr>
              <a:t>SALIENT FEATURES OF SECTION 43CA</a:t>
            </a:r>
          </a:p>
          <a:p>
            <a:pPr algn="ctr">
              <a:lnSpc>
                <a:spcPct val="100000"/>
              </a:lnSpc>
              <a:buNone/>
            </a:pPr>
            <a:endParaRPr lang="en-GB" sz="2400" b="1" dirty="0">
              <a:latin typeface="Times New Roman" pitchFamily="18" charset="0"/>
              <a:cs typeface="Times New Roman" pitchFamily="18" charset="0"/>
            </a:endParaRPr>
          </a:p>
          <a:p>
            <a:pPr marL="0" indent="0" algn="just">
              <a:lnSpc>
                <a:spcPct val="120000"/>
              </a:lnSpc>
              <a:spcBef>
                <a:spcPts val="400"/>
              </a:spcBef>
              <a:buNone/>
            </a:pPr>
            <a:r>
              <a:rPr lang="en-GB" sz="2400" dirty="0">
                <a:latin typeface="Times New Roman" pitchFamily="18" charset="0"/>
                <a:cs typeface="Times New Roman" pitchFamily="18" charset="0"/>
              </a:rPr>
              <a:t>1. The section is applicable from assessment year 2014-15.</a:t>
            </a:r>
          </a:p>
          <a:p>
            <a:pPr marL="0" indent="0" algn="just">
              <a:lnSpc>
                <a:spcPct val="120000"/>
              </a:lnSpc>
              <a:spcBef>
                <a:spcPts val="400"/>
              </a:spcBef>
              <a:buNone/>
            </a:pPr>
            <a:r>
              <a:rPr lang="en-GB" sz="2400" dirty="0">
                <a:latin typeface="Times New Roman" pitchFamily="18" charset="0"/>
                <a:cs typeface="Times New Roman" pitchFamily="18" charset="0"/>
              </a:rPr>
              <a:t>2. Applicable to any person transferring land or building or both held as stock in trade.</a:t>
            </a:r>
          </a:p>
          <a:p>
            <a:pPr marL="0" indent="0" algn="just">
              <a:lnSpc>
                <a:spcPct val="120000"/>
              </a:lnSpc>
              <a:spcBef>
                <a:spcPts val="400"/>
              </a:spcBef>
              <a:buNone/>
            </a:pPr>
            <a:r>
              <a:rPr lang="en-GB" sz="2400" dirty="0">
                <a:latin typeface="Times New Roman" pitchFamily="18" charset="0"/>
                <a:cs typeface="Times New Roman" pitchFamily="18" charset="0"/>
              </a:rPr>
              <a:t>3. Profit arising on transfer is computed under the head Income from 'Business' and not as 'capital gain’.</a:t>
            </a:r>
          </a:p>
          <a:p>
            <a:pPr marL="0" indent="0" algn="just">
              <a:lnSpc>
                <a:spcPct val="120000"/>
              </a:lnSpc>
              <a:spcBef>
                <a:spcPts val="400"/>
              </a:spcBef>
              <a:buNone/>
            </a:pPr>
            <a:r>
              <a:rPr lang="en-GB" sz="2400" dirty="0">
                <a:latin typeface="Times New Roman" pitchFamily="18" charset="0"/>
                <a:cs typeface="Times New Roman" pitchFamily="18" charset="0"/>
              </a:rPr>
              <a:t>4. a) The section is applicable to </a:t>
            </a:r>
            <a:r>
              <a:rPr lang="en-GB" sz="2400" dirty="0" err="1">
                <a:latin typeface="Times New Roman" pitchFamily="18" charset="0"/>
                <a:cs typeface="Times New Roman" pitchFamily="18" charset="0"/>
              </a:rPr>
              <a:t>assessee</a:t>
            </a:r>
            <a:r>
              <a:rPr lang="en-GB" sz="2400" dirty="0">
                <a:latin typeface="Times New Roman" pitchFamily="18" charset="0"/>
                <a:cs typeface="Times New Roman" pitchFamily="18" charset="0"/>
              </a:rPr>
              <a:t> who held land or building or both as stock in trade and not capital assets (used in business or profession), land or building can be residential flats, commercial flats, industrial building or plots, residential plot in a township or even agricultural lands whether in rural area or urban area.</a:t>
            </a:r>
          </a:p>
          <a:p>
            <a:pPr marL="0" indent="0" algn="just">
              <a:lnSpc>
                <a:spcPct val="120000"/>
              </a:lnSpc>
              <a:spcBef>
                <a:spcPts val="400"/>
              </a:spcBef>
              <a:buNone/>
            </a:pPr>
            <a:r>
              <a:rPr lang="en-GB" sz="2400" dirty="0">
                <a:latin typeface="Times New Roman" pitchFamily="18" charset="0"/>
                <a:cs typeface="Times New Roman" pitchFamily="18" charset="0"/>
              </a:rPr>
              <a:t>b) In the case of rural agricultural land held as investment, provision of section 50C is not applicable as it does not constitute 'capital asset' under section 2(14) but rural agricultural land held as stock in trade would nonetheless be covered for the purpose of section 43CA.</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751589021"/>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85728"/>
            <a:ext cx="11310257" cy="6286544"/>
          </a:xfrm>
        </p:spPr>
        <p:txBody>
          <a:bodyPr>
            <a:normAutofit/>
          </a:bodyPr>
          <a:lstStyle/>
          <a:p>
            <a:pPr marL="0" indent="0" algn="just">
              <a:buNone/>
            </a:pPr>
            <a:r>
              <a:rPr lang="en-GB" sz="2400" dirty="0">
                <a:latin typeface="Times New Roman" pitchFamily="18" charset="0"/>
                <a:cs typeface="Times New Roman" pitchFamily="18" charset="0"/>
              </a:rPr>
              <a:t>5. In case of such profit or gain, </a:t>
            </a:r>
            <a:r>
              <a:rPr lang="en-GB" sz="2400" dirty="0" err="1">
                <a:latin typeface="Times New Roman" pitchFamily="18" charset="0"/>
                <a:cs typeface="Times New Roman" pitchFamily="18" charset="0"/>
              </a:rPr>
              <a:t>assessee</a:t>
            </a:r>
            <a:r>
              <a:rPr lang="en-GB" sz="2400" dirty="0">
                <a:latin typeface="Times New Roman" pitchFamily="18" charset="0"/>
                <a:cs typeface="Times New Roman" pitchFamily="18" charset="0"/>
              </a:rPr>
              <a:t> would not be entitled to get exemption under section 54, 54F or 54EC etc.</a:t>
            </a:r>
          </a:p>
          <a:p>
            <a:pPr marL="0" indent="0" algn="just">
              <a:buNone/>
            </a:pPr>
            <a:endParaRPr lang="en-GB" sz="2400" dirty="0">
              <a:latin typeface="Times New Roman" pitchFamily="18" charset="0"/>
              <a:cs typeface="Times New Roman" pitchFamily="18" charset="0"/>
            </a:endParaRPr>
          </a:p>
          <a:p>
            <a:pPr marL="0" indent="0" algn="just">
              <a:buNone/>
            </a:pPr>
            <a:r>
              <a:rPr lang="en-GB" sz="2400" dirty="0">
                <a:latin typeface="Times New Roman" pitchFamily="18" charset="0"/>
                <a:cs typeface="Times New Roman" pitchFamily="18" charset="0"/>
              </a:rPr>
              <a:t>6. a) Provision of this section is applicable when transfer' of the property is recognized by the developer. </a:t>
            </a:r>
          </a:p>
          <a:p>
            <a:pPr marL="0" indent="0" algn="just">
              <a:buNone/>
            </a:pPr>
            <a:r>
              <a:rPr lang="en-GB" sz="2400" dirty="0">
                <a:latin typeface="Times New Roman" pitchFamily="18" charset="0"/>
                <a:cs typeface="Times New Roman" pitchFamily="18" charset="0"/>
              </a:rPr>
              <a:t>   b) The transfer of the ownership of property may take place by any mode. </a:t>
            </a:r>
          </a:p>
          <a:p>
            <a:pPr marL="0" indent="0" algn="just">
              <a:buNone/>
            </a:pPr>
            <a:r>
              <a:rPr lang="en-GB" sz="2400" dirty="0">
                <a:latin typeface="Times New Roman" pitchFamily="18" charset="0"/>
                <a:cs typeface="Times New Roman" pitchFamily="18" charset="0"/>
              </a:rPr>
              <a:t>   c) In case transfer of property takes place without registration of sale deed but by execution of sale agreement and power of attorney or by way of transfer with the regulatory authority in any other manner, provision of section 43CA shall be applicable.</a:t>
            </a:r>
          </a:p>
          <a:p>
            <a:pPr marL="514350" indent="-514350" algn="just">
              <a:buFont typeface="+mj-lt"/>
              <a:buAutoNum type="arabicPeriod" startAt="8"/>
            </a:pPr>
            <a:endParaRPr lang="en-GB" sz="2400" dirty="0">
              <a:latin typeface="Times New Roman" pitchFamily="18" charset="0"/>
              <a:cs typeface="Times New Roman" pitchFamily="18" charset="0"/>
            </a:endParaRPr>
          </a:p>
          <a:p>
            <a:pPr marL="0" indent="0" algn="just">
              <a:buNone/>
            </a:pPr>
            <a:r>
              <a:rPr lang="en-GB" sz="2400" dirty="0">
                <a:latin typeface="Times New Roman" pitchFamily="18" charset="0"/>
                <a:cs typeface="Times New Roman" pitchFamily="18" charset="0"/>
              </a:rPr>
              <a:t>7. With respect to stamp duty value to be considered as on the date of sale agreement and stamp duty value as adopted, assessed or assessable, there are similar provisions under section 43CA corresponding to the provisions as contained under section 50C.</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664730843"/>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29" y="130629"/>
            <a:ext cx="11734800" cy="6441643"/>
          </a:xfrm>
        </p:spPr>
        <p:txBody>
          <a:bodyPr>
            <a:normAutofit/>
          </a:bodyPr>
          <a:lstStyle/>
          <a:p>
            <a:pPr marL="0" indent="0">
              <a:buNone/>
            </a:pPr>
            <a:r>
              <a:rPr lang="en-US" sz="2400" dirty="0">
                <a:latin typeface="Times New Roman" pitchFamily="18" charset="0"/>
                <a:cs typeface="Times New Roman" pitchFamily="18" charset="0"/>
              </a:rPr>
              <a:t>8. </a:t>
            </a:r>
            <a:r>
              <a:rPr lang="en-GB" sz="2400" dirty="0">
                <a:latin typeface="Times New Roman" pitchFamily="18" charset="0"/>
                <a:cs typeface="Times New Roman" pitchFamily="18" charset="0"/>
              </a:rPr>
              <a:t>Sale value of consideration [Proviso to Section 43CA(1)]</a:t>
            </a:r>
          </a:p>
          <a:p>
            <a:pPr marL="0" indent="0">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a:t>H.C. Khincha &amp; Co</a:t>
            </a:r>
          </a:p>
        </p:txBody>
      </p:sp>
      <p:graphicFrame>
        <p:nvGraphicFramePr>
          <p:cNvPr id="2" name="Table 1"/>
          <p:cNvGraphicFramePr>
            <a:graphicFrameLocks noGrp="1"/>
          </p:cNvGraphicFramePr>
          <p:nvPr/>
        </p:nvGraphicFramePr>
        <p:xfrm>
          <a:off x="279400" y="715032"/>
          <a:ext cx="11673114" cy="3108960"/>
        </p:xfrm>
        <a:graphic>
          <a:graphicData uri="http://schemas.openxmlformats.org/drawingml/2006/table">
            <a:tbl>
              <a:tblPr firstRow="1" bandRow="1">
                <a:tableStyleId>{5C22544A-7EE6-4342-B048-85BDC9FD1C3A}</a:tableStyleId>
              </a:tblPr>
              <a:tblGrid>
                <a:gridCol w="2300514">
                  <a:extLst>
                    <a:ext uri="{9D8B030D-6E8A-4147-A177-3AD203B41FA5}">
                      <a16:colId xmlns:a16="http://schemas.microsoft.com/office/drawing/2014/main" val="20000"/>
                    </a:ext>
                  </a:extLst>
                </a:gridCol>
                <a:gridCol w="9372600">
                  <a:extLst>
                    <a:ext uri="{9D8B030D-6E8A-4147-A177-3AD203B41FA5}">
                      <a16:colId xmlns:a16="http://schemas.microsoft.com/office/drawing/2014/main" val="20001"/>
                    </a:ext>
                  </a:extLst>
                </a:gridCol>
              </a:tblGrid>
              <a:tr h="370840">
                <a:tc>
                  <a:txBody>
                    <a:bodyPr/>
                    <a:lstStyle/>
                    <a:p>
                      <a:pPr algn="just"/>
                      <a:r>
                        <a:rPr lang="en-IN" sz="2000" dirty="0">
                          <a:latin typeface="Times New Roman" panose="02020603050405020304" pitchFamily="18" charset="0"/>
                          <a:cs typeface="Times New Roman" panose="02020603050405020304" pitchFamily="18" charset="0"/>
                        </a:rPr>
                        <a:t>Assessment year</a:t>
                      </a:r>
                    </a:p>
                  </a:txBody>
                  <a:tcPr/>
                </a:tc>
                <a:tc>
                  <a:txBody>
                    <a:bodyPr/>
                    <a:lstStyle/>
                    <a:p>
                      <a:pPr algn="just"/>
                      <a:r>
                        <a:rPr lang="en-GB" sz="2000" dirty="0">
                          <a:latin typeface="Times New Roman" panose="02020603050405020304" pitchFamily="18" charset="0"/>
                          <a:cs typeface="Times New Roman" panose="02020603050405020304" pitchFamily="18" charset="0"/>
                        </a:rPr>
                        <a:t>Deemed to be full value of consideration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just"/>
                      <a:r>
                        <a:rPr lang="en-IN" sz="2000" dirty="0" err="1">
                          <a:latin typeface="Times New Roman" panose="02020603050405020304" pitchFamily="18" charset="0"/>
                          <a:cs typeface="Times New Roman" panose="02020603050405020304" pitchFamily="18" charset="0"/>
                        </a:rPr>
                        <a:t>Upto</a:t>
                      </a:r>
                      <a:r>
                        <a:rPr lang="en-IN" sz="2000" dirty="0">
                          <a:latin typeface="Times New Roman" panose="02020603050405020304" pitchFamily="18" charset="0"/>
                          <a:cs typeface="Times New Roman" panose="02020603050405020304" pitchFamily="18" charset="0"/>
                        </a:rPr>
                        <a:t> Assessment year 2018-19</a:t>
                      </a:r>
                    </a:p>
                  </a:txBody>
                  <a:tcPr/>
                </a:tc>
                <a:tc>
                  <a:txBody>
                    <a:bodyPr/>
                    <a:lstStyle/>
                    <a:p>
                      <a:pPr algn="just"/>
                      <a:r>
                        <a:rPr lang="en-GB" sz="2000" dirty="0">
                          <a:latin typeface="Times New Roman" panose="02020603050405020304" pitchFamily="18" charset="0"/>
                          <a:cs typeface="Times New Roman" panose="02020603050405020304" pitchFamily="18" charset="0"/>
                        </a:rPr>
                        <a:t>Where sale value of a land or building or both is less than stamp duty value then stamp duty value will be deemed to be full value of Consideration.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just"/>
                      <a:r>
                        <a:rPr lang="en-GB" sz="2000" dirty="0">
                          <a:latin typeface="Times New Roman" panose="02020603050405020304" pitchFamily="18" charset="0"/>
                          <a:cs typeface="Times New Roman" panose="02020603050405020304" pitchFamily="18" charset="0"/>
                        </a:rPr>
                        <a:t>For Assessment year</a:t>
                      </a:r>
                    </a:p>
                    <a:p>
                      <a:pPr algn="just"/>
                      <a:r>
                        <a:rPr lang="en-GB" sz="2000" dirty="0">
                          <a:latin typeface="Times New Roman" panose="02020603050405020304" pitchFamily="18" charset="0"/>
                          <a:cs typeface="Times New Roman" panose="02020603050405020304" pitchFamily="18" charset="0"/>
                        </a:rPr>
                        <a:t>2019-20 &amp; 2020-21</a:t>
                      </a:r>
                    </a:p>
                  </a:txBody>
                  <a:tcPr/>
                </a:tc>
                <a:tc>
                  <a:txBody>
                    <a:bodyPr/>
                    <a:lstStyle/>
                    <a:p>
                      <a:pPr algn="just"/>
                      <a:r>
                        <a:rPr lang="en-GB" sz="2000" dirty="0">
                          <a:latin typeface="Times New Roman" panose="02020603050405020304" pitchFamily="18" charset="0"/>
                          <a:cs typeface="Times New Roman" panose="02020603050405020304" pitchFamily="18" charset="0"/>
                        </a:rPr>
                        <a:t>Where stamp duty value does not exceed 105% of the consideration the consideration so received shall be deemed to be the full value of the consideration.</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just"/>
                      <a:r>
                        <a:rPr lang="en-IN" sz="2000" dirty="0">
                          <a:latin typeface="Times New Roman" panose="02020603050405020304" pitchFamily="18" charset="0"/>
                          <a:cs typeface="Times New Roman" panose="02020603050405020304" pitchFamily="18" charset="0"/>
                        </a:rPr>
                        <a:t>From Assessment year 2021-22</a:t>
                      </a:r>
                    </a:p>
                  </a:txBody>
                  <a:tcPr/>
                </a:tc>
                <a:tc>
                  <a:txBody>
                    <a:bodyPr/>
                    <a:lstStyle/>
                    <a:p>
                      <a:pPr algn="just"/>
                      <a:r>
                        <a:rPr lang="en-GB" sz="2000" dirty="0">
                          <a:latin typeface="Times New Roman" panose="02020603050405020304" pitchFamily="18" charset="0"/>
                          <a:cs typeface="Times New Roman" panose="02020603050405020304" pitchFamily="18" charset="0"/>
                        </a:rPr>
                        <a:t>Where stamp duty value does not exceed 110% of the consideration the consideration so received shall be deemed to be the full value of the consideration. </a:t>
                      </a:r>
                    </a:p>
                    <a:p>
                      <a:pPr algn="just"/>
                      <a:r>
                        <a:rPr lang="en-GB" sz="2000" dirty="0">
                          <a:latin typeface="Times New Roman" panose="02020603050405020304" pitchFamily="18" charset="0"/>
                          <a:cs typeface="Times New Roman" panose="02020603050405020304" pitchFamily="18" charset="0"/>
                        </a:rPr>
                        <a:t>20% from 12th November 2020 to 30th June 2021 for only primary sale of residential units of value up to </a:t>
                      </a:r>
                      <a:r>
                        <a:rPr lang="en-GB" sz="2000" dirty="0" err="1">
                          <a:latin typeface="Times New Roman" panose="02020603050405020304" pitchFamily="18" charset="0"/>
                          <a:cs typeface="Times New Roman" panose="02020603050405020304" pitchFamily="18" charset="0"/>
                        </a:rPr>
                        <a:t>Rs</a:t>
                      </a:r>
                      <a:r>
                        <a:rPr lang="en-GB" sz="2000" dirty="0">
                          <a:latin typeface="Times New Roman" panose="02020603050405020304" pitchFamily="18" charset="0"/>
                          <a:cs typeface="Times New Roman" panose="02020603050405020304" pitchFamily="18" charset="0"/>
                        </a:rPr>
                        <a:t>. 2 </a:t>
                      </a:r>
                      <a:r>
                        <a:rPr lang="en-GB" sz="2000" dirty="0" err="1">
                          <a:latin typeface="Times New Roman" panose="02020603050405020304" pitchFamily="18" charset="0"/>
                          <a:cs typeface="Times New Roman" panose="02020603050405020304" pitchFamily="18" charset="0"/>
                        </a:rPr>
                        <a:t>crores</a:t>
                      </a:r>
                      <a:r>
                        <a:rPr lang="en-GB" sz="2000" dirty="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06340707"/>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17" y="331479"/>
            <a:ext cx="11537594" cy="5321448"/>
          </a:xfrm>
        </p:spPr>
        <p:txBody>
          <a:bodyPr>
            <a:normAutofit/>
          </a:bodyPr>
          <a:lstStyle/>
          <a:p>
            <a:pPr marL="0" indent="0" algn="just">
              <a:buNone/>
            </a:pPr>
            <a:r>
              <a:rPr lang="en-IN" sz="2400" dirty="0">
                <a:latin typeface="Times New Roman" panose="02020603050405020304" pitchFamily="18" charset="0"/>
                <a:cs typeface="Times New Roman" panose="02020603050405020304" pitchFamily="18" charset="0"/>
              </a:rPr>
              <a:t>Extended safe harbour rules of 20% are applicable only for a limited set of transactions which satisfy the following conditions:</a:t>
            </a:r>
          </a:p>
          <a:p>
            <a:pPr marL="0" indent="0" algn="just">
              <a:buNone/>
            </a:pPr>
            <a:r>
              <a:rPr lang="en-IN" sz="2400" dirty="0">
                <a:latin typeface="Times New Roman" panose="02020603050405020304" pitchFamily="18" charset="0"/>
                <a:cs typeface="Times New Roman" panose="02020603050405020304" pitchFamily="18" charset="0"/>
              </a:rPr>
              <a:t>(a) Residential units of value up to </a:t>
            </a:r>
            <a:r>
              <a:rPr lang="en-IN" sz="2400" dirty="0" err="1">
                <a:latin typeface="Times New Roman" panose="02020603050405020304" pitchFamily="18" charset="0"/>
                <a:cs typeface="Times New Roman" panose="02020603050405020304" pitchFamily="18" charset="0"/>
              </a:rPr>
              <a:t>Rs</a:t>
            </a:r>
            <a:r>
              <a:rPr lang="en-IN" sz="2400" dirty="0">
                <a:latin typeface="Times New Roman" panose="02020603050405020304" pitchFamily="18" charset="0"/>
                <a:cs typeface="Times New Roman" panose="02020603050405020304" pitchFamily="18" charset="0"/>
              </a:rPr>
              <a:t>. 2 </a:t>
            </a:r>
            <a:r>
              <a:rPr lang="en-IN" sz="2400" dirty="0" err="1">
                <a:latin typeface="Times New Roman" panose="02020603050405020304" pitchFamily="18" charset="0"/>
                <a:cs typeface="Times New Roman" panose="02020603050405020304" pitchFamily="18" charset="0"/>
              </a:rPr>
              <a:t>crores</a:t>
            </a:r>
            <a:r>
              <a:rPr lang="en-IN" sz="2400" dirty="0">
                <a:latin typeface="Times New Roman" panose="02020603050405020304" pitchFamily="18" charset="0"/>
                <a:cs typeface="Times New Roman" panose="02020603050405020304" pitchFamily="18" charset="0"/>
              </a:rPr>
              <a:t>.</a:t>
            </a:r>
          </a:p>
          <a:p>
            <a:pPr marL="0" indent="0" algn="just">
              <a:buNone/>
            </a:pPr>
            <a:r>
              <a:rPr lang="en-IN" sz="2400" dirty="0">
                <a:latin typeface="Times New Roman" panose="02020603050405020304" pitchFamily="18" charset="0"/>
                <a:cs typeface="Times New Roman" panose="02020603050405020304" pitchFamily="18" charset="0"/>
              </a:rPr>
              <a:t>(b) Primary sale by real estate developer to home buyers (</a:t>
            </a:r>
            <a:r>
              <a:rPr lang="en-IN" sz="2400" dirty="0" err="1">
                <a:latin typeface="Times New Roman" panose="02020603050405020304" pitchFamily="18" charset="0"/>
                <a:cs typeface="Times New Roman" panose="02020603050405020304" pitchFamily="18" charset="0"/>
              </a:rPr>
              <a:t>i.e</a:t>
            </a:r>
            <a:r>
              <a:rPr lang="en-IN" sz="2400" dirty="0">
                <a:latin typeface="Times New Roman" panose="02020603050405020304" pitchFamily="18" charset="0"/>
                <a:cs typeface="Times New Roman" panose="02020603050405020304" pitchFamily="18" charset="0"/>
              </a:rPr>
              <a:t> stock-in-trade).</a:t>
            </a:r>
          </a:p>
          <a:p>
            <a:pPr marL="0" indent="0" algn="just">
              <a:buNone/>
            </a:pPr>
            <a:r>
              <a:rPr lang="en-IN" sz="2400" dirty="0">
                <a:latin typeface="Times New Roman" panose="02020603050405020304" pitchFamily="18" charset="0"/>
                <a:cs typeface="Times New Roman" panose="02020603050405020304" pitchFamily="18" charset="0"/>
              </a:rPr>
              <a:t>(c) Sale from 12.11.2020 to 30.06.2021.</a:t>
            </a:r>
          </a:p>
          <a:p>
            <a:pPr marL="0" indent="0" algn="just">
              <a:buNone/>
            </a:pPr>
            <a:endParaRPr lang="en-GB" sz="2400" dirty="0">
              <a:latin typeface="Times New Roman" pitchFamily="18" charset="0"/>
              <a:cs typeface="Times New Roman" pitchFamily="18" charset="0"/>
            </a:endParaRPr>
          </a:p>
          <a:p>
            <a:pPr marL="0" indent="0" algn="just">
              <a:buNone/>
            </a:pPr>
            <a:r>
              <a:rPr lang="en-GB" sz="2400" b="1" u="sng" dirty="0">
                <a:latin typeface="Times New Roman" pitchFamily="18" charset="0"/>
                <a:cs typeface="Times New Roman" pitchFamily="18" charset="0"/>
              </a:rPr>
              <a:t>Scenarios where the said extension of safe harbour rules will not apply</a:t>
            </a:r>
            <a:endParaRPr lang="en-GB" sz="2400" dirty="0">
              <a:latin typeface="Times New Roman" pitchFamily="18" charset="0"/>
              <a:cs typeface="Times New Roman" pitchFamily="18" charset="0"/>
            </a:endParaRPr>
          </a:p>
          <a:p>
            <a:pPr marL="457200" indent="-457200" algn="just">
              <a:buFont typeface="+mj-lt"/>
              <a:buAutoNum type="alphaLcParenR"/>
            </a:pPr>
            <a:r>
              <a:rPr lang="en-GB" sz="2400" dirty="0">
                <a:latin typeface="Times New Roman" pitchFamily="18" charset="0"/>
                <a:cs typeface="Times New Roman" pitchFamily="18" charset="0"/>
              </a:rPr>
              <a:t> Sale of Capital Assets (not stock-in-trade) </a:t>
            </a:r>
            <a:r>
              <a:rPr lang="en-GB" sz="2400" dirty="0" err="1">
                <a:latin typeface="Times New Roman" pitchFamily="18" charset="0"/>
                <a:cs typeface="Times New Roman" pitchFamily="18" charset="0"/>
              </a:rPr>
              <a:t>i.e</a:t>
            </a:r>
            <a:r>
              <a:rPr lang="en-GB" sz="2400" dirty="0">
                <a:latin typeface="Times New Roman" pitchFamily="18" charset="0"/>
                <a:cs typeface="Times New Roman" pitchFamily="18" charset="0"/>
              </a:rPr>
              <a:t> sale by one home buyer to another.</a:t>
            </a:r>
          </a:p>
          <a:p>
            <a:pPr marL="457200" indent="-457200" algn="just">
              <a:buFont typeface="+mj-lt"/>
              <a:buAutoNum type="alphaLcParenR"/>
            </a:pPr>
            <a:r>
              <a:rPr lang="en-GB" sz="2400" dirty="0">
                <a:latin typeface="Times New Roman" pitchFamily="18" charset="0"/>
                <a:cs typeface="Times New Roman" pitchFamily="18" charset="0"/>
              </a:rPr>
              <a:t> Sale of land or commercial units (</a:t>
            </a:r>
            <a:r>
              <a:rPr lang="en-GB" sz="2400" dirty="0" err="1">
                <a:latin typeface="Times New Roman" pitchFamily="18" charset="0"/>
                <a:cs typeface="Times New Roman" pitchFamily="18" charset="0"/>
              </a:rPr>
              <a:t>i.e</a:t>
            </a:r>
            <a:r>
              <a:rPr lang="en-GB" sz="2400" dirty="0">
                <a:latin typeface="Times New Roman" pitchFamily="18" charset="0"/>
                <a:cs typeface="Times New Roman" pitchFamily="18" charset="0"/>
              </a:rPr>
              <a:t> Offices / shops etc.)</a:t>
            </a:r>
          </a:p>
          <a:p>
            <a:pPr marL="457200" indent="-457200" algn="just">
              <a:buFont typeface="+mj-lt"/>
              <a:buAutoNum type="alphaLcParenR"/>
            </a:pPr>
            <a:r>
              <a:rPr lang="en-GB" sz="2400" dirty="0">
                <a:latin typeface="Times New Roman" pitchFamily="18" charset="0"/>
                <a:cs typeface="Times New Roman" pitchFamily="18" charset="0"/>
              </a:rPr>
              <a:t> Sale of residential units above </a:t>
            </a:r>
            <a:r>
              <a:rPr lang="en-GB" sz="2400" dirty="0" err="1">
                <a:latin typeface="Times New Roman" pitchFamily="18" charset="0"/>
                <a:cs typeface="Times New Roman" pitchFamily="18" charset="0"/>
              </a:rPr>
              <a:t>Rs</a:t>
            </a:r>
            <a:r>
              <a:rPr lang="en-GB" sz="2400" dirty="0">
                <a:latin typeface="Times New Roman" pitchFamily="18" charset="0"/>
                <a:cs typeface="Times New Roman" pitchFamily="18" charset="0"/>
              </a:rPr>
              <a:t>. 2 </a:t>
            </a:r>
            <a:r>
              <a:rPr lang="en-GB" sz="2400" dirty="0" err="1">
                <a:latin typeface="Times New Roman" pitchFamily="18" charset="0"/>
                <a:cs typeface="Times New Roman" pitchFamily="18" charset="0"/>
              </a:rPr>
              <a:t>crores</a:t>
            </a:r>
            <a:r>
              <a:rPr lang="en-GB"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510349751"/>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870" y="177728"/>
            <a:ext cx="11494493" cy="5879577"/>
          </a:xfrm>
        </p:spPr>
        <p:txBody>
          <a:bodyPr>
            <a:noAutofit/>
          </a:bodyPr>
          <a:lstStyle/>
          <a:p>
            <a:pPr marL="220345" marR="71120" algn="just">
              <a:spcBef>
                <a:spcPts val="300"/>
              </a:spcBef>
              <a:buNone/>
            </a:pPr>
            <a:r>
              <a:rPr lang="en-US" sz="2300" b="1" spc="-5" dirty="0">
                <a:latin typeface="Times New Roman" pitchFamily="18" charset="0"/>
                <a:cs typeface="Times New Roman" pitchFamily="18" charset="0"/>
              </a:rPr>
              <a:t>ISSUE - 1</a:t>
            </a:r>
          </a:p>
          <a:p>
            <a:pPr marL="220345" marR="71120" algn="just">
              <a:spcBef>
                <a:spcPts val="300"/>
              </a:spcBef>
              <a:buNone/>
            </a:pPr>
            <a:r>
              <a:rPr lang="en-US" sz="2300" b="1" u="sng" spc="-5" dirty="0">
                <a:latin typeface="Times New Roman" pitchFamily="18" charset="0"/>
                <a:cs typeface="Times New Roman" pitchFamily="18" charset="0"/>
              </a:rPr>
              <a:t>Whether applies to rights in land or building?</a:t>
            </a:r>
          </a:p>
          <a:p>
            <a:pPr marL="220345" marR="71120" algn="just">
              <a:spcBef>
                <a:spcPts val="300"/>
              </a:spcBef>
              <a:buNone/>
            </a:pPr>
            <a:r>
              <a:rPr lang="en-US" sz="2300" spc="-5" dirty="0">
                <a:latin typeface="Times New Roman" pitchFamily="18" charset="0"/>
                <a:cs typeface="Times New Roman" pitchFamily="18" charset="0"/>
              </a:rPr>
              <a:t>The section applies to </a:t>
            </a:r>
            <a:r>
              <a:rPr lang="en-US" sz="2300" dirty="0">
                <a:latin typeface="Times New Roman" pitchFamily="18" charset="0"/>
                <a:cs typeface="Times New Roman" pitchFamily="18" charset="0"/>
              </a:rPr>
              <a:t>transfer </a:t>
            </a:r>
            <a:r>
              <a:rPr lang="en-US" sz="2300" spc="-5" dirty="0">
                <a:latin typeface="Times New Roman" pitchFamily="18" charset="0"/>
                <a:cs typeface="Times New Roman" pitchFamily="18" charset="0"/>
              </a:rPr>
              <a:t>of land or building or both which are stock-in-trade of </a:t>
            </a:r>
            <a:r>
              <a:rPr lang="en-US" sz="2300" dirty="0">
                <a:latin typeface="Times New Roman" pitchFamily="18" charset="0"/>
                <a:cs typeface="Times New Roman" pitchFamily="18" charset="0"/>
              </a:rPr>
              <a:t>the  </a:t>
            </a:r>
            <a:r>
              <a:rPr lang="en-US" sz="2300" spc="-5" dirty="0" err="1">
                <a:latin typeface="Times New Roman" pitchFamily="18" charset="0"/>
                <a:cs typeface="Times New Roman" pitchFamily="18" charset="0"/>
              </a:rPr>
              <a:t>assessee</a:t>
            </a:r>
            <a:r>
              <a:rPr lang="en-US" sz="2300" spc="-5" dirty="0">
                <a:latin typeface="Times New Roman" pitchFamily="18" charset="0"/>
                <a:cs typeface="Times New Roman" pitchFamily="18" charset="0"/>
              </a:rPr>
              <a:t>.</a:t>
            </a:r>
          </a:p>
          <a:p>
            <a:pPr marL="220345" marR="71120" algn="just">
              <a:spcBef>
                <a:spcPts val="300"/>
              </a:spcBef>
              <a:buNone/>
            </a:pPr>
            <a:r>
              <a:rPr lang="en-US" sz="2300" spc="-5" dirty="0">
                <a:latin typeface="Times New Roman" pitchFamily="18" charset="0"/>
                <a:cs typeface="Times New Roman" pitchFamily="18" charset="0"/>
              </a:rPr>
              <a:t>Rights in land or building may </a:t>
            </a:r>
            <a:r>
              <a:rPr lang="en-US" sz="2300" dirty="0">
                <a:latin typeface="Times New Roman" pitchFamily="18" charset="0"/>
                <a:cs typeface="Times New Roman" pitchFamily="18" charset="0"/>
              </a:rPr>
              <a:t>not </a:t>
            </a:r>
            <a:r>
              <a:rPr lang="en-US" sz="2300" spc="-5" dirty="0">
                <a:latin typeface="Times New Roman" pitchFamily="18" charset="0"/>
                <a:cs typeface="Times New Roman" pitchFamily="18" charset="0"/>
              </a:rPr>
              <a:t>be covered </a:t>
            </a:r>
            <a:r>
              <a:rPr lang="en-US" sz="2300" dirty="0">
                <a:latin typeface="Times New Roman" pitchFamily="18" charset="0"/>
                <a:cs typeface="Times New Roman" pitchFamily="18" charset="0"/>
              </a:rPr>
              <a:t>by </a:t>
            </a:r>
            <a:r>
              <a:rPr lang="en-US" sz="2300" spc="-5" dirty="0">
                <a:latin typeface="Times New Roman" pitchFamily="18" charset="0"/>
                <a:cs typeface="Times New Roman" pitchFamily="18" charset="0"/>
              </a:rPr>
              <a:t>the provisions of this section.</a:t>
            </a:r>
          </a:p>
          <a:p>
            <a:pPr algn="just">
              <a:buNone/>
            </a:pPr>
            <a:r>
              <a:rPr lang="en-IN" sz="2300" dirty="0">
                <a:latin typeface="Times New Roman" panose="02020603050405020304" pitchFamily="18" charset="0"/>
                <a:cs typeface="Times New Roman" panose="02020603050405020304" pitchFamily="18" charset="0"/>
              </a:rPr>
              <a:t>In context of section 50C courts have held that section does not apply to </a:t>
            </a:r>
            <a:r>
              <a:rPr lang="en-GB" sz="2300" b="1" dirty="0">
                <a:latin typeface="Times New Roman" panose="02020603050405020304" pitchFamily="18" charset="0"/>
                <a:cs typeface="Times New Roman" panose="02020603050405020304" pitchFamily="18" charset="0"/>
              </a:rPr>
              <a:t>tenancy rights / leasehold rights / booking rights / </a:t>
            </a:r>
            <a:r>
              <a:rPr lang="en-IN" sz="2300" b="1" dirty="0">
                <a:latin typeface="Times New Roman" panose="02020603050405020304" pitchFamily="18" charset="0"/>
                <a:cs typeface="Times New Roman" panose="02020603050405020304" pitchFamily="18" charset="0"/>
              </a:rPr>
              <a:t>rights in land or rights in building:</a:t>
            </a:r>
          </a:p>
          <a:p>
            <a:pPr algn="just">
              <a:buFont typeface="Wingdings" panose="05000000000000000000" pitchFamily="2" charset="2"/>
              <a:buChar char="Ø"/>
            </a:pPr>
            <a:r>
              <a:rPr lang="en-GB" sz="2300" b="1" spc="-5" dirty="0">
                <a:latin typeface="Times New Roman" panose="02020603050405020304" pitchFamily="18" charset="0"/>
                <a:cs typeface="Times New Roman" panose="02020603050405020304" pitchFamily="18" charset="0"/>
              </a:rPr>
              <a:t>V.S. </a:t>
            </a:r>
            <a:r>
              <a:rPr lang="en-GB" sz="2300" b="1" spc="-5" dirty="0" err="1">
                <a:latin typeface="Times New Roman" panose="02020603050405020304" pitchFamily="18" charset="0"/>
                <a:cs typeface="Times New Roman" panose="02020603050405020304" pitchFamily="18" charset="0"/>
              </a:rPr>
              <a:t>Chandrashekar</a:t>
            </a:r>
            <a:r>
              <a:rPr lang="en-GB" sz="2300" b="1" spc="-5" dirty="0">
                <a:latin typeface="Times New Roman" panose="02020603050405020304" pitchFamily="18" charset="0"/>
                <a:cs typeface="Times New Roman" panose="02020603050405020304" pitchFamily="18" charset="0"/>
              </a:rPr>
              <a:t> V ACIT, 2021 432 ITR 330 / 199 DTR 545 / 320 CTR 339 / 282 Taxman 244(</a:t>
            </a:r>
            <a:r>
              <a:rPr lang="en-GB" sz="2300" b="1" spc="-5" dirty="0" err="1">
                <a:latin typeface="Times New Roman" panose="02020603050405020304" pitchFamily="18" charset="0"/>
                <a:cs typeface="Times New Roman" panose="02020603050405020304" pitchFamily="18" charset="0"/>
              </a:rPr>
              <a:t>Karn</a:t>
            </a:r>
            <a:r>
              <a:rPr lang="en-GB" sz="2300" b="1" spc="-5" dirty="0">
                <a:latin typeface="Times New Roman" panose="02020603050405020304" pitchFamily="18" charset="0"/>
                <a:cs typeface="Times New Roman" panose="02020603050405020304" pitchFamily="18" charset="0"/>
              </a:rPr>
              <a:t>)(HC)</a:t>
            </a:r>
          </a:p>
          <a:p>
            <a:pPr algn="just">
              <a:buFont typeface="Wingdings" panose="05000000000000000000" pitchFamily="2" charset="2"/>
              <a:buChar char="Ø"/>
            </a:pPr>
            <a:r>
              <a:rPr lang="en-GB" sz="2300" b="1" spc="-5" dirty="0">
                <a:latin typeface="Times New Roman" panose="02020603050405020304" pitchFamily="18" charset="0"/>
                <a:cs typeface="Times New Roman" panose="02020603050405020304" pitchFamily="18" charset="0"/>
              </a:rPr>
              <a:t>Smt. </a:t>
            </a:r>
            <a:r>
              <a:rPr lang="en-GB" sz="2300" b="1" spc="-5" dirty="0" err="1">
                <a:latin typeface="Times New Roman" panose="02020603050405020304" pitchFamily="18" charset="0"/>
                <a:cs typeface="Times New Roman" panose="02020603050405020304" pitchFamily="18" charset="0"/>
              </a:rPr>
              <a:t>Devindraben</a:t>
            </a:r>
            <a:r>
              <a:rPr lang="en-GB" sz="2300" b="1" spc="-5" dirty="0">
                <a:latin typeface="Times New Roman" panose="02020603050405020304" pitchFamily="18" charset="0"/>
                <a:cs typeface="Times New Roman" panose="02020603050405020304" pitchFamily="18" charset="0"/>
              </a:rPr>
              <a:t> I. </a:t>
            </a:r>
            <a:r>
              <a:rPr lang="en-GB" sz="2300" b="1" spc="-5" dirty="0" err="1">
                <a:latin typeface="Times New Roman" panose="02020603050405020304" pitchFamily="18" charset="0"/>
                <a:cs typeface="Times New Roman" panose="02020603050405020304" pitchFamily="18" charset="0"/>
              </a:rPr>
              <a:t>Barot</a:t>
            </a:r>
            <a:r>
              <a:rPr lang="en-GB" sz="2300" b="1" spc="-5" dirty="0">
                <a:latin typeface="Times New Roman" panose="02020603050405020304" pitchFamily="18" charset="0"/>
                <a:cs typeface="Times New Roman" panose="02020603050405020304" pitchFamily="18" charset="0"/>
              </a:rPr>
              <a:t> v. ITO [(2016) 70 taxmann.com 235 (Ahmedabad -  Trib.)]</a:t>
            </a:r>
            <a:endParaRPr lang="en-GB" sz="2300" spc="-5"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GB" sz="2300" b="1" spc="-5" dirty="0">
                <a:latin typeface="Times New Roman" panose="02020603050405020304" pitchFamily="18" charset="0"/>
                <a:cs typeface="Times New Roman" panose="02020603050405020304" pitchFamily="18" charset="0"/>
              </a:rPr>
              <a:t>ITO v. Tara Chand Jain [(2015) 63 taxmann.com 286 (Jaipur - Trib.)]</a:t>
            </a:r>
          </a:p>
          <a:p>
            <a:pPr marL="342900" indent="-342900" algn="just">
              <a:buSzPts val="2200"/>
              <a:buFont typeface="Wingdings" panose="05000000000000000000" pitchFamily="2" charset="2"/>
              <a:buChar char="Ø"/>
            </a:pPr>
            <a:r>
              <a:rPr lang="en-GB" sz="2300" b="1" dirty="0">
                <a:solidFill>
                  <a:srgbClr val="000000"/>
                </a:solidFill>
                <a:latin typeface="Times New Roman" panose="02020603050405020304" pitchFamily="18" charset="0"/>
                <a:cs typeface="Times New Roman" panose="02020603050405020304" pitchFamily="18" charset="0"/>
              </a:rPr>
              <a:t>DCIT v. </a:t>
            </a:r>
            <a:r>
              <a:rPr lang="en-GB" sz="2300" b="1" dirty="0" err="1">
                <a:solidFill>
                  <a:srgbClr val="000000"/>
                </a:solidFill>
                <a:latin typeface="Times New Roman" panose="02020603050405020304" pitchFamily="18" charset="0"/>
                <a:cs typeface="Times New Roman" panose="02020603050405020304" pitchFamily="18" charset="0"/>
              </a:rPr>
              <a:t>Tejinder</a:t>
            </a:r>
            <a:r>
              <a:rPr lang="en-GB" sz="2300" b="1" dirty="0">
                <a:solidFill>
                  <a:srgbClr val="000000"/>
                </a:solidFill>
                <a:latin typeface="Times New Roman" panose="02020603050405020304" pitchFamily="18" charset="0"/>
                <a:cs typeface="Times New Roman" panose="02020603050405020304" pitchFamily="18" charset="0"/>
              </a:rPr>
              <a:t> Singh [(2012) 50 SOT 391 (</a:t>
            </a:r>
            <a:r>
              <a:rPr lang="en-GB" sz="2300" b="1" dirty="0" err="1">
                <a:solidFill>
                  <a:srgbClr val="000000"/>
                </a:solidFill>
                <a:latin typeface="Times New Roman" panose="02020603050405020304" pitchFamily="18" charset="0"/>
                <a:cs typeface="Times New Roman" panose="02020603050405020304" pitchFamily="18" charset="0"/>
              </a:rPr>
              <a:t>Kol</a:t>
            </a:r>
            <a:r>
              <a:rPr lang="en-GB" sz="2300" b="1" dirty="0">
                <a:solidFill>
                  <a:srgbClr val="000000"/>
                </a:solidFill>
                <a:latin typeface="Times New Roman" panose="02020603050405020304" pitchFamily="18" charset="0"/>
                <a:cs typeface="Times New Roman" panose="02020603050405020304" pitchFamily="18" charset="0"/>
              </a:rPr>
              <a:t>.)(Trib.)] (leasehold rights)</a:t>
            </a:r>
          </a:p>
          <a:p>
            <a:pPr marL="342900" indent="-342900" algn="just">
              <a:buSzPts val="2200"/>
              <a:buFont typeface="Wingdings" panose="05000000000000000000" pitchFamily="2" charset="2"/>
              <a:buChar char="Ø"/>
            </a:pPr>
            <a:r>
              <a:rPr lang="pt-BR" sz="2300" b="1" dirty="0">
                <a:solidFill>
                  <a:srgbClr val="000000"/>
                </a:solidFill>
                <a:latin typeface="Times New Roman" panose="02020603050405020304" pitchFamily="18" charset="0"/>
                <a:cs typeface="Times New Roman" panose="02020603050405020304" pitchFamily="18" charset="0"/>
              </a:rPr>
              <a:t>Atul G. Puranik v. ITO [(2011) </a:t>
            </a:r>
            <a:r>
              <a:rPr lang="en-GB" sz="2300" b="1" dirty="0">
                <a:solidFill>
                  <a:srgbClr val="000000"/>
                </a:solidFill>
                <a:latin typeface="Times New Roman" panose="02020603050405020304" pitchFamily="18" charset="0"/>
                <a:cs typeface="Times New Roman" panose="02020603050405020304" pitchFamily="18" charset="0"/>
              </a:rPr>
              <a:t>11 ITR 120,  132 ITD 499 </a:t>
            </a:r>
            <a:r>
              <a:rPr lang="pt-BR" sz="2300" b="1" dirty="0">
                <a:solidFill>
                  <a:srgbClr val="000000"/>
                </a:solidFill>
                <a:latin typeface="Times New Roman" panose="02020603050405020304" pitchFamily="18" charset="0"/>
                <a:cs typeface="Times New Roman" panose="02020603050405020304" pitchFamily="18" charset="0"/>
              </a:rPr>
              <a:t>58 DTR 208 (Mum.)(Trib.)] </a:t>
            </a:r>
            <a:r>
              <a:rPr lang="en-GB" sz="2300" b="1" dirty="0">
                <a:solidFill>
                  <a:srgbClr val="000000"/>
                </a:solidFill>
                <a:latin typeface="Times New Roman" panose="02020603050405020304" pitchFamily="18" charset="0"/>
                <a:cs typeface="Times New Roman" panose="02020603050405020304" pitchFamily="18" charset="0"/>
              </a:rPr>
              <a:t>[2011] </a:t>
            </a:r>
            <a:r>
              <a:rPr lang="en-IN" sz="2300" b="1" dirty="0">
                <a:solidFill>
                  <a:srgbClr val="000000"/>
                </a:solidFill>
                <a:latin typeface="Times New Roman" panose="02020603050405020304" pitchFamily="18" charset="0"/>
                <a:cs typeface="Times New Roman" panose="02020603050405020304" pitchFamily="18" charset="0"/>
              </a:rPr>
              <a:t>(leasehold rights)</a:t>
            </a:r>
            <a:endParaRPr lang="en-GB" sz="2300" b="1" dirty="0">
              <a:solidFill>
                <a:srgbClr val="000000"/>
              </a:solidFill>
              <a:latin typeface="Times New Roman" panose="02020603050405020304" pitchFamily="18" charset="0"/>
              <a:cs typeface="Times New Roman" panose="02020603050405020304" pitchFamily="18" charset="0"/>
            </a:endParaRPr>
          </a:p>
          <a:p>
            <a:pPr marL="342900" indent="-342900" algn="just">
              <a:buSzPts val="2200"/>
              <a:buFont typeface="Wingdings" panose="05000000000000000000" pitchFamily="2" charset="2"/>
              <a:buChar char="Ø"/>
            </a:pPr>
            <a:r>
              <a:rPr lang="en-GB" sz="2300" b="1" dirty="0" err="1">
                <a:solidFill>
                  <a:srgbClr val="000000"/>
                </a:solidFill>
                <a:latin typeface="Times New Roman" panose="02020603050405020304" pitchFamily="18" charset="0"/>
                <a:cs typeface="Times New Roman" panose="02020603050405020304" pitchFamily="18" charset="0"/>
              </a:rPr>
              <a:t>Kancast</a:t>
            </a:r>
            <a:r>
              <a:rPr lang="en-GB" sz="2300" b="1" dirty="0">
                <a:solidFill>
                  <a:srgbClr val="000000"/>
                </a:solidFill>
                <a:latin typeface="Times New Roman" panose="02020603050405020304" pitchFamily="18" charset="0"/>
                <a:cs typeface="Times New Roman" panose="02020603050405020304" pitchFamily="18" charset="0"/>
              </a:rPr>
              <a:t> (P.) Ltd. v. ITO [(2015) 55 taxmann.com 171 (Pune - Trib.)] (leasehold rights)7</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094777216"/>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457" y="304809"/>
            <a:ext cx="11380686" cy="5821363"/>
          </a:xfrm>
        </p:spPr>
        <p:txBody>
          <a:bodyPr>
            <a:noAutofit/>
          </a:bodyPr>
          <a:lstStyle/>
          <a:p>
            <a:pPr marL="342900" marR="390" indent="-342900" algn="just">
              <a:buSzPts val="2200"/>
              <a:buFont typeface="Wingdings" panose="05000000000000000000" pitchFamily="2" charset="2"/>
              <a:buChar char="Ø"/>
            </a:pPr>
            <a:r>
              <a:rPr lang="en-IN" sz="2400" b="1" dirty="0">
                <a:solidFill>
                  <a:srgbClr val="000000"/>
                </a:solidFill>
                <a:latin typeface="Times New Roman" panose="02020603050405020304" pitchFamily="18" charset="0"/>
                <a:cs typeface="Times New Roman" panose="02020603050405020304" pitchFamily="18" charset="0"/>
              </a:rPr>
              <a:t>ITO v. Pradeep Steel Re-Rolling Mills (P.) Ltd. [(2013) 39 taxmann.com 123  (Mumbai - Trib.)] </a:t>
            </a:r>
            <a:r>
              <a:rPr lang="en-GB" sz="2400" b="1" dirty="0">
                <a:solidFill>
                  <a:srgbClr val="000000"/>
                </a:solidFill>
                <a:latin typeface="Times New Roman" panose="02020603050405020304" pitchFamily="18" charset="0"/>
                <a:cs typeface="Times New Roman" panose="02020603050405020304" pitchFamily="18" charset="0"/>
              </a:rPr>
              <a:t>(leasehold rights)</a:t>
            </a:r>
            <a:endParaRPr lang="en-IN" sz="2400" b="1" dirty="0">
              <a:solidFill>
                <a:srgbClr val="000000"/>
              </a:solidFill>
              <a:latin typeface="Times New Roman" panose="02020603050405020304" pitchFamily="18" charset="0"/>
              <a:cs typeface="Times New Roman" panose="02020603050405020304" pitchFamily="18" charset="0"/>
            </a:endParaRP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cs typeface="Times New Roman" panose="02020603050405020304" pitchFamily="18" charset="0"/>
              </a:rPr>
              <a:t>Noida Cyber Park Pvt Ltd V ITO, 2020, ITAT DELHI, ITA NO. 165/DEL/2020 dated 12.10.2020 (leasehold rights)</a:t>
            </a: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cs typeface="Times New Roman" panose="02020603050405020304" pitchFamily="18" charset="0"/>
              </a:rPr>
              <a:t>ACIT v. Everest Industries Ltd. (Mum.) (ITAT) in I.T.A. No.814/Mum/2007 dated 29.11.2006 (lease hold rights)</a:t>
            </a:r>
          </a:p>
          <a:p>
            <a:pPr marL="342900" marR="390" indent="-342900" algn="just">
              <a:buSzPts val="2200"/>
              <a:buFont typeface="Wingdings" panose="05000000000000000000" pitchFamily="2" charset="2"/>
              <a:buChar char="Ø"/>
            </a:pPr>
            <a:r>
              <a:rPr lang="en-GB" sz="2400" b="1" dirty="0">
                <a:solidFill>
                  <a:srgbClr val="000000"/>
                </a:solidFill>
                <a:latin typeface="Times New Roman" panose="02020603050405020304" pitchFamily="18" charset="0"/>
                <a:cs typeface="Times New Roman" panose="02020603050405020304" pitchFamily="18" charset="0"/>
              </a:rPr>
              <a:t>CIT V M/S. Greenfield Hotels &amp; Estates Pvt Ltd [2016] 389 ITR 68, Bombay High Court (lease hold rights)</a:t>
            </a:r>
          </a:p>
          <a:p>
            <a:pPr marL="0" marR="390" indent="0" algn="just">
              <a:buSzPts val="2200"/>
              <a:buNone/>
            </a:pPr>
            <a:endParaRPr lang="en-GB" sz="2400" b="1" dirty="0">
              <a:solidFill>
                <a:srgbClr val="000000"/>
              </a:solidFill>
              <a:latin typeface="Times New Roman" panose="02020603050405020304" pitchFamily="18" charset="0"/>
              <a:cs typeface="Times New Roman" panose="02020603050405020304" pitchFamily="18" charset="0"/>
            </a:endParaRPr>
          </a:p>
          <a:p>
            <a:pPr marL="0" marR="390" indent="0" algn="just">
              <a:buSzPts val="2200"/>
              <a:buNone/>
            </a:pPr>
            <a:r>
              <a:rPr lang="en-US" sz="2400" spc="-5" dirty="0">
                <a:latin typeface="Times New Roman" pitchFamily="18" charset="0"/>
                <a:cs typeface="Times New Roman" pitchFamily="18" charset="0"/>
              </a:rPr>
              <a:t>It appears that the ratio of the said decisions will apply with equal force to S. 43CA as </a:t>
            </a:r>
            <a:r>
              <a:rPr lang="en-US" sz="2400" spc="5" dirty="0">
                <a:latin typeface="Times New Roman" pitchFamily="18" charset="0"/>
                <a:cs typeface="Times New Roman" pitchFamily="18" charset="0"/>
              </a:rPr>
              <a:t> </a:t>
            </a:r>
            <a:r>
              <a:rPr lang="en-US" sz="2400" spc="-5" dirty="0">
                <a:latin typeface="Times New Roman" pitchFamily="18" charset="0"/>
                <a:cs typeface="Times New Roman" pitchFamily="18" charset="0"/>
              </a:rPr>
              <a:t>well.</a:t>
            </a:r>
            <a:endParaRPr lang="en-US" sz="2400" dirty="0">
              <a:latin typeface="Times New Roman" pitchFamily="18" charset="0"/>
              <a:cs typeface="Times New Roman" pitchFamily="18" charset="0"/>
            </a:endParaRPr>
          </a:p>
          <a:p>
            <a:pPr marL="0" marR="390" indent="0" algn="just">
              <a:buSzPts val="2200"/>
              <a:buNone/>
            </a:pP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13322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113" y="180621"/>
            <a:ext cx="11573375" cy="6540853"/>
          </a:xfrm>
        </p:spPr>
        <p:txBody>
          <a:bodyPr>
            <a:normAutofit/>
          </a:bodyPr>
          <a:lstStyle/>
          <a:p>
            <a:pPr marL="0" indent="0" algn="just">
              <a:buNone/>
            </a:pPr>
            <a:r>
              <a:rPr lang="en-GB" sz="2400" b="1" u="sng" dirty="0">
                <a:latin typeface="Times New Roman" panose="02020603050405020304" pitchFamily="18" charset="0"/>
                <a:cs typeface="Times New Roman" panose="02020603050405020304" pitchFamily="18" charset="0"/>
              </a:rPr>
              <a:t>Clause (d) of section 269UA(d) "immovable property" means -</a:t>
            </a:r>
          </a:p>
          <a:p>
            <a:pPr marL="0" indent="0" algn="just">
              <a:buNone/>
            </a:pP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any land or any building or part of a building, and includes, where any land or any building or part of a building is to be transferred together with any machinery, plant, furniture, fittings or other things, such machinery, plant, furniture, fittings or other things also.</a:t>
            </a:r>
          </a:p>
          <a:p>
            <a:pPr marL="0" indent="0" algn="just">
              <a:buNone/>
            </a:pPr>
            <a:r>
              <a:rPr lang="en-GB" sz="2400" dirty="0">
                <a:latin typeface="Times New Roman" panose="02020603050405020304" pitchFamily="18" charset="0"/>
                <a:cs typeface="Times New Roman" panose="02020603050405020304" pitchFamily="18" charset="0"/>
              </a:rPr>
              <a:t> Explanation - For the purposes of this sub-clause, "land, building, part of a building, machinery, plant, furniture, fittings and other things" include any rights therein ;</a:t>
            </a:r>
          </a:p>
          <a:p>
            <a:pPr marL="0" indent="0" algn="just">
              <a:buNone/>
            </a:pPr>
            <a:r>
              <a:rPr lang="en-GB" sz="2400" dirty="0">
                <a:latin typeface="Times New Roman" panose="02020603050405020304" pitchFamily="18" charset="0"/>
                <a:cs typeface="Times New Roman" panose="02020603050405020304" pitchFamily="18" charset="0"/>
              </a:rPr>
              <a:t>(ii)  any rights in or with respect to any land or any building or a part of a building (whether or not including any machinery, plant, furniture, fittings or other things therein) which has been constructed or which is to be constructed, accruing or arising from any transaction (whether by way of becoming a member of, or acquiring shares in, a co-operative society, company or other association of persons or by way of any agreement or any arrangement of whatever nature), not being a transaction by way of sale, exchange or lease of such land, building or part of a building ;</a:t>
            </a:r>
          </a:p>
          <a:p>
            <a:pPr marL="0" indent="0" algn="just">
              <a:buNone/>
            </a:pPr>
            <a:r>
              <a:rPr lang="en-US" sz="2400" b="1" u="sng" dirty="0">
                <a:latin typeface="Times New Roman" panose="02020603050405020304" pitchFamily="18" charset="0"/>
                <a:cs typeface="Times New Roman" panose="02020603050405020304" pitchFamily="18" charset="0"/>
              </a:rPr>
              <a:t>In nutshell, it refers to Land or Building or part thereof and rights attached to it. Since the possession of land or building will be handed over to the developer under the agreement it is covered by the clause (v) of section 2(47).</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614286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85D73-63A2-B2EA-DFBC-C2123903B0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95CF6E-37BD-D50F-8487-97068E4DD158}"/>
              </a:ext>
            </a:extLst>
          </p:cNvPr>
          <p:cNvSpPr>
            <a:spLocks noGrp="1"/>
          </p:cNvSpPr>
          <p:nvPr>
            <p:ph idx="1"/>
          </p:nvPr>
        </p:nvSpPr>
        <p:spPr>
          <a:xfrm>
            <a:off x="838200" y="299803"/>
            <a:ext cx="11063990" cy="5877160"/>
          </a:xfrm>
        </p:spPr>
        <p:txBody>
          <a:bodyPr>
            <a:normAutofit/>
          </a:bodyPr>
          <a:lstStyle/>
          <a:p>
            <a:pPr marL="0" indent="0" algn="just">
              <a:buNone/>
            </a:pPr>
            <a:r>
              <a:rPr lang="en-US" sz="2400" b="1" u="sng" dirty="0">
                <a:latin typeface="Times New Roman" panose="02020603050405020304" pitchFamily="18" charset="0"/>
                <a:cs typeface="Times New Roman" panose="02020603050405020304" pitchFamily="18" charset="0"/>
              </a:rPr>
              <a:t>Factual aspects in Prithvi Consultants case </a:t>
            </a:r>
            <a:endParaRPr lang="en-IN" sz="2400" u="sng"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assessee had entered in to 2 joint development agreements in respect of 2 plots measuring 13,178 </a:t>
            </a:r>
            <a:r>
              <a:rPr lang="en-US" sz="2400" dirty="0" err="1">
                <a:latin typeface="Times New Roman" panose="02020603050405020304" pitchFamily="18" charset="0"/>
                <a:cs typeface="Times New Roman" panose="02020603050405020304" pitchFamily="18" charset="0"/>
              </a:rPr>
              <a:t>sq.mtrs</a:t>
            </a:r>
            <a:r>
              <a:rPr lang="en-US" sz="2400" dirty="0">
                <a:latin typeface="Times New Roman" panose="02020603050405020304" pitchFamily="18" charset="0"/>
                <a:cs typeface="Times New Roman" panose="02020603050405020304" pitchFamily="18" charset="0"/>
              </a:rPr>
              <a:t> and 37,500 </a:t>
            </a:r>
            <a:r>
              <a:rPr lang="en-US" sz="2400" dirty="0" err="1">
                <a:latin typeface="Times New Roman" panose="02020603050405020304" pitchFamily="18" charset="0"/>
                <a:cs typeface="Times New Roman" panose="02020603050405020304" pitchFamily="18" charset="0"/>
              </a:rPr>
              <a:t>sq.mtrs</a:t>
            </a:r>
            <a:r>
              <a:rPr lang="en-US" sz="2400" dirty="0">
                <a:latin typeface="Times New Roman" panose="02020603050405020304" pitchFamily="18" charset="0"/>
                <a:cs typeface="Times New Roman" panose="02020603050405020304" pitchFamily="18" charset="0"/>
              </a:rPr>
              <a:t> respectively on 31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December, 2008. </a:t>
            </a:r>
          </a:p>
          <a:p>
            <a:pPr marL="0" indent="0" algn="just">
              <a:buNone/>
            </a:pPr>
            <a:r>
              <a:rPr lang="en-US" sz="2400" b="1" u="sng" dirty="0">
                <a:latin typeface="Times New Roman" panose="02020603050405020304" pitchFamily="18" charset="0"/>
                <a:cs typeface="Times New Roman" panose="02020603050405020304" pitchFamily="18" charset="0"/>
              </a:rPr>
              <a:t>Both the agreements were not registered</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Based on </a:t>
            </a:r>
            <a:r>
              <a:rPr lang="en-US" sz="2400" b="1" u="sng" dirty="0">
                <a:latin typeface="Times New Roman" panose="02020603050405020304" pitchFamily="18" charset="0"/>
                <a:cs typeface="Times New Roman" panose="02020603050405020304" pitchFamily="18" charset="0"/>
              </a:rPr>
              <a:t>search conducted in the premises of some other person</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proceedings were initiated </a:t>
            </a:r>
            <a:r>
              <a:rPr lang="en-US" sz="2400" dirty="0">
                <a:latin typeface="Times New Roman" panose="02020603050405020304" pitchFamily="18" charset="0"/>
                <a:cs typeface="Times New Roman" panose="02020603050405020304" pitchFamily="18" charset="0"/>
              </a:rPr>
              <a:t>against the assessee calling for ITR </a:t>
            </a:r>
            <a:r>
              <a:rPr lang="en-US" sz="2400" b="1" u="sng" dirty="0">
                <a:latin typeface="Times New Roman" panose="02020603050405020304" pitchFamily="18" charset="0"/>
                <a:cs typeface="Times New Roman" panose="02020603050405020304" pitchFamily="18" charset="0"/>
              </a:rPr>
              <a:t>for the assessment year 2009-10.</a:t>
            </a:r>
          </a:p>
          <a:p>
            <a:pPr marL="0" indent="0" algn="just">
              <a:buNone/>
            </a:pPr>
            <a:r>
              <a:rPr lang="en-US" sz="2400" dirty="0">
                <a:latin typeface="Times New Roman" panose="02020603050405020304" pitchFamily="18" charset="0"/>
                <a:cs typeface="Times New Roman" panose="02020603050405020304" pitchFamily="18" charset="0"/>
              </a:rPr>
              <a:t>The assessee explained during the course of assessment that it had </a:t>
            </a:r>
            <a:r>
              <a:rPr lang="en-US" sz="2400" b="1" u="sng" dirty="0">
                <a:latin typeface="Times New Roman" panose="02020603050405020304" pitchFamily="18" charset="0"/>
                <a:cs typeface="Times New Roman" panose="02020603050405020304" pitchFamily="18" charset="0"/>
              </a:rPr>
              <a:t>not received any consideration under the 2 joint development agreements and hence there was no 'transfer' under section 2(47) of the Act.</a:t>
            </a:r>
            <a:endParaRPr lang="en-IN" sz="2400" b="1" u="sng"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assessment was completed under section </a:t>
            </a:r>
            <a:r>
              <a:rPr lang="en-US" sz="2400" u="sng" dirty="0">
                <a:latin typeface="Times New Roman" panose="02020603050405020304" pitchFamily="18" charset="0"/>
                <a:cs typeface="Times New Roman" panose="02020603050405020304" pitchFamily="18" charset="0"/>
              </a:rPr>
              <a:t>143(3)</a:t>
            </a:r>
            <a:r>
              <a:rPr lang="en-US" sz="2400" dirty="0">
                <a:latin typeface="Times New Roman" panose="02020603050405020304" pitchFamily="18" charset="0"/>
                <a:cs typeface="Times New Roman" panose="02020603050405020304" pitchFamily="18" charset="0"/>
              </a:rPr>
              <a:t> by determining the capital gain at Rs.23.67 crores and the tax liability @ Rs.8.29 crores vide order dated 28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March,2013. </a:t>
            </a:r>
          </a:p>
          <a:p>
            <a:pPr marL="0" indent="0" algn="just">
              <a:buNone/>
            </a:pPr>
            <a:r>
              <a:rPr lang="en-US" sz="2400" dirty="0">
                <a:latin typeface="Times New Roman" panose="02020603050405020304" pitchFamily="18" charset="0"/>
                <a:cs typeface="Times New Roman" panose="02020603050405020304" pitchFamily="18" charset="0"/>
              </a:rPr>
              <a:t>The contention of the assessee was that there was no transfer and hence no resultant capital gain, was upheld by CIT(Appeals) but on Revenue's appeal, </a:t>
            </a:r>
            <a:r>
              <a:rPr lang="en-US" sz="2400" b="1" u="sng" dirty="0">
                <a:latin typeface="Times New Roman" panose="02020603050405020304" pitchFamily="18" charset="0"/>
                <a:cs typeface="Times New Roman" panose="02020603050405020304" pitchFamily="18" charset="0"/>
              </a:rPr>
              <a:t>the ITAT held that the transaction is covered by section 2(47) and hence the order of the Assessing Officer was restored.</a:t>
            </a:r>
            <a:endParaRPr lang="en-IN" sz="2400" b="1" u="sng"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61B071A-1AB8-ADBE-9FA4-B50F15C13D1C}"/>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42019005"/>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486" y="97972"/>
            <a:ext cx="11647714" cy="5900058"/>
          </a:xfrm>
        </p:spPr>
        <p:txBody>
          <a:bodyPr>
            <a:noAutofit/>
          </a:bodyPr>
          <a:lstStyle/>
          <a:p>
            <a:pPr marL="229235" marR="54610" algn="just">
              <a:lnSpc>
                <a:spcPct val="120000"/>
              </a:lnSpc>
              <a:spcBef>
                <a:spcPts val="405"/>
              </a:spcBef>
              <a:buNone/>
            </a:pPr>
            <a:r>
              <a:rPr lang="en-US" sz="2300" b="1" spc="-10" dirty="0">
                <a:latin typeface="Times New Roman" pitchFamily="18" charset="0"/>
                <a:cs typeface="Times New Roman" pitchFamily="18" charset="0"/>
              </a:rPr>
              <a:t>ISSUE - 2</a:t>
            </a:r>
          </a:p>
          <a:p>
            <a:pPr marL="229235" marR="54610" algn="just">
              <a:lnSpc>
                <a:spcPct val="120000"/>
              </a:lnSpc>
              <a:spcBef>
                <a:spcPts val="405"/>
              </a:spcBef>
              <a:buNone/>
            </a:pPr>
            <a:r>
              <a:rPr lang="en-US" sz="2300" b="1" u="sng" spc="-10" dirty="0">
                <a:latin typeface="Times New Roman" pitchFamily="18" charset="0"/>
                <a:cs typeface="Times New Roman" pitchFamily="18" charset="0"/>
              </a:rPr>
              <a:t>Whether definition of transfer u/s. 2(47) applies to sec 43CA.</a:t>
            </a:r>
          </a:p>
          <a:p>
            <a:pPr marL="229235" marR="54610" algn="just">
              <a:lnSpc>
                <a:spcPct val="120000"/>
              </a:lnSpc>
              <a:spcBef>
                <a:spcPts val="405"/>
              </a:spcBef>
              <a:buNone/>
            </a:pPr>
            <a:r>
              <a:rPr lang="en-GB" sz="2300" spc="-5" dirty="0">
                <a:latin typeface="Times New Roman" pitchFamily="18" charset="0"/>
                <a:cs typeface="Times New Roman" pitchFamily="18" charset="0"/>
              </a:rPr>
              <a:t>Section 2(47) relating to transfer of asset doesn’t apply in case of transfers covered u/s 43CA   since it   is   applicable  only   for  transfer   of  capital   assets.  [Section2(47):   “transfer” in   relation   to   capital   asset,   includes,-……].   </a:t>
            </a:r>
          </a:p>
          <a:p>
            <a:pPr marL="229235" marR="54610" algn="just">
              <a:lnSpc>
                <a:spcPct val="120000"/>
              </a:lnSpc>
              <a:spcBef>
                <a:spcPts val="405"/>
              </a:spcBef>
              <a:buNone/>
            </a:pPr>
            <a:r>
              <a:rPr lang="en-GB" sz="2300" spc="-5" dirty="0">
                <a:latin typeface="Times New Roman" pitchFamily="18" charset="0"/>
                <a:cs typeface="Times New Roman" pitchFamily="18" charset="0"/>
              </a:rPr>
              <a:t>Thus,   as   there   is   a   corresponding Section - 2(47) with regard to operation of transfer of capital asset [deeming under Section 50C],there   is   no   such   corresponding   Section   with   regard   to   operation   of   transfer   of   current   asset(Section 43CA for stock-in-trade).</a:t>
            </a:r>
            <a:endParaRPr lang="en-US" sz="2300" spc="-5" dirty="0">
              <a:latin typeface="Times New Roman" pitchFamily="18" charset="0"/>
              <a:cs typeface="Times New Roman" pitchFamily="18" charset="0"/>
            </a:endParaRPr>
          </a:p>
          <a:p>
            <a:pPr marL="229235" marR="54610" algn="just">
              <a:lnSpc>
                <a:spcPct val="120000"/>
              </a:lnSpc>
              <a:spcBef>
                <a:spcPts val="405"/>
              </a:spcBef>
              <a:buNone/>
            </a:pPr>
            <a:r>
              <a:rPr lang="en-US" sz="2300" spc="-10" dirty="0">
                <a:latin typeface="Times New Roman" pitchFamily="18" charset="0"/>
                <a:cs typeface="Times New Roman" pitchFamily="18" charset="0"/>
              </a:rPr>
              <a:t>Normally, </a:t>
            </a:r>
            <a:r>
              <a:rPr lang="en-US" sz="2300" spc="-5" dirty="0">
                <a:latin typeface="Times New Roman" pitchFamily="18" charset="0"/>
                <a:cs typeface="Times New Roman" pitchFamily="18" charset="0"/>
              </a:rPr>
              <a:t>an </a:t>
            </a:r>
            <a:r>
              <a:rPr lang="en-US" sz="2300" dirty="0">
                <a:latin typeface="Times New Roman" pitchFamily="18" charset="0"/>
                <a:cs typeface="Times New Roman" pitchFamily="18" charset="0"/>
              </a:rPr>
              <a:t>immovable </a:t>
            </a:r>
            <a:r>
              <a:rPr lang="en-US" sz="2300" spc="-5" dirty="0">
                <a:latin typeface="Times New Roman" pitchFamily="18" charset="0"/>
                <a:cs typeface="Times New Roman" pitchFamily="18" charset="0"/>
              </a:rPr>
              <a:t>property </a:t>
            </a:r>
            <a:r>
              <a:rPr lang="en-US" sz="2300" spc="-10" dirty="0">
                <a:latin typeface="Times New Roman" pitchFamily="18" charset="0"/>
                <a:cs typeface="Times New Roman" pitchFamily="18" charset="0"/>
              </a:rPr>
              <a:t>being  </a:t>
            </a:r>
            <a:r>
              <a:rPr lang="en-US" sz="2300" spc="-5" dirty="0">
                <a:latin typeface="Times New Roman" pitchFamily="18" charset="0"/>
                <a:cs typeface="Times New Roman" pitchFamily="18" charset="0"/>
              </a:rPr>
              <a:t>land or building is transferred only </a:t>
            </a:r>
            <a:r>
              <a:rPr lang="en-US" sz="2300" dirty="0">
                <a:latin typeface="Times New Roman" pitchFamily="18" charset="0"/>
                <a:cs typeface="Times New Roman" pitchFamily="18" charset="0"/>
              </a:rPr>
              <a:t>by </a:t>
            </a:r>
            <a:r>
              <a:rPr lang="en-US" sz="2300" spc="-5" dirty="0">
                <a:latin typeface="Times New Roman" pitchFamily="18" charset="0"/>
                <a:cs typeface="Times New Roman" pitchFamily="18" charset="0"/>
              </a:rPr>
              <a:t>way of a conveyance.</a:t>
            </a:r>
          </a:p>
          <a:p>
            <a:pPr marL="229235" marR="54610" algn="just">
              <a:lnSpc>
                <a:spcPct val="120000"/>
              </a:lnSpc>
              <a:spcBef>
                <a:spcPts val="405"/>
              </a:spcBef>
              <a:buNone/>
            </a:pPr>
            <a:r>
              <a:rPr lang="en-US" sz="2300" spc="-5" dirty="0">
                <a:latin typeface="Times New Roman" pitchFamily="18" charset="0"/>
                <a:cs typeface="Times New Roman" pitchFamily="18" charset="0"/>
              </a:rPr>
              <a:t>Apex Court has in the case of </a:t>
            </a:r>
            <a:r>
              <a:rPr lang="en-US" sz="2300" b="1" spc="-5" dirty="0" err="1">
                <a:latin typeface="Times New Roman" pitchFamily="18" charset="0"/>
                <a:cs typeface="Times New Roman" pitchFamily="18" charset="0"/>
              </a:rPr>
              <a:t>Alapati</a:t>
            </a:r>
            <a:r>
              <a:rPr lang="en-US" sz="2300" b="1" spc="-5" dirty="0">
                <a:latin typeface="Times New Roman" pitchFamily="18" charset="0"/>
                <a:cs typeface="Times New Roman" pitchFamily="18" charset="0"/>
              </a:rPr>
              <a:t> </a:t>
            </a:r>
            <a:r>
              <a:rPr lang="en-US" sz="2300" b="1" spc="-5" dirty="0" err="1">
                <a:latin typeface="Times New Roman" pitchFamily="18" charset="0"/>
                <a:cs typeface="Times New Roman" pitchFamily="18" charset="0"/>
              </a:rPr>
              <a:t>Venkataramiah</a:t>
            </a:r>
            <a:r>
              <a:rPr lang="en-US" sz="2300" b="1" spc="-5" dirty="0">
                <a:latin typeface="Times New Roman" pitchFamily="18" charset="0"/>
                <a:cs typeface="Times New Roman" pitchFamily="18" charset="0"/>
              </a:rPr>
              <a:t> </a:t>
            </a:r>
            <a:r>
              <a:rPr lang="en-US" sz="2300" b="1" spc="-35" dirty="0">
                <a:latin typeface="Times New Roman" pitchFamily="18" charset="0"/>
                <a:cs typeface="Times New Roman" pitchFamily="18" charset="0"/>
              </a:rPr>
              <a:t>v. </a:t>
            </a:r>
            <a:r>
              <a:rPr lang="en-US" sz="2300" b="1" spc="-5" dirty="0">
                <a:latin typeface="Times New Roman" pitchFamily="18" charset="0"/>
                <a:cs typeface="Times New Roman" pitchFamily="18" charset="0"/>
              </a:rPr>
              <a:t>CIT (57 ITR 185)(SC)</a:t>
            </a:r>
            <a:r>
              <a:rPr lang="en-US" sz="2300" spc="-5" dirty="0">
                <a:latin typeface="Times New Roman" pitchFamily="18" charset="0"/>
                <a:cs typeface="Times New Roman" pitchFamily="18" charset="0"/>
              </a:rPr>
              <a:t> held that for determining the year of </a:t>
            </a:r>
            <a:r>
              <a:rPr lang="en-US" sz="2300" spc="-10" dirty="0">
                <a:latin typeface="Times New Roman" pitchFamily="18" charset="0"/>
                <a:cs typeface="Times New Roman" pitchFamily="18" charset="0"/>
              </a:rPr>
              <a:t>chargeability, </a:t>
            </a:r>
            <a:r>
              <a:rPr lang="en-US" sz="2300" spc="-5" dirty="0">
                <a:latin typeface="Times New Roman" pitchFamily="18" charset="0"/>
                <a:cs typeface="Times New Roman" pitchFamily="18" charset="0"/>
              </a:rPr>
              <a:t>the  relevant date is not the date </a:t>
            </a:r>
            <a:r>
              <a:rPr lang="en-US" sz="2300" dirty="0">
                <a:latin typeface="Times New Roman" pitchFamily="18" charset="0"/>
                <a:cs typeface="Times New Roman" pitchFamily="18" charset="0"/>
              </a:rPr>
              <a:t>of the </a:t>
            </a:r>
            <a:r>
              <a:rPr lang="en-US" sz="2300" spc="-5" dirty="0">
                <a:latin typeface="Times New Roman" pitchFamily="18" charset="0"/>
                <a:cs typeface="Times New Roman" pitchFamily="18" charset="0"/>
              </a:rPr>
              <a:t>agreement to sell but the </a:t>
            </a:r>
            <a:r>
              <a:rPr lang="en-US" sz="2300" dirty="0">
                <a:latin typeface="Times New Roman" pitchFamily="18" charset="0"/>
                <a:cs typeface="Times New Roman" pitchFamily="18" charset="0"/>
              </a:rPr>
              <a:t>date </a:t>
            </a:r>
            <a:r>
              <a:rPr lang="en-US" sz="2300" spc="-5" dirty="0">
                <a:latin typeface="Times New Roman" pitchFamily="18" charset="0"/>
                <a:cs typeface="Times New Roman" pitchFamily="18" charset="0"/>
              </a:rPr>
              <a:t>of the sale </a:t>
            </a:r>
            <a:r>
              <a:rPr lang="en-US" sz="2300" dirty="0">
                <a:latin typeface="Times New Roman" pitchFamily="18" charset="0"/>
                <a:cs typeface="Times New Roman" pitchFamily="18" charset="0"/>
              </a:rPr>
              <a:t>i.e., </a:t>
            </a:r>
            <a:r>
              <a:rPr lang="en-US" sz="2300" spc="-5" dirty="0">
                <a:latin typeface="Times New Roman" pitchFamily="18" charset="0"/>
                <a:cs typeface="Times New Roman" pitchFamily="18" charset="0"/>
              </a:rPr>
              <a:t>effective  transfer of title </a:t>
            </a:r>
            <a:r>
              <a:rPr lang="en-US" sz="2300" dirty="0">
                <a:latin typeface="Times New Roman" pitchFamily="18" charset="0"/>
                <a:cs typeface="Times New Roman" pitchFamily="18" charset="0"/>
              </a:rPr>
              <a:t>as </a:t>
            </a:r>
            <a:r>
              <a:rPr lang="en-US" sz="2300" spc="-5" dirty="0">
                <a:latin typeface="Times New Roman" pitchFamily="18" charset="0"/>
                <a:cs typeface="Times New Roman" pitchFamily="18" charset="0"/>
              </a:rPr>
              <a:t>contemplated </a:t>
            </a:r>
            <a:r>
              <a:rPr lang="en-US" sz="2300" dirty="0">
                <a:latin typeface="Times New Roman" pitchFamily="18" charset="0"/>
                <a:cs typeface="Times New Roman" pitchFamily="18" charset="0"/>
              </a:rPr>
              <a:t>by </a:t>
            </a:r>
            <a:r>
              <a:rPr lang="en-US" sz="2300" spc="-5" dirty="0">
                <a:latin typeface="Times New Roman" pitchFamily="18" charset="0"/>
                <a:cs typeface="Times New Roman" pitchFamily="18" charset="0"/>
              </a:rPr>
              <a:t>the parties.</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569264350"/>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579" y="402779"/>
            <a:ext cx="11423850" cy="5668963"/>
          </a:xfrm>
        </p:spPr>
        <p:txBody>
          <a:bodyPr>
            <a:noAutofit/>
          </a:bodyPr>
          <a:lstStyle/>
          <a:p>
            <a:pPr marL="170815" marR="6350" algn="just">
              <a:lnSpc>
                <a:spcPct val="120000"/>
              </a:lnSpc>
              <a:spcBef>
                <a:spcPts val="405"/>
              </a:spcBef>
              <a:buNone/>
            </a:pPr>
            <a:r>
              <a:rPr lang="en-US" sz="2400" b="1" spc="-5" dirty="0">
                <a:latin typeface="Times New Roman" pitchFamily="18" charset="0"/>
                <a:cs typeface="Times New Roman" pitchFamily="18" charset="0"/>
              </a:rPr>
              <a:t>ISSUE - 3</a:t>
            </a:r>
          </a:p>
          <a:p>
            <a:pPr marL="170815" marR="6350" algn="just">
              <a:lnSpc>
                <a:spcPct val="120000"/>
              </a:lnSpc>
              <a:spcBef>
                <a:spcPts val="405"/>
              </a:spcBef>
              <a:buNone/>
            </a:pPr>
            <a:r>
              <a:rPr lang="en-US" sz="2400" b="1" u="sng" spc="-5" dirty="0">
                <a:latin typeface="Times New Roman" pitchFamily="18" charset="0"/>
                <a:cs typeface="Times New Roman" pitchFamily="18" charset="0"/>
              </a:rPr>
              <a:t>Provisions of sub-section (2) and sub-section (3) of S. 50C shall </a:t>
            </a:r>
            <a:r>
              <a:rPr lang="en-US" sz="2400" b="1" u="sng" dirty="0">
                <a:latin typeface="Times New Roman" pitchFamily="18" charset="0"/>
                <a:cs typeface="Times New Roman" pitchFamily="18" charset="0"/>
              </a:rPr>
              <a:t>apply </a:t>
            </a:r>
            <a:r>
              <a:rPr lang="en-US" sz="2400" b="1" u="sng" spc="-5" dirty="0">
                <a:latin typeface="Times New Roman" pitchFamily="18" charset="0"/>
                <a:cs typeface="Times New Roman" pitchFamily="18" charset="0"/>
              </a:rPr>
              <a:t>in relation to  determination of the stamp </a:t>
            </a:r>
            <a:r>
              <a:rPr lang="en-US" sz="2400" b="1" u="sng" dirty="0">
                <a:latin typeface="Times New Roman" pitchFamily="18" charset="0"/>
                <a:cs typeface="Times New Roman" pitchFamily="18" charset="0"/>
              </a:rPr>
              <a:t>duty </a:t>
            </a:r>
            <a:r>
              <a:rPr lang="en-US" sz="2400" b="1" u="sng" spc="-10" dirty="0">
                <a:latin typeface="Times New Roman" pitchFamily="18" charset="0"/>
                <a:cs typeface="Times New Roman" pitchFamily="18" charset="0"/>
              </a:rPr>
              <a:t>value</a:t>
            </a:r>
          </a:p>
          <a:p>
            <a:pPr marL="170815" marR="6350" algn="just">
              <a:lnSpc>
                <a:spcPct val="120000"/>
              </a:lnSpc>
              <a:spcBef>
                <a:spcPts val="405"/>
              </a:spcBef>
              <a:buNone/>
            </a:pPr>
            <a:r>
              <a:rPr lang="en-US" sz="2400" spc="-5" dirty="0">
                <a:latin typeface="Times New Roman" pitchFamily="18" charset="0"/>
                <a:cs typeface="Times New Roman" pitchFamily="18" charset="0"/>
              </a:rPr>
              <a:t>Sub-section (2)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S. 43CA provides that the provisions of sub-section (2) and sub-section (3)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S. 50C shall apply in relation to  determination of stamp duty value.</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832667657"/>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899" y="239482"/>
            <a:ext cx="11659743" cy="6172200"/>
          </a:xfrm>
        </p:spPr>
        <p:txBody>
          <a:bodyPr>
            <a:noAutofit/>
          </a:bodyPr>
          <a:lstStyle/>
          <a:p>
            <a:pPr marL="170815" marR="6350" algn="just">
              <a:lnSpc>
                <a:spcPct val="120000"/>
              </a:lnSpc>
              <a:spcBef>
                <a:spcPts val="405"/>
              </a:spcBef>
              <a:buNone/>
            </a:pPr>
            <a:r>
              <a:rPr lang="en-US" sz="2400" spc="-5" dirty="0">
                <a:latin typeface="Times New Roman" pitchFamily="18" charset="0"/>
                <a:cs typeface="Times New Roman" pitchFamily="18" charset="0"/>
              </a:rPr>
              <a:t>The implication of this is as under</a:t>
            </a:r>
            <a:r>
              <a:rPr lang="en-US" sz="2400" spc="190" dirty="0">
                <a:latin typeface="Times New Roman" pitchFamily="18" charset="0"/>
                <a:cs typeface="Times New Roman" pitchFamily="18" charset="0"/>
              </a:rPr>
              <a:t> </a:t>
            </a:r>
            <a:r>
              <a:rPr lang="en-US" sz="2400" spc="-5"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0" marR="5080" indent="0" algn="just">
              <a:lnSpc>
                <a:spcPct val="120000"/>
              </a:lnSpc>
              <a:buNone/>
              <a:tabLst>
                <a:tab pos="172085" algn="l"/>
              </a:tabLst>
            </a:pPr>
            <a:r>
              <a:rPr lang="en-US" sz="2400" spc="-5" dirty="0">
                <a:latin typeface="Times New Roman" pitchFamily="18" charset="0"/>
                <a:cs typeface="Times New Roman" pitchFamily="18" charset="0"/>
              </a:rPr>
              <a:t>A) In case 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has not accepted 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and claims before the </a:t>
            </a:r>
            <a:r>
              <a:rPr lang="en-US" sz="2400" dirty="0">
                <a:latin typeface="Times New Roman" pitchFamily="18" charset="0"/>
                <a:cs typeface="Times New Roman" pitchFamily="18" charset="0"/>
              </a:rPr>
              <a:t>AO that </a:t>
            </a:r>
            <a:r>
              <a:rPr lang="en-US" sz="2400" spc="-5" dirty="0">
                <a:latin typeface="Times New Roman" pitchFamily="18" charset="0"/>
                <a:cs typeface="Times New Roman" pitchFamily="18" charset="0"/>
              </a:rPr>
              <a:t>the  value adopted or assessed or assessable by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stamp valuation </a:t>
            </a:r>
            <a:r>
              <a:rPr lang="en-US" sz="2400" dirty="0">
                <a:latin typeface="Times New Roman" pitchFamily="18" charset="0"/>
                <a:cs typeface="Times New Roman" pitchFamily="18" charset="0"/>
              </a:rPr>
              <a:t>authority </a:t>
            </a:r>
            <a:r>
              <a:rPr lang="en-US" sz="2400" spc="-5" dirty="0">
                <a:latin typeface="Times New Roman" pitchFamily="18" charset="0"/>
                <a:cs typeface="Times New Roman" pitchFamily="18" charset="0"/>
              </a:rPr>
              <a:t>exceeds the fair  market value of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asset on the date of </a:t>
            </a:r>
            <a:r>
              <a:rPr lang="en-US" sz="2400" dirty="0">
                <a:latin typeface="Times New Roman" pitchFamily="18" charset="0"/>
                <a:cs typeface="Times New Roman" pitchFamily="18" charset="0"/>
              </a:rPr>
              <a:t>transfer then </a:t>
            </a:r>
            <a:r>
              <a:rPr lang="en-US" sz="2400" spc="-5" dirty="0">
                <a:latin typeface="Times New Roman" pitchFamily="18" charset="0"/>
                <a:cs typeface="Times New Roman" pitchFamily="18" charset="0"/>
              </a:rPr>
              <a:t>the </a:t>
            </a:r>
            <a:r>
              <a:rPr lang="en-US" sz="2400" dirty="0">
                <a:latin typeface="Times New Roman" pitchFamily="18" charset="0"/>
                <a:cs typeface="Times New Roman" pitchFamily="18" charset="0"/>
              </a:rPr>
              <a:t>AO may refer </a:t>
            </a:r>
            <a:r>
              <a:rPr lang="en-US" sz="2400" spc="-5" dirty="0">
                <a:latin typeface="Times New Roman" pitchFamily="18" charset="0"/>
                <a:cs typeface="Times New Roman" pitchFamily="18" charset="0"/>
              </a:rPr>
              <a:t>valuation of such </a:t>
            </a:r>
            <a:r>
              <a:rPr lang="en-US" sz="2400" spc="-10" dirty="0">
                <a:latin typeface="Times New Roman" pitchFamily="18" charset="0"/>
                <a:cs typeface="Times New Roman" pitchFamily="18" charset="0"/>
              </a:rPr>
              <a:t>asset  </a:t>
            </a:r>
            <a:r>
              <a:rPr lang="en-US" sz="2400" spc="-5" dirty="0">
                <a:latin typeface="Times New Roman" pitchFamily="18" charset="0"/>
                <a:cs typeface="Times New Roman" pitchFamily="18" charset="0"/>
              </a:rPr>
              <a:t>to the DVO. </a:t>
            </a:r>
            <a:endParaRPr lang="en-US" sz="2400" dirty="0">
              <a:latin typeface="Times New Roman" pitchFamily="18" charset="0"/>
              <a:cs typeface="Times New Roman" pitchFamily="18" charset="0"/>
            </a:endParaRPr>
          </a:p>
          <a:p>
            <a:pPr marL="171450" marR="5080" indent="-171450" algn="just">
              <a:lnSpc>
                <a:spcPct val="120000"/>
              </a:lnSpc>
              <a:buNone/>
              <a:tabLst>
                <a:tab pos="172085" algn="l"/>
              </a:tabLst>
            </a:pPr>
            <a:r>
              <a:rPr lang="en-US" sz="2400" spc="-5" dirty="0">
                <a:latin typeface="Times New Roman" pitchFamily="18" charset="0"/>
                <a:cs typeface="Times New Roman" pitchFamily="18" charset="0"/>
              </a:rPr>
              <a:t>Though the section uses the </a:t>
            </a:r>
            <a:r>
              <a:rPr lang="en-US" sz="2400" dirty="0">
                <a:latin typeface="Times New Roman" pitchFamily="18" charset="0"/>
                <a:cs typeface="Times New Roman" pitchFamily="18" charset="0"/>
              </a:rPr>
              <a:t>term </a:t>
            </a:r>
            <a:r>
              <a:rPr lang="en-US" sz="2400" spc="-5" dirty="0">
                <a:latin typeface="Times New Roman" pitchFamily="18" charset="0"/>
                <a:cs typeface="Times New Roman" pitchFamily="18" charset="0"/>
              </a:rPr>
              <a:t>`may’, in the context of S. 50C, </a:t>
            </a:r>
            <a:r>
              <a:rPr lang="en-US" sz="2400" dirty="0">
                <a:latin typeface="Times New Roman" pitchFamily="18" charset="0"/>
                <a:cs typeface="Times New Roman" pitchFamily="18" charset="0"/>
              </a:rPr>
              <a:t>in </a:t>
            </a:r>
            <a:r>
              <a:rPr lang="en-US" sz="2400" spc="-5" dirty="0">
                <a:latin typeface="Times New Roman" pitchFamily="18" charset="0"/>
                <a:cs typeface="Times New Roman" pitchFamily="18" charset="0"/>
              </a:rPr>
              <a:t>various cases, the </a:t>
            </a:r>
            <a:r>
              <a:rPr lang="en-US" sz="2400" spc="-10" dirty="0">
                <a:latin typeface="Times New Roman" pitchFamily="18" charset="0"/>
                <a:cs typeface="Times New Roman" pitchFamily="18" charset="0"/>
              </a:rPr>
              <a:t>Tribunal </a:t>
            </a:r>
            <a:r>
              <a:rPr lang="en-US" sz="2400" spc="-5" dirty="0">
                <a:latin typeface="Times New Roman" pitchFamily="18" charset="0"/>
                <a:cs typeface="Times New Roman" pitchFamily="18" charset="0"/>
              </a:rPr>
              <a:t>has held that the AO is bound to make a reference to the</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DVO.</a:t>
            </a:r>
            <a:endParaRPr lang="en-US" sz="2400" dirty="0">
              <a:latin typeface="Times New Roman" pitchFamily="18" charset="0"/>
              <a:cs typeface="Times New Roman" pitchFamily="18" charset="0"/>
            </a:endParaRPr>
          </a:p>
          <a:p>
            <a:pPr marL="170815" marR="5715" algn="just">
              <a:lnSpc>
                <a:spcPct val="120000"/>
              </a:lnSpc>
              <a:buNone/>
            </a:pPr>
            <a:r>
              <a:rPr lang="en-US" sz="2400" spc="-5" dirty="0">
                <a:latin typeface="Times New Roman" pitchFamily="18" charset="0"/>
                <a:cs typeface="Times New Roman" pitchFamily="18" charset="0"/>
              </a:rPr>
              <a:t>Upon a reference being made certain provisions of the Wealth-tax Act, 1957 </a:t>
            </a:r>
            <a:r>
              <a:rPr lang="en-US" sz="2400" dirty="0">
                <a:latin typeface="Times New Roman" pitchFamily="18" charset="0"/>
                <a:cs typeface="Times New Roman" pitchFamily="18" charset="0"/>
              </a:rPr>
              <a:t>shall </a:t>
            </a:r>
            <a:r>
              <a:rPr lang="en-US" sz="2400" spc="-5" dirty="0">
                <a:latin typeface="Times New Roman" pitchFamily="18" charset="0"/>
                <a:cs typeface="Times New Roman" pitchFamily="18" charset="0"/>
              </a:rPr>
              <a:t>apply in  relation to such reference as </a:t>
            </a:r>
            <a:r>
              <a:rPr lang="en-US" sz="2400" dirty="0">
                <a:latin typeface="Times New Roman" pitchFamily="18" charset="0"/>
                <a:cs typeface="Times New Roman" pitchFamily="18" charset="0"/>
              </a:rPr>
              <a:t>they </a:t>
            </a:r>
            <a:r>
              <a:rPr lang="en-US" sz="2400" spc="-5" dirty="0">
                <a:latin typeface="Times New Roman" pitchFamily="18" charset="0"/>
                <a:cs typeface="Times New Roman" pitchFamily="18" charset="0"/>
              </a:rPr>
              <a:t>apply in relation to a reference made </a:t>
            </a:r>
            <a:r>
              <a:rPr lang="en-US" sz="2400" dirty="0">
                <a:latin typeface="Times New Roman" pitchFamily="18" charset="0"/>
                <a:cs typeface="Times New Roman" pitchFamily="18" charset="0"/>
              </a:rPr>
              <a:t>by the AO </a:t>
            </a:r>
            <a:r>
              <a:rPr lang="en-US" sz="2400" spc="-5" dirty="0">
                <a:latin typeface="Times New Roman" pitchFamily="18" charset="0"/>
                <a:cs typeface="Times New Roman" pitchFamily="18" charset="0"/>
              </a:rPr>
              <a:t>u/s 16A(1)  of the Wealth-tax Act,</a:t>
            </a:r>
            <a:r>
              <a:rPr lang="en-US" sz="2400" spc="-25" dirty="0">
                <a:latin typeface="Times New Roman" pitchFamily="18" charset="0"/>
                <a:cs typeface="Times New Roman" pitchFamily="18" charset="0"/>
              </a:rPr>
              <a:t> </a:t>
            </a:r>
            <a:r>
              <a:rPr lang="en-US" sz="2400" spc="-5" dirty="0">
                <a:latin typeface="Times New Roman" pitchFamily="18" charset="0"/>
                <a:cs typeface="Times New Roman" pitchFamily="18" charset="0"/>
              </a:rPr>
              <a:t>1957.</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592523654"/>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10" y="185838"/>
            <a:ext cx="11691069" cy="6649604"/>
          </a:xfrm>
        </p:spPr>
        <p:txBody>
          <a:bodyPr>
            <a:normAutofit/>
          </a:bodyPr>
          <a:lstStyle/>
          <a:p>
            <a:pPr marR="60960" indent="-171450" algn="just">
              <a:lnSpc>
                <a:spcPct val="100000"/>
              </a:lnSpc>
              <a:buNone/>
              <a:tabLst>
                <a:tab pos="229235" algn="l"/>
              </a:tabLst>
            </a:pPr>
            <a:r>
              <a:rPr lang="en-US" sz="2400" spc="-5" dirty="0">
                <a:latin typeface="Times New Roman" pitchFamily="18" charset="0"/>
                <a:cs typeface="Times New Roman" pitchFamily="18" charset="0"/>
              </a:rPr>
              <a:t>B). In case the DVO determines the </a:t>
            </a:r>
            <a:r>
              <a:rPr lang="en-US" sz="2400" dirty="0">
                <a:latin typeface="Times New Roman" pitchFamily="18" charset="0"/>
                <a:cs typeface="Times New Roman" pitchFamily="18" charset="0"/>
              </a:rPr>
              <a:t>fair </a:t>
            </a:r>
            <a:r>
              <a:rPr lang="en-US" sz="2400" spc="-5" dirty="0">
                <a:latin typeface="Times New Roman" pitchFamily="18" charset="0"/>
                <a:cs typeface="Times New Roman" pitchFamily="18" charset="0"/>
              </a:rPr>
              <a:t>market value of the asset transferred to be less than the  value adopted or assessed or assessable by the stamp valuation </a:t>
            </a:r>
            <a:r>
              <a:rPr lang="en-US" sz="2400" spc="-10" dirty="0">
                <a:latin typeface="Times New Roman" pitchFamily="18" charset="0"/>
                <a:cs typeface="Times New Roman" pitchFamily="18" charset="0"/>
              </a:rPr>
              <a:t>authority, </a:t>
            </a:r>
            <a:r>
              <a:rPr lang="en-US" sz="2400" spc="-5" dirty="0">
                <a:latin typeface="Times New Roman" pitchFamily="18" charset="0"/>
                <a:cs typeface="Times New Roman" pitchFamily="18" charset="0"/>
              </a:rPr>
              <a:t>the value  determined </a:t>
            </a:r>
            <a:r>
              <a:rPr lang="en-US" sz="2400" dirty="0">
                <a:latin typeface="Times New Roman" pitchFamily="18" charset="0"/>
                <a:cs typeface="Times New Roman" pitchFamily="18" charset="0"/>
              </a:rPr>
              <a:t>by DVO </a:t>
            </a:r>
            <a:r>
              <a:rPr lang="en-US" sz="2400" spc="-5" dirty="0">
                <a:latin typeface="Times New Roman" pitchFamily="18" charset="0"/>
                <a:cs typeface="Times New Roman" pitchFamily="18" charset="0"/>
              </a:rPr>
              <a:t>shall be considered </a:t>
            </a:r>
            <a:r>
              <a:rPr lang="en-US" sz="2400" dirty="0">
                <a:latin typeface="Times New Roman" pitchFamily="18" charset="0"/>
                <a:cs typeface="Times New Roman" pitchFamily="18" charset="0"/>
              </a:rPr>
              <a:t>by </a:t>
            </a:r>
            <a:r>
              <a:rPr lang="en-US" sz="2400" spc="-5" dirty="0">
                <a:latin typeface="Times New Roman" pitchFamily="18" charset="0"/>
                <a:cs typeface="Times New Roman" pitchFamily="18" charset="0"/>
              </a:rPr>
              <a:t>the </a:t>
            </a:r>
            <a:r>
              <a:rPr lang="en-US" sz="2400" dirty="0">
                <a:latin typeface="Times New Roman" pitchFamily="18" charset="0"/>
                <a:cs typeface="Times New Roman" pitchFamily="18" charset="0"/>
              </a:rPr>
              <a:t>AO </a:t>
            </a:r>
            <a:r>
              <a:rPr lang="en-US" sz="2400" spc="-5" dirty="0">
                <a:latin typeface="Times New Roman" pitchFamily="18" charset="0"/>
                <a:cs typeface="Times New Roman" pitchFamily="18" charset="0"/>
              </a:rPr>
              <a:t>to be full value of consideration received or  accruing as a result of such transfer. </a:t>
            </a:r>
          </a:p>
          <a:p>
            <a:pPr marR="60960" indent="-171450" algn="just">
              <a:lnSpc>
                <a:spcPct val="100000"/>
              </a:lnSpc>
              <a:buNone/>
              <a:tabLst>
                <a:tab pos="229235" algn="l"/>
              </a:tabLst>
            </a:pPr>
            <a:r>
              <a:rPr lang="en-US" sz="2400" spc="-5" dirty="0">
                <a:latin typeface="Times New Roman" pitchFamily="18" charset="0"/>
                <a:cs typeface="Times New Roman" pitchFamily="18" charset="0"/>
              </a:rPr>
              <a:t>In </a:t>
            </a:r>
            <a:r>
              <a:rPr lang="en-US" sz="2400" dirty="0">
                <a:latin typeface="Times New Roman" pitchFamily="18" charset="0"/>
                <a:cs typeface="Times New Roman" pitchFamily="18" charset="0"/>
              </a:rPr>
              <a:t>other </a:t>
            </a:r>
            <a:r>
              <a:rPr lang="en-US" sz="2400" spc="-5" dirty="0">
                <a:latin typeface="Times New Roman" pitchFamily="18" charset="0"/>
                <a:cs typeface="Times New Roman" pitchFamily="18" charset="0"/>
              </a:rPr>
              <a:t>words, the computation of profits and gains  arising on such </a:t>
            </a:r>
            <a:r>
              <a:rPr lang="en-US" sz="2400" dirty="0">
                <a:latin typeface="Times New Roman" pitchFamily="18" charset="0"/>
                <a:cs typeface="Times New Roman" pitchFamily="18" charset="0"/>
              </a:rPr>
              <a:t>transfer </a:t>
            </a:r>
            <a:r>
              <a:rPr lang="en-US" sz="2400" spc="-5" dirty="0">
                <a:latin typeface="Times New Roman" pitchFamily="18" charset="0"/>
                <a:cs typeface="Times New Roman" pitchFamily="18" charset="0"/>
              </a:rPr>
              <a:t>will be with reference to value determined </a:t>
            </a:r>
            <a:r>
              <a:rPr lang="en-US" sz="2400" dirty="0">
                <a:latin typeface="Times New Roman" pitchFamily="18" charset="0"/>
                <a:cs typeface="Times New Roman" pitchFamily="18" charset="0"/>
              </a:rPr>
              <a:t>by </a:t>
            </a:r>
            <a:r>
              <a:rPr lang="en-US" sz="2400" spc="-5" dirty="0">
                <a:latin typeface="Times New Roman" pitchFamily="18" charset="0"/>
                <a:cs typeface="Times New Roman" pitchFamily="18" charset="0"/>
              </a:rPr>
              <a:t>DVO </a:t>
            </a:r>
            <a:r>
              <a:rPr lang="en-US" sz="2400" dirty="0">
                <a:latin typeface="Times New Roman" pitchFamily="18" charset="0"/>
                <a:cs typeface="Times New Roman" pitchFamily="18" charset="0"/>
              </a:rPr>
              <a:t>and not </a:t>
            </a:r>
            <a:r>
              <a:rPr lang="en-US" sz="2400" spc="-5" dirty="0">
                <a:latin typeface="Times New Roman" pitchFamily="18" charset="0"/>
                <a:cs typeface="Times New Roman" pitchFamily="18" charset="0"/>
              </a:rPr>
              <a:t>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a:t>
            </a:r>
          </a:p>
          <a:p>
            <a:pPr marR="60960" indent="-171450" algn="just">
              <a:lnSpc>
                <a:spcPct val="100000"/>
              </a:lnSpc>
              <a:buNone/>
              <a:tabLst>
                <a:tab pos="229235" algn="l"/>
              </a:tabLst>
            </a:pPr>
            <a:r>
              <a:rPr lang="en-US" sz="2400" spc="-10" dirty="0">
                <a:latin typeface="Times New Roman" pitchFamily="18" charset="0"/>
                <a:cs typeface="Times New Roman" pitchFamily="18" charset="0"/>
              </a:rPr>
              <a:t>However, </a:t>
            </a:r>
            <a:r>
              <a:rPr lang="en-US" sz="2400" spc="-5" dirty="0">
                <a:latin typeface="Times New Roman" pitchFamily="18" charset="0"/>
                <a:cs typeface="Times New Roman" pitchFamily="18" charset="0"/>
              </a:rPr>
              <a:t>if the DVO determines the </a:t>
            </a:r>
            <a:r>
              <a:rPr lang="en-US" sz="2400" dirty="0">
                <a:latin typeface="Times New Roman" pitchFamily="18" charset="0"/>
                <a:cs typeface="Times New Roman" pitchFamily="18" charset="0"/>
              </a:rPr>
              <a:t>fair </a:t>
            </a:r>
            <a:r>
              <a:rPr lang="en-US" sz="2400" spc="-5" dirty="0">
                <a:latin typeface="Times New Roman" pitchFamily="18" charset="0"/>
                <a:cs typeface="Times New Roman" pitchFamily="18" charset="0"/>
              </a:rPr>
              <a:t>market value of the asset </a:t>
            </a:r>
            <a:r>
              <a:rPr lang="en-US" sz="2400" dirty="0">
                <a:latin typeface="Times New Roman" pitchFamily="18" charset="0"/>
                <a:cs typeface="Times New Roman" pitchFamily="18" charset="0"/>
              </a:rPr>
              <a:t>transferred </a:t>
            </a:r>
            <a:r>
              <a:rPr lang="en-US" sz="2400" spc="-5" dirty="0">
                <a:latin typeface="Times New Roman" pitchFamily="18" charset="0"/>
                <a:cs typeface="Times New Roman" pitchFamily="18" charset="0"/>
              </a:rPr>
              <a:t>to  be </a:t>
            </a:r>
            <a:r>
              <a:rPr lang="en-US" sz="2400" dirty="0">
                <a:latin typeface="Times New Roman" pitchFamily="18" charset="0"/>
                <a:cs typeface="Times New Roman" pitchFamily="18" charset="0"/>
              </a:rPr>
              <a:t>more </a:t>
            </a:r>
            <a:r>
              <a:rPr lang="en-US" sz="2400" spc="-5" dirty="0">
                <a:latin typeface="Times New Roman" pitchFamily="18" charset="0"/>
                <a:cs typeface="Times New Roman" pitchFamily="18" charset="0"/>
              </a:rPr>
              <a:t>than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value adopted or assessed or assessable by the stamp </a:t>
            </a:r>
            <a:r>
              <a:rPr lang="en-US" sz="2400" dirty="0">
                <a:latin typeface="Times New Roman" pitchFamily="18" charset="0"/>
                <a:cs typeface="Times New Roman" pitchFamily="18" charset="0"/>
              </a:rPr>
              <a:t>valuation </a:t>
            </a:r>
            <a:r>
              <a:rPr lang="en-US" sz="2400" spc="-10" dirty="0">
                <a:latin typeface="Times New Roman" pitchFamily="18" charset="0"/>
                <a:cs typeface="Times New Roman" pitchFamily="18" charset="0"/>
              </a:rPr>
              <a:t>authority,  </a:t>
            </a:r>
            <a:r>
              <a:rPr lang="en-US" sz="2400" spc="-5" dirty="0">
                <a:latin typeface="Times New Roman" pitchFamily="18" charset="0"/>
                <a:cs typeface="Times New Roman" pitchFamily="18" charset="0"/>
              </a:rPr>
              <a:t>the stamp </a:t>
            </a:r>
            <a:r>
              <a:rPr lang="en-US" sz="2400" dirty="0">
                <a:latin typeface="Times New Roman" pitchFamily="18" charset="0"/>
                <a:cs typeface="Times New Roman" pitchFamily="18" charset="0"/>
              </a:rPr>
              <a:t>duty value </a:t>
            </a:r>
            <a:r>
              <a:rPr lang="en-US" sz="2400" spc="-5" dirty="0">
                <a:latin typeface="Times New Roman" pitchFamily="18" charset="0"/>
                <a:cs typeface="Times New Roman" pitchFamily="18" charset="0"/>
              </a:rPr>
              <a:t>shall be deemed to be full value of consideration received or accruing as  a result of such transfer. </a:t>
            </a:r>
          </a:p>
          <a:p>
            <a:pPr marR="60960" indent="-171450" algn="just">
              <a:lnSpc>
                <a:spcPct val="100000"/>
              </a:lnSpc>
              <a:buNone/>
              <a:tabLst>
                <a:tab pos="229235" algn="l"/>
              </a:tabLst>
            </a:pPr>
            <a:r>
              <a:rPr lang="en-US" sz="2400" spc="-5" dirty="0">
                <a:latin typeface="Times New Roman" pitchFamily="18" charset="0"/>
                <a:cs typeface="Times New Roman" pitchFamily="18" charset="0"/>
              </a:rPr>
              <a:t>In </a:t>
            </a:r>
            <a:r>
              <a:rPr lang="en-US" sz="2400" dirty="0">
                <a:latin typeface="Times New Roman" pitchFamily="18" charset="0"/>
                <a:cs typeface="Times New Roman" pitchFamily="18" charset="0"/>
              </a:rPr>
              <a:t>other </a:t>
            </a:r>
            <a:r>
              <a:rPr lang="en-US" sz="2400" spc="-5" dirty="0">
                <a:latin typeface="Times New Roman" pitchFamily="18" charset="0"/>
                <a:cs typeface="Times New Roman" pitchFamily="18" charset="0"/>
              </a:rPr>
              <a:t>words, the valuation done </a:t>
            </a:r>
            <a:r>
              <a:rPr lang="en-US" sz="2400" dirty="0">
                <a:latin typeface="Times New Roman" pitchFamily="18" charset="0"/>
                <a:cs typeface="Times New Roman" pitchFamily="18" charset="0"/>
              </a:rPr>
              <a:t>by the </a:t>
            </a:r>
            <a:r>
              <a:rPr lang="en-US" sz="2400" spc="-5" dirty="0">
                <a:latin typeface="Times New Roman" pitchFamily="18" charset="0"/>
                <a:cs typeface="Times New Roman" pitchFamily="18" charset="0"/>
              </a:rPr>
              <a:t>DVO in excess of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needs to be ignored and computation of </a:t>
            </a:r>
            <a:r>
              <a:rPr lang="en-US" sz="2400" dirty="0">
                <a:latin typeface="Times New Roman" pitchFamily="18" charset="0"/>
                <a:cs typeface="Times New Roman" pitchFamily="18" charset="0"/>
              </a:rPr>
              <a:t>profits </a:t>
            </a:r>
            <a:r>
              <a:rPr lang="en-US" sz="2400" spc="-5" dirty="0">
                <a:latin typeface="Times New Roman" pitchFamily="18" charset="0"/>
                <a:cs typeface="Times New Roman" pitchFamily="18" charset="0"/>
              </a:rPr>
              <a:t>and gains is to be </a:t>
            </a:r>
            <a:r>
              <a:rPr lang="en-US" sz="2400" dirty="0">
                <a:latin typeface="Times New Roman" pitchFamily="18" charset="0"/>
                <a:cs typeface="Times New Roman" pitchFamily="18" charset="0"/>
              </a:rPr>
              <a:t>made </a:t>
            </a:r>
            <a:r>
              <a:rPr lang="en-US" sz="2400" spc="-5" dirty="0">
                <a:latin typeface="Times New Roman" pitchFamily="18" charset="0"/>
                <a:cs typeface="Times New Roman" pitchFamily="18" charset="0"/>
              </a:rPr>
              <a:t>with  reference to stamp duty</a:t>
            </a:r>
            <a:r>
              <a:rPr lang="en-US" sz="2400" spc="40" dirty="0">
                <a:latin typeface="Times New Roman" pitchFamily="18" charset="0"/>
                <a:cs typeface="Times New Roman" pitchFamily="18" charset="0"/>
              </a:rPr>
              <a:t> </a:t>
            </a:r>
            <a:r>
              <a:rPr lang="en-US" sz="2400" spc="-5" dirty="0">
                <a:latin typeface="Times New Roman" pitchFamily="18" charset="0"/>
                <a:cs typeface="Times New Roman" pitchFamily="18" charset="0"/>
              </a:rPr>
              <a:t>value.</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484551832"/>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13" y="282969"/>
            <a:ext cx="11527094" cy="6398435"/>
          </a:xfrm>
        </p:spPr>
        <p:txBody>
          <a:bodyPr>
            <a:normAutofit/>
          </a:bodyPr>
          <a:lstStyle/>
          <a:p>
            <a:pPr marR="61594" indent="-171450" algn="just">
              <a:lnSpc>
                <a:spcPct val="120000"/>
              </a:lnSpc>
              <a:buNone/>
              <a:tabLst>
                <a:tab pos="229235" algn="l"/>
              </a:tabLst>
            </a:pPr>
            <a:r>
              <a:rPr lang="en-US" sz="2400" spc="-5" dirty="0">
                <a:latin typeface="Times New Roman" pitchFamily="18" charset="0"/>
                <a:cs typeface="Times New Roman" pitchFamily="18" charset="0"/>
              </a:rPr>
              <a:t>C). In case 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has disputed the value adopted </a:t>
            </a:r>
            <a:r>
              <a:rPr lang="en-US" sz="2400" dirty="0">
                <a:latin typeface="Times New Roman" pitchFamily="18" charset="0"/>
                <a:cs typeface="Times New Roman" pitchFamily="18" charset="0"/>
              </a:rPr>
              <a:t>or </a:t>
            </a:r>
            <a:r>
              <a:rPr lang="en-US" sz="2400" spc="-5" dirty="0">
                <a:latin typeface="Times New Roman" pitchFamily="18" charset="0"/>
                <a:cs typeface="Times New Roman" pitchFamily="18" charset="0"/>
              </a:rPr>
              <a:t>assessed or assessable by the stamp valuation authority in </a:t>
            </a:r>
            <a:r>
              <a:rPr lang="en-US" sz="2400" dirty="0">
                <a:latin typeface="Times New Roman" pitchFamily="18" charset="0"/>
                <a:cs typeface="Times New Roman" pitchFamily="18" charset="0"/>
              </a:rPr>
              <a:t>any </a:t>
            </a:r>
            <a:r>
              <a:rPr lang="en-US" sz="2400" spc="-5" dirty="0">
                <a:latin typeface="Times New Roman" pitchFamily="18" charset="0"/>
                <a:cs typeface="Times New Roman" pitchFamily="18" charset="0"/>
              </a:rPr>
              <a:t>appeal or revision or reference has </a:t>
            </a:r>
            <a:r>
              <a:rPr lang="en-US" sz="2400" dirty="0">
                <a:latin typeface="Times New Roman" pitchFamily="18" charset="0"/>
                <a:cs typeface="Times New Roman" pitchFamily="18" charset="0"/>
              </a:rPr>
              <a:t>been </a:t>
            </a:r>
            <a:r>
              <a:rPr lang="en-US" sz="2400" spc="-5" dirty="0">
                <a:latin typeface="Times New Roman" pitchFamily="18" charset="0"/>
                <a:cs typeface="Times New Roman" pitchFamily="18" charset="0"/>
              </a:rPr>
              <a:t>made before any other </a:t>
            </a:r>
            <a:r>
              <a:rPr lang="en-US" sz="2400" spc="-10" dirty="0">
                <a:latin typeface="Times New Roman" pitchFamily="18" charset="0"/>
                <a:cs typeface="Times New Roman" pitchFamily="18" charset="0"/>
              </a:rPr>
              <a:t>authority, </a:t>
            </a:r>
            <a:r>
              <a:rPr lang="en-US" sz="2400" spc="-5" dirty="0">
                <a:latin typeface="Times New Roman" pitchFamily="18" charset="0"/>
                <a:cs typeface="Times New Roman" pitchFamily="18" charset="0"/>
              </a:rPr>
              <a:t>court </a:t>
            </a:r>
            <a:r>
              <a:rPr lang="en-US" sz="2400" dirty="0">
                <a:latin typeface="Times New Roman" pitchFamily="18" charset="0"/>
                <a:cs typeface="Times New Roman" pitchFamily="18" charset="0"/>
              </a:rPr>
              <a:t>or </a:t>
            </a:r>
            <a:r>
              <a:rPr lang="en-US" sz="2400" spc="-5" dirty="0">
                <a:latin typeface="Times New Roman" pitchFamily="18" charset="0"/>
                <a:cs typeface="Times New Roman" pitchFamily="18" charset="0"/>
              </a:rPr>
              <a:t>the High Court then the </a:t>
            </a:r>
            <a:r>
              <a:rPr lang="en-US" sz="2400" dirty="0">
                <a:latin typeface="Times New Roman" pitchFamily="18" charset="0"/>
                <a:cs typeface="Times New Roman" pitchFamily="18" charset="0"/>
              </a:rPr>
              <a:t>AO </a:t>
            </a:r>
            <a:r>
              <a:rPr lang="en-US" sz="2400" spc="-5" dirty="0">
                <a:latin typeface="Times New Roman" pitchFamily="18" charset="0"/>
                <a:cs typeface="Times New Roman" pitchFamily="18" charset="0"/>
              </a:rPr>
              <a:t>shall not be bound </a:t>
            </a:r>
            <a:r>
              <a:rPr lang="en-US" sz="2400" dirty="0">
                <a:latin typeface="Times New Roman" pitchFamily="18" charset="0"/>
                <a:cs typeface="Times New Roman" pitchFamily="18" charset="0"/>
              </a:rPr>
              <a:t>to </a:t>
            </a:r>
            <a:r>
              <a:rPr lang="en-US" sz="2400" spc="-5" dirty="0">
                <a:latin typeface="Times New Roman" pitchFamily="18" charset="0"/>
                <a:cs typeface="Times New Roman" pitchFamily="18" charset="0"/>
              </a:rPr>
              <a:t>make a </a:t>
            </a:r>
            <a:r>
              <a:rPr lang="en-US" sz="2400" dirty="0">
                <a:latin typeface="Times New Roman" pitchFamily="18" charset="0"/>
                <a:cs typeface="Times New Roman" pitchFamily="18" charset="0"/>
              </a:rPr>
              <a:t>reference </a:t>
            </a:r>
            <a:r>
              <a:rPr lang="en-US" sz="2400" spc="-5" dirty="0">
                <a:latin typeface="Times New Roman" pitchFamily="18" charset="0"/>
                <a:cs typeface="Times New Roman" pitchFamily="18" charset="0"/>
              </a:rPr>
              <a:t>to the  DVO. </a:t>
            </a:r>
          </a:p>
          <a:p>
            <a:pPr marR="61594" indent="-171450" algn="just">
              <a:lnSpc>
                <a:spcPct val="120000"/>
              </a:lnSpc>
              <a:buNone/>
              <a:tabLst>
                <a:tab pos="229235" algn="l"/>
              </a:tabLst>
            </a:pPr>
            <a:r>
              <a:rPr lang="en-US" sz="2400" spc="-5" dirty="0">
                <a:latin typeface="Times New Roman" pitchFamily="18" charset="0"/>
                <a:cs typeface="Times New Roman" pitchFamily="18" charset="0"/>
              </a:rPr>
              <a:t>In such cases, the value upheld in an appeal or revision or </a:t>
            </a:r>
            <a:r>
              <a:rPr lang="en-US" sz="2400" dirty="0">
                <a:latin typeface="Times New Roman" pitchFamily="18" charset="0"/>
                <a:cs typeface="Times New Roman" pitchFamily="18" charset="0"/>
              </a:rPr>
              <a:t>reference shall </a:t>
            </a:r>
            <a:r>
              <a:rPr lang="en-US" sz="2400" spc="-5" dirty="0">
                <a:latin typeface="Times New Roman" pitchFamily="18" charset="0"/>
                <a:cs typeface="Times New Roman" pitchFamily="18" charset="0"/>
              </a:rPr>
              <a:t>be deemed  to be full value of consideration received or accruing as a result of the transfer of such </a:t>
            </a:r>
            <a:r>
              <a:rPr lang="en-US" sz="2400" spc="75" dirty="0">
                <a:latin typeface="Times New Roman" pitchFamily="18" charset="0"/>
                <a:cs typeface="Times New Roman" pitchFamily="18" charset="0"/>
              </a:rPr>
              <a:t> </a:t>
            </a:r>
            <a:r>
              <a:rPr lang="en-US" sz="2400" spc="-5" dirty="0">
                <a:latin typeface="Times New Roman" pitchFamily="18" charset="0"/>
                <a:cs typeface="Times New Roman" pitchFamily="18" charset="0"/>
              </a:rPr>
              <a:t>asset.</a:t>
            </a:r>
            <a:endParaRPr lang="en-US" sz="2400" dirty="0">
              <a:latin typeface="Times New Roman" pitchFamily="18" charset="0"/>
              <a:cs typeface="Times New Roman" pitchFamily="18" charset="0"/>
            </a:endParaRPr>
          </a:p>
          <a:p>
            <a:pPr marR="5080" algn="just">
              <a:lnSpc>
                <a:spcPct val="100000"/>
              </a:lnSpc>
              <a:buNone/>
            </a:pPr>
            <a:endParaRPr lang="en-US" sz="2400" dirty="0">
              <a:latin typeface="Times New Roman" pitchFamily="18" charset="0"/>
              <a:cs typeface="Times New Roman" pitchFamily="18" charset="0"/>
            </a:endParaRPr>
          </a:p>
          <a:p>
            <a:pPr marR="5080" algn="just">
              <a:lnSpc>
                <a:spcPct val="100000"/>
              </a:lnSpc>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882870280"/>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72" y="283019"/>
            <a:ext cx="11527094" cy="5287963"/>
          </a:xfrm>
        </p:spPr>
        <p:txBody>
          <a:bodyPr>
            <a:normAutofit/>
          </a:bodyPr>
          <a:lstStyle/>
          <a:p>
            <a:pPr algn="just">
              <a:lnSpc>
                <a:spcPct val="100000"/>
              </a:lnSpc>
              <a:buNone/>
            </a:pPr>
            <a:r>
              <a:rPr lang="en-US" sz="2400" spc="-5" dirty="0">
                <a:latin typeface="Times New Roman" pitchFamily="18" charset="0"/>
                <a:cs typeface="Times New Roman" pitchFamily="18" charset="0"/>
              </a:rPr>
              <a:t>D) The </a:t>
            </a:r>
            <a:r>
              <a:rPr lang="en-US" sz="2400" dirty="0">
                <a:latin typeface="Times New Roman" pitchFamily="18" charset="0"/>
                <a:cs typeface="Times New Roman" pitchFamily="18" charset="0"/>
              </a:rPr>
              <a:t>term ‘</a:t>
            </a:r>
            <a:r>
              <a:rPr lang="en-US" sz="2400" spc="-5" dirty="0">
                <a:latin typeface="Times New Roman" pitchFamily="18" charset="0"/>
                <a:cs typeface="Times New Roman" pitchFamily="18" charset="0"/>
              </a:rPr>
              <a:t>assessable’ is used in S.  43CA(1) </a:t>
            </a:r>
            <a:r>
              <a:rPr lang="en-US" sz="2400" dirty="0">
                <a:latin typeface="Times New Roman" pitchFamily="18" charset="0"/>
                <a:cs typeface="Times New Roman" pitchFamily="18" charset="0"/>
              </a:rPr>
              <a:t>but </a:t>
            </a:r>
            <a:r>
              <a:rPr lang="en-US" sz="2400" spc="-5" dirty="0">
                <a:latin typeface="Times New Roman" pitchFamily="18" charset="0"/>
                <a:cs typeface="Times New Roman" pitchFamily="18" charset="0"/>
              </a:rPr>
              <a:t>the  same  is not  defined.</a:t>
            </a:r>
          </a:p>
          <a:p>
            <a:pPr algn="just">
              <a:lnSpc>
                <a:spcPct val="100000"/>
              </a:lnSpc>
              <a:buNone/>
            </a:pPr>
            <a:r>
              <a:rPr lang="en-US" sz="2400" spc="-5" dirty="0">
                <a:latin typeface="Times New Roman" pitchFamily="18" charset="0"/>
                <a:cs typeface="Times New Roman" pitchFamily="18" charset="0"/>
              </a:rPr>
              <a:t>The  expression ‘assessable’ is defined in Explanation 2 to S. 50C.</a:t>
            </a:r>
          </a:p>
          <a:p>
            <a:pPr algn="just">
              <a:lnSpc>
                <a:spcPct val="100000"/>
              </a:lnSpc>
              <a:buNone/>
            </a:pPr>
            <a:r>
              <a:rPr lang="en-US" sz="2400" spc="-5" dirty="0">
                <a:latin typeface="Times New Roman" pitchFamily="18" charset="0"/>
                <a:cs typeface="Times New Roman" pitchFamily="18" charset="0"/>
              </a:rPr>
              <a:t>The </a:t>
            </a:r>
            <a:r>
              <a:rPr lang="en-US" sz="2400" dirty="0">
                <a:latin typeface="Times New Roman" pitchFamily="18" charset="0"/>
                <a:cs typeface="Times New Roman" pitchFamily="18" charset="0"/>
              </a:rPr>
              <a:t>term ‘</a:t>
            </a:r>
            <a:r>
              <a:rPr lang="en-US" sz="2400" spc="-10" dirty="0">
                <a:latin typeface="Times New Roman" pitchFamily="18" charset="0"/>
                <a:cs typeface="Times New Roman" pitchFamily="18" charset="0"/>
              </a:rPr>
              <a:t>Valuation </a:t>
            </a:r>
            <a:r>
              <a:rPr lang="en-US" sz="2400" dirty="0">
                <a:latin typeface="Times New Roman" pitchFamily="18" charset="0"/>
                <a:cs typeface="Times New Roman" pitchFamily="18" charset="0"/>
              </a:rPr>
              <a:t>Officer’ </a:t>
            </a:r>
            <a:r>
              <a:rPr lang="en-US" sz="2400" spc="-5" dirty="0">
                <a:latin typeface="Times New Roman" pitchFamily="18" charset="0"/>
                <a:cs typeface="Times New Roman" pitchFamily="18" charset="0"/>
              </a:rPr>
              <a:t>is defined in  Explanation 1 to S.50C.</a:t>
            </a:r>
          </a:p>
          <a:p>
            <a:pPr algn="just">
              <a:lnSpc>
                <a:spcPct val="100000"/>
              </a:lnSpc>
              <a:buNone/>
            </a:pPr>
            <a:r>
              <a:rPr lang="en-US" sz="2400" spc="-5" dirty="0">
                <a:latin typeface="Times New Roman" pitchFamily="18" charset="0"/>
                <a:cs typeface="Times New Roman" pitchFamily="18" charset="0"/>
              </a:rPr>
              <a:t>Both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Explanations to S. 50C clearly state that the meanings  therein </a:t>
            </a:r>
            <a:r>
              <a:rPr lang="en-US" sz="2400" dirty="0">
                <a:latin typeface="Times New Roman" pitchFamily="18" charset="0"/>
                <a:cs typeface="Times New Roman" pitchFamily="18" charset="0"/>
              </a:rPr>
              <a:t>are for the </a:t>
            </a:r>
            <a:r>
              <a:rPr lang="en-US" sz="2400" spc="-5" dirty="0">
                <a:latin typeface="Times New Roman" pitchFamily="18" charset="0"/>
                <a:cs typeface="Times New Roman" pitchFamily="18" charset="0"/>
              </a:rPr>
              <a:t>purpose of the said section i.e. S. 50C.</a:t>
            </a:r>
          </a:p>
          <a:p>
            <a:pPr algn="just">
              <a:lnSpc>
                <a:spcPct val="100000"/>
              </a:lnSpc>
              <a:buNone/>
            </a:pPr>
            <a:r>
              <a:rPr lang="en-US" sz="2400" spc="-5" dirty="0">
                <a:latin typeface="Times New Roman" pitchFamily="18" charset="0"/>
                <a:cs typeface="Times New Roman" pitchFamily="18" charset="0"/>
              </a:rPr>
              <a:t>S.43CA makes sub-sections (2) and </a:t>
            </a:r>
            <a:r>
              <a:rPr lang="en-US" sz="2400" dirty="0">
                <a:latin typeface="Times New Roman" pitchFamily="18" charset="0"/>
                <a:cs typeface="Times New Roman" pitchFamily="18" charset="0"/>
              </a:rPr>
              <a:t>(3) </a:t>
            </a:r>
            <a:r>
              <a:rPr lang="en-US" sz="2400" spc="-5" dirty="0">
                <a:latin typeface="Times New Roman" pitchFamily="18" charset="0"/>
                <a:cs typeface="Times New Roman" pitchFamily="18" charset="0"/>
              </a:rPr>
              <a:t>of S.</a:t>
            </a:r>
            <a:r>
              <a:rPr lang="en-US" sz="2400" dirty="0">
                <a:latin typeface="Times New Roman" pitchFamily="18" charset="0"/>
                <a:cs typeface="Times New Roman" pitchFamily="18" charset="0"/>
              </a:rPr>
              <a:t>50C </a:t>
            </a:r>
            <a:r>
              <a:rPr lang="en-US" sz="2400" spc="-5" dirty="0">
                <a:latin typeface="Times New Roman" pitchFamily="18" charset="0"/>
                <a:cs typeface="Times New Roman" pitchFamily="18" charset="0"/>
              </a:rPr>
              <a:t>applicable to S.43CA but </a:t>
            </a:r>
            <a:r>
              <a:rPr lang="en-US" sz="2400" dirty="0">
                <a:latin typeface="Times New Roman" pitchFamily="18" charset="0"/>
                <a:cs typeface="Times New Roman" pitchFamily="18" charset="0"/>
              </a:rPr>
              <a:t>not </a:t>
            </a:r>
            <a:r>
              <a:rPr lang="en-US" sz="2400" spc="-5" dirty="0">
                <a:latin typeface="Times New Roman" pitchFamily="18" charset="0"/>
                <a:cs typeface="Times New Roman" pitchFamily="18" charset="0"/>
              </a:rPr>
              <a:t>the Explanations.</a:t>
            </a:r>
          </a:p>
          <a:p>
            <a:pPr algn="just">
              <a:lnSpc>
                <a:spcPct val="100000"/>
              </a:lnSpc>
              <a:buNone/>
            </a:pPr>
            <a:r>
              <a:rPr lang="en-US" sz="2400" spc="-10" dirty="0">
                <a:latin typeface="Times New Roman" pitchFamily="18" charset="0"/>
                <a:cs typeface="Times New Roman" pitchFamily="18" charset="0"/>
              </a:rPr>
              <a:t>However, </a:t>
            </a:r>
            <a:r>
              <a:rPr lang="en-US" sz="2400" spc="-5" dirty="0">
                <a:latin typeface="Times New Roman" pitchFamily="18" charset="0"/>
                <a:cs typeface="Times New Roman" pitchFamily="18" charset="0"/>
              </a:rPr>
              <a:t>since sub-sections (2) and </a:t>
            </a:r>
            <a:r>
              <a:rPr lang="en-US" sz="2400" dirty="0">
                <a:latin typeface="Times New Roman" pitchFamily="18" charset="0"/>
                <a:cs typeface="Times New Roman" pitchFamily="18" charset="0"/>
              </a:rPr>
              <a:t>(3) of </a:t>
            </a:r>
            <a:r>
              <a:rPr lang="en-US" sz="2400" spc="-5" dirty="0">
                <a:latin typeface="Times New Roman" pitchFamily="18" charset="0"/>
                <a:cs typeface="Times New Roman" pitchFamily="18" charset="0"/>
              </a:rPr>
              <a:t>Section </a:t>
            </a:r>
            <a:r>
              <a:rPr lang="en-US" sz="2400" dirty="0">
                <a:latin typeface="Times New Roman" pitchFamily="18" charset="0"/>
                <a:cs typeface="Times New Roman" pitchFamily="18" charset="0"/>
              </a:rPr>
              <a:t>50C </a:t>
            </a:r>
            <a:r>
              <a:rPr lang="en-US" sz="2400" spc="-5" dirty="0">
                <a:latin typeface="Times New Roman" pitchFamily="18" charset="0"/>
                <a:cs typeface="Times New Roman" pitchFamily="18" charset="0"/>
              </a:rPr>
              <a:t>use the terms defined in Explanations to S.50C it </a:t>
            </a:r>
            <a:r>
              <a:rPr lang="en-US" sz="2400" dirty="0">
                <a:latin typeface="Times New Roman" pitchFamily="18" charset="0"/>
                <a:cs typeface="Times New Roman" pitchFamily="18" charset="0"/>
              </a:rPr>
              <a:t>may </a:t>
            </a:r>
            <a:r>
              <a:rPr lang="en-US" sz="2400" spc="-5" dirty="0">
                <a:latin typeface="Times New Roman" pitchFamily="18" charset="0"/>
                <a:cs typeface="Times New Roman" pitchFamily="18" charset="0"/>
              </a:rPr>
              <a:t>be  possible to contend that the said Explanations are also applicable to S.43CA.</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648002002"/>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384" y="367565"/>
            <a:ext cx="11793232" cy="5287963"/>
          </a:xfrm>
        </p:spPr>
        <p:txBody>
          <a:bodyPr>
            <a:noAutofit/>
          </a:bodyPr>
          <a:lstStyle/>
          <a:p>
            <a:pPr marL="204470" marR="25400" algn="just">
              <a:lnSpc>
                <a:spcPct val="120000"/>
              </a:lnSpc>
              <a:spcBef>
                <a:spcPts val="265"/>
              </a:spcBef>
              <a:buNone/>
            </a:pPr>
            <a:r>
              <a:rPr lang="en-US" sz="2400" b="1" spc="-10" dirty="0">
                <a:latin typeface="Times New Roman" pitchFamily="18" charset="0"/>
                <a:cs typeface="Times New Roman" pitchFamily="18" charset="0"/>
              </a:rPr>
              <a:t>ISSUE - 4</a:t>
            </a:r>
          </a:p>
          <a:p>
            <a:pPr marL="204470" marR="25400" algn="just">
              <a:lnSpc>
                <a:spcPct val="120000"/>
              </a:lnSpc>
              <a:spcBef>
                <a:spcPts val="265"/>
              </a:spcBef>
              <a:buNone/>
            </a:pPr>
            <a:r>
              <a:rPr lang="en-US" sz="2400" b="1" u="sng" spc="-10" dirty="0">
                <a:latin typeface="Times New Roman" pitchFamily="18" charset="0"/>
                <a:cs typeface="Times New Roman" pitchFamily="18" charset="0"/>
              </a:rPr>
              <a:t>Cases </a:t>
            </a:r>
            <a:r>
              <a:rPr lang="en-US" sz="2400" b="1" u="sng" spc="-5" dirty="0">
                <a:latin typeface="Times New Roman" pitchFamily="18" charset="0"/>
                <a:cs typeface="Times New Roman" pitchFamily="18" charset="0"/>
              </a:rPr>
              <a:t>where date of agreement fixing </a:t>
            </a:r>
            <a:r>
              <a:rPr lang="en-US" sz="2400" b="1" u="sng" spc="-10" dirty="0">
                <a:latin typeface="Times New Roman" pitchFamily="18" charset="0"/>
                <a:cs typeface="Times New Roman" pitchFamily="18" charset="0"/>
              </a:rPr>
              <a:t>value </a:t>
            </a:r>
            <a:r>
              <a:rPr lang="en-US" sz="2400" b="1" u="sng" spc="-5" dirty="0">
                <a:latin typeface="Times New Roman" pitchFamily="18" charset="0"/>
                <a:cs typeface="Times New Roman" pitchFamily="18" charset="0"/>
              </a:rPr>
              <a:t>of consideration for transfer </a:t>
            </a:r>
            <a:r>
              <a:rPr lang="en-US" sz="2400" b="1" u="sng" dirty="0">
                <a:latin typeface="Times New Roman" pitchFamily="18" charset="0"/>
                <a:cs typeface="Times New Roman" pitchFamily="18" charset="0"/>
              </a:rPr>
              <a:t>of </a:t>
            </a:r>
            <a:r>
              <a:rPr lang="en-US" sz="2400" b="1" u="sng" spc="-5" dirty="0">
                <a:latin typeface="Times New Roman" pitchFamily="18" charset="0"/>
                <a:cs typeface="Times New Roman" pitchFamily="18" charset="0"/>
              </a:rPr>
              <a:t>the asset and  the date of registration of such transfer are not the same {S.43CA(3) and S. 43CA(4)}</a:t>
            </a:r>
            <a:endParaRPr lang="en-US" sz="2400" u="sng" spc="-5" dirty="0">
              <a:latin typeface="Times New Roman" pitchFamily="18" charset="0"/>
              <a:cs typeface="Times New Roman" pitchFamily="18" charset="0"/>
            </a:endParaRPr>
          </a:p>
          <a:p>
            <a:pPr marL="204470" marR="25400" algn="just">
              <a:lnSpc>
                <a:spcPct val="120000"/>
              </a:lnSpc>
              <a:spcBef>
                <a:spcPts val="265"/>
              </a:spcBef>
              <a:buNone/>
            </a:pPr>
            <a:r>
              <a:rPr lang="en-US" sz="2400" spc="-5" dirty="0">
                <a:latin typeface="Times New Roman" pitchFamily="18" charset="0"/>
                <a:cs typeface="Times New Roman" pitchFamily="18" charset="0"/>
              </a:rPr>
              <a:t>	Sub-section (3) of S. 43CA </a:t>
            </a:r>
            <a:r>
              <a:rPr lang="en-US" sz="2400" dirty="0">
                <a:latin typeface="Times New Roman" pitchFamily="18" charset="0"/>
                <a:cs typeface="Times New Roman" pitchFamily="18" charset="0"/>
              </a:rPr>
              <a:t>deals </a:t>
            </a:r>
            <a:r>
              <a:rPr lang="en-US" sz="2400" spc="-5" dirty="0">
                <a:latin typeface="Times New Roman" pitchFamily="18" charset="0"/>
                <a:cs typeface="Times New Roman" pitchFamily="18" charset="0"/>
              </a:rPr>
              <a:t>with cases where date of agreement fixing </a:t>
            </a:r>
            <a:r>
              <a:rPr lang="en-US" sz="2400" dirty="0">
                <a:latin typeface="Times New Roman" pitchFamily="18" charset="0"/>
                <a:cs typeface="Times New Roman" pitchFamily="18" charset="0"/>
              </a:rPr>
              <a:t>value </a:t>
            </a:r>
            <a:r>
              <a:rPr lang="en-US" sz="2400" spc="-5" dirty="0">
                <a:latin typeface="Times New Roman" pitchFamily="18" charset="0"/>
                <a:cs typeface="Times New Roman" pitchFamily="18" charset="0"/>
              </a:rPr>
              <a:t>of  consideration for transfer of the </a:t>
            </a:r>
            <a:r>
              <a:rPr lang="en-US" sz="2400" dirty="0">
                <a:latin typeface="Times New Roman" pitchFamily="18" charset="0"/>
                <a:cs typeface="Times New Roman" pitchFamily="18" charset="0"/>
              </a:rPr>
              <a:t>asset </a:t>
            </a:r>
            <a:r>
              <a:rPr lang="en-US" sz="2400" spc="-5" dirty="0">
                <a:latin typeface="Times New Roman" pitchFamily="18" charset="0"/>
                <a:cs typeface="Times New Roman" pitchFamily="18" charset="0"/>
              </a:rPr>
              <a:t>and the </a:t>
            </a:r>
            <a:r>
              <a:rPr lang="en-US" sz="2400" dirty="0">
                <a:latin typeface="Times New Roman" pitchFamily="18" charset="0"/>
                <a:cs typeface="Times New Roman" pitchFamily="18" charset="0"/>
              </a:rPr>
              <a:t>date </a:t>
            </a:r>
            <a:r>
              <a:rPr lang="en-US" sz="2400" spc="-5" dirty="0">
                <a:latin typeface="Times New Roman" pitchFamily="18" charset="0"/>
                <a:cs typeface="Times New Roman" pitchFamily="18" charset="0"/>
              </a:rPr>
              <a:t>of registration of </a:t>
            </a:r>
            <a:r>
              <a:rPr lang="en-US" sz="2400" dirty="0">
                <a:latin typeface="Times New Roman" pitchFamily="18" charset="0"/>
                <a:cs typeface="Times New Roman" pitchFamily="18" charset="0"/>
              </a:rPr>
              <a:t>such transfer </a:t>
            </a:r>
            <a:r>
              <a:rPr lang="en-US" sz="2400" spc="-5" dirty="0">
                <a:latin typeface="Times New Roman" pitchFamily="18" charset="0"/>
                <a:cs typeface="Times New Roman" pitchFamily="18" charset="0"/>
              </a:rPr>
              <a:t>are </a:t>
            </a:r>
            <a:r>
              <a:rPr lang="en-US" sz="2400" dirty="0">
                <a:latin typeface="Times New Roman" pitchFamily="18" charset="0"/>
                <a:cs typeface="Times New Roman" pitchFamily="18" charset="0"/>
              </a:rPr>
              <a:t>not </a:t>
            </a:r>
            <a:r>
              <a:rPr lang="en-US" sz="2400" spc="-5" dirty="0">
                <a:latin typeface="Times New Roman" pitchFamily="18" charset="0"/>
                <a:cs typeface="Times New Roman" pitchFamily="18" charset="0"/>
              </a:rPr>
              <a:t>the  same. </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954858939"/>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57" y="381000"/>
            <a:ext cx="11359286" cy="6096000"/>
          </a:xfrm>
        </p:spPr>
        <p:txBody>
          <a:bodyPr>
            <a:normAutofit/>
          </a:bodyPr>
          <a:lstStyle/>
          <a:p>
            <a:pPr marL="204470" marR="25400" algn="just">
              <a:spcBef>
                <a:spcPts val="265"/>
              </a:spcBef>
              <a:buNone/>
            </a:pPr>
            <a:r>
              <a:rPr lang="en-US" sz="2400" spc="-5" dirty="0">
                <a:latin typeface="Times New Roman" pitchFamily="18" charset="0"/>
                <a:cs typeface="Times New Roman" pitchFamily="18" charset="0"/>
              </a:rPr>
              <a:t>	The provisions of sub-section (3) </a:t>
            </a:r>
            <a:r>
              <a:rPr lang="en-US" sz="2400" dirty="0">
                <a:latin typeface="Times New Roman" pitchFamily="18" charset="0"/>
                <a:cs typeface="Times New Roman" pitchFamily="18" charset="0"/>
              </a:rPr>
              <a:t>apply </a:t>
            </a:r>
            <a:r>
              <a:rPr lang="en-US" sz="2400" spc="-5" dirty="0">
                <a:latin typeface="Times New Roman" pitchFamily="18" charset="0"/>
                <a:cs typeface="Times New Roman" pitchFamily="18" charset="0"/>
              </a:rPr>
              <a:t>when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following conditions are  cumulatively satisfied</a:t>
            </a:r>
            <a:r>
              <a:rPr lang="en-US" sz="2400" spc="-30" dirty="0">
                <a:latin typeface="Times New Roman" pitchFamily="18" charset="0"/>
                <a:cs typeface="Times New Roman" pitchFamily="18" charset="0"/>
              </a:rPr>
              <a:t> </a:t>
            </a:r>
            <a:r>
              <a:rPr lang="en-US" sz="2400" spc="-5"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there is an</a:t>
            </a:r>
            <a:r>
              <a:rPr lang="en-US" sz="2400" spc="-15" dirty="0">
                <a:latin typeface="Times New Roman" pitchFamily="18" charset="0"/>
                <a:cs typeface="Times New Roman" pitchFamily="18" charset="0"/>
              </a:rPr>
              <a:t> </a:t>
            </a:r>
            <a:r>
              <a:rPr lang="en-US" sz="2400" spc="-5" dirty="0">
                <a:latin typeface="Times New Roman" pitchFamily="18" charset="0"/>
                <a:cs typeface="Times New Roman" pitchFamily="18" charset="0"/>
              </a:rPr>
              <a:t>agreement;</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 agreement is dated;</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 agreement is for transfer of the</a:t>
            </a:r>
            <a:r>
              <a:rPr lang="en-US" sz="2400" spc="120" dirty="0">
                <a:latin typeface="Times New Roman" pitchFamily="18" charset="0"/>
                <a:cs typeface="Times New Roman" pitchFamily="18" charset="0"/>
              </a:rPr>
              <a:t> </a:t>
            </a:r>
            <a:r>
              <a:rPr lang="en-US" sz="2400" spc="-5" dirty="0">
                <a:latin typeface="Times New Roman" pitchFamily="18" charset="0"/>
                <a:cs typeface="Times New Roman" pitchFamily="18" charset="0"/>
              </a:rPr>
              <a:t>asset;</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 agreement fixes value of</a:t>
            </a:r>
            <a:r>
              <a:rPr lang="en-US" sz="2400" spc="90" dirty="0">
                <a:latin typeface="Times New Roman" pitchFamily="18" charset="0"/>
                <a:cs typeface="Times New Roman" pitchFamily="18" charset="0"/>
              </a:rPr>
              <a:t> </a:t>
            </a:r>
            <a:r>
              <a:rPr lang="en-US" sz="2400" spc="-5" dirty="0">
                <a:latin typeface="Times New Roman" pitchFamily="18" charset="0"/>
                <a:cs typeface="Times New Roman" pitchFamily="18" charset="0"/>
              </a:rPr>
              <a:t>consideration;</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 date of agreement and date of registration of such transfer are not the </a:t>
            </a:r>
            <a:r>
              <a:rPr lang="en-US" sz="2400" spc="70" dirty="0">
                <a:latin typeface="Times New Roman" pitchFamily="18" charset="0"/>
                <a:cs typeface="Times New Roman" pitchFamily="18" charset="0"/>
              </a:rPr>
              <a:t> </a:t>
            </a:r>
            <a:r>
              <a:rPr lang="en-US" sz="2400" spc="-5" dirty="0">
                <a:latin typeface="Times New Roman" pitchFamily="18" charset="0"/>
                <a:cs typeface="Times New Roman" pitchFamily="18" charset="0"/>
              </a:rPr>
              <a:t>same;</a:t>
            </a:r>
            <a:endParaRPr lang="en-US" sz="2400" dirty="0">
              <a:latin typeface="Times New Roman" pitchFamily="18" charset="0"/>
              <a:cs typeface="Times New Roman" pitchFamily="18" charset="0"/>
            </a:endParaRPr>
          </a:p>
          <a:p>
            <a:pPr marL="775970" marR="26034" indent="-514350">
              <a:buFont typeface="+mj-lt"/>
              <a:buAutoNum type="romanLcPeriod"/>
              <a:tabLst>
                <a:tab pos="433705" algn="l"/>
              </a:tabLst>
            </a:pPr>
            <a:r>
              <a:rPr lang="en-US" sz="2400" spc="-5" dirty="0">
                <a:latin typeface="Times New Roman" pitchFamily="18" charset="0"/>
                <a:cs typeface="Times New Roman" pitchFamily="18" charset="0"/>
              </a:rPr>
              <a:t>the amount of consideration or a part thereof has been received by </a:t>
            </a:r>
            <a:r>
              <a:rPr lang="en-US" sz="2400" dirty="0">
                <a:latin typeface="Times New Roman" pitchFamily="18" charset="0"/>
                <a:cs typeface="Times New Roman" pitchFamily="18" charset="0"/>
              </a:rPr>
              <a:t>any mode other </a:t>
            </a:r>
            <a:r>
              <a:rPr lang="en-US" sz="2400" spc="-5" dirty="0">
                <a:latin typeface="Times New Roman" pitchFamily="18" charset="0"/>
                <a:cs typeface="Times New Roman" pitchFamily="18" charset="0"/>
              </a:rPr>
              <a:t>than  cash;</a:t>
            </a:r>
            <a:endParaRPr lang="en-US" sz="2400" dirty="0">
              <a:latin typeface="Times New Roman" pitchFamily="18" charset="0"/>
              <a:cs typeface="Times New Roman" pitchFamily="18" charset="0"/>
            </a:endParaRPr>
          </a:p>
          <a:p>
            <a:pPr marL="775970" indent="-514350" algn="just">
              <a:spcBef>
                <a:spcPts val="190"/>
              </a:spcBef>
              <a:buFont typeface="+mj-lt"/>
              <a:buAutoNum type="romanLcPeriod"/>
              <a:tabLst>
                <a:tab pos="433705" algn="l"/>
              </a:tabLst>
            </a:pPr>
            <a:r>
              <a:rPr lang="en-US" sz="2400" spc="-5" dirty="0">
                <a:latin typeface="Times New Roman" pitchFamily="18" charset="0"/>
                <a:cs typeface="Times New Roman" pitchFamily="18" charset="0"/>
              </a:rPr>
              <a:t>the amount referred to in 6 above is received on or before the date of the </a:t>
            </a:r>
            <a:r>
              <a:rPr lang="en-US" sz="2400" spc="60" dirty="0">
                <a:latin typeface="Times New Roman" pitchFamily="18" charset="0"/>
                <a:cs typeface="Times New Roman" pitchFamily="18" charset="0"/>
              </a:rPr>
              <a:t> </a:t>
            </a:r>
            <a:r>
              <a:rPr lang="en-US" sz="2400" spc="-5" dirty="0">
                <a:latin typeface="Times New Roman" pitchFamily="18" charset="0"/>
                <a:cs typeface="Times New Roman" pitchFamily="18" charset="0"/>
              </a:rPr>
              <a:t>agreement.</a:t>
            </a:r>
            <a:endParaRPr lang="en-US" sz="2400" dirty="0">
              <a:latin typeface="Times New Roman" pitchFamily="18" charset="0"/>
              <a:cs typeface="Times New Roman" pitchFamily="18" charset="0"/>
            </a:endParaRPr>
          </a:p>
          <a:p>
            <a:pPr marL="204470" marR="25400" algn="just">
              <a:buNone/>
            </a:pPr>
            <a:r>
              <a:rPr lang="en-US" sz="2400" spc="-5" dirty="0">
                <a:latin typeface="Times New Roman" pitchFamily="18" charset="0"/>
                <a:cs typeface="Times New Roman" pitchFamily="18" charset="0"/>
              </a:rPr>
              <a:t>	If all the above mentioned conditions are cumulatively satisfied the consequence is that 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of the asset </a:t>
            </a:r>
            <a:r>
              <a:rPr lang="en-US" sz="2400" dirty="0">
                <a:latin typeface="Times New Roman" pitchFamily="18" charset="0"/>
                <a:cs typeface="Times New Roman" pitchFamily="18" charset="0"/>
              </a:rPr>
              <a:t>on </a:t>
            </a:r>
            <a:r>
              <a:rPr lang="en-US" sz="2400" spc="-5" dirty="0">
                <a:latin typeface="Times New Roman" pitchFamily="18" charset="0"/>
                <a:cs typeface="Times New Roman" pitchFamily="18" charset="0"/>
              </a:rPr>
              <a:t>the date of agreement shall be deemed to be </a:t>
            </a:r>
            <a:r>
              <a:rPr lang="en-US" sz="2400" dirty="0">
                <a:latin typeface="Times New Roman" pitchFamily="18" charset="0"/>
                <a:cs typeface="Times New Roman" pitchFamily="18" charset="0"/>
              </a:rPr>
              <a:t>full </a:t>
            </a:r>
            <a:r>
              <a:rPr lang="en-US" sz="2400" spc="-5" dirty="0">
                <a:latin typeface="Times New Roman" pitchFamily="18" charset="0"/>
                <a:cs typeface="Times New Roman" pitchFamily="18" charset="0"/>
              </a:rPr>
              <a:t>value of  consideration received or accruing as a result of such</a:t>
            </a:r>
            <a:r>
              <a:rPr lang="en-US" sz="2400" spc="135" dirty="0">
                <a:latin typeface="Times New Roman" pitchFamily="18" charset="0"/>
                <a:cs typeface="Times New Roman" pitchFamily="18" charset="0"/>
              </a:rPr>
              <a:t> </a:t>
            </a:r>
            <a:r>
              <a:rPr lang="en-US" sz="2400" spc="-10" dirty="0">
                <a:latin typeface="Times New Roman" pitchFamily="18" charset="0"/>
                <a:cs typeface="Times New Roman" pitchFamily="18" charset="0"/>
              </a:rPr>
              <a:t>transfer.</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892276690"/>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579" y="304809"/>
            <a:ext cx="11156442" cy="5821363"/>
          </a:xfrm>
        </p:spPr>
        <p:txBody>
          <a:bodyPr>
            <a:noAutofit/>
          </a:bodyPr>
          <a:lstStyle/>
          <a:p>
            <a:pPr marR="6350" algn="just">
              <a:lnSpc>
                <a:spcPct val="120000"/>
              </a:lnSpc>
              <a:spcBef>
                <a:spcPts val="260"/>
              </a:spcBef>
              <a:buNone/>
            </a:pPr>
            <a:r>
              <a:rPr lang="en-US" sz="2400" spc="-5" dirty="0">
                <a:latin typeface="Times New Roman" pitchFamily="18" charset="0"/>
                <a:cs typeface="Times New Roman" pitchFamily="18" charset="0"/>
              </a:rPr>
              <a:t>The </a:t>
            </a:r>
            <a:r>
              <a:rPr lang="en-US" sz="2400" dirty="0">
                <a:latin typeface="Times New Roman" pitchFamily="18" charset="0"/>
                <a:cs typeface="Times New Roman" pitchFamily="18" charset="0"/>
              </a:rPr>
              <a:t>term </a:t>
            </a:r>
            <a:r>
              <a:rPr lang="en-US" sz="2400" spc="-5" dirty="0">
                <a:latin typeface="Times New Roman" pitchFamily="18" charset="0"/>
                <a:cs typeface="Times New Roman" pitchFamily="18" charset="0"/>
              </a:rPr>
              <a:t>`agreement’ has </a:t>
            </a:r>
            <a:r>
              <a:rPr lang="en-US" sz="2400" dirty="0">
                <a:latin typeface="Times New Roman" pitchFamily="18" charset="0"/>
                <a:cs typeface="Times New Roman" pitchFamily="18" charset="0"/>
              </a:rPr>
              <a:t>not been </a:t>
            </a:r>
            <a:r>
              <a:rPr lang="en-US" sz="2400" spc="-5" dirty="0">
                <a:latin typeface="Times New Roman" pitchFamily="18" charset="0"/>
                <a:cs typeface="Times New Roman" pitchFamily="18" charset="0"/>
              </a:rPr>
              <a:t>defined in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Act. </a:t>
            </a:r>
          </a:p>
          <a:p>
            <a:pPr marR="6350" algn="just">
              <a:lnSpc>
                <a:spcPct val="120000"/>
              </a:lnSpc>
              <a:spcBef>
                <a:spcPts val="260"/>
              </a:spcBef>
              <a:buNone/>
            </a:pPr>
            <a:r>
              <a:rPr lang="en-US" sz="2400" spc="-5" dirty="0">
                <a:latin typeface="Times New Roman" pitchFamily="18" charset="0"/>
                <a:cs typeface="Times New Roman" pitchFamily="18" charset="0"/>
              </a:rPr>
              <a:t>S.</a:t>
            </a:r>
            <a:r>
              <a:rPr lang="en-US" sz="2400" spc="180" dirty="0">
                <a:latin typeface="Times New Roman" pitchFamily="18" charset="0"/>
                <a:cs typeface="Times New Roman" pitchFamily="18" charset="0"/>
              </a:rPr>
              <a:t> </a:t>
            </a:r>
            <a:r>
              <a:rPr lang="en-US" sz="2400" dirty="0">
                <a:latin typeface="Times New Roman" pitchFamily="18" charset="0"/>
                <a:cs typeface="Times New Roman" pitchFamily="18" charset="0"/>
              </a:rPr>
              <a:t>2(e)</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of</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The</a:t>
            </a:r>
            <a:r>
              <a:rPr lang="en-US" sz="2400" spc="190" dirty="0">
                <a:latin typeface="Times New Roman" pitchFamily="18" charset="0"/>
                <a:cs typeface="Times New Roman" pitchFamily="18" charset="0"/>
              </a:rPr>
              <a:t> </a:t>
            </a:r>
            <a:r>
              <a:rPr lang="en-US" sz="2400" spc="-5" dirty="0">
                <a:latin typeface="Times New Roman" pitchFamily="18" charset="0"/>
                <a:cs typeface="Times New Roman" pitchFamily="18" charset="0"/>
              </a:rPr>
              <a:t>Indian</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Contract</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Act,</a:t>
            </a:r>
            <a:r>
              <a:rPr lang="en-US" sz="2400" spc="185" dirty="0">
                <a:latin typeface="Times New Roman" pitchFamily="18" charset="0"/>
                <a:cs typeface="Times New Roman" pitchFamily="18" charset="0"/>
              </a:rPr>
              <a:t> </a:t>
            </a:r>
            <a:r>
              <a:rPr lang="en-US" sz="2400" dirty="0">
                <a:latin typeface="Times New Roman" pitchFamily="18" charset="0"/>
                <a:cs typeface="Times New Roman" pitchFamily="18" charset="0"/>
              </a:rPr>
              <a:t>1872</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defines</a:t>
            </a:r>
            <a:r>
              <a:rPr lang="en-US" sz="2400" spc="180" dirty="0">
                <a:latin typeface="Times New Roman" pitchFamily="18" charset="0"/>
                <a:cs typeface="Times New Roman" pitchFamily="18" charset="0"/>
              </a:rPr>
              <a:t> </a:t>
            </a:r>
            <a:r>
              <a:rPr lang="en-US" sz="2400" spc="-5" dirty="0">
                <a:latin typeface="Times New Roman" pitchFamily="18" charset="0"/>
                <a:cs typeface="Times New Roman" pitchFamily="18" charset="0"/>
              </a:rPr>
              <a:t>the</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term `agreement’</a:t>
            </a:r>
            <a:r>
              <a:rPr lang="en-US" sz="2400" spc="-65" dirty="0">
                <a:latin typeface="Times New Roman" pitchFamily="18" charset="0"/>
                <a:cs typeface="Times New Roman" pitchFamily="18" charset="0"/>
              </a:rPr>
              <a:t> </a:t>
            </a:r>
            <a:r>
              <a:rPr lang="en-US" sz="2400" spc="-5" dirty="0">
                <a:latin typeface="Times New Roman" pitchFamily="18" charset="0"/>
                <a:cs typeface="Times New Roman" pitchFamily="18" charset="0"/>
              </a:rPr>
              <a:t>as:</a:t>
            </a:r>
            <a:endParaRPr lang="en-US" sz="2400" dirty="0">
              <a:latin typeface="Times New Roman" pitchFamily="18" charset="0"/>
              <a:cs typeface="Times New Roman" pitchFamily="18" charset="0"/>
            </a:endParaRPr>
          </a:p>
          <a:p>
            <a:pPr marL="227965" marR="5080" algn="just">
              <a:lnSpc>
                <a:spcPct val="120000"/>
              </a:lnSpc>
              <a:buNone/>
            </a:pPr>
            <a:r>
              <a:rPr lang="en-US" sz="2400" spc="-5" dirty="0">
                <a:latin typeface="Times New Roman" pitchFamily="18" charset="0"/>
                <a:cs typeface="Times New Roman" pitchFamily="18" charset="0"/>
              </a:rPr>
              <a:t>“Every promise and every </a:t>
            </a:r>
            <a:r>
              <a:rPr lang="en-US" sz="2400" dirty="0">
                <a:latin typeface="Times New Roman" pitchFamily="18" charset="0"/>
                <a:cs typeface="Times New Roman" pitchFamily="18" charset="0"/>
              </a:rPr>
              <a:t>set </a:t>
            </a:r>
            <a:r>
              <a:rPr lang="en-US" sz="2400" spc="-5" dirty="0">
                <a:latin typeface="Times New Roman" pitchFamily="18" charset="0"/>
                <a:cs typeface="Times New Roman" pitchFamily="18" charset="0"/>
              </a:rPr>
              <a:t>of promises, forming the consideration for each </a:t>
            </a:r>
            <a:r>
              <a:rPr lang="en-US" sz="2400" spc="-10" dirty="0">
                <a:latin typeface="Times New Roman" pitchFamily="18" charset="0"/>
                <a:cs typeface="Times New Roman" pitchFamily="18" charset="0"/>
              </a:rPr>
              <a:t>other, </a:t>
            </a:r>
            <a:r>
              <a:rPr lang="en-US" sz="2400" spc="-5" dirty="0">
                <a:latin typeface="Times New Roman" pitchFamily="18" charset="0"/>
                <a:cs typeface="Times New Roman" pitchFamily="18" charset="0"/>
              </a:rPr>
              <a:t>is an  agreement. </a:t>
            </a:r>
          </a:p>
          <a:p>
            <a:pPr marL="227965" marR="5080" algn="just">
              <a:lnSpc>
                <a:spcPct val="120000"/>
              </a:lnSpc>
              <a:buNone/>
            </a:pPr>
            <a:r>
              <a:rPr lang="en-US" sz="2400" spc="-5" dirty="0">
                <a:latin typeface="Times New Roman" pitchFamily="18" charset="0"/>
                <a:cs typeface="Times New Roman" pitchFamily="18" charset="0"/>
              </a:rPr>
              <a:t>(Indian Contract Act (9 of 1872)” </a:t>
            </a: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985068373"/>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756" y="312622"/>
            <a:ext cx="11494493" cy="5958137"/>
          </a:xfrm>
        </p:spPr>
        <p:txBody>
          <a:bodyPr>
            <a:normAutofit/>
          </a:bodyPr>
          <a:lstStyle/>
          <a:p>
            <a:pPr marL="204470" marR="25400" algn="just">
              <a:lnSpc>
                <a:spcPct val="120000"/>
              </a:lnSpc>
              <a:spcBef>
                <a:spcPts val="375"/>
              </a:spcBef>
              <a:buNone/>
            </a:pPr>
            <a:r>
              <a:rPr lang="en-US" sz="2400" b="1" spc="-5" dirty="0">
                <a:latin typeface="Times New Roman" pitchFamily="18" charset="0"/>
                <a:cs typeface="Times New Roman" pitchFamily="18" charset="0"/>
              </a:rPr>
              <a:t>ISSUE - 5</a:t>
            </a:r>
          </a:p>
          <a:p>
            <a:pPr marL="204470" marR="25400" algn="just">
              <a:lnSpc>
                <a:spcPct val="120000"/>
              </a:lnSpc>
              <a:spcBef>
                <a:spcPts val="375"/>
              </a:spcBef>
              <a:buNone/>
            </a:pPr>
            <a:r>
              <a:rPr lang="en-US" sz="2400" b="1" u="sng" spc="-5" dirty="0">
                <a:latin typeface="Times New Roman" pitchFamily="18" charset="0"/>
                <a:cs typeface="Times New Roman" pitchFamily="18" charset="0"/>
              </a:rPr>
              <a:t>Significance of the </a:t>
            </a:r>
            <a:r>
              <a:rPr lang="en-US" sz="2400" b="1" u="sng" dirty="0">
                <a:latin typeface="Times New Roman" pitchFamily="18" charset="0"/>
                <a:cs typeface="Times New Roman" pitchFamily="18" charset="0"/>
              </a:rPr>
              <a:t>word </a:t>
            </a:r>
            <a:r>
              <a:rPr lang="en-US" sz="2400" b="1" u="sng" spc="-5" dirty="0">
                <a:latin typeface="Times New Roman" pitchFamily="18" charset="0"/>
                <a:cs typeface="Times New Roman" pitchFamily="18" charset="0"/>
              </a:rPr>
              <a:t>`may’ in sub-section (3) of section 43CA</a:t>
            </a:r>
          </a:p>
          <a:p>
            <a:pPr marL="204470" marR="25400" algn="just">
              <a:lnSpc>
                <a:spcPct val="120000"/>
              </a:lnSpc>
              <a:spcBef>
                <a:spcPts val="375"/>
              </a:spcBef>
              <a:buNone/>
            </a:pPr>
            <a:r>
              <a:rPr lang="en-US" sz="2400" spc="-5" dirty="0">
                <a:latin typeface="Times New Roman" pitchFamily="18" charset="0"/>
                <a:cs typeface="Times New Roman" pitchFamily="18" charset="0"/>
              </a:rPr>
              <a:t>Sub-section (3)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section 43CA “</a:t>
            </a:r>
            <a:r>
              <a:rPr lang="en-US" sz="2400" dirty="0">
                <a:latin typeface="Times New Roman" pitchFamily="18" charset="0"/>
                <a:cs typeface="Times New Roman" pitchFamily="18" charset="0"/>
              </a:rPr>
              <a:t>…….., </a:t>
            </a:r>
            <a:r>
              <a:rPr lang="en-US" sz="2400" spc="-5" dirty="0">
                <a:latin typeface="Times New Roman" pitchFamily="18" charset="0"/>
                <a:cs typeface="Times New Roman" pitchFamily="18" charset="0"/>
              </a:rPr>
              <a:t>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on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date of the agreement </a:t>
            </a:r>
            <a:r>
              <a:rPr lang="en-US" sz="2400" i="1" spc="-5" dirty="0">
                <a:latin typeface="Times New Roman" pitchFamily="18" charset="0"/>
                <a:cs typeface="Times New Roman" pitchFamily="18" charset="0"/>
              </a:rPr>
              <a:t>may </a:t>
            </a:r>
            <a:r>
              <a:rPr lang="en-US" sz="2400" spc="-5" dirty="0">
                <a:latin typeface="Times New Roman" pitchFamily="18" charset="0"/>
                <a:cs typeface="Times New Roman" pitchFamily="18" charset="0"/>
              </a:rPr>
              <a:t>be </a:t>
            </a:r>
            <a:r>
              <a:rPr lang="en-US" sz="2400" dirty="0">
                <a:latin typeface="Times New Roman" pitchFamily="18" charset="0"/>
                <a:cs typeface="Times New Roman" pitchFamily="18" charset="0"/>
              </a:rPr>
              <a:t>taken for </a:t>
            </a:r>
            <a:r>
              <a:rPr lang="en-US" sz="2400" spc="-5" dirty="0">
                <a:latin typeface="Times New Roman" pitchFamily="18" charset="0"/>
                <a:cs typeface="Times New Roman" pitchFamily="18" charset="0"/>
              </a:rPr>
              <a:t>the  purposes of this sub-clause”.</a:t>
            </a:r>
          </a:p>
          <a:p>
            <a:pPr marL="204470" marR="25400" algn="just">
              <a:lnSpc>
                <a:spcPct val="120000"/>
              </a:lnSpc>
              <a:spcBef>
                <a:spcPts val="375"/>
              </a:spcBef>
              <a:buNone/>
            </a:pPr>
            <a:r>
              <a:rPr lang="en-US" sz="2400" spc="-5" dirty="0">
                <a:latin typeface="Times New Roman" pitchFamily="18" charset="0"/>
                <a:cs typeface="Times New Roman" pitchFamily="18" charset="0"/>
              </a:rPr>
              <a:t> </a:t>
            </a:r>
            <a:r>
              <a:rPr lang="en-US" sz="2400" dirty="0">
                <a:latin typeface="Times New Roman" pitchFamily="18" charset="0"/>
                <a:cs typeface="Times New Roman" pitchFamily="18" charset="0"/>
              </a:rPr>
              <a:t>What </a:t>
            </a:r>
            <a:r>
              <a:rPr lang="en-US" sz="2400" spc="-5" dirty="0">
                <a:latin typeface="Times New Roman" pitchFamily="18" charset="0"/>
                <a:cs typeface="Times New Roman" pitchFamily="18" charset="0"/>
              </a:rPr>
              <a:t>is the significance of the word ‘may’? </a:t>
            </a:r>
          </a:p>
          <a:p>
            <a:pPr marL="204470" marR="25400" algn="just">
              <a:lnSpc>
                <a:spcPct val="120000"/>
              </a:lnSpc>
              <a:spcBef>
                <a:spcPts val="375"/>
              </a:spcBef>
              <a:buNone/>
            </a:pPr>
            <a:r>
              <a:rPr lang="en-US" sz="2400" spc="-5" dirty="0">
                <a:latin typeface="Times New Roman" pitchFamily="18" charset="0"/>
                <a:cs typeface="Times New Roman" pitchFamily="18" charset="0"/>
              </a:rPr>
              <a:t>Does it mean that  the </a:t>
            </a:r>
            <a:r>
              <a:rPr lang="en-US" sz="2400" dirty="0">
                <a:latin typeface="Times New Roman" pitchFamily="18" charset="0"/>
                <a:cs typeface="Times New Roman" pitchFamily="18" charset="0"/>
              </a:rPr>
              <a:t>AO </a:t>
            </a:r>
            <a:r>
              <a:rPr lang="en-US" sz="2400" spc="-5" dirty="0">
                <a:latin typeface="Times New Roman" pitchFamily="18" charset="0"/>
                <a:cs typeface="Times New Roman" pitchFamily="18" charset="0"/>
              </a:rPr>
              <a:t>has discretion not to consider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on the date of the </a:t>
            </a:r>
            <a:r>
              <a:rPr lang="en-US" sz="2400" dirty="0">
                <a:latin typeface="Times New Roman" pitchFamily="18" charset="0"/>
                <a:cs typeface="Times New Roman" pitchFamily="18" charset="0"/>
              </a:rPr>
              <a:t>agreement? </a:t>
            </a:r>
          </a:p>
          <a:p>
            <a:pPr marL="204470" marR="25400" algn="just">
              <a:lnSpc>
                <a:spcPct val="120000"/>
              </a:lnSpc>
              <a:spcBef>
                <a:spcPts val="375"/>
              </a:spcBef>
              <a:buNone/>
            </a:pPr>
            <a:r>
              <a:rPr lang="en-US" sz="2400" spc="-5" dirty="0">
                <a:latin typeface="Times New Roman" pitchFamily="18" charset="0"/>
                <a:cs typeface="Times New Roman" pitchFamily="18" charset="0"/>
              </a:rPr>
              <a:t>It  appears that for the following reasons the answer is in the</a:t>
            </a:r>
            <a:r>
              <a:rPr lang="en-US" sz="2400" spc="185" dirty="0">
                <a:latin typeface="Times New Roman" pitchFamily="18" charset="0"/>
                <a:cs typeface="Times New Roman" pitchFamily="18" charset="0"/>
              </a:rPr>
              <a:t> </a:t>
            </a:r>
            <a:r>
              <a:rPr lang="en-US" sz="2400" spc="-5" dirty="0">
                <a:latin typeface="Times New Roman" pitchFamily="18" charset="0"/>
                <a:cs typeface="Times New Roman" pitchFamily="18" charset="0"/>
              </a:rPr>
              <a:t>negative.</a:t>
            </a:r>
            <a:endParaRPr lang="en-US" sz="2400" dirty="0">
              <a:latin typeface="Times New Roman" pitchFamily="18" charset="0"/>
              <a:cs typeface="Times New Roman" pitchFamily="18" charset="0"/>
            </a:endParaRPr>
          </a:p>
          <a:p>
            <a:pPr marL="204470" marR="24130" algn="just">
              <a:lnSpc>
                <a:spcPct val="120000"/>
              </a:lnSpc>
              <a:buNone/>
            </a:pPr>
            <a:r>
              <a:rPr lang="en-US" sz="2400" spc="-5" dirty="0">
                <a:latin typeface="Times New Roman" pitchFamily="18" charset="0"/>
                <a:cs typeface="Times New Roman" pitchFamily="18" charset="0"/>
              </a:rPr>
              <a:t>Sub-section (3) carves out an exception to the </a:t>
            </a:r>
            <a:r>
              <a:rPr lang="en-US" sz="2400" dirty="0">
                <a:latin typeface="Times New Roman" pitchFamily="18" charset="0"/>
                <a:cs typeface="Times New Roman" pitchFamily="18" charset="0"/>
              </a:rPr>
              <a:t>main </a:t>
            </a:r>
            <a:r>
              <a:rPr lang="en-US" sz="2400" spc="-5" dirty="0">
                <a:latin typeface="Times New Roman" pitchFamily="18" charset="0"/>
                <a:cs typeface="Times New Roman" pitchFamily="18" charset="0"/>
              </a:rPr>
              <a:t>provision contained in sub-section (1) viz. sub-section (3) </a:t>
            </a:r>
            <a:r>
              <a:rPr lang="en-US" sz="2400" dirty="0">
                <a:latin typeface="Times New Roman" pitchFamily="18" charset="0"/>
                <a:cs typeface="Times New Roman" pitchFamily="18" charset="0"/>
              </a:rPr>
              <a:t>deals </a:t>
            </a:r>
            <a:r>
              <a:rPr lang="en-US" sz="2400" spc="-5" dirty="0">
                <a:latin typeface="Times New Roman" pitchFamily="18" charset="0"/>
                <a:cs typeface="Times New Roman" pitchFamily="18" charset="0"/>
              </a:rPr>
              <a:t>with a situation where there is an agreement </a:t>
            </a:r>
            <a:r>
              <a:rPr lang="en-US" sz="2400" dirty="0">
                <a:latin typeface="Times New Roman" pitchFamily="18" charset="0"/>
                <a:cs typeface="Times New Roman" pitchFamily="18" charset="0"/>
              </a:rPr>
              <a:t>for transfer </a:t>
            </a:r>
            <a:r>
              <a:rPr lang="en-US" sz="2400" spc="-5" dirty="0">
                <a:latin typeface="Times New Roman" pitchFamily="18" charset="0"/>
                <a:cs typeface="Times New Roman" pitchFamily="18" charset="0"/>
              </a:rPr>
              <a:t>of an asset; such  agreement fixes the value of consideration for the </a:t>
            </a:r>
            <a:r>
              <a:rPr lang="en-US" sz="2400" dirty="0">
                <a:latin typeface="Times New Roman" pitchFamily="18" charset="0"/>
                <a:cs typeface="Times New Roman" pitchFamily="18" charset="0"/>
              </a:rPr>
              <a:t>transfer </a:t>
            </a:r>
            <a:r>
              <a:rPr lang="en-US" sz="2400" spc="-5" dirty="0">
                <a:latin typeface="Times New Roman" pitchFamily="18" charset="0"/>
                <a:cs typeface="Times New Roman" pitchFamily="18" charset="0"/>
              </a:rPr>
              <a:t>of asset and the </a:t>
            </a:r>
            <a:r>
              <a:rPr lang="en-US" sz="2400" dirty="0">
                <a:latin typeface="Times New Roman" pitchFamily="18" charset="0"/>
                <a:cs typeface="Times New Roman" pitchFamily="18" charset="0"/>
              </a:rPr>
              <a:t>date of </a:t>
            </a:r>
            <a:r>
              <a:rPr lang="en-US" sz="2400" spc="-5" dirty="0">
                <a:latin typeface="Times New Roman" pitchFamily="18" charset="0"/>
                <a:cs typeface="Times New Roman" pitchFamily="18" charset="0"/>
              </a:rPr>
              <a:t>registration  and date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the agreement are </a:t>
            </a:r>
            <a:r>
              <a:rPr lang="en-US" sz="2400" dirty="0">
                <a:latin typeface="Times New Roman" pitchFamily="18" charset="0"/>
                <a:cs typeface="Times New Roman" pitchFamily="18" charset="0"/>
              </a:rPr>
              <a:t>not </a:t>
            </a:r>
            <a:r>
              <a:rPr lang="en-US" sz="2400" spc="-5" dirty="0">
                <a:latin typeface="Times New Roman" pitchFamily="18" charset="0"/>
                <a:cs typeface="Times New Roman" pitchFamily="18" charset="0"/>
              </a:rPr>
              <a:t>the same.</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445441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2D9A-5D0C-D94F-2E82-E04A3F40EB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F9BA19-F7BB-E8C8-E1CE-A8B6FCE05C7B}"/>
              </a:ext>
            </a:extLst>
          </p:cNvPr>
          <p:cNvSpPr>
            <a:spLocks noGrp="1"/>
          </p:cNvSpPr>
          <p:nvPr>
            <p:ph idx="1"/>
          </p:nvPr>
        </p:nvSpPr>
        <p:spPr>
          <a:xfrm>
            <a:off x="428625" y="299803"/>
            <a:ext cx="11473565" cy="5877160"/>
          </a:xfrm>
        </p:spPr>
        <p:txBody>
          <a:bodyPr>
            <a:normAutofit/>
          </a:bodyPr>
          <a:lstStyle/>
          <a:p>
            <a:pPr marL="0" indent="0" algn="just">
              <a:buNone/>
            </a:pPr>
            <a:r>
              <a:rPr lang="en-US" sz="2400" b="1" u="sng" dirty="0">
                <a:latin typeface="Times New Roman" panose="02020603050405020304" pitchFamily="18" charset="0"/>
                <a:cs typeface="Times New Roman" panose="02020603050405020304" pitchFamily="18" charset="0"/>
              </a:rPr>
              <a:t>When the matter went to High Court the following was the substantial question of law admitted vide 21</a:t>
            </a:r>
            <a:r>
              <a:rPr lang="en-US" sz="2400" b="1" u="sng" baseline="30000" dirty="0">
                <a:latin typeface="Times New Roman" panose="02020603050405020304" pitchFamily="18" charset="0"/>
                <a:cs typeface="Times New Roman" panose="02020603050405020304" pitchFamily="18" charset="0"/>
              </a:rPr>
              <a:t>st</a:t>
            </a:r>
            <a:r>
              <a:rPr lang="en-US" sz="2400" b="1" u="sng" dirty="0">
                <a:latin typeface="Times New Roman" panose="02020603050405020304" pitchFamily="18" charset="0"/>
                <a:cs typeface="Times New Roman" panose="02020603050405020304" pitchFamily="18" charset="0"/>
              </a:rPr>
              <a:t> June,2016:</a:t>
            </a:r>
          </a:p>
          <a:p>
            <a:pPr marL="0" indent="0" algn="just">
              <a:buNone/>
            </a:pPr>
            <a:endParaRPr lang="en-IN" sz="2400" b="1" u="sng"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1. </a:t>
            </a:r>
            <a:r>
              <a:rPr lang="en-US" sz="2400" b="1" u="sng" dirty="0">
                <a:latin typeface="Times New Roman" panose="02020603050405020304" pitchFamily="18" charset="0"/>
                <a:cs typeface="Times New Roman" panose="02020603050405020304" pitchFamily="18" charset="0"/>
              </a:rPr>
              <a:t>Whether the learned Income-tax Appellate Tribunal has misconstrued the agreement dated 31</a:t>
            </a:r>
            <a:r>
              <a:rPr lang="en-US" sz="2400" b="1" u="sng" baseline="30000" dirty="0">
                <a:latin typeface="Times New Roman" panose="02020603050405020304" pitchFamily="18" charset="0"/>
                <a:cs typeface="Times New Roman" panose="02020603050405020304" pitchFamily="18" charset="0"/>
              </a:rPr>
              <a:t>st</a:t>
            </a:r>
            <a:r>
              <a:rPr lang="en-US" sz="2400" b="1" u="sng" dirty="0">
                <a:latin typeface="Times New Roman" panose="02020603050405020304" pitchFamily="18" charset="0"/>
                <a:cs typeface="Times New Roman" panose="02020603050405020304" pitchFamily="18" charset="0"/>
              </a:rPr>
              <a:t> December, 2008, to come to the conclusion that the transaction therein was a "Transfer" in terms of section 2(47)(v) of the Income-tax Act, 1961, and as such make the appellant liable to pay the capital gains?</a:t>
            </a:r>
          </a:p>
        </p:txBody>
      </p:sp>
      <p:sp>
        <p:nvSpPr>
          <p:cNvPr id="2" name="Footer Placeholder 1">
            <a:extLst>
              <a:ext uri="{FF2B5EF4-FFF2-40B4-BE49-F238E27FC236}">
                <a16:creationId xmlns:a16="http://schemas.microsoft.com/office/drawing/2014/main" id="{77304D0F-D371-353D-0830-A186D498CC8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70639861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746" y="381000"/>
            <a:ext cx="11460709" cy="6096000"/>
          </a:xfrm>
        </p:spPr>
        <p:txBody>
          <a:bodyPr>
            <a:normAutofit/>
          </a:bodyPr>
          <a:lstStyle/>
          <a:p>
            <a:pPr marL="204470" marR="24130" algn="just">
              <a:lnSpc>
                <a:spcPct val="100000"/>
              </a:lnSpc>
              <a:buNone/>
            </a:pPr>
            <a:r>
              <a:rPr lang="en-US" sz="2300" dirty="0">
                <a:latin typeface="Times New Roman" pitchFamily="18" charset="0"/>
                <a:cs typeface="Times New Roman" pitchFamily="18" charset="0"/>
              </a:rPr>
              <a:t>Once </a:t>
            </a:r>
            <a:r>
              <a:rPr lang="en-US" sz="2300" spc="-5" dirty="0">
                <a:latin typeface="Times New Roman" pitchFamily="18" charset="0"/>
                <a:cs typeface="Times New Roman" pitchFamily="18" charset="0"/>
              </a:rPr>
              <a:t>these conditions are satisfied sub-section </a:t>
            </a:r>
            <a:r>
              <a:rPr lang="en-US" sz="2300" dirty="0">
                <a:latin typeface="Times New Roman" pitchFamily="18" charset="0"/>
                <a:cs typeface="Times New Roman" pitchFamily="18" charset="0"/>
              </a:rPr>
              <a:t>(3) </a:t>
            </a:r>
            <a:r>
              <a:rPr lang="en-US" sz="2300" spc="-5" dirty="0">
                <a:latin typeface="Times New Roman" pitchFamily="18" charset="0"/>
                <a:cs typeface="Times New Roman" pitchFamily="18" charset="0"/>
              </a:rPr>
              <a:t>contemplates that the stamp </a:t>
            </a:r>
            <a:r>
              <a:rPr lang="en-US" sz="2300" dirty="0">
                <a:latin typeface="Times New Roman" pitchFamily="18" charset="0"/>
                <a:cs typeface="Times New Roman" pitchFamily="18" charset="0"/>
              </a:rPr>
              <a:t>duty </a:t>
            </a:r>
            <a:r>
              <a:rPr lang="en-US" sz="2300" spc="-5" dirty="0">
                <a:latin typeface="Times New Roman" pitchFamily="18" charset="0"/>
                <a:cs typeface="Times New Roman" pitchFamily="18" charset="0"/>
              </a:rPr>
              <a:t>value on </a:t>
            </a:r>
            <a:r>
              <a:rPr lang="en-US" sz="2300" dirty="0">
                <a:latin typeface="Times New Roman" pitchFamily="18" charset="0"/>
                <a:cs typeface="Times New Roman" pitchFamily="18" charset="0"/>
              </a:rPr>
              <a:t>the </a:t>
            </a:r>
            <a:r>
              <a:rPr lang="en-US" sz="2300" spc="-5" dirty="0">
                <a:latin typeface="Times New Roman" pitchFamily="18" charset="0"/>
                <a:cs typeface="Times New Roman" pitchFamily="18" charset="0"/>
              </a:rPr>
              <a:t>date of agreement </a:t>
            </a:r>
            <a:r>
              <a:rPr lang="en-US" sz="2300" dirty="0">
                <a:latin typeface="Times New Roman" pitchFamily="18" charset="0"/>
                <a:cs typeface="Times New Roman" pitchFamily="18" charset="0"/>
              </a:rPr>
              <a:t>may </a:t>
            </a:r>
            <a:r>
              <a:rPr lang="en-US" sz="2300" spc="-5" dirty="0">
                <a:latin typeface="Times New Roman" pitchFamily="18" charset="0"/>
                <a:cs typeface="Times New Roman" pitchFamily="18" charset="0"/>
              </a:rPr>
              <a:t>be </a:t>
            </a:r>
            <a:r>
              <a:rPr lang="en-US" sz="2300" dirty="0">
                <a:latin typeface="Times New Roman" pitchFamily="18" charset="0"/>
                <a:cs typeface="Times New Roman" pitchFamily="18" charset="0"/>
              </a:rPr>
              <a:t>taken </a:t>
            </a:r>
            <a:r>
              <a:rPr lang="en-US" sz="2300" spc="-5" dirty="0">
                <a:latin typeface="Times New Roman" pitchFamily="18" charset="0"/>
                <a:cs typeface="Times New Roman" pitchFamily="18" charset="0"/>
              </a:rPr>
              <a:t>for the purpose of comparison with the amount </a:t>
            </a:r>
            <a:r>
              <a:rPr lang="en-US" sz="2300" dirty="0">
                <a:latin typeface="Times New Roman" pitchFamily="18" charset="0"/>
                <a:cs typeface="Times New Roman" pitchFamily="18" charset="0"/>
              </a:rPr>
              <a:t>of </a:t>
            </a:r>
            <a:r>
              <a:rPr lang="en-US" sz="2300" spc="-5" dirty="0">
                <a:latin typeface="Times New Roman" pitchFamily="18" charset="0"/>
                <a:cs typeface="Times New Roman" pitchFamily="18" charset="0"/>
              </a:rPr>
              <a:t>consideration. </a:t>
            </a:r>
          </a:p>
          <a:p>
            <a:pPr marL="204470" marR="24130" algn="just">
              <a:lnSpc>
                <a:spcPct val="100000"/>
              </a:lnSpc>
              <a:buNone/>
            </a:pPr>
            <a:r>
              <a:rPr lang="en-US" sz="2300" spc="-5" dirty="0">
                <a:latin typeface="Times New Roman" pitchFamily="18" charset="0"/>
                <a:cs typeface="Times New Roman" pitchFamily="18" charset="0"/>
              </a:rPr>
              <a:t>The issue is whether </a:t>
            </a:r>
            <a:r>
              <a:rPr lang="en-US" sz="2300" dirty="0">
                <a:latin typeface="Times New Roman" pitchFamily="18" charset="0"/>
                <a:cs typeface="Times New Roman" pitchFamily="18" charset="0"/>
              </a:rPr>
              <a:t>the </a:t>
            </a:r>
            <a:r>
              <a:rPr lang="en-US" sz="2300" spc="-5" dirty="0">
                <a:latin typeface="Times New Roman" pitchFamily="18" charset="0"/>
                <a:cs typeface="Times New Roman" pitchFamily="18" charset="0"/>
              </a:rPr>
              <a:t>use of the  word `may’ signifies discretion to </a:t>
            </a:r>
            <a:r>
              <a:rPr lang="en-US" sz="2300" dirty="0">
                <a:latin typeface="Times New Roman" pitchFamily="18" charset="0"/>
                <a:cs typeface="Times New Roman" pitchFamily="18" charset="0"/>
              </a:rPr>
              <a:t>the </a:t>
            </a:r>
            <a:r>
              <a:rPr lang="en-US" sz="2300" spc="-5" dirty="0">
                <a:latin typeface="Times New Roman" pitchFamily="18" charset="0"/>
                <a:cs typeface="Times New Roman" pitchFamily="18" charset="0"/>
              </a:rPr>
              <a:t>AO to consider </a:t>
            </a:r>
            <a:r>
              <a:rPr lang="en-US" sz="2300" dirty="0">
                <a:latin typeface="Times New Roman" pitchFamily="18" charset="0"/>
                <a:cs typeface="Times New Roman" pitchFamily="18" charset="0"/>
              </a:rPr>
              <a:t>or not </a:t>
            </a:r>
            <a:r>
              <a:rPr lang="en-US" sz="2300" spc="-5" dirty="0">
                <a:latin typeface="Times New Roman" pitchFamily="18" charset="0"/>
                <a:cs typeface="Times New Roman" pitchFamily="18" charset="0"/>
              </a:rPr>
              <a:t>to consider the stamp </a:t>
            </a:r>
            <a:r>
              <a:rPr lang="en-US" sz="2300" dirty="0">
                <a:latin typeface="Times New Roman" pitchFamily="18" charset="0"/>
                <a:cs typeface="Times New Roman" pitchFamily="18" charset="0"/>
              </a:rPr>
              <a:t>duty </a:t>
            </a:r>
            <a:r>
              <a:rPr lang="en-US" sz="2300" spc="-5" dirty="0">
                <a:latin typeface="Times New Roman" pitchFamily="18" charset="0"/>
                <a:cs typeface="Times New Roman" pitchFamily="18" charset="0"/>
              </a:rPr>
              <a:t>value on  the </a:t>
            </a:r>
            <a:r>
              <a:rPr lang="en-US" sz="2300" dirty="0">
                <a:latin typeface="Times New Roman" pitchFamily="18" charset="0"/>
                <a:cs typeface="Times New Roman" pitchFamily="18" charset="0"/>
              </a:rPr>
              <a:t>date of </a:t>
            </a:r>
            <a:r>
              <a:rPr lang="en-US" sz="2300" spc="-5" dirty="0">
                <a:latin typeface="Times New Roman" pitchFamily="18" charset="0"/>
                <a:cs typeface="Times New Roman" pitchFamily="18" charset="0"/>
              </a:rPr>
              <a:t>the </a:t>
            </a:r>
            <a:r>
              <a:rPr lang="en-US" sz="2300" dirty="0">
                <a:latin typeface="Times New Roman" pitchFamily="18" charset="0"/>
                <a:cs typeface="Times New Roman" pitchFamily="18" charset="0"/>
              </a:rPr>
              <a:t>agreement. </a:t>
            </a:r>
          </a:p>
          <a:p>
            <a:pPr marL="204470" marR="24130" algn="just">
              <a:lnSpc>
                <a:spcPct val="100000"/>
              </a:lnSpc>
              <a:buNone/>
            </a:pPr>
            <a:r>
              <a:rPr lang="en-US" sz="2300" spc="-5" dirty="0">
                <a:latin typeface="Times New Roman" pitchFamily="18" charset="0"/>
                <a:cs typeface="Times New Roman" pitchFamily="18" charset="0"/>
              </a:rPr>
              <a:t>It appears that the legislature has used the word `may’ because this  sub-section has to be read along with sub-section (4). </a:t>
            </a:r>
          </a:p>
          <a:p>
            <a:pPr marL="204470" marR="24130" algn="just">
              <a:lnSpc>
                <a:spcPct val="100000"/>
              </a:lnSpc>
              <a:buNone/>
            </a:pPr>
            <a:r>
              <a:rPr lang="en-US" sz="2300" spc="-5" dirty="0">
                <a:latin typeface="Times New Roman" pitchFamily="18" charset="0"/>
                <a:cs typeface="Times New Roman" pitchFamily="18" charset="0"/>
              </a:rPr>
              <a:t>Sub-section (4) </a:t>
            </a:r>
            <a:r>
              <a:rPr lang="en-US" sz="2300" dirty="0">
                <a:latin typeface="Times New Roman" pitchFamily="18" charset="0"/>
                <a:cs typeface="Times New Roman" pitchFamily="18" charset="0"/>
              </a:rPr>
              <a:t>states </a:t>
            </a:r>
            <a:r>
              <a:rPr lang="en-US" sz="2300" spc="-5" dirty="0">
                <a:latin typeface="Times New Roman" pitchFamily="18" charset="0"/>
                <a:cs typeface="Times New Roman" pitchFamily="18" charset="0"/>
              </a:rPr>
              <a:t>that sub-section </a:t>
            </a:r>
            <a:r>
              <a:rPr lang="en-US" sz="2300" dirty="0">
                <a:latin typeface="Times New Roman" pitchFamily="18" charset="0"/>
                <a:cs typeface="Times New Roman" pitchFamily="18" charset="0"/>
              </a:rPr>
              <a:t>(3) </a:t>
            </a:r>
            <a:r>
              <a:rPr lang="en-US" sz="2300" spc="-5" dirty="0">
                <a:latin typeface="Times New Roman" pitchFamily="18" charset="0"/>
                <a:cs typeface="Times New Roman" pitchFamily="18" charset="0"/>
              </a:rPr>
              <a:t>shall apply only in a case where the amount of consideration or a </a:t>
            </a:r>
            <a:r>
              <a:rPr lang="en-US" sz="2300" dirty="0">
                <a:latin typeface="Times New Roman" pitchFamily="18" charset="0"/>
                <a:cs typeface="Times New Roman" pitchFamily="18" charset="0"/>
              </a:rPr>
              <a:t>part thereof </a:t>
            </a:r>
            <a:r>
              <a:rPr lang="en-US" sz="2300" spc="-5" dirty="0">
                <a:latin typeface="Times New Roman" pitchFamily="18" charset="0"/>
                <a:cs typeface="Times New Roman" pitchFamily="18" charset="0"/>
              </a:rPr>
              <a:t>has been  received by </a:t>
            </a:r>
            <a:r>
              <a:rPr lang="en-US" sz="2300" dirty="0">
                <a:latin typeface="Times New Roman" pitchFamily="18" charset="0"/>
                <a:cs typeface="Times New Roman" pitchFamily="18" charset="0"/>
              </a:rPr>
              <a:t>any </a:t>
            </a:r>
            <a:r>
              <a:rPr lang="en-US" sz="2300" spc="-5" dirty="0">
                <a:latin typeface="Times New Roman" pitchFamily="18" charset="0"/>
                <a:cs typeface="Times New Roman" pitchFamily="18" charset="0"/>
              </a:rPr>
              <a:t>mode </a:t>
            </a:r>
            <a:r>
              <a:rPr lang="en-US" sz="2300" dirty="0">
                <a:latin typeface="Times New Roman" pitchFamily="18" charset="0"/>
                <a:cs typeface="Times New Roman" pitchFamily="18" charset="0"/>
              </a:rPr>
              <a:t>other than </a:t>
            </a:r>
            <a:r>
              <a:rPr lang="en-US" sz="2300" spc="-5" dirty="0">
                <a:latin typeface="Times New Roman" pitchFamily="18" charset="0"/>
                <a:cs typeface="Times New Roman" pitchFamily="18" charset="0"/>
              </a:rPr>
              <a:t>cash on </a:t>
            </a:r>
            <a:r>
              <a:rPr lang="en-US" sz="2300" dirty="0">
                <a:latin typeface="Times New Roman" pitchFamily="18" charset="0"/>
                <a:cs typeface="Times New Roman" pitchFamily="18" charset="0"/>
              </a:rPr>
              <a:t>or </a:t>
            </a:r>
            <a:r>
              <a:rPr lang="en-US" sz="2300" spc="-5" dirty="0">
                <a:latin typeface="Times New Roman" pitchFamily="18" charset="0"/>
                <a:cs typeface="Times New Roman" pitchFamily="18" charset="0"/>
              </a:rPr>
              <a:t>before the date of the agreement </a:t>
            </a:r>
            <a:r>
              <a:rPr lang="en-US" sz="2300" dirty="0">
                <a:latin typeface="Times New Roman" pitchFamily="18" charset="0"/>
                <a:cs typeface="Times New Roman" pitchFamily="18" charset="0"/>
              </a:rPr>
              <a:t>for </a:t>
            </a:r>
            <a:r>
              <a:rPr lang="en-US" sz="2300" spc="-5" dirty="0">
                <a:latin typeface="Times New Roman" pitchFamily="18" charset="0"/>
                <a:cs typeface="Times New Roman" pitchFamily="18" charset="0"/>
              </a:rPr>
              <a:t>transfer.  </a:t>
            </a:r>
          </a:p>
          <a:p>
            <a:pPr marL="204470" marR="24130" algn="just">
              <a:lnSpc>
                <a:spcPct val="100000"/>
              </a:lnSpc>
              <a:buNone/>
            </a:pPr>
            <a:r>
              <a:rPr lang="en-US" sz="2300" spc="-5" dirty="0">
                <a:latin typeface="Times New Roman" pitchFamily="18" charset="0"/>
                <a:cs typeface="Times New Roman" pitchFamily="18" charset="0"/>
              </a:rPr>
              <a:t>Therefore, if this condition is not satisfied then </a:t>
            </a:r>
            <a:r>
              <a:rPr lang="en-US" sz="2300" dirty="0">
                <a:latin typeface="Times New Roman" pitchFamily="18" charset="0"/>
                <a:cs typeface="Times New Roman" pitchFamily="18" charset="0"/>
              </a:rPr>
              <a:t>the </a:t>
            </a:r>
            <a:r>
              <a:rPr lang="en-US" sz="2300" spc="-5" dirty="0">
                <a:latin typeface="Times New Roman" pitchFamily="18" charset="0"/>
                <a:cs typeface="Times New Roman" pitchFamily="18" charset="0"/>
              </a:rPr>
              <a:t>AO will be justified in not considering the  stamp </a:t>
            </a:r>
            <a:r>
              <a:rPr lang="en-US" sz="2300" dirty="0">
                <a:latin typeface="Times New Roman" pitchFamily="18" charset="0"/>
                <a:cs typeface="Times New Roman" pitchFamily="18" charset="0"/>
              </a:rPr>
              <a:t>duty </a:t>
            </a:r>
            <a:r>
              <a:rPr lang="en-US" sz="2300" spc="-5" dirty="0">
                <a:latin typeface="Times New Roman" pitchFamily="18" charset="0"/>
                <a:cs typeface="Times New Roman" pitchFamily="18" charset="0"/>
              </a:rPr>
              <a:t>value on the date of </a:t>
            </a:r>
            <a:r>
              <a:rPr lang="en-US" sz="2300" dirty="0">
                <a:latin typeface="Times New Roman" pitchFamily="18" charset="0"/>
                <a:cs typeface="Times New Roman" pitchFamily="18" charset="0"/>
              </a:rPr>
              <a:t>the </a:t>
            </a:r>
            <a:r>
              <a:rPr lang="en-US" sz="2300" spc="-5" dirty="0">
                <a:latin typeface="Times New Roman" pitchFamily="18" charset="0"/>
                <a:cs typeface="Times New Roman" pitchFamily="18" charset="0"/>
              </a:rPr>
              <a:t>agreement.</a:t>
            </a:r>
          </a:p>
          <a:p>
            <a:pPr marL="204470" marR="24130" algn="just">
              <a:lnSpc>
                <a:spcPct val="100000"/>
              </a:lnSpc>
              <a:buNone/>
            </a:pPr>
            <a:r>
              <a:rPr lang="en-US" sz="2300" spc="-10" dirty="0">
                <a:latin typeface="Times New Roman" pitchFamily="18" charset="0"/>
                <a:cs typeface="Times New Roman" pitchFamily="18" charset="0"/>
              </a:rPr>
              <a:t>However, </a:t>
            </a:r>
            <a:r>
              <a:rPr lang="en-US" sz="2300" spc="-5" dirty="0">
                <a:latin typeface="Times New Roman" pitchFamily="18" charset="0"/>
                <a:cs typeface="Times New Roman" pitchFamily="18" charset="0"/>
              </a:rPr>
              <a:t>if this condition is satisfied then the  AO will have to mandatorily consider the stamp duty value on the date of the </a:t>
            </a:r>
            <a:r>
              <a:rPr lang="en-US" sz="2300" spc="40" dirty="0">
                <a:latin typeface="Times New Roman" pitchFamily="18" charset="0"/>
                <a:cs typeface="Times New Roman" pitchFamily="18" charset="0"/>
              </a:rPr>
              <a:t> </a:t>
            </a:r>
            <a:r>
              <a:rPr lang="en-US" sz="2300" spc="-5" dirty="0">
                <a:latin typeface="Times New Roman" pitchFamily="18" charset="0"/>
                <a:cs typeface="Times New Roman" pitchFamily="18" charset="0"/>
              </a:rPr>
              <a:t>agreement.</a:t>
            </a:r>
            <a:endParaRPr lang="en-US" sz="2300" dirty="0">
              <a:latin typeface="Times New Roman" pitchFamily="18" charset="0"/>
              <a:cs typeface="Times New Roman" pitchFamily="18" charset="0"/>
            </a:endParaRPr>
          </a:p>
          <a:p>
            <a:pPr marR="5080" algn="just">
              <a:lnSpc>
                <a:spcPct val="100000"/>
              </a:lnSpc>
              <a:buNone/>
            </a:pPr>
            <a:endParaRPr lang="en-US" sz="2300" dirty="0">
              <a:latin typeface="Times New Roman" pitchFamily="18" charset="0"/>
              <a:cs typeface="Times New Roman" pitchFamily="18" charset="0"/>
            </a:endParaRPr>
          </a:p>
          <a:p>
            <a:pPr marR="5080" algn="just">
              <a:lnSpc>
                <a:spcPct val="100000"/>
              </a:lnSpc>
              <a:buNone/>
            </a:pPr>
            <a:endParaRPr lang="en-US" sz="23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2933542577"/>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2" y="381000"/>
            <a:ext cx="11537884" cy="6019800"/>
          </a:xfrm>
        </p:spPr>
        <p:txBody>
          <a:bodyPr>
            <a:normAutofit/>
          </a:bodyPr>
          <a:lstStyle/>
          <a:p>
            <a:pPr marL="0" marR="66675" indent="0">
              <a:lnSpc>
                <a:spcPct val="100000"/>
              </a:lnSpc>
              <a:buNone/>
            </a:pPr>
            <a:r>
              <a:rPr lang="en-US" sz="2400" b="1" spc="-5" dirty="0">
                <a:latin typeface="Times New Roman" pitchFamily="18" charset="0"/>
                <a:cs typeface="Times New Roman" pitchFamily="18" charset="0"/>
              </a:rPr>
              <a:t>ISSUE - 6</a:t>
            </a:r>
          </a:p>
          <a:p>
            <a:pPr marL="109220" marR="5080" algn="just">
              <a:lnSpc>
                <a:spcPct val="100000"/>
              </a:lnSpc>
              <a:buNone/>
            </a:pPr>
            <a:r>
              <a:rPr lang="en-US" sz="2200" b="1" u="sng" spc="-5" dirty="0">
                <a:latin typeface="Times New Roman" pitchFamily="18" charset="0"/>
                <a:cs typeface="Times New Roman" pitchFamily="18" charset="0"/>
              </a:rPr>
              <a:t>Can the benefit of sub-section (3) be denied in a case where the initial amount </a:t>
            </a:r>
            <a:r>
              <a:rPr lang="en-US" sz="2200" b="1" u="sng" dirty="0">
                <a:latin typeface="Times New Roman" pitchFamily="18" charset="0"/>
                <a:cs typeface="Times New Roman" pitchFamily="18" charset="0"/>
              </a:rPr>
              <a:t>is  </a:t>
            </a:r>
            <a:r>
              <a:rPr lang="en-US" sz="2200" b="1" u="sng" spc="-5" dirty="0">
                <a:latin typeface="Times New Roman" pitchFamily="18" charset="0"/>
                <a:cs typeface="Times New Roman" pitchFamily="18" charset="0"/>
              </a:rPr>
              <a:t>received </a:t>
            </a:r>
            <a:r>
              <a:rPr lang="en-US" sz="2200" b="1" u="sng" dirty="0">
                <a:latin typeface="Times New Roman" pitchFamily="18" charset="0"/>
                <a:cs typeface="Times New Roman" pitchFamily="18" charset="0"/>
              </a:rPr>
              <a:t>by cash </a:t>
            </a:r>
            <a:r>
              <a:rPr lang="en-US" sz="2200" b="1" u="sng" spc="-5" dirty="0">
                <a:latin typeface="Times New Roman" pitchFamily="18" charset="0"/>
                <a:cs typeface="Times New Roman" pitchFamily="18" charset="0"/>
              </a:rPr>
              <a:t>but </a:t>
            </a:r>
            <a:r>
              <a:rPr lang="en-US" sz="2200" b="1" u="sng" spc="-10" dirty="0">
                <a:latin typeface="Times New Roman" pitchFamily="18" charset="0"/>
                <a:cs typeface="Times New Roman" pitchFamily="18" charset="0"/>
              </a:rPr>
              <a:t>subsequent </a:t>
            </a:r>
            <a:r>
              <a:rPr lang="en-US" sz="2200" b="1" u="sng" spc="-5" dirty="0">
                <a:latin typeface="Times New Roman" pitchFamily="18" charset="0"/>
                <a:cs typeface="Times New Roman" pitchFamily="18" charset="0"/>
              </a:rPr>
              <a:t>amounts are received </a:t>
            </a:r>
            <a:r>
              <a:rPr lang="en-US" sz="2200" b="1" u="sng" dirty="0">
                <a:latin typeface="Times New Roman" pitchFamily="18" charset="0"/>
                <a:cs typeface="Times New Roman" pitchFamily="18" charset="0"/>
              </a:rPr>
              <a:t>by </a:t>
            </a:r>
            <a:r>
              <a:rPr lang="en-US" sz="2200" b="1" u="sng" spc="-5" dirty="0" err="1">
                <a:latin typeface="Times New Roman" pitchFamily="18" charset="0"/>
                <a:cs typeface="Times New Roman" pitchFamily="18" charset="0"/>
              </a:rPr>
              <a:t>cheque</a:t>
            </a:r>
            <a:r>
              <a:rPr lang="en-US" sz="2200" u="sng" spc="-5" dirty="0">
                <a:latin typeface="Times New Roman" pitchFamily="18" charset="0"/>
                <a:cs typeface="Times New Roman" pitchFamily="18" charset="0"/>
              </a:rPr>
              <a:t>:</a:t>
            </a:r>
          </a:p>
          <a:p>
            <a:pPr marL="109220" marR="5080" algn="just">
              <a:lnSpc>
                <a:spcPct val="100000"/>
              </a:lnSpc>
              <a:buNone/>
            </a:pPr>
            <a:r>
              <a:rPr lang="en-US" sz="2200" spc="-5" dirty="0">
                <a:latin typeface="Times New Roman" pitchFamily="18" charset="0"/>
                <a:cs typeface="Times New Roman" pitchFamily="18" charset="0"/>
              </a:rPr>
              <a:t>Sub-section (4) of  section 43CA states </a:t>
            </a:r>
            <a:r>
              <a:rPr lang="en-US" sz="2200" dirty="0">
                <a:latin typeface="Times New Roman" pitchFamily="18" charset="0"/>
                <a:cs typeface="Times New Roman" pitchFamily="18" charset="0"/>
              </a:rPr>
              <a:t>that </a:t>
            </a:r>
            <a:r>
              <a:rPr lang="en-US" sz="2200" spc="-5" dirty="0">
                <a:latin typeface="Times New Roman" pitchFamily="18" charset="0"/>
                <a:cs typeface="Times New Roman" pitchFamily="18" charset="0"/>
              </a:rPr>
              <a:t>the provisions of sub-section (3) shall apply </a:t>
            </a:r>
            <a:r>
              <a:rPr lang="en-US" sz="2200" dirty="0">
                <a:latin typeface="Times New Roman" pitchFamily="18" charset="0"/>
                <a:cs typeface="Times New Roman" pitchFamily="18" charset="0"/>
              </a:rPr>
              <a:t>only </a:t>
            </a:r>
            <a:r>
              <a:rPr lang="en-US" sz="2200" spc="-5" dirty="0">
                <a:latin typeface="Times New Roman" pitchFamily="18" charset="0"/>
                <a:cs typeface="Times New Roman" pitchFamily="18" charset="0"/>
              </a:rPr>
              <a:t>when the  consideration or part thereof has been received </a:t>
            </a:r>
            <a:r>
              <a:rPr lang="en-US" sz="2200" spc="-10" dirty="0">
                <a:latin typeface="Times New Roman" pitchFamily="18" charset="0"/>
                <a:cs typeface="Times New Roman" pitchFamily="18" charset="0"/>
              </a:rPr>
              <a:t>by </a:t>
            </a:r>
            <a:r>
              <a:rPr lang="en-US" sz="2200" dirty="0">
                <a:latin typeface="Times New Roman" pitchFamily="18" charset="0"/>
                <a:cs typeface="Times New Roman" pitchFamily="18" charset="0"/>
              </a:rPr>
              <a:t>any </a:t>
            </a:r>
            <a:r>
              <a:rPr lang="en-US" sz="2200" spc="-5" dirty="0">
                <a:latin typeface="Times New Roman" pitchFamily="18" charset="0"/>
                <a:cs typeface="Times New Roman" pitchFamily="18" charset="0"/>
              </a:rPr>
              <a:t>mode </a:t>
            </a:r>
            <a:r>
              <a:rPr lang="en-US" sz="2200" dirty="0">
                <a:latin typeface="Times New Roman" pitchFamily="18" charset="0"/>
                <a:cs typeface="Times New Roman" pitchFamily="18" charset="0"/>
              </a:rPr>
              <a:t>other </a:t>
            </a:r>
            <a:r>
              <a:rPr lang="en-US" sz="2200" spc="-5" dirty="0">
                <a:latin typeface="Times New Roman" pitchFamily="18" charset="0"/>
                <a:cs typeface="Times New Roman" pitchFamily="18" charset="0"/>
              </a:rPr>
              <a:t>than cash on </a:t>
            </a:r>
            <a:r>
              <a:rPr lang="en-US" sz="2200" dirty="0">
                <a:latin typeface="Times New Roman" pitchFamily="18" charset="0"/>
                <a:cs typeface="Times New Roman" pitchFamily="18" charset="0"/>
              </a:rPr>
              <a:t>or </a:t>
            </a:r>
            <a:r>
              <a:rPr lang="en-US" sz="2200" spc="-5" dirty="0">
                <a:latin typeface="Times New Roman" pitchFamily="18" charset="0"/>
                <a:cs typeface="Times New Roman" pitchFamily="18" charset="0"/>
              </a:rPr>
              <a:t>before the  date of agreement </a:t>
            </a:r>
            <a:r>
              <a:rPr lang="en-US" sz="2200" dirty="0">
                <a:latin typeface="Times New Roman" pitchFamily="18" charset="0"/>
                <a:cs typeface="Times New Roman" pitchFamily="18" charset="0"/>
              </a:rPr>
              <a:t>for </a:t>
            </a:r>
            <a:r>
              <a:rPr lang="en-US" sz="2200" spc="-5" dirty="0">
                <a:latin typeface="Times New Roman" pitchFamily="18" charset="0"/>
                <a:cs typeface="Times New Roman" pitchFamily="18" charset="0"/>
              </a:rPr>
              <a:t>transfer of asset. </a:t>
            </a:r>
          </a:p>
          <a:p>
            <a:pPr marL="109220" marR="5080" algn="just">
              <a:lnSpc>
                <a:spcPct val="100000"/>
              </a:lnSpc>
              <a:buNone/>
            </a:pPr>
            <a:r>
              <a:rPr lang="en-US" sz="2200" spc="-5" dirty="0">
                <a:latin typeface="Times New Roman" pitchFamily="18" charset="0"/>
                <a:cs typeface="Times New Roman" pitchFamily="18" charset="0"/>
              </a:rPr>
              <a:t>In a given case the </a:t>
            </a:r>
            <a:r>
              <a:rPr lang="en-US" sz="2200" spc="-5" dirty="0" err="1">
                <a:latin typeface="Times New Roman" pitchFamily="18" charset="0"/>
                <a:cs typeface="Times New Roman" pitchFamily="18" charset="0"/>
              </a:rPr>
              <a:t>assessee</a:t>
            </a:r>
            <a:r>
              <a:rPr lang="en-US" sz="2200" spc="-5" dirty="0">
                <a:latin typeface="Times New Roman" pitchFamily="18" charset="0"/>
                <a:cs typeface="Times New Roman" pitchFamily="18" charset="0"/>
              </a:rPr>
              <a:t> may </a:t>
            </a:r>
            <a:r>
              <a:rPr lang="en-US" sz="2200" dirty="0">
                <a:latin typeface="Times New Roman" pitchFamily="18" charset="0"/>
                <a:cs typeface="Times New Roman" pitchFamily="18" charset="0"/>
              </a:rPr>
              <a:t>have </a:t>
            </a:r>
            <a:r>
              <a:rPr lang="en-US" sz="2200" spc="-5" dirty="0">
                <a:latin typeface="Times New Roman" pitchFamily="18" charset="0"/>
                <a:cs typeface="Times New Roman" pitchFamily="18" charset="0"/>
              </a:rPr>
              <a:t>entered into  an agreement </a:t>
            </a:r>
            <a:r>
              <a:rPr lang="en-US" sz="2200" dirty="0">
                <a:latin typeface="Times New Roman" pitchFamily="18" charset="0"/>
                <a:cs typeface="Times New Roman" pitchFamily="18" charset="0"/>
              </a:rPr>
              <a:t>for transfer of </a:t>
            </a:r>
            <a:r>
              <a:rPr lang="en-US" sz="2200" spc="-5" dirty="0">
                <a:latin typeface="Times New Roman" pitchFamily="18" charset="0"/>
                <a:cs typeface="Times New Roman" pitchFamily="18" charset="0"/>
              </a:rPr>
              <a:t>asset </a:t>
            </a:r>
            <a:r>
              <a:rPr lang="en-US" sz="2200" dirty="0">
                <a:latin typeface="Times New Roman" pitchFamily="18" charset="0"/>
                <a:cs typeface="Times New Roman" pitchFamily="18" charset="0"/>
              </a:rPr>
              <a:t>say </a:t>
            </a:r>
            <a:r>
              <a:rPr lang="en-US" sz="2200" spc="-5" dirty="0">
                <a:latin typeface="Times New Roman" pitchFamily="18" charset="0"/>
                <a:cs typeface="Times New Roman" pitchFamily="18" charset="0"/>
              </a:rPr>
              <a:t>on </a:t>
            </a:r>
            <a:r>
              <a:rPr lang="en-US" sz="2200" dirty="0">
                <a:latin typeface="Times New Roman" pitchFamily="18" charset="0"/>
                <a:cs typeface="Times New Roman" pitchFamily="18" charset="0"/>
              </a:rPr>
              <a:t>1.7.2022 </a:t>
            </a:r>
            <a:r>
              <a:rPr lang="en-US" sz="2200" spc="-5" dirty="0">
                <a:latin typeface="Times New Roman" pitchFamily="18" charset="0"/>
                <a:cs typeface="Times New Roman" pitchFamily="18" charset="0"/>
              </a:rPr>
              <a:t>and on that date received a sum of Rs.2,00,000 in cash towards part of consideration under the said agreement and three days later  received further sum of Rs. 3</a:t>
            </a:r>
            <a:r>
              <a:rPr lang="en-US" sz="2200" dirty="0">
                <a:latin typeface="Times New Roman" pitchFamily="18" charset="0"/>
                <a:cs typeface="Times New Roman" pitchFamily="18" charset="0"/>
              </a:rPr>
              <a:t>,00,000 by </a:t>
            </a:r>
            <a:r>
              <a:rPr lang="en-US" sz="2200" spc="-5" dirty="0" err="1">
                <a:latin typeface="Times New Roman" pitchFamily="18" charset="0"/>
                <a:cs typeface="Times New Roman" pitchFamily="18" charset="0"/>
              </a:rPr>
              <a:t>cheque</a:t>
            </a:r>
            <a:r>
              <a:rPr lang="en-US" sz="2200" spc="-5" dirty="0">
                <a:latin typeface="Times New Roman" pitchFamily="18" charset="0"/>
                <a:cs typeface="Times New Roman" pitchFamily="18" charset="0"/>
              </a:rPr>
              <a:t> under the same </a:t>
            </a:r>
            <a:r>
              <a:rPr lang="en-US" sz="2200" dirty="0">
                <a:latin typeface="Times New Roman" pitchFamily="18" charset="0"/>
                <a:cs typeface="Times New Roman" pitchFamily="18" charset="0"/>
              </a:rPr>
              <a:t>agreement.</a:t>
            </a:r>
          </a:p>
          <a:p>
            <a:pPr marL="109220" marR="5080" algn="just">
              <a:lnSpc>
                <a:spcPct val="100000"/>
              </a:lnSpc>
              <a:buNone/>
            </a:pPr>
            <a:r>
              <a:rPr lang="en-US" sz="2200" dirty="0">
                <a:latin typeface="Times New Roman" pitchFamily="18" charset="0"/>
                <a:cs typeface="Times New Roman" pitchFamily="18" charset="0"/>
              </a:rPr>
              <a:t>Can the </a:t>
            </a:r>
            <a:r>
              <a:rPr lang="en-US" sz="2200" spc="-5" dirty="0">
                <a:latin typeface="Times New Roman" pitchFamily="18" charset="0"/>
                <a:cs typeface="Times New Roman" pitchFamily="18" charset="0"/>
              </a:rPr>
              <a:t>benefit of  sub-section (3) </a:t>
            </a:r>
            <a:r>
              <a:rPr lang="en-US" sz="2200" dirty="0">
                <a:latin typeface="Times New Roman" pitchFamily="18" charset="0"/>
                <a:cs typeface="Times New Roman" pitchFamily="18" charset="0"/>
              </a:rPr>
              <a:t>be </a:t>
            </a:r>
            <a:r>
              <a:rPr lang="en-US" sz="2200" spc="-5" dirty="0">
                <a:latin typeface="Times New Roman" pitchFamily="18" charset="0"/>
                <a:cs typeface="Times New Roman" pitchFamily="18" charset="0"/>
              </a:rPr>
              <a:t>denied on the ground that the conditions prescribed by </a:t>
            </a:r>
            <a:r>
              <a:rPr lang="en-US" sz="2200" dirty="0">
                <a:latin typeface="Times New Roman" pitchFamily="18" charset="0"/>
                <a:cs typeface="Times New Roman" pitchFamily="18" charset="0"/>
              </a:rPr>
              <a:t>sub-section </a:t>
            </a:r>
            <a:r>
              <a:rPr lang="en-US" sz="2200" spc="-5" dirty="0">
                <a:latin typeface="Times New Roman" pitchFamily="18" charset="0"/>
                <a:cs typeface="Times New Roman" pitchFamily="18" charset="0"/>
              </a:rPr>
              <a:t>(4) are  not satisfied.</a:t>
            </a:r>
            <a:endParaRPr lang="en-US"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554265463"/>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48" y="399146"/>
            <a:ext cx="11278408" cy="5287963"/>
          </a:xfrm>
        </p:spPr>
        <p:txBody>
          <a:bodyPr>
            <a:normAutofit/>
          </a:bodyPr>
          <a:lstStyle/>
          <a:p>
            <a:pPr marR="5080" algn="just">
              <a:lnSpc>
                <a:spcPct val="100000"/>
              </a:lnSpc>
              <a:buNone/>
            </a:pPr>
            <a:r>
              <a:rPr lang="en-US" sz="2400" spc="-5" dirty="0">
                <a:latin typeface="Times New Roman" pitchFamily="18" charset="0"/>
                <a:cs typeface="Times New Roman" pitchFamily="18" charset="0"/>
              </a:rPr>
              <a:t>It appears that the Court in such case </a:t>
            </a:r>
            <a:r>
              <a:rPr lang="en-US" sz="2400" dirty="0">
                <a:latin typeface="Times New Roman" pitchFamily="18" charset="0"/>
                <a:cs typeface="Times New Roman" pitchFamily="18" charset="0"/>
              </a:rPr>
              <a:t>may </a:t>
            </a:r>
            <a:r>
              <a:rPr lang="en-US" sz="2400" spc="-5" dirty="0">
                <a:latin typeface="Times New Roman" pitchFamily="18" charset="0"/>
                <a:cs typeface="Times New Roman" pitchFamily="18" charset="0"/>
              </a:rPr>
              <a:t>take a liberal view and hold that if it is  otherwise evident </a:t>
            </a:r>
            <a:r>
              <a:rPr lang="en-US" sz="2400" dirty="0">
                <a:latin typeface="Times New Roman" pitchFamily="18" charset="0"/>
                <a:cs typeface="Times New Roman" pitchFamily="18" charset="0"/>
              </a:rPr>
              <a:t>that </a:t>
            </a:r>
            <a:r>
              <a:rPr lang="en-US" sz="2400" spc="-5" dirty="0">
                <a:latin typeface="Times New Roman" pitchFamily="18" charset="0"/>
                <a:cs typeface="Times New Roman" pitchFamily="18" charset="0"/>
              </a:rPr>
              <a:t>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is entitled to benefit of sub-section (3) the same </a:t>
            </a:r>
            <a:r>
              <a:rPr lang="en-US" sz="2400" dirty="0">
                <a:latin typeface="Times New Roman" pitchFamily="18" charset="0"/>
                <a:cs typeface="Times New Roman" pitchFamily="18" charset="0"/>
              </a:rPr>
              <a:t>may not  </a:t>
            </a:r>
            <a:r>
              <a:rPr lang="en-US" sz="2400" spc="-5" dirty="0">
                <a:latin typeface="Times New Roman" pitchFamily="18" charset="0"/>
                <a:cs typeface="Times New Roman" pitchFamily="18" charset="0"/>
              </a:rPr>
              <a:t>be denied only on the ground </a:t>
            </a:r>
            <a:r>
              <a:rPr lang="en-US" sz="2400" dirty="0">
                <a:latin typeface="Times New Roman" pitchFamily="18" charset="0"/>
                <a:cs typeface="Times New Roman" pitchFamily="18" charset="0"/>
              </a:rPr>
              <a:t>that </a:t>
            </a:r>
            <a:r>
              <a:rPr lang="en-US" sz="2400" spc="-5" dirty="0">
                <a:latin typeface="Times New Roman" pitchFamily="18" charset="0"/>
                <a:cs typeface="Times New Roman" pitchFamily="18" charset="0"/>
              </a:rPr>
              <a:t>the initial amount was received by cash. </a:t>
            </a:r>
          </a:p>
          <a:p>
            <a:pPr marR="5080" algn="just">
              <a:lnSpc>
                <a:spcPct val="100000"/>
              </a:lnSpc>
              <a:buNone/>
            </a:pPr>
            <a:endParaRPr lang="en-US" sz="2400" spc="-5" dirty="0">
              <a:latin typeface="Times New Roman" pitchFamily="18" charset="0"/>
              <a:cs typeface="Times New Roman" pitchFamily="18" charset="0"/>
            </a:endParaRPr>
          </a:p>
          <a:p>
            <a:pPr marR="5080" algn="just">
              <a:lnSpc>
                <a:spcPct val="100000"/>
              </a:lnSpc>
              <a:buNone/>
            </a:pPr>
            <a:r>
              <a:rPr lang="en-US" sz="2400" spc="-5" dirty="0">
                <a:latin typeface="Times New Roman" pitchFamily="18" charset="0"/>
                <a:cs typeface="Times New Roman" pitchFamily="18" charset="0"/>
              </a:rPr>
              <a:t>Possibly 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a:t>
            </a:r>
            <a:r>
              <a:rPr lang="en-US" sz="2400" dirty="0">
                <a:latin typeface="Times New Roman" pitchFamily="18" charset="0"/>
                <a:cs typeface="Times New Roman" pitchFamily="18" charset="0"/>
              </a:rPr>
              <a:t>may have </a:t>
            </a:r>
            <a:r>
              <a:rPr lang="en-US" sz="2400" spc="-5" dirty="0">
                <a:latin typeface="Times New Roman" pitchFamily="18" charset="0"/>
                <a:cs typeface="Times New Roman" pitchFamily="18" charset="0"/>
              </a:rPr>
              <a:t>to explain the reason </a:t>
            </a:r>
            <a:r>
              <a:rPr lang="en-US" sz="2400" dirty="0">
                <a:latin typeface="Times New Roman" pitchFamily="18" charset="0"/>
                <a:cs typeface="Times New Roman" pitchFamily="18" charset="0"/>
              </a:rPr>
              <a:t>for </a:t>
            </a:r>
            <a:r>
              <a:rPr lang="en-US" sz="2400" spc="-5" dirty="0">
                <a:latin typeface="Times New Roman" pitchFamily="18" charset="0"/>
                <a:cs typeface="Times New Roman" pitchFamily="18" charset="0"/>
              </a:rPr>
              <a:t>receiving the amount </a:t>
            </a:r>
            <a:r>
              <a:rPr lang="en-US" sz="2400" dirty="0">
                <a:latin typeface="Times New Roman" pitchFamily="18" charset="0"/>
                <a:cs typeface="Times New Roman" pitchFamily="18" charset="0"/>
              </a:rPr>
              <a:t>by </a:t>
            </a:r>
            <a:r>
              <a:rPr lang="en-US" sz="2400" spc="-5" dirty="0">
                <a:latin typeface="Times New Roman" pitchFamily="18" charset="0"/>
                <a:cs typeface="Times New Roman" pitchFamily="18" charset="0"/>
              </a:rPr>
              <a:t>cash. </a:t>
            </a:r>
          </a:p>
          <a:p>
            <a:pPr marR="5080" algn="just">
              <a:lnSpc>
                <a:spcPct val="100000"/>
              </a:lnSpc>
              <a:buNone/>
            </a:pPr>
            <a:endParaRPr lang="en-US" sz="2400" spc="-5" dirty="0">
              <a:latin typeface="Times New Roman" pitchFamily="18" charset="0"/>
              <a:cs typeface="Times New Roman" pitchFamily="18" charset="0"/>
            </a:endParaRPr>
          </a:p>
          <a:p>
            <a:pPr marR="5080" algn="just">
              <a:lnSpc>
                <a:spcPct val="100000"/>
              </a:lnSpc>
              <a:buNone/>
            </a:pPr>
            <a:r>
              <a:rPr lang="en-US" sz="2400" spc="-5" dirty="0">
                <a:latin typeface="Times New Roman" pitchFamily="18" charset="0"/>
                <a:cs typeface="Times New Roman" pitchFamily="18" charset="0"/>
              </a:rPr>
              <a:t>The intention of  prescribing that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consideration should be received </a:t>
            </a:r>
            <a:r>
              <a:rPr lang="en-US" sz="2400" dirty="0">
                <a:latin typeface="Times New Roman" pitchFamily="18" charset="0"/>
                <a:cs typeface="Times New Roman" pitchFamily="18" charset="0"/>
              </a:rPr>
              <a:t>by </a:t>
            </a:r>
            <a:r>
              <a:rPr lang="en-US" sz="2400" spc="-5" dirty="0">
                <a:latin typeface="Times New Roman" pitchFamily="18" charset="0"/>
                <a:cs typeface="Times New Roman" pitchFamily="18" charset="0"/>
              </a:rPr>
              <a:t>mode </a:t>
            </a:r>
            <a:r>
              <a:rPr lang="en-US" sz="2400" dirty="0">
                <a:latin typeface="Times New Roman" pitchFamily="18" charset="0"/>
                <a:cs typeface="Times New Roman" pitchFamily="18" charset="0"/>
              </a:rPr>
              <a:t>other </a:t>
            </a:r>
            <a:r>
              <a:rPr lang="en-US" sz="2400" spc="-5" dirty="0">
                <a:latin typeface="Times New Roman" pitchFamily="18" charset="0"/>
                <a:cs typeface="Times New Roman" pitchFamily="18" charset="0"/>
              </a:rPr>
              <a:t>than </a:t>
            </a:r>
            <a:r>
              <a:rPr lang="en-US" sz="2400" dirty="0">
                <a:latin typeface="Times New Roman" pitchFamily="18" charset="0"/>
                <a:cs typeface="Times New Roman" pitchFamily="18" charset="0"/>
              </a:rPr>
              <a:t>cash </a:t>
            </a:r>
            <a:r>
              <a:rPr lang="en-US" sz="2400" spc="-5" dirty="0">
                <a:latin typeface="Times New Roman" pitchFamily="18" charset="0"/>
                <a:cs typeface="Times New Roman" pitchFamily="18" charset="0"/>
              </a:rPr>
              <a:t>appears to be to  ensure that 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gets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benefit </a:t>
            </a:r>
            <a:r>
              <a:rPr lang="en-US" sz="2400" dirty="0">
                <a:latin typeface="Times New Roman" pitchFamily="18" charset="0"/>
                <a:cs typeface="Times New Roman" pitchFamily="18" charset="0"/>
              </a:rPr>
              <a:t>only </a:t>
            </a:r>
            <a:r>
              <a:rPr lang="en-US" sz="2400" spc="-5" dirty="0">
                <a:latin typeface="Times New Roman" pitchFamily="18" charset="0"/>
                <a:cs typeface="Times New Roman" pitchFamily="18" charset="0"/>
              </a:rPr>
              <a:t>in genuine cases and </a:t>
            </a:r>
            <a:r>
              <a:rPr lang="en-US" sz="2400" dirty="0">
                <a:latin typeface="Times New Roman" pitchFamily="18" charset="0"/>
                <a:cs typeface="Times New Roman" pitchFamily="18" charset="0"/>
              </a:rPr>
              <a:t>therefore </a:t>
            </a:r>
            <a:r>
              <a:rPr lang="en-US" sz="2400" spc="-5" dirty="0">
                <a:latin typeface="Times New Roman" pitchFamily="18" charset="0"/>
                <a:cs typeface="Times New Roman" pitchFamily="18" charset="0"/>
              </a:rPr>
              <a:t>if the Court is  convinced that the </a:t>
            </a:r>
            <a:r>
              <a:rPr lang="en-US" sz="2400" spc="-5" dirty="0" err="1">
                <a:latin typeface="Times New Roman" pitchFamily="18" charset="0"/>
                <a:cs typeface="Times New Roman" pitchFamily="18" charset="0"/>
              </a:rPr>
              <a:t>assessee’s</a:t>
            </a:r>
            <a:r>
              <a:rPr lang="en-US" sz="2400" spc="-5" dirty="0">
                <a:latin typeface="Times New Roman" pitchFamily="18" charset="0"/>
                <a:cs typeface="Times New Roman" pitchFamily="18" charset="0"/>
              </a:rPr>
              <a:t> case is </a:t>
            </a:r>
            <a:r>
              <a:rPr lang="en-US" sz="2400" spc="-5" dirty="0" err="1">
                <a:latin typeface="Times New Roman" pitchFamily="18" charset="0"/>
                <a:cs typeface="Times New Roman" pitchFamily="18" charset="0"/>
              </a:rPr>
              <a:t>bonafide</a:t>
            </a:r>
            <a:r>
              <a:rPr lang="en-US" sz="2400" spc="-5" dirty="0">
                <a:latin typeface="Times New Roman" pitchFamily="18" charset="0"/>
                <a:cs typeface="Times New Roman" pitchFamily="18" charset="0"/>
              </a:rPr>
              <a:t> it </a:t>
            </a:r>
            <a:r>
              <a:rPr lang="en-US" sz="2400" dirty="0">
                <a:latin typeface="Times New Roman" pitchFamily="18" charset="0"/>
                <a:cs typeface="Times New Roman" pitchFamily="18" charset="0"/>
              </a:rPr>
              <a:t>may </a:t>
            </a:r>
            <a:r>
              <a:rPr lang="en-US" sz="2400" spc="-5" dirty="0">
                <a:latin typeface="Times New Roman" pitchFamily="18" charset="0"/>
                <a:cs typeface="Times New Roman" pitchFamily="18" charset="0"/>
              </a:rPr>
              <a:t>hold </a:t>
            </a:r>
            <a:r>
              <a:rPr lang="en-US" sz="2400" dirty="0">
                <a:latin typeface="Times New Roman" pitchFamily="18" charset="0"/>
                <a:cs typeface="Times New Roman" pitchFamily="18" charset="0"/>
              </a:rPr>
              <a:t>that </a:t>
            </a:r>
            <a:r>
              <a:rPr lang="en-US" sz="2400" spc="-5" dirty="0">
                <a:latin typeface="Times New Roman" pitchFamily="18" charset="0"/>
                <a:cs typeface="Times New Roman" pitchFamily="18" charset="0"/>
              </a:rPr>
              <a:t>the benefit should not be denied  only for the reason that initial amount was received by</a:t>
            </a:r>
            <a:r>
              <a:rPr lang="en-US" sz="2400" spc="140" dirty="0">
                <a:latin typeface="Times New Roman" pitchFamily="18" charset="0"/>
                <a:cs typeface="Times New Roman" pitchFamily="18" charset="0"/>
              </a:rPr>
              <a:t> </a:t>
            </a:r>
            <a:r>
              <a:rPr lang="en-US" sz="2400" spc="-5" dirty="0">
                <a:latin typeface="Times New Roman" pitchFamily="18" charset="0"/>
                <a:cs typeface="Times New Roman" pitchFamily="18" charset="0"/>
              </a:rPr>
              <a:t>cash.</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3433832993"/>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523" y="359224"/>
            <a:ext cx="11466950" cy="5791200"/>
          </a:xfrm>
        </p:spPr>
        <p:txBody>
          <a:bodyPr>
            <a:normAutofit/>
          </a:bodyPr>
          <a:lstStyle/>
          <a:p>
            <a:pPr>
              <a:lnSpc>
                <a:spcPct val="100000"/>
              </a:lnSpc>
              <a:spcBef>
                <a:spcPts val="30"/>
              </a:spcBef>
              <a:buNone/>
            </a:pPr>
            <a:r>
              <a:rPr lang="en-US" sz="2400" b="1" dirty="0">
                <a:latin typeface="Times New Roman" pitchFamily="18" charset="0"/>
                <a:cs typeface="Times New Roman" pitchFamily="18" charset="0"/>
              </a:rPr>
              <a:t>ISSUE - 7</a:t>
            </a:r>
          </a:p>
          <a:p>
            <a:pPr marL="204470" marR="24765" algn="just">
              <a:lnSpc>
                <a:spcPct val="100000"/>
              </a:lnSpc>
              <a:buNone/>
            </a:pPr>
            <a:r>
              <a:rPr lang="en-US" sz="2400" b="1" u="sng" spc="-5" dirty="0">
                <a:latin typeface="Times New Roman" pitchFamily="18" charset="0"/>
                <a:cs typeface="Times New Roman" pitchFamily="18" charset="0"/>
              </a:rPr>
              <a:t>Can the </a:t>
            </a:r>
            <a:r>
              <a:rPr lang="en-US" sz="2400" b="1" u="sng" spc="-5" dirty="0" err="1">
                <a:latin typeface="Times New Roman" pitchFamily="18" charset="0"/>
                <a:cs typeface="Times New Roman" pitchFamily="18" charset="0"/>
              </a:rPr>
              <a:t>assessee</a:t>
            </a:r>
            <a:r>
              <a:rPr lang="en-US" sz="2400" b="1" u="sng" spc="-5" dirty="0">
                <a:latin typeface="Times New Roman" pitchFamily="18" charset="0"/>
                <a:cs typeface="Times New Roman" pitchFamily="18" charset="0"/>
              </a:rPr>
              <a:t> opt not to be covered </a:t>
            </a:r>
            <a:r>
              <a:rPr lang="en-US" sz="2400" b="1" u="sng" dirty="0">
                <a:latin typeface="Times New Roman" pitchFamily="18" charset="0"/>
                <a:cs typeface="Times New Roman" pitchFamily="18" charset="0"/>
              </a:rPr>
              <a:t>by </a:t>
            </a:r>
            <a:r>
              <a:rPr lang="en-US" sz="2400" b="1" u="sng" spc="-5" dirty="0">
                <a:latin typeface="Times New Roman" pitchFamily="18" charset="0"/>
                <a:cs typeface="Times New Roman" pitchFamily="18" charset="0"/>
              </a:rPr>
              <a:t>sub-section (3)</a:t>
            </a:r>
            <a:endParaRPr lang="en-US" sz="2400" u="sng" spc="-5" dirty="0">
              <a:latin typeface="Times New Roman" pitchFamily="18" charset="0"/>
              <a:cs typeface="Times New Roman" pitchFamily="18" charset="0"/>
            </a:endParaRPr>
          </a:p>
          <a:p>
            <a:pPr marL="204470" marR="24765" algn="just">
              <a:lnSpc>
                <a:spcPct val="100000"/>
              </a:lnSpc>
              <a:buNone/>
            </a:pPr>
            <a:r>
              <a:rPr lang="en-US" sz="2400" spc="-5" dirty="0">
                <a:latin typeface="Times New Roman" pitchFamily="18" charset="0"/>
                <a:cs typeface="Times New Roman" pitchFamily="18" charset="0"/>
              </a:rPr>
              <a:t>In a case where 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on the date of registration of transfer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asset has fallen as compared to </a:t>
            </a:r>
            <a:r>
              <a:rPr lang="en-US" sz="2400" dirty="0">
                <a:latin typeface="Times New Roman" pitchFamily="18" charset="0"/>
                <a:cs typeface="Times New Roman" pitchFamily="18" charset="0"/>
              </a:rPr>
              <a:t>stamp duty </a:t>
            </a:r>
            <a:r>
              <a:rPr lang="en-US" sz="2400" spc="-5" dirty="0">
                <a:latin typeface="Times New Roman" pitchFamily="18" charset="0"/>
                <a:cs typeface="Times New Roman" pitchFamily="18" charset="0"/>
              </a:rPr>
              <a:t>value  on the </a:t>
            </a:r>
            <a:r>
              <a:rPr lang="en-US" sz="2400" dirty="0">
                <a:latin typeface="Times New Roman" pitchFamily="18" charset="0"/>
                <a:cs typeface="Times New Roman" pitchFamily="18" charset="0"/>
              </a:rPr>
              <a:t>date of agreement </a:t>
            </a:r>
            <a:r>
              <a:rPr lang="en-US" sz="2400" spc="-5" dirty="0">
                <a:latin typeface="Times New Roman" pitchFamily="18" charset="0"/>
                <a:cs typeface="Times New Roman" pitchFamily="18" charset="0"/>
              </a:rPr>
              <a:t>fixing value of consideration </a:t>
            </a:r>
            <a:r>
              <a:rPr lang="en-US" sz="2400" dirty="0">
                <a:latin typeface="Times New Roman" pitchFamily="18" charset="0"/>
                <a:cs typeface="Times New Roman" pitchFamily="18" charset="0"/>
              </a:rPr>
              <a:t>for </a:t>
            </a:r>
            <a:r>
              <a:rPr lang="en-US" sz="2400" spc="-5" dirty="0">
                <a:latin typeface="Times New Roman" pitchFamily="18" charset="0"/>
                <a:cs typeface="Times New Roman" pitchFamily="18" charset="0"/>
              </a:rPr>
              <a:t>the </a:t>
            </a:r>
            <a:r>
              <a:rPr lang="en-US" sz="2400" dirty="0">
                <a:latin typeface="Times New Roman" pitchFamily="18" charset="0"/>
                <a:cs typeface="Times New Roman" pitchFamily="18" charset="0"/>
              </a:rPr>
              <a:t>transfer of the </a:t>
            </a:r>
            <a:r>
              <a:rPr lang="en-US" sz="2400" spc="-5" dirty="0">
                <a:latin typeface="Times New Roman" pitchFamily="18" charset="0"/>
                <a:cs typeface="Times New Roman" pitchFamily="18" charset="0"/>
              </a:rPr>
              <a:t>asset it would be  beneficial to the </a:t>
            </a:r>
            <a:r>
              <a:rPr lang="en-US" sz="2400" spc="-5" dirty="0" err="1">
                <a:latin typeface="Times New Roman" pitchFamily="18" charset="0"/>
                <a:cs typeface="Times New Roman" pitchFamily="18" charset="0"/>
              </a:rPr>
              <a:t>assessee</a:t>
            </a:r>
            <a:r>
              <a:rPr lang="en-US" sz="2400" spc="-5" dirty="0">
                <a:latin typeface="Times New Roman" pitchFamily="18" charset="0"/>
                <a:cs typeface="Times New Roman" pitchFamily="18" charset="0"/>
              </a:rPr>
              <a:t> to contend </a:t>
            </a:r>
            <a:r>
              <a:rPr lang="en-US" sz="2400" dirty="0">
                <a:latin typeface="Times New Roman" pitchFamily="18" charset="0"/>
                <a:cs typeface="Times New Roman" pitchFamily="18" charset="0"/>
              </a:rPr>
              <a:t>that </a:t>
            </a:r>
            <a:r>
              <a:rPr lang="en-US" sz="2400" spc="-5" dirty="0">
                <a:latin typeface="Times New Roman" pitchFamily="18" charset="0"/>
                <a:cs typeface="Times New Roman" pitchFamily="18" charset="0"/>
              </a:rPr>
              <a:t>since the provisions of </a:t>
            </a:r>
            <a:r>
              <a:rPr lang="en-US" sz="2400" dirty="0">
                <a:latin typeface="Times New Roman" pitchFamily="18" charset="0"/>
                <a:cs typeface="Times New Roman" pitchFamily="18" charset="0"/>
              </a:rPr>
              <a:t>sub-section (3) are </a:t>
            </a:r>
            <a:r>
              <a:rPr lang="en-US" sz="2400" spc="-5" dirty="0">
                <a:latin typeface="Times New Roman" pitchFamily="18" charset="0"/>
                <a:cs typeface="Times New Roman" pitchFamily="18" charset="0"/>
              </a:rPr>
              <a:t>intended  to grant a benefit, he does </a:t>
            </a:r>
            <a:r>
              <a:rPr lang="en-US" sz="2400" dirty="0">
                <a:latin typeface="Times New Roman" pitchFamily="18" charset="0"/>
                <a:cs typeface="Times New Roman" pitchFamily="18" charset="0"/>
              </a:rPr>
              <a:t>not seek </a:t>
            </a:r>
            <a:r>
              <a:rPr lang="en-US" sz="2400" spc="-5" dirty="0">
                <a:latin typeface="Times New Roman" pitchFamily="18" charset="0"/>
                <a:cs typeface="Times New Roman" pitchFamily="18" charset="0"/>
              </a:rPr>
              <a:t>to avail of the same and </a:t>
            </a:r>
            <a:r>
              <a:rPr lang="en-US" sz="2400" dirty="0">
                <a:latin typeface="Times New Roman" pitchFamily="18" charset="0"/>
                <a:cs typeface="Times New Roman" pitchFamily="18" charset="0"/>
              </a:rPr>
              <a:t>therefore </a:t>
            </a:r>
            <a:r>
              <a:rPr lang="en-US" sz="2400" spc="-5" dirty="0">
                <a:latin typeface="Times New Roman" pitchFamily="18" charset="0"/>
                <a:cs typeface="Times New Roman" pitchFamily="18" charset="0"/>
              </a:rPr>
              <a:t>the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on  the date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agreement fixing the value of consideration </a:t>
            </a:r>
            <a:r>
              <a:rPr lang="en-US" sz="2400" dirty="0">
                <a:latin typeface="Times New Roman" pitchFamily="18" charset="0"/>
                <a:cs typeface="Times New Roman" pitchFamily="18" charset="0"/>
              </a:rPr>
              <a:t>for </a:t>
            </a:r>
            <a:r>
              <a:rPr lang="en-US" sz="2400" spc="-5" dirty="0">
                <a:latin typeface="Times New Roman" pitchFamily="18" charset="0"/>
                <a:cs typeface="Times New Roman" pitchFamily="18" charset="0"/>
              </a:rPr>
              <a:t>the transfer </a:t>
            </a:r>
            <a:r>
              <a:rPr lang="en-US" sz="2400" dirty="0">
                <a:latin typeface="Times New Roman" pitchFamily="18" charset="0"/>
                <a:cs typeface="Times New Roman" pitchFamily="18" charset="0"/>
              </a:rPr>
              <a:t>of </a:t>
            </a:r>
            <a:r>
              <a:rPr lang="en-US" sz="2400" spc="-5" dirty="0">
                <a:latin typeface="Times New Roman" pitchFamily="18" charset="0"/>
                <a:cs typeface="Times New Roman" pitchFamily="18" charset="0"/>
              </a:rPr>
              <a:t>the asset be ignored  and the computation be done with reference to stamp </a:t>
            </a:r>
            <a:r>
              <a:rPr lang="en-US" sz="2400" dirty="0">
                <a:latin typeface="Times New Roman" pitchFamily="18" charset="0"/>
                <a:cs typeface="Times New Roman" pitchFamily="18" charset="0"/>
              </a:rPr>
              <a:t>duty </a:t>
            </a:r>
            <a:r>
              <a:rPr lang="en-US" sz="2400" spc="-5" dirty="0">
                <a:latin typeface="Times New Roman" pitchFamily="18" charset="0"/>
                <a:cs typeface="Times New Roman" pitchFamily="18" charset="0"/>
              </a:rPr>
              <a:t>value on the date of registration of  transfer of </a:t>
            </a:r>
            <a:r>
              <a:rPr lang="en-US" sz="2400" dirty="0">
                <a:latin typeface="Times New Roman" pitchFamily="18" charset="0"/>
                <a:cs typeface="Times New Roman" pitchFamily="18" charset="0"/>
              </a:rPr>
              <a:t>asset. </a:t>
            </a:r>
          </a:p>
          <a:p>
            <a:pPr marR="5080" algn="just">
              <a:lnSpc>
                <a:spcPct val="100000"/>
              </a:lnSpc>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a:t>H.C. Khincha &amp; Co</a:t>
            </a:r>
          </a:p>
        </p:txBody>
      </p:sp>
    </p:spTree>
    <p:extLst>
      <p:ext uri="{BB962C8B-B14F-4D97-AF65-F5344CB8AC3E}">
        <p14:creationId xmlns:p14="http://schemas.microsoft.com/office/powerpoint/2010/main" val="1394789375"/>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444" y="333059"/>
            <a:ext cx="11461919" cy="6023291"/>
          </a:xfrm>
        </p:spPr>
        <p:txBody>
          <a:bodyPr>
            <a:normAutofit/>
          </a:bodyPr>
          <a:lstStyle/>
          <a:p>
            <a:pPr algn="just">
              <a:lnSpc>
                <a:spcPct val="100000"/>
              </a:lnSpc>
              <a:buNone/>
            </a:pPr>
            <a:r>
              <a:rPr lang="en-GB" sz="2300" b="1" dirty="0">
                <a:latin typeface="Times New Roman" pitchFamily="18" charset="0"/>
                <a:cs typeface="Times New Roman" pitchFamily="18" charset="0"/>
              </a:rPr>
              <a:t>ISSUE - 8</a:t>
            </a:r>
          </a:p>
          <a:p>
            <a:pPr algn="just">
              <a:lnSpc>
                <a:spcPct val="100000"/>
              </a:lnSpc>
              <a:buNone/>
            </a:pPr>
            <a:r>
              <a:rPr lang="en-GB" sz="2300" b="1" u="sng" dirty="0">
                <a:latin typeface="Times New Roman" pitchFamily="18" charset="0"/>
                <a:cs typeface="Times New Roman" pitchFamily="18" charset="0"/>
              </a:rPr>
              <a:t>Whether deemed consideration can be introduced in the books of account and what accounting treatment should be given to deemed consideration? </a:t>
            </a:r>
          </a:p>
          <a:p>
            <a:pPr algn="just">
              <a:lnSpc>
                <a:spcPct val="100000"/>
              </a:lnSpc>
              <a:buNone/>
            </a:pPr>
            <a:r>
              <a:rPr lang="en-GB" sz="2300" dirty="0">
                <a:latin typeface="Times New Roman" pitchFamily="18" charset="0"/>
                <a:cs typeface="Times New Roman" pitchFamily="18" charset="0"/>
              </a:rPr>
              <a:t>There is no necessity to record the difference of the deemed consideration and the actual consideration in the books of account. </a:t>
            </a:r>
          </a:p>
          <a:p>
            <a:pPr algn="just">
              <a:lnSpc>
                <a:spcPct val="100000"/>
              </a:lnSpc>
              <a:buNone/>
            </a:pPr>
            <a:r>
              <a:rPr lang="en-GB" sz="2300" dirty="0">
                <a:latin typeface="Times New Roman" pitchFamily="18" charset="0"/>
                <a:cs typeface="Times New Roman" pitchFamily="18" charset="0"/>
              </a:rPr>
              <a:t>In case </a:t>
            </a:r>
            <a:r>
              <a:rPr lang="en-GB" sz="2300" dirty="0" err="1">
                <a:latin typeface="Times New Roman" pitchFamily="18" charset="0"/>
                <a:cs typeface="Times New Roman" pitchFamily="18" charset="0"/>
              </a:rPr>
              <a:t>assessee</a:t>
            </a:r>
            <a:r>
              <a:rPr lang="en-GB" sz="2300" dirty="0">
                <a:latin typeface="Times New Roman" pitchFamily="18" charset="0"/>
                <a:cs typeface="Times New Roman" pitchFamily="18" charset="0"/>
              </a:rPr>
              <a:t> opts to record such difference in the books of account to create capital when income tax with respect to such difference is being paid, it would require difference of amount to be receivable from the buyer of the property. </a:t>
            </a:r>
          </a:p>
          <a:p>
            <a:pPr algn="just">
              <a:lnSpc>
                <a:spcPct val="100000"/>
              </a:lnSpc>
              <a:buNone/>
            </a:pPr>
            <a:r>
              <a:rPr lang="en-GB" sz="2300" dirty="0">
                <a:latin typeface="Times New Roman" pitchFamily="18" charset="0"/>
                <a:cs typeface="Times New Roman" pitchFamily="18" charset="0"/>
              </a:rPr>
              <a:t>As per mutual agreement between the parties, no such consideration is transacted. </a:t>
            </a:r>
          </a:p>
          <a:p>
            <a:pPr algn="just">
              <a:lnSpc>
                <a:spcPct val="100000"/>
              </a:lnSpc>
              <a:buNone/>
            </a:pPr>
            <a:r>
              <a:rPr lang="en-GB" sz="2300" dirty="0">
                <a:latin typeface="Times New Roman" pitchFamily="18" charset="0"/>
                <a:cs typeface="Times New Roman" pitchFamily="18" charset="0"/>
              </a:rPr>
              <a:t>In the absence of any evidence to this effect available, it may not be possible to show the difference amount receivable or received from the buyer. </a:t>
            </a:r>
          </a:p>
          <a:p>
            <a:pPr algn="just">
              <a:lnSpc>
                <a:spcPct val="100000"/>
              </a:lnSpc>
              <a:buNone/>
            </a:pPr>
            <a:r>
              <a:rPr lang="en-GB" sz="2300" dirty="0">
                <a:latin typeface="Times New Roman" pitchFamily="18" charset="0"/>
                <a:cs typeface="Times New Roman" pitchFamily="18" charset="0"/>
              </a:rPr>
              <a:t>Moreover, any such position taken by the seller of the property may put the buyer also under scrutiny and there may not be any such acceptance of consideration paid by the buyer.</a:t>
            </a:r>
            <a:endParaRPr lang="en-US" sz="23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896238512"/>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760" y="285728"/>
            <a:ext cx="11461919" cy="6286544"/>
          </a:xfrm>
        </p:spPr>
        <p:txBody>
          <a:bodyPr>
            <a:normAutofit/>
          </a:bodyPr>
          <a:lstStyle/>
          <a:p>
            <a:pPr algn="just">
              <a:lnSpc>
                <a:spcPct val="100000"/>
              </a:lnSpc>
              <a:buNone/>
            </a:pPr>
            <a:r>
              <a:rPr lang="en-GB" sz="2400" b="1" dirty="0">
                <a:latin typeface="Times New Roman" pitchFamily="18" charset="0"/>
                <a:cs typeface="Times New Roman" pitchFamily="18" charset="0"/>
              </a:rPr>
              <a:t>ISSUE - 9</a:t>
            </a:r>
          </a:p>
          <a:p>
            <a:pPr algn="just">
              <a:lnSpc>
                <a:spcPct val="100000"/>
              </a:lnSpc>
              <a:buNone/>
            </a:pPr>
            <a:r>
              <a:rPr lang="en-GB" sz="2400" b="1" u="sng" dirty="0">
                <a:latin typeface="Times New Roman" pitchFamily="18" charset="0"/>
                <a:cs typeface="Times New Roman" pitchFamily="18" charset="0"/>
              </a:rPr>
              <a:t>What may be the implications if difference between deemed consideration &amp; actual consideration is introduced in the books of the developer as cash received?</a:t>
            </a:r>
          </a:p>
          <a:p>
            <a:pPr algn="just">
              <a:lnSpc>
                <a:spcPct val="100000"/>
              </a:lnSpc>
              <a:buNone/>
            </a:pPr>
            <a:r>
              <a:rPr lang="en-GB" sz="2400" dirty="0">
                <a:latin typeface="Times New Roman" pitchFamily="18" charset="0"/>
                <a:cs typeface="Times New Roman" pitchFamily="18" charset="0"/>
              </a:rPr>
              <a:t>In the absence of any evidence found or available for the difference between the actual sale consideration and deemed sale consideration transacted between the parties, if cash is introduced by the developer in his books of account, it may have adverse consequence. </a:t>
            </a:r>
          </a:p>
          <a:p>
            <a:pPr algn="just">
              <a:lnSpc>
                <a:spcPct val="100000"/>
              </a:lnSpc>
              <a:buNone/>
            </a:pPr>
            <a:r>
              <a:rPr lang="en-GB" sz="2400" dirty="0">
                <a:latin typeface="Times New Roman" pitchFamily="18" charset="0"/>
                <a:cs typeface="Times New Roman" pitchFamily="18" charset="0"/>
              </a:rPr>
              <a:t>Since the source of such amount is not established, such amount/income may be treated as deemed income under section 68 on which rate of tax would be applicable as per section 115BBE. </a:t>
            </a:r>
          </a:p>
          <a:p>
            <a:pPr algn="just">
              <a:lnSpc>
                <a:spcPct val="100000"/>
              </a:lnSpc>
              <a:buNone/>
            </a:pPr>
            <a:r>
              <a:rPr lang="en-GB" sz="2400" dirty="0">
                <a:latin typeface="Times New Roman" pitchFamily="18" charset="0"/>
                <a:cs typeface="Times New Roman" pitchFamily="18" charset="0"/>
              </a:rPr>
              <a:t>Such income cannot be regarded as business income in the absence of availability of any such evidence</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870658743"/>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502" y="285728"/>
            <a:ext cx="11348435" cy="6286544"/>
          </a:xfrm>
        </p:spPr>
        <p:txBody>
          <a:bodyPr>
            <a:normAutofit/>
          </a:bodyPr>
          <a:lstStyle/>
          <a:p>
            <a:pPr algn="just">
              <a:lnSpc>
                <a:spcPct val="100000"/>
              </a:lnSpc>
              <a:buNone/>
            </a:pPr>
            <a:r>
              <a:rPr lang="en-GB" sz="2400" b="1" dirty="0">
                <a:latin typeface="Times New Roman" pitchFamily="18" charset="0"/>
                <a:cs typeface="Times New Roman" pitchFamily="18" charset="0"/>
              </a:rPr>
              <a:t>ISSUE - 10</a:t>
            </a:r>
          </a:p>
          <a:p>
            <a:pPr algn="just">
              <a:lnSpc>
                <a:spcPct val="100000"/>
              </a:lnSpc>
              <a:buNone/>
            </a:pPr>
            <a:r>
              <a:rPr lang="en-GB" sz="2400" b="1" u="sng" dirty="0">
                <a:latin typeface="Times New Roman" pitchFamily="18" charset="0"/>
                <a:cs typeface="Times New Roman" pitchFamily="18" charset="0"/>
              </a:rPr>
              <a:t>In case on-money evidence is found regarding unaccounted cash transacted between the developer &amp; the customers, what would be the taxability for the developer?</a:t>
            </a:r>
          </a:p>
          <a:p>
            <a:pPr algn="just">
              <a:lnSpc>
                <a:spcPct val="100000"/>
              </a:lnSpc>
              <a:buNone/>
            </a:pPr>
            <a:r>
              <a:rPr lang="en-GB" sz="2400" dirty="0">
                <a:latin typeface="Times New Roman" pitchFamily="18" charset="0"/>
                <a:cs typeface="Times New Roman" pitchFamily="18" charset="0"/>
              </a:rPr>
              <a:t>In case any evidence regarding on-money received by the developer from the customers is found and fact of receipt of such on-money is established, such on-money would partake the character of actual sale consideration and for applicability of section 43CA, gross sale consideration inclusive of such on-money amount would be taken into account. </a:t>
            </a:r>
          </a:p>
          <a:p>
            <a:pPr algn="just">
              <a:lnSpc>
                <a:spcPct val="100000"/>
              </a:lnSpc>
              <a:buNone/>
            </a:pPr>
            <a:r>
              <a:rPr lang="en-GB" sz="2400" dirty="0">
                <a:latin typeface="Times New Roman" pitchFamily="18" charset="0"/>
                <a:cs typeface="Times New Roman" pitchFamily="18" charset="0"/>
              </a:rPr>
              <a:t>However, it is significant to note that in such a situation, developer would also be liable to be penalized under section 271D for accepting amount in cash in violation of section 269SS.</a:t>
            </a:r>
          </a:p>
          <a:p>
            <a:pPr algn="just">
              <a:lnSpc>
                <a:spcPct val="100000"/>
              </a:lnSpc>
              <a:buNone/>
            </a:pPr>
            <a:r>
              <a:rPr lang="en-GB" sz="2400" dirty="0">
                <a:latin typeface="Times New Roman" pitchFamily="18" charset="0"/>
                <a:cs typeface="Times New Roman" pitchFamily="18" charset="0"/>
              </a:rPr>
              <a:t>A question may further arise as to whether such income is liable to be taxed in the year of receipt of the amount or in accordance with the method of accounting regularly followed by the developer.</a:t>
            </a:r>
          </a:p>
          <a:p>
            <a:pPr algn="just">
              <a:lnSpc>
                <a:spcPct val="100000"/>
              </a:lnSpc>
              <a:buNone/>
            </a:pPr>
            <a:r>
              <a:rPr lang="en-GB" sz="2400" dirty="0">
                <a:latin typeface="Times New Roman" pitchFamily="18" charset="0"/>
                <a:cs typeface="Times New Roman" pitchFamily="18" charset="0"/>
              </a:rPr>
              <a:t>such income would not be taxable in the year of receipt and would have to be dealt with in accordance with method of accounting being followed regularly.</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197742922"/>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450" y="263956"/>
            <a:ext cx="11576538" cy="6286544"/>
          </a:xfrm>
        </p:spPr>
        <p:txBody>
          <a:bodyPr>
            <a:normAutofit/>
          </a:bodyPr>
          <a:lstStyle/>
          <a:p>
            <a:pPr algn="just">
              <a:lnSpc>
                <a:spcPct val="100000"/>
              </a:lnSpc>
              <a:buNone/>
            </a:pPr>
            <a:r>
              <a:rPr lang="en-GB" sz="2400" dirty="0">
                <a:latin typeface="Times New Roman" pitchFamily="18" charset="0"/>
                <a:cs typeface="Times New Roman" pitchFamily="18" charset="0"/>
              </a:rPr>
              <a:t>In case developer is following percentage of completion method for revenue recognition, it would increase the total sale consideration and PCM may be applied based upon such gross sale consideration.</a:t>
            </a:r>
            <a:endParaRPr lang="en-US" sz="2400" dirty="0">
              <a:latin typeface="Times New Roman" pitchFamily="18" charset="0"/>
              <a:cs typeface="Times New Roman" pitchFamily="18" charset="0"/>
            </a:endParaRPr>
          </a:p>
          <a:p>
            <a:pPr algn="just">
              <a:lnSpc>
                <a:spcPct val="100000"/>
              </a:lnSpc>
              <a:buNone/>
            </a:pPr>
            <a:r>
              <a:rPr lang="en-GB" sz="2400" dirty="0">
                <a:latin typeface="Times New Roman" pitchFamily="18" charset="0"/>
                <a:cs typeface="Times New Roman" pitchFamily="18" charset="0"/>
              </a:rPr>
              <a:t>In case evidence regarding the receipt of on-money amount are relating to the year for which return of income is yet to be filed, it would not pose much problem as the effect in the revenue may be given while filing the return of income. </a:t>
            </a:r>
          </a:p>
          <a:p>
            <a:pPr algn="just">
              <a:lnSpc>
                <a:spcPct val="100000"/>
              </a:lnSpc>
              <a:buNone/>
            </a:pPr>
            <a:r>
              <a:rPr lang="en-GB" sz="2400" dirty="0">
                <a:latin typeface="Times New Roman" pitchFamily="18" charset="0"/>
                <a:cs typeface="Times New Roman" pitchFamily="18" charset="0"/>
              </a:rPr>
              <a:t>However, in case evidence is relating to earlier year(s), </a:t>
            </a:r>
            <a:r>
              <a:rPr lang="en-GB" sz="2400" dirty="0" err="1">
                <a:latin typeface="Times New Roman" pitchFamily="18" charset="0"/>
                <a:cs typeface="Times New Roman" pitchFamily="18" charset="0"/>
              </a:rPr>
              <a:t>assessee</a:t>
            </a:r>
            <a:r>
              <a:rPr lang="en-GB" sz="2400" dirty="0">
                <a:latin typeface="Times New Roman" pitchFamily="18" charset="0"/>
                <a:cs typeface="Times New Roman" pitchFamily="18" charset="0"/>
              </a:rPr>
              <a:t> may face the consequences of not disclosing the correct income in the earlier years. </a:t>
            </a:r>
          </a:p>
          <a:p>
            <a:pPr algn="just">
              <a:lnSpc>
                <a:spcPct val="100000"/>
              </a:lnSpc>
              <a:buNone/>
            </a:pPr>
            <a:r>
              <a:rPr lang="en-GB" sz="2400" dirty="0">
                <a:latin typeface="Times New Roman" pitchFamily="18" charset="0"/>
                <a:cs typeface="Times New Roman" pitchFamily="18" charset="0"/>
              </a:rPr>
              <a:t>In the hands of the customers, such evidence may lead to the addition to be made under section 69 as undisclosed investment.</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872822987"/>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760" y="285728"/>
            <a:ext cx="11461919" cy="6286544"/>
          </a:xfrm>
        </p:spPr>
        <p:txBody>
          <a:bodyPr>
            <a:normAutofit/>
          </a:bodyPr>
          <a:lstStyle/>
          <a:p>
            <a:pPr algn="just">
              <a:buNone/>
            </a:pPr>
            <a:r>
              <a:rPr lang="en-GB" sz="2400" b="1" dirty="0">
                <a:latin typeface="Times New Roman" pitchFamily="18" charset="0"/>
                <a:cs typeface="Times New Roman" pitchFamily="18" charset="0"/>
              </a:rPr>
              <a:t>ISSUE - 11</a:t>
            </a:r>
          </a:p>
          <a:p>
            <a:pPr algn="just">
              <a:buNone/>
            </a:pPr>
            <a:r>
              <a:rPr lang="en-GB" sz="2400" b="1" u="sng" dirty="0">
                <a:latin typeface="Times New Roman" pitchFamily="18" charset="0"/>
                <a:cs typeface="Times New Roman" pitchFamily="18" charset="0"/>
              </a:rPr>
              <a:t>In case difference of deemed sale consideration &amp; actual sale consideration is taxed in the hands of the developer, what may be the corresponding impact in the hands of the buyer?</a:t>
            </a:r>
          </a:p>
          <a:p>
            <a:pPr algn="just">
              <a:buNone/>
            </a:pPr>
            <a:r>
              <a:rPr lang="en-GB" sz="2400" dirty="0">
                <a:latin typeface="Times New Roman" pitchFamily="18" charset="0"/>
                <a:cs typeface="Times New Roman" pitchFamily="18" charset="0"/>
              </a:rPr>
              <a:t>Any adjustment of sale consideration and addition to income due to applicability of section 43CA cannot lead to the presumption that differential amount has been received by the developer. </a:t>
            </a:r>
          </a:p>
          <a:p>
            <a:pPr algn="just">
              <a:buNone/>
            </a:pPr>
            <a:r>
              <a:rPr lang="en-GB" sz="2400" dirty="0">
                <a:latin typeface="Times New Roman" pitchFamily="18" charset="0"/>
                <a:cs typeface="Times New Roman" pitchFamily="18" charset="0"/>
              </a:rPr>
              <a:t>Similarly, there can be no presumption that such differential amount has been paid by the buyer of the property.</a:t>
            </a:r>
          </a:p>
          <a:p>
            <a:pPr algn="just">
              <a:buNone/>
            </a:pPr>
            <a:r>
              <a:rPr lang="en-GB" sz="2400" dirty="0">
                <a:latin typeface="Times New Roman" pitchFamily="18" charset="0"/>
                <a:cs typeface="Times New Roman" pitchFamily="18" charset="0"/>
              </a:rPr>
              <a:t>However, the differential would constitute income in the hands of the buyer of the property taxable under section 56(2)(x) for which separate proceeding may be undertaken by concerned assessing officer.</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502761909"/>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30" y="285728"/>
            <a:ext cx="11461919" cy="6286544"/>
          </a:xfrm>
        </p:spPr>
        <p:txBody>
          <a:bodyPr>
            <a:normAutofit/>
          </a:bodyPr>
          <a:lstStyle/>
          <a:p>
            <a:pPr algn="just">
              <a:buNone/>
            </a:pPr>
            <a:r>
              <a:rPr lang="en-GB" sz="2400" b="1" dirty="0">
                <a:latin typeface="Times New Roman" pitchFamily="18" charset="0"/>
                <a:cs typeface="Times New Roman" pitchFamily="18" charset="0"/>
              </a:rPr>
              <a:t>ISSUE - 12</a:t>
            </a:r>
          </a:p>
          <a:p>
            <a:pPr algn="just">
              <a:buNone/>
            </a:pPr>
            <a:r>
              <a:rPr lang="en-GB" sz="2400" b="1" u="sng" dirty="0">
                <a:latin typeface="Times New Roman" pitchFamily="18" charset="0"/>
                <a:cs typeface="Times New Roman" pitchFamily="18" charset="0"/>
              </a:rPr>
              <a:t>In case land owner treats land as business asset &amp; receives sale consideration as certain percentage of total revenue from the developer, whether provision of section 43CA would be applicable to the developer as well as land owner?</a:t>
            </a:r>
          </a:p>
          <a:p>
            <a:pPr algn="just">
              <a:buNone/>
            </a:pPr>
            <a:r>
              <a:rPr lang="en-GB" sz="2400" dirty="0">
                <a:latin typeface="Times New Roman" pitchFamily="18" charset="0"/>
                <a:cs typeface="Times New Roman" pitchFamily="18" charset="0"/>
              </a:rPr>
              <a:t>Provision of section 43CA is applicable at the time of the transfer of the property being stock in trade.</a:t>
            </a:r>
          </a:p>
          <a:p>
            <a:pPr algn="just">
              <a:buNone/>
            </a:pPr>
            <a:r>
              <a:rPr lang="en-GB" sz="2400" dirty="0">
                <a:latin typeface="Times New Roman" pitchFamily="18" charset="0"/>
                <a:cs typeface="Times New Roman" pitchFamily="18" charset="0"/>
              </a:rPr>
              <a:t>Developer transfers the developed real estate to the customers and any application of the provision of section 43CA would be applicable to the developer on such transfer of developed real estate.</a:t>
            </a:r>
          </a:p>
          <a:p>
            <a:pPr algn="just">
              <a:buNone/>
            </a:pPr>
            <a:r>
              <a:rPr lang="en-GB" sz="2400" dirty="0">
                <a:latin typeface="Times New Roman" pitchFamily="18" charset="0"/>
                <a:cs typeface="Times New Roman" pitchFamily="18" charset="0"/>
              </a:rPr>
              <a:t>Even when some percentage of revenue is paid by the developer to the land owner, there can be no passing of such difference to the land owner.</a:t>
            </a:r>
            <a:endParaRPr lang="en-US" sz="2400" dirty="0">
              <a:latin typeface="Times New Roman" pitchFamily="18" charset="0"/>
              <a:cs typeface="Times New Roman" pitchFamily="18" charset="0"/>
            </a:endParaRPr>
          </a:p>
          <a:p>
            <a:pPr algn="just">
              <a:buNone/>
            </a:pPr>
            <a:r>
              <a:rPr lang="en-GB" sz="2400" dirty="0">
                <a:latin typeface="Times New Roman" pitchFamily="18" charset="0"/>
                <a:cs typeface="Times New Roman" pitchFamily="18" charset="0"/>
              </a:rPr>
              <a:t>In fact, land owner has transferred land to the developer which is a distinct asset than the developed property transferred by the developer to the customer. </a:t>
            </a:r>
          </a:p>
          <a:p>
            <a:pPr algn="just">
              <a:buNone/>
            </a:pPr>
            <a:r>
              <a:rPr lang="en-GB" sz="2400" dirty="0">
                <a:latin typeface="Times New Roman" pitchFamily="18" charset="0"/>
                <a:cs typeface="Times New Roman" pitchFamily="18" charset="0"/>
              </a:rPr>
              <a:t>In the hands of the land owner, applicability of section 43CA would be examined with respect to the transfer of land by him to the developer.</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913513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C15C7-8826-6613-3B49-917E032328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FF4E9-3D09-734F-22B9-9907E9CFC4A4}"/>
              </a:ext>
            </a:extLst>
          </p:cNvPr>
          <p:cNvSpPr>
            <a:spLocks noGrp="1"/>
          </p:cNvSpPr>
          <p:nvPr>
            <p:ph idx="1"/>
          </p:nvPr>
        </p:nvSpPr>
        <p:spPr>
          <a:xfrm>
            <a:off x="838200" y="299803"/>
            <a:ext cx="1106399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Later, by order dated 19</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July, 2021 </a:t>
            </a:r>
            <a:r>
              <a:rPr lang="en-US" sz="2400" b="1" u="sng" dirty="0">
                <a:latin typeface="Times New Roman" panose="02020603050405020304" pitchFamily="18" charset="0"/>
                <a:cs typeface="Times New Roman" panose="02020603050405020304" pitchFamily="18" charset="0"/>
              </a:rPr>
              <a:t>the court framed the following 2 additional substantial questions of law </a:t>
            </a:r>
            <a:r>
              <a:rPr lang="en-US" sz="2400" dirty="0">
                <a:latin typeface="Times New Roman" panose="02020603050405020304" pitchFamily="18" charset="0"/>
                <a:cs typeface="Times New Roman" panose="02020603050405020304" pitchFamily="18" charset="0"/>
              </a:rPr>
              <a:t>after being satisfied that they were involved in this appeal. They are as under.</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2. Whether </a:t>
            </a:r>
            <a:r>
              <a:rPr lang="en-US" sz="2400" b="1" u="sng" dirty="0">
                <a:latin typeface="Times New Roman" panose="02020603050405020304" pitchFamily="18" charset="0"/>
                <a:cs typeface="Times New Roman" panose="02020603050405020304" pitchFamily="18" charset="0"/>
              </a:rPr>
              <a:t>in the light of section 17(1A) read with section 49 of the Registration Act, 1908, the unregistered agreement </a:t>
            </a:r>
            <a:r>
              <a:rPr lang="en-US" sz="2400" dirty="0">
                <a:latin typeface="Times New Roman" panose="02020603050405020304" pitchFamily="18" charset="0"/>
                <a:cs typeface="Times New Roman" panose="02020603050405020304" pitchFamily="18" charset="0"/>
              </a:rPr>
              <a:t>dated December 31, 2008 </a:t>
            </a:r>
            <a:r>
              <a:rPr lang="en-US" sz="2400" b="1" u="sng" dirty="0">
                <a:latin typeface="Times New Roman" panose="02020603050405020304" pitchFamily="18" charset="0"/>
                <a:cs typeface="Times New Roman" panose="02020603050405020304" pitchFamily="18" charset="0"/>
              </a:rPr>
              <a:t>can be construed </a:t>
            </a:r>
            <a:r>
              <a:rPr lang="en-US" sz="2400" dirty="0">
                <a:latin typeface="Times New Roman" panose="02020603050405020304" pitchFamily="18" charset="0"/>
                <a:cs typeface="Times New Roman" panose="02020603050405020304" pitchFamily="18" charset="0"/>
              </a:rPr>
              <a:t>as a document </a:t>
            </a:r>
            <a:r>
              <a:rPr lang="en-US" sz="2400" b="1" u="sng" dirty="0">
                <a:latin typeface="Times New Roman" panose="02020603050405020304" pitchFamily="18" charset="0"/>
                <a:cs typeface="Times New Roman" panose="02020603050405020304" pitchFamily="18" charset="0"/>
              </a:rPr>
              <a:t>effecting transfer </a:t>
            </a:r>
            <a:r>
              <a:rPr lang="en-US" sz="2400" dirty="0">
                <a:latin typeface="Times New Roman" panose="02020603050405020304" pitchFamily="18" charset="0"/>
                <a:cs typeface="Times New Roman" panose="02020603050405020304" pitchFamily="18" charset="0"/>
              </a:rPr>
              <a:t>of the subject properties </a:t>
            </a:r>
            <a:r>
              <a:rPr lang="en-US" sz="2400" b="1" u="sng" dirty="0">
                <a:latin typeface="Times New Roman" panose="02020603050405020304" pitchFamily="18" charset="0"/>
                <a:cs typeface="Times New Roman" panose="02020603050405020304" pitchFamily="18" charset="0"/>
              </a:rPr>
              <a:t>in terms of section 2(47)</a:t>
            </a:r>
            <a:r>
              <a:rPr lang="en-US" sz="2400" dirty="0">
                <a:latin typeface="Times New Roman" panose="02020603050405020304" pitchFamily="18" charset="0"/>
                <a:cs typeface="Times New Roman" panose="02020603050405020304" pitchFamily="18" charset="0"/>
              </a:rPr>
              <a:t> of the Income-tax Act, 1961?</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3. Whether </a:t>
            </a:r>
            <a:r>
              <a:rPr lang="en-US" sz="2400" b="1" u="sng" dirty="0">
                <a:latin typeface="Times New Roman" panose="02020603050405020304" pitchFamily="18" charset="0"/>
                <a:cs typeface="Times New Roman" panose="02020603050405020304" pitchFamily="18" charset="0"/>
              </a:rPr>
              <a:t>in the absence of income having accrued to the appellant in terms of the agreement</a:t>
            </a:r>
            <a:r>
              <a:rPr lang="en-US" sz="2400" dirty="0">
                <a:latin typeface="Times New Roman" panose="02020603050405020304" pitchFamily="18" charset="0"/>
                <a:cs typeface="Times New Roman" panose="02020603050405020304" pitchFamily="18" charset="0"/>
              </a:rPr>
              <a:t> dated December 31, 2008, the appellant can be made liable to pay tax on capital gains in terms of section 45 read with section </a:t>
            </a:r>
            <a:r>
              <a:rPr lang="en-US" sz="2400" u="sng" dirty="0">
                <a:latin typeface="Times New Roman" panose="02020603050405020304" pitchFamily="18" charset="0"/>
                <a:cs typeface="Times New Roman" panose="02020603050405020304" pitchFamily="18" charset="0"/>
              </a:rPr>
              <a:t>48</a:t>
            </a:r>
            <a:r>
              <a:rPr lang="en-US" sz="2400" dirty="0">
                <a:latin typeface="Times New Roman" panose="02020603050405020304" pitchFamily="18" charset="0"/>
                <a:cs typeface="Times New Roman" panose="02020603050405020304" pitchFamily="18" charset="0"/>
              </a:rPr>
              <a:t> of the Income-tax Act, 1961?</a:t>
            </a:r>
          </a:p>
        </p:txBody>
      </p:sp>
      <p:sp>
        <p:nvSpPr>
          <p:cNvPr id="2" name="Footer Placeholder 1">
            <a:extLst>
              <a:ext uri="{FF2B5EF4-FFF2-40B4-BE49-F238E27FC236}">
                <a16:creationId xmlns:a16="http://schemas.microsoft.com/office/drawing/2014/main" id="{6562AFDB-04CA-A83D-9BF9-EF197572C2F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414488443"/>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134" y="394585"/>
            <a:ext cx="11576538" cy="6286544"/>
          </a:xfrm>
        </p:spPr>
        <p:txBody>
          <a:bodyPr>
            <a:normAutofit/>
          </a:bodyPr>
          <a:lstStyle/>
          <a:p>
            <a:pPr algn="just">
              <a:buNone/>
            </a:pPr>
            <a:r>
              <a:rPr lang="en-GB" sz="2400" b="1" dirty="0">
                <a:latin typeface="Times New Roman" pitchFamily="18" charset="0"/>
                <a:cs typeface="Times New Roman" pitchFamily="18" charset="0"/>
              </a:rPr>
              <a:t>ISSUE - 13</a:t>
            </a:r>
          </a:p>
          <a:p>
            <a:pPr algn="just">
              <a:buNone/>
            </a:pPr>
            <a:r>
              <a:rPr lang="en-GB" sz="2400" b="1" u="sng" dirty="0">
                <a:latin typeface="Times New Roman" pitchFamily="18" charset="0"/>
                <a:cs typeface="Times New Roman" pitchFamily="18" charset="0"/>
              </a:rPr>
              <a:t>In case on-money evidence is found regarding unaccounted cash transacted between the developer &amp; the land owner, what would be the taxability for the developer?</a:t>
            </a:r>
          </a:p>
          <a:p>
            <a:pPr algn="just">
              <a:buNone/>
            </a:pPr>
            <a:r>
              <a:rPr lang="en-GB" sz="2400" dirty="0">
                <a:latin typeface="Times New Roman" pitchFamily="18" charset="0"/>
                <a:cs typeface="Times New Roman" pitchFamily="18" charset="0"/>
              </a:rPr>
              <a:t>In case evidence is found regarding the unaccounted cash paid by the developer to the land owner for acquiring land etc., it would lead to addition under section 69C as unexplained expenditure with no benefit of deduction of this expenditure as prescribed under the proviso to section 69C. </a:t>
            </a:r>
          </a:p>
          <a:p>
            <a:pPr algn="just">
              <a:buNone/>
            </a:pPr>
            <a:endParaRPr lang="en-GB" sz="2400" dirty="0">
              <a:latin typeface="Times New Roman" pitchFamily="18" charset="0"/>
              <a:cs typeface="Times New Roman" pitchFamily="18" charset="0"/>
            </a:endParaRPr>
          </a:p>
          <a:p>
            <a:pPr algn="just">
              <a:buNone/>
            </a:pPr>
            <a:r>
              <a:rPr lang="en-GB" sz="2400" dirty="0">
                <a:latin typeface="Times New Roman" pitchFamily="18" charset="0"/>
                <a:cs typeface="Times New Roman" pitchFamily="18" charset="0"/>
              </a:rPr>
              <a:t>In such a situation, higher rate of tax as pre- scribed under section 115BBE would be levied.</a:t>
            </a:r>
            <a:endParaRPr lang="en-US" sz="24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661229995"/>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2" y="438129"/>
            <a:ext cx="11479366" cy="4068557"/>
          </a:xfrm>
        </p:spPr>
        <p:txBody>
          <a:bodyPr>
            <a:normAutofit/>
          </a:bodyPr>
          <a:lstStyle/>
          <a:p>
            <a:pPr algn="just">
              <a:buNone/>
            </a:pPr>
            <a:r>
              <a:rPr lang="en-GB" sz="2400" b="1" dirty="0">
                <a:latin typeface="Times New Roman" pitchFamily="18" charset="0"/>
                <a:cs typeface="Times New Roman" pitchFamily="18" charset="0"/>
              </a:rPr>
              <a:t>ISSUE - 14</a:t>
            </a:r>
          </a:p>
          <a:p>
            <a:pPr algn="just">
              <a:buNone/>
            </a:pPr>
            <a:r>
              <a:rPr lang="en-GB" sz="2400" b="1" u="sng" dirty="0">
                <a:latin typeface="Times New Roman" panose="02020603050405020304" pitchFamily="18" charset="0"/>
                <a:cs typeface="Times New Roman" panose="02020603050405020304" pitchFamily="18" charset="0"/>
              </a:rPr>
              <a:t>Section 43CA was not applicable if transfer was only rights in under construction flats instead of property per se.</a:t>
            </a:r>
          </a:p>
          <a:p>
            <a:pPr algn="just">
              <a:buNone/>
            </a:pPr>
            <a:r>
              <a:rPr lang="en-GB" sz="2400" dirty="0">
                <a:latin typeface="Times New Roman" panose="02020603050405020304" pitchFamily="18" charset="0"/>
                <a:cs typeface="Times New Roman" panose="02020603050405020304" pitchFamily="18" charset="0"/>
              </a:rPr>
              <a:t>Since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had transferred pursuant to registration of the agreement was only the rights in the flat/ office (which was under construction) and not the property per se hence, there was no transfer of any land or building or both by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in favour of the flat buyers pursuant to registration of the agreement in the year under appeal, therefore, the provisions of section 43CA could not be made applicable to the same.</a:t>
            </a:r>
          </a:p>
          <a:p>
            <a:pPr algn="just">
              <a:buNone/>
            </a:pPr>
            <a:r>
              <a:rPr lang="en-GB" sz="2400" b="1" dirty="0">
                <a:latin typeface="Times New Roman" panose="02020603050405020304" pitchFamily="18" charset="0"/>
                <a:cs typeface="Times New Roman" panose="02020603050405020304" pitchFamily="18" charset="0"/>
              </a:rPr>
              <a:t>Shree </a:t>
            </a:r>
            <a:r>
              <a:rPr lang="en-GB" sz="2400" b="1" dirty="0" err="1">
                <a:latin typeface="Times New Roman" panose="02020603050405020304" pitchFamily="18" charset="0"/>
                <a:cs typeface="Times New Roman" panose="02020603050405020304" pitchFamily="18" charset="0"/>
              </a:rPr>
              <a:t>Laxmi</a:t>
            </a:r>
            <a:r>
              <a:rPr lang="en-GB" sz="2400" b="1" dirty="0">
                <a:latin typeface="Times New Roman" panose="02020603050405020304" pitchFamily="18" charset="0"/>
                <a:cs typeface="Times New Roman" panose="02020603050405020304" pitchFamily="18" charset="0"/>
              </a:rPr>
              <a:t> Estate (P) Ltd. v. ITO dated 05.07.2019 (ITAT Mumbai)</a:t>
            </a:r>
            <a:endParaRPr lang="en-US" sz="2400" b="1"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79342157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84" y="283029"/>
            <a:ext cx="11682832" cy="5893934"/>
          </a:xfrm>
        </p:spPr>
        <p:txBody>
          <a:bodyPr>
            <a:noAutofit/>
          </a:bodyPr>
          <a:lstStyle/>
          <a:p>
            <a:pPr marL="0" indent="0" algn="just">
              <a:buNone/>
            </a:pPr>
            <a:r>
              <a:rPr lang="en-GB" sz="2200" b="1" u="sng" dirty="0">
                <a:latin typeface="Times New Roman" panose="02020603050405020304" pitchFamily="18" charset="0"/>
                <a:cs typeface="Times New Roman" panose="02020603050405020304" pitchFamily="18" charset="0"/>
              </a:rPr>
              <a:t>ISSUE – 15 </a:t>
            </a:r>
            <a:endParaRPr lang="en-IN" sz="2200" b="1" u="sng" dirty="0">
              <a:latin typeface="Times New Roman" panose="02020603050405020304" pitchFamily="18" charset="0"/>
              <a:cs typeface="Times New Roman" panose="02020603050405020304" pitchFamily="18" charset="0"/>
            </a:endParaRPr>
          </a:p>
          <a:p>
            <a:pPr marL="0" indent="0" algn="just">
              <a:buNone/>
            </a:pPr>
            <a:endParaRPr lang="en-IN" sz="2200" b="1" u="sng" dirty="0">
              <a:latin typeface="Times New Roman" panose="02020603050405020304" pitchFamily="18" charset="0"/>
              <a:cs typeface="Times New Roman" panose="02020603050405020304" pitchFamily="18" charset="0"/>
            </a:endParaRPr>
          </a:p>
          <a:p>
            <a:pPr marL="0" indent="0" algn="just">
              <a:buNone/>
            </a:pPr>
            <a:r>
              <a:rPr lang="en-IN" sz="2200" b="1" u="sng" dirty="0" err="1">
                <a:latin typeface="Times New Roman" panose="02020603050405020304" pitchFamily="18" charset="0"/>
                <a:cs typeface="Times New Roman" panose="02020603050405020304" pitchFamily="18" charset="0"/>
              </a:rPr>
              <a:t>Macrotech</a:t>
            </a:r>
            <a:r>
              <a:rPr lang="en-IN" sz="2200" b="1" u="sng" dirty="0">
                <a:latin typeface="Times New Roman" panose="02020603050405020304" pitchFamily="18" charset="0"/>
                <a:cs typeface="Times New Roman" panose="02020603050405020304" pitchFamily="18" charset="0"/>
              </a:rPr>
              <a:t> Developers Ltd. (MDL) Vs. DCIT-7(3), ITA Nos. 2266 &amp; 2239/Mum/2022 Date of Pronouncement 17.04.2023</a:t>
            </a:r>
          </a:p>
          <a:p>
            <a:pPr marL="0" indent="0" algn="just">
              <a:buNone/>
            </a:pPr>
            <a:endParaRPr lang="en-GB" sz="2200" b="1" u="sng" dirty="0">
              <a:latin typeface="Times New Roman" panose="02020603050405020304" pitchFamily="18" charset="0"/>
              <a:cs typeface="Times New Roman" panose="02020603050405020304" pitchFamily="18" charset="0"/>
            </a:endParaRPr>
          </a:p>
          <a:p>
            <a:pPr marL="0" indent="0" algn="just">
              <a:buNone/>
            </a:pPr>
            <a:r>
              <a:rPr lang="en-GB" sz="2200" b="1" u="sng" dirty="0">
                <a:latin typeface="Times New Roman" panose="02020603050405020304" pitchFamily="18" charset="0"/>
                <a:cs typeface="Times New Roman" panose="02020603050405020304" pitchFamily="18" charset="0"/>
              </a:rPr>
              <a:t>(43 CA Addition – 1)</a:t>
            </a:r>
          </a:p>
          <a:p>
            <a:pPr marL="0" indent="0" algn="just">
              <a:buNone/>
            </a:pPr>
            <a:r>
              <a:rPr lang="en-GB" sz="2400" b="1" u="sng" dirty="0">
                <a:latin typeface="Times New Roman" panose="02020603050405020304" pitchFamily="18" charset="0"/>
                <a:cs typeface="Times New Roman" panose="02020603050405020304" pitchFamily="18" charset="0"/>
              </a:rPr>
              <a:t>Mumbai ITAT deletes addition made under Section 43CA on the ground that Revenue failed to follow the mandate of Section 43CA(2) read with Section 50C(2) by not referring valuation of property sold to valuation officer;</a:t>
            </a:r>
          </a:p>
          <a:p>
            <a:pPr marL="0" indent="0" algn="just">
              <a:buNone/>
            </a:pPr>
            <a:endParaRPr lang="en-GB" sz="2400" b="1" u="sng" dirty="0">
              <a:latin typeface="Times New Roman" panose="02020603050405020304" pitchFamily="18" charset="0"/>
              <a:cs typeface="Times New Roman" panose="02020603050405020304" pitchFamily="18" charset="0"/>
            </a:endParaRPr>
          </a:p>
          <a:p>
            <a:pPr marL="0" indent="0" algn="just">
              <a:buNone/>
            </a:pPr>
            <a:endParaRPr lang="en-GB" sz="2400" b="1" u="sng" dirty="0">
              <a:latin typeface="Times New Roman" panose="02020603050405020304" pitchFamily="18" charset="0"/>
              <a:cs typeface="Times New Roman" panose="02020603050405020304" pitchFamily="18" charset="0"/>
            </a:endParaRPr>
          </a:p>
          <a:p>
            <a:pPr marL="0" indent="0" algn="just">
              <a:buNone/>
            </a:pPr>
            <a:r>
              <a:rPr lang="en-GB" sz="2400" b="1" u="sng" dirty="0">
                <a:latin typeface="Times New Roman" panose="02020603050405020304" pitchFamily="18" charset="0"/>
                <a:cs typeface="Times New Roman" panose="02020603050405020304" pitchFamily="18" charset="0"/>
              </a:rPr>
              <a:t>(43 CA Addition – 2)</a:t>
            </a:r>
          </a:p>
          <a:p>
            <a:pPr marL="0" indent="0" algn="just">
              <a:buNone/>
            </a:pPr>
            <a:r>
              <a:rPr lang="en-GB" sz="2400" b="1" u="sng" dirty="0">
                <a:latin typeface="Times New Roman" panose="02020603050405020304" pitchFamily="18" charset="0"/>
                <a:cs typeface="Times New Roman" panose="02020603050405020304" pitchFamily="18" charset="0"/>
              </a:rPr>
              <a:t>tolerance band of 10% would be applicable retrospectively and no addition is warranted u/s 43CA.</a:t>
            </a:r>
            <a:endParaRPr lang="en-IN" sz="22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626004295"/>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9700"/>
            <a:ext cx="11387810" cy="6037263"/>
          </a:xfrm>
        </p:spPr>
        <p:txBody>
          <a:bodyPr>
            <a:normAutofit/>
          </a:bodyPr>
          <a:lstStyle/>
          <a:p>
            <a:pPr marL="0" indent="0" algn="just">
              <a:lnSpc>
                <a:spcPct val="100000"/>
              </a:lnSpc>
              <a:buNone/>
            </a:pPr>
            <a:r>
              <a:rPr lang="en-GB" sz="2400" b="1" dirty="0">
                <a:latin typeface="Times New Roman" panose="02020603050405020304" pitchFamily="18" charset="0"/>
                <a:cs typeface="Times New Roman" panose="02020603050405020304" pitchFamily="18" charset="0"/>
              </a:rPr>
              <a:t>(43CA  Addition - 1) </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Mumbai ITAT deletes addition made under Section 43CA on the ground that </a:t>
            </a:r>
            <a:r>
              <a:rPr lang="en-GB" sz="2400" b="1" u="sng" dirty="0">
                <a:latin typeface="Times New Roman" panose="02020603050405020304" pitchFamily="18" charset="0"/>
                <a:cs typeface="Times New Roman" panose="02020603050405020304" pitchFamily="18" charset="0"/>
              </a:rPr>
              <a:t>Revenue failed to follow the mandate of Section 43CA(2) read with Section 50C(2) by not referring valuation of property sold to valuation officer; </a:t>
            </a:r>
            <a:r>
              <a:rPr lang="en-GB" sz="2400" dirty="0">
                <a:latin typeface="Times New Roman" panose="02020603050405020304" pitchFamily="18" charset="0"/>
                <a:cs typeface="Times New Roman" panose="02020603050405020304" pitchFamily="18" charset="0"/>
              </a:rPr>
              <a:t>Opines that “</a:t>
            </a:r>
            <a:r>
              <a:rPr lang="en-GB" sz="2400" i="1" dirty="0">
                <a:latin typeface="Times New Roman" panose="02020603050405020304" pitchFamily="18" charset="0"/>
                <a:cs typeface="Times New Roman" panose="02020603050405020304" pitchFamily="18" charset="0"/>
              </a:rPr>
              <a:t>AO is duty-bound to follow the mandate of subsection (2) of section 43CA of the act</a:t>
            </a:r>
            <a:r>
              <a:rPr lang="en-GB" sz="2400" dirty="0">
                <a:latin typeface="Times New Roman" panose="02020603050405020304" pitchFamily="18" charset="0"/>
                <a:cs typeface="Times New Roman" panose="02020603050405020304" pitchFamily="18" charset="0"/>
              </a:rPr>
              <a:t>.”, holds that where the Revenue fails to follow mandate of law, there is no alternative but to delete the addition/disallowance made; </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For AY 2018-19,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-Company sold various properties both commercial and residential in nature and offered Rs.1.44 Cr as disallowance under Section 43CA for difference in stamp duty value and sale consideration of the properties sold by it; </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145419547"/>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116" y="456436"/>
            <a:ext cx="11391908" cy="4535885"/>
          </a:xfrm>
        </p:spPr>
        <p:txBody>
          <a:bodyPr>
            <a:normAutofit/>
          </a:bodyPr>
          <a:lstStyle/>
          <a:p>
            <a:pPr marL="0" indent="0" algn="just">
              <a:lnSpc>
                <a:spcPct val="100000"/>
              </a:lnSpc>
              <a:buNone/>
            </a:pPr>
            <a:r>
              <a:rPr lang="en-GB" sz="2400" dirty="0">
                <a:latin typeface="Times New Roman" panose="02020603050405020304" pitchFamily="18" charset="0"/>
                <a:cs typeface="Times New Roman" panose="02020603050405020304" pitchFamily="18" charset="0"/>
              </a:rPr>
              <a:t>However, Revenue observed that the total variance was Rs.39.79 Cr., thus, disallowed the balance amount of Rs.38.35 Cr.; ITAT notes that during the assessment proceedings,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had objected to the addition proposed and had even obtained valuation report from an independent </a:t>
            </a:r>
            <a:r>
              <a:rPr lang="en-GB" sz="2400" dirty="0" err="1">
                <a:latin typeface="Times New Roman" panose="02020603050405020304" pitchFamily="18" charset="0"/>
                <a:cs typeface="Times New Roman" panose="02020603050405020304" pitchFamily="18" charset="0"/>
              </a:rPr>
              <a:t>valuer</a:t>
            </a:r>
            <a:r>
              <a:rPr lang="en-GB" sz="2400" dirty="0">
                <a:latin typeface="Times New Roman" panose="02020603050405020304" pitchFamily="18" charset="0"/>
                <a:cs typeface="Times New Roman" panose="02020603050405020304" pitchFamily="18" charset="0"/>
              </a:rPr>
              <a:t>, however, the Revenue did not take cognizance of </a:t>
            </a:r>
            <a:r>
              <a:rPr lang="en-GB" sz="2400" dirty="0" err="1">
                <a:latin typeface="Times New Roman" panose="02020603050405020304" pitchFamily="18" charset="0"/>
                <a:cs typeface="Times New Roman" panose="02020603050405020304" pitchFamily="18" charset="0"/>
              </a:rPr>
              <a:t>Assessee’s</a:t>
            </a:r>
            <a:r>
              <a:rPr lang="en-GB" sz="2400" dirty="0">
                <a:latin typeface="Times New Roman" panose="02020603050405020304" pitchFamily="18" charset="0"/>
                <a:cs typeface="Times New Roman" panose="02020603050405020304" pitchFamily="18" charset="0"/>
              </a:rPr>
              <a:t> submission that the stamp duty rates are not the fair market value of the property;</a:t>
            </a: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78168168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163" y="200583"/>
            <a:ext cx="11505827" cy="5977488"/>
          </a:xfrm>
        </p:spPr>
        <p:txBody>
          <a:bodyPr>
            <a:normAutofit/>
          </a:bodyPr>
          <a:lstStyle/>
          <a:p>
            <a:pPr marL="0" indent="0" algn="just">
              <a:lnSpc>
                <a:spcPct val="100000"/>
              </a:lnSpc>
              <a:buNone/>
            </a:pPr>
            <a:r>
              <a:rPr lang="en-GB" sz="2400" dirty="0">
                <a:latin typeface="Times New Roman" panose="02020603050405020304" pitchFamily="18" charset="0"/>
                <a:cs typeface="Times New Roman" panose="02020603050405020304" pitchFamily="18" charset="0"/>
              </a:rPr>
              <a:t>Refers to provisions of Section 43CA(2) read with Section 50(2)/(3), whereby if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claims before the Revenue that the value of the property determined by the stamp valuation authority exceeds the fair market value of the property as on date of transfer, the Revenue is duty-bound to refer valuation of such capital asset to valuation officer and thereafter to look at provisions of section 50(3) to substitute the actual sale consideration with the such valuation;</a:t>
            </a: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a:latin typeface="Times New Roman" panose="02020603050405020304" pitchFamily="18" charset="0"/>
                <a:cs typeface="Times New Roman" panose="02020603050405020304" pitchFamily="18" charset="0"/>
              </a:rPr>
              <a:t> Holds that the Revenue failed to do what the law mandates him to do and conveniently did not look into </a:t>
            </a:r>
            <a:r>
              <a:rPr lang="en-GB" sz="2400" dirty="0" err="1">
                <a:latin typeface="Times New Roman" panose="02020603050405020304" pitchFamily="18" charset="0"/>
                <a:cs typeface="Times New Roman" panose="02020603050405020304" pitchFamily="18" charset="0"/>
              </a:rPr>
              <a:t>Assessee’s</a:t>
            </a:r>
            <a:r>
              <a:rPr lang="en-GB" sz="2400" dirty="0">
                <a:latin typeface="Times New Roman" panose="02020603050405020304" pitchFamily="18" charset="0"/>
                <a:cs typeface="Times New Roman" panose="02020603050405020304" pitchFamily="18" charset="0"/>
              </a:rPr>
              <a:t> claim at all, states that there was no justification in rejecting </a:t>
            </a:r>
            <a:r>
              <a:rPr lang="en-GB" sz="2400" dirty="0" err="1">
                <a:latin typeface="Times New Roman" panose="02020603050405020304" pitchFamily="18" charset="0"/>
                <a:cs typeface="Times New Roman" panose="02020603050405020304" pitchFamily="18" charset="0"/>
              </a:rPr>
              <a:t>Assessee’s</a:t>
            </a:r>
            <a:r>
              <a:rPr lang="en-GB" sz="2400" dirty="0">
                <a:latin typeface="Times New Roman" panose="02020603050405020304" pitchFamily="18" charset="0"/>
                <a:cs typeface="Times New Roman" panose="02020603050405020304" pitchFamily="18" charset="0"/>
              </a:rPr>
              <a:t> claim by holding that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failed to substantiate that valuation of stamp duty authority is not challenged/disputed; </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Holds that “</a:t>
            </a:r>
            <a:r>
              <a:rPr lang="en-GB" sz="2400" i="1" dirty="0">
                <a:latin typeface="Times New Roman" panose="02020603050405020304" pitchFamily="18" charset="0"/>
                <a:cs typeface="Times New Roman" panose="02020603050405020304" pitchFamily="18" charset="0"/>
              </a:rPr>
              <a:t>where the law mandates the learned assessing officer to do the things in a particular manner, if he fails to do so as per the provisions of the law, we do not have any other alternative but to delete the addition</a:t>
            </a:r>
            <a:r>
              <a:rPr lang="en-GB" sz="2400" dirty="0">
                <a:latin typeface="Times New Roman" panose="02020603050405020304" pitchFamily="18" charset="0"/>
                <a:cs typeface="Times New Roman" panose="02020603050405020304" pitchFamily="18" charset="0"/>
              </a:rPr>
              <a:t>.”, accordingly deletes the addition made under Section 43CA; </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214265148"/>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399" y="139700"/>
            <a:ext cx="11418807" cy="6037263"/>
          </a:xfrm>
        </p:spPr>
        <p:txBody>
          <a:bodyPr>
            <a:normAutofit/>
          </a:bodyPr>
          <a:lstStyle/>
          <a:p>
            <a:pPr marL="0" indent="0" algn="just">
              <a:lnSpc>
                <a:spcPct val="100000"/>
              </a:lnSpc>
              <a:buNone/>
            </a:pPr>
            <a:r>
              <a:rPr lang="en-GB" sz="2400" b="1" dirty="0">
                <a:latin typeface="Times New Roman" panose="02020603050405020304" pitchFamily="18" charset="0"/>
                <a:cs typeface="Times New Roman" panose="02020603050405020304" pitchFamily="18" charset="0"/>
              </a:rPr>
              <a:t>(43CA  Addition - 2) </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With respect to addition under Section 43CA for AY 2017-18, ITAT notes that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sold commercial property for </a:t>
            </a:r>
            <a:r>
              <a:rPr lang="en-GB" sz="2400" dirty="0" err="1">
                <a:latin typeface="Times New Roman" panose="02020603050405020304" pitchFamily="18" charset="0"/>
                <a:cs typeface="Times New Roman" panose="02020603050405020304" pitchFamily="18" charset="0"/>
              </a:rPr>
              <a:t>Rs</a:t>
            </a:r>
            <a:r>
              <a:rPr lang="en-GB" sz="2400" dirty="0">
                <a:latin typeface="Times New Roman" panose="02020603050405020304" pitchFamily="18" charset="0"/>
                <a:cs typeface="Times New Roman" panose="02020603050405020304" pitchFamily="18" charset="0"/>
              </a:rPr>
              <a:t>. 4.75 Cr whereas the stamp duty value was </a:t>
            </a:r>
            <a:r>
              <a:rPr lang="en-GB" sz="2400" dirty="0" err="1">
                <a:latin typeface="Times New Roman" panose="02020603050405020304" pitchFamily="18" charset="0"/>
                <a:cs typeface="Times New Roman" panose="02020603050405020304" pitchFamily="18" charset="0"/>
              </a:rPr>
              <a:t>Rs</a:t>
            </a:r>
            <a:r>
              <a:rPr lang="en-GB" sz="2400" dirty="0">
                <a:latin typeface="Times New Roman" panose="02020603050405020304" pitchFamily="18" charset="0"/>
                <a:cs typeface="Times New Roman" panose="02020603050405020304" pitchFamily="18" charset="0"/>
              </a:rPr>
              <a:t>. 4.77 Cr, thus the difference was merely 0.43%;</a:t>
            </a:r>
          </a:p>
          <a:p>
            <a:pPr marL="0" indent="0" algn="just">
              <a:lnSpc>
                <a:spcPct val="100000"/>
              </a:lnSpc>
              <a:buNone/>
            </a:pPr>
            <a:endParaRPr lang="en-GB" sz="2400" dirty="0">
              <a:latin typeface="Times New Roman" panose="02020603050405020304" pitchFamily="18" charset="0"/>
              <a:cs typeface="Times New Roman" panose="02020603050405020304" pitchFamily="18" charset="0"/>
            </a:endParaRPr>
          </a:p>
          <a:p>
            <a:pPr marL="0" indent="0" algn="just">
              <a:lnSpc>
                <a:spcPct val="100000"/>
              </a:lnSpc>
              <a:buNone/>
            </a:pPr>
            <a:r>
              <a:rPr lang="en-GB" sz="2400" dirty="0">
                <a:latin typeface="Times New Roman" panose="02020603050405020304" pitchFamily="18" charset="0"/>
                <a:cs typeface="Times New Roman" panose="02020603050405020304" pitchFamily="18" charset="0"/>
              </a:rPr>
              <a:t>Rejects Revenue’s contention that prior to insertion of proviso to Section 43CA, regarding difference between stamp duty value and actual sale consideration received by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on transfer of asset, no tolerance band benefit would be available to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a:t>
            </a:r>
          </a:p>
          <a:p>
            <a:pPr marL="0" indent="0" algn="just">
              <a:lnSpc>
                <a:spcPct val="100000"/>
              </a:lnSpc>
              <a:buNone/>
            </a:pPr>
            <a:r>
              <a:rPr lang="en-GB" sz="2400" dirty="0">
                <a:latin typeface="Times New Roman" panose="02020603050405020304" pitchFamily="18" charset="0"/>
                <a:cs typeface="Times New Roman" panose="02020603050405020304" pitchFamily="18" charset="0"/>
              </a:rPr>
              <a:t>relies on Pune ITAT ruling in </a:t>
            </a:r>
            <a:r>
              <a:rPr lang="en-IN" sz="2400" dirty="0">
                <a:latin typeface="Times New Roman" panose="02020603050405020304" pitchFamily="18" charset="0"/>
                <a:cs typeface="Times New Roman" panose="02020603050405020304" pitchFamily="18" charset="0"/>
              </a:rPr>
              <a:t> </a:t>
            </a:r>
            <a:r>
              <a:rPr lang="en-IN" sz="2400" b="1" u="sng" dirty="0" err="1">
                <a:latin typeface="Times New Roman" panose="02020603050405020304" pitchFamily="18" charset="0"/>
                <a:cs typeface="Times New Roman" panose="02020603050405020304" pitchFamily="18" charset="0"/>
              </a:rPr>
              <a:t>Sai</a:t>
            </a:r>
            <a:r>
              <a:rPr lang="en-IN" sz="2400" b="1" u="sng" dirty="0">
                <a:latin typeface="Times New Roman" panose="02020603050405020304" pitchFamily="18" charset="0"/>
                <a:cs typeface="Times New Roman" panose="02020603050405020304" pitchFamily="18" charset="0"/>
              </a:rPr>
              <a:t> </a:t>
            </a:r>
            <a:r>
              <a:rPr lang="en-IN" sz="2400" b="1" u="sng" dirty="0" err="1">
                <a:latin typeface="Times New Roman" panose="02020603050405020304" pitchFamily="18" charset="0"/>
                <a:cs typeface="Times New Roman" panose="02020603050405020304" pitchFamily="18" charset="0"/>
              </a:rPr>
              <a:t>Bhargavanath</a:t>
            </a:r>
            <a:r>
              <a:rPr lang="en-IN" sz="2400" b="1" u="sng" dirty="0">
                <a:latin typeface="Times New Roman" panose="02020603050405020304" pitchFamily="18" charset="0"/>
                <a:cs typeface="Times New Roman" panose="02020603050405020304" pitchFamily="18" charset="0"/>
              </a:rPr>
              <a:t> Infra v Assistant Commissioner of Income-tax 2022] 144 taxmann.com 168 (Pune - Trib.)</a:t>
            </a:r>
            <a:r>
              <a:rPr lang="en-IN"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a:t>
            </a:r>
            <a:r>
              <a:rPr lang="en-GB" sz="2400" b="1" u="sng" dirty="0">
                <a:latin typeface="Times New Roman" panose="02020603050405020304" pitchFamily="18" charset="0"/>
                <a:cs typeface="Times New Roman" panose="02020603050405020304" pitchFamily="18" charset="0"/>
              </a:rPr>
              <a:t>wherein it was held that tolerance band of 10% would be applicable retrospectively and accordingly, holds that no addition is warranted under Section 43CA;</a:t>
            </a:r>
            <a:endParaRPr lang="en-IN" sz="2400" b="1" u="sng"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3464402276"/>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1" y="283029"/>
            <a:ext cx="11625943" cy="5893934"/>
          </a:xfrm>
        </p:spPr>
        <p:txBody>
          <a:bodyPr>
            <a:noAutofit/>
          </a:bodyPr>
          <a:lstStyle/>
          <a:p>
            <a:pPr marL="0" indent="0" algn="just">
              <a:lnSpc>
                <a:spcPct val="100000"/>
              </a:lnSpc>
              <a:buNone/>
            </a:pPr>
            <a:r>
              <a:rPr lang="en-GB" sz="2000" dirty="0">
                <a:latin typeface="Times New Roman" panose="02020603050405020304" pitchFamily="18" charset="0"/>
                <a:cs typeface="Times New Roman" panose="02020603050405020304" pitchFamily="18" charset="0"/>
              </a:rPr>
              <a:t>43. Therefore, the above decision of the coordinate bench clearly clinches the issue in favour of the </a:t>
            </a:r>
            <a:r>
              <a:rPr lang="en-GB" sz="2000" dirty="0" err="1">
                <a:latin typeface="Times New Roman" panose="02020603050405020304" pitchFamily="18" charset="0"/>
                <a:cs typeface="Times New Roman" panose="02020603050405020304" pitchFamily="18" charset="0"/>
              </a:rPr>
              <a:t>assessee</a:t>
            </a:r>
            <a:r>
              <a:rPr lang="en-GB" sz="2000" dirty="0">
                <a:latin typeface="Times New Roman" panose="02020603050405020304" pitchFamily="18" charset="0"/>
                <a:cs typeface="Times New Roman" panose="02020603050405020304" pitchFamily="18" charset="0"/>
              </a:rPr>
              <a:t> wherein it has been held that tolerance band of 10% would be applicable retrospectively. We also find that similar view has also been taken in </a:t>
            </a:r>
          </a:p>
          <a:p>
            <a:pPr marL="0" indent="0" algn="just">
              <a:lnSpc>
                <a:spcPct val="100000"/>
              </a:lnSpc>
              <a:buNone/>
            </a:pPr>
            <a:r>
              <a:rPr lang="en-IN" sz="2000" dirty="0" err="1">
                <a:latin typeface="Times New Roman" panose="02020603050405020304" pitchFamily="18" charset="0"/>
                <a:cs typeface="Times New Roman" panose="02020603050405020304" pitchFamily="18" charset="0"/>
              </a:rPr>
              <a:t>i</a:t>
            </a:r>
            <a:r>
              <a:rPr lang="en-IN" sz="2000" dirty="0">
                <a:latin typeface="Times New Roman" panose="02020603050405020304" pitchFamily="18" charset="0"/>
                <a:cs typeface="Times New Roman" panose="02020603050405020304" pitchFamily="18" charset="0"/>
              </a:rPr>
              <a:t>. </a:t>
            </a:r>
            <a:r>
              <a:rPr lang="en-IN" sz="2000" b="1" u="sng" dirty="0">
                <a:latin typeface="Times New Roman" panose="02020603050405020304" pitchFamily="18" charset="0"/>
                <a:cs typeface="Times New Roman" panose="02020603050405020304" pitchFamily="18" charset="0"/>
              </a:rPr>
              <a:t>SHRI HARISH H GANDHI VERSUS ACIT 33 (1) , MUMBAI ITA No.1244/Mum/2019 And ITA No.2603/Mum/2019 </a:t>
            </a:r>
          </a:p>
          <a:p>
            <a:pPr marL="0" indent="0" algn="just">
              <a:lnSpc>
                <a:spcPct val="100000"/>
              </a:lnSpc>
              <a:buNone/>
            </a:pPr>
            <a:r>
              <a:rPr lang="en-IN" sz="2000" b="1" u="sng" dirty="0">
                <a:latin typeface="Times New Roman" panose="02020603050405020304" pitchFamily="18" charset="0"/>
                <a:cs typeface="Times New Roman" panose="02020603050405020304" pitchFamily="18" charset="0"/>
              </a:rPr>
              <a:t>ii. V.K. DEVELOPERS VERSUS THE ACIT, CIRCLE-3, PUNE. ITA No.923/PUN/2019 </a:t>
            </a:r>
          </a:p>
          <a:p>
            <a:pPr marL="0" indent="0" algn="just">
              <a:lnSpc>
                <a:spcPct val="100000"/>
              </a:lnSpc>
              <a:buNone/>
            </a:pPr>
            <a:r>
              <a:rPr lang="en-IN" sz="2000" b="1" u="sng" dirty="0">
                <a:latin typeface="Times New Roman" panose="02020603050405020304" pitchFamily="18" charset="0"/>
                <a:cs typeface="Times New Roman" panose="02020603050405020304" pitchFamily="18" charset="0"/>
              </a:rPr>
              <a:t>iii. M/S. SHETH DEVELOPERS PRIVATE LIMITED VERSUS DEPUTY COMMISSIONER OF INCOME TAX, CENTRAL CIRCLE-4 (2) , MUMBAI AND (VICE-VERSA) </a:t>
            </a:r>
          </a:p>
          <a:p>
            <a:pPr marL="0" indent="0" algn="just">
              <a:lnSpc>
                <a:spcPct val="100000"/>
              </a:lnSpc>
              <a:buNone/>
            </a:pPr>
            <a:r>
              <a:rPr lang="en-IN" sz="2000" b="1" u="sng" dirty="0">
                <a:latin typeface="Times New Roman" panose="02020603050405020304" pitchFamily="18" charset="0"/>
                <a:cs typeface="Times New Roman" panose="02020603050405020304" pitchFamily="18" charset="0"/>
              </a:rPr>
              <a:t>ITA No.1953/Mum/2020 And </a:t>
            </a:r>
          </a:p>
          <a:p>
            <a:pPr marL="0" indent="0" algn="just">
              <a:lnSpc>
                <a:spcPct val="100000"/>
              </a:lnSpc>
              <a:buNone/>
            </a:pPr>
            <a:r>
              <a:rPr lang="en-IN" sz="2000" b="1" u="sng" dirty="0">
                <a:latin typeface="Times New Roman" panose="02020603050405020304" pitchFamily="18" charset="0"/>
                <a:cs typeface="Times New Roman" panose="02020603050405020304" pitchFamily="18" charset="0"/>
              </a:rPr>
              <a:t>ITA No.1954/Mum/2020 And </a:t>
            </a:r>
          </a:p>
          <a:p>
            <a:pPr marL="0" indent="0" algn="just">
              <a:lnSpc>
                <a:spcPct val="100000"/>
              </a:lnSpc>
              <a:buNone/>
            </a:pPr>
            <a:r>
              <a:rPr lang="en-IN" sz="2000" b="1" u="sng" dirty="0">
                <a:latin typeface="Times New Roman" panose="02020603050405020304" pitchFamily="18" charset="0"/>
                <a:cs typeface="Times New Roman" panose="02020603050405020304" pitchFamily="18" charset="0"/>
              </a:rPr>
              <a:t>ITA No.11/Mum/2021 And </a:t>
            </a:r>
          </a:p>
          <a:p>
            <a:pPr marL="0" indent="0" algn="just">
              <a:lnSpc>
                <a:spcPct val="100000"/>
              </a:lnSpc>
              <a:buNone/>
            </a:pPr>
            <a:r>
              <a:rPr lang="en-IN" sz="2000" b="1" u="sng" dirty="0">
                <a:latin typeface="Times New Roman" panose="02020603050405020304" pitchFamily="18" charset="0"/>
                <a:cs typeface="Times New Roman" panose="02020603050405020304" pitchFamily="18" charset="0"/>
              </a:rPr>
              <a:t>ITA No.12/Mum/2021</a:t>
            </a:r>
          </a:p>
          <a:p>
            <a:pPr marL="0" indent="0" algn="just">
              <a:lnSpc>
                <a:spcPct val="100000"/>
              </a:lnSpc>
              <a:buNone/>
            </a:pPr>
            <a:r>
              <a:rPr lang="en-IN" sz="2000" b="1" u="sng" dirty="0">
                <a:latin typeface="Times New Roman" panose="02020603050405020304" pitchFamily="18" charset="0"/>
                <a:cs typeface="Times New Roman" panose="02020603050405020304" pitchFamily="18" charset="0"/>
              </a:rPr>
              <a:t>iv. M/S. CITY CORPORATION LIMITED, (EARLIER KNOWN AS M/S. AMANORA FUTURE TOWERS PVT. LTD.,) VERSUS DCIT, CIRCLE-1 (1) PUNE AND VICE VERSA [2022] 96 ITR (</a:t>
            </a:r>
            <a:r>
              <a:rPr lang="en-IN" sz="2000" b="1" u="sng" dirty="0" err="1">
                <a:latin typeface="Times New Roman" panose="02020603050405020304" pitchFamily="18" charset="0"/>
                <a:cs typeface="Times New Roman" panose="02020603050405020304" pitchFamily="18" charset="0"/>
              </a:rPr>
              <a:t>Trib</a:t>
            </a:r>
            <a:r>
              <a:rPr lang="en-IN" sz="2000" b="1" u="sng" dirty="0">
                <a:latin typeface="Times New Roman" panose="02020603050405020304" pitchFamily="18" charset="0"/>
                <a:cs typeface="Times New Roman" panose="02020603050405020304" pitchFamily="18" charset="0"/>
              </a:rPr>
              <a:t>) 246 (ITAT [Pune])</a:t>
            </a:r>
          </a:p>
          <a:p>
            <a:pPr marL="0" indent="0" algn="just">
              <a:lnSpc>
                <a:spcPct val="100000"/>
              </a:lnSpc>
              <a:buNone/>
            </a:pPr>
            <a:endParaRPr lang="en-IN" sz="2000" dirty="0">
              <a:latin typeface="Times New Roman" panose="02020603050405020304" pitchFamily="18" charset="0"/>
              <a:cs typeface="Times New Roman" panose="02020603050405020304" pitchFamily="18" charset="0"/>
            </a:endParaRPr>
          </a:p>
          <a:p>
            <a:pPr marL="0" indent="0" algn="just">
              <a:lnSpc>
                <a:spcPct val="100000"/>
              </a:lnSpc>
              <a:buNone/>
            </a:pPr>
            <a:endParaRPr lang="en-IN" sz="2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447971875"/>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50" y="283029"/>
            <a:ext cx="11422251" cy="5893934"/>
          </a:xfrm>
        </p:spPr>
        <p:txBody>
          <a:bodyPr>
            <a:noAutofit/>
          </a:bodyPr>
          <a:lstStyle/>
          <a:p>
            <a:pPr marL="0" indent="0" algn="just">
              <a:lnSpc>
                <a:spcPct val="100000"/>
              </a:lnSpc>
              <a:buNone/>
            </a:pPr>
            <a:r>
              <a:rPr lang="en-GB" sz="2400" dirty="0">
                <a:latin typeface="Times New Roman" panose="02020603050405020304" pitchFamily="18" charset="0"/>
                <a:cs typeface="Times New Roman" panose="02020603050405020304" pitchFamily="18" charset="0"/>
              </a:rPr>
              <a:t>46. Accordingly, we hold that if the difference between the stamp duty value of a stock in trade and the transaction value covered by the provisions of section 43CA is less than 10% even prior to 1/4/2021, does not warrant any addition in the hands of the assessee. Accordingly, we direct the learned assessing officer to delete the addition of ₹ 203,051/– made under section 43CA of the act. Ground number 4 of the appeal of the </a:t>
            </a:r>
            <a:r>
              <a:rPr lang="en-GB" sz="2400" dirty="0" err="1">
                <a:latin typeface="Times New Roman" panose="02020603050405020304" pitchFamily="18" charset="0"/>
                <a:cs typeface="Times New Roman" panose="02020603050405020304" pitchFamily="18" charset="0"/>
              </a:rPr>
              <a:t>assessee</a:t>
            </a:r>
            <a:r>
              <a:rPr lang="en-GB" sz="2400" dirty="0">
                <a:latin typeface="Times New Roman" panose="02020603050405020304" pitchFamily="18" charset="0"/>
                <a:cs typeface="Times New Roman" panose="02020603050405020304" pitchFamily="18" charset="0"/>
              </a:rPr>
              <a:t> is allowed. </a:t>
            </a:r>
            <a:endParaRPr lang="en-IN"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248595788"/>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2" name="Picture 7" descr="images (1).jpg">
            <a:extLst>
              <a:ext uri="{FF2B5EF4-FFF2-40B4-BE49-F238E27FC236}">
                <a16:creationId xmlns:a16="http://schemas.microsoft.com/office/drawing/2014/main" id="{8E746488-B44C-7C1A-AD9A-C585F3677F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25" y="638175"/>
            <a:ext cx="11303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83" name="Subtitle 2">
            <a:extLst>
              <a:ext uri="{FF2B5EF4-FFF2-40B4-BE49-F238E27FC236}">
                <a16:creationId xmlns:a16="http://schemas.microsoft.com/office/drawing/2014/main" id="{385ABEA1-AB64-9BB8-F88F-5739634587B3}"/>
              </a:ext>
            </a:extLst>
          </p:cNvPr>
          <p:cNvSpPr>
            <a:spLocks noGrp="1"/>
          </p:cNvSpPr>
          <p:nvPr>
            <p:ph type="subTitle" idx="1"/>
          </p:nvPr>
        </p:nvSpPr>
        <p:spPr>
          <a:xfrm>
            <a:off x="914400" y="3938588"/>
            <a:ext cx="10363200" cy="1198562"/>
          </a:xfrm>
        </p:spPr>
        <p:txBody>
          <a:bodyPr>
            <a:normAutofit fontScale="92500" lnSpcReduction="20000"/>
          </a:bodyPr>
          <a:lstStyle/>
          <a:p>
            <a:pPr marR="0" algn="r"/>
            <a:r>
              <a:rPr lang="en-US" altLang="en-US" sz="2800" b="1" i="1" dirty="0">
                <a:latin typeface="Times New Roman" panose="02020603050405020304" pitchFamily="18" charset="0"/>
                <a:cs typeface="Times New Roman" panose="02020603050405020304" pitchFamily="18" charset="0"/>
              </a:rPr>
              <a:t>Thanks to my computer operator</a:t>
            </a:r>
          </a:p>
          <a:p>
            <a:pPr marR="0" algn="r"/>
            <a:endParaRPr lang="en-US" altLang="en-US" sz="2800" b="1" i="1" dirty="0">
              <a:latin typeface="Times New Roman" panose="02020603050405020304" pitchFamily="18" charset="0"/>
              <a:cs typeface="Times New Roman" panose="02020603050405020304" pitchFamily="18" charset="0"/>
            </a:endParaRPr>
          </a:p>
          <a:p>
            <a:pPr marR="0" algn="r"/>
            <a:r>
              <a:rPr lang="en-US" altLang="en-US" sz="2800" b="1" i="1" dirty="0">
                <a:latin typeface="Times New Roman" panose="02020603050405020304" pitchFamily="18" charset="0"/>
                <a:cs typeface="Times New Roman" panose="02020603050405020304" pitchFamily="18" charset="0"/>
              </a:rPr>
              <a:t>Sri. N. </a:t>
            </a:r>
            <a:r>
              <a:rPr lang="en-US" altLang="en-US" sz="2800" b="1" i="1" dirty="0" err="1">
                <a:latin typeface="Times New Roman" panose="02020603050405020304" pitchFamily="18" charset="0"/>
                <a:cs typeface="Times New Roman" panose="02020603050405020304" pitchFamily="18" charset="0"/>
              </a:rPr>
              <a:t>Beeresh</a:t>
            </a:r>
            <a:r>
              <a:rPr lang="en-US" altLang="en-US" sz="2800" b="1" i="1" dirty="0">
                <a:latin typeface="Times New Roman" panose="02020603050405020304" pitchFamily="18" charset="0"/>
                <a:cs typeface="Times New Roman" panose="02020603050405020304" pitchFamily="18" charset="0"/>
              </a:rPr>
              <a:t> &amp; Sri Vinay Kumar H</a:t>
            </a:r>
            <a:endParaRPr lang="en-IN" altLang="en-US" sz="2800" b="1" i="1" dirty="0">
              <a:latin typeface="Times New Roman" panose="02020603050405020304" pitchFamily="18" charset="0"/>
              <a:cs typeface="Times New Roman" panose="02020603050405020304" pitchFamily="18" charset="0"/>
            </a:endParaRPr>
          </a:p>
        </p:txBody>
      </p:sp>
      <p:sp>
        <p:nvSpPr>
          <p:cNvPr id="459779" name="Footer Placeholder 3">
            <a:extLst>
              <a:ext uri="{FF2B5EF4-FFF2-40B4-BE49-F238E27FC236}">
                <a16:creationId xmlns:a16="http://schemas.microsoft.com/office/drawing/2014/main" id="{305D9BE6-A8A5-B6F5-E472-D6A8DB40119A}"/>
              </a:ext>
            </a:extLst>
          </p:cNvPr>
          <p:cNvSpPr>
            <a:spLocks noGrp="1"/>
          </p:cNvSpPr>
          <p:nvPr>
            <p:ph type="ftr" sz="quarter" idx="11"/>
          </p:nvPr>
        </p:nvSpPr>
        <p:spPr bwMode="auto"/>
        <p:txBody>
          <a:bodyPr wrap="square" lIns="91440" tIns="45720" rIns="91440" bIns="45720" numCol="1" anchor="ctr"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IN" altLang="en-US"/>
              <a:t>H.C. Khincha &amp; Co</a:t>
            </a:r>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CB190-5739-F0C1-36EF-DB6054B1DD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7273FA-64C8-F4AC-BFE3-16C1051588A1}"/>
              </a:ext>
            </a:extLst>
          </p:cNvPr>
          <p:cNvSpPr>
            <a:spLocks noGrp="1"/>
          </p:cNvSpPr>
          <p:nvPr>
            <p:ph idx="1"/>
          </p:nvPr>
        </p:nvSpPr>
        <p:spPr>
          <a:xfrm>
            <a:off x="614363" y="299803"/>
            <a:ext cx="11287827"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Legal Decisions </a:t>
            </a:r>
          </a:p>
          <a:p>
            <a:pPr marL="0" indent="0" algn="just">
              <a:buNone/>
            </a:pP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In </a:t>
            </a:r>
            <a:r>
              <a:rPr lang="en-US" sz="2400" b="1" i="1" u="sng" dirty="0">
                <a:latin typeface="Times New Roman" panose="02020603050405020304" pitchFamily="18" charset="0"/>
                <a:cs typeface="Times New Roman" panose="02020603050405020304" pitchFamily="18" charset="0"/>
              </a:rPr>
              <a:t>CIT </a:t>
            </a:r>
            <a:r>
              <a:rPr lang="en-US" sz="2400" b="1" u="sng" dirty="0">
                <a:latin typeface="Times New Roman" panose="02020603050405020304" pitchFamily="18" charset="0"/>
                <a:cs typeface="Times New Roman" panose="02020603050405020304" pitchFamily="18" charset="0"/>
              </a:rPr>
              <a:t>v.</a:t>
            </a:r>
            <a:r>
              <a:rPr lang="en-US" sz="2400" b="1" i="1" u="sng" dirty="0">
                <a:latin typeface="Times New Roman" panose="02020603050405020304" pitchFamily="18" charset="0"/>
                <a:cs typeface="Times New Roman" panose="02020603050405020304" pitchFamily="18" charset="0"/>
              </a:rPr>
              <a:t> Balbir Singh Maini </a:t>
            </a:r>
            <a:r>
              <a:rPr lang="en-US" sz="2400" b="1" u="sng" dirty="0">
                <a:latin typeface="Times New Roman" panose="02020603050405020304" pitchFamily="18" charset="0"/>
                <a:cs typeface="Times New Roman" panose="02020603050405020304" pitchFamily="18" charset="0"/>
              </a:rPr>
              <a:t>[2017] 86 taxmann.com 94/251 Taxman 202/398 ITR 531 (SC) </a:t>
            </a:r>
          </a:p>
          <a:p>
            <a:pPr marL="0" indent="0" algn="just">
              <a:buNone/>
            </a:pPr>
            <a:r>
              <a:rPr lang="en-US" sz="2400" dirty="0">
                <a:latin typeface="Times New Roman" panose="02020603050405020304" pitchFamily="18" charset="0"/>
                <a:cs typeface="Times New Roman" panose="02020603050405020304" pitchFamily="18" charset="0"/>
              </a:rPr>
              <a:t>the court took note of </a:t>
            </a:r>
            <a:r>
              <a:rPr lang="en-US" sz="2400" b="1" u="sng" dirty="0">
                <a:latin typeface="Times New Roman" panose="02020603050405020304" pitchFamily="18" charset="0"/>
                <a:cs typeface="Times New Roman" panose="02020603050405020304" pitchFamily="18" charset="0"/>
              </a:rPr>
              <a:t>section 53A of the Transfer of Property Act,1882</a:t>
            </a:r>
            <a:r>
              <a:rPr lang="en-US" sz="2400" dirty="0">
                <a:latin typeface="Times New Roman" panose="02020603050405020304" pitchFamily="18" charset="0"/>
                <a:cs typeface="Times New Roman" panose="02020603050405020304" pitchFamily="18" charset="0"/>
              </a:rPr>
              <a:t> which was </a:t>
            </a:r>
            <a:r>
              <a:rPr lang="en-US" sz="2400" b="1" u="sng" dirty="0">
                <a:latin typeface="Times New Roman" panose="02020603050405020304" pitchFamily="18" charset="0"/>
                <a:cs typeface="Times New Roman" panose="02020603050405020304" pitchFamily="18" charset="0"/>
              </a:rPr>
              <a:t>amended in the year 2001 and amendment of section 17 and section 49 of the Registration Act, 1908 simultaneously. </a:t>
            </a:r>
          </a:p>
          <a:p>
            <a:pPr marL="0" indent="0" algn="just">
              <a:buNone/>
            </a:pPr>
            <a:r>
              <a:rPr lang="en-US" sz="2400" dirty="0">
                <a:latin typeface="Times New Roman" panose="02020603050405020304" pitchFamily="18" charset="0"/>
                <a:cs typeface="Times New Roman" panose="02020603050405020304" pitchFamily="18" charset="0"/>
              </a:rPr>
              <a:t>It held that the </a:t>
            </a:r>
            <a:r>
              <a:rPr lang="en-US" sz="2400" b="1" u="sng" dirty="0">
                <a:latin typeface="Times New Roman" panose="02020603050405020304" pitchFamily="18" charset="0"/>
                <a:cs typeface="Times New Roman" panose="02020603050405020304" pitchFamily="18" charset="0"/>
              </a:rPr>
              <a:t>effect of the aforesaid amendments </a:t>
            </a:r>
            <a:r>
              <a:rPr lang="en-US" sz="2400" dirty="0">
                <a:latin typeface="Times New Roman" panose="02020603050405020304" pitchFamily="18" charset="0"/>
                <a:cs typeface="Times New Roman" panose="02020603050405020304" pitchFamily="18" charset="0"/>
              </a:rPr>
              <a:t>is that, </a:t>
            </a:r>
            <a:r>
              <a:rPr lang="en-US" sz="2400" b="1" u="sng" dirty="0">
                <a:latin typeface="Times New Roman" panose="02020603050405020304" pitchFamily="18" charset="0"/>
                <a:cs typeface="Times New Roman" panose="02020603050405020304" pitchFamily="18" charset="0"/>
              </a:rPr>
              <a:t>on or after the commencement of the Registration and Other Related Laws (Amendment) Act, 2001</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if an agreement like the JDA is not registered, then it shall have no effect in law for the purpose of section 53A.</a:t>
            </a:r>
            <a:r>
              <a:rPr lang="en-US" sz="2400" u="sng"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In short, </a:t>
            </a:r>
            <a:r>
              <a:rPr lang="en-US" sz="2400" b="1" u="sng" dirty="0">
                <a:latin typeface="Times New Roman" panose="02020603050405020304" pitchFamily="18" charset="0"/>
                <a:cs typeface="Times New Roman" panose="02020603050405020304" pitchFamily="18" charset="0"/>
              </a:rPr>
              <a:t>there is no agreement in the eyes of law which can be enforced under section 53A of the Transfer of Property Act. </a:t>
            </a:r>
          </a:p>
          <a:p>
            <a:pPr marL="0" indent="0" algn="just">
              <a:buNone/>
            </a:pPr>
            <a:r>
              <a:rPr lang="en-US" sz="2400" dirty="0">
                <a:latin typeface="Times New Roman" panose="02020603050405020304" pitchFamily="18" charset="0"/>
                <a:cs typeface="Times New Roman" panose="02020603050405020304" pitchFamily="18" charset="0"/>
              </a:rPr>
              <a:t>A </a:t>
            </a:r>
            <a:r>
              <a:rPr lang="en-US" sz="2400" b="1" u="sng" dirty="0">
                <a:latin typeface="Times New Roman" panose="02020603050405020304" pitchFamily="18" charset="0"/>
                <a:cs typeface="Times New Roman" panose="02020603050405020304" pitchFamily="18" charset="0"/>
              </a:rPr>
              <a:t>reading of section 17(1A) and section 49 of the Registration Act would show that there is no contract which can be taken </a:t>
            </a:r>
            <a:r>
              <a:rPr lang="en-US" sz="2400" b="1" u="sng" dirty="0" err="1">
                <a:latin typeface="Times New Roman" panose="02020603050405020304" pitchFamily="18" charset="0"/>
                <a:cs typeface="Times New Roman" panose="02020603050405020304" pitchFamily="18" charset="0"/>
              </a:rPr>
              <a:t>cognisance</a:t>
            </a:r>
            <a:r>
              <a:rPr lang="en-US" sz="2400" b="1" u="sng" dirty="0">
                <a:latin typeface="Times New Roman" panose="02020603050405020304" pitchFamily="18" charset="0"/>
                <a:cs typeface="Times New Roman" panose="02020603050405020304" pitchFamily="18" charset="0"/>
              </a:rPr>
              <a:t> of, for the purpose of section 53A</a:t>
            </a:r>
          </a:p>
        </p:txBody>
      </p:sp>
      <p:sp>
        <p:nvSpPr>
          <p:cNvPr id="2" name="Footer Placeholder 1">
            <a:extLst>
              <a:ext uri="{FF2B5EF4-FFF2-40B4-BE49-F238E27FC236}">
                <a16:creationId xmlns:a16="http://schemas.microsoft.com/office/drawing/2014/main" id="{017A8B10-1C97-393F-DEC7-43F736385C9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5800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17DE3-3B44-3371-754D-94DAABEB90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883CEF-A21B-5CF9-620A-A9D970F98285}"/>
              </a:ext>
            </a:extLst>
          </p:cNvPr>
          <p:cNvSpPr>
            <a:spLocks noGrp="1"/>
          </p:cNvSpPr>
          <p:nvPr>
            <p:ph idx="1"/>
          </p:nvPr>
        </p:nvSpPr>
        <p:spPr>
          <a:xfrm>
            <a:off x="838200" y="299803"/>
            <a:ext cx="11063990" cy="5877160"/>
          </a:xfrm>
        </p:spPr>
        <p:txBody>
          <a:bodyPr>
            <a:normAutofit fontScale="92500" lnSpcReduction="10000"/>
          </a:bodyPr>
          <a:lstStyle/>
          <a:p>
            <a:pPr marL="0" indent="0" algn="just">
              <a:buNone/>
            </a:pPr>
            <a:r>
              <a:rPr lang="en-US" sz="2400" b="1" u="sng" dirty="0">
                <a:latin typeface="Times New Roman" panose="02020603050405020304" pitchFamily="18" charset="0"/>
                <a:cs typeface="Times New Roman" panose="02020603050405020304" pitchFamily="18" charset="0"/>
              </a:rPr>
              <a:t>In </a:t>
            </a:r>
            <a:r>
              <a:rPr lang="en-US" sz="2400" b="1" i="1" u="sng" dirty="0">
                <a:latin typeface="Times New Roman" panose="02020603050405020304" pitchFamily="18" charset="0"/>
                <a:cs typeface="Times New Roman" panose="02020603050405020304" pitchFamily="18" charset="0"/>
              </a:rPr>
              <a:t>Dr. Joao Souza </a:t>
            </a:r>
            <a:r>
              <a:rPr lang="en-US" sz="2400" b="1" i="1" u="sng" dirty="0" err="1">
                <a:latin typeface="Times New Roman" panose="02020603050405020304" pitchFamily="18" charset="0"/>
                <a:cs typeface="Times New Roman" panose="02020603050405020304" pitchFamily="18" charset="0"/>
              </a:rPr>
              <a:t>Proenca</a:t>
            </a:r>
            <a:r>
              <a:rPr lang="en-US" sz="2400" b="1" i="1" u="sng"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v.</a:t>
            </a:r>
            <a:r>
              <a:rPr lang="en-US" sz="2400" b="1" i="1" u="sng" dirty="0">
                <a:latin typeface="Times New Roman" panose="02020603050405020304" pitchFamily="18" charset="0"/>
                <a:cs typeface="Times New Roman" panose="02020603050405020304" pitchFamily="18" charset="0"/>
              </a:rPr>
              <a:t> ITO </a:t>
            </a:r>
            <a:r>
              <a:rPr lang="en-US" sz="2400" b="1" u="sng" dirty="0">
                <a:latin typeface="Times New Roman" panose="02020603050405020304" pitchFamily="18" charset="0"/>
                <a:cs typeface="Times New Roman" panose="02020603050405020304" pitchFamily="18" charset="0"/>
              </a:rPr>
              <a:t>[2018] 90 taxmann.com 83/253 Taxman 275/401 ITR 105 (Bom.) </a:t>
            </a:r>
          </a:p>
          <a:p>
            <a:pPr marL="0" indent="0" algn="just">
              <a:buNone/>
            </a:pPr>
            <a:r>
              <a:rPr lang="en-US" sz="2400" dirty="0">
                <a:latin typeface="Times New Roman" panose="02020603050405020304" pitchFamily="18" charset="0"/>
                <a:cs typeface="Times New Roman" panose="02020603050405020304" pitchFamily="18" charset="0"/>
              </a:rPr>
              <a:t>the assessee executed a power of attorney in the previous year relevant to the assessment year 1993-94. </a:t>
            </a:r>
          </a:p>
          <a:p>
            <a:pPr marL="0" indent="0" algn="just">
              <a:buNone/>
            </a:pPr>
            <a:r>
              <a:rPr lang="en-US" sz="2400" dirty="0">
                <a:latin typeface="Times New Roman" panose="02020603050405020304" pitchFamily="18" charset="0"/>
                <a:cs typeface="Times New Roman" panose="02020603050405020304" pitchFamily="18" charset="0"/>
              </a:rPr>
              <a:t>The power of attorney did not disclose that the possession was given to the developer in pursuance of the said power of attorney. </a:t>
            </a:r>
          </a:p>
          <a:p>
            <a:pPr marL="0" indent="0" algn="just">
              <a:buNone/>
            </a:pPr>
            <a:r>
              <a:rPr lang="en-US" sz="2400" dirty="0">
                <a:latin typeface="Times New Roman" panose="02020603050405020304" pitchFamily="18" charset="0"/>
                <a:cs typeface="Times New Roman" panose="02020603050405020304" pitchFamily="18" charset="0"/>
              </a:rPr>
              <a:t>Subsequently, yet another agreement was entered into on 30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April, 2001 which referred to some oral agreement and confirmed that the assessee continued to be the full owner of the property.</a:t>
            </a:r>
          </a:p>
          <a:p>
            <a:pPr marL="0" indent="0" algn="just">
              <a:buNone/>
            </a:pPr>
            <a:r>
              <a:rPr lang="en-US" sz="2400" dirty="0">
                <a:latin typeface="Times New Roman" panose="02020603050405020304" pitchFamily="18" charset="0"/>
                <a:cs typeface="Times New Roman" panose="02020603050405020304" pitchFamily="18" charset="0"/>
              </a:rPr>
              <a:t> When the proceedings for assessment were initiated for the assessment year 2002-03, the assessee contended that the subject matter of transfer had happened in the previous year relevant to the assessment year 1993-94 and therefore no transfer was made in the assessment year 2002-03. </a:t>
            </a:r>
          </a:p>
          <a:p>
            <a:pPr marL="0" indent="0" algn="just">
              <a:buNone/>
            </a:pPr>
            <a:r>
              <a:rPr lang="en-US" sz="2400" b="1" u="sng" dirty="0">
                <a:latin typeface="Times New Roman" panose="02020603050405020304" pitchFamily="18" charset="0"/>
                <a:cs typeface="Times New Roman" panose="02020603050405020304" pitchFamily="18" charset="0"/>
              </a:rPr>
              <a:t>The court held that the assessee had not given possession to the developer and had given only access to the land to do certain jobs and the agreement entered into in 2001 also confirmed the continuance of ownership with the assessee.</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Thus, the actual possession was given in pursuance of the agreement so made in the previous year relevant to the assessment year 2002-03 and accordingly the assessment of income in the assessment year 2002-03 was upheld. </a:t>
            </a:r>
            <a:endParaRPr lang="en-US" sz="20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D12654F-19DF-E1A3-FF6F-C3314F5C82A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191180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5BBDC-D918-3D3A-6EF5-15660C29BB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2D1D61-FAAA-D134-BDAC-989F46533298}"/>
              </a:ext>
            </a:extLst>
          </p:cNvPr>
          <p:cNvSpPr>
            <a:spLocks noGrp="1"/>
          </p:cNvSpPr>
          <p:nvPr>
            <p:ph idx="1"/>
          </p:nvPr>
        </p:nvSpPr>
        <p:spPr>
          <a:xfrm>
            <a:off x="838200" y="299803"/>
            <a:ext cx="11063990" cy="5877160"/>
          </a:xfrm>
        </p:spPr>
        <p:txBody>
          <a:bodyPr>
            <a:normAutofit fontScale="92500" lnSpcReduction="10000"/>
          </a:bodyPr>
          <a:lstStyle/>
          <a:p>
            <a:pPr marL="0" indent="0" algn="just">
              <a:buNone/>
            </a:pPr>
            <a:r>
              <a:rPr lang="en-US" sz="2400" b="1" u="sng" dirty="0">
                <a:latin typeface="Times New Roman" panose="02020603050405020304" pitchFamily="18" charset="0"/>
                <a:cs typeface="Times New Roman" panose="02020603050405020304" pitchFamily="18" charset="0"/>
              </a:rPr>
              <a:t>In </a:t>
            </a:r>
            <a:r>
              <a:rPr lang="en-US" sz="2400" b="1" i="1" u="sng" dirty="0">
                <a:latin typeface="Times New Roman" panose="02020603050405020304" pitchFamily="18" charset="0"/>
                <a:cs typeface="Times New Roman" panose="02020603050405020304" pitchFamily="18" charset="0"/>
              </a:rPr>
              <a:t>Chaturbhuj Dwarkadas Kapadia of Bombay </a:t>
            </a:r>
            <a:r>
              <a:rPr lang="en-US" sz="2400" b="1" u="sng" dirty="0">
                <a:latin typeface="Times New Roman" panose="02020603050405020304" pitchFamily="18" charset="0"/>
                <a:cs typeface="Times New Roman" panose="02020603050405020304" pitchFamily="18" charset="0"/>
              </a:rPr>
              <a:t>v.</a:t>
            </a:r>
            <a:r>
              <a:rPr lang="en-US" sz="2400" b="1" i="1" u="sng" dirty="0">
                <a:latin typeface="Times New Roman" panose="02020603050405020304" pitchFamily="18" charset="0"/>
                <a:cs typeface="Times New Roman" panose="02020603050405020304" pitchFamily="18" charset="0"/>
              </a:rPr>
              <a:t> CIT </a:t>
            </a:r>
            <a:r>
              <a:rPr lang="en-US" sz="2400" b="1" u="sng" dirty="0">
                <a:latin typeface="Times New Roman" panose="02020603050405020304" pitchFamily="18" charset="0"/>
                <a:cs typeface="Times New Roman" panose="02020603050405020304" pitchFamily="18" charset="0"/>
              </a:rPr>
              <a:t>[2003] 129 Taxman 497/260 ITR 491 (Bom.) </a:t>
            </a:r>
          </a:p>
          <a:p>
            <a:pPr marL="0" indent="0" algn="just">
              <a:buNone/>
            </a:pPr>
            <a:r>
              <a:rPr lang="en-US" sz="2400" dirty="0">
                <a:latin typeface="Times New Roman" panose="02020603050405020304" pitchFamily="18" charset="0"/>
                <a:cs typeface="Times New Roman" panose="02020603050405020304" pitchFamily="18" charset="0"/>
              </a:rPr>
              <a:t>the assessee who had undivided share in a property by agreement agreed to sell to a builder his share in the property for a consideration of Rs.185.63 lakhs with a right to builder to develop the property. </a:t>
            </a:r>
          </a:p>
          <a:p>
            <a:pPr marL="0" indent="0" algn="just">
              <a:buNone/>
            </a:pPr>
            <a:r>
              <a:rPr lang="en-US" sz="2400" b="1" u="sng" dirty="0">
                <a:latin typeface="Times New Roman" panose="02020603050405020304" pitchFamily="18" charset="0"/>
                <a:cs typeface="Times New Roman" panose="02020603050405020304" pitchFamily="18" charset="0"/>
              </a:rPr>
              <a:t>The assessee executed a limited a power of attorney, </a:t>
            </a:r>
            <a:r>
              <a:rPr lang="en-US" sz="2400" b="1" u="sng" dirty="0" err="1">
                <a:latin typeface="Times New Roman" panose="02020603050405020304" pitchFamily="18" charset="0"/>
                <a:cs typeface="Times New Roman" panose="02020603050405020304" pitchFamily="18" charset="0"/>
              </a:rPr>
              <a:t>authorising</a:t>
            </a:r>
            <a:r>
              <a:rPr lang="en-US" sz="2400" b="1" u="sng" dirty="0">
                <a:latin typeface="Times New Roman" panose="02020603050405020304" pitchFamily="18" charset="0"/>
                <a:cs typeface="Times New Roman" panose="02020603050405020304" pitchFamily="18" charset="0"/>
              </a:rPr>
              <a:t> the builder to deal with the property and also obtain permissions and approvals from the local authorities</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court applying section 2(47)(v) </a:t>
            </a:r>
            <a:r>
              <a:rPr lang="en-US" sz="2400" dirty="0">
                <a:latin typeface="Times New Roman" panose="02020603050405020304" pitchFamily="18" charset="0"/>
                <a:cs typeface="Times New Roman" panose="02020603050405020304" pitchFamily="18" charset="0"/>
              </a:rPr>
              <a:t>which reads "</a:t>
            </a:r>
            <a:r>
              <a:rPr lang="en-US" sz="2400" i="1" dirty="0">
                <a:latin typeface="Times New Roman" panose="02020603050405020304" pitchFamily="18" charset="0"/>
                <a:cs typeface="Times New Roman" panose="02020603050405020304" pitchFamily="18" charset="0"/>
              </a:rPr>
              <a:t>any transaction involving allowing of the possession of any immovable property to be taken or retained in part performance of a contract of the nature referred to in section 53A of the Transfer of Property Act</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held that the date on which the developer came into possession of the land is the date on which the transfer was affected.  Accordingly, the decision was in </a:t>
            </a:r>
            <a:r>
              <a:rPr lang="en-US" sz="2400" b="1" u="sng" dirty="0" err="1">
                <a:latin typeface="Times New Roman" panose="02020603050405020304" pitchFamily="18" charset="0"/>
                <a:cs typeface="Times New Roman" panose="02020603050405020304" pitchFamily="18" charset="0"/>
              </a:rPr>
              <a:t>favour</a:t>
            </a:r>
            <a:r>
              <a:rPr lang="en-US" sz="2400" b="1" u="sng" dirty="0">
                <a:latin typeface="Times New Roman" panose="02020603050405020304" pitchFamily="18" charset="0"/>
                <a:cs typeface="Times New Roman" panose="02020603050405020304" pitchFamily="18" charset="0"/>
              </a:rPr>
              <a:t> of Revenue.</a:t>
            </a:r>
          </a:p>
          <a:p>
            <a:pPr marL="0" indent="0" algn="just">
              <a:buNone/>
            </a:pPr>
            <a:r>
              <a:rPr lang="en-US" sz="2400" b="1" i="1" u="sng" dirty="0">
                <a:latin typeface="Times New Roman" panose="02020603050405020304" pitchFamily="18" charset="0"/>
                <a:cs typeface="Times New Roman" panose="02020603050405020304" pitchFamily="18" charset="0"/>
              </a:rPr>
              <a:t>the facts of this case relate to the period prior to the amendments made in the year 2001 in section 53A of the Transfer of Property Act, 1882 and to sections 17(1A) and 49 of the Registration Act, 1908. </a:t>
            </a:r>
          </a:p>
          <a:p>
            <a:pPr marL="0" indent="0" algn="just">
              <a:buNone/>
            </a:pPr>
            <a:r>
              <a:rPr lang="en-US" sz="2400" b="1" i="1" u="sng" dirty="0">
                <a:latin typeface="Times New Roman" panose="02020603050405020304" pitchFamily="18" charset="0"/>
                <a:cs typeface="Times New Roman" panose="02020603050405020304" pitchFamily="18" charset="0"/>
              </a:rPr>
              <a:t>Hence this decision though described here has lost its relevance post the legal amendments. Similarly, the decision of CIT </a:t>
            </a:r>
            <a:r>
              <a:rPr lang="en-US" sz="2400" b="1" u="sng" dirty="0">
                <a:latin typeface="Times New Roman" panose="02020603050405020304" pitchFamily="18" charset="0"/>
                <a:cs typeface="Times New Roman" panose="02020603050405020304" pitchFamily="18" charset="0"/>
              </a:rPr>
              <a:t>v.</a:t>
            </a:r>
            <a:r>
              <a:rPr lang="en-US" sz="2400" b="1" i="1" u="sng" dirty="0">
                <a:latin typeface="Times New Roman" panose="02020603050405020304" pitchFamily="18" charset="0"/>
                <a:cs typeface="Times New Roman" panose="02020603050405020304" pitchFamily="18" charset="0"/>
              </a:rPr>
              <a:t> Dr. T.K. Dayalu </a:t>
            </a:r>
            <a:r>
              <a:rPr lang="en-US" sz="2400" b="1" u="sng" dirty="0">
                <a:latin typeface="Times New Roman" panose="02020603050405020304" pitchFamily="18" charset="0"/>
                <a:cs typeface="Times New Roman" panose="02020603050405020304" pitchFamily="18" charset="0"/>
              </a:rPr>
              <a:t>[2011] 14 taxmann.com 120/202 Taxman 531/ (Kar.)</a:t>
            </a:r>
            <a:r>
              <a:rPr lang="en-US" sz="2400" b="1" i="1" u="sng" dirty="0">
                <a:latin typeface="Times New Roman" panose="02020603050405020304" pitchFamily="18" charset="0"/>
                <a:cs typeface="Times New Roman" panose="02020603050405020304" pitchFamily="18" charset="0"/>
              </a:rPr>
              <a:t> relate to assessment year before the amendments were made in 2001.</a:t>
            </a:r>
            <a:endParaRPr lang="en-US" sz="20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AD198D5-BB7A-C852-4AE3-6BAF477CB68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700753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CAB9F-F66D-E00A-7A1D-89F0C53260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D900B-A55A-B89E-06CF-2203A26D7B40}"/>
              </a:ext>
            </a:extLst>
          </p:cNvPr>
          <p:cNvSpPr>
            <a:spLocks noGrp="1"/>
          </p:cNvSpPr>
          <p:nvPr>
            <p:ph idx="1"/>
          </p:nvPr>
        </p:nvSpPr>
        <p:spPr>
          <a:xfrm>
            <a:off x="838200" y="299803"/>
            <a:ext cx="11063990" cy="5877160"/>
          </a:xfrm>
        </p:spPr>
        <p:txBody>
          <a:bodyPr>
            <a:normAutofit/>
          </a:bodyPr>
          <a:lstStyle/>
          <a:p>
            <a:pPr marL="0" indent="0" algn="just">
              <a:buNone/>
            </a:pPr>
            <a:r>
              <a:rPr lang="en-US" sz="2400" b="1" u="sng" dirty="0">
                <a:latin typeface="Times New Roman" panose="02020603050405020304" pitchFamily="18" charset="0"/>
                <a:cs typeface="Times New Roman" panose="02020603050405020304" pitchFamily="18" charset="0"/>
              </a:rPr>
              <a:t>In </a:t>
            </a:r>
            <a:r>
              <a:rPr lang="en-US" sz="2400" b="1" i="1" u="sng" dirty="0">
                <a:latin typeface="Times New Roman" panose="02020603050405020304" pitchFamily="18" charset="0"/>
                <a:cs typeface="Times New Roman" panose="02020603050405020304" pitchFamily="18" charset="0"/>
              </a:rPr>
              <a:t>Darshana Anand Damle </a:t>
            </a:r>
            <a:r>
              <a:rPr lang="en-US" sz="2400" b="1" u="sng" dirty="0">
                <a:latin typeface="Times New Roman" panose="02020603050405020304" pitchFamily="18" charset="0"/>
                <a:cs typeface="Times New Roman" panose="02020603050405020304" pitchFamily="18" charset="0"/>
              </a:rPr>
              <a:t>v.</a:t>
            </a:r>
            <a:r>
              <a:rPr lang="en-US" sz="2400" b="1" i="1" u="sng" dirty="0">
                <a:latin typeface="Times New Roman" panose="02020603050405020304" pitchFamily="18" charset="0"/>
                <a:cs typeface="Times New Roman" panose="02020603050405020304" pitchFamily="18" charset="0"/>
              </a:rPr>
              <a:t> Dy. CIT </a:t>
            </a:r>
            <a:r>
              <a:rPr lang="en-US" sz="2400" b="1" u="sng" dirty="0">
                <a:latin typeface="Times New Roman" panose="02020603050405020304" pitchFamily="18" charset="0"/>
                <a:cs typeface="Times New Roman" panose="02020603050405020304" pitchFamily="18" charset="0"/>
              </a:rPr>
              <a:t>[2023] 155 taxmann.com 202/295 Taxman240/459 ITR 60 (Bom.) </a:t>
            </a:r>
          </a:p>
          <a:p>
            <a:pPr marL="0" indent="0" algn="just">
              <a:buNone/>
            </a:pPr>
            <a:r>
              <a:rPr lang="en-US" sz="2400" dirty="0">
                <a:latin typeface="Times New Roman" panose="02020603050405020304" pitchFamily="18" charset="0"/>
                <a:cs typeface="Times New Roman" panose="02020603050405020304" pitchFamily="18" charset="0"/>
              </a:rPr>
              <a:t>the assessee entered into a development agreement for land development with another party. </a:t>
            </a:r>
          </a:p>
          <a:p>
            <a:pPr marL="0" indent="0" algn="just">
              <a:buNone/>
            </a:pPr>
            <a:r>
              <a:rPr lang="en-US" sz="2400" dirty="0">
                <a:latin typeface="Times New Roman" panose="02020603050405020304" pitchFamily="18" charset="0"/>
                <a:cs typeface="Times New Roman" panose="02020603050405020304" pitchFamily="18" charset="0"/>
              </a:rPr>
              <a:t>The assessee explained at the time of assessment that it was not a transfer of property which was accepted. </a:t>
            </a:r>
          </a:p>
          <a:p>
            <a:pPr marL="0" indent="0" algn="just">
              <a:buNone/>
            </a:pPr>
            <a:r>
              <a:rPr lang="en-US" sz="2400" dirty="0">
                <a:latin typeface="Times New Roman" panose="02020603050405020304" pitchFamily="18" charset="0"/>
                <a:cs typeface="Times New Roman" panose="02020603050405020304" pitchFamily="18" charset="0"/>
              </a:rPr>
              <a:t>Later, a notice under section 148 was issued. </a:t>
            </a:r>
          </a:p>
          <a:p>
            <a:pPr marL="0" indent="0" algn="just">
              <a:buNone/>
            </a:pPr>
            <a:r>
              <a:rPr lang="en-US" sz="2400" b="1" u="sng" dirty="0">
                <a:latin typeface="Times New Roman" panose="02020603050405020304" pitchFamily="18" charset="0"/>
                <a:cs typeface="Times New Roman" panose="02020603050405020304" pitchFamily="18" charset="0"/>
              </a:rPr>
              <a:t>The assessee claimed that he had only granted a </a:t>
            </a:r>
            <a:r>
              <a:rPr lang="en-US" sz="2400" b="1" u="sng" dirty="0" err="1">
                <a:latin typeface="Times New Roman" panose="02020603050405020304" pitchFamily="18" charset="0"/>
                <a:cs typeface="Times New Roman" panose="02020603050405020304" pitchFamily="18" charset="0"/>
              </a:rPr>
              <a:t>licence</a:t>
            </a:r>
            <a:r>
              <a:rPr lang="en-US" sz="2400" b="1" u="sng" dirty="0">
                <a:latin typeface="Times New Roman" panose="02020603050405020304" pitchFamily="18" charset="0"/>
                <a:cs typeface="Times New Roman" panose="02020603050405020304" pitchFamily="18" charset="0"/>
              </a:rPr>
              <a:t> to the developer to enter the </a:t>
            </a:r>
            <a:r>
              <a:rPr lang="en-US" sz="2400" b="1" u="sng" dirty="0" err="1">
                <a:latin typeface="Times New Roman" panose="02020603050405020304" pitchFamily="18" charset="0"/>
                <a:cs typeface="Times New Roman" panose="02020603050405020304" pitchFamily="18" charset="0"/>
              </a:rPr>
              <a:t>assessee's</a:t>
            </a:r>
            <a:r>
              <a:rPr lang="en-US" sz="2400" b="1" u="sng" dirty="0">
                <a:latin typeface="Times New Roman" panose="02020603050405020304" pitchFamily="18" charset="0"/>
                <a:cs typeface="Times New Roman" panose="02020603050405020304" pitchFamily="18" charset="0"/>
              </a:rPr>
              <a:t> land for the purpose of development and the same did not amount to "allowing possession of land" and accordingly the issue of notice under section 148 was quashed on the ground that the assessee had disclosed all material facts before the Assessing Officer at the time of assessment. </a:t>
            </a:r>
          </a:p>
          <a:p>
            <a:pPr marL="0" indent="0" algn="just">
              <a:buNone/>
            </a:pPr>
            <a:r>
              <a:rPr lang="en-US" sz="2400" b="1" u="sng" dirty="0">
                <a:latin typeface="Times New Roman" panose="02020603050405020304" pitchFamily="18" charset="0"/>
                <a:cs typeface="Times New Roman" panose="02020603050405020304" pitchFamily="18" charset="0"/>
              </a:rPr>
              <a:t>The essence of the decision is that the possession of land was given to the developer for development purposes and hence was not covered by the term 'transfer</a:t>
            </a:r>
            <a:r>
              <a:rPr lang="en-US" sz="2400" b="1" i="1" u="sng" dirty="0">
                <a:latin typeface="Times New Roman" panose="02020603050405020304" pitchFamily="18" charset="0"/>
                <a:cs typeface="Times New Roman" panose="02020603050405020304" pitchFamily="18" charset="0"/>
              </a:rPr>
              <a:t>'</a:t>
            </a:r>
            <a:r>
              <a:rPr lang="en-US" sz="2400" b="1" u="sng" dirty="0">
                <a:latin typeface="Times New Roman" panose="02020603050405020304" pitchFamily="18" charset="0"/>
                <a:cs typeface="Times New Roman" panose="02020603050405020304" pitchFamily="18" charset="0"/>
              </a:rPr>
              <a:t>. </a:t>
            </a:r>
            <a:endParaRPr lang="en-US" sz="20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C1FCCDB-F121-9B07-BD6C-C053934C6CF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156622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6E835-7E42-1ACD-9D37-55DC800898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CC3A90-7A75-1D62-4069-0EF2B2D12C14}"/>
              </a:ext>
            </a:extLst>
          </p:cNvPr>
          <p:cNvSpPr>
            <a:spLocks noGrp="1"/>
          </p:cNvSpPr>
          <p:nvPr>
            <p:ph idx="1"/>
          </p:nvPr>
        </p:nvSpPr>
        <p:spPr>
          <a:xfrm>
            <a:off x="838200" y="299803"/>
            <a:ext cx="1106399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In </a:t>
            </a:r>
            <a:r>
              <a:rPr lang="en-US" sz="2400" b="1" i="1" u="sng" dirty="0">
                <a:latin typeface="Times New Roman" panose="02020603050405020304" pitchFamily="18" charset="0"/>
                <a:cs typeface="Times New Roman" panose="02020603050405020304" pitchFamily="18" charset="0"/>
              </a:rPr>
              <a:t>Bharat Jayantilal Patel </a:t>
            </a:r>
            <a:r>
              <a:rPr lang="en-US" sz="2400" b="1" u="sng" dirty="0">
                <a:latin typeface="Times New Roman" panose="02020603050405020304" pitchFamily="18" charset="0"/>
                <a:cs typeface="Times New Roman" panose="02020603050405020304" pitchFamily="18" charset="0"/>
              </a:rPr>
              <a:t>v.</a:t>
            </a:r>
            <a:r>
              <a:rPr lang="en-US" sz="2400" b="1" i="1" u="sng" dirty="0">
                <a:latin typeface="Times New Roman" panose="02020603050405020304" pitchFamily="18" charset="0"/>
                <a:cs typeface="Times New Roman" panose="02020603050405020304" pitchFamily="18" charset="0"/>
              </a:rPr>
              <a:t> Dy. CIT </a:t>
            </a:r>
            <a:r>
              <a:rPr lang="en-US" sz="2400" b="1" u="sng" dirty="0">
                <a:latin typeface="Times New Roman" panose="02020603050405020304" pitchFamily="18" charset="0"/>
                <a:cs typeface="Times New Roman" panose="02020603050405020304" pitchFamily="18" charset="0"/>
              </a:rPr>
              <a:t>[2023] 149 taxmann.com 290/292 Taxman 276 (Bom.) </a:t>
            </a:r>
          </a:p>
          <a:p>
            <a:pPr marL="0" indent="0" algn="just">
              <a:buNone/>
            </a:pPr>
            <a:r>
              <a:rPr lang="en-US" sz="2400" dirty="0">
                <a:latin typeface="Times New Roman" panose="02020603050405020304" pitchFamily="18" charset="0"/>
                <a:cs typeface="Times New Roman" panose="02020603050405020304" pitchFamily="18" charset="0"/>
              </a:rPr>
              <a:t>the assessee executed a power attorney permitting the developer to enter the property and had received consideration which was treated as transfer of capital asset and hence liable for capital gains. </a:t>
            </a:r>
          </a:p>
          <a:p>
            <a:pPr marL="0" indent="0" algn="just">
              <a:buNone/>
            </a:pPr>
            <a:endParaRPr lang="en-US" sz="2400" i="1"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It was held that the development agreement only permitted construction by the developer on land owned by the assessee which did not have the effect of transmitting possession in </a:t>
            </a:r>
            <a:r>
              <a:rPr lang="en-US" sz="2400" b="1" u="sng" dirty="0" err="1">
                <a:latin typeface="Times New Roman" panose="02020603050405020304" pitchFamily="18" charset="0"/>
                <a:cs typeface="Times New Roman" panose="02020603050405020304" pitchFamily="18" charset="0"/>
              </a:rPr>
              <a:t>favour</a:t>
            </a:r>
            <a:r>
              <a:rPr lang="en-US" sz="2400" b="1" u="sng" dirty="0">
                <a:latin typeface="Times New Roman" panose="02020603050405020304" pitchFamily="18" charset="0"/>
                <a:cs typeface="Times New Roman" panose="02020603050405020304" pitchFamily="18" charset="0"/>
              </a:rPr>
              <a:t> of the developer within the meaning and spirit of section 53A of the Transfer of Property Act, 1882.</a:t>
            </a:r>
            <a:endParaRPr lang="en-US" sz="20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6AA1466-2C5A-FF65-C496-7AC70220CA3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23627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A9C46-749E-A1E9-B838-C151A40F2C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0C766-CC92-9283-F90D-910EB0C8B29A}"/>
              </a:ext>
            </a:extLst>
          </p:cNvPr>
          <p:cNvSpPr>
            <a:spLocks noGrp="1"/>
          </p:cNvSpPr>
          <p:nvPr>
            <p:ph idx="1"/>
          </p:nvPr>
        </p:nvSpPr>
        <p:spPr>
          <a:xfrm>
            <a:off x="838200" y="299803"/>
            <a:ext cx="1106399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Grounds of </a:t>
            </a:r>
            <a:r>
              <a:rPr lang="en-US" sz="2400" b="1" dirty="0" err="1">
                <a:latin typeface="Times New Roman" panose="02020603050405020304" pitchFamily="18" charset="0"/>
                <a:cs typeface="Times New Roman" panose="02020603050405020304" pitchFamily="18" charset="0"/>
              </a:rPr>
              <a:t>assessee</a:t>
            </a:r>
            <a:endParaRPr lang="en-US" sz="2400" b="1" dirty="0">
              <a:latin typeface="Times New Roman" panose="02020603050405020304" pitchFamily="18" charset="0"/>
              <a:cs typeface="Times New Roman" panose="02020603050405020304" pitchFamily="18" charset="0"/>
            </a:endParaRPr>
          </a:p>
          <a:p>
            <a:pPr marL="0" indent="0" algn="just">
              <a:buNone/>
            </a:pP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assessee had dispute with the developer which was referred to arbitration and the small plot was sold based on the consent award made by the arbitral Tribunal for Rs.9 crore in August, 2015 and tax on capital gain was paid in October, 2015.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This fortifies the stand that the transfer of capital asset had occurred only in August, 2015 and not based on the agreement dated 31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December, 2008</a:t>
            </a:r>
          </a:p>
          <a:p>
            <a:pPr marL="0" indent="0" algn="just">
              <a:buNone/>
            </a:pP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The assessee claimed that no amount was received in pursuance of the agreement dated 31</a:t>
            </a:r>
            <a:r>
              <a:rPr lang="en-US" sz="2400" b="1" u="sng" baseline="30000" dirty="0">
                <a:latin typeface="Times New Roman" panose="02020603050405020304" pitchFamily="18" charset="0"/>
                <a:cs typeface="Times New Roman" panose="02020603050405020304" pitchFamily="18" charset="0"/>
              </a:rPr>
              <a:t>st</a:t>
            </a:r>
            <a:r>
              <a:rPr lang="en-US" sz="2400" b="1" u="sng" dirty="0">
                <a:latin typeface="Times New Roman" panose="02020603050405020304" pitchFamily="18" charset="0"/>
                <a:cs typeface="Times New Roman" panose="02020603050405020304" pitchFamily="18" charset="0"/>
              </a:rPr>
              <a:t> December, 2008 and the clauses relating to handing over of possession, indicated that it was for the limited purpose of development.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developed areas were to be shared by the co-developers as per the agreement. </a:t>
            </a:r>
            <a:r>
              <a:rPr lang="en-US" sz="2400" b="1" dirty="0">
                <a:latin typeface="Times New Roman" panose="02020603050405020304" pitchFamily="18" charset="0"/>
                <a:cs typeface="Times New Roman" panose="02020603050405020304" pitchFamily="18" charset="0"/>
              </a:rPr>
              <a:t> </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1D94689-7767-0902-DBEA-8C88DAAEFCA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14740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63C7B-7A5A-3AA9-EF0A-BCB7EC0227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896BB-2A27-94B2-70CB-03A2F0FA3C6F}"/>
              </a:ext>
            </a:extLst>
          </p:cNvPr>
          <p:cNvSpPr>
            <a:spLocks noGrp="1"/>
          </p:cNvSpPr>
          <p:nvPr>
            <p:ph idx="1"/>
          </p:nvPr>
        </p:nvSpPr>
        <p:spPr>
          <a:xfrm>
            <a:off x="838200" y="299803"/>
            <a:ext cx="11063990" cy="5877160"/>
          </a:xfrm>
        </p:spPr>
        <p:txBody>
          <a:bodyPr>
            <a:normAutofit/>
          </a:bodyPr>
          <a:lstStyle/>
          <a:p>
            <a:pPr marL="0" indent="0" algn="just">
              <a:buNone/>
            </a:pPr>
            <a:r>
              <a:rPr lang="en-US" sz="2400" b="1" u="sng" dirty="0">
                <a:latin typeface="Times New Roman" panose="02020603050405020304" pitchFamily="18" charset="0"/>
                <a:cs typeface="Times New Roman" panose="02020603050405020304" pitchFamily="18" charset="0"/>
              </a:rPr>
              <a:t>It was submitted no amounts were received based on the agreements and both the agreements were not registered. </a:t>
            </a:r>
          </a:p>
          <a:p>
            <a:pPr marL="0" indent="0" algn="just">
              <a:buNone/>
            </a:pPr>
            <a:endParaRPr lang="en-US" sz="2400" b="1" u="sng"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Registration being a mandatory compliance requirement in the absence of which, the JDAs cannot be regarded as contracts of the nature referred to in section 53A of the Transfer of Property Act,1882.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Assessee relied on </a:t>
            </a:r>
            <a:r>
              <a:rPr lang="en-US" sz="2400" b="1" i="1" u="sng" dirty="0">
                <a:latin typeface="Times New Roman" panose="02020603050405020304" pitchFamily="18" charset="0"/>
                <a:cs typeface="Times New Roman" panose="02020603050405020304" pitchFamily="18" charset="0"/>
              </a:rPr>
              <a:t>Balbir Singh Maini </a:t>
            </a:r>
            <a:r>
              <a:rPr lang="en-US" sz="2400" b="1" u="sng" dirty="0">
                <a:latin typeface="Times New Roman" panose="02020603050405020304" pitchFamily="18" charset="0"/>
                <a:cs typeface="Times New Roman" panose="02020603050405020304" pitchFamily="18" charset="0"/>
              </a:rPr>
              <a:t>(</a:t>
            </a:r>
            <a:r>
              <a:rPr lang="en-US" sz="2400" b="1" i="1" u="sng" dirty="0">
                <a:latin typeface="Times New Roman" panose="02020603050405020304" pitchFamily="18" charset="0"/>
                <a:cs typeface="Times New Roman" panose="02020603050405020304" pitchFamily="18" charset="0"/>
              </a:rPr>
              <a:t>supra</a:t>
            </a:r>
            <a:r>
              <a:rPr lang="en-US" sz="2400" b="1" u="sng" dirty="0">
                <a:latin typeface="Times New Roman" panose="02020603050405020304" pitchFamily="18" charset="0"/>
                <a:cs typeface="Times New Roman" panose="02020603050405020304" pitchFamily="18" charset="0"/>
              </a:rPr>
              <a:t>) and </a:t>
            </a:r>
            <a:r>
              <a:rPr lang="en-US" sz="2400" b="1" i="1" u="sng" dirty="0">
                <a:latin typeface="Times New Roman" panose="02020603050405020304" pitchFamily="18" charset="0"/>
                <a:cs typeface="Times New Roman" panose="02020603050405020304" pitchFamily="18" charset="0"/>
              </a:rPr>
              <a:t>Ashan Devi </a:t>
            </a:r>
            <a:r>
              <a:rPr lang="en-US" sz="2400" b="1" u="sng" dirty="0">
                <a:latin typeface="Times New Roman" panose="02020603050405020304" pitchFamily="18" charset="0"/>
                <a:cs typeface="Times New Roman" panose="02020603050405020304" pitchFamily="18" charset="0"/>
              </a:rPr>
              <a:t>v.</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Phulwasi</a:t>
            </a:r>
            <a:r>
              <a:rPr lang="en-US" sz="2400" b="1" i="1" u="sng" dirty="0">
                <a:latin typeface="Times New Roman" panose="02020603050405020304" pitchFamily="18" charset="0"/>
                <a:cs typeface="Times New Roman" panose="02020603050405020304" pitchFamily="18" charset="0"/>
              </a:rPr>
              <a:t> Devi </a:t>
            </a:r>
            <a:r>
              <a:rPr lang="en-US" sz="2400" b="1" u="sng" dirty="0">
                <a:latin typeface="Times New Roman" panose="02020603050405020304" pitchFamily="18" charset="0"/>
                <a:cs typeface="Times New Roman" panose="02020603050405020304" pitchFamily="18" charset="0"/>
              </a:rPr>
              <a:t>[2003] 12 SCC 219.</a:t>
            </a:r>
            <a:endParaRPr lang="en-US" sz="20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58DC32F-FD57-8584-6A57-7FAFCE93410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81106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343697" y="447238"/>
            <a:ext cx="11485858" cy="5905005"/>
          </a:xfrm>
          <a:prstGeom prst="rect">
            <a:avLst/>
          </a:prstGeom>
        </p:spPr>
        <p:txBody>
          <a:bodyPr vert="horz" wrap="square" lIns="0" tIns="0" rIns="0" bIns="0" rtlCol="0">
            <a:spAutoFit/>
          </a:bodyPr>
          <a:lstStyle/>
          <a:p>
            <a:pPr marL="357188" indent="-357188"/>
            <a:r>
              <a:rPr lang="en-US" sz="2200" b="1" u="sng" dirty="0">
                <a:latin typeface="Times New Roman" panose="02020603050405020304" pitchFamily="18" charset="0"/>
                <a:cs typeface="Times New Roman" panose="02020603050405020304" pitchFamily="18" charset="0"/>
              </a:rPr>
              <a:t>Year of Taxation:</a:t>
            </a:r>
            <a:r>
              <a:rPr lang="en-US" sz="2200" u="sng" dirty="0">
                <a:latin typeface="Times New Roman" panose="02020603050405020304" pitchFamily="18" charset="0"/>
                <a:cs typeface="Times New Roman" panose="02020603050405020304" pitchFamily="18" charset="0"/>
              </a:rPr>
              <a:t> </a:t>
            </a:r>
          </a:p>
          <a:p>
            <a:pPr marL="357188" indent="-357188"/>
            <a:r>
              <a:rPr lang="en-GB" sz="2200" b="1" u="sng" dirty="0">
                <a:latin typeface="Times New Roman" panose="02020603050405020304" pitchFamily="18" charset="0"/>
                <a:cs typeface="Times New Roman" panose="02020603050405020304" pitchFamily="18" charset="0"/>
              </a:rPr>
              <a:t>Ap</a:t>
            </a:r>
            <a:r>
              <a:rPr lang="en-GB" sz="2200" b="1" u="sng" spc="-10" dirty="0">
                <a:latin typeface="Times New Roman" panose="02020603050405020304" pitchFamily="18" charset="0"/>
                <a:cs typeface="Times New Roman" panose="02020603050405020304" pitchFamily="18" charset="0"/>
              </a:rPr>
              <a:t>p</a:t>
            </a:r>
            <a:r>
              <a:rPr lang="en-GB" sz="2200" b="1" u="sng" dirty="0">
                <a:latin typeface="Times New Roman" panose="02020603050405020304" pitchFamily="18" charset="0"/>
                <a:cs typeface="Times New Roman" panose="02020603050405020304" pitchFamily="18" charset="0"/>
              </a:rPr>
              <a:t>licab</a:t>
            </a:r>
            <a:r>
              <a:rPr lang="en-GB" sz="2200" b="1" u="sng" spc="5" dirty="0">
                <a:latin typeface="Times New Roman" panose="02020603050405020304" pitchFamily="18" charset="0"/>
                <a:cs typeface="Times New Roman" panose="02020603050405020304" pitchFamily="18" charset="0"/>
              </a:rPr>
              <a:t>l</a:t>
            </a:r>
            <a:r>
              <a:rPr lang="en-GB" sz="2200" b="1" u="sng" dirty="0">
                <a:latin typeface="Times New Roman" panose="02020603050405020304" pitchFamily="18" charset="0"/>
                <a:cs typeface="Times New Roman" panose="02020603050405020304" pitchFamily="18" charset="0"/>
              </a:rPr>
              <a:t>e </a:t>
            </a:r>
            <a:r>
              <a:rPr lang="en-GB" sz="2200" b="1" u="sng" spc="-10" dirty="0">
                <a:latin typeface="Times New Roman" panose="02020603050405020304" pitchFamily="18" charset="0"/>
                <a:cs typeface="Times New Roman" panose="02020603050405020304" pitchFamily="18" charset="0"/>
              </a:rPr>
              <a:t>o</a:t>
            </a:r>
            <a:r>
              <a:rPr lang="en-GB" sz="2200" b="1" u="sng" dirty="0">
                <a:latin typeface="Times New Roman" panose="02020603050405020304" pitchFamily="18" charset="0"/>
                <a:cs typeface="Times New Roman" panose="02020603050405020304" pitchFamily="18" charset="0"/>
              </a:rPr>
              <a:t>n d</a:t>
            </a:r>
            <a:r>
              <a:rPr lang="en-GB" sz="2200" b="1" u="sng" spc="5" dirty="0">
                <a:latin typeface="Times New Roman" panose="02020603050405020304" pitchFamily="18" charset="0"/>
                <a:cs typeface="Times New Roman" panose="02020603050405020304" pitchFamily="18" charset="0"/>
              </a:rPr>
              <a:t>a</a:t>
            </a:r>
            <a:r>
              <a:rPr lang="en-GB" sz="2200" b="1" u="sng" spc="-5" dirty="0">
                <a:latin typeface="Times New Roman" panose="02020603050405020304" pitchFamily="18" charset="0"/>
                <a:cs typeface="Times New Roman" panose="02020603050405020304" pitchFamily="18" charset="0"/>
              </a:rPr>
              <a:t>t</a:t>
            </a:r>
            <a:r>
              <a:rPr lang="en-GB" sz="2200" b="1" u="sng" dirty="0">
                <a:latin typeface="Times New Roman" panose="02020603050405020304" pitchFamily="18" charset="0"/>
                <a:cs typeface="Times New Roman" panose="02020603050405020304" pitchFamily="18" charset="0"/>
              </a:rPr>
              <a:t>e </a:t>
            </a:r>
            <a:r>
              <a:rPr lang="en-GB" sz="2200" b="1" u="sng" spc="-5" dirty="0">
                <a:latin typeface="Times New Roman" panose="02020603050405020304" pitchFamily="18" charset="0"/>
                <a:cs typeface="Times New Roman" panose="02020603050405020304" pitchFamily="18" charset="0"/>
              </a:rPr>
              <a:t>o</a:t>
            </a:r>
            <a:r>
              <a:rPr lang="en-GB" sz="2200" b="1" u="sng" dirty="0">
                <a:latin typeface="Times New Roman" panose="02020603050405020304" pitchFamily="18" charset="0"/>
                <a:cs typeface="Times New Roman" panose="02020603050405020304" pitchFamily="18" charset="0"/>
              </a:rPr>
              <a:t>f	e</a:t>
            </a:r>
            <a:r>
              <a:rPr lang="en-GB" sz="2200" b="1" u="sng" spc="5" dirty="0">
                <a:latin typeface="Times New Roman" panose="02020603050405020304" pitchFamily="18" charset="0"/>
                <a:cs typeface="Times New Roman" panose="02020603050405020304" pitchFamily="18" charset="0"/>
              </a:rPr>
              <a:t>n</a:t>
            </a:r>
            <a:r>
              <a:rPr lang="en-GB" sz="2200" b="1" u="sng" spc="-5" dirty="0">
                <a:latin typeface="Times New Roman" panose="02020603050405020304" pitchFamily="18" charset="0"/>
                <a:cs typeface="Times New Roman" panose="02020603050405020304" pitchFamily="18" charset="0"/>
              </a:rPr>
              <a:t>terin</a:t>
            </a:r>
            <a:r>
              <a:rPr lang="en-GB" sz="2200" b="1" u="sng" dirty="0">
                <a:latin typeface="Times New Roman" panose="02020603050405020304" pitchFamily="18" charset="0"/>
                <a:cs typeface="Times New Roman" panose="02020603050405020304" pitchFamily="18" charset="0"/>
              </a:rPr>
              <a:t>g into </a:t>
            </a:r>
            <a:r>
              <a:rPr lang="en-GB" sz="2200" b="1" u="sng" spc="-5" dirty="0">
                <a:latin typeface="Times New Roman" panose="02020603050405020304" pitchFamily="18" charset="0"/>
                <a:cs typeface="Times New Roman" panose="02020603050405020304" pitchFamily="18" charset="0"/>
              </a:rPr>
              <a:t>th</a:t>
            </a:r>
            <a:r>
              <a:rPr lang="en-GB" sz="2200" b="1" u="sng" dirty="0">
                <a:latin typeface="Times New Roman" panose="02020603050405020304" pitchFamily="18" charset="0"/>
                <a:cs typeface="Times New Roman" panose="02020603050405020304" pitchFamily="18" charset="0"/>
              </a:rPr>
              <a:t>e </a:t>
            </a:r>
            <a:r>
              <a:rPr lang="en-GB" sz="2200" b="1" u="sng" spc="10" dirty="0">
                <a:latin typeface="Times New Roman" panose="02020603050405020304" pitchFamily="18" charset="0"/>
                <a:cs typeface="Times New Roman" panose="02020603050405020304" pitchFamily="18" charset="0"/>
              </a:rPr>
              <a:t>j</a:t>
            </a:r>
            <a:r>
              <a:rPr lang="en-GB" sz="2200" b="1" u="sng" dirty="0">
                <a:latin typeface="Times New Roman" panose="02020603050405020304" pitchFamily="18" charset="0"/>
                <a:cs typeface="Times New Roman" panose="02020603050405020304" pitchFamily="18" charset="0"/>
              </a:rPr>
              <a:t>oint </a:t>
            </a:r>
            <a:r>
              <a:rPr sz="2200" b="1" u="sng" spc="-5" dirty="0">
                <a:latin typeface="Times New Roman" panose="02020603050405020304" pitchFamily="18" charset="0"/>
                <a:cs typeface="Times New Roman" panose="02020603050405020304" pitchFamily="18" charset="0"/>
              </a:rPr>
              <a:t>development </a:t>
            </a:r>
            <a:r>
              <a:rPr sz="2200" b="1" u="sng" dirty="0">
                <a:latin typeface="Times New Roman" panose="02020603050405020304" pitchFamily="18" charset="0"/>
                <a:cs typeface="Times New Roman" panose="02020603050405020304" pitchFamily="18" charset="0"/>
              </a:rPr>
              <a:t>agreement</a:t>
            </a:r>
            <a:endParaRPr lang="en-GB" sz="2200" b="1" u="sng" dirty="0">
              <a:latin typeface="Times New Roman" panose="02020603050405020304" pitchFamily="18" charset="0"/>
              <a:cs typeface="Times New Roman" panose="02020603050405020304" pitchFamily="18" charset="0"/>
            </a:endParaRPr>
          </a:p>
          <a:p>
            <a:pPr marL="357188" indent="-357188">
              <a:buFont typeface="Wingdings" panose="05000000000000000000" pitchFamily="2" charset="2"/>
              <a:buChar char="Ø"/>
            </a:pPr>
            <a:r>
              <a:rPr sz="2200" b="1" dirty="0" err="1">
                <a:latin typeface="Times New Roman" panose="02020603050405020304" pitchFamily="18" charset="0"/>
                <a:cs typeface="Times New Roman" panose="02020603050405020304" pitchFamily="18" charset="0"/>
              </a:rPr>
              <a:t>C</a:t>
            </a:r>
            <a:r>
              <a:rPr sz="2200" b="1" spc="-20" dirty="0" err="1">
                <a:latin typeface="Times New Roman" panose="02020603050405020304" pitchFamily="18" charset="0"/>
                <a:cs typeface="Times New Roman" panose="02020603050405020304" pitchFamily="18" charset="0"/>
              </a:rPr>
              <a:t>h</a:t>
            </a:r>
            <a:r>
              <a:rPr sz="2200" b="1" dirty="0" err="1">
                <a:latin typeface="Times New Roman" panose="02020603050405020304" pitchFamily="18" charset="0"/>
                <a:cs typeface="Times New Roman" panose="02020603050405020304" pitchFamily="18" charset="0"/>
              </a:rPr>
              <a:t>at</a:t>
            </a:r>
            <a:r>
              <a:rPr sz="2200" b="1" spc="-15" dirty="0" err="1">
                <a:latin typeface="Times New Roman" panose="02020603050405020304" pitchFamily="18" charset="0"/>
                <a:cs typeface="Times New Roman" panose="02020603050405020304" pitchFamily="18" charset="0"/>
              </a:rPr>
              <a:t>u</a:t>
            </a:r>
            <a:r>
              <a:rPr sz="2200" b="1" dirty="0" err="1">
                <a:latin typeface="Times New Roman" panose="02020603050405020304" pitchFamily="18" charset="0"/>
                <a:cs typeface="Times New Roman" panose="02020603050405020304" pitchFamily="18" charset="0"/>
              </a:rPr>
              <a:t>r</a:t>
            </a:r>
            <a:r>
              <a:rPr sz="2200" b="1" spc="-15" dirty="0" err="1">
                <a:latin typeface="Times New Roman" panose="02020603050405020304" pitchFamily="18" charset="0"/>
                <a:cs typeface="Times New Roman" panose="02020603050405020304" pitchFamily="18" charset="0"/>
              </a:rPr>
              <a:t>b</a:t>
            </a:r>
            <a:r>
              <a:rPr lang="en-GB" sz="2200" b="1" spc="-15" dirty="0">
                <a:latin typeface="Times New Roman" panose="02020603050405020304" pitchFamily="18" charset="0"/>
                <a:cs typeface="Times New Roman" panose="02020603050405020304" pitchFamily="18" charset="0"/>
              </a:rPr>
              <a:t>h</a:t>
            </a:r>
            <a:r>
              <a:rPr sz="2200" b="1" spc="-15" dirty="0" err="1">
                <a:latin typeface="Times New Roman" panose="02020603050405020304" pitchFamily="18" charset="0"/>
                <a:cs typeface="Times New Roman" panose="02020603050405020304" pitchFamily="18" charset="0"/>
              </a:rPr>
              <a:t>u</a:t>
            </a:r>
            <a:r>
              <a:rPr sz="2200" b="1" dirty="0" err="1">
                <a:latin typeface="Times New Roman" panose="02020603050405020304" pitchFamily="18" charset="0"/>
                <a:cs typeface="Times New Roman" panose="02020603050405020304" pitchFamily="18" charset="0"/>
              </a:rPr>
              <a:t>j</a:t>
            </a:r>
            <a:r>
              <a:rPr lang="en-GB" sz="2200" b="1" dirty="0">
                <a:latin typeface="Times New Roman" panose="02020603050405020304" pitchFamily="18" charset="0"/>
                <a:cs typeface="Times New Roman" panose="02020603050405020304" pitchFamily="18" charset="0"/>
              </a:rPr>
              <a:t> </a:t>
            </a:r>
            <a:r>
              <a:rPr sz="2200" b="1" spc="5" dirty="0" err="1">
                <a:latin typeface="Times New Roman" panose="02020603050405020304" pitchFamily="18" charset="0"/>
                <a:cs typeface="Times New Roman" panose="02020603050405020304" pitchFamily="18" charset="0"/>
              </a:rPr>
              <a:t>D</a:t>
            </a:r>
            <a:r>
              <a:rPr sz="2200" b="1" spc="-85" dirty="0" err="1">
                <a:latin typeface="Times New Roman" panose="02020603050405020304" pitchFamily="18" charset="0"/>
                <a:cs typeface="Times New Roman" panose="02020603050405020304" pitchFamily="18" charset="0"/>
              </a:rPr>
              <a:t>w</a:t>
            </a:r>
            <a:r>
              <a:rPr sz="2200" b="1" dirty="0" err="1">
                <a:latin typeface="Times New Roman" panose="02020603050405020304" pitchFamily="18" charset="0"/>
                <a:cs typeface="Times New Roman" panose="02020603050405020304" pitchFamily="18" charset="0"/>
              </a:rPr>
              <a:t>ara</a:t>
            </a:r>
            <a:r>
              <a:rPr sz="2200" b="1" spc="-10" dirty="0" err="1">
                <a:latin typeface="Times New Roman" panose="02020603050405020304" pitchFamily="18" charset="0"/>
                <a:cs typeface="Times New Roman" panose="02020603050405020304" pitchFamily="18" charset="0"/>
              </a:rPr>
              <a:t>k</a:t>
            </a:r>
            <a:r>
              <a:rPr sz="2200" b="1" dirty="0" err="1">
                <a:latin typeface="Times New Roman" panose="02020603050405020304" pitchFamily="18" charset="0"/>
                <a:cs typeface="Times New Roman" panose="02020603050405020304" pitchFamily="18" charset="0"/>
              </a:rPr>
              <a:t>ad</a:t>
            </a:r>
            <a:r>
              <a:rPr sz="2200" b="1" spc="-10" dirty="0" err="1">
                <a:latin typeface="Times New Roman" panose="02020603050405020304" pitchFamily="18" charset="0"/>
                <a:cs typeface="Times New Roman" panose="02020603050405020304" pitchFamily="18" charset="0"/>
              </a:rPr>
              <a:t>a</a:t>
            </a:r>
            <a:r>
              <a:rPr sz="2200" b="1" dirty="0" err="1">
                <a:latin typeface="Times New Roman" panose="02020603050405020304" pitchFamily="18" charset="0"/>
                <a:cs typeface="Times New Roman" panose="02020603050405020304" pitchFamily="18" charset="0"/>
              </a:rPr>
              <a:t>s</a:t>
            </a:r>
            <a:r>
              <a:rPr lang="en-GB" sz="2200" b="1" dirty="0">
                <a:latin typeface="Times New Roman" panose="02020603050405020304" pitchFamily="18" charset="0"/>
                <a:cs typeface="Times New Roman" panose="02020603050405020304" pitchFamily="18" charset="0"/>
              </a:rPr>
              <a:t> </a:t>
            </a:r>
            <a:r>
              <a:rPr sz="2200" b="1" spc="-10" dirty="0">
                <a:latin typeface="Times New Roman" panose="02020603050405020304" pitchFamily="18" charset="0"/>
                <a:cs typeface="Times New Roman" panose="02020603050405020304" pitchFamily="18" charset="0"/>
              </a:rPr>
              <a:t>K</a:t>
            </a:r>
            <a:r>
              <a:rPr sz="2200" b="1" dirty="0">
                <a:latin typeface="Times New Roman" panose="02020603050405020304" pitchFamily="18" charset="0"/>
                <a:cs typeface="Times New Roman" panose="02020603050405020304" pitchFamily="18" charset="0"/>
              </a:rPr>
              <a:t>ap</a:t>
            </a:r>
            <a:r>
              <a:rPr sz="2200" b="1" spc="-10" dirty="0">
                <a:latin typeface="Times New Roman" panose="02020603050405020304" pitchFamily="18" charset="0"/>
                <a:cs typeface="Times New Roman" panose="02020603050405020304" pitchFamily="18" charset="0"/>
              </a:rPr>
              <a:t>a</a:t>
            </a:r>
            <a:r>
              <a:rPr sz="2200" b="1" dirty="0">
                <a:latin typeface="Times New Roman" panose="02020603050405020304" pitchFamily="18" charset="0"/>
                <a:cs typeface="Times New Roman" panose="02020603050405020304" pitchFamily="18" charset="0"/>
              </a:rPr>
              <a:t>dia</a:t>
            </a:r>
            <a:r>
              <a:rPr lang="en-GB" sz="2200" b="1" dirty="0">
                <a:latin typeface="Times New Roman" panose="02020603050405020304" pitchFamily="18" charset="0"/>
                <a:cs typeface="Times New Roman" panose="02020603050405020304" pitchFamily="18" charset="0"/>
              </a:rPr>
              <a:t> </a:t>
            </a:r>
            <a:r>
              <a:rPr sz="2200" b="1" dirty="0" err="1">
                <a:latin typeface="Times New Roman" panose="02020603050405020304" pitchFamily="18" charset="0"/>
                <a:cs typeface="Times New Roman" panose="02020603050405020304" pitchFamily="18" charset="0"/>
              </a:rPr>
              <a:t>Vs</a:t>
            </a:r>
            <a:r>
              <a:rPr lang="en-GB" sz="2200" b="1"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C</a:t>
            </a:r>
            <a:r>
              <a:rPr sz="2200" b="1" spc="-15" dirty="0">
                <a:latin typeface="Times New Roman" panose="02020603050405020304" pitchFamily="18" charset="0"/>
                <a:cs typeface="Times New Roman" panose="02020603050405020304" pitchFamily="18" charset="0"/>
              </a:rPr>
              <a:t>I</a:t>
            </a:r>
            <a:r>
              <a:rPr sz="2200" b="1" dirty="0">
                <a:latin typeface="Times New Roman" panose="02020603050405020304" pitchFamily="18" charset="0"/>
                <a:cs typeface="Times New Roman" panose="02020603050405020304" pitchFamily="18" charset="0"/>
              </a:rPr>
              <a:t>T</a:t>
            </a:r>
            <a:r>
              <a:rPr lang="en-GB" sz="2200" b="1" dirty="0">
                <a:latin typeface="Times New Roman" panose="02020603050405020304" pitchFamily="18" charset="0"/>
                <a:cs typeface="Times New Roman" panose="02020603050405020304" pitchFamily="18" charset="0"/>
              </a:rPr>
              <a:t> </a:t>
            </a:r>
            <a:r>
              <a:rPr sz="2200" b="1" spc="-5" dirty="0">
                <a:latin typeface="Times New Roman" panose="02020603050405020304" pitchFamily="18" charset="0"/>
                <a:cs typeface="Times New Roman" panose="02020603050405020304" pitchFamily="18" charset="0"/>
              </a:rPr>
              <a:t>(</a:t>
            </a:r>
            <a:r>
              <a:rPr sz="2200" b="1" dirty="0">
                <a:latin typeface="Times New Roman" panose="02020603050405020304" pitchFamily="18" charset="0"/>
                <a:cs typeface="Times New Roman" panose="02020603050405020304" pitchFamily="18" charset="0"/>
              </a:rPr>
              <a:t>2</a:t>
            </a:r>
            <a:r>
              <a:rPr sz="2200" b="1" spc="-20" dirty="0">
                <a:latin typeface="Times New Roman" panose="02020603050405020304" pitchFamily="18" charset="0"/>
                <a:cs typeface="Times New Roman" panose="02020603050405020304" pitchFamily="18" charset="0"/>
              </a:rPr>
              <a:t>0</a:t>
            </a:r>
            <a:r>
              <a:rPr sz="2200" b="1" dirty="0">
                <a:latin typeface="Times New Roman" panose="02020603050405020304" pitchFamily="18" charset="0"/>
                <a:cs typeface="Times New Roman" panose="02020603050405020304" pitchFamily="18" charset="0"/>
              </a:rPr>
              <a:t>03)</a:t>
            </a:r>
            <a:r>
              <a:rPr lang="en-GB" sz="2200" b="1"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260</a:t>
            </a:r>
            <a:r>
              <a:rPr lang="en-GB" sz="2200" b="1"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ITR </a:t>
            </a:r>
            <a:r>
              <a:rPr sz="2200" b="1" spc="5" dirty="0">
                <a:latin typeface="Times New Roman" panose="02020603050405020304" pitchFamily="18" charset="0"/>
                <a:cs typeface="Times New Roman" panose="02020603050405020304" pitchFamily="18" charset="0"/>
              </a:rPr>
              <a:t>491</a:t>
            </a:r>
            <a:r>
              <a:rPr sz="2200" b="1" spc="-17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a:t>
            </a:r>
            <a:r>
              <a:rPr sz="2200" b="1" dirty="0" err="1">
                <a:latin typeface="Times New Roman" panose="02020603050405020304" pitchFamily="18" charset="0"/>
                <a:cs typeface="Times New Roman" panose="02020603050405020304" pitchFamily="18" charset="0"/>
              </a:rPr>
              <a:t>Bom</a:t>
            </a:r>
            <a:r>
              <a:rPr sz="2200" b="1" dirty="0">
                <a:latin typeface="Times New Roman" panose="02020603050405020304" pitchFamily="18" charset="0"/>
                <a:cs typeface="Times New Roman" panose="02020603050405020304" pitchFamily="18" charset="0"/>
              </a:rPr>
              <a:t>)</a:t>
            </a:r>
            <a:endParaRPr lang="en-GB" sz="2200" b="1" dirty="0">
              <a:latin typeface="Times New Roman" panose="02020603050405020304" pitchFamily="18" charset="0"/>
              <a:cs typeface="Times New Roman" panose="02020603050405020304" pitchFamily="18" charset="0"/>
            </a:endParaRPr>
          </a:p>
          <a:p>
            <a:pPr marL="357188" indent="-357188">
              <a:buFont typeface="Wingdings" panose="05000000000000000000" pitchFamily="2" charset="2"/>
              <a:buChar char="Ø"/>
            </a:pPr>
            <a:r>
              <a:rPr sz="2200" b="1" spc="-5" dirty="0">
                <a:latin typeface="Times New Roman" panose="02020603050405020304" pitchFamily="18" charset="0"/>
                <a:cs typeface="Times New Roman" panose="02020603050405020304" pitchFamily="18" charset="0"/>
              </a:rPr>
              <a:t>JCIT (Asst)(Spl Range 6)Vs </a:t>
            </a:r>
            <a:r>
              <a:rPr sz="2200" b="1" spc="-10" dirty="0">
                <a:latin typeface="Times New Roman" panose="02020603050405020304" pitchFamily="18" charset="0"/>
                <a:cs typeface="Times New Roman" panose="02020603050405020304" pitchFamily="18" charset="0"/>
              </a:rPr>
              <a:t>Dr </a:t>
            </a:r>
            <a:r>
              <a:rPr sz="2200" b="1" spc="-70" dirty="0">
                <a:latin typeface="Times New Roman" panose="02020603050405020304" pitchFamily="18" charset="0"/>
                <a:cs typeface="Times New Roman" panose="02020603050405020304" pitchFamily="18" charset="0"/>
              </a:rPr>
              <a:t>T.K </a:t>
            </a:r>
            <a:r>
              <a:rPr sz="2200" b="1" spc="-15" dirty="0">
                <a:latin typeface="Times New Roman" panose="02020603050405020304" pitchFamily="18" charset="0"/>
                <a:cs typeface="Times New Roman" panose="02020603050405020304" pitchFamily="18" charset="0"/>
              </a:rPr>
              <a:t>Dayalu </a:t>
            </a:r>
            <a:r>
              <a:rPr sz="2200" b="1" spc="-45" dirty="0">
                <a:latin typeface="Times New Roman" panose="02020603050405020304" pitchFamily="18" charset="0"/>
                <a:cs typeface="Times New Roman" panose="02020603050405020304" pitchFamily="18" charset="0"/>
              </a:rPr>
              <a:t>(ITA </a:t>
            </a:r>
            <a:r>
              <a:rPr sz="2200" b="1" spc="5" dirty="0">
                <a:latin typeface="Times New Roman" panose="02020603050405020304" pitchFamily="18" charset="0"/>
                <a:cs typeface="Times New Roman" panose="02020603050405020304" pitchFamily="18" charset="0"/>
              </a:rPr>
              <a:t>No  </a:t>
            </a:r>
            <a:r>
              <a:rPr sz="2200" b="1" spc="-5" dirty="0">
                <a:latin typeface="Times New Roman" panose="02020603050405020304" pitchFamily="18" charset="0"/>
                <a:cs typeface="Times New Roman" panose="02020603050405020304" pitchFamily="18" charset="0"/>
              </a:rPr>
              <a:t>3209 of </a:t>
            </a:r>
            <a:r>
              <a:rPr sz="2200" b="1" dirty="0">
                <a:latin typeface="Times New Roman" panose="02020603050405020304" pitchFamily="18" charset="0"/>
                <a:cs typeface="Times New Roman" panose="02020603050405020304" pitchFamily="18" charset="0"/>
              </a:rPr>
              <a:t>2005) dated </a:t>
            </a:r>
            <a:r>
              <a:rPr sz="2200" b="1" spc="-5" dirty="0">
                <a:latin typeface="Times New Roman" panose="02020603050405020304" pitchFamily="18" charset="0"/>
                <a:cs typeface="Times New Roman" panose="02020603050405020304" pitchFamily="18" charset="0"/>
              </a:rPr>
              <a:t>20-06-2011, </a:t>
            </a:r>
            <a:r>
              <a:rPr sz="2200" b="1" dirty="0">
                <a:latin typeface="Times New Roman" panose="02020603050405020304" pitchFamily="18" charset="0"/>
                <a:cs typeface="Times New Roman" panose="02020603050405020304" pitchFamily="18" charset="0"/>
              </a:rPr>
              <a:t>60 </a:t>
            </a:r>
            <a:r>
              <a:rPr sz="2200" b="1" spc="-5" dirty="0">
                <a:latin typeface="Times New Roman" panose="02020603050405020304" pitchFamily="18" charset="0"/>
                <a:cs typeface="Times New Roman" panose="02020603050405020304" pitchFamily="18" charset="0"/>
              </a:rPr>
              <a:t>DTR (Kar) </a:t>
            </a:r>
            <a:r>
              <a:rPr sz="2200" b="1" dirty="0">
                <a:latin typeface="Times New Roman" panose="02020603050405020304" pitchFamily="18" charset="0"/>
                <a:cs typeface="Times New Roman" panose="02020603050405020304" pitchFamily="18" charset="0"/>
              </a:rPr>
              <a:t>403, 202  taxman</a:t>
            </a:r>
            <a:r>
              <a:rPr sz="2200" b="1" spc="-105"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531(</a:t>
            </a:r>
            <a:r>
              <a:rPr sz="2200" b="1" dirty="0" err="1">
                <a:latin typeface="Times New Roman" panose="02020603050405020304" pitchFamily="18" charset="0"/>
                <a:cs typeface="Times New Roman" panose="02020603050405020304" pitchFamily="18" charset="0"/>
              </a:rPr>
              <a:t>Kar</a:t>
            </a:r>
            <a:r>
              <a:rPr sz="2200" b="1" dirty="0">
                <a:latin typeface="Times New Roman" panose="02020603050405020304" pitchFamily="18" charset="0"/>
                <a:cs typeface="Times New Roman" panose="02020603050405020304" pitchFamily="18" charset="0"/>
              </a:rPr>
              <a:t>)</a:t>
            </a:r>
            <a:endParaRPr lang="en-GB" sz="2200" b="1" dirty="0">
              <a:latin typeface="Times New Roman" panose="02020603050405020304" pitchFamily="18" charset="0"/>
              <a:cs typeface="Times New Roman" panose="02020603050405020304" pitchFamily="18" charset="0"/>
            </a:endParaRPr>
          </a:p>
          <a:p>
            <a:pPr marL="357188" marR="5080" indent="-357188" algn="just">
              <a:buFont typeface="Wingdings" panose="05000000000000000000" pitchFamily="2" charset="2"/>
              <a:buChar char="Ø"/>
            </a:pPr>
            <a:r>
              <a:rPr lang="en-GB" sz="2200" b="1" dirty="0">
                <a:latin typeface="Times New Roman" panose="02020603050405020304" pitchFamily="18" charset="0"/>
                <a:cs typeface="Times New Roman" panose="02020603050405020304" pitchFamily="18" charset="0"/>
              </a:rPr>
              <a:t>Karnataka High Court has in the case of CIT and Others  </a:t>
            </a:r>
            <a:r>
              <a:rPr lang="en-GB" sz="2200" b="1" dirty="0" err="1">
                <a:latin typeface="Times New Roman" panose="02020603050405020304" pitchFamily="18" charset="0"/>
                <a:cs typeface="Times New Roman" panose="02020603050405020304" pitchFamily="18" charset="0"/>
              </a:rPr>
              <a:t>Vs</a:t>
            </a:r>
            <a:r>
              <a:rPr lang="en-GB" sz="2200" b="1" dirty="0">
                <a:latin typeface="Times New Roman" panose="02020603050405020304" pitchFamily="18" charset="0"/>
                <a:cs typeface="Times New Roman" panose="02020603050405020304" pitchFamily="18" charset="0"/>
              </a:rPr>
              <a:t> H B </a:t>
            </a:r>
            <a:r>
              <a:rPr lang="en-GB" sz="2200" b="1" dirty="0" err="1">
                <a:latin typeface="Times New Roman" panose="02020603050405020304" pitchFamily="18" charset="0"/>
                <a:cs typeface="Times New Roman" panose="02020603050405020304" pitchFamily="18" charset="0"/>
              </a:rPr>
              <a:t>Jairaj</a:t>
            </a:r>
            <a:r>
              <a:rPr lang="en-GB" sz="2200" b="1" dirty="0">
                <a:latin typeface="Times New Roman" panose="02020603050405020304" pitchFamily="18" charset="0"/>
                <a:cs typeface="Times New Roman" panose="02020603050405020304" pitchFamily="18" charset="0"/>
              </a:rPr>
              <a:t> in ITA No 20 of 2005 C/W ITA No 21 of 2005  dated 16.09.2011, 60 DTR.</a:t>
            </a:r>
          </a:p>
          <a:p>
            <a:pPr marL="357188" marR="5080" indent="-357188" algn="just">
              <a:buFont typeface="Wingdings" panose="05000000000000000000" pitchFamily="2" charset="2"/>
              <a:buChar char="Ø"/>
            </a:pPr>
            <a:r>
              <a:rPr lang="en-GB" sz="2200" b="1" dirty="0">
                <a:latin typeface="Times New Roman" panose="02020603050405020304" pitchFamily="18" charset="0"/>
                <a:cs typeface="Times New Roman" panose="02020603050405020304" pitchFamily="18" charset="0"/>
              </a:rPr>
              <a:t>CIT vs Ved Prakash </a:t>
            </a:r>
            <a:r>
              <a:rPr lang="en-GB" sz="2200" b="1" dirty="0" err="1">
                <a:latin typeface="Times New Roman" panose="02020603050405020304" pitchFamily="18" charset="0"/>
                <a:cs typeface="Times New Roman" panose="02020603050405020304" pitchFamily="18" charset="0"/>
              </a:rPr>
              <a:t>Rakhra</a:t>
            </a:r>
            <a:r>
              <a:rPr lang="en-GB" sz="2200" b="1" dirty="0">
                <a:latin typeface="Times New Roman" panose="02020603050405020304" pitchFamily="18" charset="0"/>
                <a:cs typeface="Times New Roman" panose="02020603050405020304" pitchFamily="18" charset="0"/>
              </a:rPr>
              <a:t> (2012) 210 Taxman 605 Karnataka:(2013) 256 CTR (</a:t>
            </a:r>
            <a:r>
              <a:rPr lang="en-GB" sz="2200" b="1" dirty="0" err="1">
                <a:latin typeface="Times New Roman" panose="02020603050405020304" pitchFamily="18" charset="0"/>
                <a:cs typeface="Times New Roman" panose="02020603050405020304" pitchFamily="18" charset="0"/>
              </a:rPr>
              <a:t>Karn</a:t>
            </a:r>
            <a:r>
              <a:rPr lang="en-GB" sz="2200" b="1" dirty="0">
                <a:latin typeface="Times New Roman" panose="02020603050405020304" pitchFamily="18" charset="0"/>
                <a:cs typeface="Times New Roman" panose="02020603050405020304" pitchFamily="18" charset="0"/>
              </a:rPr>
              <a:t>) 285</a:t>
            </a:r>
          </a:p>
          <a:p>
            <a:pPr marL="357188" marR="5080" indent="-357188" algn="just">
              <a:buFont typeface="Wingdings" panose="05000000000000000000" pitchFamily="2" charset="2"/>
              <a:buChar char="Ø"/>
            </a:pPr>
            <a:r>
              <a:rPr lang="en-GB" sz="2200" b="1" dirty="0">
                <a:latin typeface="Times New Roman" panose="02020603050405020304" pitchFamily="18" charset="0"/>
                <a:cs typeface="Times New Roman" panose="02020603050405020304" pitchFamily="18" charset="0"/>
              </a:rPr>
              <a:t>Smt. Prameela  Krishnan vs Income  Tax  Officer,  Ward-1(2) Mysore (2014) 221 </a:t>
            </a:r>
            <a:r>
              <a:rPr lang="en-GB" sz="2200" b="1" dirty="0" err="1">
                <a:latin typeface="Times New Roman" panose="02020603050405020304" pitchFamily="18" charset="0"/>
                <a:cs typeface="Times New Roman" panose="02020603050405020304" pitchFamily="18" charset="0"/>
              </a:rPr>
              <a:t>Taxmann</a:t>
            </a:r>
            <a:r>
              <a:rPr lang="en-GB" sz="2200" b="1" dirty="0">
                <a:latin typeface="Times New Roman" panose="02020603050405020304" pitchFamily="18" charset="0"/>
                <a:cs typeface="Times New Roman" panose="02020603050405020304" pitchFamily="18" charset="0"/>
              </a:rPr>
              <a:t> 418 (Kar)</a:t>
            </a:r>
          </a:p>
          <a:p>
            <a:pPr marL="357188" marR="5080" indent="-357188" algn="just">
              <a:buFont typeface="Wingdings" panose="05000000000000000000" pitchFamily="2" charset="2"/>
              <a:buChar char="Ø"/>
            </a:pPr>
            <a:r>
              <a:rPr lang="en-GB" sz="2200" b="1" dirty="0" err="1">
                <a:latin typeface="Times New Roman" panose="02020603050405020304" pitchFamily="18" charset="0"/>
                <a:cs typeface="Times New Roman" panose="02020603050405020304" pitchFamily="18" charset="0"/>
              </a:rPr>
              <a:t>Potla</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Nageswar</a:t>
            </a:r>
            <a:r>
              <a:rPr lang="en-GB" sz="2200" b="1" dirty="0">
                <a:latin typeface="Times New Roman" panose="02020603050405020304" pitchFamily="18" charset="0"/>
                <a:cs typeface="Times New Roman" panose="02020603050405020304" pitchFamily="18" charset="0"/>
              </a:rPr>
              <a:t> Rao </a:t>
            </a:r>
            <a:r>
              <a:rPr lang="en-GB" sz="2200" b="1" dirty="0" err="1">
                <a:latin typeface="Times New Roman" panose="02020603050405020304" pitchFamily="18" charset="0"/>
                <a:cs typeface="Times New Roman" panose="02020603050405020304" pitchFamily="18" charset="0"/>
              </a:rPr>
              <a:t>Vs</a:t>
            </a:r>
            <a:r>
              <a:rPr lang="en-GB" sz="2200" b="1" dirty="0">
                <a:latin typeface="Times New Roman" panose="02020603050405020304" pitchFamily="18" charset="0"/>
                <a:cs typeface="Times New Roman" panose="02020603050405020304" pitchFamily="18" charset="0"/>
              </a:rPr>
              <a:t> DCIT IITA 245 of 2014 rendered  on 9-4-2014 reported in (2014) 365 ITR 249 (AP), (2014)  269 CTR (</a:t>
            </a:r>
            <a:r>
              <a:rPr lang="en-GB" sz="2200" b="1" dirty="0" err="1">
                <a:latin typeface="Times New Roman" panose="02020603050405020304" pitchFamily="18" charset="0"/>
                <a:cs typeface="Times New Roman" panose="02020603050405020304" pitchFamily="18" charset="0"/>
              </a:rPr>
              <a:t>Hyd</a:t>
            </a:r>
            <a:r>
              <a:rPr lang="en-GB" sz="2200" b="1" dirty="0">
                <a:latin typeface="Times New Roman" panose="02020603050405020304" pitchFamily="18" charset="0"/>
                <a:cs typeface="Times New Roman" panose="02020603050405020304" pitchFamily="18" charset="0"/>
              </a:rPr>
              <a:t>) 325</a:t>
            </a:r>
          </a:p>
          <a:p>
            <a:pPr marL="357188" marR="5080" indent="-357188" algn="just">
              <a:buFont typeface="Wingdings" panose="05000000000000000000" pitchFamily="2" charset="2"/>
              <a:buChar char="Ø"/>
            </a:pPr>
            <a:r>
              <a:rPr lang="en-GB" sz="2200" b="1" dirty="0" err="1">
                <a:latin typeface="Times New Roman" panose="02020603050405020304" pitchFamily="18" charset="0"/>
                <a:cs typeface="Times New Roman" panose="02020603050405020304" pitchFamily="18" charset="0"/>
              </a:rPr>
              <a:t>Jasbir</a:t>
            </a:r>
            <a:r>
              <a:rPr lang="en-GB" sz="2200" b="1" dirty="0">
                <a:latin typeface="Times New Roman" panose="02020603050405020304" pitchFamily="18" charset="0"/>
                <a:cs typeface="Times New Roman" panose="02020603050405020304" pitchFamily="18" charset="0"/>
              </a:rPr>
              <a:t> Singh </a:t>
            </a:r>
            <a:r>
              <a:rPr lang="en-GB" sz="2200" b="1" dirty="0" err="1">
                <a:latin typeface="Times New Roman" panose="02020603050405020304" pitchFamily="18" charset="0"/>
                <a:cs typeface="Times New Roman" panose="02020603050405020304" pitchFamily="18" charset="0"/>
              </a:rPr>
              <a:t>Sarkaria</a:t>
            </a:r>
            <a:r>
              <a:rPr lang="en-GB" sz="2200" b="1" dirty="0">
                <a:latin typeface="Times New Roman" panose="02020603050405020304" pitchFamily="18" charset="0"/>
                <a:cs typeface="Times New Roman" panose="02020603050405020304" pitchFamily="18" charset="0"/>
              </a:rPr>
              <a:t> (2007) 294 ITR 196 (AAR)</a:t>
            </a:r>
          </a:p>
          <a:p>
            <a:pPr marL="357188" marR="5080" indent="-357188" algn="just">
              <a:buFont typeface="Wingdings" panose="05000000000000000000" pitchFamily="2" charset="2"/>
              <a:buChar char="Ø"/>
            </a:pPr>
            <a:r>
              <a:rPr lang="en-GB" sz="2200" b="1" dirty="0">
                <a:latin typeface="Times New Roman" panose="02020603050405020304" pitchFamily="18" charset="0"/>
                <a:cs typeface="Times New Roman" panose="02020603050405020304" pitchFamily="18" charset="0"/>
              </a:rPr>
              <a:t>R </a:t>
            </a:r>
            <a:r>
              <a:rPr lang="en-GB" sz="2200" b="1" dirty="0" err="1">
                <a:latin typeface="Times New Roman" panose="02020603050405020304" pitchFamily="18" charset="0"/>
                <a:cs typeface="Times New Roman" panose="02020603050405020304" pitchFamily="18" charset="0"/>
              </a:rPr>
              <a:t>Kalanidhi</a:t>
            </a:r>
            <a:r>
              <a:rPr lang="en-GB" sz="2200" b="1" dirty="0">
                <a:latin typeface="Times New Roman" panose="02020603050405020304" pitchFamily="18" charset="0"/>
                <a:cs typeface="Times New Roman" panose="02020603050405020304" pitchFamily="18" charset="0"/>
              </a:rPr>
              <a:t> </a:t>
            </a:r>
            <a:r>
              <a:rPr lang="en-GB" sz="2200" b="1" dirty="0" err="1">
                <a:latin typeface="Times New Roman" panose="02020603050405020304" pitchFamily="18" charset="0"/>
                <a:cs typeface="Times New Roman" panose="02020603050405020304" pitchFamily="18" charset="0"/>
              </a:rPr>
              <a:t>Vs</a:t>
            </a:r>
            <a:r>
              <a:rPr lang="en-GB" sz="2200" b="1" dirty="0">
                <a:latin typeface="Times New Roman" panose="02020603050405020304" pitchFamily="18" charset="0"/>
                <a:cs typeface="Times New Roman" panose="02020603050405020304" pitchFamily="18" charset="0"/>
              </a:rPr>
              <a:t> ITO (2009) 314 ITR (AT) 266 (Chennai-  ITAT)</a:t>
            </a:r>
          </a:p>
          <a:p>
            <a:pPr marL="357188" marR="5080" indent="-357188" algn="just"/>
            <a:endParaRPr lang="en-GB" sz="2200" b="1" dirty="0">
              <a:latin typeface="Times New Roman" panose="02020603050405020304" pitchFamily="18" charset="0"/>
              <a:cs typeface="Times New Roman" panose="02020603050405020304" pitchFamily="18" charset="0"/>
            </a:endParaRPr>
          </a:p>
          <a:p>
            <a:pPr marL="357188" marR="5080" indent="-357188" algn="just"/>
            <a:r>
              <a:rPr lang="en-GB" sz="2200" b="1" dirty="0">
                <a:latin typeface="Times New Roman" panose="02020603050405020304" pitchFamily="18" charset="0"/>
                <a:cs typeface="Times New Roman" panose="02020603050405020304" pitchFamily="18" charset="0"/>
              </a:rPr>
              <a:t>Basis for the above is the cessation of domain and control of the  property and the unbridled right of the Developer to deal with  his share.</a:t>
            </a:r>
            <a:endParaRPr sz="22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42110613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6A83A-8954-A5E1-C135-0A7315D9D0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9F3EE-B097-A71F-BF0E-FBBD2515CB3F}"/>
              </a:ext>
            </a:extLst>
          </p:cNvPr>
          <p:cNvSpPr>
            <a:spLocks noGrp="1"/>
          </p:cNvSpPr>
          <p:nvPr>
            <p:ph idx="1"/>
          </p:nvPr>
        </p:nvSpPr>
        <p:spPr>
          <a:xfrm>
            <a:off x="838200" y="299803"/>
            <a:ext cx="1106399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Grounds of the Revenue</a:t>
            </a:r>
            <a:r>
              <a:rPr lang="en-US" sz="2400" dirty="0">
                <a:latin typeface="Times New Roman" panose="02020603050405020304" pitchFamily="18" charset="0"/>
                <a:cs typeface="Times New Roman" panose="02020603050405020304" pitchFamily="18" charset="0"/>
              </a:rPr>
              <a:t>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Since the possession of property was given to the developer being a distinguishing feature from the decision in the case of </a:t>
            </a:r>
            <a:r>
              <a:rPr lang="en-US" sz="2400" b="1" i="1" u="sng" dirty="0">
                <a:latin typeface="Times New Roman" panose="02020603050405020304" pitchFamily="18" charset="0"/>
                <a:cs typeface="Times New Roman" panose="02020603050405020304" pitchFamily="18" charset="0"/>
              </a:rPr>
              <a:t>Balbir Singh Maini</a:t>
            </a:r>
            <a:r>
              <a:rPr lang="en-US" sz="2400" b="1" u="sng"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Supra</a:t>
            </a:r>
            <a:r>
              <a:rPr lang="en-US" sz="2400" b="1" u="sng" dirty="0">
                <a:latin typeface="Times New Roman" panose="02020603050405020304" pitchFamily="18" charset="0"/>
                <a:cs typeface="Times New Roman" panose="02020603050405020304" pitchFamily="18" charset="0"/>
              </a:rPr>
              <a:t>), it was contended that the said decision cannot be applied to this case.</a:t>
            </a:r>
            <a:endParaRPr lang="en-IN" sz="2400" b="1" u="sng"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Reliance was placed on the decisions such as </a:t>
            </a:r>
            <a:r>
              <a:rPr lang="en-US" sz="2400" b="1" i="1" u="sng" dirty="0">
                <a:latin typeface="Times New Roman" panose="02020603050405020304" pitchFamily="18" charset="0"/>
                <a:cs typeface="Times New Roman" panose="02020603050405020304" pitchFamily="18" charset="0"/>
              </a:rPr>
              <a:t>Dr. Joao Souza </a:t>
            </a:r>
            <a:r>
              <a:rPr lang="en-US" sz="2400" b="1" i="1" u="sng" dirty="0" err="1">
                <a:latin typeface="Times New Roman" panose="02020603050405020304" pitchFamily="18" charset="0"/>
                <a:cs typeface="Times New Roman" panose="02020603050405020304" pitchFamily="18" charset="0"/>
              </a:rPr>
              <a:t>Proenca</a:t>
            </a:r>
            <a:r>
              <a:rPr lang="en-US" sz="2400" b="1" i="1" u="sng"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a:t>
            </a:r>
            <a:r>
              <a:rPr lang="en-US" sz="2400" b="1" i="1" u="sng" dirty="0">
                <a:latin typeface="Times New Roman" panose="02020603050405020304" pitchFamily="18" charset="0"/>
                <a:cs typeface="Times New Roman" panose="02020603050405020304" pitchFamily="18" charset="0"/>
              </a:rPr>
              <a:t>supra</a:t>
            </a:r>
            <a:r>
              <a:rPr lang="en-US" sz="2400" b="1" u="sng" dirty="0">
                <a:latin typeface="Times New Roman" panose="02020603050405020304" pitchFamily="18" charset="0"/>
                <a:cs typeface="Times New Roman" panose="02020603050405020304" pitchFamily="18" charset="0"/>
              </a:rPr>
              <a:t>)and</a:t>
            </a:r>
            <a:r>
              <a:rPr lang="en-US" sz="2400" b="1" i="1" u="sng" dirty="0">
                <a:latin typeface="Times New Roman" panose="02020603050405020304" pitchFamily="18" charset="0"/>
                <a:cs typeface="Times New Roman" panose="02020603050405020304" pitchFamily="18" charset="0"/>
              </a:rPr>
              <a:t> Chaturbhuj Dwarkadas Kapadia of Bombay </a:t>
            </a:r>
            <a:r>
              <a:rPr lang="en-US" sz="2400" b="1" u="sng" dirty="0">
                <a:latin typeface="Times New Roman" panose="02020603050405020304" pitchFamily="18" charset="0"/>
                <a:cs typeface="Times New Roman" panose="02020603050405020304" pitchFamily="18" charset="0"/>
              </a:rPr>
              <a:t>(</a:t>
            </a:r>
            <a:r>
              <a:rPr lang="en-US" sz="2400" b="1" i="1" u="sng" dirty="0">
                <a:latin typeface="Times New Roman" panose="02020603050405020304" pitchFamily="18" charset="0"/>
                <a:cs typeface="Times New Roman" panose="02020603050405020304" pitchFamily="18" charset="0"/>
              </a:rPr>
              <a:t>supra</a:t>
            </a:r>
            <a:r>
              <a:rPr lang="en-US" sz="2400" b="1" u="sng" dirty="0">
                <a:latin typeface="Times New Roman" panose="02020603050405020304" pitchFamily="18" charset="0"/>
                <a:cs typeface="Times New Roman" panose="02020603050405020304" pitchFamily="18" charset="0"/>
              </a:rPr>
              <a:t>) and</a:t>
            </a:r>
            <a:r>
              <a:rPr lang="en-US" sz="2400" b="1" i="1" u="sng" dirty="0">
                <a:latin typeface="Times New Roman" panose="02020603050405020304" pitchFamily="18" charset="0"/>
                <a:cs typeface="Times New Roman" panose="02020603050405020304" pitchFamily="18" charset="0"/>
              </a:rPr>
              <a:t> Dr. T.K. Dayalu </a:t>
            </a:r>
            <a:r>
              <a:rPr lang="en-US" sz="2400" b="1" u="sng" dirty="0">
                <a:latin typeface="Times New Roman" panose="02020603050405020304" pitchFamily="18" charset="0"/>
                <a:cs typeface="Times New Roman" panose="02020603050405020304" pitchFamily="18" charset="0"/>
              </a:rPr>
              <a:t>(</a:t>
            </a:r>
            <a:r>
              <a:rPr lang="en-US" sz="2400" b="1" i="1" u="sng" dirty="0">
                <a:latin typeface="Times New Roman" panose="02020603050405020304" pitchFamily="18" charset="0"/>
                <a:cs typeface="Times New Roman" panose="02020603050405020304" pitchFamily="18" charset="0"/>
              </a:rPr>
              <a:t>supra</a:t>
            </a:r>
            <a:r>
              <a:rPr lang="en-US" sz="2400" b="1" u="sng" dirty="0">
                <a:latin typeface="Times New Roman" panose="02020603050405020304" pitchFamily="18" charset="0"/>
                <a:cs typeface="Times New Roman" panose="02020603050405020304" pitchFamily="18" charset="0"/>
              </a:rPr>
              <a:t>). </a:t>
            </a:r>
            <a:endParaRPr lang="en-IN" sz="2400" b="1" u="sng"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820B08F-8929-B1F5-E2D0-19B7104360C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1829765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D33E7-C536-3933-827D-C050B8DE33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FE60E-ED05-0322-FE8D-4CAEED90F19A}"/>
              </a:ext>
            </a:extLst>
          </p:cNvPr>
          <p:cNvSpPr>
            <a:spLocks noGrp="1"/>
          </p:cNvSpPr>
          <p:nvPr>
            <p:ph idx="1"/>
          </p:nvPr>
        </p:nvSpPr>
        <p:spPr>
          <a:xfrm>
            <a:off x="838200" y="299803"/>
            <a:ext cx="11063990" cy="5877160"/>
          </a:xfrm>
        </p:spPr>
        <p:txBody>
          <a:bodyPr>
            <a:noAutofit/>
          </a:bodyPr>
          <a:lstStyle/>
          <a:p>
            <a:pPr marL="0" indent="0" algn="just">
              <a:buNone/>
            </a:pPr>
            <a:r>
              <a:rPr lang="en-US" sz="1800" b="1" dirty="0">
                <a:latin typeface="Times New Roman" panose="02020603050405020304" pitchFamily="18" charset="0"/>
                <a:cs typeface="Times New Roman" panose="02020603050405020304" pitchFamily="18" charset="0"/>
              </a:rPr>
              <a:t>Amendments in allied laws</a:t>
            </a:r>
            <a:r>
              <a:rPr lang="en-US" sz="1800" dirty="0">
                <a:latin typeface="Times New Roman" panose="02020603050405020304" pitchFamily="18" charset="0"/>
                <a:cs typeface="Times New Roman" panose="02020603050405020304" pitchFamily="18" charset="0"/>
              </a:rPr>
              <a:t> </a:t>
            </a:r>
          </a:p>
          <a:p>
            <a:pPr marL="0" indent="0" algn="just">
              <a:buNone/>
            </a:pPr>
            <a:r>
              <a:rPr lang="en-US" sz="1800" b="1" i="1" u="sng" dirty="0">
                <a:latin typeface="Times New Roman" panose="02020603050405020304" pitchFamily="18" charset="0"/>
                <a:cs typeface="Times New Roman" panose="02020603050405020304" pitchFamily="18" charset="0"/>
              </a:rPr>
              <a:t>Transfer of Property Act</a:t>
            </a:r>
            <a:r>
              <a:rPr lang="en-US" sz="1800" b="1" u="sng" dirty="0">
                <a:latin typeface="Times New Roman" panose="02020603050405020304" pitchFamily="18" charset="0"/>
                <a:cs typeface="Times New Roman" panose="02020603050405020304" pitchFamily="18" charset="0"/>
              </a:rPr>
              <a:t> : </a:t>
            </a:r>
            <a:r>
              <a:rPr lang="en-US" sz="1800" b="1" i="1" u="sng" dirty="0">
                <a:latin typeface="Times New Roman" panose="02020603050405020304" pitchFamily="18" charset="0"/>
                <a:cs typeface="Times New Roman" panose="02020603050405020304" pitchFamily="18" charset="0"/>
              </a:rPr>
              <a:t>53A. </a:t>
            </a:r>
          </a:p>
          <a:p>
            <a:pPr marL="0" indent="0" algn="just">
              <a:buNone/>
            </a:pPr>
            <a:r>
              <a:rPr lang="en-US" sz="1800" i="1" dirty="0">
                <a:latin typeface="Times New Roman" panose="02020603050405020304" pitchFamily="18" charset="0"/>
                <a:cs typeface="Times New Roman" panose="02020603050405020304" pitchFamily="18" charset="0"/>
              </a:rPr>
              <a:t>Part performance –</a:t>
            </a:r>
          </a:p>
          <a:p>
            <a:pPr marL="0" indent="0" algn="just">
              <a:buNone/>
            </a:pPr>
            <a:r>
              <a:rPr lang="en-US" sz="1800" dirty="0">
                <a:latin typeface="Times New Roman" panose="02020603050405020304" pitchFamily="18" charset="0"/>
                <a:cs typeface="Times New Roman" panose="02020603050405020304" pitchFamily="18" charset="0"/>
              </a:rPr>
              <a:t>Where any person contracts to transfer for consideration any immovable property by writing signed by him or on his behalf from which the terms necessary to constitute the transfer can be ascertained with reasonable certainty, and </a:t>
            </a:r>
          </a:p>
          <a:p>
            <a:pPr marL="0" indent="0" algn="just">
              <a:buNone/>
            </a:pPr>
            <a:r>
              <a:rPr lang="en-US" sz="1800" dirty="0">
                <a:latin typeface="Times New Roman" panose="02020603050405020304" pitchFamily="18" charset="0"/>
                <a:cs typeface="Times New Roman" panose="02020603050405020304" pitchFamily="18" charset="0"/>
              </a:rPr>
              <a:t>the transferee has, in part performance of the contract, taken possession of the property or any part thereof, or</a:t>
            </a:r>
          </a:p>
          <a:p>
            <a:pPr marL="0" indent="0" algn="just">
              <a:buNone/>
            </a:pPr>
            <a:r>
              <a:rPr lang="en-US" sz="1800" dirty="0">
                <a:latin typeface="Times New Roman" panose="02020603050405020304" pitchFamily="18" charset="0"/>
                <a:cs typeface="Times New Roman" panose="02020603050405020304" pitchFamily="18" charset="0"/>
              </a:rPr>
              <a:t>the transferee, being already in possession, continues in possession in part performance of the contract and has done some act in furtherance of the contract, and </a:t>
            </a:r>
          </a:p>
          <a:p>
            <a:pPr marL="0" indent="0" algn="just">
              <a:buNone/>
            </a:pPr>
            <a:r>
              <a:rPr lang="en-US" sz="1800" dirty="0">
                <a:latin typeface="Times New Roman" panose="02020603050405020304" pitchFamily="18" charset="0"/>
                <a:cs typeface="Times New Roman" panose="02020603050405020304" pitchFamily="18" charset="0"/>
              </a:rPr>
              <a:t>the transferee has performed or is willing to perform his part of the contract, then notwithstanding that 1***, where there is an instrument of transfer,</a:t>
            </a:r>
          </a:p>
          <a:p>
            <a:pPr marL="0" indent="0" algn="just">
              <a:buNone/>
            </a:pPr>
            <a:r>
              <a:rPr lang="en-US" sz="1800" dirty="0">
                <a:latin typeface="Times New Roman" panose="02020603050405020304" pitchFamily="18" charset="0"/>
                <a:cs typeface="Times New Roman" panose="02020603050405020304" pitchFamily="18" charset="0"/>
              </a:rPr>
              <a:t>that the transfer has not been completed in the manner prescribed therefor by the law for the time being in force, </a:t>
            </a:r>
          </a:p>
          <a:p>
            <a:pPr marL="0" indent="0" algn="just">
              <a:buNone/>
            </a:pPr>
            <a:r>
              <a:rPr lang="en-US" sz="1800" dirty="0">
                <a:latin typeface="Times New Roman" panose="02020603050405020304" pitchFamily="18" charset="0"/>
                <a:cs typeface="Times New Roman" panose="02020603050405020304" pitchFamily="18" charset="0"/>
              </a:rPr>
              <a:t>the transferor or any person claiming under him shall be debarred from enforcing against the transferee and persons claiming under him any right in respect of the property of which the transferee has taken or continued in possession, other than a right expressly provided by the terms of the contract:</a:t>
            </a:r>
          </a:p>
          <a:p>
            <a:pPr marL="0" indent="0" algn="just">
              <a:buNone/>
            </a:pPr>
            <a:r>
              <a:rPr lang="en-US" sz="1800" dirty="0">
                <a:latin typeface="Times New Roman" panose="02020603050405020304" pitchFamily="18" charset="0"/>
                <a:cs typeface="Times New Roman" panose="02020603050405020304" pitchFamily="18" charset="0"/>
              </a:rPr>
              <a:t>Provided that nothing in this section shall affect the rights of a transferee for consideration who has no notice of the contract or of the part performance thereof.</a:t>
            </a:r>
          </a:p>
        </p:txBody>
      </p:sp>
      <p:sp>
        <p:nvSpPr>
          <p:cNvPr id="2" name="Footer Placeholder 1">
            <a:extLst>
              <a:ext uri="{FF2B5EF4-FFF2-40B4-BE49-F238E27FC236}">
                <a16:creationId xmlns:a16="http://schemas.microsoft.com/office/drawing/2014/main" id="{A8E343C4-3A29-3C58-BD75-051921D8F34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230794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2FB12-5A23-7CE9-98F2-57FB7666FB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BD43D1-9EED-924D-EA85-1071A8145B5B}"/>
              </a:ext>
            </a:extLst>
          </p:cNvPr>
          <p:cNvSpPr>
            <a:spLocks noGrp="1"/>
          </p:cNvSpPr>
          <p:nvPr>
            <p:ph idx="1"/>
          </p:nvPr>
        </p:nvSpPr>
        <p:spPr>
          <a:xfrm>
            <a:off x="838200" y="299803"/>
            <a:ext cx="1106399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Prior to its omission w.e.f. 24.01.2001 it was "the contract though required to be registered, has not been registered or".</a:t>
            </a:r>
          </a:p>
        </p:txBody>
      </p:sp>
      <p:sp>
        <p:nvSpPr>
          <p:cNvPr id="2" name="Footer Placeholder 1">
            <a:extLst>
              <a:ext uri="{FF2B5EF4-FFF2-40B4-BE49-F238E27FC236}">
                <a16:creationId xmlns:a16="http://schemas.microsoft.com/office/drawing/2014/main" id="{8FC811AD-615B-0A84-52C7-9FD53B0D639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935411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6F4DC-5FE2-76B4-8DCB-1FE2625BE3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7A1DED-C58B-9719-F156-4C0D1F9C5D2B}"/>
              </a:ext>
            </a:extLst>
          </p:cNvPr>
          <p:cNvSpPr>
            <a:spLocks noGrp="1"/>
          </p:cNvSpPr>
          <p:nvPr>
            <p:ph idx="1"/>
          </p:nvPr>
        </p:nvSpPr>
        <p:spPr>
          <a:xfrm>
            <a:off x="838200" y="299803"/>
            <a:ext cx="11063990" cy="5877160"/>
          </a:xfrm>
        </p:spPr>
        <p:txBody>
          <a:bodyPr>
            <a:normAutofit/>
          </a:bodyPr>
          <a:lstStyle/>
          <a:p>
            <a:pPr marL="0" indent="0" algn="just">
              <a:buNone/>
            </a:pPr>
            <a:r>
              <a:rPr lang="en-US" sz="2400" b="1" i="1" u="sng" dirty="0">
                <a:latin typeface="Times New Roman" panose="02020603050405020304" pitchFamily="18" charset="0"/>
                <a:cs typeface="Times New Roman" panose="02020603050405020304" pitchFamily="18" charset="0"/>
              </a:rPr>
              <a:t>Registration Act, 1908: </a:t>
            </a:r>
          </a:p>
          <a:p>
            <a:pPr marL="0" indent="0" algn="just">
              <a:buNone/>
            </a:pPr>
            <a:r>
              <a:rPr lang="en-US" sz="2400" b="1" u="sng" dirty="0">
                <a:latin typeface="Times New Roman" panose="02020603050405020304" pitchFamily="18" charset="0"/>
                <a:cs typeface="Times New Roman" panose="02020603050405020304" pitchFamily="18" charset="0"/>
              </a:rPr>
              <a:t>Section 17 of the Registration Act prescribes the documents of which registration is compulsory. </a:t>
            </a:r>
          </a:p>
          <a:p>
            <a:pPr marL="0" indent="0" algn="just">
              <a:buNone/>
            </a:pPr>
            <a:endParaRPr lang="en-US" sz="2400" b="1" u="sng"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Sub-section (1A) to section 17 says </a:t>
            </a:r>
          </a:p>
          <a:p>
            <a:pPr marL="0" indent="0" algn="just">
              <a:buNone/>
            </a:pPr>
            <a:r>
              <a:rPr lang="en-US" sz="2400" dirty="0">
                <a:latin typeface="Times New Roman" panose="02020603050405020304" pitchFamily="18" charset="0"/>
                <a:cs typeface="Times New Roman" panose="02020603050405020304" pitchFamily="18" charset="0"/>
              </a:rPr>
              <a:t>"The documents containing contracts to transfer for consideration,</a:t>
            </a:r>
          </a:p>
          <a:p>
            <a:pPr marL="0" indent="0" algn="just">
              <a:buNone/>
            </a:pPr>
            <a:r>
              <a:rPr lang="en-US" sz="2400" dirty="0">
                <a:latin typeface="Times New Roman" panose="02020603050405020304" pitchFamily="18" charset="0"/>
                <a:cs typeface="Times New Roman" panose="02020603050405020304" pitchFamily="18" charset="0"/>
              </a:rPr>
              <a:t>any immovable property for the purposes of section </a:t>
            </a:r>
            <a:r>
              <a:rPr lang="en-US" sz="2400" u="sng" dirty="0">
                <a:latin typeface="Times New Roman" panose="02020603050405020304" pitchFamily="18" charset="0"/>
                <a:cs typeface="Times New Roman" panose="02020603050405020304" pitchFamily="18" charset="0"/>
              </a:rPr>
              <a:t>53A</a:t>
            </a:r>
            <a:r>
              <a:rPr lang="en-US" sz="2400" dirty="0">
                <a:latin typeface="Times New Roman" panose="02020603050405020304" pitchFamily="18" charset="0"/>
                <a:cs typeface="Times New Roman" panose="02020603050405020304" pitchFamily="18" charset="0"/>
              </a:rPr>
              <a:t> of the Transfer of Property Act, 1882 </a:t>
            </a:r>
          </a:p>
          <a:p>
            <a:pPr marL="0" indent="0" algn="just">
              <a:buNone/>
            </a:pPr>
            <a:r>
              <a:rPr lang="en-US" sz="2400" dirty="0">
                <a:latin typeface="Times New Roman" panose="02020603050405020304" pitchFamily="18" charset="0"/>
                <a:cs typeface="Times New Roman" panose="02020603050405020304" pitchFamily="18" charset="0"/>
              </a:rPr>
              <a:t>shall be registered if they have been executed on or after the commencement of the Registration and Other Related Laws (Amendment) Act, 2001 and </a:t>
            </a:r>
          </a:p>
          <a:p>
            <a:pPr marL="0" indent="0" algn="just">
              <a:buNone/>
            </a:pPr>
            <a:r>
              <a:rPr lang="en-US" sz="2400" dirty="0">
                <a:latin typeface="Times New Roman" panose="02020603050405020304" pitchFamily="18" charset="0"/>
                <a:cs typeface="Times New Roman" panose="02020603050405020304" pitchFamily="18" charset="0"/>
              </a:rPr>
              <a:t>if such documents are not registered on or after such commencement, </a:t>
            </a:r>
          </a:p>
          <a:p>
            <a:pPr marL="0" indent="0" algn="just">
              <a:buNone/>
            </a:pPr>
            <a:r>
              <a:rPr lang="en-US" sz="2400" dirty="0">
                <a:latin typeface="Times New Roman" panose="02020603050405020304" pitchFamily="18" charset="0"/>
                <a:cs typeface="Times New Roman" panose="02020603050405020304" pitchFamily="18" charset="0"/>
              </a:rPr>
              <a:t>then, they shall have no effect for the purposes of the said section 53A.</a:t>
            </a:r>
          </a:p>
          <a:p>
            <a:pPr marL="0" indent="0" algn="just">
              <a:buNone/>
            </a:pPr>
            <a:r>
              <a:rPr lang="en-US" sz="2400" dirty="0">
                <a:latin typeface="Times New Roman" panose="02020603050405020304" pitchFamily="18" charset="0"/>
                <a:cs typeface="Times New Roman" panose="02020603050405020304" pitchFamily="18" charset="0"/>
              </a:rPr>
              <a:t>[w.e.f. 24.09.2001]</a:t>
            </a:r>
          </a:p>
        </p:txBody>
      </p:sp>
      <p:sp>
        <p:nvSpPr>
          <p:cNvPr id="2" name="Footer Placeholder 1">
            <a:extLst>
              <a:ext uri="{FF2B5EF4-FFF2-40B4-BE49-F238E27FC236}">
                <a16:creationId xmlns:a16="http://schemas.microsoft.com/office/drawing/2014/main" id="{0BB0FF02-4D71-0C72-6977-6273169DE561}"/>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730943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708A-84A5-D50A-EB50-595EE9155E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7EC7F-5498-8357-6B37-A958C5E97050}"/>
              </a:ext>
            </a:extLst>
          </p:cNvPr>
          <p:cNvSpPr>
            <a:spLocks noGrp="1"/>
          </p:cNvSpPr>
          <p:nvPr>
            <p:ph idx="1"/>
          </p:nvPr>
        </p:nvSpPr>
        <p:spPr>
          <a:xfrm>
            <a:off x="232475" y="247973"/>
            <a:ext cx="11669715" cy="592899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Similarly, </a:t>
            </a:r>
            <a:r>
              <a:rPr lang="en-US" sz="2400" b="1" u="sng" dirty="0">
                <a:latin typeface="Times New Roman" panose="02020603050405020304" pitchFamily="18" charset="0"/>
                <a:cs typeface="Times New Roman" panose="02020603050405020304" pitchFamily="18" charset="0"/>
              </a:rPr>
              <a:t>section 49 of the Registration Act</a:t>
            </a:r>
            <a:r>
              <a:rPr lang="en-US" sz="2400" dirty="0">
                <a:latin typeface="Times New Roman" panose="02020603050405020304" pitchFamily="18" charset="0"/>
                <a:cs typeface="Times New Roman" panose="02020603050405020304" pitchFamily="18" charset="0"/>
              </a:rPr>
              <a:t> has the title </a:t>
            </a:r>
          </a:p>
          <a:p>
            <a:pPr marL="0" indent="0" algn="just">
              <a:buNone/>
            </a:pPr>
            <a:r>
              <a:rPr lang="en-US" sz="2400" b="1" u="sng" dirty="0">
                <a:latin typeface="Times New Roman" panose="02020603050405020304" pitchFamily="18" charset="0"/>
                <a:cs typeface="Times New Roman" panose="02020603050405020304" pitchFamily="18" charset="0"/>
              </a:rPr>
              <a:t>`Effect of non-registration of documents required to be registered' </a:t>
            </a:r>
            <a:r>
              <a:rPr lang="en-US" sz="2400" dirty="0">
                <a:latin typeface="Times New Roman" panose="02020603050405020304" pitchFamily="18" charset="0"/>
                <a:cs typeface="Times New Roman" panose="02020603050405020304" pitchFamily="18" charset="0"/>
              </a:rPr>
              <a:t>and it reads as follows: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"No document required by section 17 or by any provision of the Transfer of Property Act, 1882,</a:t>
            </a:r>
          </a:p>
          <a:p>
            <a:pPr marL="0" indent="0" algn="just">
              <a:buNone/>
            </a:pPr>
            <a:r>
              <a:rPr lang="en-US" sz="2400" dirty="0">
                <a:latin typeface="Times New Roman" panose="02020603050405020304" pitchFamily="18" charset="0"/>
                <a:cs typeface="Times New Roman" panose="02020603050405020304" pitchFamily="18" charset="0"/>
              </a:rPr>
              <a:t> to be registered shall – </a:t>
            </a:r>
          </a:p>
          <a:p>
            <a:pPr marL="0" indent="0" algn="just">
              <a:buNone/>
            </a:pPr>
            <a:r>
              <a:rPr lang="en-US" sz="2400" dirty="0">
                <a:latin typeface="Times New Roman" panose="02020603050405020304" pitchFamily="18" charset="0"/>
                <a:cs typeface="Times New Roman" panose="02020603050405020304" pitchFamily="18" charset="0"/>
              </a:rPr>
              <a:t>(a) affect any immovable property comprised therein; or </a:t>
            </a:r>
          </a:p>
          <a:p>
            <a:pPr marL="0" indent="0" algn="just">
              <a:buNone/>
            </a:pPr>
            <a:r>
              <a:rPr lang="en-US" sz="2400" dirty="0">
                <a:latin typeface="Times New Roman" panose="02020603050405020304" pitchFamily="18" charset="0"/>
                <a:cs typeface="Times New Roman" panose="02020603050405020304" pitchFamily="18" charset="0"/>
              </a:rPr>
              <a:t>(b) confer any power to adopt, or </a:t>
            </a:r>
          </a:p>
          <a:p>
            <a:pPr marL="0" indent="0" algn="just">
              <a:buNone/>
            </a:pPr>
            <a:r>
              <a:rPr lang="en-US" sz="2400" dirty="0">
                <a:latin typeface="Times New Roman" panose="02020603050405020304" pitchFamily="18" charset="0"/>
                <a:cs typeface="Times New Roman" panose="02020603050405020304" pitchFamily="18" charset="0"/>
              </a:rPr>
              <a:t>(c) be received as any evidence of any transaction affecting such property or conferring such power,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unless it is registered. </a:t>
            </a:r>
            <a:endParaRPr lang="en-IN" sz="24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53E1D05-0C69-59CC-1F16-F2A2BCF5053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915411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96FD6-95AE-89C8-D795-E7BE11AEB42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255F1-03CA-9C28-65DB-8973C8D6DD78}"/>
              </a:ext>
            </a:extLst>
          </p:cNvPr>
          <p:cNvSpPr>
            <a:spLocks noGrp="1"/>
          </p:cNvSpPr>
          <p:nvPr>
            <p:ph idx="1"/>
          </p:nvPr>
        </p:nvSpPr>
        <p:spPr>
          <a:xfrm>
            <a:off x="232475" y="247973"/>
            <a:ext cx="11669715" cy="5928990"/>
          </a:xfrm>
        </p:spPr>
        <p:txBody>
          <a:bodyPr>
            <a:normAutofit/>
          </a:bodyPr>
          <a:lstStyle/>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Thus, on reading of section 17(1A) and section 49 of the Registration Act, 1908 it is apparent that an agreement purporting to transfer ownership of immovable property shall not be valid unless it is registered. </a:t>
            </a:r>
          </a:p>
          <a:p>
            <a:pPr marL="0" indent="0" algn="just">
              <a:buNone/>
            </a:pPr>
            <a:endParaRPr lang="en-US" sz="2400" b="1" u="sng"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A document when it is not registered it shall have no effect for the purposes of section 53A of the Transfer of Property Act, 1882.</a:t>
            </a:r>
            <a:r>
              <a:rPr lang="en-US" sz="2400" u="sng" dirty="0">
                <a:latin typeface="Times New Roman" panose="02020603050405020304" pitchFamily="18" charset="0"/>
                <a:cs typeface="Times New Roman" panose="02020603050405020304" pitchFamily="18" charset="0"/>
              </a:rPr>
              <a:t> </a:t>
            </a:r>
            <a:endParaRPr lang="en-IN" sz="2400" u="sng"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BADDA80-D175-6EC2-6E42-51061A7FDA7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468810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C7F2A-AECC-272B-BE3E-E8CBE09599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9FCF6-A499-5247-C3F6-D0CCE1874283}"/>
              </a:ext>
            </a:extLst>
          </p:cNvPr>
          <p:cNvSpPr>
            <a:spLocks noGrp="1"/>
          </p:cNvSpPr>
          <p:nvPr>
            <p:ph idx="1"/>
          </p:nvPr>
        </p:nvSpPr>
        <p:spPr>
          <a:xfrm>
            <a:off x="838200" y="299803"/>
            <a:ext cx="11063990" cy="5877160"/>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Decision of the Court </a:t>
            </a:r>
            <a:endParaRPr lang="en-IN"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Court after hearing the contentions and before analysis of the case at the threshold itself held that the assessee must succeed on the second substantial question of law by citing the apex court decision in the case of </a:t>
            </a:r>
            <a:r>
              <a:rPr lang="en-US" sz="2400" i="1" dirty="0">
                <a:latin typeface="Times New Roman" panose="02020603050405020304" pitchFamily="18" charset="0"/>
                <a:cs typeface="Times New Roman" panose="02020603050405020304" pitchFamily="18" charset="0"/>
              </a:rPr>
              <a:t>Balbir Singh Maini (Supra)</a:t>
            </a:r>
            <a:r>
              <a:rPr lang="en-US" sz="2400" dirty="0">
                <a:latin typeface="Times New Roman" panose="02020603050405020304" pitchFamily="18" charset="0"/>
                <a:cs typeface="Times New Roman" panose="02020603050405020304" pitchFamily="18" charset="0"/>
              </a:rPr>
              <a:t>. </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US" sz="2400" b="1" u="sng" dirty="0">
                <a:latin typeface="Times New Roman" panose="02020603050405020304" pitchFamily="18" charset="0"/>
                <a:cs typeface="Times New Roman" panose="02020603050405020304" pitchFamily="18" charset="0"/>
              </a:rPr>
              <a:t>The reasoning of the High Court in </a:t>
            </a:r>
            <a:r>
              <a:rPr lang="en-US" sz="2400" b="1" u="sng" dirty="0" err="1">
                <a:latin typeface="Times New Roman" panose="02020603050405020304" pitchFamily="18" charset="0"/>
                <a:cs typeface="Times New Roman" panose="02020603050405020304" pitchFamily="18" charset="0"/>
              </a:rPr>
              <a:t>favour</a:t>
            </a:r>
            <a:r>
              <a:rPr lang="en-US" sz="2400" b="1" u="sng" dirty="0">
                <a:latin typeface="Times New Roman" panose="02020603050405020304" pitchFamily="18" charset="0"/>
                <a:cs typeface="Times New Roman" panose="02020603050405020304" pitchFamily="18" charset="0"/>
              </a:rPr>
              <a:t> of the </a:t>
            </a:r>
            <a:r>
              <a:rPr lang="en-US" sz="2400" b="1" u="sng" dirty="0" err="1">
                <a:latin typeface="Times New Roman" panose="02020603050405020304" pitchFamily="18" charset="0"/>
                <a:cs typeface="Times New Roman" panose="02020603050405020304" pitchFamily="18" charset="0"/>
              </a:rPr>
              <a:t>assessee</a:t>
            </a:r>
            <a:r>
              <a:rPr lang="en-US" sz="2400" b="1" u="sng" dirty="0">
                <a:latin typeface="Times New Roman" panose="02020603050405020304" pitchFamily="18" charset="0"/>
                <a:cs typeface="Times New Roman" panose="02020603050405020304" pitchFamily="18" charset="0"/>
              </a:rPr>
              <a:t> was as under:</a:t>
            </a:r>
            <a:endParaRPr lang="en-IN" sz="2400" b="1" u="sng"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joint development agreements</a:t>
            </a:r>
            <a:r>
              <a:rPr lang="en-US" sz="2400" dirty="0">
                <a:latin typeface="Times New Roman" panose="02020603050405020304" pitchFamily="18" charset="0"/>
                <a:cs typeface="Times New Roman" panose="02020603050405020304" pitchFamily="18" charset="0"/>
              </a:rPr>
              <a:t> dated 31</a:t>
            </a:r>
            <a:r>
              <a:rPr lang="en-US" sz="2400" baseline="30000" dirty="0">
                <a:latin typeface="Times New Roman" panose="02020603050405020304" pitchFamily="18" charset="0"/>
                <a:cs typeface="Times New Roman" panose="02020603050405020304" pitchFamily="18" charset="0"/>
              </a:rPr>
              <a:t>st</a:t>
            </a:r>
            <a:r>
              <a:rPr lang="en-US" sz="2400" dirty="0">
                <a:latin typeface="Times New Roman" panose="02020603050405020304" pitchFamily="18" charset="0"/>
                <a:cs typeface="Times New Roman" panose="02020603050405020304" pitchFamily="18" charset="0"/>
              </a:rPr>
              <a:t> December, 2008 </a:t>
            </a:r>
            <a:r>
              <a:rPr lang="en-US" sz="2400" b="1" u="sng" dirty="0">
                <a:latin typeface="Times New Roman" panose="02020603050405020304" pitchFamily="18" charset="0"/>
                <a:cs typeface="Times New Roman" panose="02020603050405020304" pitchFamily="18" charset="0"/>
              </a:rPr>
              <a:t>were not registered </a:t>
            </a:r>
            <a:r>
              <a:rPr lang="en-US" sz="2400" dirty="0">
                <a:latin typeface="Times New Roman" panose="02020603050405020304" pitchFamily="18" charset="0"/>
                <a:cs typeface="Times New Roman" panose="02020603050405020304" pitchFamily="18" charset="0"/>
              </a:rPr>
              <a:t>though they were </a:t>
            </a:r>
            <a:r>
              <a:rPr lang="en-US" sz="2400" b="1" u="sng" dirty="0">
                <a:latin typeface="Times New Roman" panose="02020603050405020304" pitchFamily="18" charset="0"/>
                <a:cs typeface="Times New Roman" panose="02020603050405020304" pitchFamily="18" charset="0"/>
              </a:rPr>
              <a:t>required to be registered under the Registration Act in view of section 17(1A). </a:t>
            </a:r>
          </a:p>
        </p:txBody>
      </p:sp>
      <p:sp>
        <p:nvSpPr>
          <p:cNvPr id="2" name="Footer Placeholder 1">
            <a:extLst>
              <a:ext uri="{FF2B5EF4-FFF2-40B4-BE49-F238E27FC236}">
                <a16:creationId xmlns:a16="http://schemas.microsoft.com/office/drawing/2014/main" id="{5DABEFFB-5F33-9D84-D72B-AEE1CB73C3FA}"/>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7931653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3B623-6897-3000-5BE6-3AF4CD4461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BC844-CEE9-414E-4331-A6D4150D353F}"/>
              </a:ext>
            </a:extLst>
          </p:cNvPr>
          <p:cNvSpPr>
            <a:spLocks noGrp="1"/>
          </p:cNvSpPr>
          <p:nvPr>
            <p:ph idx="1"/>
          </p:nvPr>
        </p:nvSpPr>
        <p:spPr>
          <a:xfrm>
            <a:off x="838200" y="299803"/>
            <a:ext cx="11063990" cy="587716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ii. There was </a:t>
            </a:r>
            <a:r>
              <a:rPr lang="en-US" sz="2400" b="1" u="sng" dirty="0">
                <a:latin typeface="Times New Roman" panose="02020603050405020304" pitchFamily="18" charset="0"/>
                <a:cs typeface="Times New Roman" panose="02020603050405020304" pitchFamily="18" charset="0"/>
              </a:rPr>
              <a:t>simultaneous amendment in section 53A of the Transfer of Property Act and section 17 and 49 of the Registration Act.</a:t>
            </a:r>
          </a:p>
          <a:p>
            <a:pPr marL="0" indent="0" algn="just">
              <a:buNone/>
            </a:pPr>
            <a:r>
              <a:rPr lang="en-US" sz="2400" b="1" u="sng" dirty="0">
                <a:latin typeface="Times New Roman" panose="02020603050405020304" pitchFamily="18" charset="0"/>
                <a:cs typeface="Times New Roman" panose="02020603050405020304" pitchFamily="18" charset="0"/>
              </a:rPr>
              <a:t>It held that the omission of the expression </a:t>
            </a:r>
            <a:r>
              <a:rPr lang="en-US" sz="2400" b="1" i="1" u="sng" dirty="0">
                <a:latin typeface="Times New Roman" panose="02020603050405020304" pitchFamily="18" charset="0"/>
                <a:cs typeface="Times New Roman" panose="02020603050405020304" pitchFamily="18" charset="0"/>
              </a:rPr>
              <a:t>'the contract, though required to be registered has not been registered</a:t>
            </a:r>
            <a:r>
              <a:rPr lang="en-US" sz="2400" b="1" u="sng" dirty="0">
                <a:latin typeface="Times New Roman" panose="02020603050405020304" pitchFamily="18" charset="0"/>
                <a:cs typeface="Times New Roman" panose="02020603050405020304" pitchFamily="18" charset="0"/>
              </a:rPr>
              <a:t>, or' got omitted in section 53A and simultaneously sections 17 and 49 of the Registration Act were also amended clarifying that, unless the document containing the contract to transfer any immovable property is registered, it shall not have any effect in law, other than being taken as evidence of a contract in a suit for specific performance or as evidence of any collateral transaction not required to be effected by a registered instrument</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ii</a:t>
            </a:r>
            <a:r>
              <a:rPr lang="en-US" sz="2400" b="1" u="sng" dirty="0">
                <a:latin typeface="Times New Roman" panose="02020603050405020304" pitchFamily="18" charset="0"/>
                <a:cs typeface="Times New Roman" panose="02020603050405020304" pitchFamily="18" charset="0"/>
              </a:rPr>
              <a:t>. In order to qualify as a transfer of a capital asset under section 2(47)(v), there must be a contract that could be enforced in law under section 53A of the Transfer of Property Act. </a:t>
            </a:r>
          </a:p>
          <a:p>
            <a:pPr marL="0" indent="0" algn="just">
              <a:buNone/>
            </a:pPr>
            <a:r>
              <a:rPr lang="en-US" sz="2400" b="1" u="sng" dirty="0">
                <a:latin typeface="Times New Roman" panose="02020603050405020304" pitchFamily="18" charset="0"/>
                <a:cs typeface="Times New Roman" panose="02020603050405020304" pitchFamily="18" charset="0"/>
              </a:rPr>
              <a:t>There is no contract in the eyes of law in force under section 53A after 2001, unless the said contract is registered</a:t>
            </a:r>
          </a:p>
        </p:txBody>
      </p:sp>
      <p:sp>
        <p:nvSpPr>
          <p:cNvPr id="2" name="Footer Placeholder 1">
            <a:extLst>
              <a:ext uri="{FF2B5EF4-FFF2-40B4-BE49-F238E27FC236}">
                <a16:creationId xmlns:a16="http://schemas.microsoft.com/office/drawing/2014/main" id="{E3201F41-A533-A81A-FB47-EAF0690C924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40425327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2821C-880E-25B5-18C1-5C4D4F271B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4B57F1-0F3C-3851-2B1F-1C81D79F2A32}"/>
              </a:ext>
            </a:extLst>
          </p:cNvPr>
          <p:cNvSpPr>
            <a:spLocks noGrp="1"/>
          </p:cNvSpPr>
          <p:nvPr>
            <p:ph idx="1"/>
          </p:nvPr>
        </p:nvSpPr>
        <p:spPr>
          <a:xfrm>
            <a:off x="838200" y="299803"/>
            <a:ext cx="11063990" cy="5877160"/>
          </a:xfrm>
        </p:spPr>
        <p:txBody>
          <a:bodyPr>
            <a:normAutofit/>
          </a:bodyPr>
          <a:lstStyle/>
          <a:p>
            <a:pPr marL="0" indent="0" algn="just">
              <a:buNone/>
            </a:pPr>
            <a:r>
              <a:rPr lang="en-IN" sz="2400" dirty="0">
                <a:latin typeface="Times New Roman" panose="02020603050405020304" pitchFamily="18" charset="0"/>
                <a:cs typeface="Times New Roman" panose="02020603050405020304" pitchFamily="18" charset="0"/>
              </a:rPr>
              <a:t>iii. </a:t>
            </a:r>
            <a:r>
              <a:rPr lang="en-US" sz="2400" b="1" u="sng" dirty="0">
                <a:latin typeface="Times New Roman" panose="02020603050405020304" pitchFamily="18" charset="0"/>
                <a:cs typeface="Times New Roman" panose="02020603050405020304" pitchFamily="18" charset="0"/>
              </a:rPr>
              <a:t>When the JDA was not registered it has no efficacy in the eyes of law, and obviously no transfer can be said have to taken place by virtue of that document</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agreement was for the limited purpose of development and the ownership of the capital asset was retained by the assessee</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iv. </a:t>
            </a:r>
            <a:r>
              <a:rPr lang="en-US" sz="2400" b="1" u="sng" dirty="0">
                <a:latin typeface="Times New Roman" panose="02020603050405020304" pitchFamily="18" charset="0"/>
                <a:cs typeface="Times New Roman" panose="02020603050405020304" pitchFamily="18" charset="0"/>
              </a:rPr>
              <a:t>The court held that in the light of section 17(1A) read with section 49 of the Registration Act, 1908, the unregistered agreement dated 31</a:t>
            </a:r>
            <a:r>
              <a:rPr lang="en-US" sz="2400" b="1" u="sng" baseline="30000" dirty="0">
                <a:latin typeface="Times New Roman" panose="02020603050405020304" pitchFamily="18" charset="0"/>
                <a:cs typeface="Times New Roman" panose="02020603050405020304" pitchFamily="18" charset="0"/>
              </a:rPr>
              <a:t>st</a:t>
            </a:r>
            <a:r>
              <a:rPr lang="en-US" sz="2400" b="1" u="sng" dirty="0">
                <a:latin typeface="Times New Roman" panose="02020603050405020304" pitchFamily="18" charset="0"/>
                <a:cs typeface="Times New Roman" panose="02020603050405020304" pitchFamily="18" charset="0"/>
              </a:rPr>
              <a:t> December, 2008 cannot be construed as a document effecting transfer of properties in terms of section 2(47) of the Income-tax Act, 1961 and held that there is no need to go in to other two substantial questions of law by recording that it is satisfied that the </a:t>
            </a:r>
            <a:r>
              <a:rPr lang="en-US" sz="2400" b="1" u="sng" dirty="0" err="1">
                <a:latin typeface="Times New Roman" panose="02020603050405020304" pitchFamily="18" charset="0"/>
                <a:cs typeface="Times New Roman" panose="02020603050405020304" pitchFamily="18" charset="0"/>
              </a:rPr>
              <a:t>assessee's</a:t>
            </a:r>
            <a:r>
              <a:rPr lang="en-US" sz="2400" b="1" u="sng" dirty="0">
                <a:latin typeface="Times New Roman" panose="02020603050405020304" pitchFamily="18" charset="0"/>
                <a:cs typeface="Times New Roman" panose="02020603050405020304" pitchFamily="18" charset="0"/>
              </a:rPr>
              <a:t> contention is tenable based on the apex court decision in the case of </a:t>
            </a:r>
            <a:r>
              <a:rPr lang="en-US" sz="2400" b="1" i="1" u="sng" dirty="0">
                <a:latin typeface="Times New Roman" panose="02020603050405020304" pitchFamily="18" charset="0"/>
                <a:cs typeface="Times New Roman" panose="02020603050405020304" pitchFamily="18" charset="0"/>
              </a:rPr>
              <a:t>Balbir Singh Maini (Supra)</a:t>
            </a:r>
            <a:r>
              <a:rPr lang="en-US" sz="2400" b="1" u="sng" dirty="0">
                <a:latin typeface="Times New Roman" panose="02020603050405020304" pitchFamily="18" charset="0"/>
                <a:cs typeface="Times New Roman" panose="02020603050405020304" pitchFamily="18" charset="0"/>
              </a:rPr>
              <a:t>.</a:t>
            </a:r>
          </a:p>
        </p:txBody>
      </p:sp>
      <p:sp>
        <p:nvSpPr>
          <p:cNvPr id="2" name="Footer Placeholder 1">
            <a:extLst>
              <a:ext uri="{FF2B5EF4-FFF2-40B4-BE49-F238E27FC236}">
                <a16:creationId xmlns:a16="http://schemas.microsoft.com/office/drawing/2014/main" id="{AF8B2117-E4CD-9C56-C864-B3E64B7AAFA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027251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78189"/>
            <a:ext cx="10626687" cy="5615103"/>
          </a:xfrm>
        </p:spPr>
        <p:txBody>
          <a:bodyPr>
            <a:normAutofit/>
          </a:bodyPr>
          <a:lstStyle/>
          <a:p>
            <a:pPr marL="0" indent="0" algn="ctr">
              <a:spcAft>
                <a:spcPts val="500"/>
              </a:spcAft>
              <a:buNone/>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[2026] 183 taxmann.com 30 (Bangalore - Trib.)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JANUARY 28, 2026</a:t>
            </a:r>
            <a:endParaRPr lang="en-IN" sz="2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600"/>
              </a:spcAft>
              <a:buNone/>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IN THE ITAT BANGALORE BENCH ‘A’</a:t>
            </a:r>
            <a:endParaRPr lang="en-IN" sz="2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600"/>
              </a:spcAft>
              <a:buNone/>
            </a:pP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Keshava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Reddy</a:t>
            </a:r>
            <a:endParaRPr lang="en-IN" sz="2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600"/>
              </a:spcAft>
              <a:buNone/>
            </a:pPr>
            <a:r>
              <a:rPr lang="en-US" sz="2200" b="1" i="1" dirty="0">
                <a:latin typeface="Times New Roman" panose="02020603050405020304" pitchFamily="18" charset="0"/>
                <a:ea typeface="Times New Roman" panose="02020603050405020304" pitchFamily="18" charset="0"/>
                <a:cs typeface="Times New Roman" panose="02020603050405020304" pitchFamily="18" charset="0"/>
              </a:rPr>
              <a:t>v.</a:t>
            </a:r>
            <a:endParaRPr lang="en-IN" sz="2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600"/>
              </a:spcAft>
              <a:buNone/>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Deputy Commissioner of Income-tax</a:t>
            </a:r>
            <a:r>
              <a:rPr lang="en-US" sz="2200" b="1" u="sng"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ctr">
              <a:spcAft>
                <a:spcPts val="600"/>
              </a:spcAft>
              <a:buNone/>
            </a:pPr>
            <a:endParaRPr lang="en-US" sz="2200" b="1" u="sng"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600"/>
              </a:spcAft>
              <a:buNone/>
            </a:pPr>
            <a:endParaRPr lang="en-US" b="1" u="sng"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spcAft>
                <a:spcPts val="600"/>
              </a:spcAft>
              <a:buNone/>
            </a:pPr>
            <a:r>
              <a:rPr lang="en-IN" b="1" dirty="0">
                <a:latin typeface="Times New Roman" panose="02020603050405020304" pitchFamily="18" charset="0"/>
                <a:ea typeface="Times New Roman" panose="02020603050405020304" pitchFamily="18" charset="0"/>
                <a:cs typeface="Times New Roman" panose="02020603050405020304" pitchFamily="18" charset="0"/>
              </a:rPr>
              <a:t>4 Issues </a:t>
            </a:r>
          </a:p>
          <a:p>
            <a:pPr marL="0" indent="0">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22FCBF9-A906-2695-BF01-C941110995A2}"/>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34886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316089"/>
            <a:ext cx="11596914" cy="5940088"/>
          </a:xfrm>
          <a:prstGeom prst="rect">
            <a:avLst/>
          </a:prstGeom>
        </p:spPr>
        <p:txBody>
          <a:bodyPr vert="horz" wrap="square" lIns="0" tIns="0" rIns="0" bIns="0" rtlCol="0">
            <a:spAutoFit/>
          </a:bodyPr>
          <a:lstStyle/>
          <a:p>
            <a:pPr marL="286385" marR="5080" indent="-274320" algn="just"/>
            <a:r>
              <a:rPr sz="2600" b="1" u="sng" spc="70" dirty="0">
                <a:latin typeface="Times" panose="02020603050405020304" pitchFamily="18" charset="0"/>
                <a:cs typeface="Times" panose="02020603050405020304" pitchFamily="18" charset="0"/>
              </a:rPr>
              <a:t>At </a:t>
            </a:r>
            <a:r>
              <a:rPr sz="2600" b="1" u="sng" dirty="0">
                <a:latin typeface="Times" panose="02020603050405020304" pitchFamily="18" charset="0"/>
                <a:cs typeface="Times" panose="02020603050405020304" pitchFamily="18" charset="0"/>
              </a:rPr>
              <a:t>a </a:t>
            </a:r>
            <a:r>
              <a:rPr sz="2600" b="1" u="sng" spc="-5" dirty="0">
                <a:latin typeface="Times" panose="02020603050405020304" pitchFamily="18" charset="0"/>
                <a:cs typeface="Times" panose="02020603050405020304" pitchFamily="18" charset="0"/>
              </a:rPr>
              <a:t>point </a:t>
            </a:r>
            <a:r>
              <a:rPr sz="2600" b="1" u="sng" dirty="0">
                <a:latin typeface="Times" panose="02020603050405020304" pitchFamily="18" charset="0"/>
                <a:cs typeface="Times" panose="02020603050405020304" pitchFamily="18" charset="0"/>
              </a:rPr>
              <a:t>when </a:t>
            </a:r>
            <a:r>
              <a:rPr lang="en-GB" sz="2600" b="1" u="sng" dirty="0">
                <a:latin typeface="Times" panose="02020603050405020304" pitchFamily="18" charset="0"/>
                <a:cs typeface="Times" panose="02020603050405020304" pitchFamily="18" charset="0"/>
              </a:rPr>
              <a:t>land </a:t>
            </a:r>
            <a:r>
              <a:rPr lang="en-US" sz="2600" b="1" u="sng" dirty="0">
                <a:latin typeface="Times" panose="02020603050405020304" pitchFamily="18" charset="0"/>
                <a:cs typeface="Times" panose="02020603050405020304" pitchFamily="18" charset="0"/>
              </a:rPr>
              <a:t>owner </a:t>
            </a:r>
            <a:r>
              <a:rPr sz="2600" b="1" u="sng" spc="-5" dirty="0">
                <a:latin typeface="Times" panose="02020603050405020304" pitchFamily="18" charset="0"/>
                <a:cs typeface="Times" panose="02020603050405020304" pitchFamily="18" charset="0"/>
              </a:rPr>
              <a:t>receives </a:t>
            </a:r>
            <a:r>
              <a:rPr sz="2600" b="1" u="sng" dirty="0">
                <a:latin typeface="Times" panose="02020603050405020304" pitchFamily="18" charset="0"/>
                <a:cs typeface="Times" panose="02020603050405020304" pitchFamily="18" charset="0"/>
              </a:rPr>
              <a:t>his </a:t>
            </a:r>
            <a:r>
              <a:rPr sz="2600" b="1" u="sng" spc="-5" dirty="0">
                <a:latin typeface="Times" panose="02020603050405020304" pitchFamily="18" charset="0"/>
                <a:cs typeface="Times" panose="02020603050405020304" pitchFamily="18" charset="0"/>
              </a:rPr>
              <a:t>share </a:t>
            </a:r>
            <a:r>
              <a:rPr sz="2600" b="1" u="sng" dirty="0">
                <a:latin typeface="Times" panose="02020603050405020304" pitchFamily="18" charset="0"/>
                <a:cs typeface="Times" panose="02020603050405020304" pitchFamily="18" charset="0"/>
              </a:rPr>
              <a:t>of </a:t>
            </a:r>
            <a:r>
              <a:rPr sz="2600" b="1" u="sng" spc="-5" dirty="0">
                <a:latin typeface="Times" panose="02020603050405020304" pitchFamily="18" charset="0"/>
                <a:cs typeface="Times" panose="02020603050405020304" pitchFamily="18" charset="0"/>
              </a:rPr>
              <a:t>super </a:t>
            </a:r>
            <a:r>
              <a:rPr sz="2600" b="1" u="sng" dirty="0">
                <a:latin typeface="Times" panose="02020603050405020304" pitchFamily="18" charset="0"/>
                <a:cs typeface="Times" panose="02020603050405020304" pitchFamily="18" charset="0"/>
              </a:rPr>
              <a:t>built </a:t>
            </a:r>
            <a:r>
              <a:rPr sz="2600" b="1" u="sng" spc="5" dirty="0">
                <a:latin typeface="Times" panose="02020603050405020304" pitchFamily="18" charset="0"/>
                <a:cs typeface="Times" panose="02020603050405020304" pitchFamily="18" charset="0"/>
              </a:rPr>
              <a:t>up</a:t>
            </a:r>
            <a:r>
              <a:rPr sz="2600" b="1" u="sng" spc="-125" dirty="0">
                <a:latin typeface="Times" panose="02020603050405020304" pitchFamily="18" charset="0"/>
                <a:cs typeface="Times" panose="02020603050405020304" pitchFamily="18" charset="0"/>
              </a:rPr>
              <a:t> </a:t>
            </a:r>
            <a:r>
              <a:rPr sz="2600" b="1" u="sng" dirty="0">
                <a:latin typeface="Times" panose="02020603050405020304" pitchFamily="18" charset="0"/>
                <a:cs typeface="Times" panose="02020603050405020304" pitchFamily="18" charset="0"/>
              </a:rPr>
              <a:t>area</a:t>
            </a:r>
            <a:endParaRPr sz="2600" u="sng" dirty="0">
              <a:latin typeface="Times" panose="02020603050405020304" pitchFamily="18" charset="0"/>
              <a:cs typeface="Times" panose="02020603050405020304" pitchFamily="18" charset="0"/>
            </a:endParaRPr>
          </a:p>
          <a:p>
            <a:pPr marL="469900" marR="5080" indent="-457200" algn="just">
              <a:spcBef>
                <a:spcPts val="625"/>
              </a:spcBef>
              <a:buFont typeface="Wingdings" panose="05000000000000000000" pitchFamily="2" charset="2"/>
              <a:buChar char="Ø"/>
            </a:pPr>
            <a:r>
              <a:rPr sz="2400" b="1" spc="55" dirty="0">
                <a:latin typeface="Times" panose="02020603050405020304" pitchFamily="18" charset="0"/>
                <a:cs typeface="Times" panose="02020603050405020304" pitchFamily="18" charset="0"/>
              </a:rPr>
              <a:t>CIT </a:t>
            </a:r>
            <a:r>
              <a:rPr sz="2400" b="1" dirty="0">
                <a:latin typeface="Times" panose="02020603050405020304" pitchFamily="18" charset="0"/>
                <a:cs typeface="Times" panose="02020603050405020304" pitchFamily="18" charset="0"/>
              </a:rPr>
              <a:t>Vs Attam </a:t>
            </a:r>
            <a:r>
              <a:rPr sz="2400" b="1" spc="-5" dirty="0">
                <a:latin typeface="Times" panose="02020603050405020304" pitchFamily="18" charset="0"/>
                <a:cs typeface="Times" panose="02020603050405020304" pitchFamily="18" charset="0"/>
              </a:rPr>
              <a:t>Prakash </a:t>
            </a:r>
            <a:r>
              <a:rPr sz="2400" b="1" dirty="0">
                <a:latin typeface="Times" panose="02020603050405020304" pitchFamily="18" charset="0"/>
                <a:cs typeface="Times" panose="02020603050405020304" pitchFamily="18" charset="0"/>
              </a:rPr>
              <a:t>&amp; </a:t>
            </a:r>
            <a:r>
              <a:rPr sz="2400" b="1" spc="-5" dirty="0">
                <a:latin typeface="Times" panose="02020603050405020304" pitchFamily="18" charset="0"/>
                <a:cs typeface="Times" panose="02020603050405020304" pitchFamily="18" charset="0"/>
              </a:rPr>
              <a:t>Sons </a:t>
            </a:r>
            <a:r>
              <a:rPr sz="2400" b="1" dirty="0">
                <a:latin typeface="Times" panose="02020603050405020304" pitchFamily="18" charset="0"/>
                <a:cs typeface="Times" panose="02020603050405020304" pitchFamily="18" charset="0"/>
              </a:rPr>
              <a:t>(Del HC) </a:t>
            </a:r>
            <a:r>
              <a:rPr sz="2400" b="1" spc="-5" dirty="0">
                <a:latin typeface="Times" panose="02020603050405020304" pitchFamily="18" charset="0"/>
                <a:cs typeface="Times" panose="02020603050405020304" pitchFamily="18" charset="0"/>
              </a:rPr>
              <a:t>IT </a:t>
            </a:r>
            <a:r>
              <a:rPr sz="2400" b="1" dirty="0">
                <a:latin typeface="Times" panose="02020603050405020304" pitchFamily="18" charset="0"/>
                <a:cs typeface="Times" panose="02020603050405020304" pitchFamily="18" charset="0"/>
              </a:rPr>
              <a:t>Reference  </a:t>
            </a:r>
            <a:r>
              <a:rPr sz="2400" b="1" spc="-5" dirty="0">
                <a:latin typeface="Times" panose="02020603050405020304" pitchFamily="18" charset="0"/>
                <a:cs typeface="Times" panose="02020603050405020304" pitchFamily="18" charset="0"/>
              </a:rPr>
              <a:t>Nos </a:t>
            </a:r>
            <a:r>
              <a:rPr sz="2400" b="1" dirty="0">
                <a:latin typeface="Times" panose="02020603050405020304" pitchFamily="18" charset="0"/>
                <a:cs typeface="Times" panose="02020603050405020304" pitchFamily="18" charset="0"/>
              </a:rPr>
              <a:t>250-251 0f 1988</a:t>
            </a:r>
            <a:r>
              <a:rPr lang="en-US" sz="2400" b="1"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delivered on </a:t>
            </a:r>
            <a:r>
              <a:rPr lang="en-US" sz="2400" b="1" spc="-5" dirty="0">
                <a:latin typeface="Times" panose="02020603050405020304" pitchFamily="18" charset="0"/>
                <a:cs typeface="Times" panose="02020603050405020304" pitchFamily="18" charset="0"/>
              </a:rPr>
              <a:t>0</a:t>
            </a:r>
            <a:r>
              <a:rPr sz="2400" b="1" dirty="0">
                <a:latin typeface="Times" panose="02020603050405020304" pitchFamily="18" charset="0"/>
                <a:cs typeface="Times" panose="02020603050405020304" pitchFamily="18" charset="0"/>
              </a:rPr>
              <a:t>8</a:t>
            </a:r>
            <a:r>
              <a:rPr lang="en-US" sz="2400" b="1" dirty="0">
                <a:latin typeface="Times" panose="02020603050405020304" pitchFamily="18" charset="0"/>
                <a:cs typeface="Times" panose="02020603050405020304" pitchFamily="18" charset="0"/>
              </a:rPr>
              <a:t>.08.</a:t>
            </a:r>
            <a:r>
              <a:rPr sz="2400" b="1" dirty="0">
                <a:latin typeface="Times" panose="02020603050405020304" pitchFamily="18" charset="0"/>
                <a:cs typeface="Times" panose="02020603050405020304" pitchFamily="18" charset="0"/>
              </a:rPr>
              <a:t>2008</a:t>
            </a:r>
            <a:r>
              <a:rPr lang="en-US" sz="2400" b="1" dirty="0">
                <a:latin typeface="Times" panose="02020603050405020304" pitchFamily="18" charset="0"/>
                <a:cs typeface="Times" panose="02020603050405020304" pitchFamily="18" charset="0"/>
              </a:rPr>
              <a:t>,</a:t>
            </a:r>
            <a:r>
              <a:rPr sz="2400" b="1"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175 </a:t>
            </a:r>
            <a:r>
              <a:rPr sz="2400" b="1" spc="-35" dirty="0">
                <a:latin typeface="Times" panose="02020603050405020304" pitchFamily="18" charset="0"/>
                <a:cs typeface="Times" panose="02020603050405020304" pitchFamily="18" charset="0"/>
              </a:rPr>
              <a:t>Taxman </a:t>
            </a:r>
            <a:r>
              <a:rPr sz="2400" b="1" spc="5" dirty="0">
                <a:latin typeface="Times" panose="02020603050405020304" pitchFamily="18" charset="0"/>
                <a:cs typeface="Times" panose="02020603050405020304" pitchFamily="18" charset="0"/>
              </a:rPr>
              <a:t>499</a:t>
            </a:r>
            <a:r>
              <a:rPr sz="2400" b="1" spc="-135" dirty="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(Del)</a:t>
            </a:r>
            <a:endParaRPr lang="en-GB" sz="2400" b="1" dirty="0">
              <a:latin typeface="Times" panose="02020603050405020304" pitchFamily="18" charset="0"/>
              <a:cs typeface="Times" panose="02020603050405020304" pitchFamily="18" charset="0"/>
            </a:endParaRPr>
          </a:p>
          <a:p>
            <a:pPr marL="469900" marR="5080" indent="-457200" algn="just">
              <a:spcBef>
                <a:spcPts val="625"/>
              </a:spcBef>
              <a:buFont typeface="Wingdings" panose="05000000000000000000" pitchFamily="2" charset="2"/>
              <a:buChar char="Ø"/>
            </a:pPr>
            <a:r>
              <a:rPr lang="en-IN" sz="2400" b="1" dirty="0">
                <a:latin typeface="Times" panose="02020603050405020304" pitchFamily="18" charset="0"/>
                <a:cs typeface="Times" panose="02020603050405020304" pitchFamily="18" charset="0"/>
              </a:rPr>
              <a:t>C</a:t>
            </a:r>
            <a:r>
              <a:rPr lang="en-IN" sz="2400" b="1" spc="-15" dirty="0">
                <a:latin typeface="Times" panose="02020603050405020304" pitchFamily="18" charset="0"/>
                <a:cs typeface="Times" panose="02020603050405020304" pitchFamily="18" charset="0"/>
              </a:rPr>
              <a:t>I</a:t>
            </a:r>
            <a:r>
              <a:rPr lang="en-IN" sz="2400" b="1" dirty="0">
                <a:latin typeface="Times" panose="02020603050405020304" pitchFamily="18" charset="0"/>
                <a:cs typeface="Times" panose="02020603050405020304" pitchFamily="18" charset="0"/>
              </a:rPr>
              <a:t>T</a:t>
            </a:r>
            <a:r>
              <a:rPr lang="en-IN" sz="2400" b="1" spc="-5" dirty="0">
                <a:latin typeface="Times" panose="02020603050405020304" pitchFamily="18" charset="0"/>
                <a:cs typeface="Times" panose="02020603050405020304" pitchFamily="18" charset="0"/>
              </a:rPr>
              <a:t>-</a:t>
            </a:r>
            <a:r>
              <a:rPr lang="en-IN" sz="2400" b="1" dirty="0">
                <a:latin typeface="Times" panose="02020603050405020304" pitchFamily="18" charset="0"/>
                <a:cs typeface="Times" panose="02020603050405020304" pitchFamily="18" charset="0"/>
              </a:rPr>
              <a:t>I vs </a:t>
            </a:r>
            <a:r>
              <a:rPr lang="en-IN" sz="2400" b="1" dirty="0" err="1">
                <a:latin typeface="Times" panose="02020603050405020304" pitchFamily="18" charset="0"/>
                <a:cs typeface="Times" panose="02020603050405020304" pitchFamily="18" charset="0"/>
              </a:rPr>
              <a:t>Naju</a:t>
            </a:r>
            <a:r>
              <a:rPr lang="en-IN" sz="2400" b="1" dirty="0">
                <a:latin typeface="Times" panose="02020603050405020304" pitchFamily="18" charset="0"/>
                <a:cs typeface="Times" panose="02020603050405020304" pitchFamily="18" charset="0"/>
              </a:rPr>
              <a:t> Daru </a:t>
            </a:r>
            <a:r>
              <a:rPr lang="en-IN" sz="2400" b="1" dirty="0" err="1">
                <a:latin typeface="Times" panose="02020603050405020304" pitchFamily="18" charset="0"/>
                <a:cs typeface="Times" panose="02020603050405020304" pitchFamily="18" charset="0"/>
              </a:rPr>
              <a:t>Deboo</a:t>
            </a:r>
            <a:r>
              <a:rPr lang="en-IN" sz="2400" b="1" dirty="0">
                <a:latin typeface="Times" panose="02020603050405020304" pitchFamily="18" charset="0"/>
                <a:cs typeface="Times" panose="02020603050405020304" pitchFamily="18" charset="0"/>
              </a:rPr>
              <a:t> (2013) 38 taxmann.com 258(All), 218 </a:t>
            </a:r>
            <a:r>
              <a:rPr lang="en-IN" sz="2400" b="1" dirty="0" err="1">
                <a:latin typeface="Times" panose="02020603050405020304" pitchFamily="18" charset="0"/>
                <a:cs typeface="Times" panose="02020603050405020304" pitchFamily="18" charset="0"/>
              </a:rPr>
              <a:t>Taxmann</a:t>
            </a:r>
            <a:r>
              <a:rPr lang="en-IN" sz="2400" b="1" dirty="0">
                <a:latin typeface="Times" panose="02020603050405020304" pitchFamily="18" charset="0"/>
                <a:cs typeface="Times" panose="02020603050405020304" pitchFamily="18" charset="0"/>
              </a:rPr>
              <a:t> 473(All) rendered 16-9-2013.</a:t>
            </a:r>
          </a:p>
          <a:p>
            <a:pPr marL="469900" marR="5080" indent="-457200" algn="just">
              <a:spcBef>
                <a:spcPts val="625"/>
              </a:spcBef>
              <a:buFont typeface="Wingdings" panose="05000000000000000000" pitchFamily="2" charset="2"/>
              <a:buChar char="Ø"/>
            </a:pPr>
            <a:r>
              <a:rPr lang="en-IN" sz="2400" b="1" dirty="0">
                <a:latin typeface="Times" panose="02020603050405020304" pitchFamily="18" charset="0"/>
                <a:cs typeface="Times" panose="02020603050405020304" pitchFamily="18" charset="0"/>
              </a:rPr>
              <a:t>CIT Karnataka (Central) Bangalore v Shri </a:t>
            </a:r>
            <a:r>
              <a:rPr lang="en-IN" sz="2400" b="1" dirty="0" err="1">
                <a:latin typeface="Times" panose="02020603050405020304" pitchFamily="18" charset="0"/>
                <a:cs typeface="Times" panose="02020603050405020304" pitchFamily="18" charset="0"/>
              </a:rPr>
              <a:t>Sadia</a:t>
            </a:r>
            <a:r>
              <a:rPr lang="en-IN" sz="2400" b="1" dirty="0">
                <a:latin typeface="Times" panose="02020603050405020304" pitchFamily="18" charset="0"/>
                <a:cs typeface="Times" panose="02020603050405020304" pitchFamily="18" charset="0"/>
              </a:rPr>
              <a:t> Shaikh  (Tax Appeal No. 11 &amp; 12 of 2013) rendered on 2nd  December 2013 reported in (2014) 56(I) ITCL 147 (Bom  HC) (High Court of Bombay at Goa.</a:t>
            </a:r>
          </a:p>
          <a:p>
            <a:pPr marL="469900" marR="5080" indent="-457200" algn="just">
              <a:spcBef>
                <a:spcPts val="625"/>
              </a:spcBef>
              <a:buFont typeface="Wingdings" panose="05000000000000000000" pitchFamily="2" charset="2"/>
              <a:buChar char="Ø"/>
            </a:pPr>
            <a:r>
              <a:rPr lang="en-IN" sz="2400" b="1" dirty="0" err="1">
                <a:latin typeface="Times" panose="02020603050405020304" pitchFamily="18" charset="0"/>
                <a:cs typeface="Times" panose="02020603050405020304" pitchFamily="18" charset="0"/>
              </a:rPr>
              <a:t>Giridhar</a:t>
            </a:r>
            <a:r>
              <a:rPr lang="en-IN" sz="2400" b="1" dirty="0">
                <a:latin typeface="Times" panose="02020603050405020304" pitchFamily="18" charset="0"/>
                <a:cs typeface="Times" panose="02020603050405020304" pitchFamily="18" charset="0"/>
              </a:rPr>
              <a:t> G </a:t>
            </a:r>
            <a:r>
              <a:rPr lang="en-IN" sz="2400" b="1" dirty="0" err="1">
                <a:latin typeface="Times" panose="02020603050405020304" pitchFamily="18" charset="0"/>
                <a:cs typeface="Times" panose="02020603050405020304" pitchFamily="18" charset="0"/>
              </a:rPr>
              <a:t>Yadalam</a:t>
            </a:r>
            <a:r>
              <a:rPr lang="en-IN" sz="2400" b="1" dirty="0">
                <a:latin typeface="Times" panose="02020603050405020304" pitchFamily="18" charset="0"/>
                <a:cs typeface="Times" panose="02020603050405020304" pitchFamily="18" charset="0"/>
              </a:rPr>
              <a:t> </a:t>
            </a:r>
            <a:r>
              <a:rPr lang="en-IN" sz="2400" b="1" dirty="0" err="1">
                <a:latin typeface="Times" panose="02020603050405020304" pitchFamily="18" charset="0"/>
                <a:cs typeface="Times" panose="02020603050405020304" pitchFamily="18" charset="0"/>
              </a:rPr>
              <a:t>vs</a:t>
            </a:r>
            <a:r>
              <a:rPr lang="en-IN" sz="2400" b="1" dirty="0">
                <a:latin typeface="Times" panose="02020603050405020304" pitchFamily="18" charset="0"/>
                <a:cs typeface="Times" panose="02020603050405020304" pitchFamily="18" charset="0"/>
              </a:rPr>
              <a:t> CWT and Others (2016) 237  taxman 392 (SC) - affirming decision of </a:t>
            </a:r>
            <a:r>
              <a:rPr lang="en-IN" sz="2400" b="1" dirty="0" err="1">
                <a:latin typeface="Times" panose="02020603050405020304" pitchFamily="18" charset="0"/>
                <a:cs typeface="Times" panose="02020603050405020304" pitchFamily="18" charset="0"/>
              </a:rPr>
              <a:t>Kar</a:t>
            </a:r>
            <a:r>
              <a:rPr lang="en-IN" sz="2400" b="1" dirty="0">
                <a:latin typeface="Times" panose="02020603050405020304" pitchFamily="18" charset="0"/>
                <a:cs typeface="Times" panose="02020603050405020304" pitchFamily="18" charset="0"/>
              </a:rPr>
              <a:t> HC in  (2010)325 ITR 223.</a:t>
            </a:r>
          </a:p>
          <a:p>
            <a:pPr marL="469900" marR="5080" indent="-457200" algn="just">
              <a:spcBef>
                <a:spcPts val="625"/>
              </a:spcBef>
              <a:buFont typeface="Wingdings" panose="05000000000000000000" pitchFamily="2" charset="2"/>
              <a:buChar char="Ø"/>
            </a:pPr>
            <a:endParaRPr lang="en-IN" sz="2600" dirty="0">
              <a:latin typeface="Palatino Linotype"/>
              <a:cs typeface="Palatino Linotype"/>
            </a:endParaRPr>
          </a:p>
          <a:p>
            <a:pPr marL="469900" marR="5080" indent="-457200" algn="just">
              <a:spcBef>
                <a:spcPts val="625"/>
              </a:spcBef>
              <a:buFont typeface="Wingdings" panose="05000000000000000000" pitchFamily="2" charset="2"/>
              <a:buChar char="Ø"/>
            </a:pPr>
            <a:endParaRPr lang="en-GB" sz="2600" dirty="0">
              <a:latin typeface="Times" panose="02020603050405020304" pitchFamily="18" charset="0"/>
              <a:cs typeface="Times" panose="02020603050405020304" pitchFamily="18" charset="0"/>
            </a:endParaRPr>
          </a:p>
          <a:p>
            <a:pPr marL="469900" marR="5080" indent="-457200" algn="just">
              <a:spcBef>
                <a:spcPts val="625"/>
              </a:spcBef>
              <a:buFont typeface="Wingdings" panose="05000000000000000000" pitchFamily="2" charset="2"/>
              <a:buChar char="Ø"/>
            </a:pPr>
            <a:endParaRPr lang="en-GB" sz="2600" dirty="0">
              <a:latin typeface="Times" panose="02020603050405020304" pitchFamily="18" charset="0"/>
              <a:cs typeface="Times" panose="02020603050405020304" pitchFamily="18" charset="0"/>
            </a:endParaRPr>
          </a:p>
          <a:p>
            <a:pPr marL="287020" marR="5080" indent="-274320" algn="just">
              <a:spcBef>
                <a:spcPts val="625"/>
              </a:spcBef>
            </a:pPr>
            <a:endParaRPr sz="2600" dirty="0">
              <a:latin typeface="Times" panose="02020603050405020304" pitchFamily="18" charset="0"/>
              <a:cs typeface="Times" panose="02020603050405020304" pitchFamily="18" charset="0"/>
            </a:endParaRPr>
          </a:p>
        </p:txBody>
      </p:sp>
      <p:sp>
        <p:nvSpPr>
          <p:cNvPr id="3" name="Footer Placeholder 2"/>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438798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4531B-A166-E906-A5D1-02ED2C48E6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8CAC0F-5DD2-E7F8-11E3-BE448B508DDE}"/>
              </a:ext>
            </a:extLst>
          </p:cNvPr>
          <p:cNvSpPr>
            <a:spLocks noGrp="1"/>
          </p:cNvSpPr>
          <p:nvPr>
            <p:ph idx="1"/>
          </p:nvPr>
        </p:nvSpPr>
        <p:spPr>
          <a:xfrm>
            <a:off x="727113" y="561860"/>
            <a:ext cx="10626687" cy="5615103"/>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I INCOME TAX : Where assessee entered into a Joint Development Agreement and handed over possession of land merely for development without part performance under section 53A, capital gains were not taxable in year of JDA but only in year of completion certificate on receipt of constructed flats</a:t>
            </a:r>
          </a:p>
        </p:txBody>
      </p:sp>
      <p:sp>
        <p:nvSpPr>
          <p:cNvPr id="2" name="Footer Placeholder 1">
            <a:extLst>
              <a:ext uri="{FF2B5EF4-FFF2-40B4-BE49-F238E27FC236}">
                <a16:creationId xmlns:a16="http://schemas.microsoft.com/office/drawing/2014/main" id="{F59F5314-581C-A92D-127C-8993F9E62C59}"/>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1622409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3" y="561860"/>
            <a:ext cx="11374582" cy="5631122"/>
          </a:xfrm>
        </p:spPr>
        <p:txBody>
          <a:bodyPr>
            <a:normAutofit lnSpcReduction="10000"/>
          </a:bodyPr>
          <a:lstStyle/>
          <a:p>
            <a:pPr marL="0" indent="0" algn="just">
              <a:buNone/>
            </a:pPr>
            <a:r>
              <a:rPr lang="en-US" sz="2200" dirty="0">
                <a:latin typeface="Times New Roman" panose="02020603050405020304" pitchFamily="18" charset="0"/>
                <a:cs typeface="Times New Roman" panose="02020603050405020304" pitchFamily="18" charset="0"/>
              </a:rPr>
              <a:t>I. Section </a:t>
            </a:r>
            <a:r>
              <a:rPr lang="en-US" sz="2200" u="sng" dirty="0">
                <a:latin typeface="Times New Roman" panose="02020603050405020304" pitchFamily="18" charset="0"/>
                <a:cs typeface="Times New Roman" panose="02020603050405020304" pitchFamily="18" charset="0"/>
              </a:rPr>
              <a:t>2(47)</a:t>
            </a:r>
            <a:r>
              <a:rPr lang="en-US" sz="2200" dirty="0">
                <a:latin typeface="Times New Roman" panose="02020603050405020304" pitchFamily="18" charset="0"/>
                <a:cs typeface="Times New Roman" panose="02020603050405020304" pitchFamily="18" charset="0"/>
              </a:rPr>
              <a:t>, read with section </a:t>
            </a:r>
            <a:r>
              <a:rPr lang="en-US" sz="2200" u="sng" dirty="0">
                <a:latin typeface="Times New Roman" panose="02020603050405020304" pitchFamily="18" charset="0"/>
                <a:cs typeface="Times New Roman" panose="02020603050405020304" pitchFamily="18" charset="0"/>
              </a:rPr>
              <a:t>45</a:t>
            </a:r>
            <a:r>
              <a:rPr lang="en-US" sz="2200" dirty="0">
                <a:latin typeface="Times New Roman" panose="02020603050405020304" pitchFamily="18" charset="0"/>
                <a:cs typeface="Times New Roman" panose="02020603050405020304" pitchFamily="18" charset="0"/>
              </a:rPr>
              <a:t>, of the Income-tax Act, 1961 and section </a:t>
            </a:r>
            <a:r>
              <a:rPr lang="en-US" sz="2200" u="sng" dirty="0">
                <a:latin typeface="Times New Roman" panose="02020603050405020304" pitchFamily="18" charset="0"/>
                <a:cs typeface="Times New Roman" panose="02020603050405020304" pitchFamily="18" charset="0"/>
              </a:rPr>
              <a:t>53A</a:t>
            </a:r>
            <a:r>
              <a:rPr lang="en-US" sz="2200" dirty="0">
                <a:latin typeface="Times New Roman" panose="02020603050405020304" pitchFamily="18" charset="0"/>
                <a:cs typeface="Times New Roman" panose="02020603050405020304" pitchFamily="18" charset="0"/>
              </a:rPr>
              <a:t> of the Transfer of Property Act, 1882 - Capital gains - Transfer (Joint Development Agreement) - Assessment years 2014-15 and 2018-19 -</a:t>
            </a:r>
          </a:p>
          <a:p>
            <a:pPr marL="0" indent="0" algn="just">
              <a:buNone/>
            </a:pPr>
            <a:r>
              <a:rPr lang="en-US" sz="2200" dirty="0">
                <a:latin typeface="Times New Roman" panose="02020603050405020304" pitchFamily="18" charset="0"/>
                <a:cs typeface="Times New Roman" panose="02020603050405020304" pitchFamily="18" charset="0"/>
              </a:rPr>
              <a:t> Assessee entered into a Joint Development Agreement dated 26-10-2013 for development of land property and handed over possession of land to developer only for carrying out development work - Project was completed and occupancy certificate was issued in June 2017 pursuant to which assessee received 44 flats – </a:t>
            </a:r>
          </a:p>
          <a:p>
            <a:pPr marL="0" indent="0" algn="just">
              <a:buNone/>
            </a:pPr>
            <a:r>
              <a:rPr lang="en-US" sz="2200" dirty="0">
                <a:latin typeface="Times New Roman" panose="02020603050405020304" pitchFamily="18" charset="0"/>
                <a:cs typeface="Times New Roman" panose="02020603050405020304" pitchFamily="18" charset="0"/>
              </a:rPr>
              <a:t>Assessing Officer held that execution of JDA coupled with handing over of possession constituted transfer under section 2(47)(v) in financial year 2013-14 relevant to assessment year 2014-15 –</a:t>
            </a:r>
          </a:p>
          <a:p>
            <a:pPr marL="0" indent="0" algn="just">
              <a:buNone/>
            </a:pPr>
            <a:r>
              <a:rPr lang="en-US" sz="2200" dirty="0">
                <a:latin typeface="Times New Roman" panose="02020603050405020304" pitchFamily="18" charset="0"/>
                <a:cs typeface="Times New Roman" panose="02020603050405020304" pitchFamily="18" charset="0"/>
              </a:rPr>
              <a:t>However, it was found that there was neither any advance nor refundable payment and possession was given only for development without transfer of title or ownership and without any part performance under section 53A –</a:t>
            </a:r>
          </a:p>
          <a:p>
            <a:pPr marL="0" indent="0" algn="just">
              <a:buNone/>
            </a:pPr>
            <a:r>
              <a:rPr lang="en-US" sz="2200" dirty="0">
                <a:latin typeface="Times New Roman" panose="02020603050405020304" pitchFamily="18" charset="0"/>
                <a:cs typeface="Times New Roman" panose="02020603050405020304" pitchFamily="18" charset="0"/>
              </a:rPr>
              <a:t>Further, as per section 45(5A) applicable from assessment year 2018-19, capital gain on transfer of land under JDA is taxable in year in which completion certificate is issued – </a:t>
            </a:r>
          </a:p>
          <a:p>
            <a:pPr marL="0" indent="0" algn="just">
              <a:buNone/>
            </a:pPr>
            <a:r>
              <a:rPr lang="en-US" sz="2200" dirty="0">
                <a:latin typeface="Times New Roman" panose="02020603050405020304" pitchFamily="18" charset="0"/>
                <a:cs typeface="Times New Roman" panose="02020603050405020304" pitchFamily="18" charset="0"/>
              </a:rPr>
              <a:t>Whether, therefore, there was no transfer in financial year 2013-14 relevant to assessment year 2014-15 and addition made for that year was not maintainable and capital gain, if any, was taxable in assessment year 2018-19 on receipt of constructed flats - Held, yes [Paras 30.9, 30.11 and 30.12] [In </a:t>
            </a:r>
            <a:r>
              <a:rPr lang="en-US" sz="2200" dirty="0" err="1">
                <a:latin typeface="Times New Roman" panose="02020603050405020304" pitchFamily="18" charset="0"/>
                <a:cs typeface="Times New Roman" panose="02020603050405020304" pitchFamily="18" charset="0"/>
              </a:rPr>
              <a:t>favour</a:t>
            </a:r>
            <a:r>
              <a:rPr lang="en-US" sz="2200" dirty="0">
                <a:latin typeface="Times New Roman" panose="02020603050405020304" pitchFamily="18" charset="0"/>
                <a:cs typeface="Times New Roman" panose="02020603050405020304" pitchFamily="18" charset="0"/>
              </a:rPr>
              <a:t> of assessee]</a:t>
            </a:r>
            <a:endParaRPr lang="en-IN" sz="2200" dirty="0">
              <a:latin typeface="Times New Roman" panose="02020603050405020304" pitchFamily="18" charset="0"/>
              <a:cs typeface="Times New Roman" panose="02020603050405020304" pitchFamily="18" charset="0"/>
            </a:endParaRPr>
          </a:p>
          <a:p>
            <a:pPr marL="0" indent="0">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4CD176A-4BBB-DDBC-E4A2-82668604713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703913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buNone/>
            </a:pPr>
            <a:r>
              <a:rPr lang="en-US" sz="2200" b="1" cap="all" dirty="0">
                <a:latin typeface="Times New Roman" panose="02020603050405020304" pitchFamily="18" charset="0"/>
                <a:cs typeface="Times New Roman" panose="02020603050405020304" pitchFamily="18" charset="0"/>
              </a:rPr>
              <a:t>FACTS I</a:t>
            </a:r>
          </a:p>
          <a:p>
            <a:pPr marL="0" indent="0" algn="just">
              <a:buNone/>
            </a:pPr>
            <a:r>
              <a:rPr lang="en-IN" sz="2200" dirty="0">
                <a:latin typeface="Times New Roman" panose="02020603050405020304" pitchFamily="18" charset="0"/>
                <a:cs typeface="Times New Roman" panose="02020603050405020304" pitchFamily="18" charset="0"/>
              </a:rPr>
              <a:t>The </a:t>
            </a:r>
            <a:r>
              <a:rPr lang="en-IN" sz="2200" dirty="0" err="1">
                <a:latin typeface="Times New Roman" panose="02020603050405020304" pitchFamily="18" charset="0"/>
                <a:cs typeface="Times New Roman" panose="02020603050405020304" pitchFamily="18" charset="0"/>
              </a:rPr>
              <a:t>assessee</a:t>
            </a:r>
            <a:r>
              <a:rPr lang="en-IN" sz="2200" dirty="0">
                <a:latin typeface="Times New Roman" panose="02020603050405020304" pitchFamily="18" charset="0"/>
                <a:cs typeface="Times New Roman" panose="02020603050405020304" pitchFamily="18" charset="0"/>
              </a:rPr>
              <a:t> became owner of 1 acre 8 </a:t>
            </a:r>
            <a:r>
              <a:rPr lang="en-IN" sz="2200" dirty="0" err="1">
                <a:latin typeface="Times New Roman" panose="02020603050405020304" pitchFamily="18" charset="0"/>
                <a:cs typeface="Times New Roman" panose="02020603050405020304" pitchFamily="18" charset="0"/>
              </a:rPr>
              <a:t>guntas</a:t>
            </a:r>
            <a:r>
              <a:rPr lang="en-IN" sz="2200" dirty="0">
                <a:latin typeface="Times New Roman" panose="02020603050405020304" pitchFamily="18" charset="0"/>
                <a:cs typeface="Times New Roman" panose="02020603050405020304" pitchFamily="18" charset="0"/>
              </a:rPr>
              <a:t> of land in Survey No. 92/2 pursuant to a civil court decree dated 16-5-2011. He entered into a Joint Development Agreement (JDA) dated 26-10-2013 with a developer for development of a residential project and handed over possession of the land to the developer for development. The project was completed and the occupancy certificate was issued in June 2017, pursuant to which the </a:t>
            </a:r>
            <a:r>
              <a:rPr lang="en-IN" sz="2200" dirty="0" err="1">
                <a:latin typeface="Times New Roman" panose="02020603050405020304" pitchFamily="18" charset="0"/>
                <a:cs typeface="Times New Roman" panose="02020603050405020304" pitchFamily="18" charset="0"/>
              </a:rPr>
              <a:t>assessee</a:t>
            </a:r>
            <a:r>
              <a:rPr lang="en-IN" sz="2200" dirty="0">
                <a:latin typeface="Times New Roman" panose="02020603050405020304" pitchFamily="18" charset="0"/>
                <a:cs typeface="Times New Roman" panose="02020603050405020304" pitchFamily="18" charset="0"/>
              </a:rPr>
              <a:t> received 44 flats.</a:t>
            </a:r>
          </a:p>
          <a:p>
            <a:pPr marL="0" indent="0" algn="just">
              <a:buNone/>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The Assessing Officer held that execution of the JDA coupled with handing over of possession constituted transfer under section 2(47)(v) in the financial year 2013-14 relevant to the assessment year 2014-15 and computed long-term capital gains of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Rs</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1.28 crores by adopting guidance value of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Rs</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1.30 crores. For the assessment year 2018-19, the Assessing Officer again brought capital gains to tax on receipt of the occupancy certificate.</a:t>
            </a:r>
          </a:p>
          <a:p>
            <a:pPr marL="0" indent="0" algn="just">
              <a:buNone/>
            </a:pPr>
            <a:r>
              <a:rPr lang="en-IN" sz="2200" dirty="0">
                <a:latin typeface="Times New Roman" panose="02020603050405020304" pitchFamily="18" charset="0"/>
                <a:ea typeface="Times New Roman" panose="02020603050405020304" pitchFamily="18" charset="0"/>
                <a:cs typeface="Times New Roman" panose="02020603050405020304" pitchFamily="18" charset="0"/>
              </a:rPr>
              <a:t> On appeal, the Commissioner (Appeals) confirmed the additions.</a:t>
            </a:r>
          </a:p>
        </p:txBody>
      </p:sp>
      <p:sp>
        <p:nvSpPr>
          <p:cNvPr id="2" name="Footer Placeholder 1">
            <a:extLst>
              <a:ext uri="{FF2B5EF4-FFF2-40B4-BE49-F238E27FC236}">
                <a16:creationId xmlns:a16="http://schemas.microsoft.com/office/drawing/2014/main" id="{87FD87FE-1198-F3AA-801D-C16555B48E9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526466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buNone/>
            </a:pPr>
            <a:r>
              <a:rPr lang="en-IN" sz="2200" dirty="0">
                <a:latin typeface="Times New Roman" panose="02020603050405020304" pitchFamily="18" charset="0"/>
                <a:ea typeface="Times New Roman" panose="02020603050405020304" pitchFamily="18" charset="0"/>
                <a:cs typeface="Times New Roman" panose="02020603050405020304" pitchFamily="18" charset="0"/>
              </a:rPr>
              <a:t>On appeal to the Tribunal:</a:t>
            </a:r>
            <a:endParaRPr lang="en-IN" sz="2200" dirty="0">
              <a:latin typeface="Times New Roman" panose="02020603050405020304" pitchFamily="18" charset="0"/>
              <a:cs typeface="Times New Roman" panose="02020603050405020304" pitchFamily="18" charset="0"/>
            </a:endParaRPr>
          </a:p>
          <a:p>
            <a:pPr marL="0" indent="0">
              <a:buNone/>
            </a:pPr>
            <a:r>
              <a:rPr lang="en-US" sz="2200" b="1" cap="all" dirty="0">
                <a:latin typeface="Times New Roman" panose="02020603050405020304" pitchFamily="18" charset="0"/>
                <a:cs typeface="Times New Roman" panose="02020603050405020304" pitchFamily="18" charset="0"/>
              </a:rPr>
              <a:t>HELD I</a:t>
            </a:r>
          </a:p>
          <a:p>
            <a:pPr marL="0" indent="0">
              <a:buNone/>
            </a:pPr>
            <a:r>
              <a:rPr lang="en-IN" sz="2200" b="1" dirty="0">
                <a:latin typeface="Times New Roman" panose="02020603050405020304" pitchFamily="18" charset="0"/>
                <a:cs typeface="Times New Roman" panose="02020603050405020304" pitchFamily="18" charset="0"/>
              </a:rPr>
              <a:t>Para 30</a:t>
            </a:r>
          </a:p>
          <a:p>
            <a:pPr marL="0" indent="0" algn="just">
              <a:buNone/>
            </a:pPr>
            <a:r>
              <a:rPr lang="en-IN" sz="2200" dirty="0">
                <a:latin typeface="Times New Roman" panose="02020603050405020304" pitchFamily="18" charset="0"/>
                <a:cs typeface="Times New Roman" panose="02020603050405020304" pitchFamily="18" charset="0"/>
              </a:rPr>
              <a:t>The issue before the Tribunal revolves around the addition of long-term capital gain made in the assessment years 2014-15 and 2018-19 on account of transfer of land property in pursuance to the JDA and addition of long-term capital in the assessment years 2018-19, 2019-20 on account of sale of flats allotted in pursuance to the JDA as well addition of deemed rental income for the assessment years 2018-19 to 2020-21 on the flats allotted in pursuance to JDA for relevant unsold period. </a:t>
            </a:r>
          </a:p>
        </p:txBody>
      </p:sp>
      <p:sp>
        <p:nvSpPr>
          <p:cNvPr id="2" name="Footer Placeholder 1">
            <a:extLst>
              <a:ext uri="{FF2B5EF4-FFF2-40B4-BE49-F238E27FC236}">
                <a16:creationId xmlns:a16="http://schemas.microsoft.com/office/drawing/2014/main" id="{262DB965-F7ED-F987-6DB4-611F818051E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1820027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CE96D-F4BC-3F73-2A97-3B38D8F2ED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1D4FD8-F8B9-A5D3-26E4-938B6017675E}"/>
              </a:ext>
            </a:extLst>
          </p:cNvPr>
          <p:cNvSpPr>
            <a:spLocks noGrp="1"/>
          </p:cNvSpPr>
          <p:nvPr>
            <p:ph idx="1"/>
          </p:nvPr>
        </p:nvSpPr>
        <p:spPr>
          <a:xfrm>
            <a:off x="727113" y="561860"/>
            <a:ext cx="10626687"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30.1 (Introduction)</a:t>
            </a:r>
          </a:p>
          <a:p>
            <a:pPr marL="0" indent="0" algn="just">
              <a:buNone/>
            </a:pPr>
            <a:r>
              <a:rPr lang="en-IN" sz="2200" b="1" u="sng" dirty="0">
                <a:latin typeface="Times New Roman" panose="02020603050405020304" pitchFamily="18" charset="0"/>
                <a:cs typeface="Times New Roman" panose="02020603050405020304" pitchFamily="18" charset="0"/>
              </a:rPr>
              <a:t>Under a JDA, the scheme of taxation for a landowner operates in two distinct stages, depending on the nature of consideration and subsequent events</a:t>
            </a:r>
            <a:r>
              <a:rPr lang="en-IN" sz="2200" dirty="0">
                <a:latin typeface="Times New Roman" panose="02020603050405020304" pitchFamily="18" charset="0"/>
                <a:cs typeface="Times New Roman" panose="02020603050405020304" pitchFamily="18" charset="0"/>
              </a:rPr>
              <a:t>. </a:t>
            </a:r>
          </a:p>
          <a:p>
            <a:pPr marL="0" indent="0" algn="just">
              <a:buNone/>
            </a:pPr>
            <a:r>
              <a:rPr lang="en-IN" sz="2200" b="1" u="sng" dirty="0">
                <a:latin typeface="Times New Roman" panose="02020603050405020304" pitchFamily="18" charset="0"/>
                <a:cs typeface="Times New Roman" panose="02020603050405020304" pitchFamily="18" charset="0"/>
              </a:rPr>
              <a:t>The first stage of taxation arises on account of transfer of land under the scheme of JDA and second stage arose when the landowner sells the constructed flats or units received under the JDA to third parties</a:t>
            </a:r>
            <a:r>
              <a:rPr lang="en-IN" sz="2200" dirty="0">
                <a:latin typeface="Times New Roman" panose="02020603050405020304" pitchFamily="18" charset="0"/>
                <a:cs typeface="Times New Roman" panose="02020603050405020304" pitchFamily="18" charset="0"/>
              </a:rPr>
              <a:t>. </a:t>
            </a:r>
          </a:p>
        </p:txBody>
      </p:sp>
      <p:sp>
        <p:nvSpPr>
          <p:cNvPr id="2" name="Footer Placeholder 1">
            <a:extLst>
              <a:ext uri="{FF2B5EF4-FFF2-40B4-BE49-F238E27FC236}">
                <a16:creationId xmlns:a16="http://schemas.microsoft.com/office/drawing/2014/main" id="{1D108B64-DFC6-C6E6-25F3-9BB1426D89E2}"/>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307487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286439"/>
            <a:ext cx="10515600" cy="5890524"/>
          </a:xfrm>
        </p:spPr>
        <p:txBody>
          <a:bodyPr>
            <a:normAutofit fontScale="92500" lnSpcReduction="10000"/>
          </a:bodyPr>
          <a:lstStyle/>
          <a:p>
            <a:pPr marL="0" indent="0" algn="just">
              <a:buNone/>
            </a:pPr>
            <a:r>
              <a:rPr lang="en-IN" sz="2200" b="1" dirty="0">
                <a:latin typeface="Times New Roman" panose="02020603050405020304" pitchFamily="18" charset="0"/>
                <a:cs typeface="Times New Roman" panose="02020603050405020304" pitchFamily="18" charset="0"/>
              </a:rPr>
              <a:t>Para 30.2 (Introduction)</a:t>
            </a:r>
          </a:p>
          <a:p>
            <a:pPr marL="0" indent="0" algn="just">
              <a:buNone/>
            </a:pPr>
            <a:r>
              <a:rPr lang="en-IN" sz="2200" dirty="0">
                <a:latin typeface="Times New Roman" panose="02020603050405020304" pitchFamily="18" charset="0"/>
                <a:cs typeface="Times New Roman" panose="02020603050405020304" pitchFamily="18" charset="0"/>
              </a:rPr>
              <a:t>Before the introduction of section 45(5A), </a:t>
            </a:r>
            <a:r>
              <a:rPr lang="en-IN" sz="2200" b="1" u="sng" dirty="0">
                <a:latin typeface="Times New Roman" panose="02020603050405020304" pitchFamily="18" charset="0"/>
                <a:cs typeface="Times New Roman" panose="02020603050405020304" pitchFamily="18" charset="0"/>
              </a:rPr>
              <a:t>the taxation of income arising to a landowner at the first stage was governed by the general provisions of section 45(1) read with section 2(47). </a:t>
            </a:r>
          </a:p>
          <a:p>
            <a:pPr marL="0" indent="0" algn="just">
              <a:buNone/>
            </a:pPr>
            <a:r>
              <a:rPr lang="en-IN" sz="2200" b="1" u="sng" dirty="0">
                <a:latin typeface="Times New Roman" panose="02020603050405020304" pitchFamily="18" charset="0"/>
                <a:cs typeface="Times New Roman" panose="02020603050405020304" pitchFamily="18" charset="0"/>
              </a:rPr>
              <a:t>In such cases, capital gains were sought to be taxed in the year in which there was a "transfer" of the capital asset. </a:t>
            </a:r>
          </a:p>
          <a:p>
            <a:pPr marL="0" indent="0" algn="just">
              <a:buNone/>
            </a:pPr>
            <a:r>
              <a:rPr lang="en-IN" sz="2200" dirty="0">
                <a:latin typeface="Times New Roman" panose="02020603050405020304" pitchFamily="18" charset="0"/>
                <a:cs typeface="Times New Roman" panose="02020603050405020304" pitchFamily="18" charset="0"/>
              </a:rPr>
              <a:t>Hence, there was always a dispute between the assessee and the revenue regarding the year in which condition precedent to transfer is fulfilled. </a:t>
            </a:r>
          </a:p>
          <a:p>
            <a:pPr marL="0" indent="0" algn="just">
              <a:buNone/>
            </a:pPr>
            <a:r>
              <a:rPr lang="en-IN" sz="2200" dirty="0">
                <a:latin typeface="Times New Roman" panose="02020603050405020304" pitchFamily="18" charset="0"/>
                <a:cs typeface="Times New Roman" panose="02020603050405020304" pitchFamily="18" charset="0"/>
              </a:rPr>
              <a:t>The </a:t>
            </a:r>
            <a:r>
              <a:rPr lang="en-IN" sz="2200" b="1" u="sng" dirty="0">
                <a:latin typeface="Times New Roman" panose="02020603050405020304" pitchFamily="18" charset="0"/>
                <a:cs typeface="Times New Roman" panose="02020603050405020304" pitchFamily="18" charset="0"/>
              </a:rPr>
              <a:t>revenue generally took the view that execution of a JDA coupled with handing over of possession to the developer amounted to a transfer under section 2(47)(v) or (vi).</a:t>
            </a:r>
          </a:p>
          <a:p>
            <a:pPr marL="0" indent="0" algn="just">
              <a:buNone/>
            </a:pPr>
            <a:r>
              <a:rPr lang="en-IN" sz="2200" dirty="0">
                <a:latin typeface="Times New Roman" panose="02020603050405020304" pitchFamily="18" charset="0"/>
                <a:cs typeface="Times New Roman" panose="02020603050405020304" pitchFamily="18" charset="0"/>
              </a:rPr>
              <a:t>Accordingly, </a:t>
            </a:r>
            <a:r>
              <a:rPr lang="en-IN" sz="2200" b="1" u="sng" dirty="0">
                <a:latin typeface="Times New Roman" panose="02020603050405020304" pitchFamily="18" charset="0"/>
                <a:cs typeface="Times New Roman" panose="02020603050405020304" pitchFamily="18" charset="0"/>
              </a:rPr>
              <a:t>capital gains were assessed in the year of execution of the JDA or handing over the possession by the Assessing Officer/revenue, even though the landowner had not actually received monetary consideration and the consideration was in kind, i.e., a share in the constructed area. </a:t>
            </a:r>
          </a:p>
          <a:p>
            <a:pPr marL="0" indent="0" algn="just">
              <a:buNone/>
            </a:pPr>
            <a:r>
              <a:rPr lang="en-IN" sz="2200" b="1" u="sng" dirty="0">
                <a:latin typeface="Times New Roman" panose="02020603050405020304" pitchFamily="18" charset="0"/>
                <a:cs typeface="Times New Roman" panose="02020603050405020304" pitchFamily="18" charset="0"/>
              </a:rPr>
              <a:t>This resulted in serious hardship for landowners, as tax liability arose on notional gains without actual cash inflow. </a:t>
            </a:r>
          </a:p>
          <a:p>
            <a:pPr marL="0" indent="0" algn="just">
              <a:buNone/>
            </a:pPr>
            <a:r>
              <a:rPr lang="en-IN" sz="2200" dirty="0">
                <a:latin typeface="Times New Roman" panose="02020603050405020304" pitchFamily="18" charset="0"/>
                <a:cs typeface="Times New Roman" panose="02020603050405020304" pitchFamily="18" charset="0"/>
              </a:rPr>
              <a:t>In many cases, </a:t>
            </a:r>
            <a:r>
              <a:rPr lang="en-IN" sz="2200" b="1" u="sng" dirty="0">
                <a:latin typeface="Times New Roman" panose="02020603050405020304" pitchFamily="18" charset="0"/>
                <a:cs typeface="Times New Roman" panose="02020603050405020304" pitchFamily="18" charset="0"/>
              </a:rPr>
              <a:t>disputes also arose as to whether such transfer was completed when approvals were pending or conditions in the JDA were not fully complied with, leading to prolonged litigation. </a:t>
            </a:r>
            <a:r>
              <a:rPr lang="en-US" sz="2200" b="1" u="sng" dirty="0">
                <a:latin typeface="Times New Roman" panose="02020603050405020304" pitchFamily="18" charset="0"/>
                <a:cs typeface="Times New Roman" panose="02020603050405020304" pitchFamily="18" charset="0"/>
              </a:rPr>
              <a:t>fully complied with, leading to prolonged litigation.</a:t>
            </a:r>
            <a:endParaRPr lang="en-IN" sz="22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790E983-7575-DC99-AC6C-5D58AE8C97F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0257097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lnSpcReduction="10000"/>
          </a:bodyPr>
          <a:lstStyle/>
          <a:p>
            <a:pPr marL="0" indent="0" algn="just">
              <a:buNone/>
            </a:pPr>
            <a:r>
              <a:rPr lang="en-IN" sz="2200" b="1" dirty="0">
                <a:latin typeface="Times New Roman" panose="02020603050405020304" pitchFamily="18" charset="0"/>
                <a:cs typeface="Times New Roman" panose="02020603050405020304" pitchFamily="18" charset="0"/>
              </a:rPr>
              <a:t>Para 30.3 (Introduction)</a:t>
            </a:r>
          </a:p>
          <a:p>
            <a:pPr marL="0" indent="0" algn="just">
              <a:buNone/>
            </a:pPr>
            <a:r>
              <a:rPr lang="en-IN" sz="2200" b="1" u="sng" dirty="0">
                <a:latin typeface="Times New Roman" panose="02020603050405020304" pitchFamily="18" charset="0"/>
                <a:cs typeface="Times New Roman" panose="02020603050405020304" pitchFamily="18" charset="0"/>
              </a:rPr>
              <a:t>To mitigate this hardship, section 45(5A) was introduced by the Finance Act, 2017 with effect from assessment year 2018-19.</a:t>
            </a:r>
          </a:p>
          <a:p>
            <a:pPr marL="0" indent="0" algn="just">
              <a:buNone/>
            </a:pPr>
            <a:r>
              <a:rPr lang="en-IN" sz="2200" dirty="0">
                <a:latin typeface="Times New Roman" panose="02020603050405020304" pitchFamily="18" charset="0"/>
                <a:cs typeface="Times New Roman" panose="02020603050405020304" pitchFamily="18" charset="0"/>
              </a:rPr>
              <a:t>This provision carved out a </a:t>
            </a:r>
            <a:r>
              <a:rPr lang="en-IN" sz="2200" b="1" u="sng" dirty="0">
                <a:latin typeface="Times New Roman" panose="02020603050405020304" pitchFamily="18" charset="0"/>
                <a:cs typeface="Times New Roman" panose="02020603050405020304" pitchFamily="18" charset="0"/>
              </a:rPr>
              <a:t>special scheme for taxation of capital gains in the case of individuals and Hindu Undivided Families entering a JDA for development of land or building.</a:t>
            </a:r>
            <a:r>
              <a:rPr lang="en-IN" sz="2200" dirty="0">
                <a:latin typeface="Times New Roman" panose="02020603050405020304" pitchFamily="18" charset="0"/>
                <a:cs typeface="Times New Roman" panose="02020603050405020304" pitchFamily="18" charset="0"/>
              </a:rPr>
              <a:t> </a:t>
            </a:r>
          </a:p>
          <a:p>
            <a:pPr marL="0" indent="0" algn="just">
              <a:buNone/>
            </a:pPr>
            <a:r>
              <a:rPr lang="en-IN" sz="2200" dirty="0">
                <a:latin typeface="Times New Roman" panose="02020603050405020304" pitchFamily="18" charset="0"/>
                <a:cs typeface="Times New Roman" panose="02020603050405020304" pitchFamily="18" charset="0"/>
              </a:rPr>
              <a:t>Under this scheme, notwithstanding anything contained in section 45(1), </a:t>
            </a:r>
            <a:r>
              <a:rPr lang="en-IN" sz="2200" b="1" u="sng" dirty="0">
                <a:latin typeface="Times New Roman" panose="02020603050405020304" pitchFamily="18" charset="0"/>
                <a:cs typeface="Times New Roman" panose="02020603050405020304" pitchFamily="18" charset="0"/>
              </a:rPr>
              <a:t>capital gains are chargeable to tax in the year in which the competent authority issues a completion certificate for the whole or part of the project.</a:t>
            </a:r>
            <a:r>
              <a:rPr lang="en-IN" sz="2200" dirty="0">
                <a:latin typeface="Times New Roman" panose="02020603050405020304" pitchFamily="18" charset="0"/>
                <a:cs typeface="Times New Roman" panose="02020603050405020304" pitchFamily="18" charset="0"/>
              </a:rPr>
              <a:t> </a:t>
            </a:r>
          </a:p>
          <a:p>
            <a:pPr marL="0" indent="0" algn="just">
              <a:buNone/>
            </a:pPr>
            <a:r>
              <a:rPr lang="en-IN" sz="2200" b="1" u="sng" dirty="0">
                <a:latin typeface="Times New Roman" panose="02020603050405020304" pitchFamily="18" charset="0"/>
                <a:cs typeface="Times New Roman" panose="02020603050405020304" pitchFamily="18" charset="0"/>
              </a:rPr>
              <a:t>The full value of consideration is deemed to be the stamp duty value of the owner's share in the project on the date of issue of such completion certificate, plus any monetary consideration received. </a:t>
            </a:r>
          </a:p>
          <a:p>
            <a:pPr marL="0" indent="0" algn="just">
              <a:buNone/>
            </a:pPr>
            <a:r>
              <a:rPr lang="en-IN" sz="2200" dirty="0">
                <a:latin typeface="Times New Roman" panose="02020603050405020304" pitchFamily="18" charset="0"/>
                <a:cs typeface="Times New Roman" panose="02020603050405020304" pitchFamily="18" charset="0"/>
              </a:rPr>
              <a:t>Thus, </a:t>
            </a:r>
            <a:r>
              <a:rPr lang="en-IN" sz="2200" b="1" u="sng" dirty="0">
                <a:latin typeface="Times New Roman" panose="02020603050405020304" pitchFamily="18" charset="0"/>
                <a:cs typeface="Times New Roman" panose="02020603050405020304" pitchFamily="18" charset="0"/>
              </a:rPr>
              <a:t>taxation is aligned with the stage when the landowner actually receives the developed property and is in a better position to discharge the tax liability</a:t>
            </a:r>
            <a:r>
              <a:rPr lang="en-IN" sz="2200" dirty="0">
                <a:latin typeface="Times New Roman" panose="02020603050405020304" pitchFamily="18" charset="0"/>
                <a:cs typeface="Times New Roman" panose="02020603050405020304" pitchFamily="18" charset="0"/>
              </a:rPr>
              <a:t>. </a:t>
            </a:r>
          </a:p>
          <a:p>
            <a:pPr marL="0" indent="0" algn="just">
              <a:buNone/>
            </a:pPr>
            <a:r>
              <a:rPr lang="en-IN" sz="2200" dirty="0">
                <a:latin typeface="Times New Roman" panose="02020603050405020304" pitchFamily="18" charset="0"/>
                <a:cs typeface="Times New Roman" panose="02020603050405020304" pitchFamily="18" charset="0"/>
              </a:rPr>
              <a:t>The provision also </a:t>
            </a:r>
            <a:r>
              <a:rPr lang="en-IN" sz="2200" b="1" u="sng" dirty="0">
                <a:latin typeface="Times New Roman" panose="02020603050405020304" pitchFamily="18" charset="0"/>
                <a:cs typeface="Times New Roman" panose="02020603050405020304" pitchFamily="18" charset="0"/>
              </a:rPr>
              <a:t>provides clarity and certainty by deferring the point of taxation and by prescribing a clear mechanism for valuation of consideration, thereby reducing litigation. </a:t>
            </a:r>
          </a:p>
        </p:txBody>
      </p:sp>
      <p:sp>
        <p:nvSpPr>
          <p:cNvPr id="2" name="Footer Placeholder 1">
            <a:extLst>
              <a:ext uri="{FF2B5EF4-FFF2-40B4-BE49-F238E27FC236}">
                <a16:creationId xmlns:a16="http://schemas.microsoft.com/office/drawing/2014/main" id="{7BA340E7-7737-B496-CF09-A0DA38288F6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7917126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30.4 (Introduction)</a:t>
            </a:r>
          </a:p>
          <a:p>
            <a:pPr marL="0" indent="0" algn="just">
              <a:buNone/>
            </a:pPr>
            <a:r>
              <a:rPr lang="en-IN" sz="2200" dirty="0">
                <a:latin typeface="Times New Roman" panose="02020603050405020304" pitchFamily="18" charset="0"/>
                <a:cs typeface="Times New Roman" panose="02020603050405020304" pitchFamily="18" charset="0"/>
              </a:rPr>
              <a:t>In substance, </a:t>
            </a:r>
            <a:r>
              <a:rPr lang="en-IN" sz="2200" b="1" u="sng" dirty="0">
                <a:latin typeface="Times New Roman" panose="02020603050405020304" pitchFamily="18" charset="0"/>
                <a:cs typeface="Times New Roman" panose="02020603050405020304" pitchFamily="18" charset="0"/>
              </a:rPr>
              <a:t>prior to section 45(5A), taxation under a JDA was linked to the concept of "transfer" under section 2(47), often resulting in early and notional taxation at the time of execution of the agreement.</a:t>
            </a:r>
          </a:p>
          <a:p>
            <a:pPr marL="0" indent="0" algn="just">
              <a:buNone/>
            </a:pPr>
            <a:r>
              <a:rPr lang="en-IN" sz="2200" b="1" u="sng" dirty="0">
                <a:latin typeface="Times New Roman" panose="02020603050405020304" pitchFamily="18" charset="0"/>
                <a:cs typeface="Times New Roman" panose="02020603050405020304" pitchFamily="18" charset="0"/>
              </a:rPr>
              <a:t>After the introduction of section 45(5A), a specific and beneficial regime applies to eligible landowners, under which capital gains are taxed in the year of completion of the project, based on the value of the constructed area received and any cash consideration, bringing both equity and practical relief to landowners. </a:t>
            </a:r>
          </a:p>
          <a:p>
            <a:pPr marL="0" indent="0" algn="just">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1FE66FE-1FBC-5927-F8A3-8DE45A013171}"/>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7301255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30F11-A82B-9914-5EF7-276BFA3FCF0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BD554-1D95-F86B-35CB-3A8BCF5CBCA0}"/>
              </a:ext>
            </a:extLst>
          </p:cNvPr>
          <p:cNvSpPr>
            <a:spLocks noGrp="1"/>
          </p:cNvSpPr>
          <p:nvPr>
            <p:ph idx="1"/>
          </p:nvPr>
        </p:nvSpPr>
        <p:spPr>
          <a:xfrm>
            <a:off x="727113" y="561860"/>
            <a:ext cx="10626687"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30.5 (Introduction) </a:t>
            </a:r>
          </a:p>
          <a:p>
            <a:pPr marL="0" indent="0" algn="just">
              <a:buNone/>
            </a:pPr>
            <a:r>
              <a:rPr lang="en-US" sz="2200" b="1" u="sng" dirty="0">
                <a:latin typeface="Times New Roman" panose="02020603050405020304" pitchFamily="18" charset="0"/>
                <a:ea typeface="Times New Roman" panose="02020603050405020304" pitchFamily="18" charset="0"/>
                <a:cs typeface="Times New Roman" panose="02020603050405020304" pitchFamily="18" charset="0"/>
              </a:rPr>
              <a:t>At the second stage, when the landowner sells the constructed flats or units received under the JDA to third parties, such transaction constitutes a separate taxable event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r>
              <a:rPr lang="en-US" sz="2200" b="1" u="sng" dirty="0">
                <a:latin typeface="Times New Roman" panose="02020603050405020304" pitchFamily="18" charset="0"/>
                <a:ea typeface="Times New Roman" panose="02020603050405020304" pitchFamily="18" charset="0"/>
                <a:cs typeface="Times New Roman" panose="02020603050405020304" pitchFamily="18" charset="0"/>
              </a:rPr>
              <a:t>The income arising at this stage is generally taxable as capital gains or business income, depending on the facts and intention of the landowner. </a:t>
            </a:r>
          </a:p>
          <a:p>
            <a:pPr marL="0" indent="0" algn="just">
              <a:buNone/>
            </a:pPr>
            <a:r>
              <a:rPr lang="en-US" sz="2200" b="1" u="sng" dirty="0">
                <a:latin typeface="Times New Roman" panose="02020603050405020304" pitchFamily="18" charset="0"/>
                <a:ea typeface="Times New Roman" panose="02020603050405020304" pitchFamily="18" charset="0"/>
                <a:cs typeface="Times New Roman" panose="02020603050405020304" pitchFamily="18" charset="0"/>
              </a:rPr>
              <a:t>The cost of acquisition of the flats for this purpose is taken as the value that was earlier considered as consideration for computing capital gains at the first stage (i.e., the value adopted under section 45(5A) or otherwise). </a:t>
            </a:r>
          </a:p>
          <a:p>
            <a:pPr marL="0" indent="0" algn="just">
              <a:buNone/>
            </a:pPr>
            <a:r>
              <a:rPr lang="en-US" sz="2200" b="1" u="sng" dirty="0">
                <a:latin typeface="Times New Roman" panose="02020603050405020304" pitchFamily="18" charset="0"/>
                <a:ea typeface="Times New Roman" panose="02020603050405020304" pitchFamily="18" charset="0"/>
                <a:cs typeface="Times New Roman" panose="02020603050405020304" pitchFamily="18" charset="0"/>
              </a:rPr>
              <a:t>Thus, the scheme of taxation under a JDA recognizes that while the transfer of land rights triggers capital gains at one point of time, the subsequent sale of constructed areas gives rise to an independent charge of tax, ensuring that income is taxed stage-wise and in accordance with real accrual in the hands of the landowner. </a:t>
            </a:r>
            <a:endParaRPr lang="en-IN" sz="22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919BC335-D8D3-C73A-AC3B-DAFA782F593E}"/>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5617982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30.6</a:t>
            </a:r>
          </a:p>
          <a:p>
            <a:pPr marL="0" indent="0" algn="just">
              <a:buNone/>
            </a:pPr>
            <a:r>
              <a:rPr lang="en-IN" sz="2200" dirty="0">
                <a:latin typeface="Times New Roman" panose="02020603050405020304" pitchFamily="18" charset="0"/>
                <a:cs typeface="Times New Roman" panose="02020603050405020304" pitchFamily="18" charset="0"/>
              </a:rPr>
              <a:t>Coming to the facts of the case on hand, </a:t>
            </a:r>
            <a:r>
              <a:rPr lang="en-IN" sz="2200" b="1" u="sng" dirty="0">
                <a:latin typeface="Times New Roman" panose="02020603050405020304" pitchFamily="18" charset="0"/>
                <a:cs typeface="Times New Roman" panose="02020603050405020304" pitchFamily="18" charset="0"/>
              </a:rPr>
              <a:t>the JDA was entered in the year 2013-14 relevant to assessment year 2014-15 and possession was given to the developer to carry out the proposed development work.</a:t>
            </a:r>
          </a:p>
          <a:p>
            <a:pPr marL="0" indent="0" algn="just">
              <a:buNone/>
            </a:pPr>
            <a:r>
              <a:rPr lang="en-IN" sz="2200" dirty="0">
                <a:latin typeface="Times New Roman" panose="02020603050405020304" pitchFamily="18" charset="0"/>
                <a:cs typeface="Times New Roman" panose="02020603050405020304" pitchFamily="18" charset="0"/>
              </a:rPr>
              <a:t> The </a:t>
            </a:r>
            <a:r>
              <a:rPr lang="en-IN" sz="2200" b="1" u="sng" dirty="0">
                <a:latin typeface="Times New Roman" panose="02020603050405020304" pitchFamily="18" charset="0"/>
                <a:cs typeface="Times New Roman" panose="02020603050405020304" pitchFamily="18" charset="0"/>
              </a:rPr>
              <a:t>project was completed and the occupancy certificate issued by the competent authority in the month of June 2017 relevant to assessment year 2018-19. </a:t>
            </a:r>
          </a:p>
        </p:txBody>
      </p:sp>
      <p:sp>
        <p:nvSpPr>
          <p:cNvPr id="2" name="Footer Placeholder 1">
            <a:extLst>
              <a:ext uri="{FF2B5EF4-FFF2-40B4-BE49-F238E27FC236}">
                <a16:creationId xmlns:a16="http://schemas.microsoft.com/office/drawing/2014/main" id="{4CA1D7D4-82C5-FCDC-02E7-D4D5C0BFAAA1}"/>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20871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394008" y="369020"/>
            <a:ext cx="7321550" cy="430887"/>
          </a:xfrm>
          <a:prstGeom prst="rect">
            <a:avLst/>
          </a:prstGeom>
        </p:spPr>
        <p:txBody>
          <a:bodyPr vert="horz" wrap="square" lIns="0" tIns="0" rIns="0" bIns="0" rtlCol="0" anchor="ctr">
            <a:spAutoFit/>
          </a:bodyPr>
          <a:lstStyle/>
          <a:p>
            <a:pPr marL="12700">
              <a:lnSpc>
                <a:spcPct val="100000"/>
              </a:lnSpc>
            </a:pPr>
            <a:r>
              <a:rPr sz="2800" b="1" u="sng" spc="-5" dirty="0">
                <a:solidFill>
                  <a:srgbClr val="0D0D0D"/>
                </a:solidFill>
                <a:latin typeface="Times New Roman" panose="02020603050405020304" pitchFamily="18" charset="0"/>
                <a:cs typeface="Times New Roman" panose="02020603050405020304" pitchFamily="18" charset="0"/>
              </a:rPr>
              <a:t>Consideration for the purpose of </a:t>
            </a:r>
            <a:r>
              <a:rPr sz="2800" b="1" u="sng" dirty="0">
                <a:solidFill>
                  <a:srgbClr val="0D0D0D"/>
                </a:solidFill>
                <a:latin typeface="Times New Roman" panose="02020603050405020304" pitchFamily="18" charset="0"/>
                <a:cs typeface="Times New Roman" panose="02020603050405020304" pitchFamily="18" charset="0"/>
              </a:rPr>
              <a:t>transfer</a:t>
            </a:r>
            <a:endParaRPr sz="2800" b="1" u="sng" dirty="0">
              <a:latin typeface="Times New Roman" panose="02020603050405020304" pitchFamily="18" charset="0"/>
              <a:cs typeface="Times New Roman" panose="02020603050405020304" pitchFamily="18" charset="0"/>
            </a:endParaRPr>
          </a:p>
        </p:txBody>
      </p:sp>
      <p:sp>
        <p:nvSpPr>
          <p:cNvPr id="8" name="object 8"/>
          <p:cNvSpPr txBox="1"/>
          <p:nvPr/>
        </p:nvSpPr>
        <p:spPr>
          <a:xfrm>
            <a:off x="394008" y="965201"/>
            <a:ext cx="11518592" cy="4511491"/>
          </a:xfrm>
          <a:prstGeom prst="rect">
            <a:avLst/>
          </a:prstGeom>
        </p:spPr>
        <p:txBody>
          <a:bodyPr vert="horz" wrap="square" lIns="0" tIns="0" rIns="0" bIns="0" rtlCol="0">
            <a:spAutoFit/>
          </a:bodyPr>
          <a:lstStyle/>
          <a:p>
            <a:pPr marL="12700" algn="just"/>
            <a:r>
              <a:rPr sz="2400" b="1" u="sng" spc="-5" dirty="0">
                <a:latin typeface="Times" panose="02020603050405020304" pitchFamily="18" charset="0"/>
                <a:cs typeface="Times" panose="02020603050405020304" pitchFamily="18" charset="0"/>
              </a:rPr>
              <a:t>Adopt estimated construction cost of Owner’s </a:t>
            </a:r>
            <a:r>
              <a:rPr sz="2400" b="1" u="sng" spc="-10" dirty="0">
                <a:latin typeface="Times" panose="02020603050405020304" pitchFamily="18" charset="0"/>
                <a:cs typeface="Times" panose="02020603050405020304" pitchFamily="18" charset="0"/>
              </a:rPr>
              <a:t>share </a:t>
            </a:r>
            <a:r>
              <a:rPr sz="2400" b="1" u="sng" spc="-5" dirty="0">
                <a:latin typeface="Times" panose="02020603050405020304" pitchFamily="18" charset="0"/>
                <a:cs typeface="Times" panose="02020603050405020304" pitchFamily="18" charset="0"/>
              </a:rPr>
              <a:t>of </a:t>
            </a:r>
            <a:r>
              <a:rPr sz="2400" b="1" u="sng" spc="-10" dirty="0">
                <a:latin typeface="Times" panose="02020603050405020304" pitchFamily="18" charset="0"/>
                <a:cs typeface="Times" panose="02020603050405020304" pitchFamily="18" charset="0"/>
              </a:rPr>
              <a:t>super </a:t>
            </a:r>
            <a:r>
              <a:rPr sz="2400" b="1" u="sng" spc="-5" dirty="0">
                <a:latin typeface="Times" panose="02020603050405020304" pitchFamily="18" charset="0"/>
                <a:cs typeface="Times" panose="02020603050405020304" pitchFamily="18" charset="0"/>
              </a:rPr>
              <a:t>built up </a:t>
            </a:r>
            <a:r>
              <a:rPr sz="2400" b="1" u="sng" spc="-15" dirty="0">
                <a:latin typeface="Times" panose="02020603050405020304" pitchFamily="18" charset="0"/>
                <a:cs typeface="Times" panose="02020603050405020304" pitchFamily="18" charset="0"/>
              </a:rPr>
              <a:t>area </a:t>
            </a:r>
            <a:r>
              <a:rPr sz="2400" b="1" u="sng" spc="215" dirty="0">
                <a:latin typeface="Times" panose="02020603050405020304" pitchFamily="18" charset="0"/>
                <a:cs typeface="Times" panose="02020603050405020304" pitchFamily="18" charset="0"/>
              </a:rPr>
              <a:t> </a:t>
            </a:r>
            <a:r>
              <a:rPr sz="2400" b="1" u="sng" spc="-5" dirty="0">
                <a:latin typeface="Times" panose="02020603050405020304" pitchFamily="18" charset="0"/>
                <a:cs typeface="Times" panose="02020603050405020304" pitchFamily="18" charset="0"/>
              </a:rPr>
              <a:t>plus</a:t>
            </a:r>
            <a:r>
              <a:rPr lang="en-GB" sz="2400" b="1" u="sng" spc="-5" dirty="0">
                <a:latin typeface="Times" panose="02020603050405020304" pitchFamily="18" charset="0"/>
                <a:cs typeface="Times" panose="02020603050405020304" pitchFamily="18" charset="0"/>
              </a:rPr>
              <a:t> </a:t>
            </a:r>
            <a:r>
              <a:rPr sz="2400" b="1" u="sng" spc="-5" dirty="0">
                <a:latin typeface="Times" panose="02020603050405020304" pitchFamily="18" charset="0"/>
                <a:cs typeface="Times" panose="02020603050405020304" pitchFamily="18" charset="0"/>
              </a:rPr>
              <a:t>non- </a:t>
            </a:r>
            <a:r>
              <a:rPr sz="2400" b="1" u="sng" spc="-10" dirty="0">
                <a:latin typeface="Times" panose="02020603050405020304" pitchFamily="18" charset="0"/>
                <a:cs typeface="Times" panose="02020603050405020304" pitchFamily="18" charset="0"/>
              </a:rPr>
              <a:t>refundable</a:t>
            </a:r>
            <a:r>
              <a:rPr sz="2400" b="1" u="sng" spc="-80" dirty="0">
                <a:latin typeface="Times" panose="02020603050405020304" pitchFamily="18" charset="0"/>
                <a:cs typeface="Times" panose="02020603050405020304" pitchFamily="18" charset="0"/>
              </a:rPr>
              <a:t> </a:t>
            </a:r>
            <a:r>
              <a:rPr sz="2400" b="1" u="sng" dirty="0">
                <a:latin typeface="Times" panose="02020603050405020304" pitchFamily="18" charset="0"/>
                <a:cs typeface="Times" panose="02020603050405020304" pitchFamily="18" charset="0"/>
              </a:rPr>
              <a:t>deposit.</a:t>
            </a:r>
          </a:p>
          <a:p>
            <a:pPr marL="469900" indent="-457200" algn="just">
              <a:spcBef>
                <a:spcPts val="480"/>
              </a:spcBef>
              <a:buFont typeface="+mj-lt"/>
              <a:buAutoNum type="alphaLcPeriod"/>
              <a:tabLst>
                <a:tab pos="161290" algn="l"/>
              </a:tabLst>
            </a:pPr>
            <a:r>
              <a:rPr sz="2400" b="1" spc="-5" dirty="0">
                <a:latin typeface="Times" panose="02020603050405020304" pitchFamily="18" charset="0"/>
                <a:cs typeface="Times" panose="02020603050405020304" pitchFamily="18" charset="0"/>
              </a:rPr>
              <a:t>ITO </a:t>
            </a:r>
            <a:r>
              <a:rPr sz="2400" b="1" spc="-114" dirty="0">
                <a:latin typeface="Times" panose="02020603050405020304" pitchFamily="18" charset="0"/>
                <a:cs typeface="Times" panose="02020603050405020304" pitchFamily="18" charset="0"/>
              </a:rPr>
              <a:t>v. </a:t>
            </a:r>
            <a:r>
              <a:rPr sz="2400" b="1" dirty="0">
                <a:latin typeface="Times" panose="02020603050405020304" pitchFamily="18" charset="0"/>
                <a:cs typeface="Times" panose="02020603050405020304" pitchFamily="18" charset="0"/>
              </a:rPr>
              <a:t>N S Nagaraj </a:t>
            </a:r>
            <a:r>
              <a:rPr sz="2400" b="1" spc="-50" dirty="0">
                <a:latin typeface="Times" panose="02020603050405020304" pitchFamily="18" charset="0"/>
                <a:cs typeface="Times" panose="02020603050405020304" pitchFamily="18" charset="0"/>
              </a:rPr>
              <a:t>ITA </a:t>
            </a:r>
            <a:r>
              <a:rPr sz="2400" b="1" dirty="0">
                <a:latin typeface="Times" panose="02020603050405020304" pitchFamily="18" charset="0"/>
                <a:cs typeface="Times" panose="02020603050405020304" pitchFamily="18" charset="0"/>
              </a:rPr>
              <a:t>(2015) </a:t>
            </a:r>
            <a:r>
              <a:rPr sz="2400" b="1" spc="5" dirty="0">
                <a:latin typeface="Times" panose="02020603050405020304" pitchFamily="18" charset="0"/>
                <a:cs typeface="Times" panose="02020603050405020304" pitchFamily="18" charset="0"/>
              </a:rPr>
              <a:t>152 </a:t>
            </a:r>
            <a:r>
              <a:rPr sz="2400" b="1" dirty="0">
                <a:latin typeface="Times" panose="02020603050405020304" pitchFamily="18" charset="0"/>
                <a:cs typeface="Times" panose="02020603050405020304" pitchFamily="18" charset="0"/>
              </a:rPr>
              <a:t>ITD262 ,  52 </a:t>
            </a:r>
            <a:r>
              <a:rPr sz="2400" b="1" spc="-15" dirty="0">
                <a:latin typeface="Times" panose="02020603050405020304" pitchFamily="18" charset="0"/>
                <a:cs typeface="Times" panose="02020603050405020304" pitchFamily="18" charset="0"/>
              </a:rPr>
              <a:t>Taxmann.com</a:t>
            </a:r>
            <a:r>
              <a:rPr sz="2400" b="1" spc="-125"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511.</a:t>
            </a:r>
            <a:endParaRPr lang="en-GB" sz="2400" b="1" dirty="0">
              <a:latin typeface="Times" panose="02020603050405020304" pitchFamily="18" charset="0"/>
              <a:cs typeface="Times" panose="02020603050405020304" pitchFamily="18" charset="0"/>
            </a:endParaRPr>
          </a:p>
          <a:p>
            <a:pPr marL="469900" indent="-457200" algn="just">
              <a:spcBef>
                <a:spcPts val="480"/>
              </a:spcBef>
              <a:buFont typeface="+mj-lt"/>
              <a:buAutoNum type="alphaLcPeriod"/>
              <a:tabLst>
                <a:tab pos="161290" algn="l"/>
              </a:tabLst>
            </a:pPr>
            <a:r>
              <a:rPr sz="2400" b="1" spc="-5" dirty="0">
                <a:latin typeface="Times" panose="02020603050405020304" pitchFamily="18" charset="0"/>
                <a:cs typeface="Times" panose="02020603050405020304" pitchFamily="18" charset="0"/>
              </a:rPr>
              <a:t>CIT</a:t>
            </a:r>
            <a:r>
              <a:rPr sz="2400" b="1" spc="320"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Mysore</a:t>
            </a:r>
            <a:r>
              <a:rPr sz="2400" b="1" spc="315" dirty="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vs.</a:t>
            </a:r>
            <a:r>
              <a:rPr sz="2400" b="1" spc="315"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Khivraj</a:t>
            </a:r>
            <a:r>
              <a:rPr sz="2400" b="1" spc="305"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Motors</a:t>
            </a:r>
            <a:r>
              <a:rPr sz="2400" b="1" spc="320"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(2015)</a:t>
            </a:r>
            <a:r>
              <a:rPr sz="2400" b="1" spc="320"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62</a:t>
            </a:r>
            <a:r>
              <a:rPr sz="2400" b="1" spc="320" dirty="0">
                <a:latin typeface="Times" panose="02020603050405020304" pitchFamily="18" charset="0"/>
                <a:cs typeface="Times" panose="02020603050405020304" pitchFamily="18" charset="0"/>
              </a:rPr>
              <a:t> </a:t>
            </a:r>
            <a:r>
              <a:rPr sz="2400" b="1" spc="-20" dirty="0">
                <a:latin typeface="Times" panose="02020603050405020304" pitchFamily="18" charset="0"/>
                <a:cs typeface="Times" panose="02020603050405020304" pitchFamily="18" charset="0"/>
              </a:rPr>
              <a:t>Taxmann.com</a:t>
            </a:r>
            <a:r>
              <a:rPr sz="2400" b="1" spc="310"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305</a:t>
            </a:r>
            <a:r>
              <a:rPr sz="2400" b="1" dirty="0">
                <a:latin typeface="Times" panose="02020603050405020304" pitchFamily="18" charset="0"/>
                <a:cs typeface="Times" panose="02020603050405020304" pitchFamily="18" charset="0"/>
              </a:rPr>
              <a:t>,</a:t>
            </a:r>
            <a:r>
              <a:rPr sz="2400" b="1" spc="305" dirty="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380</a:t>
            </a:r>
            <a:r>
              <a:rPr sz="2400" b="1" spc="320"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ITR</a:t>
            </a:r>
            <a:r>
              <a:rPr lang="en-GB" sz="2400" b="1" spc="-5" dirty="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215</a:t>
            </a:r>
            <a:r>
              <a:rPr sz="2400" b="1" spc="-110" dirty="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a:t>
            </a:r>
            <a:r>
              <a:rPr sz="2400" b="1" dirty="0" err="1">
                <a:latin typeface="Times" panose="02020603050405020304" pitchFamily="18" charset="0"/>
                <a:cs typeface="Times" panose="02020603050405020304" pitchFamily="18" charset="0"/>
              </a:rPr>
              <a:t>Kar</a:t>
            </a:r>
            <a:r>
              <a:rPr sz="2400" b="1" dirty="0">
                <a:latin typeface="Times" panose="02020603050405020304" pitchFamily="18" charset="0"/>
                <a:cs typeface="Times" panose="02020603050405020304" pitchFamily="18" charset="0"/>
              </a:rPr>
              <a:t>).</a:t>
            </a:r>
            <a:endParaRPr lang="en-GB" sz="2400" b="1" dirty="0">
              <a:latin typeface="Times" panose="02020603050405020304" pitchFamily="18" charset="0"/>
              <a:cs typeface="Times" panose="02020603050405020304" pitchFamily="18" charset="0"/>
            </a:endParaRPr>
          </a:p>
          <a:p>
            <a:pPr marL="469900" indent="-457200" algn="just">
              <a:spcBef>
                <a:spcPts val="480"/>
              </a:spcBef>
              <a:buFont typeface="+mj-lt"/>
              <a:buAutoNum type="alphaLcPeriod"/>
              <a:tabLst>
                <a:tab pos="161290" algn="l"/>
              </a:tabLst>
            </a:pPr>
            <a:r>
              <a:rPr sz="2400" b="1" dirty="0">
                <a:latin typeface="Times" panose="02020603050405020304" pitchFamily="18" charset="0"/>
                <a:cs typeface="Times" panose="02020603050405020304" pitchFamily="18" charset="0"/>
              </a:rPr>
              <a:t>CIT </a:t>
            </a:r>
            <a:r>
              <a:rPr sz="2400" b="1" spc="-5" dirty="0">
                <a:latin typeface="Times" panose="02020603050405020304" pitchFamily="18" charset="0"/>
                <a:cs typeface="Times" panose="02020603050405020304" pitchFamily="18" charset="0"/>
              </a:rPr>
              <a:t>Vs </a:t>
            </a:r>
            <a:r>
              <a:rPr sz="2400" b="1" spc="-50" dirty="0">
                <a:latin typeface="Times" panose="02020603050405020304" pitchFamily="18" charset="0"/>
                <a:cs typeface="Times" panose="02020603050405020304" pitchFamily="18" charset="0"/>
              </a:rPr>
              <a:t>Ved  </a:t>
            </a:r>
            <a:r>
              <a:rPr sz="2400" b="1" dirty="0">
                <a:latin typeface="Times" panose="02020603050405020304" pitchFamily="18" charset="0"/>
                <a:cs typeface="Times" panose="02020603050405020304" pitchFamily="18" charset="0"/>
              </a:rPr>
              <a:t>Prakash </a:t>
            </a:r>
            <a:r>
              <a:rPr sz="2400" b="1" spc="-5" dirty="0">
                <a:latin typeface="Times" panose="02020603050405020304" pitchFamily="18" charset="0"/>
                <a:cs typeface="Times" panose="02020603050405020304" pitchFamily="18" charset="0"/>
              </a:rPr>
              <a:t>Rakhra </a:t>
            </a:r>
            <a:r>
              <a:rPr sz="2400" b="1" dirty="0">
                <a:latin typeface="Times" panose="02020603050405020304" pitchFamily="18" charset="0"/>
                <a:cs typeface="Times" panose="02020603050405020304" pitchFamily="18" charset="0"/>
              </a:rPr>
              <a:t>(2012) 210 </a:t>
            </a:r>
            <a:r>
              <a:rPr sz="2400" b="1" spc="-30" dirty="0">
                <a:latin typeface="Times" panose="02020603050405020304" pitchFamily="18" charset="0"/>
                <a:cs typeface="Times" panose="02020603050405020304" pitchFamily="18" charset="0"/>
              </a:rPr>
              <a:t>Taxman </a:t>
            </a:r>
            <a:r>
              <a:rPr sz="2400" b="1" dirty="0">
                <a:latin typeface="Times" panose="02020603050405020304" pitchFamily="18" charset="0"/>
                <a:cs typeface="Times" panose="02020603050405020304" pitchFamily="18" charset="0"/>
              </a:rPr>
              <a:t>605 </a:t>
            </a:r>
            <a:r>
              <a:rPr sz="2400" b="1" spc="-5" dirty="0">
                <a:latin typeface="Times" panose="02020603050405020304" pitchFamily="18" charset="0"/>
                <a:cs typeface="Times" panose="02020603050405020304" pitchFamily="18" charset="0"/>
              </a:rPr>
              <a:t>Karnataka: </a:t>
            </a:r>
            <a:r>
              <a:rPr sz="2400" b="1" dirty="0">
                <a:latin typeface="Times" panose="02020603050405020304" pitchFamily="18" charset="0"/>
                <a:cs typeface="Times" panose="02020603050405020304" pitchFamily="18" charset="0"/>
              </a:rPr>
              <a:t>(2013) </a:t>
            </a:r>
            <a:r>
              <a:rPr sz="2400" b="1" spc="-5" dirty="0">
                <a:latin typeface="Times" panose="02020603050405020304" pitchFamily="18" charset="0"/>
                <a:cs typeface="Times" panose="02020603050405020304" pitchFamily="18" charset="0"/>
              </a:rPr>
              <a:t>256 </a:t>
            </a:r>
            <a:r>
              <a:rPr sz="2400" b="1" dirty="0">
                <a:latin typeface="Times" panose="02020603050405020304" pitchFamily="18" charset="0"/>
                <a:cs typeface="Times" panose="02020603050405020304" pitchFamily="18" charset="0"/>
              </a:rPr>
              <a:t>CTR</a:t>
            </a:r>
            <a:r>
              <a:rPr lang="en-GB" sz="2400" b="1"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a:t>
            </a:r>
            <a:r>
              <a:rPr sz="2400" b="1" spc="-5" dirty="0" err="1">
                <a:latin typeface="Times" panose="02020603050405020304" pitchFamily="18" charset="0"/>
                <a:cs typeface="Times" panose="02020603050405020304" pitchFamily="18" charset="0"/>
              </a:rPr>
              <a:t>Karn</a:t>
            </a:r>
            <a:r>
              <a:rPr sz="2400" b="1" spc="-5" dirty="0">
                <a:latin typeface="Times" panose="02020603050405020304" pitchFamily="18" charset="0"/>
                <a:cs typeface="Times" panose="02020603050405020304" pitchFamily="18" charset="0"/>
              </a:rPr>
              <a:t>)</a:t>
            </a:r>
            <a:r>
              <a:rPr sz="2400" b="1" spc="-80" dirty="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285</a:t>
            </a:r>
            <a:endParaRPr lang="en-GB" sz="2400" b="1" dirty="0">
              <a:latin typeface="Times" panose="02020603050405020304" pitchFamily="18" charset="0"/>
              <a:cs typeface="Times" panose="02020603050405020304" pitchFamily="18" charset="0"/>
            </a:endParaRPr>
          </a:p>
          <a:p>
            <a:pPr marL="469900" indent="-457200" algn="just">
              <a:spcBef>
                <a:spcPts val="480"/>
              </a:spcBef>
              <a:buFont typeface="+mj-lt"/>
              <a:buAutoNum type="alphaLcPeriod"/>
              <a:tabLst>
                <a:tab pos="161290" algn="l"/>
              </a:tabLst>
            </a:pPr>
            <a:r>
              <a:rPr sz="2400" b="1" dirty="0" err="1">
                <a:latin typeface="Times" panose="02020603050405020304" pitchFamily="18" charset="0"/>
                <a:cs typeface="Times" panose="02020603050405020304" pitchFamily="18" charset="0"/>
              </a:rPr>
              <a:t>Essae</a:t>
            </a:r>
            <a:r>
              <a:rPr sz="2400" b="1" dirty="0">
                <a:latin typeface="Times" panose="02020603050405020304" pitchFamily="18" charset="0"/>
                <a:cs typeface="Times" panose="02020603050405020304" pitchFamily="18" charset="0"/>
              </a:rPr>
              <a:t> </a:t>
            </a:r>
            <a:r>
              <a:rPr sz="2400" b="1" spc="-20" dirty="0">
                <a:latin typeface="Times" panose="02020603050405020304" pitchFamily="18" charset="0"/>
                <a:cs typeface="Times" panose="02020603050405020304" pitchFamily="18" charset="0"/>
              </a:rPr>
              <a:t>Teraoka </a:t>
            </a:r>
            <a:r>
              <a:rPr sz="2400" b="1" dirty="0">
                <a:latin typeface="Times" panose="02020603050405020304" pitchFamily="18" charset="0"/>
                <a:cs typeface="Times" panose="02020603050405020304" pitchFamily="18" charset="0"/>
              </a:rPr>
              <a:t>Ltd </a:t>
            </a:r>
            <a:r>
              <a:rPr sz="2400" b="1" spc="-5" dirty="0">
                <a:latin typeface="Times" panose="02020603050405020304" pitchFamily="18" charset="0"/>
                <a:cs typeface="Times" panose="02020603050405020304" pitchFamily="18" charset="0"/>
              </a:rPr>
              <a:t>vs </a:t>
            </a:r>
            <a:r>
              <a:rPr sz="2400" b="1" spc="-40" dirty="0">
                <a:latin typeface="Times" panose="02020603050405020304" pitchFamily="18" charset="0"/>
                <a:cs typeface="Times" panose="02020603050405020304" pitchFamily="18" charset="0"/>
              </a:rPr>
              <a:t>Dy.CIT </a:t>
            </a:r>
            <a:r>
              <a:rPr sz="2400" b="1" spc="5" dirty="0">
                <a:latin typeface="Times" panose="02020603050405020304" pitchFamily="18" charset="0"/>
                <a:cs typeface="Times" panose="02020603050405020304" pitchFamily="18" charset="0"/>
              </a:rPr>
              <a:t>(2016) 157 </a:t>
            </a:r>
            <a:r>
              <a:rPr sz="2400" b="1" spc="-5" dirty="0">
                <a:latin typeface="Times" panose="02020603050405020304" pitchFamily="18" charset="0"/>
                <a:cs typeface="Times" panose="02020603050405020304" pitchFamily="18" charset="0"/>
              </a:rPr>
              <a:t>ITD </a:t>
            </a:r>
            <a:r>
              <a:rPr sz="2400" b="1" spc="5" dirty="0">
                <a:latin typeface="Times" panose="02020603050405020304" pitchFamily="18" charset="0"/>
                <a:cs typeface="Times" panose="02020603050405020304" pitchFamily="18" charset="0"/>
              </a:rPr>
              <a:t>728</a:t>
            </a:r>
            <a:r>
              <a:rPr sz="2400" b="1" spc="-65" dirty="0">
                <a:latin typeface="Times" panose="02020603050405020304" pitchFamily="18" charset="0"/>
                <a:cs typeface="Times" panose="02020603050405020304" pitchFamily="18" charset="0"/>
              </a:rPr>
              <a:t> </a:t>
            </a:r>
            <a:r>
              <a:rPr sz="2400" b="1" spc="-15" dirty="0">
                <a:latin typeface="Times" panose="02020603050405020304" pitchFamily="18" charset="0"/>
                <a:cs typeface="Times" panose="02020603050405020304" pitchFamily="18" charset="0"/>
              </a:rPr>
              <a:t>(Bang-Trib)</a:t>
            </a:r>
            <a:endParaRPr sz="2400" b="1" dirty="0">
              <a:latin typeface="Times" panose="02020603050405020304" pitchFamily="18" charset="0"/>
              <a:cs typeface="Times" panose="02020603050405020304" pitchFamily="18" charset="0"/>
            </a:endParaRPr>
          </a:p>
          <a:p>
            <a:pPr marL="469900" marR="19685" indent="-457200" algn="just">
              <a:spcBef>
                <a:spcPts val="480"/>
              </a:spcBef>
              <a:buFont typeface="+mj-lt"/>
              <a:buAutoNum type="alphaLcPeriod"/>
              <a:tabLst>
                <a:tab pos="223520" algn="l"/>
              </a:tabLst>
            </a:pPr>
            <a:r>
              <a:rPr sz="2400" b="1" spc="-5" dirty="0">
                <a:latin typeface="Times" panose="02020603050405020304" pitchFamily="18" charset="0"/>
                <a:cs typeface="Times" panose="02020603050405020304" pitchFamily="18" charset="0"/>
              </a:rPr>
              <a:t>Smt. Pratima </a:t>
            </a:r>
            <a:r>
              <a:rPr sz="2400" b="1" dirty="0">
                <a:latin typeface="Times" panose="02020603050405020304" pitchFamily="18" charset="0"/>
                <a:cs typeface="Times" panose="02020603050405020304" pitchFamily="18" charset="0"/>
              </a:rPr>
              <a:t>Reddy </a:t>
            </a:r>
            <a:r>
              <a:rPr sz="2400" b="1" spc="-5" dirty="0">
                <a:latin typeface="Times" panose="02020603050405020304" pitchFamily="18" charset="0"/>
                <a:cs typeface="Times" panose="02020603050405020304" pitchFamily="18" charset="0"/>
              </a:rPr>
              <a:t>vs. ITO, </a:t>
            </a:r>
            <a:r>
              <a:rPr sz="2400" b="1" spc="-10" dirty="0">
                <a:latin typeface="Times" panose="02020603050405020304" pitchFamily="18" charset="0"/>
                <a:cs typeface="Times" panose="02020603050405020304" pitchFamily="18" charset="0"/>
              </a:rPr>
              <a:t>ward-6(4) </a:t>
            </a:r>
            <a:r>
              <a:rPr sz="2400" b="1" spc="-5" dirty="0">
                <a:latin typeface="Times" panose="02020603050405020304" pitchFamily="18" charset="0"/>
                <a:cs typeface="Times" panose="02020603050405020304" pitchFamily="18" charset="0"/>
              </a:rPr>
              <a:t>(2012) </a:t>
            </a:r>
            <a:r>
              <a:rPr sz="2400" b="1" dirty="0">
                <a:latin typeface="Times" panose="02020603050405020304" pitchFamily="18" charset="0"/>
                <a:cs typeface="Times" panose="02020603050405020304" pitchFamily="18" charset="0"/>
              </a:rPr>
              <a:t>25 </a:t>
            </a:r>
            <a:r>
              <a:rPr sz="2400" b="1" spc="-20" dirty="0">
                <a:latin typeface="Times" panose="02020603050405020304" pitchFamily="18" charset="0"/>
                <a:cs typeface="Times" panose="02020603050405020304" pitchFamily="18" charset="0"/>
              </a:rPr>
              <a:t>Taxmann.com </a:t>
            </a:r>
            <a:r>
              <a:rPr sz="2400" b="1" spc="-10" dirty="0">
                <a:latin typeface="Times" panose="02020603050405020304" pitchFamily="18" charset="0"/>
                <a:cs typeface="Times" panose="02020603050405020304" pitchFamily="18" charset="0"/>
              </a:rPr>
              <a:t>264  </a:t>
            </a:r>
            <a:r>
              <a:rPr sz="2400" b="1" dirty="0">
                <a:latin typeface="Times" panose="02020603050405020304" pitchFamily="18" charset="0"/>
                <a:cs typeface="Times" panose="02020603050405020304" pitchFamily="18" charset="0"/>
              </a:rPr>
              <a:t>(</a:t>
            </a:r>
            <a:r>
              <a:rPr sz="2400" b="1" dirty="0" err="1">
                <a:latin typeface="Times" panose="02020603050405020304" pitchFamily="18" charset="0"/>
                <a:cs typeface="Times" panose="02020603050405020304" pitchFamily="18" charset="0"/>
              </a:rPr>
              <a:t>Hyd</a:t>
            </a:r>
            <a:r>
              <a:rPr sz="2400" b="1" dirty="0">
                <a:latin typeface="Times" panose="02020603050405020304" pitchFamily="18" charset="0"/>
                <a:cs typeface="Times" panose="02020603050405020304" pitchFamily="18" charset="0"/>
              </a:rPr>
              <a:t>)</a:t>
            </a:r>
            <a:endParaRPr lang="en-GB" sz="2400" b="1" dirty="0">
              <a:latin typeface="Times" panose="02020603050405020304" pitchFamily="18" charset="0"/>
              <a:cs typeface="Times" panose="02020603050405020304" pitchFamily="18" charset="0"/>
            </a:endParaRPr>
          </a:p>
          <a:p>
            <a:pPr marL="469900" marR="19685" indent="-457200" algn="just">
              <a:spcBef>
                <a:spcPts val="480"/>
              </a:spcBef>
              <a:buFont typeface="+mj-lt"/>
              <a:buAutoNum type="alphaLcPeriod"/>
              <a:tabLst>
                <a:tab pos="223520" algn="l"/>
              </a:tabLst>
            </a:pPr>
            <a:r>
              <a:rPr sz="2400" b="1" spc="-5" dirty="0">
                <a:latin typeface="Times" panose="02020603050405020304" pitchFamily="18" charset="0"/>
                <a:cs typeface="Times" panose="02020603050405020304" pitchFamily="18" charset="0"/>
              </a:rPr>
              <a:t>IT </a:t>
            </a:r>
            <a:r>
              <a:rPr sz="2400" b="1" spc="-114" dirty="0">
                <a:latin typeface="Times" panose="02020603050405020304" pitchFamily="18" charset="0"/>
                <a:cs typeface="Times" panose="02020603050405020304" pitchFamily="18" charset="0"/>
              </a:rPr>
              <a:t>v. </a:t>
            </a:r>
            <a:r>
              <a:rPr sz="2400" b="1" spc="-30" dirty="0">
                <a:latin typeface="Times" panose="02020603050405020304" pitchFamily="18" charset="0"/>
                <a:cs typeface="Times" panose="02020603050405020304" pitchFamily="18" charset="0"/>
              </a:rPr>
              <a:t>Vasavi </a:t>
            </a:r>
            <a:r>
              <a:rPr sz="2400" b="1" spc="-5" dirty="0">
                <a:latin typeface="Times" panose="02020603050405020304" pitchFamily="18" charset="0"/>
                <a:cs typeface="Times" panose="02020603050405020304" pitchFamily="18" charset="0"/>
              </a:rPr>
              <a:t>Pratap Chand </a:t>
            </a:r>
            <a:r>
              <a:rPr sz="2400" b="1" dirty="0">
                <a:latin typeface="Times" panose="02020603050405020304" pitchFamily="18" charset="0"/>
                <a:cs typeface="Times" panose="02020603050405020304" pitchFamily="18" charset="0"/>
              </a:rPr>
              <a:t>and </a:t>
            </a:r>
            <a:r>
              <a:rPr sz="2400" b="1" spc="-5" dirty="0">
                <a:latin typeface="Times" panose="02020603050405020304" pitchFamily="18" charset="0"/>
                <a:cs typeface="Times" panose="02020603050405020304" pitchFamily="18" charset="0"/>
              </a:rPr>
              <a:t>Sidharth </a:t>
            </a:r>
            <a:r>
              <a:rPr sz="2400" b="1" dirty="0">
                <a:latin typeface="Times" panose="02020603050405020304" pitchFamily="18" charset="0"/>
                <a:cs typeface="Times" panose="02020603050405020304" pitchFamily="18" charset="0"/>
              </a:rPr>
              <a:t>P Chand (2017) </a:t>
            </a:r>
            <a:r>
              <a:rPr sz="2400" b="1" spc="-5" dirty="0">
                <a:latin typeface="Times" panose="02020603050405020304" pitchFamily="18" charset="0"/>
                <a:cs typeface="Times" panose="02020603050405020304" pitchFamily="18" charset="0"/>
              </a:rPr>
              <a:t>398 ITR </a:t>
            </a:r>
            <a:r>
              <a:rPr sz="2400" b="1" dirty="0">
                <a:latin typeface="Times" panose="02020603050405020304" pitchFamily="18" charset="0"/>
                <a:cs typeface="Times" panose="02020603050405020304" pitchFamily="18" charset="0"/>
              </a:rPr>
              <a:t>316  (Delhi)</a:t>
            </a:r>
            <a:endParaRPr lang="en-GB" sz="2400" b="1" dirty="0">
              <a:latin typeface="Times" panose="02020603050405020304" pitchFamily="18" charset="0"/>
              <a:cs typeface="Times" panose="02020603050405020304" pitchFamily="18" charset="0"/>
            </a:endParaRPr>
          </a:p>
          <a:p>
            <a:pPr marL="469900" marR="19685" indent="-457200" algn="just">
              <a:spcBef>
                <a:spcPts val="480"/>
              </a:spcBef>
              <a:buFont typeface="+mj-lt"/>
              <a:buAutoNum type="alphaLcPeriod"/>
              <a:tabLst>
                <a:tab pos="223520" algn="l"/>
              </a:tabLst>
            </a:pPr>
            <a:r>
              <a:rPr sz="2400" b="1" dirty="0" err="1">
                <a:latin typeface="Times" panose="02020603050405020304" pitchFamily="18" charset="0"/>
                <a:cs typeface="Times" panose="02020603050405020304" pitchFamily="18" charset="0"/>
              </a:rPr>
              <a:t>Udai</a:t>
            </a:r>
            <a:r>
              <a:rPr sz="2400" b="1" dirty="0">
                <a:latin typeface="Times" panose="02020603050405020304" pitchFamily="18" charset="0"/>
                <a:cs typeface="Times" panose="02020603050405020304" pitchFamily="18" charset="0"/>
              </a:rPr>
              <a:t> </a:t>
            </a:r>
            <a:r>
              <a:rPr sz="2400" b="1" spc="-5" dirty="0">
                <a:latin typeface="Times" panose="02020603050405020304" pitchFamily="18" charset="0"/>
                <a:cs typeface="Times" panose="02020603050405020304" pitchFamily="18" charset="0"/>
              </a:rPr>
              <a:t>Hospitals </a:t>
            </a:r>
            <a:r>
              <a:rPr sz="2400" b="1" dirty="0">
                <a:latin typeface="Times" panose="02020603050405020304" pitchFamily="18" charset="0"/>
                <a:cs typeface="Times" panose="02020603050405020304" pitchFamily="18" charset="0"/>
              </a:rPr>
              <a:t>Pvt Ltd </a:t>
            </a:r>
            <a:r>
              <a:rPr sz="2400" b="1" spc="-5" dirty="0">
                <a:latin typeface="Times" panose="02020603050405020304" pitchFamily="18" charset="0"/>
                <a:cs typeface="Times" panose="02020603050405020304" pitchFamily="18" charset="0"/>
              </a:rPr>
              <a:t>vs ITO. </a:t>
            </a:r>
            <a:r>
              <a:rPr sz="2400" b="1" spc="-35" dirty="0">
                <a:latin typeface="Times" panose="02020603050405020304" pitchFamily="18" charset="0"/>
                <a:cs typeface="Times" panose="02020603050405020304" pitchFamily="18" charset="0"/>
              </a:rPr>
              <a:t>Ward </a:t>
            </a:r>
            <a:r>
              <a:rPr sz="2400" b="1" spc="-5" dirty="0">
                <a:latin typeface="Times" panose="02020603050405020304" pitchFamily="18" charset="0"/>
                <a:cs typeface="Times" panose="02020603050405020304" pitchFamily="18" charset="0"/>
              </a:rPr>
              <a:t>17(3), </a:t>
            </a:r>
            <a:r>
              <a:rPr sz="2400" b="1" dirty="0">
                <a:latin typeface="Times" panose="02020603050405020304" pitchFamily="18" charset="0"/>
                <a:cs typeface="Times" panose="02020603050405020304" pitchFamily="18" charset="0"/>
              </a:rPr>
              <a:t>Hyd, </a:t>
            </a:r>
            <a:r>
              <a:rPr sz="2400" b="1" spc="-55" dirty="0">
                <a:latin typeface="Times" panose="02020603050405020304" pitchFamily="18" charset="0"/>
                <a:cs typeface="Times" panose="02020603050405020304" pitchFamily="18" charset="0"/>
              </a:rPr>
              <a:t>(ITAT </a:t>
            </a:r>
            <a:r>
              <a:rPr sz="2400" b="1" dirty="0">
                <a:latin typeface="Times" panose="02020603050405020304" pitchFamily="18" charset="0"/>
                <a:cs typeface="Times" panose="02020603050405020304" pitchFamily="18" charset="0"/>
              </a:rPr>
              <a:t>“B” </a:t>
            </a:r>
            <a:r>
              <a:rPr sz="2400" b="1" spc="-5" dirty="0">
                <a:latin typeface="Times" panose="02020603050405020304" pitchFamily="18" charset="0"/>
                <a:cs typeface="Times" panose="02020603050405020304" pitchFamily="18" charset="0"/>
              </a:rPr>
              <a:t>Bench) </a:t>
            </a:r>
            <a:r>
              <a:rPr sz="2400" b="1" spc="-50" dirty="0">
                <a:latin typeface="Times" panose="02020603050405020304" pitchFamily="18" charset="0"/>
                <a:cs typeface="Times" panose="02020603050405020304" pitchFamily="18" charset="0"/>
              </a:rPr>
              <a:t>ITA  </a:t>
            </a:r>
            <a:r>
              <a:rPr sz="2400" b="1" dirty="0">
                <a:latin typeface="Times" panose="02020603050405020304" pitchFamily="18" charset="0"/>
                <a:cs typeface="Times" panose="02020603050405020304" pitchFamily="18" charset="0"/>
              </a:rPr>
              <a:t>No. 1755/Hyd/2017 rendered on</a:t>
            </a:r>
            <a:r>
              <a:rPr sz="2400" b="1" spc="-105" dirty="0">
                <a:latin typeface="Times" panose="02020603050405020304" pitchFamily="18" charset="0"/>
                <a:cs typeface="Times" panose="02020603050405020304" pitchFamily="18" charset="0"/>
              </a:rPr>
              <a:t> </a:t>
            </a:r>
            <a:r>
              <a:rPr sz="2400" b="1" dirty="0">
                <a:latin typeface="Times" panose="02020603050405020304" pitchFamily="18" charset="0"/>
                <a:cs typeface="Times" panose="02020603050405020304" pitchFamily="18" charset="0"/>
              </a:rPr>
              <a:t>28/09/2018.</a:t>
            </a: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1804895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75F51-D377-64D2-5CD6-4F6B5B6285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4376B-0454-7FC1-4774-02B4597A020A}"/>
              </a:ext>
            </a:extLst>
          </p:cNvPr>
          <p:cNvSpPr>
            <a:spLocks noGrp="1"/>
          </p:cNvSpPr>
          <p:nvPr>
            <p:ph idx="1"/>
          </p:nvPr>
        </p:nvSpPr>
        <p:spPr>
          <a:xfrm>
            <a:off x="727113" y="561860"/>
            <a:ext cx="10626687"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30.7</a:t>
            </a:r>
          </a:p>
          <a:p>
            <a:pPr marL="0" indent="0" algn="just">
              <a:buNone/>
            </a:pPr>
            <a:r>
              <a:rPr lang="en-US" sz="2200" dirty="0">
                <a:latin typeface="Times New Roman" panose="02020603050405020304" pitchFamily="18" charset="0"/>
                <a:cs typeface="Times New Roman" panose="02020603050405020304" pitchFamily="18" charset="0"/>
              </a:rPr>
              <a:t>The </a:t>
            </a:r>
            <a:r>
              <a:rPr lang="en-US" sz="2200" b="1" u="sng" dirty="0">
                <a:latin typeface="Times New Roman" panose="02020603050405020304" pitchFamily="18" charset="0"/>
                <a:cs typeface="Times New Roman" panose="02020603050405020304" pitchFamily="18" charset="0"/>
              </a:rPr>
              <a:t>allegation of the revenue </a:t>
            </a:r>
            <a:r>
              <a:rPr lang="en-US" sz="2200" dirty="0">
                <a:latin typeface="Times New Roman" panose="02020603050405020304" pitchFamily="18" charset="0"/>
                <a:cs typeface="Times New Roman" panose="02020603050405020304" pitchFamily="18" charset="0"/>
              </a:rPr>
              <a:t>is that in </a:t>
            </a:r>
            <a:r>
              <a:rPr lang="en-US" sz="2200" b="1" u="sng" dirty="0">
                <a:latin typeface="Times New Roman" panose="02020603050405020304" pitchFamily="18" charset="0"/>
                <a:cs typeface="Times New Roman" panose="02020603050405020304" pitchFamily="18" charset="0"/>
              </a:rPr>
              <a:t>pursuance to the JDA</a:t>
            </a:r>
            <a:r>
              <a:rPr lang="en-US" sz="2200" dirty="0">
                <a:latin typeface="Times New Roman" panose="02020603050405020304" pitchFamily="18" charset="0"/>
                <a:cs typeface="Times New Roman" panose="02020603050405020304" pitchFamily="18" charset="0"/>
              </a:rPr>
              <a:t> the </a:t>
            </a:r>
            <a:r>
              <a:rPr lang="en-US" sz="2200" b="1" u="sng" dirty="0">
                <a:latin typeface="Times New Roman" panose="02020603050405020304" pitchFamily="18" charset="0"/>
                <a:cs typeface="Times New Roman" panose="02020603050405020304" pitchFamily="18" charset="0"/>
              </a:rPr>
              <a:t>possession of the land property was transferred to the developer M/s Ecstasy Projects Pvt. </a:t>
            </a:r>
          </a:p>
          <a:p>
            <a:pPr marL="0" indent="0" algn="just">
              <a:buNone/>
            </a:pPr>
            <a:r>
              <a:rPr lang="en-US" sz="2200" dirty="0">
                <a:latin typeface="Times New Roman" panose="02020603050405020304" pitchFamily="18" charset="0"/>
                <a:cs typeface="Times New Roman" panose="02020603050405020304" pitchFamily="18" charset="0"/>
              </a:rPr>
              <a:t>Therefore, </a:t>
            </a:r>
            <a:r>
              <a:rPr lang="en-US" sz="2200" b="1" u="sng" dirty="0">
                <a:latin typeface="Times New Roman" panose="02020603050405020304" pitchFamily="18" charset="0"/>
                <a:cs typeface="Times New Roman" panose="02020603050405020304" pitchFamily="18" charset="0"/>
              </a:rPr>
              <a:t>as per the provision of section 2(47)(v) of the Act, transfer took place in the previous year 2013-14 relevant to A.Y. 2014-15 i.e. the year in which JDA was entered and the possession of the land given to the developer</a:t>
            </a:r>
            <a:r>
              <a:rPr lang="en-US" sz="2200" dirty="0">
                <a:latin typeface="Times New Roman" panose="02020603050405020304" pitchFamily="18" charset="0"/>
                <a:cs typeface="Times New Roman" panose="02020603050405020304" pitchFamily="18" charset="0"/>
              </a:rPr>
              <a:t>. </a:t>
            </a:r>
          </a:p>
          <a:p>
            <a:pPr marL="0" indent="0" algn="just">
              <a:buNone/>
            </a:pPr>
            <a:r>
              <a:rPr lang="en-US" sz="2200" dirty="0">
                <a:latin typeface="Times New Roman" panose="02020603050405020304" pitchFamily="18" charset="0"/>
                <a:cs typeface="Times New Roman" panose="02020603050405020304" pitchFamily="18" charset="0"/>
              </a:rPr>
              <a:t>The </a:t>
            </a:r>
            <a:r>
              <a:rPr lang="en-US" sz="2200" b="1" u="sng" dirty="0">
                <a:latin typeface="Times New Roman" panose="02020603050405020304" pitchFamily="18" charset="0"/>
                <a:cs typeface="Times New Roman" panose="02020603050405020304" pitchFamily="18" charset="0"/>
              </a:rPr>
              <a:t>AO holding so placed reliance</a:t>
            </a:r>
            <a:r>
              <a:rPr lang="en-US" sz="2200" dirty="0">
                <a:latin typeface="Times New Roman" panose="02020603050405020304" pitchFamily="18" charset="0"/>
                <a:cs typeface="Times New Roman" panose="02020603050405020304" pitchFamily="18" charset="0"/>
              </a:rPr>
              <a:t> on </a:t>
            </a:r>
            <a:r>
              <a:rPr lang="en-US" sz="2200" b="1" u="sng" dirty="0">
                <a:latin typeface="Times New Roman" panose="02020603050405020304" pitchFamily="18" charset="0"/>
                <a:cs typeface="Times New Roman" panose="02020603050405020304" pitchFamily="18" charset="0"/>
              </a:rPr>
              <a:t>decision of Hon'ble Karnataka High Court in the case of DR. T.K. Dayalu </a:t>
            </a:r>
            <a:r>
              <a:rPr lang="en-US" sz="2200" dirty="0">
                <a:latin typeface="Times New Roman" panose="02020603050405020304" pitchFamily="18" charset="0"/>
                <a:cs typeface="Times New Roman" panose="02020603050405020304" pitchFamily="18" charset="0"/>
              </a:rPr>
              <a:t>(supra).</a:t>
            </a: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734714C-161B-2E4F-D06D-C5173EF618AC}"/>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010073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64DCD-D86B-4314-2AD6-43396CE16D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BDE98-A2FF-64FC-EEED-26D0C71ADEA4}"/>
              </a:ext>
            </a:extLst>
          </p:cNvPr>
          <p:cNvSpPr>
            <a:spLocks noGrp="1"/>
          </p:cNvSpPr>
          <p:nvPr>
            <p:ph idx="1"/>
          </p:nvPr>
        </p:nvSpPr>
        <p:spPr>
          <a:xfrm>
            <a:off x="727113" y="561860"/>
            <a:ext cx="10626687"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30.8</a:t>
            </a:r>
          </a:p>
          <a:p>
            <a:pPr marL="0" indent="0" algn="just">
              <a:buNone/>
            </a:pPr>
            <a:r>
              <a:rPr lang="en-US" sz="2200" dirty="0">
                <a:latin typeface="Times New Roman" panose="02020603050405020304" pitchFamily="18" charset="0"/>
                <a:cs typeface="Times New Roman" panose="02020603050405020304" pitchFamily="18" charset="0"/>
              </a:rPr>
              <a:t>However, </a:t>
            </a:r>
            <a:r>
              <a:rPr lang="en-US" sz="2200" b="1" u="sng" dirty="0">
                <a:latin typeface="Times New Roman" panose="02020603050405020304" pitchFamily="18" charset="0"/>
                <a:cs typeface="Times New Roman" panose="02020603050405020304" pitchFamily="18" charset="0"/>
              </a:rPr>
              <a:t>we find that the ratio of Hon'ble Karnataka High Court in the case of DR. T.K. Dayalu (supra) is distinguishable from the facts of the assessee</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The facts culled out from the ruling of the Hon'ble High Court are that DR. TK Dayalu being owner of the land property, entered JDA with the developer as on 26th January 1996</a:t>
            </a:r>
            <a:r>
              <a:rPr lang="en-US" sz="2200" b="1" u="sng"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As per the terms of the JDA, DR. TK Dayalu was entitled to receive a sum of Rs. 45 Lakh as non-refundable advance and in addition also entitled to receive 5500 </a:t>
            </a:r>
            <a:r>
              <a:rPr lang="en-US" sz="2200" dirty="0" err="1">
                <a:latin typeface="Times New Roman" panose="02020603050405020304" pitchFamily="18" charset="0"/>
                <a:cs typeface="Times New Roman" panose="02020603050405020304" pitchFamily="18" charset="0"/>
              </a:rPr>
              <a:t>sq.ft</a:t>
            </a:r>
            <a:r>
              <a:rPr lang="en-US" sz="2200" dirty="0">
                <a:latin typeface="Times New Roman" panose="02020603050405020304" pitchFamily="18" charset="0"/>
                <a:cs typeface="Times New Roman" panose="02020603050405020304" pitchFamily="18" charset="0"/>
              </a:rPr>
              <a:t>. of built-up area in the project to be developed by the developer on the subject land property. </a:t>
            </a:r>
          </a:p>
          <a:p>
            <a:pPr marL="0" indent="0" algn="just">
              <a:buNone/>
            </a:pPr>
            <a:r>
              <a:rPr lang="en-US" sz="2200" dirty="0">
                <a:latin typeface="Times New Roman" panose="02020603050405020304" pitchFamily="18" charset="0"/>
                <a:cs typeface="Times New Roman" panose="02020603050405020304" pitchFamily="18" charset="0"/>
              </a:rPr>
              <a:t>The property was handed over to the developer as on 30th May 1996 and developer completed the project in F.Y. 2002 -03. </a:t>
            </a:r>
          </a:p>
          <a:p>
            <a:pPr marL="0" indent="0" algn="just">
              <a:buNone/>
            </a:pPr>
            <a:r>
              <a:rPr lang="en-US" sz="2200" dirty="0">
                <a:latin typeface="Times New Roman" panose="02020603050405020304" pitchFamily="18" charset="0"/>
                <a:cs typeface="Times New Roman" panose="02020603050405020304" pitchFamily="18" charset="0"/>
              </a:rPr>
              <a:t>In the given facts, the dispute arises in which year capital gain should be levied. </a:t>
            </a:r>
          </a:p>
          <a:p>
            <a:pPr marL="0" indent="0" algn="just">
              <a:buNone/>
            </a:pPr>
            <a:r>
              <a:rPr lang="en-US" sz="2200" dirty="0">
                <a:latin typeface="Times New Roman" panose="02020603050405020304" pitchFamily="18" charset="0"/>
                <a:cs typeface="Times New Roman" panose="02020603050405020304" pitchFamily="18" charset="0"/>
              </a:rPr>
              <a:t>The Hon'ble High Court held that the possession of the property was transferred in the year 1996-97 relevant to the A.Y. 1997 -98 for a part consideration of 45 Lakh.</a:t>
            </a:r>
          </a:p>
          <a:p>
            <a:pPr marL="0" indent="0" algn="just">
              <a:buNone/>
            </a:pPr>
            <a:r>
              <a:rPr lang="en-US" sz="2200" dirty="0">
                <a:latin typeface="Times New Roman" panose="02020603050405020304" pitchFamily="18" charset="0"/>
                <a:cs typeface="Times New Roman" panose="02020603050405020304" pitchFamily="18" charset="0"/>
              </a:rPr>
              <a:t> Hence, the capital gain is chargeable in the A.Y. 1997-98 when possession was given and not in the year when project was completed. </a:t>
            </a:r>
            <a:endParaRPr lang="en-IN" sz="22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C5DBEA2-A4C2-2DBA-8513-64C9DD00645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946294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C8F5B-2BF4-A326-6354-B2F749090A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66B30-01F4-637E-E45B-F171979B98E9}"/>
              </a:ext>
            </a:extLst>
          </p:cNvPr>
          <p:cNvSpPr>
            <a:spLocks noGrp="1"/>
          </p:cNvSpPr>
          <p:nvPr>
            <p:ph idx="1"/>
          </p:nvPr>
        </p:nvSpPr>
        <p:spPr>
          <a:xfrm>
            <a:off x="727113" y="561860"/>
            <a:ext cx="10626687" cy="5615103"/>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The relevant finding of the Hon'ble High Court in DR TK Dayalu reads as under:</a:t>
            </a:r>
          </a:p>
          <a:p>
            <a:pPr marL="0" indent="0" algn="just">
              <a:buNone/>
            </a:pPr>
            <a:r>
              <a:rPr lang="en-US" sz="2200" i="1" dirty="0">
                <a:latin typeface="Times New Roman" panose="02020603050405020304" pitchFamily="18" charset="0"/>
                <a:cs typeface="Times New Roman" panose="02020603050405020304" pitchFamily="18" charset="0"/>
              </a:rPr>
              <a:t>7. So far as other substantial questions of law are concerned, it is clear that the finding of fact arrived at by the Tribunal is based upon the material on record. </a:t>
            </a:r>
          </a:p>
          <a:p>
            <a:pPr marL="0" indent="0" algn="just">
              <a:buNone/>
            </a:pPr>
            <a:r>
              <a:rPr lang="en-US" sz="2200" i="1" dirty="0">
                <a:latin typeface="Times New Roman" panose="02020603050405020304" pitchFamily="18" charset="0"/>
                <a:cs typeface="Times New Roman" panose="02020603050405020304" pitchFamily="18" charset="0"/>
              </a:rPr>
              <a:t>The contents of the agreement dated 26-1-1996, the second supplementary agreement dated 14-10-1998, the third supplementary agreement dated 26-11-1999 and also the affidavit filed by the assessee stating that the actual possession of the schedule property was handed over on 30-5-1996, the said finding on the question of fact that the possession was handed over on 30-5-1996 is based upon the material on record and cannot be said to be perverse or illegal.</a:t>
            </a:r>
          </a:p>
          <a:p>
            <a:pPr marL="0" indent="0" algn="just">
              <a:buNone/>
            </a:pPr>
            <a:r>
              <a:rPr lang="en-US" sz="2200" i="1" dirty="0">
                <a:latin typeface="Times New Roman" panose="02020603050405020304" pitchFamily="18" charset="0"/>
                <a:cs typeface="Times New Roman" panose="02020603050405020304" pitchFamily="18" charset="0"/>
              </a:rPr>
              <a:t> </a:t>
            </a:r>
            <a:endParaRPr lang="en-IN" sz="22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B54D0D7-357F-D976-BA3C-FE519C63E995}"/>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8594551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6509D-2D89-E8C2-C06E-CE09B1E7373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00D81-CFBC-7182-E249-C971CC1F2669}"/>
              </a:ext>
            </a:extLst>
          </p:cNvPr>
          <p:cNvSpPr>
            <a:spLocks noGrp="1"/>
          </p:cNvSpPr>
          <p:nvPr>
            <p:ph idx="1"/>
          </p:nvPr>
        </p:nvSpPr>
        <p:spPr>
          <a:xfrm>
            <a:off x="727113" y="561860"/>
            <a:ext cx="10626687" cy="5615103"/>
          </a:xfrm>
        </p:spPr>
        <p:txBody>
          <a:bodyPr>
            <a:normAutofit/>
          </a:bodyPr>
          <a:lstStyle/>
          <a:p>
            <a:pPr marL="0" indent="0" algn="just">
              <a:buNone/>
            </a:pPr>
            <a:r>
              <a:rPr lang="en-US" sz="2200" i="1" dirty="0">
                <a:latin typeface="Times New Roman" panose="02020603050405020304" pitchFamily="18" charset="0"/>
                <a:cs typeface="Times New Roman" panose="02020603050405020304" pitchFamily="18" charset="0"/>
              </a:rPr>
              <a:t>The question to be decided is the year in which Rs. 45 lakhs received by the assessee under the agreement dated 26-1-2006 (sic) as modified by the subsequent agreements to be taxed. It is not disputed that the assessee had received capital gain in the year 1997-98 and having regard to the finding of fact that the possession of the property has been handed over on 30-5-1996, we hold that appropriate assessment year in which the capital gain is to be taxed is 1997-98. </a:t>
            </a:r>
          </a:p>
          <a:p>
            <a:pPr marL="0" indent="0" algn="just">
              <a:buNone/>
            </a:pPr>
            <a:r>
              <a:rPr lang="en-US" sz="2200" i="1" dirty="0">
                <a:latin typeface="Times New Roman" panose="02020603050405020304" pitchFamily="18" charset="0"/>
                <a:cs typeface="Times New Roman" panose="02020603050405020304" pitchFamily="18" charset="0"/>
              </a:rPr>
              <a:t>There is no merit in the contention of learned counsel appearing for the assessee that since the entire project has been completed in the year 2003-04, the tax on capital gain has to be made in that year.</a:t>
            </a:r>
          </a:p>
          <a:p>
            <a:pPr marL="0" indent="0" algn="just">
              <a:buNone/>
            </a:pPr>
            <a:r>
              <a:rPr lang="en-US" sz="2200" i="1" dirty="0">
                <a:latin typeface="Times New Roman" panose="02020603050405020304" pitchFamily="18" charset="0"/>
                <a:cs typeface="Times New Roman" panose="02020603050405020304" pitchFamily="18" charset="0"/>
              </a:rPr>
              <a:t>It is now well-settled that the date on which possession was handed over to the developer is relevant and in the present case, it is not disputed that assessee has already received a sum of Rs. 45 lakhs in addition to the structures which would enable to put up construction.</a:t>
            </a:r>
            <a:endParaRPr lang="en-IN" sz="2200" i="1" dirty="0">
              <a:latin typeface="Times New Roman" panose="02020603050405020304" pitchFamily="18" charset="0"/>
              <a:cs typeface="Times New Roman" panose="02020603050405020304" pitchFamily="18" charset="0"/>
            </a:endParaRPr>
          </a:p>
          <a:p>
            <a:pPr marL="0" indent="0" algn="just">
              <a:buNone/>
            </a:pPr>
            <a:endParaRPr lang="en-IN" sz="2200" b="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EF3CCA8-A54D-EBA3-3C92-190A2C1C1E7B}"/>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5256159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F72F4-3EA2-9196-1802-3D2BF935708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9D8053-1501-427C-DE2C-E1E8C6FE6E15}"/>
              </a:ext>
            </a:extLst>
          </p:cNvPr>
          <p:cNvSpPr>
            <a:spLocks noGrp="1"/>
          </p:cNvSpPr>
          <p:nvPr>
            <p:ph idx="1"/>
          </p:nvPr>
        </p:nvSpPr>
        <p:spPr>
          <a:xfrm>
            <a:off x="727113" y="561860"/>
            <a:ext cx="10626687"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30.9</a:t>
            </a:r>
          </a:p>
          <a:p>
            <a:pPr marL="0" indent="0" algn="just">
              <a:buNone/>
            </a:pPr>
            <a:r>
              <a:rPr lang="en-US" sz="2200" dirty="0">
                <a:latin typeface="Times New Roman" panose="02020603050405020304" pitchFamily="18" charset="0"/>
                <a:cs typeface="Times New Roman" panose="02020603050405020304" pitchFamily="18" charset="0"/>
              </a:rPr>
              <a:t>However, in the present case of the assessee, there was neither such advance nor refundable payment. </a:t>
            </a:r>
          </a:p>
          <a:p>
            <a:pPr marL="0" indent="0" algn="just">
              <a:buNone/>
            </a:pPr>
            <a:r>
              <a:rPr lang="en-US" sz="2200" b="1" u="sng" dirty="0">
                <a:latin typeface="Times New Roman" panose="02020603050405020304" pitchFamily="18" charset="0"/>
                <a:cs typeface="Times New Roman" panose="02020603050405020304" pitchFamily="18" charset="0"/>
              </a:rPr>
              <a:t>In the case of the assessee, the possession was given to developer only to carry out the development work in pursuance to the JDA without transferring the title and ownership and without any part performance as envisaged under section 53A of the Transfer of Property Act.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In holding so, </a:t>
            </a:r>
            <a:r>
              <a:rPr lang="en-US" sz="2200" b="1" u="sng" dirty="0">
                <a:latin typeface="Times New Roman" panose="02020603050405020304" pitchFamily="18" charset="0"/>
                <a:cs typeface="Times New Roman" panose="02020603050405020304" pitchFamily="18" charset="0"/>
              </a:rPr>
              <a:t>we draw support and guidance from the subsequent judgment of Hon'ble Karnataka High Court in the case of Pr. CIT v. Sri Sai Lakshmi Industries (P.) Ltd. [2023] 157 taxmann.com 172/458 ITR 373 (Karnataka) in which the facts involved are identical to the facts in the present case. </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b="1" u="sng" dirty="0">
                <a:latin typeface="Times New Roman" panose="02020603050405020304" pitchFamily="18" charset="0"/>
                <a:cs typeface="Times New Roman" panose="02020603050405020304" pitchFamily="18" charset="0"/>
              </a:rPr>
              <a:t>The Hon'ble Bench, after considering the earlier decision in the case of DR. T.K. Dayalu (supra), decided the issue in the </a:t>
            </a:r>
            <a:r>
              <a:rPr lang="en-US" sz="2200" b="1" u="sng" dirty="0" err="1">
                <a:latin typeface="Times New Roman" panose="02020603050405020304" pitchFamily="18" charset="0"/>
                <a:cs typeface="Times New Roman" panose="02020603050405020304" pitchFamily="18" charset="0"/>
              </a:rPr>
              <a:t>favour</a:t>
            </a:r>
            <a:r>
              <a:rPr lang="en-US" sz="2200" b="1" u="sng" dirty="0">
                <a:latin typeface="Times New Roman" panose="02020603050405020304" pitchFamily="18" charset="0"/>
                <a:cs typeface="Times New Roman" panose="02020603050405020304" pitchFamily="18" charset="0"/>
              </a:rPr>
              <a:t> of the assessee.</a:t>
            </a:r>
            <a:endParaRPr lang="en-IN" sz="2200" b="1" u="sng"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2F6DED6-ECEF-D0B0-D93F-5973EBD8DE1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0920684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EE21C-0FA1-2A96-AC82-2256907A7E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2E6605-3359-9DE2-7CC5-DC464F863691}"/>
              </a:ext>
            </a:extLst>
          </p:cNvPr>
          <p:cNvSpPr>
            <a:spLocks noGrp="1"/>
          </p:cNvSpPr>
          <p:nvPr>
            <p:ph idx="1"/>
          </p:nvPr>
        </p:nvSpPr>
        <p:spPr>
          <a:xfrm>
            <a:off x="727113" y="561860"/>
            <a:ext cx="10626687"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30.10</a:t>
            </a:r>
          </a:p>
          <a:p>
            <a:pPr marL="0" indent="0" algn="just">
              <a:buNone/>
            </a:pPr>
            <a:r>
              <a:rPr lang="en-US" sz="2200" dirty="0">
                <a:latin typeface="Times New Roman" panose="02020603050405020304" pitchFamily="18" charset="0"/>
                <a:cs typeface="Times New Roman" panose="02020603050405020304" pitchFamily="18" charset="0"/>
              </a:rPr>
              <a:t>In the case of </a:t>
            </a:r>
            <a:r>
              <a:rPr lang="en-US" sz="2200" b="1" u="sng" dirty="0">
                <a:latin typeface="Times New Roman" panose="02020603050405020304" pitchFamily="18" charset="0"/>
                <a:cs typeface="Times New Roman" panose="02020603050405020304" pitchFamily="18" charset="0"/>
              </a:rPr>
              <a:t>Sri Sai Lakshmi Industries (P.) Ltd. (supra), </a:t>
            </a:r>
            <a:r>
              <a:rPr lang="en-US" sz="2200" dirty="0">
                <a:latin typeface="Times New Roman" panose="02020603050405020304" pitchFamily="18" charset="0"/>
                <a:cs typeface="Times New Roman" panose="02020603050405020304" pitchFamily="18" charset="0"/>
              </a:rPr>
              <a:t>the </a:t>
            </a:r>
            <a:r>
              <a:rPr lang="en-US" sz="2200" b="1" u="sng" dirty="0">
                <a:latin typeface="Times New Roman" panose="02020603050405020304" pitchFamily="18" charset="0"/>
                <a:cs typeface="Times New Roman" panose="02020603050405020304" pitchFamily="18" charset="0"/>
              </a:rPr>
              <a:t>JDA was entered into as on 3rd April 2013 </a:t>
            </a:r>
            <a:r>
              <a:rPr lang="en-US" sz="2200" dirty="0">
                <a:latin typeface="Times New Roman" panose="02020603050405020304" pitchFamily="18" charset="0"/>
                <a:cs typeface="Times New Roman" panose="02020603050405020304" pitchFamily="18" charset="0"/>
              </a:rPr>
              <a:t>with developer for development of its property and was </a:t>
            </a:r>
            <a:r>
              <a:rPr lang="en-US" sz="2200" b="1" u="sng" dirty="0">
                <a:latin typeface="Times New Roman" panose="02020603050405020304" pitchFamily="18" charset="0"/>
                <a:cs typeface="Times New Roman" panose="02020603050405020304" pitchFamily="18" charset="0"/>
              </a:rPr>
              <a:t>entitled to receive 30% of built area in the developed project. </a:t>
            </a:r>
          </a:p>
          <a:p>
            <a:pPr marL="0" indent="0" algn="just">
              <a:buNone/>
            </a:pPr>
            <a:r>
              <a:rPr lang="en-US" sz="2200" b="1" u="sng" dirty="0">
                <a:latin typeface="Times New Roman" panose="02020603050405020304" pitchFamily="18" charset="0"/>
                <a:cs typeface="Times New Roman" panose="02020603050405020304" pitchFamily="18" charset="0"/>
              </a:rPr>
              <a:t>The AO relying on the ruling in the case of DR. TK Dayalu brought the capital gain in A.Y. 2014-15.</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b="1" u="sng" dirty="0">
                <a:latin typeface="Times New Roman" panose="02020603050405020304" pitchFamily="18" charset="0"/>
                <a:cs typeface="Times New Roman" panose="02020603050405020304" pitchFamily="18" charset="0"/>
              </a:rPr>
              <a:t>The dispute reached Hon'ble Court, and the Hon'ble Bench decided the issue in </a:t>
            </a:r>
            <a:r>
              <a:rPr lang="en-US" sz="2200" b="1" u="sng" dirty="0" err="1">
                <a:latin typeface="Times New Roman" panose="02020603050405020304" pitchFamily="18" charset="0"/>
                <a:cs typeface="Times New Roman" panose="02020603050405020304" pitchFamily="18" charset="0"/>
              </a:rPr>
              <a:t>favour</a:t>
            </a:r>
            <a:r>
              <a:rPr lang="en-US" sz="2200" b="1" u="sng" dirty="0">
                <a:latin typeface="Times New Roman" panose="02020603050405020304" pitchFamily="18" charset="0"/>
                <a:cs typeface="Times New Roman" panose="02020603050405020304" pitchFamily="18" charset="0"/>
              </a:rPr>
              <a:t> of the assessee by observing as under:</a:t>
            </a:r>
          </a:p>
          <a:p>
            <a:pPr marL="0" indent="0" algn="just">
              <a:buNone/>
            </a:pPr>
            <a:r>
              <a:rPr lang="en-US" sz="2200" i="1" dirty="0">
                <a:latin typeface="Times New Roman" panose="02020603050405020304" pitchFamily="18" charset="0"/>
                <a:cs typeface="Times New Roman" panose="02020603050405020304" pitchFamily="18" charset="0"/>
              </a:rPr>
              <a:t>15. A combined reading of Clauses 3.1 and 13 shows that parties have specifically agreed that assessee shall continue to own entire JD property until conveyance deed took place. Clause 13 is in consonance with clause 3.1. </a:t>
            </a:r>
          </a:p>
          <a:p>
            <a:pPr marL="0" indent="0" algn="just">
              <a:buNone/>
            </a:pPr>
            <a:r>
              <a:rPr lang="en-US" sz="2200" i="1" dirty="0">
                <a:latin typeface="Times New Roman" panose="02020603050405020304" pitchFamily="18" charset="0"/>
                <a:cs typeface="Times New Roman" panose="02020603050405020304" pitchFamily="18" charset="0"/>
              </a:rPr>
              <a:t>There is no material on record to show that any conveyance had taken place in A.Y. 2014-15. </a:t>
            </a:r>
          </a:p>
          <a:p>
            <a:pPr marL="0" indent="0" algn="just">
              <a:buNone/>
            </a:pPr>
            <a:r>
              <a:rPr lang="en-US" sz="2200" i="1" dirty="0">
                <a:latin typeface="Times New Roman" panose="02020603050405020304" pitchFamily="18" charset="0"/>
                <a:cs typeface="Times New Roman" panose="02020603050405020304" pitchFamily="18" charset="0"/>
              </a:rPr>
              <a:t>Unless, there is material to establish that there was any conveyance, the view taken by the A.O. is perverse and the said view has rightly been reversed by both CIT(A) and ITAT.</a:t>
            </a:r>
            <a:endParaRPr lang="en-IN" sz="2200" i="1"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6616BD8-24AB-B97E-0AD8-8CD24A39DD7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5603757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30.11</a:t>
            </a:r>
          </a:p>
          <a:p>
            <a:pPr marL="0" indent="0" algn="just">
              <a:buNone/>
            </a:pPr>
            <a:r>
              <a:rPr lang="en-IN" sz="2200" dirty="0">
                <a:latin typeface="Times New Roman" panose="02020603050405020304" pitchFamily="18" charset="0"/>
                <a:cs typeface="Times New Roman" panose="02020603050405020304" pitchFamily="18" charset="0"/>
              </a:rPr>
              <a:t>Furthermore, as </a:t>
            </a:r>
            <a:r>
              <a:rPr lang="en-IN" sz="2200" b="1" u="sng" dirty="0">
                <a:latin typeface="Times New Roman" panose="02020603050405020304" pitchFamily="18" charset="0"/>
                <a:cs typeface="Times New Roman" panose="02020603050405020304" pitchFamily="18" charset="0"/>
              </a:rPr>
              <a:t>per the amended provision of section 45(5A</a:t>
            </a:r>
            <a:r>
              <a:rPr lang="en-IN" sz="2200" dirty="0">
                <a:latin typeface="Times New Roman" panose="02020603050405020304" pitchFamily="18" charset="0"/>
                <a:cs typeface="Times New Roman" panose="02020603050405020304" pitchFamily="18" charset="0"/>
              </a:rPr>
              <a:t>) applicable with effect from assessment year 2018-19, </a:t>
            </a:r>
            <a:r>
              <a:rPr lang="en-IN" sz="2200" b="1" u="sng" dirty="0">
                <a:latin typeface="Times New Roman" panose="02020603050405020304" pitchFamily="18" charset="0"/>
                <a:cs typeface="Times New Roman" panose="02020603050405020304" pitchFamily="18" charset="0"/>
              </a:rPr>
              <a:t>the capital gain on transfer of land under the scheme of JDA is taxable in the year in which the competent authority issues a completion certificate for the whole or part of the project. </a:t>
            </a:r>
          </a:p>
          <a:p>
            <a:pPr marL="0" indent="0" algn="just">
              <a:buNone/>
            </a:pPr>
            <a:r>
              <a:rPr lang="en-IN" sz="2200" dirty="0">
                <a:latin typeface="Times New Roman" panose="02020603050405020304" pitchFamily="18" charset="0"/>
                <a:cs typeface="Times New Roman" panose="02020603050405020304" pitchFamily="18" charset="0"/>
              </a:rPr>
              <a:t>The </a:t>
            </a:r>
            <a:r>
              <a:rPr lang="en-IN" sz="2200" b="1" u="sng" dirty="0">
                <a:latin typeface="Times New Roman" panose="02020603050405020304" pitchFamily="18" charset="0"/>
                <a:cs typeface="Times New Roman" panose="02020603050405020304" pitchFamily="18" charset="0"/>
              </a:rPr>
              <a:t>provision of section 45(5A) is beneficial provision introduced with intention to mitigate undue hardship to the assessee. </a:t>
            </a:r>
          </a:p>
          <a:p>
            <a:pPr marL="0" indent="0" algn="just">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B55EBFB-51B4-795F-3A02-8BB0222A667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8351996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6EBD3-2185-698B-7144-EF9729CA5C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E6DCA-C292-AF8F-1F7F-31AEE7195B15}"/>
              </a:ext>
            </a:extLst>
          </p:cNvPr>
          <p:cNvSpPr>
            <a:spLocks noGrp="1"/>
          </p:cNvSpPr>
          <p:nvPr>
            <p:ph idx="1"/>
          </p:nvPr>
        </p:nvSpPr>
        <p:spPr>
          <a:xfrm>
            <a:off x="727113" y="561860"/>
            <a:ext cx="10626687"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30.12</a:t>
            </a:r>
          </a:p>
          <a:p>
            <a:pPr marL="0" indent="0" algn="just">
              <a:buNone/>
            </a:pPr>
            <a:r>
              <a:rPr lang="en-IN" sz="2200" dirty="0">
                <a:latin typeface="Times New Roman" panose="02020603050405020304" pitchFamily="18" charset="0"/>
                <a:cs typeface="Times New Roman" panose="02020603050405020304" pitchFamily="18" charset="0"/>
              </a:rPr>
              <a:t>In view of the above detailed discussion, </a:t>
            </a:r>
            <a:r>
              <a:rPr lang="en-IN" sz="2200" b="1" u="sng" dirty="0">
                <a:latin typeface="Times New Roman" panose="02020603050405020304" pitchFamily="18" charset="0"/>
                <a:cs typeface="Times New Roman" panose="02020603050405020304" pitchFamily="18" charset="0"/>
              </a:rPr>
              <a:t>it is held that there is no transfer of property taking place in the year 2013-14 relevant to assessment year 2014-15 within the meaning of section 2(47)(v) read with section 53A of the Transfer of Property Act, 1882. </a:t>
            </a:r>
          </a:p>
          <a:p>
            <a:pPr marL="0" indent="0" algn="just">
              <a:buNone/>
            </a:pPr>
            <a:r>
              <a:rPr lang="en-IN" sz="2200" dirty="0">
                <a:latin typeface="Times New Roman" panose="02020603050405020304" pitchFamily="18" charset="0"/>
                <a:cs typeface="Times New Roman" panose="02020603050405020304" pitchFamily="18" charset="0"/>
              </a:rPr>
              <a:t>Therefore, the addition made by the Assessing Officer for the assessment year 2014-15 for Rs. 1.29 crore of capital gain is not maintainable on the merit. </a:t>
            </a:r>
          </a:p>
          <a:p>
            <a:pPr marL="0" indent="0" algn="just">
              <a:buNone/>
            </a:pPr>
            <a:r>
              <a:rPr lang="en-IN" sz="2200" b="1" u="sng" dirty="0">
                <a:latin typeface="Times New Roman" panose="02020603050405020304" pitchFamily="18" charset="0"/>
                <a:cs typeface="Times New Roman" panose="02020603050405020304" pitchFamily="18" charset="0"/>
              </a:rPr>
              <a:t>Hence capital gain if any arises on the transfer of land property under the JDA shall be subject to tax in the assessment year 2018-19 when the assessee received 44 constructed flats under the project.</a:t>
            </a:r>
          </a:p>
        </p:txBody>
      </p:sp>
      <p:sp>
        <p:nvSpPr>
          <p:cNvPr id="2" name="Footer Placeholder 1">
            <a:extLst>
              <a:ext uri="{FF2B5EF4-FFF2-40B4-BE49-F238E27FC236}">
                <a16:creationId xmlns:a16="http://schemas.microsoft.com/office/drawing/2014/main" id="{7363277B-8359-BC94-86A0-BE9CDF032F0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755662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40799-97DB-1155-C480-DF4EE7BBAE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06E6-3EBE-BADA-1D7C-EFF0A1A0C347}"/>
              </a:ext>
            </a:extLst>
          </p:cNvPr>
          <p:cNvSpPr>
            <a:spLocks noGrp="1"/>
          </p:cNvSpPr>
          <p:nvPr>
            <p:ph idx="1"/>
          </p:nvPr>
        </p:nvSpPr>
        <p:spPr>
          <a:xfrm>
            <a:off x="727113" y="561860"/>
            <a:ext cx="10626687" cy="5615103"/>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II.  INCOME TAX : Where assessee received flats under JDA, Assessing Officer could not adopt developer’s construction cost as sale consideration, and capital gains were required to be computed by adopting stamp duty value of built-up area with correct indexed cost of acquisition</a:t>
            </a:r>
          </a:p>
        </p:txBody>
      </p:sp>
      <p:sp>
        <p:nvSpPr>
          <p:cNvPr id="2" name="Footer Placeholder 1">
            <a:extLst>
              <a:ext uri="{FF2B5EF4-FFF2-40B4-BE49-F238E27FC236}">
                <a16:creationId xmlns:a16="http://schemas.microsoft.com/office/drawing/2014/main" id="{C226982B-B74E-F2B6-E4F4-9DE6D9F4CDC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59383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lgn="just">
              <a:buNone/>
            </a:pPr>
            <a:r>
              <a:rPr lang="en-US" sz="2200" dirty="0">
                <a:latin typeface="Times New Roman" panose="02020603050405020304" pitchFamily="18" charset="0"/>
                <a:cs typeface="Times New Roman" panose="02020603050405020304" pitchFamily="18" charset="0"/>
              </a:rPr>
              <a:t>II. Section </a:t>
            </a:r>
            <a:r>
              <a:rPr lang="en-US" sz="2200" u="sng" dirty="0">
                <a:latin typeface="Times New Roman" panose="02020603050405020304" pitchFamily="18" charset="0"/>
                <a:cs typeface="Times New Roman" panose="02020603050405020304" pitchFamily="18" charset="0"/>
              </a:rPr>
              <a:t>48</a:t>
            </a:r>
            <a:r>
              <a:rPr lang="en-US" sz="2200" dirty="0">
                <a:latin typeface="Times New Roman" panose="02020603050405020304" pitchFamily="18" charset="0"/>
                <a:cs typeface="Times New Roman" panose="02020603050405020304" pitchFamily="18" charset="0"/>
              </a:rPr>
              <a:t>, read with section </a:t>
            </a:r>
            <a:r>
              <a:rPr lang="en-US" sz="2200" u="sng" dirty="0">
                <a:latin typeface="Times New Roman" panose="02020603050405020304" pitchFamily="18" charset="0"/>
                <a:cs typeface="Times New Roman" panose="02020603050405020304" pitchFamily="18" charset="0"/>
              </a:rPr>
              <a:t>45</a:t>
            </a:r>
            <a:r>
              <a:rPr lang="en-US" sz="2200" dirty="0">
                <a:latin typeface="Times New Roman" panose="02020603050405020304" pitchFamily="18" charset="0"/>
                <a:cs typeface="Times New Roman" panose="02020603050405020304" pitchFamily="18" charset="0"/>
              </a:rPr>
              <a:t>, of the Income-tax Act, 1961 - Capital gains - Computation of full value of consideration (Joint Development Agreement) - Assessment year 2018-19 –</a:t>
            </a:r>
          </a:p>
          <a:p>
            <a:pPr marL="0" indent="0" algn="just">
              <a:buNone/>
            </a:pPr>
            <a:r>
              <a:rPr lang="en-US" sz="2200" dirty="0">
                <a:latin typeface="Times New Roman" panose="02020603050405020304" pitchFamily="18" charset="0"/>
                <a:cs typeface="Times New Roman" panose="02020603050405020304" pitchFamily="18" charset="0"/>
              </a:rPr>
              <a:t> Assessing Officer computed long-term capital gains on transfer of land under JDA by adopting developer’s cost of construction as sale consideration – </a:t>
            </a:r>
          </a:p>
          <a:p>
            <a:pPr marL="0" indent="0" algn="just">
              <a:buNone/>
            </a:pPr>
            <a:r>
              <a:rPr lang="en-US" sz="2200" b="1" u="sng" dirty="0">
                <a:latin typeface="Times New Roman" panose="02020603050405020304" pitchFamily="18" charset="0"/>
                <a:cs typeface="Times New Roman" panose="02020603050405020304" pitchFamily="18" charset="0"/>
              </a:rPr>
              <a:t>Whether cost of construction incurred by developer was merely developer’s expenditure and not consideration received by assessee </a:t>
            </a:r>
            <a:r>
              <a:rPr lang="en-US" sz="2200" dirty="0">
                <a:latin typeface="Times New Roman" panose="02020603050405020304" pitchFamily="18" charset="0"/>
                <a:cs typeface="Times New Roman" panose="02020603050405020304" pitchFamily="18" charset="0"/>
              </a:rPr>
              <a:t>- Held, yes – </a:t>
            </a:r>
          </a:p>
          <a:p>
            <a:pPr marL="0" indent="0" algn="just">
              <a:buNone/>
            </a:pPr>
            <a:r>
              <a:rPr lang="en-US" sz="2200" b="1" u="sng" dirty="0">
                <a:latin typeface="Times New Roman" panose="02020603050405020304" pitchFamily="18" charset="0"/>
                <a:cs typeface="Times New Roman" panose="02020603050405020304" pitchFamily="18" charset="0"/>
              </a:rPr>
              <a:t>Whether “consideration” refers to what is received or accrues to assessee and cannot be equated with expenditure incurred by developer </a:t>
            </a:r>
            <a:r>
              <a:rPr lang="en-US" sz="2200" dirty="0">
                <a:latin typeface="Times New Roman" panose="02020603050405020304" pitchFamily="18" charset="0"/>
                <a:cs typeface="Times New Roman" panose="02020603050405020304" pitchFamily="18" charset="0"/>
              </a:rPr>
              <a:t>- Held, yes – </a:t>
            </a:r>
          </a:p>
          <a:p>
            <a:pPr marL="0" indent="0" algn="just">
              <a:buNone/>
            </a:pPr>
            <a:r>
              <a:rPr lang="en-US" sz="2200" b="1" u="sng" dirty="0">
                <a:latin typeface="Times New Roman" panose="02020603050405020304" pitchFamily="18" charset="0"/>
                <a:cs typeface="Times New Roman" panose="02020603050405020304" pitchFamily="18" charset="0"/>
              </a:rPr>
              <a:t>Whether sale consideration for transfer of land was required to be computed by adopting stamp duty value of built-up area received by assessee on date of completion certificate and Assessing Officer was also required to adopt correct indexed cost of acquisition </a:t>
            </a:r>
            <a:r>
              <a:rPr lang="en-US" sz="2200" dirty="0">
                <a:latin typeface="Times New Roman" panose="02020603050405020304" pitchFamily="18" charset="0"/>
                <a:cs typeface="Times New Roman" panose="02020603050405020304" pitchFamily="18" charset="0"/>
              </a:rPr>
              <a:t>- Held, yes [Paras 31 and 31.2] [Partly in </a:t>
            </a:r>
            <a:r>
              <a:rPr lang="en-US" sz="2200" dirty="0" err="1">
                <a:latin typeface="Times New Roman" panose="02020603050405020304" pitchFamily="18" charset="0"/>
                <a:cs typeface="Times New Roman" panose="02020603050405020304" pitchFamily="18" charset="0"/>
              </a:rPr>
              <a:t>favour</a:t>
            </a:r>
            <a:r>
              <a:rPr lang="en-US" sz="2200" dirty="0">
                <a:latin typeface="Times New Roman" panose="02020603050405020304" pitchFamily="18" charset="0"/>
                <a:cs typeface="Times New Roman" panose="02020603050405020304" pitchFamily="18" charset="0"/>
              </a:rPr>
              <a:t> of assessee]</a:t>
            </a:r>
            <a:endParaRPr lang="en-IN" sz="2200" dirty="0">
              <a:latin typeface="Times New Roman" panose="02020603050405020304" pitchFamily="18" charset="0"/>
              <a:cs typeface="Times New Roman" panose="02020603050405020304" pitchFamily="18" charset="0"/>
            </a:endParaRPr>
          </a:p>
          <a:p>
            <a:pPr marL="0" indent="0">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3A929D7C-DCAE-88F3-E83C-80410EA25CF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91594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58018" y="486940"/>
            <a:ext cx="10928666" cy="5269648"/>
          </a:xfrm>
          <a:prstGeom prst="rect">
            <a:avLst/>
          </a:prstGeom>
        </p:spPr>
        <p:txBody>
          <a:bodyPr vert="horz" wrap="square" lIns="0" tIns="0" rIns="0" bIns="0" rtlCol="0">
            <a:spAutoFit/>
          </a:bodyPr>
          <a:lstStyle/>
          <a:p>
            <a:pPr marL="177165" marR="5080" indent="-165100" algn="just"/>
            <a:r>
              <a:rPr sz="2400" b="1" u="sng" spc="-5" dirty="0">
                <a:solidFill>
                  <a:srgbClr val="0D0D0D"/>
                </a:solidFill>
                <a:latin typeface="Times" panose="02020603050405020304" pitchFamily="18" charset="0"/>
                <a:cs typeface="Times" panose="02020603050405020304" pitchFamily="18" charset="0"/>
              </a:rPr>
              <a:t>Adopt </a:t>
            </a:r>
            <a:r>
              <a:rPr sz="2400" b="1" u="sng" dirty="0">
                <a:solidFill>
                  <a:srgbClr val="0D0D0D"/>
                </a:solidFill>
                <a:latin typeface="Times" panose="02020603050405020304" pitchFamily="18" charset="0"/>
                <a:cs typeface="Times" panose="02020603050405020304" pitchFamily="18" charset="0"/>
              </a:rPr>
              <a:t>guideline </a:t>
            </a:r>
            <a:r>
              <a:rPr sz="2400" b="1" u="sng" spc="-15" dirty="0">
                <a:solidFill>
                  <a:srgbClr val="0D0D0D"/>
                </a:solidFill>
                <a:latin typeface="Times" panose="02020603050405020304" pitchFamily="18" charset="0"/>
                <a:cs typeface="Times" panose="02020603050405020304" pitchFamily="18" charset="0"/>
              </a:rPr>
              <a:t>value </a:t>
            </a:r>
            <a:r>
              <a:rPr sz="2400" b="1" u="sng" spc="-10" dirty="0">
                <a:solidFill>
                  <a:srgbClr val="0D0D0D"/>
                </a:solidFill>
                <a:latin typeface="Times" panose="02020603050405020304" pitchFamily="18" charset="0"/>
                <a:cs typeface="Times" panose="02020603050405020304" pitchFamily="18" charset="0"/>
              </a:rPr>
              <a:t>of </a:t>
            </a:r>
            <a:r>
              <a:rPr sz="2400" b="1" u="sng" spc="-5" dirty="0">
                <a:solidFill>
                  <a:srgbClr val="0D0D0D"/>
                </a:solidFill>
                <a:latin typeface="Times" panose="02020603050405020304" pitchFamily="18" charset="0"/>
                <a:cs typeface="Times" panose="02020603050405020304" pitchFamily="18" charset="0"/>
              </a:rPr>
              <a:t>the </a:t>
            </a:r>
            <a:r>
              <a:rPr sz="2400" b="1" u="sng" dirty="0">
                <a:solidFill>
                  <a:srgbClr val="0D0D0D"/>
                </a:solidFill>
                <a:latin typeface="Times" panose="02020603050405020304" pitchFamily="18" charset="0"/>
                <a:cs typeface="Times" panose="02020603050405020304" pitchFamily="18" charset="0"/>
              </a:rPr>
              <a:t>land </a:t>
            </a:r>
            <a:r>
              <a:rPr sz="2400" b="1" u="sng" spc="-5" dirty="0">
                <a:solidFill>
                  <a:srgbClr val="0D0D0D"/>
                </a:solidFill>
                <a:latin typeface="Times" panose="02020603050405020304" pitchFamily="18" charset="0"/>
                <a:cs typeface="Times" panose="02020603050405020304" pitchFamily="18" charset="0"/>
              </a:rPr>
              <a:t>to be transferred to the  Developer and/or </a:t>
            </a:r>
            <a:r>
              <a:rPr sz="2400" b="1" u="sng" dirty="0">
                <a:solidFill>
                  <a:srgbClr val="0D0D0D"/>
                </a:solidFill>
                <a:latin typeface="Times" panose="02020603050405020304" pitchFamily="18" charset="0"/>
                <a:cs typeface="Times" panose="02020603050405020304" pitchFamily="18" charset="0"/>
              </a:rPr>
              <a:t>his/its </a:t>
            </a:r>
            <a:r>
              <a:rPr sz="2400" b="1" u="sng" spc="-5" dirty="0">
                <a:solidFill>
                  <a:srgbClr val="0D0D0D"/>
                </a:solidFill>
                <a:latin typeface="Times" panose="02020603050405020304" pitchFamily="18" charset="0"/>
                <a:cs typeface="Times" panose="02020603050405020304" pitchFamily="18" charset="0"/>
              </a:rPr>
              <a:t>nominees </a:t>
            </a:r>
            <a:r>
              <a:rPr sz="2400" b="1" u="sng" dirty="0">
                <a:solidFill>
                  <a:srgbClr val="0D0D0D"/>
                </a:solidFill>
                <a:latin typeface="Times" panose="02020603050405020304" pitchFamily="18" charset="0"/>
                <a:cs typeface="Times" panose="02020603050405020304" pitchFamily="18" charset="0"/>
              </a:rPr>
              <a:t>as </a:t>
            </a:r>
            <a:r>
              <a:rPr sz="2400" b="1" u="sng" spc="-5" dirty="0">
                <a:solidFill>
                  <a:srgbClr val="0D0D0D"/>
                </a:solidFill>
                <a:latin typeface="Times" panose="02020603050405020304" pitchFamily="18" charset="0"/>
                <a:cs typeface="Times" panose="02020603050405020304" pitchFamily="18" charset="0"/>
              </a:rPr>
              <a:t>per provisions of </a:t>
            </a:r>
            <a:r>
              <a:rPr sz="2400" b="1" u="sng" dirty="0">
                <a:solidFill>
                  <a:srgbClr val="0D0D0D"/>
                </a:solidFill>
                <a:latin typeface="Times" panose="02020603050405020304" pitchFamily="18" charset="0"/>
                <a:cs typeface="Times" panose="02020603050405020304" pitchFamily="18" charset="0"/>
              </a:rPr>
              <a:t>Section  50</a:t>
            </a:r>
            <a:r>
              <a:rPr sz="2400" b="1" u="sng" spc="-114" dirty="0">
                <a:solidFill>
                  <a:srgbClr val="0D0D0D"/>
                </a:solidFill>
                <a:latin typeface="Times" panose="02020603050405020304" pitchFamily="18" charset="0"/>
                <a:cs typeface="Times" panose="02020603050405020304" pitchFamily="18" charset="0"/>
              </a:rPr>
              <a:t> </a:t>
            </a:r>
            <a:r>
              <a:rPr sz="2400" b="1" u="sng" spc="5" dirty="0">
                <a:solidFill>
                  <a:srgbClr val="0D0D0D"/>
                </a:solidFill>
                <a:latin typeface="Times" panose="02020603050405020304" pitchFamily="18" charset="0"/>
                <a:cs typeface="Times" panose="02020603050405020304" pitchFamily="18" charset="0"/>
              </a:rPr>
              <a:t>D</a:t>
            </a:r>
            <a:endParaRPr sz="2400" b="1" u="sng" dirty="0">
              <a:latin typeface="Times" panose="02020603050405020304" pitchFamily="18" charset="0"/>
              <a:cs typeface="Times" panose="02020603050405020304" pitchFamily="18" charset="0"/>
            </a:endParaRPr>
          </a:p>
          <a:p>
            <a:pPr marL="469900" marR="38735" indent="-457200" algn="just">
              <a:lnSpc>
                <a:spcPct val="120000"/>
              </a:lnSpc>
              <a:buSzPct val="95000"/>
              <a:buFont typeface="+mj-lt"/>
              <a:buAutoNum type="alphaLcPeriod"/>
              <a:tabLst>
                <a:tab pos="148590" algn="l"/>
              </a:tabLst>
            </a:pPr>
            <a:r>
              <a:rPr sz="2400" b="1" dirty="0">
                <a:solidFill>
                  <a:srgbClr val="0D0D0D"/>
                </a:solidFill>
                <a:latin typeface="Times" panose="02020603050405020304" pitchFamily="18" charset="0"/>
                <a:cs typeface="Times" panose="02020603050405020304" pitchFamily="18" charset="0"/>
              </a:rPr>
              <a:t>ACIT </a:t>
            </a:r>
            <a:r>
              <a:rPr sz="2400" b="1" spc="-5" dirty="0">
                <a:solidFill>
                  <a:srgbClr val="0D0D0D"/>
                </a:solidFill>
                <a:latin typeface="Times" panose="02020603050405020304" pitchFamily="18" charset="0"/>
                <a:cs typeface="Times" panose="02020603050405020304" pitchFamily="18" charset="0"/>
              </a:rPr>
              <a:t>vs </a:t>
            </a:r>
            <a:r>
              <a:rPr sz="2400" b="1" dirty="0">
                <a:solidFill>
                  <a:srgbClr val="0D0D0D"/>
                </a:solidFill>
                <a:latin typeface="Times" panose="02020603050405020304" pitchFamily="18" charset="0"/>
                <a:cs typeface="Times" panose="02020603050405020304" pitchFamily="18" charset="0"/>
              </a:rPr>
              <a:t>M/s Shankar </a:t>
            </a:r>
            <a:r>
              <a:rPr sz="2400" b="1" spc="-10" dirty="0">
                <a:solidFill>
                  <a:srgbClr val="0D0D0D"/>
                </a:solidFill>
                <a:latin typeface="Times" panose="02020603050405020304" pitchFamily="18" charset="0"/>
                <a:cs typeface="Times" panose="02020603050405020304" pitchFamily="18" charset="0"/>
              </a:rPr>
              <a:t>Vittal </a:t>
            </a:r>
            <a:r>
              <a:rPr sz="2400" b="1" dirty="0">
                <a:solidFill>
                  <a:srgbClr val="0D0D0D"/>
                </a:solidFill>
                <a:latin typeface="Times" panose="02020603050405020304" pitchFamily="18" charset="0"/>
                <a:cs typeface="Times" panose="02020603050405020304" pitchFamily="18" charset="0"/>
              </a:rPr>
              <a:t>Motor </a:t>
            </a:r>
            <a:r>
              <a:rPr sz="2400" b="1" spc="-5" dirty="0">
                <a:solidFill>
                  <a:srgbClr val="0D0D0D"/>
                </a:solidFill>
                <a:latin typeface="Times" panose="02020603050405020304" pitchFamily="18" charset="0"/>
                <a:cs typeface="Times" panose="02020603050405020304" pitchFamily="18" charset="0"/>
              </a:rPr>
              <a:t>Co. </a:t>
            </a:r>
            <a:r>
              <a:rPr sz="2400" b="1" dirty="0">
                <a:solidFill>
                  <a:srgbClr val="0D0D0D"/>
                </a:solidFill>
                <a:latin typeface="Times" panose="02020603050405020304" pitchFamily="18" charset="0"/>
                <a:cs typeface="Times" panose="02020603050405020304" pitchFamily="18" charset="0"/>
              </a:rPr>
              <a:t>Ltd. </a:t>
            </a:r>
            <a:r>
              <a:rPr sz="2400" b="1" spc="-50" dirty="0">
                <a:solidFill>
                  <a:srgbClr val="0D0D0D"/>
                </a:solidFill>
                <a:latin typeface="Times" panose="02020603050405020304" pitchFamily="18" charset="0"/>
                <a:cs typeface="Times" panose="02020603050405020304" pitchFamily="18" charset="0"/>
              </a:rPr>
              <a:t>ITA</a:t>
            </a:r>
            <a:r>
              <a:rPr sz="2400" b="1" spc="-150" dirty="0">
                <a:solidFill>
                  <a:srgbClr val="0D0D0D"/>
                </a:solidFill>
                <a:latin typeface="Times" panose="02020603050405020304" pitchFamily="18" charset="0"/>
                <a:cs typeface="Times" panose="02020603050405020304" pitchFamily="18" charset="0"/>
              </a:rPr>
              <a:t> </a:t>
            </a:r>
            <a:r>
              <a:rPr sz="2400" b="1" spc="-5" dirty="0">
                <a:solidFill>
                  <a:srgbClr val="0D0D0D"/>
                </a:solidFill>
                <a:latin typeface="Times" panose="02020603050405020304" pitchFamily="18" charset="0"/>
                <a:cs typeface="Times" panose="02020603050405020304" pitchFamily="18" charset="0"/>
              </a:rPr>
              <a:t>No.35/Bang/2015  </a:t>
            </a:r>
            <a:r>
              <a:rPr sz="2400" b="1" dirty="0">
                <a:solidFill>
                  <a:srgbClr val="0D0D0D"/>
                </a:solidFill>
                <a:latin typeface="Times" panose="02020603050405020304" pitchFamily="18" charset="0"/>
                <a:cs typeface="Times" panose="02020603050405020304" pitchFamily="18" charset="0"/>
              </a:rPr>
              <a:t>rendered </a:t>
            </a:r>
            <a:r>
              <a:rPr sz="2400" b="1" spc="-5" dirty="0">
                <a:solidFill>
                  <a:srgbClr val="0D0D0D"/>
                </a:solidFill>
                <a:latin typeface="Times" panose="02020603050405020304" pitchFamily="18" charset="0"/>
                <a:cs typeface="Times" panose="02020603050405020304" pitchFamily="18" charset="0"/>
              </a:rPr>
              <a:t>on</a:t>
            </a:r>
            <a:r>
              <a:rPr sz="2400" b="1" spc="-75" dirty="0">
                <a:solidFill>
                  <a:srgbClr val="0D0D0D"/>
                </a:solidFill>
                <a:latin typeface="Times" panose="02020603050405020304" pitchFamily="18" charset="0"/>
                <a:cs typeface="Times" panose="02020603050405020304" pitchFamily="18" charset="0"/>
              </a:rPr>
              <a:t> </a:t>
            </a:r>
            <a:r>
              <a:rPr sz="2400" b="1" dirty="0">
                <a:solidFill>
                  <a:srgbClr val="0D0D0D"/>
                </a:solidFill>
                <a:latin typeface="Times" panose="02020603050405020304" pitchFamily="18" charset="0"/>
                <a:cs typeface="Times" panose="02020603050405020304" pitchFamily="18" charset="0"/>
              </a:rPr>
              <a:t>18/03/2016</a:t>
            </a:r>
            <a:endParaRPr sz="2400" b="1" dirty="0">
              <a:latin typeface="Times" panose="02020603050405020304" pitchFamily="18" charset="0"/>
              <a:cs typeface="Times" panose="02020603050405020304" pitchFamily="18" charset="0"/>
            </a:endParaRPr>
          </a:p>
          <a:p>
            <a:pPr marL="469900" indent="-457200" algn="just">
              <a:spcBef>
                <a:spcPts val="480"/>
              </a:spcBef>
              <a:buSzPct val="95000"/>
              <a:buFont typeface="+mj-lt"/>
              <a:buAutoNum type="alphaLcPeriod"/>
              <a:tabLst>
                <a:tab pos="177800" algn="l"/>
              </a:tabLst>
            </a:pPr>
            <a:r>
              <a:rPr sz="2400" b="1" dirty="0">
                <a:solidFill>
                  <a:srgbClr val="0D0D0D"/>
                </a:solidFill>
                <a:latin typeface="Times" panose="02020603050405020304" pitchFamily="18" charset="0"/>
                <a:cs typeface="Times" panose="02020603050405020304" pitchFamily="18" charset="0"/>
              </a:rPr>
              <a:t>B V </a:t>
            </a:r>
            <a:r>
              <a:rPr sz="2400" b="1" spc="-10" dirty="0">
                <a:solidFill>
                  <a:srgbClr val="0D0D0D"/>
                </a:solidFill>
                <a:latin typeface="Times" panose="02020603050405020304" pitchFamily="18" charset="0"/>
                <a:cs typeface="Times" panose="02020603050405020304" pitchFamily="18" charset="0"/>
              </a:rPr>
              <a:t>Narayana </a:t>
            </a:r>
            <a:r>
              <a:rPr sz="2400" b="1" dirty="0">
                <a:solidFill>
                  <a:srgbClr val="0D0D0D"/>
                </a:solidFill>
                <a:latin typeface="Times" panose="02020603050405020304" pitchFamily="18" charset="0"/>
                <a:cs typeface="Times" panose="02020603050405020304" pitchFamily="18" charset="0"/>
              </a:rPr>
              <a:t>Reddy </a:t>
            </a:r>
            <a:r>
              <a:rPr sz="2400" b="1" spc="-5" dirty="0">
                <a:solidFill>
                  <a:srgbClr val="0D0D0D"/>
                </a:solidFill>
                <a:latin typeface="Times" panose="02020603050405020304" pitchFamily="18" charset="0"/>
                <a:cs typeface="Times" panose="02020603050405020304" pitchFamily="18" charset="0"/>
              </a:rPr>
              <a:t>vs Asst. CIT (2015) </a:t>
            </a:r>
            <a:r>
              <a:rPr sz="2400" b="1" spc="-30" dirty="0">
                <a:solidFill>
                  <a:srgbClr val="0D0D0D"/>
                </a:solidFill>
                <a:latin typeface="Times" panose="02020603050405020304" pitchFamily="18" charset="0"/>
                <a:cs typeface="Times" panose="02020603050405020304" pitchFamily="18" charset="0"/>
              </a:rPr>
              <a:t>TaxPub </a:t>
            </a:r>
            <a:r>
              <a:rPr sz="2400" b="1" spc="-5" dirty="0">
                <a:solidFill>
                  <a:srgbClr val="0D0D0D"/>
                </a:solidFill>
                <a:latin typeface="Times" panose="02020603050405020304" pitchFamily="18" charset="0"/>
                <a:cs typeface="Times" panose="02020603050405020304" pitchFamily="18" charset="0"/>
              </a:rPr>
              <a:t>(DT) </a:t>
            </a:r>
            <a:r>
              <a:rPr sz="2400" b="1" dirty="0">
                <a:solidFill>
                  <a:srgbClr val="0D0D0D"/>
                </a:solidFill>
                <a:latin typeface="Times" panose="02020603050405020304" pitchFamily="18" charset="0"/>
                <a:cs typeface="Times" panose="02020603050405020304" pitchFamily="18" charset="0"/>
              </a:rPr>
              <a:t>4553</a:t>
            </a:r>
            <a:r>
              <a:rPr sz="2400" b="1" spc="185" dirty="0">
                <a:solidFill>
                  <a:srgbClr val="0D0D0D"/>
                </a:solidFill>
                <a:latin typeface="Times" panose="02020603050405020304" pitchFamily="18" charset="0"/>
                <a:cs typeface="Times" panose="02020603050405020304" pitchFamily="18" charset="0"/>
              </a:rPr>
              <a:t> </a:t>
            </a:r>
            <a:r>
              <a:rPr sz="2400" b="1" spc="-5" dirty="0">
                <a:solidFill>
                  <a:srgbClr val="0D0D0D"/>
                </a:solidFill>
                <a:latin typeface="Times" panose="02020603050405020304" pitchFamily="18" charset="0"/>
                <a:cs typeface="Times" panose="02020603050405020304" pitchFamily="18" charset="0"/>
              </a:rPr>
              <a:t>(</a:t>
            </a:r>
            <a:r>
              <a:rPr sz="2400" b="1" spc="-5" dirty="0" err="1">
                <a:solidFill>
                  <a:srgbClr val="0D0D0D"/>
                </a:solidFill>
                <a:latin typeface="Times" panose="02020603050405020304" pitchFamily="18" charset="0"/>
                <a:cs typeface="Times" panose="02020603050405020304" pitchFamily="18" charset="0"/>
              </a:rPr>
              <a:t>Hyd</a:t>
            </a:r>
            <a:r>
              <a:rPr lang="en-GB" sz="2400" b="1" dirty="0">
                <a:latin typeface="Times" panose="02020603050405020304" pitchFamily="18" charset="0"/>
                <a:cs typeface="Times" panose="02020603050405020304" pitchFamily="18" charset="0"/>
              </a:rPr>
              <a:t> </a:t>
            </a:r>
            <a:r>
              <a:rPr sz="2400" b="1" dirty="0">
                <a:solidFill>
                  <a:srgbClr val="0D0D0D"/>
                </a:solidFill>
                <a:latin typeface="Times" panose="02020603050405020304" pitchFamily="18" charset="0"/>
                <a:cs typeface="Times" panose="02020603050405020304" pitchFamily="18" charset="0"/>
              </a:rPr>
              <a:t>“B”-</a:t>
            </a:r>
            <a:r>
              <a:rPr lang="en-GB" sz="2400" b="1" dirty="0">
                <a:solidFill>
                  <a:srgbClr val="0D0D0D"/>
                </a:solidFill>
                <a:latin typeface="Times" panose="02020603050405020304" pitchFamily="18" charset="0"/>
                <a:cs typeface="Times" panose="02020603050405020304" pitchFamily="18" charset="0"/>
              </a:rPr>
              <a:t> </a:t>
            </a:r>
            <a:r>
              <a:rPr sz="2400" b="1" spc="-30" dirty="0" err="1">
                <a:solidFill>
                  <a:srgbClr val="0D0D0D"/>
                </a:solidFill>
                <a:latin typeface="Times" panose="02020603050405020304" pitchFamily="18" charset="0"/>
                <a:cs typeface="Times" panose="02020603050405020304" pitchFamily="18" charset="0"/>
              </a:rPr>
              <a:t>Trib</a:t>
            </a:r>
            <a:r>
              <a:rPr sz="2400" b="1" spc="-30" dirty="0">
                <a:solidFill>
                  <a:srgbClr val="0D0D0D"/>
                </a:solidFill>
                <a:latin typeface="Times" panose="02020603050405020304" pitchFamily="18" charset="0"/>
                <a:cs typeface="Times" panose="02020603050405020304" pitchFamily="18" charset="0"/>
              </a:rPr>
              <a:t>)</a:t>
            </a:r>
            <a:endParaRPr lang="en-GB" sz="2400" b="1" dirty="0">
              <a:latin typeface="Times" panose="02020603050405020304" pitchFamily="18" charset="0"/>
              <a:cs typeface="Times" panose="02020603050405020304" pitchFamily="18" charset="0"/>
            </a:endParaRPr>
          </a:p>
          <a:p>
            <a:pPr marL="469900" indent="-457200" algn="just">
              <a:spcBef>
                <a:spcPts val="480"/>
              </a:spcBef>
              <a:buSzPct val="95000"/>
              <a:buFont typeface="+mj-lt"/>
              <a:buAutoNum type="alphaLcPeriod"/>
              <a:tabLst>
                <a:tab pos="177800" algn="l"/>
              </a:tabLst>
            </a:pPr>
            <a:r>
              <a:rPr sz="2400" b="1" dirty="0">
                <a:solidFill>
                  <a:srgbClr val="0D0D0D"/>
                </a:solidFill>
                <a:latin typeface="Times" panose="02020603050405020304" pitchFamily="18" charset="0"/>
                <a:cs typeface="Times" panose="02020603050405020304" pitchFamily="18" charset="0"/>
              </a:rPr>
              <a:t>Circular </a:t>
            </a:r>
            <a:r>
              <a:rPr sz="2400" b="1" spc="-35" dirty="0">
                <a:solidFill>
                  <a:srgbClr val="0D0D0D"/>
                </a:solidFill>
                <a:latin typeface="Times" panose="02020603050405020304" pitchFamily="18" charset="0"/>
                <a:cs typeface="Times" panose="02020603050405020304" pitchFamily="18" charset="0"/>
              </a:rPr>
              <a:t>F.No. </a:t>
            </a:r>
            <a:r>
              <a:rPr sz="2400" b="1" spc="-10" dirty="0">
                <a:solidFill>
                  <a:srgbClr val="0D0D0D"/>
                </a:solidFill>
                <a:latin typeface="Times" panose="02020603050405020304" pitchFamily="18" charset="0"/>
                <a:cs typeface="Times" panose="02020603050405020304" pitchFamily="18" charset="0"/>
              </a:rPr>
              <a:t>225/58/2016/ITA.II </a:t>
            </a:r>
            <a:r>
              <a:rPr sz="2400" b="1" spc="-5" dirty="0">
                <a:solidFill>
                  <a:srgbClr val="0D0D0D"/>
                </a:solidFill>
                <a:latin typeface="Times" panose="02020603050405020304" pitchFamily="18" charset="0"/>
                <a:cs typeface="Times" panose="02020603050405020304" pitchFamily="18" charset="0"/>
              </a:rPr>
              <a:t>dated 29/02/2016 </a:t>
            </a:r>
            <a:r>
              <a:rPr sz="2400" b="1" dirty="0">
                <a:solidFill>
                  <a:srgbClr val="0D0D0D"/>
                </a:solidFill>
                <a:latin typeface="Times" panose="02020603050405020304" pitchFamily="18" charset="0"/>
                <a:cs typeface="Times" panose="02020603050405020304" pitchFamily="18" charset="0"/>
              </a:rPr>
              <a:t>issued </a:t>
            </a:r>
            <a:r>
              <a:rPr sz="2400" b="1" spc="-5" dirty="0">
                <a:solidFill>
                  <a:srgbClr val="0D0D0D"/>
                </a:solidFill>
                <a:latin typeface="Times" panose="02020603050405020304" pitchFamily="18" charset="0"/>
                <a:cs typeface="Times" panose="02020603050405020304" pitchFamily="18" charset="0"/>
              </a:rPr>
              <a:t>by  </a:t>
            </a:r>
            <a:r>
              <a:rPr sz="2400" b="1" dirty="0">
                <a:solidFill>
                  <a:srgbClr val="0D0D0D"/>
                </a:solidFill>
                <a:latin typeface="Times" panose="02020603050405020304" pitchFamily="18" charset="0"/>
                <a:cs typeface="Times" panose="02020603050405020304" pitchFamily="18" charset="0"/>
              </a:rPr>
              <a:t>CBDT</a:t>
            </a:r>
            <a:endParaRPr lang="en-GB" sz="2400" b="1" dirty="0">
              <a:solidFill>
                <a:srgbClr val="0D0D0D"/>
              </a:solidFill>
              <a:latin typeface="Times" panose="02020603050405020304" pitchFamily="18" charset="0"/>
              <a:cs typeface="Times" panose="02020603050405020304" pitchFamily="18" charset="0"/>
            </a:endParaRPr>
          </a:p>
          <a:p>
            <a:pPr marL="12700" algn="just">
              <a:spcBef>
                <a:spcPts val="480"/>
              </a:spcBef>
              <a:buSzPct val="95000"/>
              <a:tabLst>
                <a:tab pos="177800" algn="l"/>
              </a:tabLst>
            </a:pPr>
            <a:endParaRPr lang="en-GB" sz="2400" b="1" dirty="0">
              <a:solidFill>
                <a:srgbClr val="0D0D0D"/>
              </a:solidFill>
              <a:latin typeface="Times" panose="02020603050405020304" pitchFamily="18" charset="0"/>
              <a:cs typeface="Times" panose="02020603050405020304" pitchFamily="18" charset="0"/>
            </a:endParaRPr>
          </a:p>
          <a:p>
            <a:pPr marL="12700" algn="just">
              <a:spcBef>
                <a:spcPts val="480"/>
              </a:spcBef>
              <a:buSzPct val="95000"/>
              <a:tabLst>
                <a:tab pos="177800" algn="l"/>
              </a:tabLst>
            </a:pPr>
            <a:r>
              <a:rPr lang="en-GB" sz="2400" b="1" dirty="0">
                <a:latin typeface="Times" panose="02020603050405020304" pitchFamily="18" charset="0"/>
                <a:cs typeface="Times" panose="02020603050405020304" pitchFamily="18" charset="0"/>
              </a:rPr>
              <a:t>[Fair market value deemed to be full value of consideration in certain cases.</a:t>
            </a:r>
          </a:p>
          <a:p>
            <a:pPr marL="12700" algn="just">
              <a:spcBef>
                <a:spcPts val="480"/>
              </a:spcBef>
              <a:buSzPct val="95000"/>
              <a:tabLst>
                <a:tab pos="177800" algn="l"/>
              </a:tabLst>
            </a:pPr>
            <a:r>
              <a:rPr lang="en-GB" sz="2400" dirty="0">
                <a:latin typeface="Times" panose="02020603050405020304" pitchFamily="18" charset="0"/>
                <a:cs typeface="Times" panose="02020603050405020304" pitchFamily="18" charset="0"/>
              </a:rPr>
              <a:t>50D. Where the consideration received or accruing as a result of the transfer of a capital asset by an </a:t>
            </a:r>
            <a:r>
              <a:rPr lang="en-GB" sz="2400" dirty="0" err="1">
                <a:latin typeface="Times" panose="02020603050405020304" pitchFamily="18" charset="0"/>
                <a:cs typeface="Times" panose="02020603050405020304" pitchFamily="18" charset="0"/>
              </a:rPr>
              <a:t>assessee</a:t>
            </a:r>
            <a:r>
              <a:rPr lang="en-GB" sz="2400" dirty="0">
                <a:latin typeface="Times" panose="02020603050405020304" pitchFamily="18" charset="0"/>
                <a:cs typeface="Times" panose="02020603050405020304" pitchFamily="18" charset="0"/>
              </a:rPr>
              <a:t> is not ascertainable or cannot be determined, then, for the purpose of computing income chargeable to tax as capital gains, the fair market value of the said asset on the date of transfer shall be deemed to be the full value of the consideration received or accruing as a result of such transfer.]</a:t>
            </a:r>
            <a:endParaRPr sz="2400" dirty="0">
              <a:latin typeface="Times" panose="02020603050405020304" pitchFamily="18" charset="0"/>
              <a:cs typeface="Times" panose="02020603050405020304" pitchFamily="18" charset="0"/>
            </a:endParaRPr>
          </a:p>
        </p:txBody>
      </p:sp>
      <p:sp>
        <p:nvSpPr>
          <p:cNvPr id="2" name="Footer Placeholder 1"/>
          <p:cNvSpPr>
            <a:spLocks noGrp="1"/>
          </p:cNvSpPr>
          <p:nvPr>
            <p:ph type="ftr" sz="quarter" idx="11"/>
          </p:nvPr>
        </p:nvSpPr>
        <p:spPr/>
        <p:txBody>
          <a:bodyPr/>
          <a:lstStyle/>
          <a:p>
            <a:r>
              <a:rPr lang="en-IN"/>
              <a:t>H.C. Khincha &amp; Co</a:t>
            </a:r>
          </a:p>
        </p:txBody>
      </p:sp>
    </p:spTree>
    <p:extLst>
      <p:ext uri="{BB962C8B-B14F-4D97-AF65-F5344CB8AC3E}">
        <p14:creationId xmlns:p14="http://schemas.microsoft.com/office/powerpoint/2010/main" val="24659574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1C524-447A-C1F6-FE88-11035BA5B9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6B7CF-C717-C102-45BE-F538FB267002}"/>
              </a:ext>
            </a:extLst>
          </p:cNvPr>
          <p:cNvSpPr>
            <a:spLocks noGrp="1"/>
          </p:cNvSpPr>
          <p:nvPr>
            <p:ph idx="1"/>
          </p:nvPr>
        </p:nvSpPr>
        <p:spPr>
          <a:xfrm>
            <a:off x="727113" y="561860"/>
            <a:ext cx="10626687" cy="5615103"/>
          </a:xfrm>
        </p:spPr>
        <p:txBody>
          <a:bodyPr>
            <a:normAutofit/>
          </a:bodyPr>
          <a:lstStyle/>
          <a:p>
            <a:pPr marL="0" indent="0">
              <a:buNone/>
            </a:pPr>
            <a:r>
              <a:rPr lang="en-US" sz="2200" b="1" cap="all" dirty="0">
                <a:latin typeface="Times New Roman" panose="02020603050405020304" pitchFamily="18" charset="0"/>
                <a:cs typeface="Times New Roman" panose="02020603050405020304" pitchFamily="18" charset="0"/>
              </a:rPr>
              <a:t>FACTS II</a:t>
            </a:r>
          </a:p>
          <a:p>
            <a:pPr marL="0" indent="0" algn="just">
              <a:buNone/>
            </a:pPr>
            <a:r>
              <a:rPr lang="en-IN" sz="2200" dirty="0">
                <a:latin typeface="Times New Roman" panose="02020603050405020304" pitchFamily="18" charset="0"/>
                <a:cs typeface="Times New Roman" panose="02020603050405020304" pitchFamily="18" charset="0"/>
              </a:rPr>
              <a:t>For the assessment year 2018-19, </a:t>
            </a:r>
            <a:r>
              <a:rPr lang="en-IN" sz="2200" b="1" u="sng" dirty="0">
                <a:latin typeface="Times New Roman" panose="02020603050405020304" pitchFamily="18" charset="0"/>
                <a:cs typeface="Times New Roman" panose="02020603050405020304" pitchFamily="18" charset="0"/>
              </a:rPr>
              <a:t>the Assessing Officer computed long-term capital gains on transfer of land under the JDA by adopting the developer’s construction cost at </a:t>
            </a:r>
            <a:r>
              <a:rPr lang="en-IN" sz="2200" b="1" u="sng" dirty="0" err="1">
                <a:latin typeface="Times New Roman" panose="02020603050405020304" pitchFamily="18" charset="0"/>
                <a:cs typeface="Times New Roman" panose="02020603050405020304" pitchFamily="18" charset="0"/>
              </a:rPr>
              <a:t>Rs</a:t>
            </a:r>
            <a:r>
              <a:rPr lang="en-IN" sz="2200" b="1" u="sng" dirty="0">
                <a:latin typeface="Times New Roman" panose="02020603050405020304" pitchFamily="18" charset="0"/>
                <a:cs typeface="Times New Roman" panose="02020603050405020304" pitchFamily="18" charset="0"/>
              </a:rPr>
              <a:t>. 1,585 per sq. ft. as sale consideration and determined gross consideration at </a:t>
            </a:r>
            <a:r>
              <a:rPr lang="en-IN" sz="2200" b="1" u="sng" dirty="0" err="1">
                <a:latin typeface="Times New Roman" panose="02020603050405020304" pitchFamily="18" charset="0"/>
                <a:cs typeface="Times New Roman" panose="02020603050405020304" pitchFamily="18" charset="0"/>
              </a:rPr>
              <a:t>Rs</a:t>
            </a:r>
            <a:r>
              <a:rPr lang="en-IN" sz="2200" b="1" u="sng" dirty="0">
                <a:latin typeface="Times New Roman" panose="02020603050405020304" pitchFamily="18" charset="0"/>
                <a:cs typeface="Times New Roman" panose="02020603050405020304" pitchFamily="18" charset="0"/>
              </a:rPr>
              <a:t>. 8.44 crores after allowing deemed cost of acquisition of </a:t>
            </a:r>
            <a:r>
              <a:rPr lang="en-IN" sz="2200" b="1" u="sng" dirty="0" err="1">
                <a:latin typeface="Times New Roman" panose="02020603050405020304" pitchFamily="18" charset="0"/>
                <a:cs typeface="Times New Roman" panose="02020603050405020304" pitchFamily="18" charset="0"/>
              </a:rPr>
              <a:t>Rs</a:t>
            </a:r>
            <a:r>
              <a:rPr lang="en-IN" sz="2200" b="1" u="sng" dirty="0">
                <a:latin typeface="Times New Roman" panose="02020603050405020304" pitchFamily="18" charset="0"/>
                <a:cs typeface="Times New Roman" panose="02020603050405020304" pitchFamily="18" charset="0"/>
              </a:rPr>
              <a:t>. 1 lakh</a:t>
            </a:r>
            <a:r>
              <a:rPr lang="en-IN" sz="2200" dirty="0">
                <a:latin typeface="Times New Roman" panose="02020603050405020304" pitchFamily="18" charset="0"/>
                <a:cs typeface="Times New Roman" panose="02020603050405020304" pitchFamily="18" charset="0"/>
              </a:rPr>
              <a:t>.</a:t>
            </a:r>
          </a:p>
          <a:p>
            <a:pPr marL="0" indent="0" algn="just">
              <a:buNone/>
            </a:pPr>
            <a:r>
              <a:rPr lang="en-IN" sz="2200" dirty="0">
                <a:latin typeface="Times New Roman" panose="02020603050405020304" pitchFamily="18" charset="0"/>
                <a:cs typeface="Times New Roman" panose="02020603050405020304" pitchFamily="18" charset="0"/>
              </a:rPr>
              <a:t>While computing deemed rental income under section 23(5), </a:t>
            </a:r>
            <a:r>
              <a:rPr lang="en-IN" sz="2200" b="1" u="sng" dirty="0">
                <a:latin typeface="Times New Roman" panose="02020603050405020304" pitchFamily="18" charset="0"/>
                <a:cs typeface="Times New Roman" panose="02020603050405020304" pitchFamily="18" charset="0"/>
              </a:rPr>
              <a:t>the Assessing Officer adopted stamp duty/guidance value at </a:t>
            </a:r>
            <a:r>
              <a:rPr lang="en-IN" sz="2200" b="1" u="sng" dirty="0" err="1">
                <a:latin typeface="Times New Roman" panose="02020603050405020304" pitchFamily="18" charset="0"/>
                <a:cs typeface="Times New Roman" panose="02020603050405020304" pitchFamily="18" charset="0"/>
              </a:rPr>
              <a:t>Rs</a:t>
            </a:r>
            <a:r>
              <a:rPr lang="en-IN" sz="2200" b="1" u="sng" dirty="0">
                <a:latin typeface="Times New Roman" panose="02020603050405020304" pitchFamily="18" charset="0"/>
                <a:cs typeface="Times New Roman" panose="02020603050405020304" pitchFamily="18" charset="0"/>
              </a:rPr>
              <a:t>. 3,530 per sq. ft.</a:t>
            </a:r>
          </a:p>
          <a:p>
            <a:pPr marL="0" indent="0" algn="just">
              <a:buNone/>
            </a:pPr>
            <a:r>
              <a:rPr lang="en-IN" sz="2200" dirty="0">
                <a:latin typeface="Times New Roman" panose="02020603050405020304" pitchFamily="18" charset="0"/>
                <a:cs typeface="Times New Roman" panose="02020603050405020304" pitchFamily="18" charset="0"/>
              </a:rPr>
              <a:t>On appeal, the Commissioner (Appeals) sustained the additions.</a:t>
            </a:r>
          </a:p>
          <a:p>
            <a:pPr marL="0" indent="0">
              <a:buNone/>
            </a:pPr>
            <a:endParaRPr lang="en-IN" sz="2200" dirty="0">
              <a:latin typeface="Times New Roman" panose="02020603050405020304" pitchFamily="18" charset="0"/>
              <a:cs typeface="Times New Roman" panose="02020603050405020304" pitchFamily="18" charset="0"/>
            </a:endParaRPr>
          </a:p>
          <a:p>
            <a:pPr marL="0" indent="0">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05B87B9-1586-8E96-BA80-A35750400D6F}"/>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5313391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C40AE-641F-7C07-2F42-E90DF24702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99AE5-F7BF-7C90-14BC-463CD46D156C}"/>
              </a:ext>
            </a:extLst>
          </p:cNvPr>
          <p:cNvSpPr>
            <a:spLocks noGrp="1"/>
          </p:cNvSpPr>
          <p:nvPr>
            <p:ph idx="1"/>
          </p:nvPr>
        </p:nvSpPr>
        <p:spPr>
          <a:xfrm>
            <a:off x="346365" y="263237"/>
            <a:ext cx="11554690" cy="5888182"/>
          </a:xfrm>
        </p:spPr>
        <p:txBody>
          <a:bodyPr>
            <a:normAutofit/>
          </a:bodyPr>
          <a:lstStyle/>
          <a:p>
            <a:pPr marL="0" indent="0">
              <a:buNone/>
            </a:pPr>
            <a:r>
              <a:rPr lang="en-IN" sz="2200" dirty="0">
                <a:latin typeface="Times New Roman" panose="02020603050405020304" pitchFamily="18" charset="0"/>
                <a:cs typeface="Times New Roman" panose="02020603050405020304" pitchFamily="18" charset="0"/>
              </a:rPr>
              <a:t>On appeal to the Tribunal:</a:t>
            </a:r>
          </a:p>
          <a:p>
            <a:pPr marL="0" indent="0">
              <a:buNone/>
            </a:pPr>
            <a:endParaRPr lang="en-US" sz="2200" b="1" cap="all" dirty="0">
              <a:latin typeface="Times New Roman" panose="02020603050405020304" pitchFamily="18" charset="0"/>
              <a:cs typeface="Times New Roman" panose="02020603050405020304" pitchFamily="18" charset="0"/>
            </a:endParaRPr>
          </a:p>
          <a:p>
            <a:pPr marL="0" indent="0">
              <a:buNone/>
            </a:pPr>
            <a:r>
              <a:rPr lang="en-US" sz="2200" b="1" cap="all" dirty="0">
                <a:latin typeface="Times New Roman" panose="02020603050405020304" pitchFamily="18" charset="0"/>
                <a:cs typeface="Times New Roman" panose="02020603050405020304" pitchFamily="18" charset="0"/>
              </a:rPr>
              <a:t>HELD II</a:t>
            </a:r>
          </a:p>
          <a:p>
            <a:pPr marL="0" indent="0" algn="just">
              <a:buNone/>
            </a:pPr>
            <a:r>
              <a:rPr lang="en-IN" sz="2200" dirty="0">
                <a:latin typeface="Times New Roman" panose="02020603050405020304" pitchFamily="18" charset="0"/>
                <a:cs typeface="Times New Roman" panose="02020603050405020304" pitchFamily="18" charset="0"/>
              </a:rPr>
              <a:t>It is found that </a:t>
            </a:r>
            <a:r>
              <a:rPr lang="en-IN" sz="2200" b="1" u="sng" dirty="0">
                <a:latin typeface="Times New Roman" panose="02020603050405020304" pitchFamily="18" charset="0"/>
                <a:cs typeface="Times New Roman" panose="02020603050405020304" pitchFamily="18" charset="0"/>
              </a:rPr>
              <a:t>the Assessing Officer has adopted the developer's cost of construction as the measure of consideration for the </a:t>
            </a:r>
            <a:r>
              <a:rPr lang="en-IN" sz="2200" b="1" u="sng" dirty="0" err="1">
                <a:latin typeface="Times New Roman" panose="02020603050405020304" pitchFamily="18" charset="0"/>
                <a:cs typeface="Times New Roman" panose="02020603050405020304" pitchFamily="18" charset="0"/>
              </a:rPr>
              <a:t>assessee's</a:t>
            </a:r>
            <a:r>
              <a:rPr lang="en-IN" sz="2200" b="1" u="sng" dirty="0">
                <a:latin typeface="Times New Roman" panose="02020603050405020304" pitchFamily="18" charset="0"/>
                <a:cs typeface="Times New Roman" panose="02020603050405020304" pitchFamily="18" charset="0"/>
              </a:rPr>
              <a:t> share of built-up area. </a:t>
            </a:r>
          </a:p>
          <a:p>
            <a:pPr marL="0" indent="0" algn="just">
              <a:buNone/>
            </a:pPr>
            <a:r>
              <a:rPr lang="en-IN" sz="2200" dirty="0">
                <a:latin typeface="Times New Roman" panose="02020603050405020304" pitchFamily="18" charset="0"/>
                <a:cs typeface="Times New Roman" panose="02020603050405020304" pitchFamily="18" charset="0"/>
              </a:rPr>
              <a:t>This </a:t>
            </a:r>
            <a:r>
              <a:rPr lang="en-IN" sz="2200" b="1" u="sng" dirty="0">
                <a:latin typeface="Times New Roman" panose="02020603050405020304" pitchFamily="18" charset="0"/>
                <a:cs typeface="Times New Roman" panose="02020603050405020304" pitchFamily="18" charset="0"/>
              </a:rPr>
              <a:t>approach is legally untenable. </a:t>
            </a:r>
          </a:p>
          <a:p>
            <a:pPr marL="0" indent="0" algn="just">
              <a:buNone/>
            </a:pPr>
            <a:r>
              <a:rPr lang="en-IN" sz="2200" dirty="0">
                <a:latin typeface="Times New Roman" panose="02020603050405020304" pitchFamily="18" charset="0"/>
                <a:cs typeface="Times New Roman" panose="02020603050405020304" pitchFamily="18" charset="0"/>
              </a:rPr>
              <a:t>The </a:t>
            </a:r>
            <a:r>
              <a:rPr lang="en-IN" sz="2200" b="1" u="sng" dirty="0">
                <a:latin typeface="Times New Roman" panose="02020603050405020304" pitchFamily="18" charset="0"/>
                <a:cs typeface="Times New Roman" panose="02020603050405020304" pitchFamily="18" charset="0"/>
              </a:rPr>
              <a:t>cost of construction incurred by the developer is not the price paid to the assessee</a:t>
            </a:r>
            <a:r>
              <a:rPr lang="en-IN" sz="2200" dirty="0">
                <a:latin typeface="Times New Roman" panose="02020603050405020304" pitchFamily="18" charset="0"/>
                <a:cs typeface="Times New Roman" panose="02020603050405020304" pitchFamily="18" charset="0"/>
              </a:rPr>
              <a:t>, but </a:t>
            </a:r>
            <a:r>
              <a:rPr lang="en-IN" sz="2200" b="1" u="sng" dirty="0">
                <a:latin typeface="Times New Roman" panose="02020603050405020304" pitchFamily="18" charset="0"/>
                <a:cs typeface="Times New Roman" panose="02020603050405020304" pitchFamily="18" charset="0"/>
              </a:rPr>
              <a:t>merely the developer's expenditure in fulfilling his contractual obligation to deliver the constructed area. </a:t>
            </a:r>
          </a:p>
          <a:p>
            <a:pPr marL="0" indent="0" algn="just">
              <a:buNone/>
            </a:pPr>
            <a:r>
              <a:rPr lang="en-IN" sz="2200" dirty="0">
                <a:latin typeface="Times New Roman" panose="02020603050405020304" pitchFamily="18" charset="0"/>
                <a:cs typeface="Times New Roman" panose="02020603050405020304" pitchFamily="18" charset="0"/>
              </a:rPr>
              <a:t>The '</a:t>
            </a:r>
            <a:r>
              <a:rPr lang="en-IN" sz="2200" b="1" u="sng" dirty="0">
                <a:latin typeface="Times New Roman" panose="02020603050405020304" pitchFamily="18" charset="0"/>
                <a:cs typeface="Times New Roman" panose="02020603050405020304" pitchFamily="18" charset="0"/>
              </a:rPr>
              <a:t>'consideration'' refers to what is received or accruing to the assessee because of the transfer. </a:t>
            </a:r>
          </a:p>
          <a:p>
            <a:pPr marL="0" indent="0" algn="just">
              <a:buNone/>
            </a:pPr>
            <a:r>
              <a:rPr lang="en-IN" sz="2200" dirty="0">
                <a:latin typeface="Times New Roman" panose="02020603050405020304" pitchFamily="18" charset="0"/>
                <a:cs typeface="Times New Roman" panose="02020603050405020304" pitchFamily="18" charset="0"/>
              </a:rPr>
              <a:t>It </a:t>
            </a:r>
            <a:r>
              <a:rPr lang="en-IN" sz="2200" b="1" u="sng" dirty="0">
                <a:latin typeface="Times New Roman" panose="02020603050405020304" pitchFamily="18" charset="0"/>
                <a:cs typeface="Times New Roman" panose="02020603050405020304" pitchFamily="18" charset="0"/>
              </a:rPr>
              <a:t>cannot be equated to the expenditure incurred by another party in fulfilling his obligation</a:t>
            </a:r>
            <a:r>
              <a:rPr lang="en-IN" sz="2200" dirty="0">
                <a:latin typeface="Times New Roman" panose="02020603050405020304" pitchFamily="18" charset="0"/>
                <a:cs typeface="Times New Roman" panose="02020603050405020304" pitchFamily="18" charset="0"/>
              </a:rPr>
              <a:t>. </a:t>
            </a:r>
          </a:p>
          <a:p>
            <a:pPr marL="0" indent="0" algn="just">
              <a:buNone/>
            </a:pPr>
            <a:r>
              <a:rPr lang="en-IN" sz="2200" dirty="0">
                <a:latin typeface="Times New Roman" panose="02020603050405020304" pitchFamily="18" charset="0"/>
                <a:cs typeface="Times New Roman" panose="02020603050405020304" pitchFamily="18" charset="0"/>
              </a:rPr>
              <a:t>The </a:t>
            </a:r>
            <a:r>
              <a:rPr lang="en-IN" sz="2200" b="1" u="sng" dirty="0">
                <a:latin typeface="Times New Roman" panose="02020603050405020304" pitchFamily="18" charset="0"/>
                <a:cs typeface="Times New Roman" panose="02020603050405020304" pitchFamily="18" charset="0"/>
              </a:rPr>
              <a:t>builder's cost of construction is his outlay, not the </a:t>
            </a:r>
            <a:r>
              <a:rPr lang="en-IN" sz="2200" b="1" u="sng" dirty="0" err="1">
                <a:latin typeface="Times New Roman" panose="02020603050405020304" pitchFamily="18" charset="0"/>
                <a:cs typeface="Times New Roman" panose="02020603050405020304" pitchFamily="18" charset="0"/>
              </a:rPr>
              <a:t>assessee's</a:t>
            </a:r>
            <a:r>
              <a:rPr lang="en-IN" sz="2200" b="1" u="sng" dirty="0">
                <a:latin typeface="Times New Roman" panose="02020603050405020304" pitchFamily="18" charset="0"/>
                <a:cs typeface="Times New Roman" panose="02020603050405020304" pitchFamily="18" charset="0"/>
              </a:rPr>
              <a:t> income</a:t>
            </a:r>
            <a:r>
              <a:rPr lang="en-IN" sz="2200" dirty="0">
                <a:latin typeface="Times New Roman" panose="02020603050405020304" pitchFamily="18" charset="0"/>
                <a:cs typeface="Times New Roman" panose="02020603050405020304" pitchFamily="18" charset="0"/>
              </a:rPr>
              <a:t>. </a:t>
            </a:r>
          </a:p>
          <a:p>
            <a:pPr marL="0" indent="0" algn="just">
              <a:buNone/>
            </a:pPr>
            <a:r>
              <a:rPr lang="en-IN" sz="2200" b="1" u="sng" dirty="0">
                <a:latin typeface="Times New Roman" panose="02020603050405020304" pitchFamily="18" charset="0"/>
                <a:cs typeface="Times New Roman" panose="02020603050405020304" pitchFamily="18" charset="0"/>
              </a:rPr>
              <a:t>Adopting it would amount to taxing someone else's expenditure in the hands of the assessee, which is contrary to the scheme of the Act. </a:t>
            </a:r>
          </a:p>
        </p:txBody>
      </p:sp>
      <p:sp>
        <p:nvSpPr>
          <p:cNvPr id="2" name="Footer Placeholder 1">
            <a:extLst>
              <a:ext uri="{FF2B5EF4-FFF2-40B4-BE49-F238E27FC236}">
                <a16:creationId xmlns:a16="http://schemas.microsoft.com/office/drawing/2014/main" id="{8D5F6202-6280-075D-8D28-832785E69056}"/>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5140892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995C4-3CFD-243D-B8C7-3248907F84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D803D-8564-2535-A801-64BEDB4682E6}"/>
              </a:ext>
            </a:extLst>
          </p:cNvPr>
          <p:cNvSpPr>
            <a:spLocks noGrp="1"/>
          </p:cNvSpPr>
          <p:nvPr>
            <p:ph idx="1"/>
          </p:nvPr>
        </p:nvSpPr>
        <p:spPr>
          <a:xfrm>
            <a:off x="346365" y="263237"/>
            <a:ext cx="11554690" cy="5888182"/>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31</a:t>
            </a:r>
          </a:p>
          <a:p>
            <a:pPr marL="0" indent="0" algn="just">
              <a:buNone/>
            </a:pPr>
            <a:r>
              <a:rPr lang="en-IN" sz="2200" b="1" u="sng" dirty="0">
                <a:latin typeface="Times New Roman" panose="02020603050405020304" pitchFamily="18" charset="0"/>
                <a:cs typeface="Times New Roman" panose="02020603050405020304" pitchFamily="18" charset="0"/>
              </a:rPr>
              <a:t>The Karnataka High Court in CIT v. CPC Logistics Ltd. [2022] 134 taxmann.com 197 (Karnataka)/[2022] 286 Taxman 38 (Karnataka) and PCIT v. Smt. </a:t>
            </a:r>
            <a:r>
              <a:rPr lang="en-IN" sz="2200" b="1" u="sng" dirty="0" err="1">
                <a:latin typeface="Times New Roman" panose="02020603050405020304" pitchFamily="18" charset="0"/>
                <a:cs typeface="Times New Roman" panose="02020603050405020304" pitchFamily="18" charset="0"/>
              </a:rPr>
              <a:t>Sarojini</a:t>
            </a:r>
            <a:r>
              <a:rPr lang="en-IN" sz="2200" b="1" u="sng" dirty="0">
                <a:latin typeface="Times New Roman" panose="02020603050405020304" pitchFamily="18" charset="0"/>
                <a:cs typeface="Times New Roman" panose="02020603050405020304" pitchFamily="18" charset="0"/>
              </a:rPr>
              <a:t> M. Kushe [2022] 135 taxmann.com 365 (Karnataka)/[2022] 286 Taxman 253 (Karnataka)/[2022] 442 ITR 327 (Karnataka) </a:t>
            </a:r>
            <a:r>
              <a:rPr lang="en-IN" sz="2200" dirty="0">
                <a:latin typeface="Times New Roman" panose="02020603050405020304" pitchFamily="18" charset="0"/>
                <a:cs typeface="Times New Roman" panose="02020603050405020304" pitchFamily="18" charset="0"/>
              </a:rPr>
              <a:t>in identical facts have </a:t>
            </a:r>
            <a:r>
              <a:rPr lang="en-IN" sz="2200" b="1" u="sng" dirty="0">
                <a:latin typeface="Times New Roman" panose="02020603050405020304" pitchFamily="18" charset="0"/>
                <a:cs typeface="Times New Roman" panose="02020603050405020304" pitchFamily="18" charset="0"/>
              </a:rPr>
              <a:t>categorically held that adopting the developer's cost of construction as the landowner's sale consideration is impermissible, since the developer may inflate or manipulate such figures to suit his purpose. </a:t>
            </a:r>
          </a:p>
          <a:p>
            <a:pPr marL="0" indent="0" algn="just">
              <a:buNone/>
            </a:pPr>
            <a:r>
              <a:rPr lang="en-IN" sz="2200" dirty="0">
                <a:latin typeface="Times New Roman" panose="02020603050405020304" pitchFamily="18" charset="0"/>
                <a:cs typeface="Times New Roman" panose="02020603050405020304" pitchFamily="18" charset="0"/>
              </a:rPr>
              <a:t>However, </a:t>
            </a:r>
            <a:r>
              <a:rPr lang="en-IN" sz="2200" b="1" u="sng" dirty="0">
                <a:latin typeface="Times New Roman" panose="02020603050405020304" pitchFamily="18" charset="0"/>
                <a:cs typeface="Times New Roman" panose="02020603050405020304" pitchFamily="18" charset="0"/>
              </a:rPr>
              <a:t>the fact is that the assessee for transfer of 60 per cent of land in favour of the developer in pursuance to JDA has received consideration in kind being built-up unit (45 flats</a:t>
            </a:r>
            <a:r>
              <a:rPr lang="en-IN" sz="2200" dirty="0">
                <a:latin typeface="Times New Roman" panose="02020603050405020304" pitchFamily="18" charset="0"/>
                <a:cs typeface="Times New Roman" panose="02020603050405020304" pitchFamily="18" charset="0"/>
              </a:rPr>
              <a:t>).</a:t>
            </a:r>
          </a:p>
          <a:p>
            <a:pPr marL="0" indent="0" algn="just">
              <a:buNone/>
            </a:pPr>
            <a:r>
              <a:rPr lang="en-IN" sz="2200" dirty="0">
                <a:latin typeface="Times New Roman" panose="02020603050405020304" pitchFamily="18" charset="0"/>
                <a:cs typeface="Times New Roman" panose="02020603050405020304" pitchFamily="18" charset="0"/>
              </a:rPr>
              <a:t>Thus, </a:t>
            </a:r>
            <a:r>
              <a:rPr lang="en-IN" sz="2200" b="1" u="sng" dirty="0">
                <a:latin typeface="Times New Roman" panose="02020603050405020304" pitchFamily="18" charset="0"/>
                <a:cs typeface="Times New Roman" panose="02020603050405020304" pitchFamily="18" charset="0"/>
              </a:rPr>
              <a:t>the question arises what value of consideration should be adopted in the given facts and circumstances. </a:t>
            </a:r>
          </a:p>
          <a:p>
            <a:pPr marL="0" indent="0" algn="just">
              <a:buNone/>
            </a:pPr>
            <a:r>
              <a:rPr lang="en-IN" sz="2200" dirty="0">
                <a:latin typeface="Times New Roman" panose="02020603050405020304" pitchFamily="18" charset="0"/>
                <a:cs typeface="Times New Roman" panose="02020603050405020304" pitchFamily="18" charset="0"/>
              </a:rPr>
              <a:t>In this respect, it is found that the </a:t>
            </a:r>
            <a:r>
              <a:rPr lang="en-IN" sz="2200" b="1" u="sng" dirty="0">
                <a:latin typeface="Times New Roman" panose="02020603050405020304" pitchFamily="18" charset="0"/>
                <a:cs typeface="Times New Roman" panose="02020603050405020304" pitchFamily="18" charset="0"/>
              </a:rPr>
              <a:t>provision of section 45(5A) is relevant</a:t>
            </a:r>
            <a:r>
              <a:rPr lang="en-IN" sz="2200" dirty="0">
                <a:latin typeface="Times New Roman" panose="02020603050405020304" pitchFamily="18" charset="0"/>
                <a:cs typeface="Times New Roman" panose="02020603050405020304" pitchFamily="18" charset="0"/>
              </a:rPr>
              <a:t>, which provide that the '</a:t>
            </a:r>
            <a:r>
              <a:rPr lang="en-IN" sz="2200" b="1" u="sng" dirty="0">
                <a:latin typeface="Times New Roman" panose="02020603050405020304" pitchFamily="18" charset="0"/>
                <a:cs typeface="Times New Roman" panose="02020603050405020304" pitchFamily="18" charset="0"/>
              </a:rPr>
              <a:t>'stamp duty value, on the date of issue of the completion certificate of </a:t>
            </a:r>
            <a:r>
              <a:rPr lang="en-IN" sz="2200" b="1" u="sng" dirty="0" err="1">
                <a:latin typeface="Times New Roman" panose="02020603050405020304" pitchFamily="18" charset="0"/>
                <a:cs typeface="Times New Roman" panose="02020603050405020304" pitchFamily="18" charset="0"/>
              </a:rPr>
              <a:t>assessee's</a:t>
            </a:r>
            <a:r>
              <a:rPr lang="en-IN" sz="2200" b="1" u="sng" dirty="0">
                <a:latin typeface="Times New Roman" panose="02020603050405020304" pitchFamily="18" charset="0"/>
                <a:cs typeface="Times New Roman" panose="02020603050405020304" pitchFamily="18" charset="0"/>
              </a:rPr>
              <a:t> shares of building in the project, as increased by any consideration received in cash or by a cheque or draft or by any other mode shall be deemed to be the full value of the consideration </a:t>
            </a:r>
            <a:r>
              <a:rPr lang="en-IN" sz="2200" dirty="0">
                <a:latin typeface="Times New Roman" panose="02020603050405020304" pitchFamily="18" charset="0"/>
                <a:cs typeface="Times New Roman" panose="02020603050405020304" pitchFamily="18" charset="0"/>
              </a:rPr>
              <a:t>received or accruing as a result of the transfer of the capital asset. </a:t>
            </a:r>
          </a:p>
        </p:txBody>
      </p:sp>
      <p:sp>
        <p:nvSpPr>
          <p:cNvPr id="2" name="Footer Placeholder 1">
            <a:extLst>
              <a:ext uri="{FF2B5EF4-FFF2-40B4-BE49-F238E27FC236}">
                <a16:creationId xmlns:a16="http://schemas.microsoft.com/office/drawing/2014/main" id="{BB16B762-6B81-DAC9-1050-4021D1E0E67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8443896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68E0B-77D7-B33D-7316-16B8235F53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ADD4B-4FB6-D18C-208F-E06F16FCB470}"/>
              </a:ext>
            </a:extLst>
          </p:cNvPr>
          <p:cNvSpPr>
            <a:spLocks noGrp="1"/>
          </p:cNvSpPr>
          <p:nvPr>
            <p:ph idx="1"/>
          </p:nvPr>
        </p:nvSpPr>
        <p:spPr>
          <a:xfrm>
            <a:off x="401783" y="374074"/>
            <a:ext cx="10952018" cy="5802890"/>
          </a:xfrm>
        </p:spPr>
        <p:txBody>
          <a:bodyPr>
            <a:normAutofit lnSpcReduction="10000"/>
          </a:bodyPr>
          <a:lstStyle/>
          <a:p>
            <a:pPr marL="0" indent="0" algn="just">
              <a:buNone/>
            </a:pPr>
            <a:r>
              <a:rPr lang="en-IN" sz="2200" b="1" dirty="0">
                <a:latin typeface="Times New Roman" panose="02020603050405020304" pitchFamily="18" charset="0"/>
                <a:cs typeface="Times New Roman" panose="02020603050405020304" pitchFamily="18" charset="0"/>
              </a:rPr>
              <a:t>Para 31.1</a:t>
            </a:r>
          </a:p>
          <a:p>
            <a:pPr marL="0" indent="0" algn="just">
              <a:buNone/>
            </a:pPr>
            <a:r>
              <a:rPr lang="en-IN" sz="2200" dirty="0">
                <a:latin typeface="Times New Roman" panose="02020603050405020304" pitchFamily="18" charset="0"/>
                <a:cs typeface="Times New Roman" panose="02020603050405020304" pitchFamily="18" charset="0"/>
              </a:rPr>
              <a:t>It is further noted </a:t>
            </a:r>
            <a:r>
              <a:rPr lang="en-IN" sz="2200" b="1" u="sng" dirty="0">
                <a:latin typeface="Times New Roman" panose="02020603050405020304" pitchFamily="18" charset="0"/>
                <a:cs typeface="Times New Roman" panose="02020603050405020304" pitchFamily="18" charset="0"/>
              </a:rPr>
              <a:t>that Assessing Officer for the computation of deemed rental income under section 23(5) has adopted stamp duty/guidance value at Rs. 3530 per sq. ft. </a:t>
            </a:r>
          </a:p>
          <a:p>
            <a:pPr marL="0" indent="0" algn="just">
              <a:buNone/>
            </a:pPr>
            <a:r>
              <a:rPr lang="en-IN" sz="2200" dirty="0">
                <a:latin typeface="Times New Roman" panose="02020603050405020304" pitchFamily="18" charset="0"/>
                <a:cs typeface="Times New Roman" panose="02020603050405020304" pitchFamily="18" charset="0"/>
              </a:rPr>
              <a:t>Therefore, </a:t>
            </a:r>
            <a:r>
              <a:rPr lang="en-IN" sz="2200" b="1" u="sng" dirty="0">
                <a:latin typeface="Times New Roman" panose="02020603050405020304" pitchFamily="18" charset="0"/>
                <a:cs typeface="Times New Roman" panose="02020603050405020304" pitchFamily="18" charset="0"/>
              </a:rPr>
              <a:t>it is opined that the sale consideration for transfer of land should be </a:t>
            </a:r>
            <a:r>
              <a:rPr lang="en-IN" sz="2200" b="1" u="sng" dirty="0" err="1">
                <a:latin typeface="Times New Roman" panose="02020603050405020304" pitchFamily="18" charset="0"/>
                <a:cs typeface="Times New Roman" panose="02020603050405020304" pitchFamily="18" charset="0"/>
              </a:rPr>
              <a:t>Rs</a:t>
            </a:r>
            <a:r>
              <a:rPr lang="en-IN" sz="2200" b="1" u="sng" dirty="0">
                <a:latin typeface="Times New Roman" panose="02020603050405020304" pitchFamily="18" charset="0"/>
                <a:cs typeface="Times New Roman" panose="02020603050405020304" pitchFamily="18" charset="0"/>
              </a:rPr>
              <a:t>. 3530 per sq. </a:t>
            </a:r>
            <a:r>
              <a:rPr lang="en-IN" sz="2200" b="1" u="sng" dirty="0" err="1">
                <a:latin typeface="Times New Roman" panose="02020603050405020304" pitchFamily="18" charset="0"/>
                <a:cs typeface="Times New Roman" panose="02020603050405020304" pitchFamily="18" charset="0"/>
              </a:rPr>
              <a:t>ft</a:t>
            </a:r>
            <a:r>
              <a:rPr lang="en-IN" sz="2200" b="1" u="sng" dirty="0">
                <a:latin typeface="Times New Roman" panose="02020603050405020304" pitchFamily="18" charset="0"/>
                <a:cs typeface="Times New Roman" panose="02020603050405020304" pitchFamily="18" charset="0"/>
              </a:rPr>
              <a:t> for built up area received by the </a:t>
            </a:r>
            <a:r>
              <a:rPr lang="en-IN" sz="2200" b="1" u="sng" dirty="0" err="1">
                <a:latin typeface="Times New Roman" panose="02020603050405020304" pitchFamily="18" charset="0"/>
                <a:cs typeface="Times New Roman" panose="02020603050405020304" pitchFamily="18" charset="0"/>
              </a:rPr>
              <a:t>assessee</a:t>
            </a:r>
            <a:r>
              <a:rPr lang="en-IN" sz="2200" dirty="0">
                <a:latin typeface="Times New Roman" panose="02020603050405020304" pitchFamily="18" charset="0"/>
                <a:cs typeface="Times New Roman" panose="02020603050405020304" pitchFamily="18" charset="0"/>
              </a:rPr>
              <a:t>. </a:t>
            </a:r>
          </a:p>
          <a:p>
            <a:pPr marL="0" indent="0" algn="just">
              <a:buNone/>
            </a:pPr>
            <a:r>
              <a:rPr lang="en-IN" sz="2200" dirty="0">
                <a:latin typeface="Times New Roman" panose="02020603050405020304" pitchFamily="18" charset="0"/>
                <a:cs typeface="Times New Roman" panose="02020603050405020304" pitchFamily="18" charset="0"/>
              </a:rPr>
              <a:t>At this point it is also pertinent to note that </a:t>
            </a:r>
            <a:r>
              <a:rPr lang="en-IN" sz="2200" b="1" u="sng" dirty="0">
                <a:latin typeface="Times New Roman" panose="02020603050405020304" pitchFamily="18" charset="0"/>
                <a:cs typeface="Times New Roman" panose="02020603050405020304" pitchFamily="18" charset="0"/>
              </a:rPr>
              <a:t>Assessing Officer has adopted cost of construction of developer as consideration which stands at </a:t>
            </a:r>
            <a:r>
              <a:rPr lang="en-IN" sz="2200" b="1" u="sng" dirty="0" err="1">
                <a:latin typeface="Times New Roman" panose="02020603050405020304" pitchFamily="18" charset="0"/>
                <a:cs typeface="Times New Roman" panose="02020603050405020304" pitchFamily="18" charset="0"/>
              </a:rPr>
              <a:t>Rs</a:t>
            </a:r>
            <a:r>
              <a:rPr lang="en-IN" sz="2200" b="1" u="sng" dirty="0">
                <a:latin typeface="Times New Roman" panose="02020603050405020304" pitchFamily="18" charset="0"/>
                <a:cs typeface="Times New Roman" panose="02020603050405020304" pitchFamily="18" charset="0"/>
              </a:rPr>
              <a:t>. 1585 per sq. ft</a:t>
            </a:r>
            <a:r>
              <a:rPr lang="en-IN" sz="2200" dirty="0">
                <a:latin typeface="Times New Roman" panose="02020603050405020304" pitchFamily="18" charset="0"/>
                <a:cs typeface="Times New Roman" panose="02020603050405020304" pitchFamily="18" charset="0"/>
              </a:rPr>
              <a:t>. which is less than the stamp duty value. </a:t>
            </a:r>
          </a:p>
          <a:p>
            <a:pPr marL="0" indent="0" algn="just">
              <a:buNone/>
            </a:pPr>
            <a:r>
              <a:rPr lang="en-IN" sz="2200" b="1" u="sng" dirty="0">
                <a:latin typeface="Times New Roman" panose="02020603050405020304" pitchFamily="18" charset="0"/>
                <a:cs typeface="Times New Roman" panose="02020603050405020304" pitchFamily="18" charset="0"/>
              </a:rPr>
              <a:t>A question may arise; can the Tribunal enhance the sale consideration adopted by the Assessing Officer. </a:t>
            </a:r>
          </a:p>
          <a:p>
            <a:pPr marL="0" indent="0" algn="just">
              <a:buNone/>
            </a:pPr>
            <a:r>
              <a:rPr lang="en-IN" sz="2200" dirty="0">
                <a:latin typeface="Times New Roman" panose="02020603050405020304" pitchFamily="18" charset="0"/>
                <a:cs typeface="Times New Roman" panose="02020603050405020304" pitchFamily="18" charset="0"/>
              </a:rPr>
              <a:t>In general, </a:t>
            </a:r>
            <a:r>
              <a:rPr lang="en-IN" sz="2200" b="1" u="sng" dirty="0">
                <a:latin typeface="Times New Roman" panose="02020603050405020304" pitchFamily="18" charset="0"/>
                <a:cs typeface="Times New Roman" panose="02020603050405020304" pitchFamily="18" charset="0"/>
              </a:rPr>
              <a:t>the Tribunal may confirm, reduce or set aside the order from lower authorities </a:t>
            </a:r>
            <a:r>
              <a:rPr lang="en-IN" sz="2200" dirty="0">
                <a:latin typeface="Times New Roman" panose="02020603050405020304" pitchFamily="18" charset="0"/>
                <a:cs typeface="Times New Roman" panose="02020603050405020304" pitchFamily="18" charset="0"/>
              </a:rPr>
              <a:t>or </a:t>
            </a:r>
            <a:r>
              <a:rPr lang="en-IN" sz="2200" b="1" u="sng" dirty="0">
                <a:latin typeface="Times New Roman" panose="02020603050405020304" pitchFamily="18" charset="0"/>
                <a:cs typeface="Times New Roman" panose="02020603050405020304" pitchFamily="18" charset="0"/>
              </a:rPr>
              <a:t>remand the case for fresh assessment but cannot enhance the addition made by the lower authority. </a:t>
            </a:r>
          </a:p>
          <a:p>
            <a:pPr marL="0" indent="0" algn="just">
              <a:buNone/>
            </a:pPr>
            <a:r>
              <a:rPr lang="en-IN" sz="2200" dirty="0">
                <a:latin typeface="Times New Roman" panose="02020603050405020304" pitchFamily="18" charset="0"/>
                <a:cs typeface="Times New Roman" panose="02020603050405020304" pitchFamily="18" charset="0"/>
              </a:rPr>
              <a:t>However, here the </a:t>
            </a:r>
            <a:r>
              <a:rPr lang="en-IN" sz="2200" b="1" u="sng" dirty="0">
                <a:latin typeface="Times New Roman" panose="02020603050405020304" pitchFamily="18" charset="0"/>
                <a:cs typeface="Times New Roman" panose="02020603050405020304" pitchFamily="18" charset="0"/>
              </a:rPr>
              <a:t>addition made by the Assessing Officer is not enhanced. </a:t>
            </a:r>
          </a:p>
          <a:p>
            <a:pPr marL="0" indent="0" algn="just">
              <a:buNone/>
            </a:pPr>
            <a:r>
              <a:rPr lang="en-IN" sz="2200" b="1" u="sng" dirty="0">
                <a:latin typeface="Times New Roman" panose="02020603050405020304" pitchFamily="18" charset="0"/>
                <a:cs typeface="Times New Roman" panose="02020603050405020304" pitchFamily="18" charset="0"/>
              </a:rPr>
              <a:t>Only the correct value of sale consideration adopted in the given facts and circumstances is dealt with</a:t>
            </a:r>
            <a:r>
              <a:rPr lang="en-IN" sz="2200" dirty="0">
                <a:latin typeface="Times New Roman" panose="02020603050405020304" pitchFamily="18" charset="0"/>
                <a:cs typeface="Times New Roman" panose="02020603050405020304" pitchFamily="18" charset="0"/>
              </a:rPr>
              <a:t>. </a:t>
            </a:r>
          </a:p>
        </p:txBody>
      </p:sp>
      <p:sp>
        <p:nvSpPr>
          <p:cNvPr id="2" name="Footer Placeholder 1">
            <a:extLst>
              <a:ext uri="{FF2B5EF4-FFF2-40B4-BE49-F238E27FC236}">
                <a16:creationId xmlns:a16="http://schemas.microsoft.com/office/drawing/2014/main" id="{0839E883-1C94-0194-58FB-A2236CD51280}"/>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9704983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01840-014A-5442-6DCD-FF81659585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BF5FD-446A-2F58-831E-7581025CF8FE}"/>
              </a:ext>
            </a:extLst>
          </p:cNvPr>
          <p:cNvSpPr>
            <a:spLocks noGrp="1"/>
          </p:cNvSpPr>
          <p:nvPr>
            <p:ph idx="1"/>
          </p:nvPr>
        </p:nvSpPr>
        <p:spPr>
          <a:xfrm>
            <a:off x="293914" y="578189"/>
            <a:ext cx="11462657" cy="5615103"/>
          </a:xfrm>
        </p:spPr>
        <p:txBody>
          <a:bodyPr>
            <a:normAutofit/>
          </a:bodyPr>
          <a:lstStyle/>
          <a:p>
            <a:pPr marL="0" indent="0" algn="just">
              <a:buNone/>
            </a:pPr>
            <a:r>
              <a:rPr lang="en-IN" sz="2200" b="1" dirty="0">
                <a:latin typeface="Times New Roman" panose="02020603050405020304" pitchFamily="18" charset="0"/>
                <a:cs typeface="Times New Roman" panose="02020603050405020304" pitchFamily="18" charset="0"/>
              </a:rPr>
              <a:t>Para 31.2</a:t>
            </a:r>
          </a:p>
          <a:p>
            <a:pPr marL="0" indent="0" algn="just">
              <a:buNone/>
            </a:pPr>
            <a:r>
              <a:rPr lang="en-IN" sz="2200" dirty="0">
                <a:latin typeface="Times New Roman" panose="02020603050405020304" pitchFamily="18" charset="0"/>
                <a:cs typeface="Times New Roman" panose="02020603050405020304" pitchFamily="18" charset="0"/>
              </a:rPr>
              <a:t>Accordingly, </a:t>
            </a:r>
            <a:r>
              <a:rPr lang="en-IN" sz="2200" b="1" u="sng" dirty="0">
                <a:latin typeface="Times New Roman" panose="02020603050405020304" pitchFamily="18" charset="0"/>
                <a:cs typeface="Times New Roman" panose="02020603050405020304" pitchFamily="18" charset="0"/>
              </a:rPr>
              <a:t>it is held that sale consideration for the transfer of 60 per cent of land to the developer in pursuance to the JDA should be calculated adopting stamp duty value of built-up area </a:t>
            </a:r>
            <a:r>
              <a:rPr lang="en-IN" sz="2200" dirty="0">
                <a:latin typeface="Times New Roman" panose="02020603050405020304" pitchFamily="18" charset="0"/>
                <a:cs typeface="Times New Roman" panose="02020603050405020304" pitchFamily="18" charset="0"/>
              </a:rPr>
              <a:t>(total 53301 sq. ft.) received by the </a:t>
            </a:r>
            <a:r>
              <a:rPr lang="en-IN" sz="2200" dirty="0" err="1">
                <a:latin typeface="Times New Roman" panose="02020603050405020304" pitchFamily="18" charset="0"/>
                <a:cs typeface="Times New Roman" panose="02020603050405020304" pitchFamily="18" charset="0"/>
              </a:rPr>
              <a:t>assessee</a:t>
            </a:r>
            <a:r>
              <a:rPr lang="en-IN" sz="2200" dirty="0">
                <a:latin typeface="Times New Roman" panose="02020603050405020304" pitchFamily="18" charset="0"/>
                <a:cs typeface="Times New Roman" panose="02020603050405020304" pitchFamily="18" charset="0"/>
              </a:rPr>
              <a:t> which stand at </a:t>
            </a:r>
            <a:r>
              <a:rPr lang="en-IN" sz="2200" dirty="0" err="1">
                <a:latin typeface="Times New Roman" panose="02020603050405020304" pitchFamily="18" charset="0"/>
                <a:cs typeface="Times New Roman" panose="02020603050405020304" pitchFamily="18" charset="0"/>
              </a:rPr>
              <a:t>Rs</a:t>
            </a:r>
            <a:r>
              <a:rPr lang="en-IN" sz="2200" dirty="0">
                <a:latin typeface="Times New Roman" panose="02020603050405020304" pitchFamily="18" charset="0"/>
                <a:cs typeface="Times New Roman" panose="02020603050405020304" pitchFamily="18" charset="0"/>
              </a:rPr>
              <a:t>. 3530 per </a:t>
            </a:r>
            <a:r>
              <a:rPr lang="en-IN" sz="2200" dirty="0" err="1">
                <a:latin typeface="Times New Roman" panose="02020603050405020304" pitchFamily="18" charset="0"/>
                <a:cs typeface="Times New Roman" panose="02020603050405020304" pitchFamily="18" charset="0"/>
              </a:rPr>
              <a:t>sq</a:t>
            </a:r>
            <a:r>
              <a:rPr lang="en-IN" sz="2200" dirty="0">
                <a:latin typeface="Times New Roman" panose="02020603050405020304" pitchFamily="18" charset="0"/>
                <a:cs typeface="Times New Roman" panose="02020603050405020304" pitchFamily="18" charset="0"/>
              </a:rPr>
              <a:t> ft. </a:t>
            </a:r>
          </a:p>
          <a:p>
            <a:pPr marL="0" indent="0" algn="just">
              <a:buNone/>
            </a:pPr>
            <a:r>
              <a:rPr lang="en-IN" sz="2200" dirty="0">
                <a:latin typeface="Times New Roman" panose="02020603050405020304" pitchFamily="18" charset="0"/>
                <a:cs typeface="Times New Roman" panose="02020603050405020304" pitchFamily="18" charset="0"/>
              </a:rPr>
              <a:t>Thereafter, </a:t>
            </a:r>
            <a:r>
              <a:rPr lang="en-IN" sz="2200" b="1" u="sng" dirty="0">
                <a:latin typeface="Times New Roman" panose="02020603050405020304" pitchFamily="18" charset="0"/>
                <a:cs typeface="Times New Roman" panose="02020603050405020304" pitchFamily="18" charset="0"/>
              </a:rPr>
              <a:t>it is necessary to provide deduction of expenses if any incurred, indexed cost of acquisition and indexed cost of improvement if any</a:t>
            </a:r>
            <a:r>
              <a:rPr lang="en-IN" sz="2200" dirty="0">
                <a:latin typeface="Times New Roman" panose="02020603050405020304" pitchFamily="18" charset="0"/>
                <a:cs typeface="Times New Roman" panose="02020603050405020304" pitchFamily="18" charset="0"/>
              </a:rPr>
              <a:t>. </a:t>
            </a:r>
          </a:p>
          <a:p>
            <a:pPr marL="0" indent="0" algn="just">
              <a:buNone/>
            </a:pPr>
            <a:r>
              <a:rPr lang="en-IN" sz="2200" dirty="0">
                <a:latin typeface="Times New Roman" panose="02020603050405020304" pitchFamily="18" charset="0"/>
                <a:cs typeface="Times New Roman" panose="02020603050405020304" pitchFamily="18" charset="0"/>
              </a:rPr>
              <a:t>It is noted </a:t>
            </a:r>
            <a:r>
              <a:rPr lang="en-IN" sz="2200" b="1" u="sng" dirty="0">
                <a:latin typeface="Times New Roman" panose="02020603050405020304" pitchFamily="18" charset="0"/>
                <a:cs typeface="Times New Roman" panose="02020603050405020304" pitchFamily="18" charset="0"/>
              </a:rPr>
              <a:t>that Assessing Officer has adopted cost of acquisition at </a:t>
            </a:r>
            <a:r>
              <a:rPr lang="en-IN" sz="2200" b="1" u="sng" dirty="0" err="1">
                <a:latin typeface="Times New Roman" panose="02020603050405020304" pitchFamily="18" charset="0"/>
                <a:cs typeface="Times New Roman" panose="02020603050405020304" pitchFamily="18" charset="0"/>
              </a:rPr>
              <a:t>Rs</a:t>
            </a:r>
            <a:r>
              <a:rPr lang="en-IN" sz="2200" b="1" u="sng" dirty="0">
                <a:latin typeface="Times New Roman" panose="02020603050405020304" pitchFamily="18" charset="0"/>
                <a:cs typeface="Times New Roman" panose="02020603050405020304" pitchFamily="18" charset="0"/>
              </a:rPr>
              <a:t>. 1 lakh in arbitrary manner which is contrary to provisions of the Act</a:t>
            </a:r>
            <a:r>
              <a:rPr lang="en-IN" sz="2200" dirty="0">
                <a:latin typeface="Times New Roman" panose="02020603050405020304" pitchFamily="18" charset="0"/>
                <a:cs typeface="Times New Roman" panose="02020603050405020304" pitchFamily="18" charset="0"/>
              </a:rPr>
              <a:t>. </a:t>
            </a:r>
          </a:p>
          <a:p>
            <a:pPr marL="0" indent="0" algn="just">
              <a:buNone/>
            </a:pPr>
            <a:r>
              <a:rPr lang="en-IN" sz="2200" dirty="0">
                <a:latin typeface="Times New Roman" panose="02020603050405020304" pitchFamily="18" charset="0"/>
                <a:cs typeface="Times New Roman" panose="02020603050405020304" pitchFamily="18" charset="0"/>
              </a:rPr>
              <a:t>It is noted that the Assessing Officer in the assessment year 2019-20 while computing the capital gain on sale of 38 flats has adopted indexed cost of acquisition at Rs. 1.46 crore. </a:t>
            </a:r>
          </a:p>
          <a:p>
            <a:pPr marL="0" indent="0" algn="just">
              <a:buNone/>
            </a:pPr>
            <a:r>
              <a:rPr lang="en-IN" sz="2200" dirty="0">
                <a:latin typeface="Times New Roman" panose="02020603050405020304" pitchFamily="18" charset="0"/>
                <a:cs typeface="Times New Roman" panose="02020603050405020304" pitchFamily="18" charset="0"/>
              </a:rPr>
              <a:t>Therefore, </a:t>
            </a:r>
            <a:r>
              <a:rPr lang="en-IN" sz="2200" b="1" u="sng" dirty="0">
                <a:latin typeface="Times New Roman" panose="02020603050405020304" pitchFamily="18" charset="0"/>
                <a:cs typeface="Times New Roman" panose="02020603050405020304" pitchFamily="18" charset="0"/>
              </a:rPr>
              <a:t>the Assessing Officer is directed to adopt correct value of cost of acquisition to determine the value of long-term capital gain arising to the assessee on transfer of land property in pursuance to the JDA. </a:t>
            </a:r>
          </a:p>
        </p:txBody>
      </p:sp>
      <p:sp>
        <p:nvSpPr>
          <p:cNvPr id="2" name="Footer Placeholder 1">
            <a:extLst>
              <a:ext uri="{FF2B5EF4-FFF2-40B4-BE49-F238E27FC236}">
                <a16:creationId xmlns:a16="http://schemas.microsoft.com/office/drawing/2014/main" id="{30B4C609-2F45-EBD9-BDA2-7A85BB7CD3E8}"/>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3779828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EC69C-7433-2EA7-E7E6-810ED4F6668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493FD9-018F-CACE-D6C9-2FCB61C40924}"/>
              </a:ext>
            </a:extLst>
          </p:cNvPr>
          <p:cNvSpPr>
            <a:spLocks noGrp="1"/>
          </p:cNvSpPr>
          <p:nvPr>
            <p:ph idx="1"/>
          </p:nvPr>
        </p:nvSpPr>
        <p:spPr>
          <a:xfrm>
            <a:off x="727113" y="561860"/>
            <a:ext cx="10626687" cy="5615103"/>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III. INCOME TAX : Where assessee received 44 flats under JDA and treated same as capital assets, entire flats were to be regarded as one residential house and assessee was entitled to deduction under sections 54/54F on capital gains arising on transfer of land</a:t>
            </a:r>
          </a:p>
        </p:txBody>
      </p:sp>
      <p:sp>
        <p:nvSpPr>
          <p:cNvPr id="2" name="Footer Placeholder 1">
            <a:extLst>
              <a:ext uri="{FF2B5EF4-FFF2-40B4-BE49-F238E27FC236}">
                <a16:creationId xmlns:a16="http://schemas.microsoft.com/office/drawing/2014/main" id="{4060427C-86DB-0150-99D0-7D5BA339BFE9}"/>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0451519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lgn="just">
              <a:buNone/>
            </a:pPr>
            <a:r>
              <a:rPr lang="en-US" sz="2200" b="1" dirty="0">
                <a:latin typeface="Times New Roman" panose="02020603050405020304" pitchFamily="18" charset="0"/>
                <a:cs typeface="Times New Roman" panose="02020603050405020304" pitchFamily="18" charset="0"/>
              </a:rPr>
              <a:t>III. Section </a:t>
            </a:r>
            <a:r>
              <a:rPr lang="en-US" sz="2200" b="1" u="sng" dirty="0">
                <a:latin typeface="Times New Roman" panose="02020603050405020304" pitchFamily="18" charset="0"/>
                <a:cs typeface="Times New Roman" panose="02020603050405020304" pitchFamily="18" charset="0"/>
              </a:rPr>
              <a:t>54</a:t>
            </a:r>
            <a:r>
              <a:rPr lang="en-US" sz="2200" b="1" dirty="0">
                <a:latin typeface="Times New Roman" panose="02020603050405020304" pitchFamily="18" charset="0"/>
                <a:cs typeface="Times New Roman" panose="02020603050405020304" pitchFamily="18" charset="0"/>
              </a:rPr>
              <a:t>, read with section </a:t>
            </a:r>
            <a:r>
              <a:rPr lang="en-US" sz="2200" b="1" u="sng" dirty="0">
                <a:latin typeface="Times New Roman" panose="02020603050405020304" pitchFamily="18" charset="0"/>
                <a:cs typeface="Times New Roman" panose="02020603050405020304" pitchFamily="18" charset="0"/>
              </a:rPr>
              <a:t>54F</a:t>
            </a:r>
            <a:r>
              <a:rPr lang="en-US" sz="2200" b="1" dirty="0">
                <a:latin typeface="Times New Roman" panose="02020603050405020304" pitchFamily="18" charset="0"/>
                <a:cs typeface="Times New Roman" panose="02020603050405020304" pitchFamily="18" charset="0"/>
              </a:rPr>
              <a:t>, of the Income-tax Act, 1961 - Capital gains - Profit on sale of property used for residence (Scope of provision) - Assessment year 2018-19 –</a:t>
            </a:r>
          </a:p>
          <a:p>
            <a:pPr marL="0" indent="0" algn="just">
              <a:buNone/>
            </a:pPr>
            <a:r>
              <a:rPr lang="en-US" sz="2200" b="1" dirty="0">
                <a:latin typeface="Times New Roman" panose="02020603050405020304" pitchFamily="18" charset="0"/>
                <a:cs typeface="Times New Roman" panose="02020603050405020304" pitchFamily="18" charset="0"/>
              </a:rPr>
              <a:t> Assessee received 44 flats under JDA and treated same as capital assets and Assessing Officer denied exemption under sections 54/54F –</a:t>
            </a:r>
          </a:p>
          <a:p>
            <a:pPr marL="0" indent="0" algn="just">
              <a:buNone/>
            </a:pPr>
            <a:r>
              <a:rPr lang="en-US" sz="2200" b="1" dirty="0">
                <a:latin typeface="Times New Roman" panose="02020603050405020304" pitchFamily="18" charset="0"/>
                <a:cs typeface="Times New Roman" panose="02020603050405020304" pitchFamily="18" charset="0"/>
              </a:rPr>
              <a:t> Whether assessee was entitled to deduction by considering entire 44 flats as one residential house - Held, yes [Para 31.5] [In </a:t>
            </a:r>
            <a:r>
              <a:rPr lang="en-US" sz="2200" b="1" dirty="0" err="1">
                <a:latin typeface="Times New Roman" panose="02020603050405020304" pitchFamily="18" charset="0"/>
                <a:cs typeface="Times New Roman" panose="02020603050405020304" pitchFamily="18" charset="0"/>
              </a:rPr>
              <a:t>favour</a:t>
            </a:r>
            <a:r>
              <a:rPr lang="en-US" sz="2200" b="1" dirty="0">
                <a:latin typeface="Times New Roman" panose="02020603050405020304" pitchFamily="18" charset="0"/>
                <a:cs typeface="Times New Roman" panose="02020603050405020304" pitchFamily="18" charset="0"/>
              </a:rPr>
              <a:t> of assessee]</a:t>
            </a:r>
            <a:endParaRPr lang="en-IN" sz="2200" dirty="0">
              <a:latin typeface="Times New Roman" panose="02020603050405020304" pitchFamily="18" charset="0"/>
              <a:cs typeface="Times New Roman" panose="02020603050405020304" pitchFamily="18" charset="0"/>
            </a:endParaRPr>
          </a:p>
          <a:p>
            <a:pPr marL="0" indent="0">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A123BF2-4618-BD8B-2958-4F41577DF1CD}"/>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12488666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buNone/>
            </a:pPr>
            <a:r>
              <a:rPr lang="en-US" sz="2200" b="1" cap="all" dirty="0">
                <a:latin typeface="Times New Roman" panose="02020603050405020304" pitchFamily="18" charset="0"/>
                <a:cs typeface="Times New Roman" panose="02020603050405020304" pitchFamily="18" charset="0"/>
              </a:rPr>
              <a:t>FACTS III</a:t>
            </a:r>
          </a:p>
          <a:p>
            <a:pPr marL="0" indent="0" algn="just">
              <a:buNone/>
            </a:pPr>
            <a:r>
              <a:rPr lang="en-IN" sz="2200" dirty="0">
                <a:latin typeface="Times New Roman" panose="02020603050405020304" pitchFamily="18" charset="0"/>
                <a:cs typeface="Times New Roman" panose="02020603050405020304" pitchFamily="18" charset="0"/>
              </a:rPr>
              <a:t>For the assessment year 2018-19, the Assessing Officer taxed capital gains on transfer under the JDA and also computed capital gains on sale of one flat without allowing exemption under sections 54/54F.</a:t>
            </a:r>
          </a:p>
          <a:p>
            <a:pPr marL="0" indent="0" algn="just">
              <a:buNone/>
            </a:pPr>
            <a:r>
              <a:rPr lang="en-IN" sz="2200" dirty="0">
                <a:latin typeface="Times New Roman" panose="02020603050405020304" pitchFamily="18" charset="0"/>
                <a:cs typeface="Times New Roman" panose="02020603050405020304" pitchFamily="18" charset="0"/>
              </a:rPr>
              <a:t> For the assessment year 2019-20, while computing capital gains on sale of 38 flats, the Assessing Officer reduced Rs. 1.50 crores towards investment in residential house property.</a:t>
            </a:r>
          </a:p>
          <a:p>
            <a:pPr marL="0" indent="0" algn="just">
              <a:buNone/>
            </a:pPr>
            <a:r>
              <a:rPr lang="en-IN" sz="2200" dirty="0">
                <a:latin typeface="Times New Roman" panose="02020603050405020304" pitchFamily="18" charset="0"/>
                <a:cs typeface="Times New Roman" panose="02020603050405020304" pitchFamily="18" charset="0"/>
              </a:rPr>
              <a:t>On appeal, the Commissioner (Appeals) confirmed the additions.</a:t>
            </a:r>
          </a:p>
          <a:p>
            <a:pPr marL="0" indent="0">
              <a:buNone/>
            </a:pPr>
            <a:endParaRPr lang="en-IN" sz="2200" dirty="0">
              <a:latin typeface="Times New Roman" panose="02020603050405020304" pitchFamily="18" charset="0"/>
              <a:cs typeface="Times New Roman" panose="02020603050405020304" pitchFamily="18" charset="0"/>
            </a:endParaRPr>
          </a:p>
          <a:p>
            <a:pPr marL="0" indent="0">
              <a:buNone/>
            </a:pP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314ABAA-4CB7-FBAC-03E9-37D99E04C9F7}"/>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27678194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buNone/>
            </a:pPr>
            <a:r>
              <a:rPr lang="en-IN" sz="2200" dirty="0">
                <a:latin typeface="Times New Roman" panose="02020603050405020304" pitchFamily="18" charset="0"/>
                <a:cs typeface="Times New Roman" panose="02020603050405020304" pitchFamily="18" charset="0"/>
              </a:rPr>
              <a:t>On appeal to the Tribunal:</a:t>
            </a:r>
          </a:p>
          <a:p>
            <a:pPr marL="0" indent="0">
              <a:buNone/>
            </a:pPr>
            <a:r>
              <a:rPr lang="en-US" sz="2200" b="1" cap="all" dirty="0">
                <a:latin typeface="Times New Roman" panose="02020603050405020304" pitchFamily="18" charset="0"/>
                <a:cs typeface="Times New Roman" panose="02020603050405020304" pitchFamily="18" charset="0"/>
              </a:rPr>
              <a:t>HELD III</a:t>
            </a:r>
          </a:p>
          <a:p>
            <a:pPr marL="0" indent="0" algn="just">
              <a:buNone/>
            </a:pPr>
            <a:r>
              <a:rPr lang="en-IN" sz="2200" dirty="0">
                <a:latin typeface="Times New Roman" panose="02020603050405020304" pitchFamily="18" charset="0"/>
                <a:cs typeface="Times New Roman" panose="02020603050405020304" pitchFamily="18" charset="0"/>
              </a:rPr>
              <a:t>The question arises whether the long-term capital gain arrived as per above laid procedure be brought to tax or whether the assessee shall be eligible for exemption/deduction under section 54/54F. </a:t>
            </a:r>
          </a:p>
          <a:p>
            <a:pPr marL="0" indent="0" algn="just">
              <a:buNone/>
            </a:pPr>
            <a:r>
              <a:rPr lang="en-IN" sz="2200" dirty="0">
                <a:latin typeface="Times New Roman" panose="02020603050405020304" pitchFamily="18" charset="0"/>
                <a:cs typeface="Times New Roman" panose="02020603050405020304" pitchFamily="18" charset="0"/>
              </a:rPr>
              <a:t>The assessee contended whatever the capital gain arrived shall be considered as investment in the residential house. </a:t>
            </a:r>
          </a:p>
          <a:p>
            <a:pPr marL="0" indent="0" algn="just">
              <a:buNone/>
            </a:pPr>
            <a:r>
              <a:rPr lang="en-IN" sz="2200" dirty="0">
                <a:latin typeface="Times New Roman" panose="02020603050405020304" pitchFamily="18" charset="0"/>
                <a:cs typeface="Times New Roman" panose="02020603050405020304" pitchFamily="18" charset="0"/>
              </a:rPr>
              <a:t>The assessee contended entire 44 flats allotted to the assessee shall be considered as investment in a residential house. </a:t>
            </a:r>
          </a:p>
          <a:p>
            <a:pPr marL="0" indent="0" algn="just">
              <a:buNone/>
            </a:pPr>
            <a:r>
              <a:rPr lang="en-IN" sz="2200" b="1" u="sng" dirty="0">
                <a:latin typeface="Times New Roman" panose="02020603050405020304" pitchFamily="18" charset="0"/>
                <a:cs typeface="Times New Roman" panose="02020603050405020304" pitchFamily="18" charset="0"/>
              </a:rPr>
              <a:t>There is force in argument of the assessee which is supported by the ruling of Karnataka High Court of Karnataka in the case of CIT v. D. Ananda </a:t>
            </a:r>
            <a:r>
              <a:rPr lang="en-IN" sz="2200" b="1" u="sng" dirty="0" err="1">
                <a:latin typeface="Times New Roman" panose="02020603050405020304" pitchFamily="18" charset="0"/>
                <a:cs typeface="Times New Roman" panose="02020603050405020304" pitchFamily="18" charset="0"/>
              </a:rPr>
              <a:t>Basappa</a:t>
            </a:r>
            <a:r>
              <a:rPr lang="en-IN" sz="2200" b="1" u="sng" dirty="0">
                <a:latin typeface="Times New Roman" panose="02020603050405020304" pitchFamily="18" charset="0"/>
                <a:cs typeface="Times New Roman" panose="02020603050405020304" pitchFamily="18" charset="0"/>
              </a:rPr>
              <a:t> reported in [2009] 180 Taxman 4 (Karnataka)/[2009] 309 ITR 329 (Karnataka). </a:t>
            </a:r>
          </a:p>
          <a:p>
            <a:pPr marL="0" indent="0" algn="just">
              <a:buNone/>
            </a:pPr>
            <a:r>
              <a:rPr lang="en-IN" sz="2200" dirty="0">
                <a:latin typeface="Times New Roman" panose="02020603050405020304" pitchFamily="18" charset="0"/>
                <a:cs typeface="Times New Roman" panose="02020603050405020304" pitchFamily="18" charset="0"/>
              </a:rPr>
              <a:t>In </a:t>
            </a:r>
            <a:r>
              <a:rPr lang="en-IN" sz="2200" b="1" u="sng" dirty="0">
                <a:latin typeface="Times New Roman" panose="02020603050405020304" pitchFamily="18" charset="0"/>
                <a:cs typeface="Times New Roman" panose="02020603050405020304" pitchFamily="18" charset="0"/>
              </a:rPr>
              <a:t>the said case, the assessee, HUF sold a residential house and purchased 2 residential flats adjacent to each other through two different sale deeds. </a:t>
            </a:r>
          </a:p>
        </p:txBody>
      </p:sp>
      <p:sp>
        <p:nvSpPr>
          <p:cNvPr id="2" name="Footer Placeholder 1">
            <a:extLst>
              <a:ext uri="{FF2B5EF4-FFF2-40B4-BE49-F238E27FC236}">
                <a16:creationId xmlns:a16="http://schemas.microsoft.com/office/drawing/2014/main" id="{09574898-1C45-CB22-FA76-55BCB56975D3}"/>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30542879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13" y="561860"/>
            <a:ext cx="10626687" cy="5615103"/>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Para 31.3</a:t>
            </a:r>
          </a:p>
          <a:p>
            <a:pPr marL="0" indent="0" algn="just">
              <a:buNone/>
            </a:pPr>
            <a:r>
              <a:rPr lang="en-IN" sz="2400" dirty="0">
                <a:latin typeface="Times New Roman" panose="02020603050405020304" pitchFamily="18" charset="0"/>
                <a:cs typeface="Times New Roman" panose="02020603050405020304" pitchFamily="18" charset="0"/>
              </a:rPr>
              <a:t>The assessee claimed exemption under section 54 on account of purchase of those two flats. </a:t>
            </a:r>
          </a:p>
          <a:p>
            <a:pPr marL="0" indent="0" algn="just">
              <a:buNone/>
            </a:pPr>
            <a:r>
              <a:rPr lang="en-IN" sz="2400" dirty="0">
                <a:latin typeface="Times New Roman" panose="02020603050405020304" pitchFamily="18" charset="0"/>
                <a:cs typeface="Times New Roman" panose="02020603050405020304" pitchFamily="18" charset="0"/>
              </a:rPr>
              <a:t>But the revenue authority restricted the exemption under section 54 to the extent of purchase value of 1 flat. </a:t>
            </a:r>
          </a:p>
          <a:p>
            <a:pPr marL="0" indent="0" algn="just">
              <a:buNone/>
            </a:pPr>
            <a:r>
              <a:rPr lang="en-IN" sz="2400" dirty="0">
                <a:latin typeface="Times New Roman" panose="02020603050405020304" pitchFamily="18" charset="0"/>
                <a:cs typeface="Times New Roman" panose="02020603050405020304" pitchFamily="18" charset="0"/>
              </a:rPr>
              <a:t>On appeal before the Tribunal by the assessee, the Tribunal decided the issue in favour of the assessee.</a:t>
            </a:r>
          </a:p>
          <a:p>
            <a:pPr marL="0" indent="0" algn="just">
              <a:buNone/>
            </a:pPr>
            <a:r>
              <a:rPr lang="en-IN" sz="2400" dirty="0">
                <a:latin typeface="Times New Roman" panose="02020603050405020304" pitchFamily="18" charset="0"/>
                <a:cs typeface="Times New Roman" panose="02020603050405020304" pitchFamily="18" charset="0"/>
              </a:rPr>
              <a:t>On further appeal by the revenue before the High Court, the bench held that a plain reading of section 54(1) discloses that when an individual assessee or an HUF assessee sells a residential building or land appurtenant thereto, he can invest capital gain for purchase of a residential building to seek exemption of the capital gain tax. </a:t>
            </a:r>
          </a:p>
          <a:p>
            <a:pPr marL="0" indent="0" algn="just">
              <a:buNone/>
            </a:pPr>
            <a:r>
              <a:rPr lang="en-IN" sz="2400" dirty="0">
                <a:latin typeface="Times New Roman" panose="02020603050405020304" pitchFamily="18" charset="0"/>
                <a:cs typeface="Times New Roman" panose="02020603050405020304" pitchFamily="18" charset="0"/>
              </a:rPr>
              <a:t>Section 13 of the General Clauses Act declares that whenever the singular is used for a word, it is permissible to include the plural. </a:t>
            </a:r>
          </a:p>
        </p:txBody>
      </p:sp>
      <p:sp>
        <p:nvSpPr>
          <p:cNvPr id="2" name="Footer Placeholder 1">
            <a:extLst>
              <a:ext uri="{FF2B5EF4-FFF2-40B4-BE49-F238E27FC236}">
                <a16:creationId xmlns:a16="http://schemas.microsoft.com/office/drawing/2014/main" id="{D424F6EB-DBBA-5B38-33B4-2B788E901934}"/>
              </a:ext>
            </a:extLst>
          </p:cNvPr>
          <p:cNvSpPr>
            <a:spLocks noGrp="1"/>
          </p:cNvSpPr>
          <p:nvPr>
            <p:ph type="ftr" sz="quarter" idx="11"/>
          </p:nvPr>
        </p:nvSpPr>
        <p:spPr/>
        <p:txBody>
          <a:bodyPr/>
          <a:lstStyle/>
          <a:p>
            <a:r>
              <a:rPr lang="en-IN"/>
              <a:t>H.C. Khincha &amp; Co</a:t>
            </a:r>
            <a:endParaRPr lang="en-IN" dirty="0"/>
          </a:p>
        </p:txBody>
      </p:sp>
    </p:spTree>
    <p:extLst>
      <p:ext uri="{BB962C8B-B14F-4D97-AF65-F5344CB8AC3E}">
        <p14:creationId xmlns:p14="http://schemas.microsoft.com/office/powerpoint/2010/main" val="916166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82136</Words>
  <Application>Microsoft Office PowerPoint</Application>
  <PresentationFormat>Widescreen</PresentationFormat>
  <Paragraphs>3656</Paragraphs>
  <Slides>529</Slides>
  <Notes>69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529</vt:i4>
      </vt:variant>
    </vt:vector>
  </HeadingPairs>
  <TitlesOfParts>
    <vt:vector size="539" baseType="lpstr">
      <vt:lpstr>Arial</vt:lpstr>
      <vt:lpstr>Calibri</vt:lpstr>
      <vt:lpstr>Calibri Light</vt:lpstr>
      <vt:lpstr>Liberation Serif</vt:lpstr>
      <vt:lpstr>Palatino Linotype</vt:lpstr>
      <vt:lpstr>TiMES</vt:lpstr>
      <vt:lpstr>TiMES</vt:lpstr>
      <vt:lpstr>Times New Roman</vt:lpstr>
      <vt:lpstr>Wingdings</vt:lpstr>
      <vt:lpstr>Office Theme</vt:lpstr>
      <vt:lpstr>RECENT JUDICIAL PRONOUNCEMENTS ON  REAL ESTATE</vt:lpstr>
      <vt:lpstr>PowerPoint Presentation</vt:lpstr>
      <vt:lpstr>PowerPoint Presentation</vt:lpstr>
      <vt:lpstr>PowerPoint Presentation</vt:lpstr>
      <vt:lpstr>PowerPoint Presentation</vt:lpstr>
      <vt:lpstr>PowerPoint Presentation</vt:lpstr>
      <vt:lpstr>PowerPoint Presentation</vt:lpstr>
      <vt:lpstr>Consideration for the purpose of transfer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Seshasayee Steels (P.) Ltd. v. Assistant Commissioner of Income Tax, Company Circle - VI(2), Chennai [2020] 115 taxmann.com 5 (SC) dated 04.12.2019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away : Section 2(47)(v)</vt:lpstr>
      <vt:lpstr>Take away : Section 2(47)(v)</vt:lpstr>
      <vt:lpstr>Take away : Section 2(47)(vi)</vt:lpstr>
      <vt:lpstr>Take away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 IN SECTION  45(5A), 50C AND 43CA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Amendment made in Budget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Finance Minister’s Speech  (Finance Act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 - 4 DATE OF TRANSFER IS FROZEN</vt:lpstr>
      <vt:lpstr>PowerPoint Presentation</vt:lpstr>
      <vt:lpstr>ISSUE - 5 PERIOD OF HOLDING</vt:lpstr>
      <vt:lpstr>PowerPoint Presentation</vt:lpstr>
      <vt:lpstr>PowerPoint Presentation</vt:lpstr>
      <vt:lpstr>ISSUE - 6 INDEXATION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 - 7 COST OF IMPROVEMENT- TILL WHICH DATE</vt:lpstr>
      <vt:lpstr>ISSUE - 8 SPECIFIED AGREEMENT</vt:lpstr>
      <vt:lpstr>ISSUE - 9 WHAT IF TRANSFER IS LATER THAN THE DATE OF ISSUE OF COMPLETION CERTIFICATE</vt:lpstr>
      <vt:lpstr>ISSUE - 10 WHAT IF TRANSFERRED BEFORE ISSUE OF COMPLETION CERTIFICATE.</vt:lpstr>
      <vt:lpstr>PowerPoint Presentation</vt:lpstr>
      <vt:lpstr>PowerPoint Presentation</vt:lpstr>
      <vt:lpstr>PowerPoint Presentation</vt:lpstr>
      <vt:lpstr>PowerPoint Presentation</vt:lpstr>
      <vt:lpstr>PowerPoint Presentation</vt:lpstr>
      <vt:lpstr>ISSUE - 11 EXEMPTION UNDER SECTION 54/54F</vt:lpstr>
      <vt:lpstr>PowerPoint Presentation</vt:lpstr>
      <vt:lpstr>PowerPoint Presentation</vt:lpstr>
      <vt:lpstr>PowerPoint Presentation</vt:lpstr>
      <vt:lpstr>ISSUE -12 CAPITAL GAINS ACCOUNT SCHEME</vt:lpstr>
      <vt:lpstr>PowerPoint Presentation</vt:lpstr>
      <vt:lpstr>PowerPoint Presentation</vt:lpstr>
      <vt:lpstr>Section 194IC - Analysis</vt:lpstr>
      <vt:lpstr>Section 194IC - Analysis</vt:lpstr>
      <vt:lpstr>Section 194IC - Analysis</vt:lpstr>
      <vt:lpstr>Cost with reference to certain modes of acquisition.</vt:lpstr>
      <vt:lpstr>ISSUES IN SECTION 50C   SPECIAL PROVISION FOR FULL VALUE OF CONSIDERATION IN CERTAIN CASES </vt:lpstr>
      <vt:lpstr>PowerPoint Presentation</vt:lpstr>
      <vt:lpstr>MEMORANDUM EXPLAINING THE PROVISIONS IN THE FINANCE BILL, 2002  PROVISIONS RELATING TO DIRECT TAXES</vt:lpstr>
      <vt:lpstr>MEMORANDUM EXPLAINING THE PROVISIONS IN THE FINANCE BILL, 2002 PROVISIONS RELATING TO DIRECT TAXES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SALIENT FEATURES OF SECTION 50C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Contrary view Provisions of S. 50C  are not applicable to land development rights Smt. Sowmya Sathyan V ITO, Mysuru, ITAT Bangalore in ITA 1224/ BANG/2019 dated 02.12.2020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 - 9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Dell</cp:lastModifiedBy>
  <cp:revision>134</cp:revision>
  <dcterms:created xsi:type="dcterms:W3CDTF">2026-02-27T12:41:54Z</dcterms:created>
  <dcterms:modified xsi:type="dcterms:W3CDTF">2026-03-14T13:31:36Z</dcterms:modified>
</cp:coreProperties>
</file>