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4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8" r:id="rId11"/>
    <p:sldId id="265" r:id="rId12"/>
    <p:sldId id="270" r:id="rId13"/>
    <p:sldId id="271" r:id="rId14"/>
    <p:sldId id="269" r:id="rId15"/>
    <p:sldId id="272" r:id="rId16"/>
    <p:sldId id="348" r:id="rId17"/>
    <p:sldId id="349" r:id="rId18"/>
    <p:sldId id="351" r:id="rId19"/>
    <p:sldId id="352" r:id="rId20"/>
    <p:sldId id="350" r:id="rId21"/>
    <p:sldId id="353" r:id="rId22"/>
    <p:sldId id="354" r:id="rId23"/>
    <p:sldId id="355" r:id="rId24"/>
    <p:sldId id="3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45E"/>
    <a:srgbClr val="BCB7BE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93" autoAdjust="0"/>
    <p:restoredTop sz="80495" autoAdjust="0"/>
  </p:normalViewPr>
  <p:slideViewPr>
    <p:cSldViewPr snapToGrid="0">
      <p:cViewPr varScale="1">
        <p:scale>
          <a:sx n="69" d="100"/>
          <a:sy n="69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727A4-3AEA-4DDA-B7E8-9100704AF008}" type="datetimeFigureOut">
              <a:rPr lang="en-IN" smtClean="0"/>
              <a:t>19-02-2026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F5DFE-1EC9-4483-BE46-3009270ACD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09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F5DFE-1EC9-4483-BE46-3009270ACD9D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841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F5DFE-1EC9-4483-BE46-3009270ACD9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145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F5DFE-1EC9-4483-BE46-3009270ACD9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54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F5DFE-1EC9-4483-BE46-3009270ACD9D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612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5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2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7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7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4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2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5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6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9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1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9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AEBE0E30-235A-6248-E7E3-6A3FA77B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b="1"/>
              <a:t>CA Real Estate Practice Excellence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r trail lights on a Highway">
            <a:extLst>
              <a:ext uri="{FF2B5EF4-FFF2-40B4-BE49-F238E27FC236}">
                <a16:creationId xmlns:a16="http://schemas.microsoft.com/office/drawing/2014/main" id="{01C2714F-4E8B-D794-A974-22A7ED8909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52" r="21340" b="-1"/>
          <a:stretch>
            <a:fillRect/>
          </a:stretch>
        </p:blipFill>
        <p:spPr>
          <a:xfrm>
            <a:off x="5591908" y="10"/>
            <a:ext cx="6600091" cy="6857990"/>
          </a:xfrm>
          <a:prstGeom prst="rect">
            <a:avLst/>
          </a:prstGeom>
        </p:spPr>
      </p:pic>
      <p:sp>
        <p:nvSpPr>
          <p:cNvPr id="6" name="Text 1">
            <a:extLst>
              <a:ext uri="{FF2B5EF4-FFF2-40B4-BE49-F238E27FC236}">
                <a16:creationId xmlns:a16="http://schemas.microsoft.com/office/drawing/2014/main" id="{DBF54B0C-C190-6012-EB45-9046F23F2541}"/>
              </a:ext>
            </a:extLst>
          </p:cNvPr>
          <p:cNvSpPr/>
          <p:nvPr/>
        </p:nvSpPr>
        <p:spPr>
          <a:xfrm>
            <a:off x="714685" y="3429000"/>
            <a:ext cx="4246888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8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Values, Attitudes, and Habits for Success</a:t>
            </a:r>
            <a:endParaRPr lang="en-US" sz="1800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7D2C1681-FDD1-F697-D6F7-05B94273F9E8}"/>
              </a:ext>
            </a:extLst>
          </p:cNvPr>
          <p:cNvSpPr/>
          <p:nvPr/>
        </p:nvSpPr>
        <p:spPr>
          <a:xfrm>
            <a:off x="430354" y="3800491"/>
            <a:ext cx="4679527" cy="610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470"/>
              </a:lnSpc>
              <a:buNone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Guiding First - Generation Wealth Creators Through Integrity and Excellence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0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9BBA-0020-C1FE-7E70-BD2B8405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38B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Empathy and Patience</a:t>
            </a:r>
            <a:br>
              <a:rPr lang="en-US" sz="4000" dirty="0"/>
            </a:br>
            <a:endParaRPr lang="en-IN" dirty="0"/>
          </a:p>
        </p:txBody>
      </p:sp>
      <p:pic>
        <p:nvPicPr>
          <p:cNvPr id="4" name="Picture 3" descr="A colorful circles with white text&#10;&#10;Description automatically generated">
            <a:extLst>
              <a:ext uri="{FF2B5EF4-FFF2-40B4-BE49-F238E27FC236}">
                <a16:creationId xmlns:a16="http://schemas.microsoft.com/office/drawing/2014/main" id="{48198A9C-70D7-0C99-830B-61CDF68DB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20" y="1508096"/>
            <a:ext cx="5271748" cy="2446215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87B2F9E-FA26-B2DF-E398-B6078E5E77CD}"/>
              </a:ext>
            </a:extLst>
          </p:cNvPr>
          <p:cNvSpPr/>
          <p:nvPr/>
        </p:nvSpPr>
        <p:spPr>
          <a:xfrm>
            <a:off x="1249394" y="1982081"/>
            <a:ext cx="4563787" cy="90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Scenario: Client arrives with crumpled receipts and no balance sheet.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385024C7-2143-1063-1B1E-F9CC30EA6B09}"/>
              </a:ext>
            </a:extLst>
          </p:cNvPr>
          <p:cNvSpPr/>
          <p:nvPr/>
        </p:nvSpPr>
        <p:spPr>
          <a:xfrm>
            <a:off x="1249394" y="3318760"/>
            <a:ext cx="4458279" cy="1310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Attitude: "You've worked hard to earn this. Let's organize it together."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91B04269-FC80-A313-607D-D008BFEF990C}"/>
              </a:ext>
            </a:extLst>
          </p:cNvPr>
          <p:cNvSpPr/>
          <p:nvPr/>
        </p:nvSpPr>
        <p:spPr>
          <a:xfrm>
            <a:off x="8144608" y="4173416"/>
            <a:ext cx="3247292" cy="1418492"/>
          </a:xfrm>
          <a:prstGeom prst="rect">
            <a:avLst/>
          </a:prstGeom>
          <a:solidFill>
            <a:srgbClr val="7030A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2000" dirty="0">
              <a:solidFill>
                <a:srgbClr val="CBD5E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430"/>
              </a:lnSpc>
              <a:buSzPct val="100000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Patience Builds Trust</a:t>
            </a:r>
          </a:p>
          <a:p>
            <a:pPr algn="ctr">
              <a:lnSpc>
                <a:spcPts val="2430"/>
              </a:lnSpc>
              <a:buSzPct val="100000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time, clients learn to value structure</a:t>
            </a:r>
          </a:p>
        </p:txBody>
      </p:sp>
    </p:spTree>
    <p:extLst>
      <p:ext uri="{BB962C8B-B14F-4D97-AF65-F5344CB8AC3E}">
        <p14:creationId xmlns:p14="http://schemas.microsoft.com/office/powerpoint/2010/main" val="96649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9BBA-0020-C1FE-7E70-BD2B8405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8B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Educator's Mindset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98A9C-70D7-0C99-830B-61CDF68DB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8821" y="1508096"/>
            <a:ext cx="5112544" cy="2829442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87B2F9E-FA26-B2DF-E398-B6078E5E77CD}"/>
              </a:ext>
            </a:extLst>
          </p:cNvPr>
          <p:cNvSpPr/>
          <p:nvPr/>
        </p:nvSpPr>
        <p:spPr>
          <a:xfrm>
            <a:off x="1249394" y="1982081"/>
            <a:ext cx="4563787" cy="90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 Confusion into Clarity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385024C7-2143-1063-1B1E-F9CC30EA6B09}"/>
              </a:ext>
            </a:extLst>
          </p:cNvPr>
          <p:cNvSpPr/>
          <p:nvPr/>
        </p:nvSpPr>
        <p:spPr>
          <a:xfrm>
            <a:off x="1249394" y="3318760"/>
            <a:ext cx="4458279" cy="1310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Example—Why Stamp Duty Varies: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"Just like bus fares differ from city to city, stamp duty changes depending on where you buy property."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91B04269-FC80-A313-607D-D008BFEF990C}"/>
              </a:ext>
            </a:extLst>
          </p:cNvPr>
          <p:cNvSpPr/>
          <p:nvPr/>
        </p:nvSpPr>
        <p:spPr>
          <a:xfrm>
            <a:off x="7938920" y="4525108"/>
            <a:ext cx="3552445" cy="1418492"/>
          </a:xfrm>
          <a:prstGeom prst="rect">
            <a:avLst/>
          </a:prstGeom>
          <a:solidFill>
            <a:srgbClr val="7030A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2000" dirty="0">
              <a:solidFill>
                <a:srgbClr val="CBD5E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430"/>
              </a:lnSpc>
              <a:buSzPct val="100000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✓ Use relatable analogies to make technical concepts accessible.</a:t>
            </a:r>
          </a:p>
        </p:txBody>
      </p:sp>
    </p:spTree>
    <p:extLst>
      <p:ext uri="{BB962C8B-B14F-4D97-AF65-F5344CB8AC3E}">
        <p14:creationId xmlns:p14="http://schemas.microsoft.com/office/powerpoint/2010/main" val="338064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9BBA-0020-C1FE-7E70-BD2B8405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240"/>
              </a:lnSpc>
              <a:buNone/>
            </a:pPr>
            <a:r>
              <a:rPr lang="en-US" sz="3200" b="1" dirty="0">
                <a:solidFill>
                  <a:srgbClr val="38B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Resilience &amp; Strategic Vision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98A9C-70D7-0C99-830B-61CDF68DB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9146" y="1508096"/>
            <a:ext cx="4251893" cy="2829442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87B2F9E-FA26-B2DF-E398-B6078E5E77CD}"/>
              </a:ext>
            </a:extLst>
          </p:cNvPr>
          <p:cNvSpPr/>
          <p:nvPr/>
        </p:nvSpPr>
        <p:spPr>
          <a:xfrm>
            <a:off x="1143886" y="2122758"/>
            <a:ext cx="4563787" cy="90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Resilience: Clients change plans mid-deal. Adapt without losing professionalism.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385024C7-2143-1063-1B1E-F9CC30EA6B09}"/>
              </a:ext>
            </a:extLst>
          </p:cNvPr>
          <p:cNvSpPr/>
          <p:nvPr/>
        </p:nvSpPr>
        <p:spPr>
          <a:xfrm>
            <a:off x="1143886" y="3214381"/>
            <a:ext cx="4458279" cy="1310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"If you reinvest part of this gain into structured assets, you'll secure your children's future."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91B04269-FC80-A313-607D-D008BFEF990C}"/>
              </a:ext>
            </a:extLst>
          </p:cNvPr>
          <p:cNvSpPr/>
          <p:nvPr/>
        </p:nvSpPr>
        <p:spPr>
          <a:xfrm>
            <a:off x="7495669" y="4525108"/>
            <a:ext cx="3552445" cy="1418492"/>
          </a:xfrm>
          <a:prstGeom prst="rect">
            <a:avLst/>
          </a:prstGeom>
          <a:solidFill>
            <a:srgbClr val="7030A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2000" dirty="0">
              <a:solidFill>
                <a:srgbClr val="CBD5E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430"/>
              </a:lnSpc>
              <a:buSzPct val="100000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Vision: Help clients see beyond immediate profits.</a:t>
            </a:r>
          </a:p>
        </p:txBody>
      </p:sp>
    </p:spTree>
    <p:extLst>
      <p:ext uri="{BB962C8B-B14F-4D97-AF65-F5344CB8AC3E}">
        <p14:creationId xmlns:p14="http://schemas.microsoft.com/office/powerpoint/2010/main" val="328781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A8C4F8-261C-7C98-9585-431358419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24ED6-BC44-C0A1-B3F3-78F080B0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7467600" cy="3913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800" b="1"/>
              <a:t>Five Professional Habits</a:t>
            </a:r>
            <a:br>
              <a:rPr lang="en-US" sz="6800"/>
            </a:br>
            <a:endParaRPr lang="en-US" sz="680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D1DC8A3-314E-EECA-2811-B5EEFD9A7394}"/>
              </a:ext>
            </a:extLst>
          </p:cNvPr>
          <p:cNvSpPr/>
          <p:nvPr/>
        </p:nvSpPr>
        <p:spPr>
          <a:xfrm>
            <a:off x="5161819" y="3672364"/>
            <a:ext cx="5986828" cy="1113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Daily Practices That Transform Client Relationships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AFE2CA-5B3A-141B-BA1D-064BC79E6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368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1EB19-30A5-658C-6B6D-F60546C6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408" y="1019864"/>
            <a:ext cx="3330906" cy="3441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 b="1" dirty="0"/>
              <a:t>1. Simplified Communication</a:t>
            </a:r>
            <a:br>
              <a:rPr lang="en-US" sz="2900" dirty="0"/>
            </a:br>
            <a:endParaRPr lang="en-US" sz="29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C4783B9E-4090-D76E-8467-F4BAE345F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171" y="1719897"/>
            <a:ext cx="3168972" cy="316897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3">
            <a:extLst>
              <a:ext uri="{FF2B5EF4-FFF2-40B4-BE49-F238E27FC236}">
                <a16:creationId xmlns:a16="http://schemas.microsoft.com/office/drawing/2014/main" id="{5FA16268-58DA-436D-805B-3996262ADBC0}"/>
              </a:ext>
            </a:extLst>
          </p:cNvPr>
          <p:cNvSpPr/>
          <p:nvPr/>
        </p:nvSpPr>
        <p:spPr>
          <a:xfrm>
            <a:off x="4331298" y="2444089"/>
            <a:ext cx="3246767" cy="1275569"/>
          </a:xfrm>
          <a:prstGeom prst="rect">
            <a:avLst/>
          </a:prstGeom>
          <a:solidFill>
            <a:srgbClr val="7030A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2000" dirty="0">
              <a:solidFill>
                <a:srgbClr val="CBD5E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430"/>
              </a:lnSpc>
              <a:buSzPct val="100000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This: "Capital gains tax implications..."</a:t>
            </a: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84B9379C-8544-4C9C-9CFC-4030B04A910E}"/>
              </a:ext>
            </a:extLst>
          </p:cNvPr>
          <p:cNvSpPr/>
          <p:nvPr/>
        </p:nvSpPr>
        <p:spPr>
          <a:xfrm>
            <a:off x="7958221" y="3243111"/>
            <a:ext cx="3908190" cy="1391642"/>
          </a:xfrm>
          <a:prstGeom prst="rect">
            <a:avLst/>
          </a:prstGeom>
          <a:solidFill>
            <a:srgbClr val="00B05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2000" dirty="0">
              <a:solidFill>
                <a:srgbClr val="CBD5E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430"/>
              </a:lnSpc>
              <a:buSzPct val="100000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Say This: "Out of your profit, here's how much you'll keep after government rules."</a:t>
            </a: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C282E5E5-1BE7-4B1E-8B53-5478BDD5D885}"/>
              </a:ext>
            </a:extLst>
          </p:cNvPr>
          <p:cNvSpPr/>
          <p:nvPr/>
        </p:nvSpPr>
        <p:spPr>
          <a:xfrm>
            <a:off x="4331298" y="4965674"/>
            <a:ext cx="7620000" cy="731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Clients understand and act confidently</a:t>
            </a:r>
          </a:p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Clarity eliminates decision paralysis</a:t>
            </a:r>
          </a:p>
        </p:txBody>
      </p:sp>
    </p:spTree>
    <p:extLst>
      <p:ext uri="{BB962C8B-B14F-4D97-AF65-F5344CB8AC3E}">
        <p14:creationId xmlns:p14="http://schemas.microsoft.com/office/powerpoint/2010/main" val="361634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94C93-00CC-4C57-A473-D28AFCDE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407" y="1177348"/>
            <a:ext cx="3943658" cy="32790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 b="1" dirty="0"/>
              <a:t>2. Hand-Holding in Documentation</a:t>
            </a:r>
            <a:br>
              <a:rPr lang="en-US" sz="2900" dirty="0"/>
            </a:br>
            <a:endParaRPr lang="en-US" sz="29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diagram of documents with text&#10;&#10;Description automatically generated">
            <a:extLst>
              <a:ext uri="{FF2B5EF4-FFF2-40B4-BE49-F238E27FC236}">
                <a16:creationId xmlns:a16="http://schemas.microsoft.com/office/drawing/2014/main" id="{A9CEDD43-32EC-4443-9554-687FD9F4E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 t="9747" r="19089" b="1479"/>
          <a:stretch/>
        </p:blipFill>
        <p:spPr>
          <a:xfrm>
            <a:off x="1315106" y="1582357"/>
            <a:ext cx="4423542" cy="4016847"/>
          </a:xfrm>
          <a:prstGeom prst="rect">
            <a:avLst/>
          </a:prstGeom>
        </p:spPr>
      </p:pic>
      <p:sp>
        <p:nvSpPr>
          <p:cNvPr id="12" name="Text 3">
            <a:extLst>
              <a:ext uri="{FF2B5EF4-FFF2-40B4-BE49-F238E27FC236}">
                <a16:creationId xmlns:a16="http://schemas.microsoft.com/office/drawing/2014/main" id="{E8B1C5E9-241C-4003-8EEC-60B6954BA82C}"/>
              </a:ext>
            </a:extLst>
          </p:cNvPr>
          <p:cNvSpPr/>
          <p:nvPr/>
        </p:nvSpPr>
        <p:spPr>
          <a:xfrm>
            <a:off x="5738648" y="2592043"/>
            <a:ext cx="4803846" cy="1257169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2000" dirty="0">
              <a:solidFill>
                <a:srgbClr val="CBD5E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430"/>
              </a:lnSpc>
              <a:buSzPct val="100000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clients hesitate to sign: Walk them through each clause patiently.</a:t>
            </a: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B8BD26B3-7843-448C-B7BE-84C2B6838E1C}"/>
              </a:ext>
            </a:extLst>
          </p:cNvPr>
          <p:cNvSpPr/>
          <p:nvPr/>
        </p:nvSpPr>
        <p:spPr>
          <a:xfrm>
            <a:off x="5612524" y="4626378"/>
            <a:ext cx="6394423" cy="731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 risks and protections</a:t>
            </a:r>
          </a:p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simple templates for record-keeping</a:t>
            </a:r>
          </a:p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client discipline over time</a:t>
            </a:r>
          </a:p>
        </p:txBody>
      </p:sp>
    </p:spTree>
    <p:extLst>
      <p:ext uri="{BB962C8B-B14F-4D97-AF65-F5344CB8AC3E}">
        <p14:creationId xmlns:p14="http://schemas.microsoft.com/office/powerpoint/2010/main" val="22580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6E6B9-B812-4065-830D-73871F93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467" y="934504"/>
            <a:ext cx="3330906" cy="3441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 b="1" dirty="0"/>
              <a:t>3. Scenario-Based Guidance</a:t>
            </a:r>
            <a:br>
              <a:rPr lang="en-US" sz="4200" dirty="0"/>
            </a:br>
            <a:endParaRPr lang="en-US" sz="4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diagram of a strategy process&#10;&#10;Description automatically generated">
            <a:extLst>
              <a:ext uri="{FF2B5EF4-FFF2-40B4-BE49-F238E27FC236}">
                <a16:creationId xmlns:a16="http://schemas.microsoft.com/office/drawing/2014/main" id="{24371B85-7B38-44D0-A698-363AEE4EE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t="8779" r="21778" b="282"/>
          <a:stretch/>
        </p:blipFill>
        <p:spPr>
          <a:xfrm>
            <a:off x="933764" y="1594710"/>
            <a:ext cx="3899429" cy="3668579"/>
          </a:xfrm>
          <a:prstGeom prst="rect">
            <a:avLst/>
          </a:prstGeom>
        </p:spPr>
      </p:pic>
      <p:sp>
        <p:nvSpPr>
          <p:cNvPr id="14" name="Text 3">
            <a:extLst>
              <a:ext uri="{FF2B5EF4-FFF2-40B4-BE49-F238E27FC236}">
                <a16:creationId xmlns:a16="http://schemas.microsoft.com/office/drawing/2014/main" id="{3E3E65A6-8EE8-4FEF-A296-BCF631B1748C}"/>
              </a:ext>
            </a:extLst>
          </p:cNvPr>
          <p:cNvSpPr/>
          <p:nvPr/>
        </p:nvSpPr>
        <p:spPr>
          <a:xfrm>
            <a:off x="5007006" y="2304017"/>
            <a:ext cx="3246767" cy="1275569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algn="ctr">
              <a:lnSpc>
                <a:spcPts val="2430"/>
              </a:lnSpc>
              <a:buSzPct val="100000"/>
            </a:pPr>
            <a:endParaRPr lang="en-US" sz="2000" dirty="0">
              <a:solidFill>
                <a:srgbClr val="CBD5E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ct val="100000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Question: "What happens if property prices fall?"</a:t>
            </a: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8EC1338D-926F-456D-BAF5-C49350C79B4E}"/>
              </a:ext>
            </a:extLst>
          </p:cNvPr>
          <p:cNvSpPr/>
          <p:nvPr/>
        </p:nvSpPr>
        <p:spPr>
          <a:xfrm>
            <a:off x="8253773" y="3670171"/>
            <a:ext cx="3606533" cy="1275568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2000" dirty="0">
              <a:solidFill>
                <a:srgbClr val="CBD5E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430"/>
              </a:lnSpc>
              <a:buSzPct val="100000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Practice: Run regular "what-if" scenarios.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CFF8515F-1E32-4133-A4D3-3ABBD02F3456}"/>
              </a:ext>
            </a:extLst>
          </p:cNvPr>
          <p:cNvSpPr/>
          <p:nvPr/>
        </p:nvSpPr>
        <p:spPr>
          <a:xfrm>
            <a:off x="5177274" y="5192155"/>
            <a:ext cx="6458914" cy="731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visualize risks and opportunities</a:t>
            </a:r>
          </a:p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Builds foresight in present-focused clients</a:t>
            </a:r>
          </a:p>
        </p:txBody>
      </p:sp>
    </p:spTree>
    <p:extLst>
      <p:ext uri="{BB962C8B-B14F-4D97-AF65-F5344CB8AC3E}">
        <p14:creationId xmlns:p14="http://schemas.microsoft.com/office/powerpoint/2010/main" val="23250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122B7-8B2E-4FE6-8018-359CFA60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503" y="1039506"/>
            <a:ext cx="4993341" cy="116244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b="1" dirty="0"/>
              <a:t>4. Regular Check-Ins &amp; </a:t>
            </a:r>
            <a:br>
              <a:rPr lang="en-US" sz="3200" b="1" dirty="0"/>
            </a:br>
            <a:r>
              <a:rPr lang="en-US" sz="3200" b="1" dirty="0"/>
              <a:t>5. Sensitive Networking</a:t>
            </a:r>
            <a:br>
              <a:rPr lang="en-US" sz="3900" dirty="0"/>
            </a:br>
            <a:endParaRPr lang="en-US" sz="39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connected to each other&#10;&#10;Description automatically generated">
            <a:extLst>
              <a:ext uri="{FF2B5EF4-FFF2-40B4-BE49-F238E27FC236}">
                <a16:creationId xmlns:a16="http://schemas.microsoft.com/office/drawing/2014/main" id="{D0106F40-B79A-4FC1-9BD2-C4E9EB3BF1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" b="9272"/>
          <a:stretch/>
        </p:blipFill>
        <p:spPr>
          <a:xfrm>
            <a:off x="992610" y="1447801"/>
            <a:ext cx="4650675" cy="4108764"/>
          </a:xfrm>
          <a:prstGeom prst="rect">
            <a:avLst/>
          </a:prstGeom>
        </p:spPr>
      </p:pic>
      <p:sp>
        <p:nvSpPr>
          <p:cNvPr id="16" name="Text 1">
            <a:extLst>
              <a:ext uri="{FF2B5EF4-FFF2-40B4-BE49-F238E27FC236}">
                <a16:creationId xmlns:a16="http://schemas.microsoft.com/office/drawing/2014/main" id="{3D879F3E-D345-4C32-A7C3-7E7C3B45E8BD}"/>
              </a:ext>
            </a:extLst>
          </p:cNvPr>
          <p:cNvSpPr/>
          <p:nvPr/>
        </p:nvSpPr>
        <p:spPr>
          <a:xfrm>
            <a:off x="6273243" y="2816937"/>
            <a:ext cx="4993341" cy="799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 Check-Ins</a:t>
            </a:r>
            <a:r>
              <a:rPr lang="en-US" sz="20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Quarterly reviews help unorganized clients stay aligned and build financial discipline.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4C23BE-8758-4A49-BF86-C97DBC28F4A2}"/>
              </a:ext>
            </a:extLst>
          </p:cNvPr>
          <p:cNvSpPr txBox="1"/>
          <p:nvPr/>
        </p:nvSpPr>
        <p:spPr>
          <a:xfrm>
            <a:off x="6176777" y="3931769"/>
            <a:ext cx="6096000" cy="586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189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Sensitive Networking: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 clients before introductions builds confidence.</a:t>
            </a:r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7BDB7501-F14E-4B7B-9E10-22E82070295E}"/>
              </a:ext>
            </a:extLst>
          </p:cNvPr>
          <p:cNvSpPr/>
          <p:nvPr/>
        </p:nvSpPr>
        <p:spPr>
          <a:xfrm>
            <a:off x="6688503" y="4901201"/>
            <a:ext cx="4458279" cy="1310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"The banker may ask for documents—don't worry, I'll help you organize them."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13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8" name="Straight Connector 307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308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90" name="Rectangle 308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2627F-9EFA-4C43-A45E-726529DE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99025"/>
            <a:ext cx="4917754" cy="3792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500" b="1" dirty="0"/>
              <a:t>Networking for One-Stop Shop Services</a:t>
            </a:r>
            <a:br>
              <a:rPr lang="en-US" sz="5500" dirty="0"/>
            </a:br>
            <a:endParaRPr lang="en-US" sz="5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09765-6686-45B5-B020-5BA632F0739D}"/>
              </a:ext>
            </a:extLst>
          </p:cNvPr>
          <p:cNvSpPr txBox="1"/>
          <p:nvPr/>
        </p:nvSpPr>
        <p:spPr>
          <a:xfrm>
            <a:off x="721688" y="4778479"/>
            <a:ext cx="4435882" cy="1101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000" b="1" dirty="0"/>
              <a:t>Building 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2000" b="1" dirty="0"/>
              <a:t> Professional Ecosystem</a:t>
            </a:r>
          </a:p>
        </p:txBody>
      </p:sp>
      <p:cxnSp>
        <p:nvCxnSpPr>
          <p:cNvPr id="3091" name="Straight Connector 308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76813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4BF2B36B-4D1C-9E0A-B17B-23D805AE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768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olor Circles Network Logo for Business. Network logo vectors">
            <a:extLst>
              <a:ext uri="{FF2B5EF4-FFF2-40B4-BE49-F238E27FC236}">
                <a16:creationId xmlns:a16="http://schemas.microsoft.com/office/drawing/2014/main" id="{D0E82ACD-5BBF-40E8-A7FC-8AAC11A7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r="-1" b="1755"/>
          <a:stretch>
            <a:fillRect/>
          </a:stretch>
        </p:blipFill>
        <p:spPr bwMode="auto">
          <a:xfrm>
            <a:off x="6217920" y="723901"/>
            <a:ext cx="524445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3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3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7A31C-E87D-4E39-B5DE-BB816A75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The CA as the Central Hub</a:t>
            </a:r>
            <a:br>
              <a:rPr lang="en-US" dirty="0"/>
            </a:br>
            <a:endParaRPr lang="en-US" dirty="0"/>
          </a:p>
        </p:txBody>
      </p:sp>
      <p:cxnSp>
        <p:nvCxnSpPr>
          <p:cNvPr id="49" name="Straight Connector 3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3A744F42-D2C7-49B8-807E-A4EA9F40F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3714" r="3142" b="9209"/>
          <a:stretch/>
        </p:blipFill>
        <p:spPr>
          <a:xfrm>
            <a:off x="3700298" y="606905"/>
            <a:ext cx="8091652" cy="5535876"/>
          </a:xfrm>
          <a:prstGeom prst="rect">
            <a:avLst/>
          </a:prstGeom>
        </p:spPr>
      </p:pic>
      <p:pic>
        <p:nvPicPr>
          <p:cNvPr id="2050" name="Picture 2" descr="Central Hub Connecting Multiple Nodes In A Network System 55778828 PNG">
            <a:extLst>
              <a:ext uri="{FF2B5EF4-FFF2-40B4-BE49-F238E27FC236}">
                <a16:creationId xmlns:a16="http://schemas.microsoft.com/office/drawing/2014/main" id="{2E484F08-801A-46C6-8937-4DE10165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8" y="3587909"/>
            <a:ext cx="2452123" cy="24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AC56A-A077-D262-5E7C-32747685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4041648" cy="1928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dirty="0"/>
              <a:t>What This Training Covers</a:t>
            </a:r>
            <a:br>
              <a:rPr lang="en-US" sz="3700" dirty="0"/>
            </a:br>
            <a:endParaRPr lang="en-US" sz="37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8050379E-8EA4-AE3D-2FE2-EEEA8C629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111" y="3046576"/>
            <a:ext cx="2969276" cy="2969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1D4D2CF5-54F2-2DF3-E262-8972A48873A4}"/>
              </a:ext>
            </a:extLst>
          </p:cNvPr>
          <p:cNvSpPr/>
          <p:nvPr/>
        </p:nvSpPr>
        <p:spPr>
          <a:xfrm>
            <a:off x="5330952" y="968377"/>
            <a:ext cx="6144768" cy="501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Core Values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ethical real estate practice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Essential Attitudes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build client trust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Professional Habits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transform delivery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Networking Framework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one-stop shop services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Daily Reflection Ritual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continuous growth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4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98C0D-5B53-4BAA-8D83-A55DD229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4937004" cy="4058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Building Your Network: </a:t>
            </a:r>
            <a:r>
              <a:rPr lang="en-US" b="1" dirty="0">
                <a:highlight>
                  <a:srgbClr val="00FF00"/>
                </a:highlight>
              </a:rPr>
              <a:t>Key Steps</a:t>
            </a:r>
            <a:br>
              <a:rPr lang="en-US" sz="5500" dirty="0"/>
            </a:br>
            <a:endParaRPr lang="en-US" sz="5500" dirty="0"/>
          </a:p>
        </p:txBody>
      </p: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iagram of a company&#10;&#10;Description automatically generated">
            <a:extLst>
              <a:ext uri="{FF2B5EF4-FFF2-40B4-BE49-F238E27FC236}">
                <a16:creationId xmlns:a16="http://schemas.microsoft.com/office/drawing/2014/main" id="{445C9E13-5A58-491D-ADC1-56480A7E0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0748" r="1372" b="5441"/>
          <a:stretch/>
        </p:blipFill>
        <p:spPr>
          <a:xfrm>
            <a:off x="3852041" y="325822"/>
            <a:ext cx="8246158" cy="5988268"/>
          </a:xfrm>
          <a:prstGeom prst="rect">
            <a:avLst/>
          </a:prstGeom>
        </p:spPr>
      </p:pic>
      <p:pic>
        <p:nvPicPr>
          <p:cNvPr id="4098" name="Picture 2" descr="Staircase Logo Images – Browse 123,984 Stock Photos, Vectors, and Video |  Adobe Stock">
            <a:extLst>
              <a:ext uri="{FF2B5EF4-FFF2-40B4-BE49-F238E27FC236}">
                <a16:creationId xmlns:a16="http://schemas.microsoft.com/office/drawing/2014/main" id="{0D2C62BB-E7CF-45FB-BC75-E41F70E4A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20625" r="12376" b="34988"/>
          <a:stretch/>
        </p:blipFill>
        <p:spPr bwMode="auto">
          <a:xfrm>
            <a:off x="429800" y="2937992"/>
            <a:ext cx="3505003" cy="212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2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1C324-DA1B-45FD-9F28-D64C8CC9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84" y="856730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Ensuring </a:t>
            </a:r>
            <a:r>
              <a:rPr lang="en-US" b="1" dirty="0">
                <a:solidFill>
                  <a:srgbClr val="0070C0"/>
                </a:solidFill>
              </a:rPr>
              <a:t>Honest</a:t>
            </a:r>
            <a:r>
              <a:rPr lang="en-US" b="1" dirty="0"/>
              <a:t> Services</a:t>
            </a:r>
            <a:br>
              <a:rPr lang="en-US" dirty="0"/>
            </a:b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91026883-3050-46F3-BF1B-39AD7C208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4" b="5508"/>
          <a:stretch>
            <a:fillRect/>
          </a:stretch>
        </p:blipFill>
        <p:spPr>
          <a:xfrm>
            <a:off x="2951798" y="723899"/>
            <a:ext cx="9103901" cy="5667933"/>
          </a:xfrm>
          <a:prstGeom prst="rect">
            <a:avLst/>
          </a:prstGeom>
        </p:spPr>
      </p:pic>
      <p:sp>
        <p:nvSpPr>
          <p:cNvPr id="25" name="Text 3">
            <a:extLst>
              <a:ext uri="{FF2B5EF4-FFF2-40B4-BE49-F238E27FC236}">
                <a16:creationId xmlns:a16="http://schemas.microsoft.com/office/drawing/2014/main" id="{3CF2D0C0-10F3-45AD-BD3E-E498E2D6269D}"/>
              </a:ext>
            </a:extLst>
          </p:cNvPr>
          <p:cNvSpPr/>
          <p:nvPr/>
        </p:nvSpPr>
        <p:spPr>
          <a:xfrm>
            <a:off x="136301" y="4595451"/>
            <a:ext cx="3076033" cy="1153894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algn="ctr">
              <a:lnSpc>
                <a:spcPts val="2430"/>
              </a:lnSpc>
              <a:buSzPct val="100000"/>
            </a:pPr>
            <a:endParaRPr lang="en-US" sz="2000" dirty="0">
              <a:solidFill>
                <a:srgbClr val="CBD5E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ct val="100000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 fear: "Will I be cheated by unknown professionals?"</a:t>
            </a:r>
          </a:p>
        </p:txBody>
      </p:sp>
    </p:spTree>
    <p:extLst>
      <p:ext uri="{BB962C8B-B14F-4D97-AF65-F5344CB8AC3E}">
        <p14:creationId xmlns:p14="http://schemas.microsoft.com/office/powerpoint/2010/main" val="413251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0FC76-A077-457E-A978-BABB0DA4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5"/>
            <a:ext cx="3931024" cy="30723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/>
              <a:t>Daily Reflection Ritual 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(10 minutes)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screen&#10;&#10;Description automatically generated">
            <a:extLst>
              <a:ext uri="{FF2B5EF4-FFF2-40B4-BE49-F238E27FC236}">
                <a16:creationId xmlns:a16="http://schemas.microsoft.com/office/drawing/2014/main" id="{F3FC2658-01E5-43D0-83A7-6446F31D6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9" r="1352" b="11044"/>
          <a:stretch/>
        </p:blipFill>
        <p:spPr>
          <a:xfrm>
            <a:off x="70072" y="2805953"/>
            <a:ext cx="12050210" cy="39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32019" y="2507060"/>
            <a:ext cx="3327964" cy="731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lnSpc>
                <a:spcPts val="5760"/>
              </a:lnSpc>
            </a:pPr>
            <a:r>
              <a:rPr lang="en-US" sz="48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You!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2046865" y="3543300"/>
            <a:ext cx="8098072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lnSpc>
                <a:spcPts val="2800"/>
              </a:lnSpc>
            </a:pPr>
            <a:r>
              <a:rPr lang="en-US" sz="20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role in guiding first-generation wealth creators is transformational.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3096948" y="4102100"/>
            <a:ext cx="5997904" cy="248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lnSpc>
                <a:spcPts val="1960"/>
              </a:lnSpc>
            </a:pPr>
            <a:r>
              <a:rPr lang="en-US" sz="140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Material prepared using AI · Vetted by faculty CCM Madhukar N Hiregange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799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C498113B-727B-7576-9902-5532D25D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22" y="1307236"/>
            <a:ext cx="3620882" cy="3640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b="1" dirty="0"/>
              <a:t>Five Core Values</a:t>
            </a:r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A2D0590B-1E93-3EF1-F949-5C490400A4A7}"/>
              </a:ext>
            </a:extLst>
          </p:cNvPr>
          <p:cNvSpPr/>
          <p:nvPr/>
        </p:nvSpPr>
        <p:spPr>
          <a:xfrm>
            <a:off x="562723" y="2578608"/>
            <a:ext cx="3380437" cy="850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Foundation of Ethical Real Estate Practice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ose-up of hopscotch on a sidewalk">
            <a:extLst>
              <a:ext uri="{FF2B5EF4-FFF2-40B4-BE49-F238E27FC236}">
                <a16:creationId xmlns:a16="http://schemas.microsoft.com/office/drawing/2014/main" id="{0FD60915-9674-F7C3-90E7-48319D5CE9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14" r="13678" b="-1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98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F8FBC-D9B2-7A94-DF95-00695015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38B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Integrity and Transparency</a:t>
            </a:r>
            <a:br>
              <a:rPr lang="en-US" sz="4000" dirty="0"/>
            </a:br>
            <a:endParaRPr lang="en-IN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E43AF4D-CD47-24C0-8229-B017FC444E7B}"/>
              </a:ext>
            </a:extLst>
          </p:cNvPr>
          <p:cNvSpPr/>
          <p:nvPr/>
        </p:nvSpPr>
        <p:spPr>
          <a:xfrm>
            <a:off x="700634" y="1870884"/>
            <a:ext cx="10201827" cy="479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It Matters: Verifying title deeds protects clients from future disputes and hidden claims on their property.</a:t>
            </a:r>
          </a:p>
          <a:p>
            <a:pPr marL="0" indent="0">
              <a:lnSpc>
                <a:spcPts val="1890"/>
              </a:lnSpc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89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Practice: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Explain in simple terms: "This check ensures no one else has a claim on your property—it protects your dream."</a:t>
            </a:r>
          </a:p>
          <a:p>
            <a:pPr marL="0" indent="0">
              <a:lnSpc>
                <a:spcPts val="1890"/>
              </a:lnSpc>
              <a:buNone/>
            </a:pPr>
            <a:endParaRPr lang="en-US" sz="13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2CFF354-3295-0E8D-2E22-58506671DE55}"/>
              </a:ext>
            </a:extLst>
          </p:cNvPr>
          <p:cNvSpPr/>
          <p:nvPr/>
        </p:nvSpPr>
        <p:spPr>
          <a:xfrm>
            <a:off x="7408984" y="4124001"/>
            <a:ext cx="3493478" cy="1620305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Transparency is not abstract—it's the difference between safeguarding success and risking ruin.</a:t>
            </a:r>
          </a:p>
        </p:txBody>
      </p:sp>
      <p:pic>
        <p:nvPicPr>
          <p:cNvPr id="27" name="Picture 26" descr="A group of light bulbs with words on them&#10;&#10;Description automatically generated">
            <a:extLst>
              <a:ext uri="{FF2B5EF4-FFF2-40B4-BE49-F238E27FC236}">
                <a16:creationId xmlns:a16="http://schemas.microsoft.com/office/drawing/2014/main" id="{E11897C5-FA9D-3B58-90A8-3B68E9CB3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4" y="3307190"/>
            <a:ext cx="5516880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4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A950A-0C8A-3099-7382-EEE5D5AF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07" y="1358671"/>
            <a:ext cx="2843711" cy="1493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dirty="0"/>
              <a:t>2. Client-Centric Service</a:t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20BC6384-3813-9651-73B9-007A7D4B3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r="8099" b="-2"/>
          <a:stretch>
            <a:fillRect/>
          </a:stretch>
        </p:blipFill>
        <p:spPr>
          <a:xfrm>
            <a:off x="-1" y="10"/>
            <a:ext cx="6230113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1172935"/>
            <a:ext cx="265331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3105667"/>
            <a:ext cx="265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1">
            <a:extLst>
              <a:ext uri="{FF2B5EF4-FFF2-40B4-BE49-F238E27FC236}">
                <a16:creationId xmlns:a16="http://schemas.microsoft.com/office/drawing/2014/main" id="{B6EBA1F1-DEDD-F772-4B28-9153D3BFEE67}"/>
              </a:ext>
            </a:extLst>
          </p:cNvPr>
          <p:cNvSpPr/>
          <p:nvPr/>
        </p:nvSpPr>
        <p:spPr>
          <a:xfrm>
            <a:off x="6467855" y="3188141"/>
            <a:ext cx="2843711" cy="1736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Challenge: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Clients dazzled by quick profits may want to skip documentation or ignore compliance.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2AEBB5C6-D5D7-6D5C-C135-09DBB9A82185}"/>
              </a:ext>
            </a:extLst>
          </p:cNvPr>
          <p:cNvSpPr/>
          <p:nvPr/>
        </p:nvSpPr>
        <p:spPr>
          <a:xfrm>
            <a:off x="9543905" y="3185145"/>
            <a:ext cx="2415756" cy="2889804"/>
          </a:xfrm>
          <a:prstGeom prst="rect">
            <a:avLst/>
          </a:prstGeom>
          <a:solidFill>
            <a:srgbClr val="13294B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Response: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"Your success is remarkable. Let's ensure it lasts by keeping records clean—so tomorrow you can borrow, expand, or sell without hurdles."</a:t>
            </a:r>
            <a:endParaRPr lang="en-US" sz="20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70704F5-5210-685B-6DFC-7576678DBBA4}"/>
              </a:ext>
            </a:extLst>
          </p:cNvPr>
          <p:cNvSpPr/>
          <p:nvPr/>
        </p:nvSpPr>
        <p:spPr>
          <a:xfrm>
            <a:off x="4575035" y="5730932"/>
            <a:ext cx="3774831" cy="1127058"/>
          </a:xfrm>
          <a:prstGeom prst="rect">
            <a:avLst/>
          </a:prstGeom>
          <a:solidFill>
            <a:srgbClr val="FFFF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5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Listen, acknowledge aspirations, then guide toward structured growth.</a:t>
            </a:r>
          </a:p>
        </p:txBody>
      </p:sp>
    </p:spTree>
    <p:extLst>
      <p:ext uri="{BB962C8B-B14F-4D97-AF65-F5344CB8AC3E}">
        <p14:creationId xmlns:p14="http://schemas.microsoft.com/office/powerpoint/2010/main" val="406456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A950A-0C8A-3099-7382-EEE5D5AF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07" y="1358671"/>
            <a:ext cx="2843711" cy="1493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dirty="0"/>
              <a:t>3. Ethical Responsibility</a:t>
            </a:r>
            <a:br>
              <a:rPr lang="en-US" sz="2500" b="1" dirty="0"/>
            </a:br>
            <a:br>
              <a:rPr lang="en-US" sz="2500" dirty="0"/>
            </a:br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C6384-3813-9651-73B9-007A7D4B3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19837"/>
          <a:stretch/>
        </p:blipFill>
        <p:spPr>
          <a:xfrm>
            <a:off x="-1" y="10"/>
            <a:ext cx="6230113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1172935"/>
            <a:ext cx="265331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3105667"/>
            <a:ext cx="265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1">
            <a:extLst>
              <a:ext uri="{FF2B5EF4-FFF2-40B4-BE49-F238E27FC236}">
                <a16:creationId xmlns:a16="http://schemas.microsoft.com/office/drawing/2014/main" id="{B6EBA1F1-DEDD-F772-4B28-9153D3BFEE67}"/>
              </a:ext>
            </a:extLst>
          </p:cNvPr>
          <p:cNvSpPr/>
          <p:nvPr/>
        </p:nvSpPr>
        <p:spPr>
          <a:xfrm>
            <a:off x="6467855" y="3188141"/>
            <a:ext cx="2843711" cy="1736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Pressure: Developers suggest under-reporting transaction values to save tax.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2AEBB5C6-D5D7-6D5C-C135-09DBB9A82185}"/>
              </a:ext>
            </a:extLst>
          </p:cNvPr>
          <p:cNvSpPr/>
          <p:nvPr/>
        </p:nvSpPr>
        <p:spPr>
          <a:xfrm>
            <a:off x="9543905" y="3185145"/>
            <a:ext cx="2415756" cy="2889804"/>
          </a:xfrm>
          <a:prstGeom prst="rect">
            <a:avLst/>
          </a:prstGeom>
          <a:solidFill>
            <a:srgbClr val="13294B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Response: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Hold the Line: "This shortcut may look profitable today, but it blocks loans, attracts penalties, and damages reputation."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70704F5-5210-685B-6DFC-7576678DBBA4}"/>
              </a:ext>
            </a:extLst>
          </p:cNvPr>
          <p:cNvSpPr/>
          <p:nvPr/>
        </p:nvSpPr>
        <p:spPr>
          <a:xfrm>
            <a:off x="4575035" y="5730932"/>
            <a:ext cx="3774831" cy="1127058"/>
          </a:xfrm>
          <a:prstGeom prst="rect">
            <a:avLst/>
          </a:prstGeom>
          <a:solidFill>
            <a:srgbClr val="FFFF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5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Teaching clients long-term discipline protects compliance AND the relationship.</a:t>
            </a:r>
          </a:p>
          <a:p>
            <a:pPr marL="0" indent="0" algn="ctr">
              <a:buNone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A950A-0C8A-3099-7382-EEE5D5AF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07" y="1358671"/>
            <a:ext cx="2843711" cy="14933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b="1" dirty="0"/>
              <a:t>4. Continuous Learning</a:t>
            </a:r>
            <a:br>
              <a:rPr lang="en-US" sz="2500" b="1" dirty="0"/>
            </a:br>
            <a:br>
              <a:rPr lang="en-US" sz="2500" b="1" dirty="0"/>
            </a:br>
            <a:br>
              <a:rPr lang="en-US" sz="2500" dirty="0"/>
            </a:br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C6384-3813-9651-73B9-007A7D4B3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r="24301"/>
          <a:stretch/>
        </p:blipFill>
        <p:spPr>
          <a:xfrm>
            <a:off x="-1" y="10"/>
            <a:ext cx="6230113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1172935"/>
            <a:ext cx="265331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3105667"/>
            <a:ext cx="265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1">
            <a:extLst>
              <a:ext uri="{FF2B5EF4-FFF2-40B4-BE49-F238E27FC236}">
                <a16:creationId xmlns:a16="http://schemas.microsoft.com/office/drawing/2014/main" id="{B6EBA1F1-DEDD-F772-4B28-9153D3BFEE67}"/>
              </a:ext>
            </a:extLst>
          </p:cNvPr>
          <p:cNvSpPr/>
          <p:nvPr/>
        </p:nvSpPr>
        <p:spPr>
          <a:xfrm>
            <a:off x="6467855" y="3188141"/>
            <a:ext cx="2843711" cy="173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 On Two Fronts: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2AEBB5C6-D5D7-6D5C-C135-09DBB9A82185}"/>
              </a:ext>
            </a:extLst>
          </p:cNvPr>
          <p:cNvSpPr/>
          <p:nvPr/>
        </p:nvSpPr>
        <p:spPr>
          <a:xfrm>
            <a:off x="9543905" y="3185145"/>
            <a:ext cx="2415756" cy="2889804"/>
          </a:xfrm>
          <a:prstGeom prst="rect">
            <a:avLst/>
          </a:prstGeom>
          <a:solidFill>
            <a:srgbClr val="13294B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endParaRPr lang="en-US" sz="2000" b="1" dirty="0">
              <a:solidFill>
                <a:srgbClr val="FFFF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Technical: New regulations like GST rule shifts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FFFF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2.Communicative: How to explain them clearly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70704F5-5210-685B-6DFC-7576678DBBA4}"/>
              </a:ext>
            </a:extLst>
          </p:cNvPr>
          <p:cNvSpPr/>
          <p:nvPr/>
        </p:nvSpPr>
        <p:spPr>
          <a:xfrm>
            <a:off x="4575035" y="5730932"/>
            <a:ext cx="3774831" cy="1127058"/>
          </a:xfrm>
          <a:prstGeom prst="rect">
            <a:avLst/>
          </a:prstGeom>
          <a:solidFill>
            <a:srgbClr val="FFFF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5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Example: Create "before and after" charts to show GST impact—this makes you indispensable.</a:t>
            </a:r>
          </a:p>
          <a:p>
            <a:pPr marL="0" indent="0" algn="ctr">
              <a:buNone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8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A950A-0C8A-3099-7382-EEE5D5AF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973" y="1612340"/>
            <a:ext cx="2843711" cy="14933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b="1" dirty="0"/>
              <a:t>5. Social Responsibility</a:t>
            </a:r>
            <a:br>
              <a:rPr lang="en-US" sz="2500" b="1" dirty="0"/>
            </a:br>
            <a:br>
              <a:rPr lang="en-US" sz="2500" b="1" dirty="0"/>
            </a:br>
            <a:br>
              <a:rPr lang="en-US" sz="2500" b="1" dirty="0"/>
            </a:br>
            <a:br>
              <a:rPr lang="en-US" sz="2500" dirty="0"/>
            </a:br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C6384-3813-9651-73B9-007A7D4B3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4578"/>
          <a:stretch/>
        </p:blipFill>
        <p:spPr>
          <a:xfrm>
            <a:off x="82566" y="10"/>
            <a:ext cx="6230113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1172935"/>
            <a:ext cx="265331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3105667"/>
            <a:ext cx="265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1">
            <a:extLst>
              <a:ext uri="{FF2B5EF4-FFF2-40B4-BE49-F238E27FC236}">
                <a16:creationId xmlns:a16="http://schemas.microsoft.com/office/drawing/2014/main" id="{B6EBA1F1-DEDD-F772-4B28-9153D3BFEE67}"/>
              </a:ext>
            </a:extLst>
          </p:cNvPr>
          <p:cNvSpPr/>
          <p:nvPr/>
        </p:nvSpPr>
        <p:spPr>
          <a:xfrm>
            <a:off x="6467855" y="3188141"/>
            <a:ext cx="2843711" cy="173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Broader Perspective: Clients may not consider zoning or environmental impact.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2AEBB5C6-D5D7-6D5C-C135-09DBB9A82185}"/>
              </a:ext>
            </a:extLst>
          </p:cNvPr>
          <p:cNvSpPr/>
          <p:nvPr/>
        </p:nvSpPr>
        <p:spPr>
          <a:xfrm>
            <a:off x="9543905" y="3185145"/>
            <a:ext cx="2415756" cy="2889804"/>
          </a:xfrm>
          <a:prstGeom prst="rect">
            <a:avLst/>
          </a:prstGeom>
          <a:solidFill>
            <a:srgbClr val="13294B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endParaRPr lang="en-US" sz="2000" b="1" dirty="0">
              <a:solidFill>
                <a:srgbClr val="FFFF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Stewardship Role: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"If this land is reserved for agriculture, building here could harm the community and invite penalties."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70704F5-5210-685B-6DFC-7576678DBBA4}"/>
              </a:ext>
            </a:extLst>
          </p:cNvPr>
          <p:cNvSpPr/>
          <p:nvPr/>
        </p:nvSpPr>
        <p:spPr>
          <a:xfrm>
            <a:off x="4575035" y="5730932"/>
            <a:ext cx="3774831" cy="1127058"/>
          </a:xfrm>
          <a:prstGeom prst="rect">
            <a:avLst/>
          </a:prstGeom>
          <a:solidFill>
            <a:srgbClr val="FFFF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5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✓ Become a steward of both financial and social good.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8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rchitectural Cube houses design">
            <a:extLst>
              <a:ext uri="{FF2B5EF4-FFF2-40B4-BE49-F238E27FC236}">
                <a16:creationId xmlns:a16="http://schemas.microsoft.com/office/drawing/2014/main" id="{0909C453-E67E-1B35-9942-C3F74AC124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59" b="875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8E6B387-AC63-69BF-7505-4ABCBF24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96" y="1447791"/>
            <a:ext cx="5067300" cy="3497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Building Trust Through Empathy, Education, and 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Vision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0">
            <a:extLst>
              <a:ext uri="{FF2B5EF4-FFF2-40B4-BE49-F238E27FC236}">
                <a16:creationId xmlns:a16="http://schemas.microsoft.com/office/drawing/2014/main" id="{EA3DB975-878D-3D48-2F17-E8B78912475B}"/>
              </a:ext>
            </a:extLst>
          </p:cNvPr>
          <p:cNvSpPr/>
          <p:nvPr/>
        </p:nvSpPr>
        <p:spPr>
          <a:xfrm>
            <a:off x="4003372" y="3135397"/>
            <a:ext cx="4185255" cy="991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40"/>
              </a:lnSpc>
              <a:buNone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</a:t>
            </a:r>
          </a:p>
          <a:p>
            <a:pPr marL="0" indent="0" algn="ctr">
              <a:lnSpc>
                <a:spcPts val="3240"/>
              </a:lnSpc>
              <a:buNone/>
            </a:pPr>
            <a:r>
              <a:rPr lang="en-US" sz="2700" b="1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Essential Attitudes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8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777</Words>
  <Application>Microsoft Office PowerPoint</Application>
  <PresentationFormat>Widescreen</PresentationFormat>
  <Paragraphs>101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Calisto MT</vt:lpstr>
      <vt:lpstr>Univers Condensed</vt:lpstr>
      <vt:lpstr>Wingdings</vt:lpstr>
      <vt:lpstr>ChronicleVTI</vt:lpstr>
      <vt:lpstr>Office Theme</vt:lpstr>
      <vt:lpstr>CA Real Estate Practice Excellence</vt:lpstr>
      <vt:lpstr>What This Training Covers </vt:lpstr>
      <vt:lpstr>Five Core Values</vt:lpstr>
      <vt:lpstr>1. Integrity and Transparency </vt:lpstr>
      <vt:lpstr>2. Client-Centric Service </vt:lpstr>
      <vt:lpstr>3. Ethical Responsibility  </vt:lpstr>
      <vt:lpstr>4. Continuous Learning   </vt:lpstr>
      <vt:lpstr>5. Social Responsibility    </vt:lpstr>
      <vt:lpstr>Building Trust Through Empathy, Education, and  Vision</vt:lpstr>
      <vt:lpstr>1. Empathy and Patience </vt:lpstr>
      <vt:lpstr>2. Educator's Mindset</vt:lpstr>
      <vt:lpstr>3. Resilience &amp; Strategic Vision</vt:lpstr>
      <vt:lpstr>Five Professional Habits </vt:lpstr>
      <vt:lpstr>1. Simplified Communication </vt:lpstr>
      <vt:lpstr>2. Hand-Holding in Documentation </vt:lpstr>
      <vt:lpstr>3. Scenario-Based Guidance </vt:lpstr>
      <vt:lpstr>4. Regular Check-Ins &amp;  5. Sensitive Networking </vt:lpstr>
      <vt:lpstr>Networking for One-Stop Shop Services </vt:lpstr>
      <vt:lpstr>The CA as the Central Hub </vt:lpstr>
      <vt:lpstr>Building Your Network: Key Steps </vt:lpstr>
      <vt:lpstr>Ensuring Honest Services </vt:lpstr>
      <vt:lpstr>Daily Reflection Ritual  (10 minutes)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Real Estate Practice Excellence</dc:title>
  <dc:creator>alok.jha@icai.in</dc:creator>
  <cp:lastModifiedBy>alok.jha@icai.in</cp:lastModifiedBy>
  <cp:revision>20</cp:revision>
  <dcterms:created xsi:type="dcterms:W3CDTF">2026-02-19T06:23:40Z</dcterms:created>
  <dcterms:modified xsi:type="dcterms:W3CDTF">2026-02-19T10:01:11Z</dcterms:modified>
</cp:coreProperties>
</file>