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12191365" cy="6858000"/>
  <p:notesSz cx="6858000" cy="1219136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3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.png"/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8.png"/><Relationship Id="rId7" Type="http://schemas.openxmlformats.org/officeDocument/2006/relationships/image" Target="../media/image24.png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0.png"/><Relationship Id="rId3" Type="http://schemas.openxmlformats.org/officeDocument/2006/relationships/image" Target="../media/image21.png"/><Relationship Id="rId2" Type="http://schemas.openxmlformats.org/officeDocument/2006/relationships/image" Target="../media/image12.png"/><Relationship Id="rId10" Type="http://schemas.openxmlformats.org/officeDocument/2006/relationships/notesSlide" Target="../notesSlides/notesSlide15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6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0" Type="http://schemas.openxmlformats.org/officeDocument/2006/relationships/notesSlide" Target="../notesSlides/notesSlide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0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82735" y="-1828800"/>
            <a:ext cx="4754880" cy="4754880"/>
          </a:xfrm>
          <a:prstGeom prst="ellipse">
            <a:avLst/>
          </a:prstGeom>
          <a:ln w="203200">
            <a:solidFill>
              <a:srgbClr val="F8E7D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80015" y="-914400"/>
            <a:ext cx="2377440" cy="2377440"/>
          </a:xfrm>
          <a:prstGeom prst="ellipse">
            <a:avLst/>
          </a:prstGeom>
          <a:solidFill>
            <a:srgbClr val="FCEFE9"/>
          </a:solidFill>
        </p:spPr>
      </p:sp>
      <p:sp>
        <p:nvSpPr>
          <p:cNvPr id="4" name="Text 2"/>
          <p:cNvSpPr/>
          <p:nvPr/>
        </p:nvSpPr>
        <p:spPr>
          <a:xfrm>
            <a:off x="777240" y="9144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PRACTITIONER BRIEFING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10058400" cy="1783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5300"/>
              </a:lnSpc>
              <a:buNone/>
            </a:pPr>
            <a:r>
              <a:rPr lang="en-US" sz="5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</a:t>
            </a:r>
            <a:endParaRPr lang="en-US" sz="5000" dirty="0"/>
          </a:p>
          <a:p>
            <a:pPr marL="0" indent="0">
              <a:lnSpc>
                <a:spcPts val="5300"/>
              </a:lnSpc>
              <a:buNone/>
            </a:pPr>
            <a:r>
              <a:rPr lang="en-US" sz="5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Income-tax Act, 2025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777240" y="3383280"/>
            <a:ext cx="877824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6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Chapter XXII (ss. 473–498) read with the Finance Act, 2026 — every offence, the section it hinges on, the authorities, the presumptions, the BNSS interface, and where compounding opens opportunity.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777240" y="4572000"/>
            <a:ext cx="32004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9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473–498
</a:t>
            </a: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New Chapter XXII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4069080" y="4572000"/>
            <a:ext cx="32004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9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FA 2026
</a:t>
            </a: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Rigorous → Simple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360920" y="4572000"/>
            <a:ext cx="3200400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9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₹10L / ₹50L
</a:t>
            </a: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Graded thresholds</a:t>
            </a:r>
            <a:endParaRPr lang="en-US" sz="1900" dirty="0"/>
          </a:p>
        </p:txBody>
      </p:sp>
      <p:sp>
        <p:nvSpPr>
          <p:cNvPr id="10" name="Shape 8"/>
          <p:cNvSpPr/>
          <p:nvPr/>
        </p:nvSpPr>
        <p:spPr>
          <a:xfrm>
            <a:off x="777240" y="5715000"/>
            <a:ext cx="10607040" cy="0"/>
          </a:xfrm>
          <a:prstGeom prst="line">
            <a:avLst/>
          </a:prstGeom>
          <a:noFill/>
          <a:ln w="19050">
            <a:solidFill>
              <a:srgbClr val="E2DED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70448"/>
            <a:ext cx="6400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Presented by  </a:t>
            </a: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 Rajesh Vaishnav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6236208"/>
            <a:ext cx="73152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Venue  </a:t>
            </a:r>
            <a:r>
              <a:rPr lang="en-US" sz="14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ICAI — Hyderabad Branch (SIRC)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WHO DOES WHAT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authorities in the chain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777240" y="1536192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4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Four distinct functions — and they sit with different ranks. Getting the authority wrong is itself a ground of challenge.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10634472" cy="877824"/>
          </a:xfrm>
          <a:prstGeom prst="roundRect">
            <a:avLst>
              <a:gd name="adj" fmla="val 8333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05840" y="2423160"/>
            <a:ext cx="530352" cy="530352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732" y="2561052"/>
            <a:ext cx="254569" cy="25456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00784" y="2313432"/>
            <a:ext cx="274320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Sanction to prosecute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4480560" y="2514600"/>
            <a:ext cx="1417320" cy="347472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10" name="Text 7"/>
          <p:cNvSpPr/>
          <p:nvPr/>
        </p:nvSpPr>
        <p:spPr>
          <a:xfrm>
            <a:off x="4480560" y="2514600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491(1)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6080760" y="2295144"/>
            <a:ext cx="5212080" cy="7680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Principal Commissioner / Commissioner / CIT(Appeals) / JCIT(Appeals) — no proceeding for the listed offences without their prior sanction.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777240" y="3209544"/>
            <a:ext cx="10634472" cy="877824"/>
          </a:xfrm>
          <a:prstGeom prst="roundRect">
            <a:avLst>
              <a:gd name="adj" fmla="val 8333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1005840" y="3392424"/>
            <a:ext cx="530352" cy="530352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732" y="3530316"/>
            <a:ext cx="254569" cy="254569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700784" y="3282696"/>
            <a:ext cx="274320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Power to compound</a:t>
            </a:r>
            <a:endParaRPr lang="en-US" sz="1600" dirty="0"/>
          </a:p>
        </p:txBody>
      </p:sp>
      <p:sp>
        <p:nvSpPr>
          <p:cNvPr id="16" name="Shape 12"/>
          <p:cNvSpPr/>
          <p:nvPr/>
        </p:nvSpPr>
        <p:spPr>
          <a:xfrm>
            <a:off x="4480560" y="3483864"/>
            <a:ext cx="1417320" cy="347472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17" name="Text 13"/>
          <p:cNvSpPr/>
          <p:nvPr/>
        </p:nvSpPr>
        <p:spPr>
          <a:xfrm>
            <a:off x="4480560" y="3483864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491(4)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080760" y="3264408"/>
            <a:ext cx="5212080" cy="7680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Principal Chief Commissioner / Chief Commissioner / Principal DG / DG — may compound any offence, before or after proceedings.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777240" y="4178808"/>
            <a:ext cx="10634472" cy="877824"/>
          </a:xfrm>
          <a:prstGeom prst="roundRect">
            <a:avLst>
              <a:gd name="adj" fmla="val 8333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1005840" y="4361688"/>
            <a:ext cx="530352" cy="530352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732" y="4499580"/>
            <a:ext cx="254569" cy="254569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700784" y="4251960"/>
            <a:ext cx="274320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Court that tries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4480560" y="4453128"/>
            <a:ext cx="1417320" cy="347472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24" name="Text 19"/>
          <p:cNvSpPr/>
          <p:nvPr/>
        </p:nvSpPr>
        <p:spPr>
          <a:xfrm>
            <a:off x="4480560" y="4453128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495–496, 520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6080760" y="4233672"/>
            <a:ext cx="5212080" cy="7680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designated Special Court (Judicial Magistrate, first class). No court inferior to a JMFC can try an offence under the Act.</a:t>
            </a:r>
            <a:endParaRPr lang="en-US" sz="1250" dirty="0"/>
          </a:p>
        </p:txBody>
      </p:sp>
      <p:sp>
        <p:nvSpPr>
          <p:cNvPr id="26" name="Shape 21"/>
          <p:cNvSpPr/>
          <p:nvPr/>
        </p:nvSpPr>
        <p:spPr>
          <a:xfrm>
            <a:off x="777240" y="5148072"/>
            <a:ext cx="10634472" cy="877824"/>
          </a:xfrm>
          <a:prstGeom prst="roundRect">
            <a:avLst>
              <a:gd name="adj" fmla="val 8333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1005840" y="5330952"/>
            <a:ext cx="530352" cy="530352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732" y="5468844"/>
            <a:ext cx="254569" cy="254569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700784" y="5221224"/>
            <a:ext cx="274320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Who conducts prosecution</a:t>
            </a:r>
            <a:endParaRPr lang="en-US" sz="1600" dirty="0"/>
          </a:p>
        </p:txBody>
      </p:sp>
      <p:sp>
        <p:nvSpPr>
          <p:cNvPr id="30" name="Shape 24"/>
          <p:cNvSpPr/>
          <p:nvPr/>
        </p:nvSpPr>
        <p:spPr>
          <a:xfrm>
            <a:off x="4480560" y="5422392"/>
            <a:ext cx="1417320" cy="347472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31" name="Text 25"/>
          <p:cNvSpPr/>
          <p:nvPr/>
        </p:nvSpPr>
        <p:spPr>
          <a:xfrm>
            <a:off x="4480560" y="5422392"/>
            <a:ext cx="141732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498</a:t>
            </a:r>
            <a:endParaRPr lang="en-US" sz="1050" dirty="0"/>
          </a:p>
        </p:txBody>
      </p:sp>
      <p:sp>
        <p:nvSpPr>
          <p:cNvPr id="32" name="Text 26"/>
          <p:cNvSpPr/>
          <p:nvPr/>
        </p:nvSpPr>
        <p:spPr>
          <a:xfrm>
            <a:off x="6080760" y="5202936"/>
            <a:ext cx="5212080" cy="7680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Public Prosecutor / Special Public Prosecutor (≥ 7 years’ practice), deemed a Public Prosecutor under the BNSS, 2023.</a:t>
            </a:r>
            <a:endParaRPr lang="en-US" sz="1250" dirty="0"/>
          </a:p>
        </p:txBody>
      </p:sp>
      <p:sp>
        <p:nvSpPr>
          <p:cNvPr id="33" name="Text 27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CLASSIFICATION OF OFFENCES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Cognizable, bailable &amp; trial status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How each offence behaves once it reaches the criminal court — cognizability is on the face of s. 492; bailability follows from the BNSS classification.</a:t>
            </a:r>
            <a:endParaRPr lang="en-US" sz="13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/>
        </p:nvGraphicFramePr>
        <p:xfrm>
          <a:off x="777240" y="2057400"/>
          <a:ext cx="10634472" cy="3785616"/>
        </p:xfrm>
        <a:graphic>
          <a:graphicData uri="http://schemas.openxmlformats.org/drawingml/2006/table">
            <a:tbl>
              <a:tblPr/>
              <a:tblGrid>
                <a:gridCol w="868680"/>
                <a:gridCol w="3246120"/>
                <a:gridCol w="1691640"/>
                <a:gridCol w="1691640"/>
                <a:gridCol w="1691640"/>
                <a:gridCol w="1444752"/>
              </a:tblGrid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2025 s.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Offence (short)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Max imprisonment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Cognizable?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Bailable?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Trial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473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Contravention of search order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6B6864"/>
                          </a:solidFill>
                        </a:rPr>
                        <a:t>Cognizable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474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No facility to inspect in search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6 m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6B6864"/>
                          </a:solidFill>
                        </a:rPr>
                        <a:t>Cognizable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475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Defeating tax recovery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6B6864"/>
                          </a:solidFill>
                        </a:rPr>
                        <a:t>Cognizable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476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TDS not paid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477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TCS not paid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6B6864"/>
                          </a:solidFill>
                        </a:rPr>
                        <a:t>Cognizable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478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Wilful evasion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479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Non-filing of return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480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Non-filing (block return)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482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False statement / account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484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Abetment of false return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2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C24A1B"/>
                          </a:solidFill>
                        </a:rPr>
                        <a:t>Non-cog.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2E7D46"/>
                          </a:solidFill>
                        </a:rPr>
                        <a:t>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Summons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C24A1B"/>
                          </a:solidFill>
                        </a:rPr>
                        <a:t>485</a:t>
                      </a:r>
                      <a:endParaRPr lang="en-US" sz="12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Second / subsequent offence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3 yrs</a:t>
                      </a:r>
                      <a:endParaRPr lang="en-US" sz="120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6B6864"/>
                          </a:solidFill>
                        </a:rPr>
                        <a:t>Cognizable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9C3B2E"/>
                          </a:solidFill>
                        </a:rPr>
                        <a:t>Non-bailable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dirty="0">
                          <a:solidFill>
                            <a:srgbClr val="595755"/>
                          </a:solidFill>
                        </a:rPr>
                        <a:t>Warrant</a:t>
                      </a:r>
                      <a:endParaRPr lang="en-US" sz="1150" dirty="0"/>
                    </a:p>
                  </a:txBody>
                  <a:tcPr marL="63500" marR="63500" marT="25400" marB="254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777240" y="5897880"/>
            <a:ext cx="10634472" cy="457200"/>
          </a:xfrm>
          <a:prstGeom prst="roundRect">
            <a:avLst>
              <a:gd name="adj" fmla="val 14000"/>
            </a:avLst>
          </a:prstGeom>
          <a:solidFill>
            <a:srgbClr val="FCEFE9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05840" y="5897880"/>
            <a:ext cx="10149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250"/>
              </a:lnSpc>
              <a:buNone/>
            </a:pPr>
            <a:r>
              <a:rPr lang="en-US" sz="110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Basis   </a:t>
            </a:r>
            <a:r>
              <a:rPr lang="en-US" sz="110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Cognizability per s. 492 (others cognizable by default). Bailability is derived from BNSS classification — offences punishable under 3 years / fine are generally bailable; only s. 485 (up to 3 yrs) is treated as non-bailable. Confirm against the BNSS First Schedule for any specific matter.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WHERE THE BURDEN LIES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Presumptions — the burden shifts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 a tax prosecution the usual ‘innocent until proven guilty’ comfort is narrowed. Three statutory presumptions move the burden onto the accused.</a:t>
            </a:r>
            <a:endParaRPr lang="en-US" sz="135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/>
        </p:nvGraphicFramePr>
        <p:xfrm>
          <a:off x="777240" y="2103120"/>
          <a:ext cx="10634472" cy="3474720"/>
        </p:xfrm>
        <a:graphic>
          <a:graphicData uri="http://schemas.openxmlformats.org/drawingml/2006/table">
            <a:tbl>
              <a:tblPr/>
              <a:tblGrid>
                <a:gridCol w="960120"/>
                <a:gridCol w="4114800"/>
                <a:gridCol w="2926080"/>
                <a:gridCol w="2633472"/>
              </a:tblGrid>
              <a:tr h="8686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Section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What the court presumes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Effect on the accused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3B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The escape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489</a:t>
                      </a:r>
                      <a:endParaRPr lang="en-US" sz="14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Assets / books / data found in search belong to, and are true against, the person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7A2E22"/>
                          </a:solidFill>
                        </a:rPr>
                        <a:t>Ownership and truth taken as established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C24A1B"/>
                          </a:solidFill>
                        </a:rPr>
                        <a:t>Rebut under the s. 247(7) presumption framework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490</a:t>
                      </a:r>
                      <a:endParaRPr lang="en-US" sz="14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A culpable mental state (intent, motive, knowledge) exists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7A2E22"/>
                          </a:solidFill>
                        </a:rPr>
                        <a:t>‘Wilful’ assumed — mens rea need not be proved by prosecution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C24A1B"/>
                          </a:solidFill>
                        </a:rPr>
                        <a:t>Prove absence of mental state beyond reasonable doubt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493</a:t>
                      </a:r>
                      <a:endParaRPr lang="en-US" sz="14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Entries in income-tax records / documents are admissible in evidence</a:t>
                      </a:r>
                      <a:endParaRPr lang="en-US" sz="125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7A2E22"/>
                          </a:solidFill>
                        </a:rPr>
                        <a:t>Departmental records come in as proof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C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C24A1B"/>
                          </a:solidFill>
                        </a:rPr>
                        <a:t>Challenge authenticity / certification of the entry</a:t>
                      </a:r>
                      <a:endParaRPr lang="en-US" sz="1200" dirty="0"/>
                    </a:p>
                  </a:txBody>
                  <a:tcPr marL="88900" marR="88900" marT="50800" marB="508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777240" y="5532120"/>
            <a:ext cx="10634472" cy="731520"/>
          </a:xfrm>
          <a:prstGeom prst="roundRect">
            <a:avLst>
              <a:gd name="adj" fmla="val 10000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05840" y="5532120"/>
            <a:ext cx="1014984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Counter-weight   </a:t>
            </a:r>
            <a:r>
              <a:rPr lang="en-US" sz="125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490(3) keeps the standard high — a fact is ‘proved’ only beyond reasonable doubt, not on a balance of probabilities. The presumptions shift the burden; they do not lower the standard.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CRIMINAL-PROCEDURE INTERFACE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Reading Chapter XXII with the BNSS, 2023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offences are tried in the criminal courts, so the Bharatiya Nagarik Suraksha Sanhita, 2023 (which replaced the CrPC) governs procedure. Five anchors: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77240" y="2331720"/>
            <a:ext cx="2084832" cy="342900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72184" y="2606040"/>
            <a:ext cx="694944" cy="69494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2869" y="2786725"/>
            <a:ext cx="333573" cy="333573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3401568"/>
            <a:ext cx="190195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Non-cognizable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1202436" y="3822192"/>
            <a:ext cx="1234440" cy="310896"/>
          </a:xfrm>
          <a:prstGeom prst="roundRect">
            <a:avLst>
              <a:gd name="adj" fmla="val 50000"/>
            </a:avLst>
          </a:prstGeom>
          <a:solidFill>
            <a:srgbClr val="F8E7DF"/>
          </a:solidFill>
        </p:spPr>
      </p:sp>
      <p:sp>
        <p:nvSpPr>
          <p:cNvPr id="10" name="Text 7"/>
          <p:cNvSpPr/>
          <p:nvPr/>
        </p:nvSpPr>
        <p:spPr>
          <a:xfrm>
            <a:off x="1202436" y="3822192"/>
            <a:ext cx="123444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492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923544" y="4224528"/>
            <a:ext cx="1792224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476, 478, 479, 480, 482 &amp; 484 are non-cognizable under the BNSS — no arrest without warrant.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2990088" y="2331720"/>
            <a:ext cx="2084832" cy="342900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685032" y="2606040"/>
            <a:ext cx="694944" cy="69494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717" y="2786725"/>
            <a:ext cx="333573" cy="333573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081528" y="3401568"/>
            <a:ext cx="190195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Special Courts</a:t>
            </a:r>
            <a:endParaRPr lang="en-US" sz="1600" dirty="0"/>
          </a:p>
        </p:txBody>
      </p:sp>
      <p:sp>
        <p:nvSpPr>
          <p:cNvPr id="16" name="Shape 12"/>
          <p:cNvSpPr/>
          <p:nvPr/>
        </p:nvSpPr>
        <p:spPr>
          <a:xfrm>
            <a:off x="3415284" y="3822192"/>
            <a:ext cx="1234440" cy="310896"/>
          </a:xfrm>
          <a:prstGeom prst="roundRect">
            <a:avLst>
              <a:gd name="adj" fmla="val 50000"/>
            </a:avLst>
          </a:prstGeom>
          <a:solidFill>
            <a:srgbClr val="F8E7DF"/>
          </a:solidFill>
        </p:spPr>
      </p:sp>
      <p:sp>
        <p:nvSpPr>
          <p:cNvPr id="17" name="Text 13"/>
          <p:cNvSpPr/>
          <p:nvPr/>
        </p:nvSpPr>
        <p:spPr>
          <a:xfrm>
            <a:off x="3415284" y="3822192"/>
            <a:ext cx="123444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495–496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3136392" y="4224528"/>
            <a:ext cx="1792224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Central Govt, with the Chief Justice, designates a JMFC as Special Court; offences triable only there.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5202936" y="2331720"/>
            <a:ext cx="2084832" cy="342900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5897880" y="2606040"/>
            <a:ext cx="694944" cy="69494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565" y="2786725"/>
            <a:ext cx="333573" cy="333573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294376" y="3401568"/>
            <a:ext cx="190195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Summons trial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5628132" y="3822192"/>
            <a:ext cx="1234440" cy="310896"/>
          </a:xfrm>
          <a:prstGeom prst="roundRect">
            <a:avLst>
              <a:gd name="adj" fmla="val 50000"/>
            </a:avLst>
          </a:prstGeom>
          <a:solidFill>
            <a:srgbClr val="F8E7DF"/>
          </a:solidFill>
        </p:spPr>
      </p:sp>
      <p:sp>
        <p:nvSpPr>
          <p:cNvPr id="24" name="Text 19"/>
          <p:cNvSpPr/>
          <p:nvPr/>
        </p:nvSpPr>
        <p:spPr>
          <a:xfrm>
            <a:off x="5628132" y="3822192"/>
            <a:ext cx="123444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497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5349240" y="4224528"/>
            <a:ext cx="1792224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Offences punishable up to 2 years (or fine) are tried as a summons case — the lighter track.</a:t>
            </a:r>
            <a:endParaRPr lang="en-US" sz="1150" dirty="0"/>
          </a:p>
        </p:txBody>
      </p:sp>
      <p:sp>
        <p:nvSpPr>
          <p:cNvPr id="26" name="Shape 21"/>
          <p:cNvSpPr/>
          <p:nvPr/>
        </p:nvSpPr>
        <p:spPr>
          <a:xfrm>
            <a:off x="7415784" y="2331720"/>
            <a:ext cx="2084832" cy="342900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8110728" y="2606040"/>
            <a:ext cx="694944" cy="69494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1413" y="2786725"/>
            <a:ext cx="333573" cy="333573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7507224" y="3401568"/>
            <a:ext cx="190195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BNSS applies</a:t>
            </a:r>
            <a:endParaRPr lang="en-US" sz="1600" dirty="0"/>
          </a:p>
        </p:txBody>
      </p:sp>
      <p:sp>
        <p:nvSpPr>
          <p:cNvPr id="30" name="Shape 24"/>
          <p:cNvSpPr/>
          <p:nvPr/>
        </p:nvSpPr>
        <p:spPr>
          <a:xfrm>
            <a:off x="7840980" y="3822192"/>
            <a:ext cx="1234440" cy="310896"/>
          </a:xfrm>
          <a:prstGeom prst="roundRect">
            <a:avLst>
              <a:gd name="adj" fmla="val 50000"/>
            </a:avLst>
          </a:prstGeom>
          <a:solidFill>
            <a:srgbClr val="F8E7DF"/>
          </a:solidFill>
        </p:spPr>
      </p:sp>
      <p:sp>
        <p:nvSpPr>
          <p:cNvPr id="31" name="Text 25"/>
          <p:cNvSpPr/>
          <p:nvPr/>
        </p:nvSpPr>
        <p:spPr>
          <a:xfrm>
            <a:off x="7840980" y="3822192"/>
            <a:ext cx="123444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498</a:t>
            </a:r>
            <a:endParaRPr lang="en-US" sz="1050" dirty="0"/>
          </a:p>
        </p:txBody>
      </p:sp>
      <p:sp>
        <p:nvSpPr>
          <p:cNvPr id="32" name="Text 26"/>
          <p:cNvSpPr/>
          <p:nvPr/>
        </p:nvSpPr>
        <p:spPr>
          <a:xfrm>
            <a:off x="7562088" y="4224528"/>
            <a:ext cx="1792224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Save as otherwise provided, BNSS (incl. bail / bonds) applies; the prosecutor is a Public Prosecutor.</a:t>
            </a:r>
            <a:endParaRPr lang="en-US" sz="1150" dirty="0"/>
          </a:p>
        </p:txBody>
      </p:sp>
      <p:sp>
        <p:nvSpPr>
          <p:cNvPr id="33" name="Shape 27"/>
          <p:cNvSpPr/>
          <p:nvPr/>
        </p:nvSpPr>
        <p:spPr>
          <a:xfrm>
            <a:off x="9628632" y="2331720"/>
            <a:ext cx="2084832" cy="342900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10323576" y="2606040"/>
            <a:ext cx="694944" cy="69494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04261" y="2786725"/>
            <a:ext cx="333573" cy="333573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9720072" y="3401568"/>
            <a:ext cx="190195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BNS overlap</a:t>
            </a:r>
            <a:endParaRPr lang="en-US" sz="1600" dirty="0"/>
          </a:p>
        </p:txBody>
      </p:sp>
      <p:sp>
        <p:nvSpPr>
          <p:cNvPr id="37" name="Shape 30"/>
          <p:cNvSpPr/>
          <p:nvPr/>
        </p:nvSpPr>
        <p:spPr>
          <a:xfrm>
            <a:off x="10053828" y="3822192"/>
            <a:ext cx="1234440" cy="310896"/>
          </a:xfrm>
          <a:prstGeom prst="roundRect">
            <a:avLst>
              <a:gd name="adj" fmla="val 50000"/>
            </a:avLst>
          </a:prstGeom>
          <a:solidFill>
            <a:srgbClr val="F8E7DF"/>
          </a:solidFill>
        </p:spPr>
      </p:sp>
      <p:sp>
        <p:nvSpPr>
          <p:cNvPr id="38" name="Text 31"/>
          <p:cNvSpPr/>
          <p:nvPr/>
        </p:nvSpPr>
        <p:spPr>
          <a:xfrm>
            <a:off x="10053828" y="3822192"/>
            <a:ext cx="123444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Guidelines</a:t>
            </a:r>
            <a:endParaRPr lang="en-US" sz="1050" dirty="0"/>
          </a:p>
        </p:txBody>
      </p:sp>
      <p:sp>
        <p:nvSpPr>
          <p:cNvPr id="39" name="Text 32"/>
          <p:cNvSpPr/>
          <p:nvPr/>
        </p:nvSpPr>
        <p:spPr>
          <a:xfrm>
            <a:off x="9774936" y="4224528"/>
            <a:ext cx="1792224" cy="146304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1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Where the same facts attract the BNS, 2023, those charges are withdrawn once the tax offence is compounded.</a:t>
            </a:r>
            <a:endParaRPr lang="en-US" sz="1150" dirty="0"/>
          </a:p>
        </p:txBody>
      </p:sp>
      <p:sp>
        <p:nvSpPr>
          <p:cNvPr id="40" name="Text 3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41" name="Text 3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HOW TO READ ANY OFFENCE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Anatomy of a prosecutable default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070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4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Break every charge into these five elements. If any link is weak, that is your defence — or your client's exposure.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77240" y="2286000"/>
            <a:ext cx="2084832" cy="338328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35608" y="2560320"/>
            <a:ext cx="768096" cy="76809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5313" y="2760025"/>
            <a:ext cx="368686" cy="36868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3419856"/>
            <a:ext cx="190195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Who</a:t>
            </a:r>
            <a:endParaRPr lang="en-US" sz="1750" dirty="0"/>
          </a:p>
        </p:txBody>
      </p:sp>
      <p:sp>
        <p:nvSpPr>
          <p:cNvPr id="9" name="Text 6"/>
          <p:cNvSpPr/>
          <p:nvPr/>
        </p:nvSpPr>
        <p:spPr>
          <a:xfrm>
            <a:off x="960120" y="3840480"/>
            <a:ext cx="1719072" cy="1737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Person, principal officer, director, karta or abettor — identity drives s. 487/488 deeming.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990088" y="2286000"/>
            <a:ext cx="2084832" cy="338328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648456" y="2560320"/>
            <a:ext cx="768096" cy="768096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8161" y="2760025"/>
            <a:ext cx="368686" cy="36868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081528" y="3419856"/>
            <a:ext cx="190195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Mental state</a:t>
            </a:r>
            <a:endParaRPr lang="en-US" sz="1750" dirty="0"/>
          </a:p>
        </p:txBody>
      </p:sp>
      <p:sp>
        <p:nvSpPr>
          <p:cNvPr id="14" name="Text 10"/>
          <p:cNvSpPr/>
          <p:nvPr/>
        </p:nvSpPr>
        <p:spPr>
          <a:xfrm>
            <a:off x="3172968" y="3840480"/>
            <a:ext cx="1719072" cy="1737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Most offences need ‘wilful’ conduct; s. 490 presumes culpable mental state — accused must rebut.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5202936" y="2286000"/>
            <a:ext cx="2084832" cy="338328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861304" y="2560320"/>
            <a:ext cx="768096" cy="76809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1009" y="2760025"/>
            <a:ext cx="368686" cy="36868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294376" y="3419856"/>
            <a:ext cx="190195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default</a:t>
            </a:r>
            <a:endParaRPr lang="en-US" sz="1750" dirty="0"/>
          </a:p>
        </p:txBody>
      </p:sp>
      <p:sp>
        <p:nvSpPr>
          <p:cNvPr id="19" name="Text 14"/>
          <p:cNvSpPr/>
          <p:nvPr/>
        </p:nvSpPr>
        <p:spPr>
          <a:xfrm>
            <a:off x="5385816" y="3840480"/>
            <a:ext cx="1719072" cy="1737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precise act/omission, tied to its enabling section (247, 397, 263, 268, 294…).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7415784" y="2286000"/>
            <a:ext cx="2084832" cy="338328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8074152" y="2560320"/>
            <a:ext cx="768096" cy="768096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3857" y="2760025"/>
            <a:ext cx="368686" cy="368686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07224" y="3419856"/>
            <a:ext cx="190195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Quantum</a:t>
            </a:r>
            <a:endParaRPr lang="en-US" sz="1750" dirty="0"/>
          </a:p>
        </p:txBody>
      </p:sp>
      <p:sp>
        <p:nvSpPr>
          <p:cNvPr id="24" name="Text 18"/>
          <p:cNvSpPr/>
          <p:nvPr/>
        </p:nvSpPr>
        <p:spPr>
          <a:xfrm>
            <a:off x="7598664" y="3840480"/>
            <a:ext cx="1719072" cy="1737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involved fixes the tier: &gt; ₹50L, &gt; ₹10L–50L, or ‘other’ — and whether custody is on the table.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9628632" y="2286000"/>
            <a:ext cx="2084832" cy="3383280"/>
          </a:xfrm>
          <a:prstGeom prst="roundRect">
            <a:avLst>
              <a:gd name="adj" fmla="val 350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10287000" y="2560320"/>
            <a:ext cx="768096" cy="76809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86705" y="2760025"/>
            <a:ext cx="368686" cy="368686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9720072" y="3419856"/>
            <a:ext cx="1901952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Sanction</a:t>
            </a:r>
            <a:endParaRPr lang="en-US" sz="1750" dirty="0"/>
          </a:p>
        </p:txBody>
      </p:sp>
      <p:sp>
        <p:nvSpPr>
          <p:cNvPr id="29" name="Text 22"/>
          <p:cNvSpPr/>
          <p:nvPr/>
        </p:nvSpPr>
        <p:spPr>
          <a:xfrm>
            <a:off x="9811512" y="3840480"/>
            <a:ext cx="1719072" cy="17373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cognizance without prior sanction (s. 491). A defective sanction is fatal to the prosecution.</a:t>
            </a:r>
            <a:endParaRPr lang="en-US" sz="1200" dirty="0"/>
          </a:p>
        </p:txBody>
      </p:sp>
      <p:sp>
        <p:nvSpPr>
          <p:cNvPr id="30" name="Text 2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1" name="Text 2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KEY THINGS TO NOTE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Eight points that decide cases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1645920"/>
            <a:ext cx="603504" cy="60350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4151" y="1802831"/>
            <a:ext cx="289682" cy="28968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63624" y="162763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Mens rea is everything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563624" y="197510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‘Wilful’ is the fulcrum. Bona fide reliance, illness, missing records or genuine dispute defeat wilfulness.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263640" y="1645920"/>
            <a:ext cx="603504" cy="603504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0551" y="1802831"/>
            <a:ext cx="289682" cy="28968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050024" y="162763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Sanction validity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7050024" y="197510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Sanction must be by the right authority, on application of mind, for the right offence and year (s. 491).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777240" y="2834640"/>
            <a:ext cx="603504" cy="60350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151" y="2991551"/>
            <a:ext cx="289682" cy="28968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63624" y="281635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Presumptions cut both ways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1563624" y="316382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489–490 presume mental state and ownership of seized material — the burden shifts to the accused.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263640" y="2834640"/>
            <a:ext cx="603504" cy="603504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0551" y="2991551"/>
            <a:ext cx="289682" cy="28968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050024" y="281635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Quantum sets the tier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7050024" y="316382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tax involved decides imprisonment exposure — and whether the matter is fine-only after FA 2026.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777240" y="4023360"/>
            <a:ext cx="603504" cy="60350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151" y="4180271"/>
            <a:ext cx="289682" cy="289682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563624" y="400507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limitation, but delay matters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1563624" y="435254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timelines are administrative; inordinate prosecution delay still aids a defence.</a:t>
            </a:r>
            <a:endParaRPr lang="en-US" sz="1200" dirty="0"/>
          </a:p>
        </p:txBody>
      </p:sp>
      <p:sp>
        <p:nvSpPr>
          <p:cNvPr id="24" name="Shape 17"/>
          <p:cNvSpPr/>
          <p:nvPr/>
        </p:nvSpPr>
        <p:spPr>
          <a:xfrm>
            <a:off x="6263640" y="4023360"/>
            <a:ext cx="603504" cy="603504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551" y="4180271"/>
            <a:ext cx="289682" cy="289682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7050024" y="400507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Penalty waiver as a shield</a:t>
            </a:r>
            <a:endParaRPr lang="en-US" sz="1600" dirty="0"/>
          </a:p>
        </p:txBody>
      </p:sp>
      <p:sp>
        <p:nvSpPr>
          <p:cNvPr id="27" name="Text 19"/>
          <p:cNvSpPr/>
          <p:nvPr/>
        </p:nvSpPr>
        <p:spPr>
          <a:xfrm>
            <a:off x="7050024" y="435254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Where penalty is reduced/waived under s. 469, s. 491(3) bars prosecution under ss. 478/482 for that year.</a:t>
            </a:r>
            <a:endParaRPr lang="en-US" sz="1200" dirty="0"/>
          </a:p>
        </p:txBody>
      </p:sp>
      <p:sp>
        <p:nvSpPr>
          <p:cNvPr id="28" name="Shape 20"/>
          <p:cNvSpPr/>
          <p:nvPr/>
        </p:nvSpPr>
        <p:spPr>
          <a:xfrm>
            <a:off x="777240" y="5212080"/>
            <a:ext cx="603504" cy="603504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9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4151" y="5368991"/>
            <a:ext cx="289682" cy="289682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1563624" y="519379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Deeming for entities</a:t>
            </a:r>
            <a:endParaRPr lang="en-US" sz="1600" dirty="0"/>
          </a:p>
        </p:txBody>
      </p:sp>
      <p:sp>
        <p:nvSpPr>
          <p:cNvPr id="31" name="Text 22"/>
          <p:cNvSpPr/>
          <p:nvPr/>
        </p:nvSpPr>
        <p:spPr>
          <a:xfrm>
            <a:off x="1563624" y="554126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 companies/HUF, those in charge and the karta are deemed guilty — subject to a due-diligence defence.</a:t>
            </a:r>
            <a:endParaRPr lang="en-US" sz="1200" dirty="0"/>
          </a:p>
        </p:txBody>
      </p:sp>
      <p:sp>
        <p:nvSpPr>
          <p:cNvPr id="32" name="Shape 23"/>
          <p:cNvSpPr/>
          <p:nvPr/>
        </p:nvSpPr>
        <p:spPr>
          <a:xfrm>
            <a:off x="6263640" y="5212080"/>
            <a:ext cx="603504" cy="603504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33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0551" y="5368991"/>
            <a:ext cx="289682" cy="289682"/>
          </a:xfrm>
          <a:prstGeom prst="rect">
            <a:avLst/>
          </a:prstGeom>
        </p:spPr>
      </p:pic>
      <p:sp>
        <p:nvSpPr>
          <p:cNvPr id="34" name="Text 24"/>
          <p:cNvSpPr/>
          <p:nvPr/>
        </p:nvSpPr>
        <p:spPr>
          <a:xfrm>
            <a:off x="7050024" y="5193792"/>
            <a:ext cx="4572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is the exit</a:t>
            </a:r>
            <a:endParaRPr lang="en-US" sz="1600" dirty="0"/>
          </a:p>
        </p:txBody>
      </p:sp>
      <p:sp>
        <p:nvSpPr>
          <p:cNvPr id="35" name="Text 25"/>
          <p:cNvSpPr/>
          <p:nvPr/>
        </p:nvSpPr>
        <p:spPr>
          <a:xfrm>
            <a:off x="7050024" y="5541264"/>
            <a:ext cx="4617720" cy="74980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12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offence in the chapter is compoundable (s. 491(4)); the 2024 guidelines govern how.</a:t>
            </a:r>
            <a:endParaRPr lang="en-US" sz="1200" dirty="0"/>
          </a:p>
        </p:txBody>
      </p:sp>
      <p:sp>
        <p:nvSpPr>
          <p:cNvPr id="36" name="Text 26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7" name="Text 27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ACTUALLY LANDS ON DESKS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11556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prosecutions you will really see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 day-to-day practice, the chapter is dominated by a handful of recurring charges. Triage your client's exposure against these first.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77240" y="219456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9264" y="232257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646" y="2450958"/>
            <a:ext cx="237012" cy="2370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2240280"/>
            <a:ext cx="32461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TDS / TCS not paid in time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983480" y="2414016"/>
            <a:ext cx="1280160" cy="310896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10" name="Text 7"/>
          <p:cNvSpPr/>
          <p:nvPr/>
        </p:nvSpPr>
        <p:spPr>
          <a:xfrm>
            <a:off x="4983480" y="2414016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476 / 477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446520" y="2231136"/>
            <a:ext cx="48463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Most common by volume — deductor collects but delays deposit. Watch the statement-filing safe harbour and reasonable-cause defence.</a:t>
            </a:r>
            <a:endParaRPr lang="en-US" sz="1180" dirty="0"/>
          </a:p>
        </p:txBody>
      </p:sp>
      <p:sp>
        <p:nvSpPr>
          <p:cNvPr id="12" name="Shape 9"/>
          <p:cNvSpPr/>
          <p:nvPr/>
        </p:nvSpPr>
        <p:spPr>
          <a:xfrm>
            <a:off x="777240" y="301752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969264" y="314553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646" y="3273918"/>
            <a:ext cx="237012" cy="2370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645920" y="3063240"/>
            <a:ext cx="32461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Wilful non-filing of return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4983480" y="3236976"/>
            <a:ext cx="1280160" cy="310896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17" name="Text 13"/>
          <p:cNvSpPr/>
          <p:nvPr/>
        </p:nvSpPr>
        <p:spPr>
          <a:xfrm>
            <a:off x="4983480" y="3236976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479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6446520" y="3054096"/>
            <a:ext cx="48463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Triggered after notices; defence turns on wilfulness and the small-tax carve-out.</a:t>
            </a:r>
            <a:endParaRPr lang="en-US" sz="1180" dirty="0"/>
          </a:p>
        </p:txBody>
      </p:sp>
      <p:sp>
        <p:nvSpPr>
          <p:cNvPr id="19" name="Shape 15"/>
          <p:cNvSpPr/>
          <p:nvPr/>
        </p:nvSpPr>
        <p:spPr>
          <a:xfrm>
            <a:off x="777240" y="384048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969264" y="396849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646" y="4096878"/>
            <a:ext cx="237012" cy="2370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645920" y="3886200"/>
            <a:ext cx="32461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Wilful evasion / under-reporting</a:t>
            </a:r>
            <a:endParaRPr lang="en-US" sz="1500" dirty="0"/>
          </a:p>
        </p:txBody>
      </p:sp>
      <p:sp>
        <p:nvSpPr>
          <p:cNvPr id="23" name="Shape 18"/>
          <p:cNvSpPr/>
          <p:nvPr/>
        </p:nvSpPr>
        <p:spPr>
          <a:xfrm>
            <a:off x="4983480" y="4059936"/>
            <a:ext cx="1280160" cy="310896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24" name="Text 19"/>
          <p:cNvSpPr/>
          <p:nvPr/>
        </p:nvSpPr>
        <p:spPr>
          <a:xfrm>
            <a:off x="4983480" y="4059936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478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6446520" y="3877056"/>
            <a:ext cx="48463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Follows search/survey and additions; the s. 478(4) ‘false entry’ limb is frequently invoked.</a:t>
            </a:r>
            <a:endParaRPr lang="en-US" sz="1180" dirty="0"/>
          </a:p>
        </p:txBody>
      </p:sp>
      <p:sp>
        <p:nvSpPr>
          <p:cNvPr id="26" name="Shape 21"/>
          <p:cNvSpPr/>
          <p:nvPr/>
        </p:nvSpPr>
        <p:spPr>
          <a:xfrm>
            <a:off x="777240" y="466344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969264" y="479145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646" y="4919838"/>
            <a:ext cx="237012" cy="23701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645920" y="4709160"/>
            <a:ext cx="32461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False statement in verification</a:t>
            </a:r>
            <a:endParaRPr lang="en-US" sz="1500" dirty="0"/>
          </a:p>
        </p:txBody>
      </p:sp>
      <p:sp>
        <p:nvSpPr>
          <p:cNvPr id="30" name="Shape 24"/>
          <p:cNvSpPr/>
          <p:nvPr/>
        </p:nvSpPr>
        <p:spPr>
          <a:xfrm>
            <a:off x="4983480" y="4882896"/>
            <a:ext cx="1280160" cy="310896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31" name="Text 25"/>
          <p:cNvSpPr/>
          <p:nvPr/>
        </p:nvSpPr>
        <p:spPr>
          <a:xfrm>
            <a:off x="4983480" y="4882896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482</a:t>
            </a:r>
            <a:endParaRPr lang="en-US" sz="1100" dirty="0"/>
          </a:p>
        </p:txBody>
      </p:sp>
      <p:sp>
        <p:nvSpPr>
          <p:cNvPr id="32" name="Text 26"/>
          <p:cNvSpPr/>
          <p:nvPr/>
        </p:nvSpPr>
        <p:spPr>
          <a:xfrm>
            <a:off x="6446520" y="4700016"/>
            <a:ext cx="48463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Signed returns/forms later shown false; pairs with s. 478 on the same facts.</a:t>
            </a:r>
            <a:endParaRPr lang="en-US" sz="1180" dirty="0"/>
          </a:p>
        </p:txBody>
      </p:sp>
      <p:sp>
        <p:nvSpPr>
          <p:cNvPr id="33" name="Shape 27"/>
          <p:cNvSpPr/>
          <p:nvPr/>
        </p:nvSpPr>
        <p:spPr>
          <a:xfrm>
            <a:off x="777240" y="548640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969264" y="561441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646" y="5742798"/>
            <a:ext cx="237012" cy="237012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1645920" y="5532120"/>
            <a:ext cx="324612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Abetment / facilitation</a:t>
            </a:r>
            <a:endParaRPr lang="en-US" sz="1500" dirty="0"/>
          </a:p>
        </p:txBody>
      </p:sp>
      <p:sp>
        <p:nvSpPr>
          <p:cNvPr id="37" name="Shape 30"/>
          <p:cNvSpPr/>
          <p:nvPr/>
        </p:nvSpPr>
        <p:spPr>
          <a:xfrm>
            <a:off x="4983480" y="5705856"/>
            <a:ext cx="1280160" cy="310896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38" name="Text 31"/>
          <p:cNvSpPr/>
          <p:nvPr/>
        </p:nvSpPr>
        <p:spPr>
          <a:xfrm>
            <a:off x="4983480" y="5705856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484 / 483</a:t>
            </a:r>
            <a:endParaRPr lang="en-US" sz="1100" dirty="0"/>
          </a:p>
        </p:txBody>
      </p:sp>
      <p:sp>
        <p:nvSpPr>
          <p:cNvPr id="39" name="Text 32"/>
          <p:cNvSpPr/>
          <p:nvPr/>
        </p:nvSpPr>
        <p:spPr>
          <a:xfrm>
            <a:off x="6446520" y="5522976"/>
            <a:ext cx="48463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Entry operators, bogus-invoice chains — co-accused exposure for advisors and intermediaries.</a:t>
            </a:r>
            <a:endParaRPr lang="en-US" sz="1180" dirty="0"/>
          </a:p>
        </p:txBody>
      </p:sp>
      <p:sp>
        <p:nvSpPr>
          <p:cNvPr id="40" name="Text 3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41" name="Text 3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CBDT GUIDELINES — 17 OCT 2024 (AT A GLANCE)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guidelines, summarised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framework that governs how an offence is bought out of prosecution — read with FAQ Circular 04/2025.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77240" y="214884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14984" y="2368296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2385" y="2515697"/>
            <a:ext cx="272125" cy="27212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09928" y="236829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Scope &amp; filing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014984" y="302666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All offences compoundable; categorisation and the 36-month limit removed. File suo-moto any time — before or after a complaint — on the prescribed affidavit (₹100 stamp).</a:t>
            </a:r>
            <a:endParaRPr lang="en-US" sz="1080" dirty="0"/>
          </a:p>
        </p:txBody>
      </p:sp>
      <p:sp>
        <p:nvSpPr>
          <p:cNvPr id="10" name="Shape 7"/>
          <p:cNvSpPr/>
          <p:nvPr/>
        </p:nvSpPr>
        <p:spPr>
          <a:xfrm>
            <a:off x="4361688" y="214884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99432" y="2368296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833" y="2515697"/>
            <a:ext cx="272125" cy="27212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94376" y="236829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Pre-conditions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599432" y="302666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 all tax, interest (incl. s. 220) &amp; penalty for the relevant year; undertake to pay the compounding charge and to withdraw related appeals / writs.</a:t>
            </a:r>
            <a:endParaRPr lang="en-US" sz="1080" dirty="0"/>
          </a:p>
        </p:txBody>
      </p:sp>
      <p:sp>
        <p:nvSpPr>
          <p:cNvPr id="15" name="Shape 11"/>
          <p:cNvSpPr/>
          <p:nvPr/>
        </p:nvSpPr>
        <p:spPr>
          <a:xfrm>
            <a:off x="7946136" y="214884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183880" y="2368296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1281" y="2515697"/>
            <a:ext cx="272125" cy="27212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878824" y="236829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Revival of defects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8183880" y="302666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Applications rejected only for curable defects can be re-filed within one month of intimation; merits-rejections cannot be reopened.</a:t>
            </a:r>
            <a:endParaRPr lang="en-US" sz="1080" dirty="0"/>
          </a:p>
        </p:txBody>
      </p:sp>
      <p:sp>
        <p:nvSpPr>
          <p:cNvPr id="20" name="Shape 15"/>
          <p:cNvSpPr/>
          <p:nvPr/>
        </p:nvSpPr>
        <p:spPr>
          <a:xfrm>
            <a:off x="777240" y="416052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1014984" y="4379976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385" y="4527377"/>
            <a:ext cx="272125" cy="272125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709928" y="437997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Co-accused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1014984" y="503834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On payment by any one of main / co-accused, all are compounded — no separate fee for co-accused (ss. 487/488).</a:t>
            </a:r>
            <a:endParaRPr lang="en-US" sz="1080" dirty="0"/>
          </a:p>
        </p:txBody>
      </p:sp>
      <p:sp>
        <p:nvSpPr>
          <p:cNvPr id="25" name="Shape 19"/>
          <p:cNvSpPr/>
          <p:nvPr/>
        </p:nvSpPr>
        <p:spPr>
          <a:xfrm>
            <a:off x="4361688" y="416052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599432" y="4379976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6833" y="4527377"/>
            <a:ext cx="272125" cy="272125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5294376" y="437997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Payment &amp; extension</a:t>
            </a:r>
            <a:endParaRPr lang="en-US" sz="1500" dirty="0"/>
          </a:p>
        </p:txBody>
      </p:sp>
      <p:sp>
        <p:nvSpPr>
          <p:cNvPr id="29" name="Text 22"/>
          <p:cNvSpPr/>
          <p:nvPr/>
        </p:nvSpPr>
        <p:spPr>
          <a:xfrm>
            <a:off x="4599432" y="503834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 within one month of intimation; extendable in stages to a maximum of 24 months — beyond which the application is rejected.</a:t>
            </a:r>
            <a:endParaRPr lang="en-US" sz="1080" dirty="0"/>
          </a:p>
        </p:txBody>
      </p:sp>
      <p:sp>
        <p:nvSpPr>
          <p:cNvPr id="30" name="Shape 23"/>
          <p:cNvSpPr/>
          <p:nvPr/>
        </p:nvSpPr>
        <p:spPr>
          <a:xfrm>
            <a:off x="7946136" y="4160520"/>
            <a:ext cx="3401568" cy="1874520"/>
          </a:xfrm>
          <a:prstGeom prst="roundRect">
            <a:avLst>
              <a:gd name="adj" fmla="val 3902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8183880" y="4379976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1281" y="4527377"/>
            <a:ext cx="272125" cy="272125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8878824" y="4379976"/>
            <a:ext cx="23317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 an admission</a:t>
            </a:r>
            <a:endParaRPr lang="en-US" sz="1500" dirty="0"/>
          </a:p>
        </p:txBody>
      </p:sp>
      <p:sp>
        <p:nvSpPr>
          <p:cNvPr id="34" name="Text 26"/>
          <p:cNvSpPr/>
          <p:nvPr/>
        </p:nvSpPr>
        <p:spPr>
          <a:xfrm>
            <a:off x="8183880" y="5038344"/>
            <a:ext cx="2944368" cy="9601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compounding order expressly records that it is not to be construed as an admission of the offence.</a:t>
            </a:r>
            <a:endParaRPr lang="en-US" sz="1080" dirty="0"/>
          </a:p>
        </p:txBody>
      </p:sp>
      <p:sp>
        <p:nvSpPr>
          <p:cNvPr id="35" name="Text 27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6" name="Text 28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ANNEXURE-4 — THE RATE CARD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charges, by offence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481328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First-application (normal) rates from Annexure-4. Apply sequence multipliers 1.2× / 1.4× / 1.6× for 2nd / 3rd / 4th, and +50% if filed beyond 12 months of the complaint.</a:t>
            </a:r>
            <a:endParaRPr lang="en-US" sz="13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/>
        </p:nvGraphicFramePr>
        <p:xfrm>
          <a:off x="777240" y="2011680"/>
          <a:ext cx="10634472" cy="3474720"/>
        </p:xfrm>
        <a:graphic>
          <a:graphicData uri="http://schemas.openxmlformats.org/drawingml/2006/table">
            <a:tbl>
              <a:tblPr/>
              <a:tblGrid>
                <a:gridCol w="1691640"/>
                <a:gridCol w="2926080"/>
                <a:gridCol w="6016752"/>
              </a:tblGrid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Offence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Relates to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</a:rPr>
                        <a:t>Normal compounding charge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476 / 477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TDS / TCS not paid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1.5% per month (or part) of the tax in default — capped at the TDS/TCS in default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478 (evasion)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Wilful evasion of tax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125% of the tax sought to be evaded (or 1.5% p.m. for evasion of payment)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479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Non-filing of return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30% (search/survey cases) or 15% (other cases) of the tax sought to be evaded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480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Non-filing — block return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Same basis as 479, for the block-period undisclosed income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482 / 484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False statement / abetment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50% of the tax that would have been evaded if the statement were accepted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483 (277A)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Falsification of books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100% of the tax / interest / penalty evaded on account of the false entry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4343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473 / 474 / 475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B2B2B"/>
                          </a:solidFill>
                        </a:rPr>
                        <a:t>Search &amp; recovery offences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80" dirty="0">
                          <a:solidFill>
                            <a:srgbClr val="595755"/>
                          </a:solidFill>
                        </a:rPr>
                        <a:t>As determined by the authority, having regard to the nature &amp; magnitude (min. ₹10,000)</a:t>
                      </a:r>
                      <a:endParaRPr lang="en-US" sz="118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777240" y="5623560"/>
            <a:ext cx="10634472" cy="685800"/>
          </a:xfrm>
          <a:prstGeom prst="roundRect">
            <a:avLst>
              <a:gd name="adj" fmla="val 10667"/>
            </a:avLst>
          </a:prstGeom>
          <a:solidFill>
            <a:srgbClr val="FCEFE9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05840" y="5623560"/>
            <a:ext cx="10149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25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Application fee   </a:t>
            </a:r>
            <a:r>
              <a:rPr lang="en-US" sz="125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₹25,000 (single) / ₹50,000 (consolidated) — non-refundable but adjustable against the final charge. ‘Tax’ here includes surcharge and cess, but not interest.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FROM THE CBDT FAQ — CIRCULAR 04/2025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FAQ answers worth carrying in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777240" y="169164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33272" y="183794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Is compounding an admission of guilt?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033272" y="231343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No. It resolves the offence; it is not an admission — important for NRIs and cross-border reporting.</a:t>
            </a:r>
            <a:endParaRPr lang="en-US" sz="1180" dirty="0"/>
          </a:p>
        </p:txBody>
      </p:sp>
      <p:sp>
        <p:nvSpPr>
          <p:cNvPr id="7" name="Shape 5"/>
          <p:cNvSpPr/>
          <p:nvPr/>
        </p:nvSpPr>
        <p:spPr>
          <a:xfrm>
            <a:off x="6263640" y="169164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519672" y="183794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Any offence that cannot be compounded?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519672" y="231343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No. Under the 2024 guidelines, all offences under the Act are compoundable.</a:t>
            </a:r>
            <a:endParaRPr lang="en-US" sz="1180" dirty="0"/>
          </a:p>
        </p:txBody>
      </p:sp>
      <p:sp>
        <p:nvSpPr>
          <p:cNvPr id="10" name="Shape 8"/>
          <p:cNvSpPr/>
          <p:nvPr/>
        </p:nvSpPr>
        <p:spPr>
          <a:xfrm>
            <a:off x="777240" y="315468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33272" y="330098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Any limit on number of applications?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033272" y="377647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cap — but the authority may reject a ‘habitual offender’, and repeat charges attract higher rates.</a:t>
            </a:r>
            <a:endParaRPr lang="en-US" sz="1180" dirty="0"/>
          </a:p>
        </p:txBody>
      </p:sp>
      <p:sp>
        <p:nvSpPr>
          <p:cNvPr id="13" name="Shape 11"/>
          <p:cNvSpPr/>
          <p:nvPr/>
        </p:nvSpPr>
        <p:spPr>
          <a:xfrm>
            <a:off x="6263640" y="315468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519672" y="330098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Convicted earlier — can one still apply?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519672" y="377647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Yes, even with a 2-yr+ conviction, but only with the approval of Chairman, CBDT.</a:t>
            </a:r>
            <a:endParaRPr lang="en-US" sz="1180" dirty="0"/>
          </a:p>
        </p:txBody>
      </p:sp>
      <p:sp>
        <p:nvSpPr>
          <p:cNvPr id="16" name="Shape 14"/>
          <p:cNvSpPr/>
          <p:nvPr/>
        </p:nvSpPr>
        <p:spPr>
          <a:xfrm>
            <a:off x="777240" y="461772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33272" y="476402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Must all taxes be paid first?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1033272" y="523951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Yes — outstanding tax, interest and penalty for the relevant year must be cleared before/at filing.</a:t>
            </a:r>
            <a:endParaRPr lang="en-US" sz="1180" dirty="0"/>
          </a:p>
        </p:txBody>
      </p:sp>
      <p:sp>
        <p:nvSpPr>
          <p:cNvPr id="19" name="Shape 17"/>
          <p:cNvSpPr/>
          <p:nvPr/>
        </p:nvSpPr>
        <p:spPr>
          <a:xfrm>
            <a:off x="6263640" y="4617720"/>
            <a:ext cx="5120640" cy="1298448"/>
          </a:xfrm>
          <a:prstGeom prst="roundRect">
            <a:avLst>
              <a:gd name="adj" fmla="val 5634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519672" y="4764024"/>
            <a:ext cx="461772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35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  </a:t>
            </a:r>
            <a:r>
              <a:rPr lang="en-US" sz="135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How long to pay the charges?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519672" y="5239512"/>
            <a:ext cx="4663440" cy="62179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400"/>
              </a:lnSpc>
              <a:buNone/>
            </a:pPr>
            <a:r>
              <a:rPr lang="en-US" sz="118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 </a:t>
            </a:r>
            <a:r>
              <a:rPr lang="en-US" sz="11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Within the intimation window; extendable in stages up to a maximum of 24 months, then rejected.</a:t>
            </a:r>
            <a:endParaRPr lang="en-US" sz="1180" dirty="0"/>
          </a:p>
        </p:txBody>
      </p:sp>
      <p:sp>
        <p:nvSpPr>
          <p:cNvPr id="22" name="Text 20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WE WILL COVER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Session flow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77240" y="160020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14984" y="1856232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2385" y="2003633"/>
            <a:ext cx="272125" cy="27212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37360" y="178308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01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vs penalty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737360" y="216712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Different forum, proof and consequence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309360" y="160020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547104" y="1856232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505" y="2003633"/>
            <a:ext cx="272125" cy="27212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269480" y="178308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02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1961 → 2025 map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7269480" y="216712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Section-by-section, verified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777240" y="278892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1014984" y="3044952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385" y="3192353"/>
            <a:ext cx="272125" cy="272125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737360" y="297180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03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is the offence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1737360" y="335584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Each charge + the section it hinges on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309360" y="278892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547104" y="3044952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505" y="3192353"/>
            <a:ext cx="272125" cy="272125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269480" y="297180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04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FA 2026 reset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7269480" y="335584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Decriminalisation &amp; graded thresholds</a:t>
            </a:r>
            <a:endParaRPr lang="en-US" sz="1250" dirty="0"/>
          </a:p>
        </p:txBody>
      </p:sp>
      <p:sp>
        <p:nvSpPr>
          <p:cNvPr id="24" name="Shape 18"/>
          <p:cNvSpPr/>
          <p:nvPr/>
        </p:nvSpPr>
        <p:spPr>
          <a:xfrm>
            <a:off x="777240" y="397764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1014984" y="4233672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2385" y="4381073"/>
            <a:ext cx="272125" cy="272125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737360" y="416052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Authorities &amp; status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1737360" y="454456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Who acts; cognizable / bailable position</a:t>
            </a:r>
            <a:endParaRPr lang="en-US" sz="1250" dirty="0"/>
          </a:p>
        </p:txBody>
      </p:sp>
      <p:sp>
        <p:nvSpPr>
          <p:cNvPr id="29" name="Shape 22"/>
          <p:cNvSpPr/>
          <p:nvPr/>
        </p:nvSpPr>
        <p:spPr>
          <a:xfrm>
            <a:off x="6309360" y="397764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547104" y="4233672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4505" y="4381073"/>
            <a:ext cx="272125" cy="272125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7269480" y="416052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06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Presumptions &amp; BNSS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7269480" y="454456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Burden shifts and the procedure interface</a:t>
            </a:r>
            <a:endParaRPr lang="en-US" sz="1250" dirty="0"/>
          </a:p>
        </p:txBody>
      </p:sp>
      <p:sp>
        <p:nvSpPr>
          <p:cNvPr id="34" name="Shape 26"/>
          <p:cNvSpPr/>
          <p:nvPr/>
        </p:nvSpPr>
        <p:spPr>
          <a:xfrm>
            <a:off x="777240" y="516636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27"/>
          <p:cNvSpPr/>
          <p:nvPr/>
        </p:nvSpPr>
        <p:spPr>
          <a:xfrm>
            <a:off x="1014984" y="5422392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2385" y="5569793"/>
            <a:ext cx="272125" cy="272125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1737360" y="534924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07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Key things to note</a:t>
            </a:r>
            <a:endParaRPr lang="en-US" sz="1300" dirty="0"/>
          </a:p>
        </p:txBody>
      </p:sp>
      <p:sp>
        <p:nvSpPr>
          <p:cNvPr id="38" name="Text 29"/>
          <p:cNvSpPr/>
          <p:nvPr/>
        </p:nvSpPr>
        <p:spPr>
          <a:xfrm>
            <a:off x="1737360" y="573328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Mens rea, limitation, deeming</a:t>
            </a:r>
            <a:endParaRPr lang="en-US" sz="1250" dirty="0"/>
          </a:p>
        </p:txBody>
      </p:sp>
      <p:sp>
        <p:nvSpPr>
          <p:cNvPr id="39" name="Shape 30"/>
          <p:cNvSpPr/>
          <p:nvPr/>
        </p:nvSpPr>
        <p:spPr>
          <a:xfrm>
            <a:off x="6309360" y="5166360"/>
            <a:ext cx="5120640" cy="1051560"/>
          </a:xfrm>
          <a:prstGeom prst="roundRect">
            <a:avLst>
              <a:gd name="adj" fmla="val 6957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0" name="Shape 31"/>
          <p:cNvSpPr/>
          <p:nvPr/>
        </p:nvSpPr>
        <p:spPr>
          <a:xfrm>
            <a:off x="6547104" y="5422392"/>
            <a:ext cx="566928" cy="566928"/>
          </a:xfrm>
          <a:prstGeom prst="ellipse">
            <a:avLst/>
          </a:prstGeom>
          <a:solidFill>
            <a:srgbClr val="2B2B2B"/>
          </a:solidFill>
        </p:spPr>
      </p:sp>
      <p:pic>
        <p:nvPicPr>
          <p:cNvPr id="41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4505" y="5569793"/>
            <a:ext cx="272125" cy="272125"/>
          </a:xfrm>
          <a:prstGeom prst="rect">
            <a:avLst/>
          </a:prstGeom>
        </p:spPr>
      </p:pic>
      <p:sp>
        <p:nvSpPr>
          <p:cNvPr id="42" name="Text 32"/>
          <p:cNvSpPr/>
          <p:nvPr/>
        </p:nvSpPr>
        <p:spPr>
          <a:xfrm>
            <a:off x="7269480" y="5349240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08   </a:t>
            </a: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&amp; CA opportunity</a:t>
            </a:r>
            <a:endParaRPr lang="en-US" sz="1300" dirty="0"/>
          </a:p>
        </p:txBody>
      </p:sp>
      <p:sp>
        <p:nvSpPr>
          <p:cNvPr id="43" name="Text 33"/>
          <p:cNvSpPr/>
          <p:nvPr/>
        </p:nvSpPr>
        <p:spPr>
          <a:xfrm>
            <a:off x="7269480" y="5733288"/>
            <a:ext cx="40690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Charges, the exit, and the practice it builds</a:t>
            </a:r>
            <a:endParaRPr lang="en-US" sz="1250" dirty="0"/>
          </a:p>
        </p:txBody>
      </p:sp>
      <p:sp>
        <p:nvSpPr>
          <p:cNvPr id="44" name="Text 34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45" name="Text 35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WHERE THIS BECOMES PRACTICE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opportunity for the CA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softened, all-compoundable regime turns prosecution from a dead-end into a structured advisory mandate. Six service lines open up: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77240" y="219456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14984" y="243230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2385" y="2579705"/>
            <a:ext cx="272125" cy="27212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09928" y="243230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Exposure diagnostics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14984" y="305409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Map a client’s open defaults to ss. 473–498, score the tier and quantum, and flag custody-risk cases early.</a:t>
            </a:r>
            <a:endParaRPr lang="en-US" sz="1080" dirty="0"/>
          </a:p>
        </p:txBody>
      </p:sp>
      <p:sp>
        <p:nvSpPr>
          <p:cNvPr id="10" name="Shape 7"/>
          <p:cNvSpPr/>
          <p:nvPr/>
        </p:nvSpPr>
        <p:spPr>
          <a:xfrm>
            <a:off x="4361688" y="219456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99432" y="243230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833" y="2579705"/>
            <a:ext cx="272125" cy="27212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94376" y="243230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Compounding mandates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599432" y="305409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Prepare, file and pursue compounding applications end-to-end — affidavit, dues reconciliation, undertakings.</a:t>
            </a:r>
            <a:endParaRPr lang="en-US" sz="1080" dirty="0"/>
          </a:p>
        </p:txBody>
      </p:sp>
      <p:sp>
        <p:nvSpPr>
          <p:cNvPr id="15" name="Shape 11"/>
          <p:cNvSpPr/>
          <p:nvPr/>
        </p:nvSpPr>
        <p:spPr>
          <a:xfrm>
            <a:off x="7946136" y="219456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183880" y="243230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1281" y="2579705"/>
            <a:ext cx="272125" cy="27212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878824" y="243230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Sanction &amp; reply drafting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183880" y="305409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Draft show-cause replies and test sanction validity, reasonable cause and the s. 491(3) waiver bar.</a:t>
            </a:r>
            <a:endParaRPr lang="en-US" sz="1080" dirty="0"/>
          </a:p>
        </p:txBody>
      </p:sp>
      <p:sp>
        <p:nvSpPr>
          <p:cNvPr id="20" name="Shape 15"/>
          <p:cNvSpPr/>
          <p:nvPr/>
        </p:nvSpPr>
        <p:spPr>
          <a:xfrm>
            <a:off x="777240" y="406908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1014984" y="430682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385" y="4454225"/>
            <a:ext cx="272125" cy="272125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709928" y="430682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Co-accused strategy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1014984" y="492861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Advise directors, principal officers and intermediaries on deeming, due-diligence defence and joint filings.</a:t>
            </a:r>
            <a:endParaRPr lang="en-US" sz="1080" dirty="0"/>
          </a:p>
        </p:txBody>
      </p:sp>
      <p:sp>
        <p:nvSpPr>
          <p:cNvPr id="25" name="Shape 19"/>
          <p:cNvSpPr/>
          <p:nvPr/>
        </p:nvSpPr>
        <p:spPr>
          <a:xfrm>
            <a:off x="4361688" y="406908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599432" y="430682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6833" y="4454225"/>
            <a:ext cx="272125" cy="272125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5294376" y="430682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Health-checks &amp; training</a:t>
            </a:r>
            <a:endParaRPr lang="en-US" sz="1400" dirty="0"/>
          </a:p>
        </p:txBody>
      </p:sp>
      <p:sp>
        <p:nvSpPr>
          <p:cNvPr id="29" name="Text 22"/>
          <p:cNvSpPr/>
          <p:nvPr/>
        </p:nvSpPr>
        <p:spPr>
          <a:xfrm>
            <a:off x="4599432" y="492861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Periodic TDS / return-filing reviews and board briefings — prevention as a recurring engagement.</a:t>
            </a:r>
            <a:endParaRPr lang="en-US" sz="1080" dirty="0"/>
          </a:p>
        </p:txBody>
      </p:sp>
      <p:sp>
        <p:nvSpPr>
          <p:cNvPr id="30" name="Shape 23"/>
          <p:cNvSpPr/>
          <p:nvPr/>
        </p:nvSpPr>
        <p:spPr>
          <a:xfrm>
            <a:off x="7946136" y="4069080"/>
            <a:ext cx="3401568" cy="1737360"/>
          </a:xfrm>
          <a:prstGeom prst="roundRect">
            <a:avLst>
              <a:gd name="adj" fmla="val 4211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8183880" y="4306824"/>
            <a:ext cx="566928" cy="566928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1281" y="4454225"/>
            <a:ext cx="272125" cy="272125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8878824" y="4306824"/>
            <a:ext cx="233172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4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Cross-border &amp; NRI desk</a:t>
            </a:r>
            <a:endParaRPr lang="en-US" sz="1400" dirty="0"/>
          </a:p>
        </p:txBody>
      </p:sp>
      <p:sp>
        <p:nvSpPr>
          <p:cNvPr id="34" name="Text 26"/>
          <p:cNvSpPr/>
          <p:nvPr/>
        </p:nvSpPr>
        <p:spPr>
          <a:xfrm>
            <a:off x="8183880" y="4928616"/>
            <a:ext cx="2944368" cy="8229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350"/>
              </a:lnSpc>
              <a:buNone/>
            </a:pPr>
            <a:r>
              <a:rPr lang="en-US" sz="108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Position compounding for NRIs / HNIs given its ‘not an admission’ status and global reporting comfort.</a:t>
            </a:r>
            <a:endParaRPr lang="en-US" sz="1080" dirty="0"/>
          </a:p>
        </p:txBody>
      </p:sp>
      <p:sp>
        <p:nvSpPr>
          <p:cNvPr id="35" name="Text 27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6" name="Text 28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20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PRACTICAL APPROACH &amp; PROCEDURE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 defensible workflow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When a show-cause or complaint arrives, move through these steps in order. Each one is a decision gate.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9264" y="236829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7" name="Text 5"/>
          <p:cNvSpPr/>
          <p:nvPr/>
        </p:nvSpPr>
        <p:spPr>
          <a:xfrm>
            <a:off x="969264" y="2368296"/>
            <a:ext cx="493776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700784" y="2276856"/>
            <a:ext cx="30175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Classify the offence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846320" y="2404872"/>
            <a:ext cx="0" cy="420624"/>
          </a:xfrm>
          <a:prstGeom prst="line">
            <a:avLst/>
          </a:prstGeom>
          <a:noFill/>
          <a:ln w="12700">
            <a:solidFill>
              <a:srgbClr val="E2DED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74920" y="2276856"/>
            <a:ext cx="617220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5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Pin the exact section (473–498), its anchor duty, the tax involved, the year and the date of offence.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777240" y="306324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969264" y="319125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3" name="Text 11"/>
          <p:cNvSpPr/>
          <p:nvPr/>
        </p:nvSpPr>
        <p:spPr>
          <a:xfrm>
            <a:off x="969264" y="3191256"/>
            <a:ext cx="493776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700784" y="3099816"/>
            <a:ext cx="30175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Test the gateways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846320" y="3227832"/>
            <a:ext cx="0" cy="420624"/>
          </a:xfrm>
          <a:prstGeom prst="line">
            <a:avLst/>
          </a:prstGeom>
          <a:noFill/>
          <a:ln w="12700">
            <a:solidFill>
              <a:srgbClr val="E2DED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74920" y="3099816"/>
            <a:ext cx="617220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5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Valid sanction (s. 491)? Reasonable-cause defence (s. 486)? Penalty-waiver bar (s. 491(3))? Statement safe-harbour?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77240" y="388620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69264" y="401421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9" name="Text 17"/>
          <p:cNvSpPr/>
          <p:nvPr/>
        </p:nvSpPr>
        <p:spPr>
          <a:xfrm>
            <a:off x="969264" y="4014216"/>
            <a:ext cx="493776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00784" y="3922776"/>
            <a:ext cx="30175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Clear the dues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846320" y="4050792"/>
            <a:ext cx="0" cy="420624"/>
          </a:xfrm>
          <a:prstGeom prst="line">
            <a:avLst/>
          </a:prstGeom>
          <a:noFill/>
          <a:ln w="12700">
            <a:solidFill>
              <a:srgbClr val="E2DED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74920" y="3922776"/>
            <a:ext cx="617220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5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Pay all tax, interest and penalty for the year — a precondition for compounding and a mitigating fact at trial.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777240" y="470916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969264" y="483717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25" name="Text 23"/>
          <p:cNvSpPr/>
          <p:nvPr/>
        </p:nvSpPr>
        <p:spPr>
          <a:xfrm>
            <a:off x="969264" y="4837176"/>
            <a:ext cx="493776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700784" y="4745736"/>
            <a:ext cx="30175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Decide: contest or compound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846320" y="4873752"/>
            <a:ext cx="0" cy="420624"/>
          </a:xfrm>
          <a:prstGeom prst="line">
            <a:avLst/>
          </a:prstGeom>
          <a:noFill/>
          <a:ln w="12700">
            <a:solidFill>
              <a:srgbClr val="E2DED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74920" y="4745736"/>
            <a:ext cx="617220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5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Weigh evidence of wilfulness vs. cost/finality of compounding. File early to control the multiplier.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777240" y="5532120"/>
            <a:ext cx="10634472" cy="749808"/>
          </a:xfrm>
          <a:prstGeom prst="roundRect">
            <a:avLst>
              <a:gd name="adj" fmla="val 975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969264" y="5660136"/>
            <a:ext cx="493776" cy="49377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31" name="Text 29"/>
          <p:cNvSpPr/>
          <p:nvPr/>
        </p:nvSpPr>
        <p:spPr>
          <a:xfrm>
            <a:off x="969264" y="5660136"/>
            <a:ext cx="493776" cy="49377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700784" y="5568696"/>
            <a:ext cx="301752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Draft with discipline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846320" y="5696712"/>
            <a:ext cx="0" cy="420624"/>
          </a:xfrm>
          <a:prstGeom prst="line">
            <a:avLst/>
          </a:prstGeom>
          <a:noFill/>
          <a:ln w="12700">
            <a:solidFill>
              <a:srgbClr val="E2DED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074920" y="5568696"/>
            <a:ext cx="6172200" cy="6766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450"/>
              </a:lnSpc>
              <a:buNone/>
            </a:pP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Consistent, precise, non-admissive submissions across all forums; withdraw related appeals/writs as undertaken.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645920" y="3931920"/>
            <a:ext cx="4572000" cy="4572000"/>
          </a:xfrm>
          <a:prstGeom prst="ellipse">
            <a:avLst/>
          </a:prstGeom>
          <a:ln w="177800">
            <a:solidFill>
              <a:srgbClr val="F8E7D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362895" y="-1188720"/>
            <a:ext cx="2926080" cy="2926080"/>
          </a:xfrm>
          <a:prstGeom prst="ellipse">
            <a:avLst/>
          </a:prstGeom>
          <a:solidFill>
            <a:srgbClr val="FCEFE9"/>
          </a:solidFill>
        </p:spPr>
      </p:sp>
      <p:sp>
        <p:nvSpPr>
          <p:cNvPr id="4" name="Text 2"/>
          <p:cNvSpPr/>
          <p:nvPr/>
        </p:nvSpPr>
        <p:spPr>
          <a:xfrm>
            <a:off x="822960" y="86868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TAKEAWAYS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" y="128016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Six things to leave with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822960" y="2377440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7" name="Text 5"/>
          <p:cNvSpPr/>
          <p:nvPr/>
        </p:nvSpPr>
        <p:spPr>
          <a:xfrm>
            <a:off x="822960" y="2377440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17320" y="2322576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Offences are renumbered (ss. 473–498) but conceptually continuous with the 1961 chapter.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822960" y="2999232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0" name="Text 8"/>
          <p:cNvSpPr/>
          <p:nvPr/>
        </p:nvSpPr>
        <p:spPr>
          <a:xfrm>
            <a:off x="822960" y="2999232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417320" y="2944368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Each offence punishes breach of an anchor duty — read it with s. 247 / 397 / 263 / 268 / 294.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822960" y="3621024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3" name="Text 11"/>
          <p:cNvSpPr/>
          <p:nvPr/>
        </p:nvSpPr>
        <p:spPr>
          <a:xfrm>
            <a:off x="822960" y="3621024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17320" y="3566160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Finance Act, 2026 softened the regime — simple imprisonment and graded ₹10L/₹50L thresholds.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822960" y="4242816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6" name="Text 14"/>
          <p:cNvSpPr/>
          <p:nvPr/>
        </p:nvSpPr>
        <p:spPr>
          <a:xfrm>
            <a:off x="822960" y="4242816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417320" y="4187952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‘Wilful’, valid sanction and the s. 490 presumption are the hinges on which most cases turn.</a:t>
            </a:r>
            <a:endParaRPr lang="en-US" sz="1550" dirty="0"/>
          </a:p>
        </p:txBody>
      </p:sp>
      <p:sp>
        <p:nvSpPr>
          <p:cNvPr id="18" name="Shape 16"/>
          <p:cNvSpPr/>
          <p:nvPr/>
        </p:nvSpPr>
        <p:spPr>
          <a:xfrm>
            <a:off x="822960" y="4864608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19" name="Text 17"/>
          <p:cNvSpPr/>
          <p:nvPr/>
        </p:nvSpPr>
        <p:spPr>
          <a:xfrm>
            <a:off x="822960" y="4864608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417320" y="4809744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Tax prosecutions run on the BNSS, 2023 — non-cognizable for the core offences, summons trial.</a:t>
            </a:r>
            <a:endParaRPr lang="en-US" sz="1550" dirty="0"/>
          </a:p>
        </p:txBody>
      </p:sp>
      <p:sp>
        <p:nvSpPr>
          <p:cNvPr id="21" name="Shape 19"/>
          <p:cNvSpPr/>
          <p:nvPr/>
        </p:nvSpPr>
        <p:spPr>
          <a:xfrm>
            <a:off x="822960" y="5486400"/>
            <a:ext cx="384048" cy="384048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22" name="Text 20"/>
          <p:cNvSpPr/>
          <p:nvPr/>
        </p:nvSpPr>
        <p:spPr>
          <a:xfrm>
            <a:off x="822960" y="5486400"/>
            <a:ext cx="384048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417320" y="5431536"/>
            <a:ext cx="100584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offence is compoundable — a softened regime that is genuine advisory opportunity.</a:t>
            </a:r>
            <a:endParaRPr lang="en-US" sz="1550" dirty="0"/>
          </a:p>
        </p:txBody>
      </p:sp>
      <p:sp>
        <p:nvSpPr>
          <p:cNvPr id="24" name="Shape 22"/>
          <p:cNvSpPr/>
          <p:nvPr/>
        </p:nvSpPr>
        <p:spPr>
          <a:xfrm>
            <a:off x="822960" y="6172200"/>
            <a:ext cx="10561320" cy="0"/>
          </a:xfrm>
          <a:prstGeom prst="line">
            <a:avLst/>
          </a:prstGeom>
          <a:noFill/>
          <a:ln w="19050">
            <a:solidFill>
              <a:srgbClr val="E2DED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6309360"/>
            <a:ext cx="10515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Questions &amp; discussion     </a:t>
            </a:r>
            <a:r>
              <a:rPr lang="en-US" sz="12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 Rajesh Vaishnav  •  ICAI Hyderabad Branch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FIRST PRINCIPLES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0584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is not penalty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77240" y="1536192"/>
            <a:ext cx="10607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Both can run on the same default — but they are different proceedings, forums and standards of proof. Conflating them is the most common advisory error.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777240" y="2286000"/>
            <a:ext cx="5257800" cy="3977640"/>
          </a:xfrm>
          <a:prstGeom prst="roundRect">
            <a:avLst>
              <a:gd name="adj" fmla="val 183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97280" y="2560320"/>
            <a:ext cx="1645920" cy="420624"/>
          </a:xfrm>
          <a:prstGeom prst="roundRect">
            <a:avLst>
              <a:gd name="adj" fmla="val 50000"/>
            </a:avLst>
          </a:prstGeom>
          <a:solidFill>
            <a:srgbClr val="2B2B2B"/>
          </a:solidFill>
        </p:spPr>
      </p:sp>
      <p:sp>
        <p:nvSpPr>
          <p:cNvPr id="7" name="Text 5"/>
          <p:cNvSpPr/>
          <p:nvPr/>
        </p:nvSpPr>
        <p:spPr>
          <a:xfrm>
            <a:off x="1097280" y="2560320"/>
            <a:ext cx="164592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Chapter XXI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2880360" y="2523744"/>
            <a:ext cx="30175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Penalty</a:t>
            </a:r>
            <a:endParaRPr lang="en-US" sz="2500" dirty="0"/>
          </a:p>
        </p:txBody>
      </p:sp>
      <p:sp>
        <p:nvSpPr>
          <p:cNvPr id="9" name="Shape 7"/>
          <p:cNvSpPr/>
          <p:nvPr/>
        </p:nvSpPr>
        <p:spPr>
          <a:xfrm>
            <a:off x="1143000" y="3319272"/>
            <a:ext cx="128016" cy="128016"/>
          </a:xfrm>
          <a:prstGeom prst="ellipse">
            <a:avLst/>
          </a:prstGeom>
          <a:solidFill>
            <a:srgbClr val="2B2B2B"/>
          </a:solidFill>
        </p:spPr>
      </p:sp>
      <p:sp>
        <p:nvSpPr>
          <p:cNvPr id="10" name="Text 8"/>
          <p:cNvSpPr/>
          <p:nvPr/>
        </p:nvSpPr>
        <p:spPr>
          <a:xfrm>
            <a:off x="1417320" y="3209544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Civil, monetary consequence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1143000" y="3886200"/>
            <a:ext cx="128016" cy="128016"/>
          </a:xfrm>
          <a:prstGeom prst="ellipse">
            <a:avLst/>
          </a:prstGeom>
          <a:solidFill>
            <a:srgbClr val="2B2B2B"/>
          </a:solidFill>
        </p:spPr>
      </p:sp>
      <p:sp>
        <p:nvSpPr>
          <p:cNvPr id="12" name="Text 10"/>
          <p:cNvSpPr/>
          <p:nvPr/>
        </p:nvSpPr>
        <p:spPr>
          <a:xfrm>
            <a:off x="1417320" y="3776472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Imposed by the Assessing Officer / authority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1143000" y="4453128"/>
            <a:ext cx="128016" cy="128016"/>
          </a:xfrm>
          <a:prstGeom prst="ellipse">
            <a:avLst/>
          </a:prstGeom>
          <a:solidFill>
            <a:srgbClr val="2B2B2B"/>
          </a:solidFill>
        </p:spPr>
      </p:sp>
      <p:sp>
        <p:nvSpPr>
          <p:cNvPr id="14" name="Text 12"/>
          <p:cNvSpPr/>
          <p:nvPr/>
        </p:nvSpPr>
        <p:spPr>
          <a:xfrm>
            <a:off x="1417320" y="4343400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Standard: preponderance of probability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1143000" y="5020056"/>
            <a:ext cx="128016" cy="128016"/>
          </a:xfrm>
          <a:prstGeom prst="ellipse">
            <a:avLst/>
          </a:prstGeom>
          <a:solidFill>
            <a:srgbClr val="2B2B2B"/>
          </a:solidFill>
        </p:spPr>
      </p:sp>
      <p:sp>
        <p:nvSpPr>
          <p:cNvPr id="16" name="Text 14"/>
          <p:cNvSpPr/>
          <p:nvPr/>
        </p:nvSpPr>
        <p:spPr>
          <a:xfrm>
            <a:off x="1417320" y="4910328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Appealable through the tax appellate chain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1143000" y="5586984"/>
            <a:ext cx="128016" cy="128016"/>
          </a:xfrm>
          <a:prstGeom prst="ellipse">
            <a:avLst/>
          </a:prstGeom>
          <a:solidFill>
            <a:srgbClr val="2B2B2B"/>
          </a:solidFill>
        </p:spPr>
      </p:sp>
      <p:sp>
        <p:nvSpPr>
          <p:cNvPr id="18" name="Text 16"/>
          <p:cNvSpPr/>
          <p:nvPr/>
        </p:nvSpPr>
        <p:spPr>
          <a:xfrm>
            <a:off x="1417320" y="5477256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Can be reduced or waived (s. 469)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6263640" y="2286000"/>
            <a:ext cx="5257800" cy="3977640"/>
          </a:xfrm>
          <a:prstGeom prst="roundRect">
            <a:avLst>
              <a:gd name="adj" fmla="val 1839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583680" y="2560320"/>
            <a:ext cx="1645920" cy="420624"/>
          </a:xfrm>
          <a:prstGeom prst="roundRect">
            <a:avLst>
              <a:gd name="adj" fmla="val 50000"/>
            </a:avLst>
          </a:prstGeom>
          <a:solidFill>
            <a:srgbClr val="E45F26"/>
          </a:solidFill>
        </p:spPr>
      </p:sp>
      <p:sp>
        <p:nvSpPr>
          <p:cNvPr id="21" name="Text 19"/>
          <p:cNvSpPr/>
          <p:nvPr/>
        </p:nvSpPr>
        <p:spPr>
          <a:xfrm>
            <a:off x="6583680" y="2560320"/>
            <a:ext cx="1645920" cy="42062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kern="0" spc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Chapter XXII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8366760" y="2523744"/>
            <a:ext cx="30175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</a:t>
            </a:r>
            <a:endParaRPr lang="en-US" sz="2500" dirty="0"/>
          </a:p>
        </p:txBody>
      </p:sp>
      <p:sp>
        <p:nvSpPr>
          <p:cNvPr id="23" name="Shape 21"/>
          <p:cNvSpPr/>
          <p:nvPr/>
        </p:nvSpPr>
        <p:spPr>
          <a:xfrm>
            <a:off x="6629400" y="3319272"/>
            <a:ext cx="128016" cy="12801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24" name="Text 22"/>
          <p:cNvSpPr/>
          <p:nvPr/>
        </p:nvSpPr>
        <p:spPr>
          <a:xfrm>
            <a:off x="6903720" y="3209544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Criminal consequence — imprisonment + fine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6629400" y="3886200"/>
            <a:ext cx="128016" cy="12801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26" name="Text 24"/>
          <p:cNvSpPr/>
          <p:nvPr/>
        </p:nvSpPr>
        <p:spPr>
          <a:xfrm>
            <a:off x="6903720" y="3776472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Tried by a designated Special Court (Magistrate)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6629400" y="4453128"/>
            <a:ext cx="128016" cy="12801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28" name="Text 26"/>
          <p:cNvSpPr/>
          <p:nvPr/>
        </p:nvSpPr>
        <p:spPr>
          <a:xfrm>
            <a:off x="6903720" y="4343400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Standard: beyond reasonable doubt (s. 490(3))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6629400" y="5020056"/>
            <a:ext cx="128016" cy="12801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30" name="Text 28"/>
          <p:cNvSpPr/>
          <p:nvPr/>
        </p:nvSpPr>
        <p:spPr>
          <a:xfrm>
            <a:off x="6903720" y="4910328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Needs prior sanction of PCIT/CIT (s. 491)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6629400" y="5586984"/>
            <a:ext cx="128016" cy="128016"/>
          </a:xfrm>
          <a:prstGeom prst="ellipse">
            <a:avLst/>
          </a:prstGeom>
          <a:solidFill>
            <a:srgbClr val="E45F26"/>
          </a:solidFill>
        </p:spPr>
      </p:sp>
      <p:sp>
        <p:nvSpPr>
          <p:cNvPr id="32" name="Text 30"/>
          <p:cNvSpPr/>
          <p:nvPr/>
        </p:nvSpPr>
        <p:spPr>
          <a:xfrm>
            <a:off x="6903720" y="5477256"/>
            <a:ext cx="4434840" cy="4572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Can be compounded by PCCIT/CCIT (s. 491(4))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↔ 2025  •  SECTION MAP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Search, recovery &amp; payment offences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417320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Chapter XXII opens with search-stage and revenue-protection offences, then the TDS/TCS payment failures.</a:t>
            </a:r>
            <a:endParaRPr lang="en-US" sz="1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/>
        </p:nvGraphicFramePr>
        <p:xfrm>
          <a:off x="777240" y="1874520"/>
          <a:ext cx="10634472" cy="3621024"/>
        </p:xfrm>
        <a:graphic>
          <a:graphicData uri="http://schemas.openxmlformats.org/drawingml/2006/table">
            <a:tbl>
              <a:tblPr/>
              <a:tblGrid>
                <a:gridCol w="868680"/>
                <a:gridCol w="868680"/>
                <a:gridCol w="3200400"/>
                <a:gridCol w="5696712"/>
              </a:tblGrid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1961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2025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Offence — what it relates to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Gist of punishment (post-FA 2026)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275A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473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Contravention of order made during search (s. 247(4))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up to 2 yrs +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275B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474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Failure to afford facility to inspect books in search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up to 6 months, or fine, or both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475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Removal/concealment/transfer of property to defeat recovery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up to 2 yrs +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276B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476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Failure to pay TDS to Govt credit (Ch. XIX-B)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Graded: &gt;₹50L → up to 2 yrs; &gt;₹10L–50L → up to 6 m; else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276BB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477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Failure to pay TCS to Govt credit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Same graded structure as s. 476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777240" y="5623560"/>
            <a:ext cx="10634472" cy="685800"/>
          </a:xfrm>
          <a:prstGeom prst="roundRect">
            <a:avLst>
              <a:gd name="adj" fmla="val 10667"/>
            </a:avLst>
          </a:prstGeom>
          <a:solidFill>
            <a:srgbClr val="FCEFE9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05840" y="5623560"/>
            <a:ext cx="10149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30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Note   </a:t>
            </a:r>
            <a:r>
              <a:rPr lang="en-US" sz="130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476 &amp; 477 carry a safe-harbour: no offence if the tax is paid before the time for filing the related statement (sub-section (2)).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↔ 2025  •  SECTION MAP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Evasion, returns &amp; false-statement offences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417320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core ‘culpability’ offences — wilful evasion, non-filing, and false verification — now scale with the tax involved.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/>
        </p:nvGraphicFramePr>
        <p:xfrm>
          <a:off x="777240" y="1874520"/>
          <a:ext cx="10634472" cy="3621024"/>
        </p:xfrm>
        <a:graphic>
          <a:graphicData uri="http://schemas.openxmlformats.org/drawingml/2006/table">
            <a:tbl>
              <a:tblPr/>
              <a:tblGrid>
                <a:gridCol w="868680"/>
                <a:gridCol w="868680"/>
                <a:gridCol w="3200400"/>
                <a:gridCol w="5696712"/>
              </a:tblGrid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1961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2025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Offence — what it relates to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Gist of punishment (post-FA 2026)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276C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478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Wilful attempt to evade tax / under-report (and to evade payment)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Graded: &gt;₹50L → up to 2 yrs; &gt;₹10L–50L → up to 6 m; else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276CC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479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Wilful failure to furnish return of income in due time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 by tax that would have been evaded; ₹10,000 carve-out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276CCC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480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Failure to furnish block-period return (undisclosed income)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Graded: &gt;₹50L / &gt;₹10L–50L / else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276D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481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Failure to comply with special audit / valuation direction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up to 6 months, or fine, or both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277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482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False statement in verification / false account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 by tax sought to be evaded if accepted as true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3"/>
          <p:cNvSpPr/>
          <p:nvPr/>
        </p:nvSpPr>
        <p:spPr>
          <a:xfrm>
            <a:off x="777240" y="5623560"/>
            <a:ext cx="10634472" cy="685800"/>
          </a:xfrm>
          <a:prstGeom prst="roundRect">
            <a:avLst>
              <a:gd name="adj" fmla="val 10667"/>
            </a:avLst>
          </a:prstGeom>
          <a:solidFill>
            <a:srgbClr val="FCEFE9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05840" y="5623560"/>
            <a:ext cx="10149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30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Note   </a:t>
            </a:r>
            <a:r>
              <a:rPr lang="en-US" sz="130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s. 478(4) retains the wide definition of ‘wilful attempt’ — including false entries, omissions, and engineered circumstances enabling evasion.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1961 ↔ 2025  •  SECTION MAP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Abetment, repeat offences &amp; the machinery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777240" y="1417320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Closing the chapter: third-party culpability, enhanced repeat punishment, and the procedural backbone.</a:t>
            </a:r>
            <a:endParaRPr lang="en-US" sz="1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/>
        </p:nvGraphicFramePr>
        <p:xfrm>
          <a:off x="777240" y="1874520"/>
          <a:ext cx="10634472" cy="3621024"/>
        </p:xfrm>
        <a:graphic>
          <a:graphicData uri="http://schemas.openxmlformats.org/drawingml/2006/table">
            <a:tbl>
              <a:tblPr/>
              <a:tblGrid>
                <a:gridCol w="868680"/>
                <a:gridCol w="868680"/>
                <a:gridCol w="3200400"/>
                <a:gridCol w="5696712"/>
              </a:tblGrid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1961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2025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Offence — what it relates to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FFFFFF"/>
                          </a:solidFill>
                        </a:rPr>
                        <a:t>Gist of punishment (post-FA 2026)</a:t>
                      </a:r>
                      <a:endParaRPr lang="en-US" sz="13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277A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483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Falsification of books to enable another to evade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up to 2 yrs +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278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484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Abetment of false return / inducement to evade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Graded by tax/penalty/interest that would have been evaded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278A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485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Second &amp; subsequent offences (listed sections)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Simple imprisonment 6 months–3 yrs + fine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278AA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486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No punishment where reasonable cause shown (ss. 476/477)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Statutory defence — bars punishment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6035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595755"/>
                          </a:solidFill>
                        </a:rPr>
                        <a:t>278B / 278C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487 / 488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2B2B2B"/>
                          </a:solidFill>
                        </a:rPr>
                        <a:t>Offences by companies / by HUF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Persons in charge / karta deemed guilty, with due-diligence defence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777240" y="5623560"/>
            <a:ext cx="10634472" cy="685800"/>
          </a:xfrm>
          <a:prstGeom prst="roundRect">
            <a:avLst>
              <a:gd name="adj" fmla="val 10667"/>
            </a:avLst>
          </a:prstGeom>
          <a:solidFill>
            <a:srgbClr val="FCEFE9"/>
          </a:solidFill>
          <a:ln w="9525">
            <a:solidFill>
              <a:srgbClr val="E2DEDA"/>
            </a:solidFill>
            <a:prstDash val="solid"/>
          </a:ln>
        </p:spPr>
      </p:sp>
      <p:sp>
        <p:nvSpPr>
          <p:cNvPr id="5" name="Text 4"/>
          <p:cNvSpPr/>
          <p:nvPr/>
        </p:nvSpPr>
        <p:spPr>
          <a:xfrm>
            <a:off x="1005840" y="5623560"/>
            <a:ext cx="101498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300" b="1" i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Note   </a:t>
            </a:r>
            <a:r>
              <a:rPr lang="en-US" sz="1300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ss. 489–498 carry the presumptions, sanction, non-cognizable tag, Special Courts and summons-trial machinery — covered next.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EXACTLY IS THE OFFENCE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9728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offence is a breach of another duty — Part 1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777240" y="1353312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Read the offence with its anchor section: the duty lives there, the punishment lives in Chapter XXII.</a:t>
            </a:r>
            <a:endParaRPr lang="en-US" sz="13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/>
        </p:nvGraphicFramePr>
        <p:xfrm>
          <a:off x="777240" y="1828800"/>
          <a:ext cx="10634472" cy="4663440"/>
        </p:xfrm>
        <a:graphic>
          <a:graphicData uri="http://schemas.openxmlformats.org/drawingml/2006/table">
            <a:tbl>
              <a:tblPr/>
              <a:tblGrid>
                <a:gridCol w="640080"/>
                <a:gridCol w="4160520"/>
                <a:gridCol w="1371600"/>
                <a:gridCol w="4462272"/>
              </a:tblGrid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s.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The prosecutable act / omission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Hinges on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What that section requires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473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Contravening an officer’s order in a search not to remove / part with seized assets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247(4)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Search &amp; seizure — power to pass restraint / deemed-seizure orders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474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Not affording the authorised officer facility to inspect books during search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247(1)(ii)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Duty to facilitate inspection of books found in search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475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Fraudulently removing / concealing / transferring property to defeat recovery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413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Tax Recovery Officer’s certificate where assessee is in default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476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Not paying deducted TDS to Government credit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Ch. XIX-B / s. 397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Machinery for deduction, payment and reporting of TDS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477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Not paying collected TCS to Government credit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397(3)(a)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Time and manner for paying collected tax to Govt credit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WHAT EXACTLY IS THE OFFENCE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97280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9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Every offence is a breach of another duty — Part 2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777240" y="1353312"/>
            <a:ext cx="106984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culpability offences all trace back to a return, a verification, or an assessment direction.</a:t>
            </a:r>
            <a:endParaRPr lang="en-US" sz="13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/>
        </p:nvGraphicFramePr>
        <p:xfrm>
          <a:off x="777240" y="1828800"/>
          <a:ext cx="10634472" cy="4663440"/>
        </p:xfrm>
        <a:graphic>
          <a:graphicData uri="http://schemas.openxmlformats.org/drawingml/2006/table">
            <a:tbl>
              <a:tblPr/>
              <a:tblGrid>
                <a:gridCol w="640080"/>
                <a:gridCol w="4160520"/>
                <a:gridCol w="1371600"/>
                <a:gridCol w="4462272"/>
              </a:tblGrid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s.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The prosecutable act / omission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Hinges on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F2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What that section requires</a:t>
                      </a:r>
                      <a:endParaRPr lang="en-US" sz="13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B2B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478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Wilfully attempting to evade tax / interest / penalty, or under-reporting income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439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Penalty for under-reporting &amp; misreporting — the evasion benchmark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479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Wilfully failing to furnish the return of income in due time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ss. 263(1)/268(1)/280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Duty to file return / file on notice before assessment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480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Wilfully failing to furnish the block-period return of undisclosed income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294(1)(a)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Block-assessment procedure — notice to file undisclosed-income return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481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Wilfully failing to comply with a special audit / valuation direction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s. 268(5)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Direction for special audit / inventory valuation in inquiry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1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C24A1B"/>
                          </a:solidFill>
                        </a:rPr>
                        <a:t>482</a:t>
                      </a:r>
                      <a:endParaRPr lang="en-US" sz="14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50" b="1" dirty="0">
                          <a:solidFill>
                            <a:srgbClr val="2B2B2B"/>
                          </a:solidFill>
                        </a:rPr>
                        <a:t>Making a false statement in verification / delivering a false account</a:t>
                      </a:r>
                      <a:endParaRPr lang="en-US" sz="125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C24A1B"/>
                          </a:solidFill>
                        </a:rPr>
                        <a:t>verification of any return / form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7D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595755"/>
                          </a:solidFill>
                        </a:rPr>
                        <a:t>Truth of every verification the assessee signs under the Act</a:t>
                      </a:r>
                      <a:endParaRPr lang="en-US" sz="1200" dirty="0"/>
                    </a:p>
                  </a:txBody>
                  <a:tcPr marL="88900" marR="76200" marT="38100" marB="38100" anchor="ctr">
                    <a:lnL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DE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4864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HEADLINE CHANGE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Finance Act, 2026 rewired the regime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777240" y="1536192"/>
            <a:ext cx="106984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4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The 2025 Act first re-enacted the 1961 offences as ss. 473–498. The Finance Act, 2026 (w.e.f. 1 April 2026) then substantially recast them. Three structural shifts matter most: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777240" y="2377440"/>
            <a:ext cx="3429000" cy="3200400"/>
          </a:xfrm>
          <a:prstGeom prst="roundRect">
            <a:avLst>
              <a:gd name="adj" fmla="val 228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97280" y="2697480"/>
            <a:ext cx="822960" cy="822960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250" y="2911450"/>
            <a:ext cx="395021" cy="39502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69848" y="37033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Rigorous → Simple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088136" y="4251960"/>
            <a:ext cx="2880360" cy="12801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Across the chapter, ‘rigorous imprisonment’ is replaced by ‘simple imprisonment’ — and mandatory minimum terms are largely gone.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389120" y="2377440"/>
            <a:ext cx="3429000" cy="3200400"/>
          </a:xfrm>
          <a:prstGeom prst="roundRect">
            <a:avLst>
              <a:gd name="adj" fmla="val 228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09160" y="2697480"/>
            <a:ext cx="822960" cy="822960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130" y="2911450"/>
            <a:ext cx="395021" cy="395021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81728" y="37033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Graded by amount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700016" y="4251960"/>
            <a:ext cx="2880360" cy="12801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Punishment now scales with tax involved: &gt; ₹50L, &gt; ₹10L–₹50L, and ‘any other case’ — often fine only at the lowest tier.</a:t>
            </a:r>
            <a:endParaRPr lang="en-US" sz="1350" dirty="0"/>
          </a:p>
        </p:txBody>
      </p:sp>
      <p:sp>
        <p:nvSpPr>
          <p:cNvPr id="15" name="Shape 11"/>
          <p:cNvSpPr/>
          <p:nvPr/>
        </p:nvSpPr>
        <p:spPr>
          <a:xfrm>
            <a:off x="8001000" y="2377440"/>
            <a:ext cx="3429000" cy="3200400"/>
          </a:xfrm>
          <a:prstGeom prst="roundRect">
            <a:avLst>
              <a:gd name="adj" fmla="val 2286"/>
            </a:avLst>
          </a:prstGeom>
          <a:solidFill>
            <a:srgbClr val="F5F3F1"/>
          </a:solidFill>
          <a:ln w="9525">
            <a:solidFill>
              <a:srgbClr val="E2DEDA"/>
            </a:solidFill>
            <a:prstDash val="solid"/>
          </a:ln>
          <a:effectLst>
            <a:outerShdw blurRad="88900" dist="381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321040" y="2697480"/>
            <a:ext cx="822960" cy="822960"/>
          </a:xfrm>
          <a:prstGeom prst="ellipse">
            <a:avLst/>
          </a:prstGeom>
          <a:solidFill>
            <a:srgbClr val="E45F26"/>
          </a:solidFill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5010" y="2911450"/>
            <a:ext cx="395021" cy="395021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293608" y="3703320"/>
            <a:ext cx="28346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Decriminalised tail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8311896" y="4251960"/>
            <a:ext cx="2880360" cy="128016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Small defaults that once drew imprisonment now attract fine alone, easing the smallest cases out of custody risk.</a:t>
            </a:r>
            <a:endParaRPr lang="en-US" sz="1350" dirty="0"/>
          </a:p>
        </p:txBody>
      </p:sp>
      <p:sp>
        <p:nvSpPr>
          <p:cNvPr id="20" name="Shape 15"/>
          <p:cNvSpPr/>
          <p:nvPr/>
        </p:nvSpPr>
        <p:spPr>
          <a:xfrm>
            <a:off x="777240" y="5760720"/>
            <a:ext cx="10607040" cy="566928"/>
          </a:xfrm>
          <a:prstGeom prst="roundRect">
            <a:avLst>
              <a:gd name="adj" fmla="val 12903"/>
            </a:avLst>
          </a:prstGeom>
          <a:solidFill>
            <a:srgbClr val="FCEFE9"/>
          </a:solidFill>
        </p:spPr>
      </p:sp>
      <p:sp>
        <p:nvSpPr>
          <p:cNvPr id="21" name="Text 16"/>
          <p:cNvSpPr/>
          <p:nvPr/>
        </p:nvSpPr>
        <p:spPr>
          <a:xfrm>
            <a:off x="1005840" y="5760720"/>
            <a:ext cx="10149840" cy="56692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C24A1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Practice point   </a:t>
            </a:r>
            <a:r>
              <a:rPr lang="en-US" sz="1300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Always confirm the date of the offence. Pre-1 April 2026 conduct may still be read against the pre-amendment language — the comparison is fact-and-year specific.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502920" y="64465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59575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Prosecution under the Income-tax Act, 2025  •  CA Rajesh Vaishnav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11277295" y="6446520"/>
            <a:ext cx="41148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45F26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20219</Words>
  <Application>WPS Presentation</Application>
  <PresentationFormat>On-screen Show (16:9)</PresentationFormat>
  <Paragraphs>1029</Paragraphs>
  <Slides>22</Slides>
  <Notes>22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SimSun</vt:lpstr>
      <vt:lpstr>Wingdings</vt:lpstr>
      <vt:lpstr>Calibri</vt:lpstr>
      <vt:lpstr>Calibri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Prosecution under the Income-tax Act, 2025</dc:title>
  <dc:creator>Tax Litigation Practice</dc:creator>
  <dc:subject>PptxGenJS Presentation</dc:subject>
  <cp:lastModifiedBy>Admin</cp:lastModifiedBy>
  <cp:revision>2</cp:revision>
  <dcterms:created xsi:type="dcterms:W3CDTF">2026-06-20T12:11:00Z</dcterms:created>
  <dcterms:modified xsi:type="dcterms:W3CDTF">2026-06-22T05:27:47Z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D3CCD26C035B4A4CB7CFA4DC37B61BCC_13</vt:lpwstr>
  </property>
  <property fmtid="{D5CDD505-2E9C-101B-9397-08002B2CF9AE}" pid="3" name="KSOProductBuildVer">
    <vt:lpwstr>1033-12.1.0.26880</vt:lpwstr>
  </property>
</Properties>
</file>