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3" r:id="rId2"/>
    <p:sldMasterId id="2147483675" r:id="rId3"/>
    <p:sldMasterId id="2147483687" r:id="rId4"/>
  </p:sldMasterIdLst>
  <p:notesMasterIdLst>
    <p:notesMasterId r:id="rId36"/>
  </p:notesMasterIdLst>
  <p:sldIdLst>
    <p:sldId id="256" r:id="rId5"/>
    <p:sldId id="368" r:id="rId6"/>
    <p:sldId id="257" r:id="rId7"/>
    <p:sldId id="260" r:id="rId8"/>
    <p:sldId id="359" r:id="rId9"/>
    <p:sldId id="366" r:id="rId10"/>
    <p:sldId id="369" r:id="rId11"/>
    <p:sldId id="370" r:id="rId12"/>
    <p:sldId id="266" r:id="rId13"/>
    <p:sldId id="559" r:id="rId14"/>
    <p:sldId id="381" r:id="rId15"/>
    <p:sldId id="561" r:id="rId16"/>
    <p:sldId id="258" r:id="rId17"/>
    <p:sldId id="379" r:id="rId18"/>
    <p:sldId id="373" r:id="rId19"/>
    <p:sldId id="364" r:id="rId20"/>
    <p:sldId id="376" r:id="rId21"/>
    <p:sldId id="372" r:id="rId22"/>
    <p:sldId id="262" r:id="rId23"/>
    <p:sldId id="323" r:id="rId24"/>
    <p:sldId id="308" r:id="rId25"/>
    <p:sldId id="562" r:id="rId26"/>
    <p:sldId id="563" r:id="rId27"/>
    <p:sldId id="564" r:id="rId28"/>
    <p:sldId id="565" r:id="rId29"/>
    <p:sldId id="566" r:id="rId30"/>
    <p:sldId id="374" r:id="rId31"/>
    <p:sldId id="375" r:id="rId32"/>
    <p:sldId id="377" r:id="rId33"/>
    <p:sldId id="382" r:id="rId34"/>
    <p:sldId id="358" r:id="rId35"/>
  </p:sldIdLst>
  <p:sldSz cx="14630400" cy="8229600"/>
  <p:notesSz cx="7004050" cy="9290050"/>
  <p:embeddedFontLst>
    <p:embeddedFont>
      <p:font typeface="DM Sans Medium" panose="020F0502020204030204" pitchFamily="2" charset="0"/>
      <p:regular r:id="rId37"/>
      <p:italic r:id="rId38"/>
    </p:embeddedFont>
    <p:embeddedFont>
      <p:font typeface="Inter" panose="020B0604020202020204" charset="0"/>
      <p:regular r:id="rId39"/>
    </p:embeddedFont>
    <p:embeddedFont>
      <p:font typeface="Palatino Linotype" panose="02040502050505030304" pitchFamily="18" charset="0"/>
      <p:regular r:id="rId40"/>
      <p:bold r:id="rId41"/>
      <p:italic r:id="rId42"/>
      <p:boldItalic r:id="rId43"/>
    </p:embeddedFont>
    <p:embeddedFont>
      <p:font typeface="Verdana" panose="020B060403050404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3" d="100"/>
          <a:sy n="53" d="100"/>
        </p:scale>
        <p:origin x="748" y="36"/>
      </p:cViewPr>
      <p:guideLst/>
    </p:cSldViewPr>
  </p:slideViewPr>
  <p:notesTextViewPr>
    <p:cViewPr>
      <p:scale>
        <a:sx n="1" d="1"/>
        <a:sy n="1" d="1"/>
      </p:scale>
      <p:origin x="0" y="0"/>
    </p:cViewPr>
  </p:notesTextViewPr>
  <p:notesViewPr>
    <p:cSldViewPr snapToGrid="0" snapToObjects="1">
      <p:cViewPr varScale="1">
        <p:scale>
          <a:sx n="59" d="100"/>
          <a:sy n="59" d="100"/>
        </p:scale>
        <p:origin x="3197"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970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5169" tIns="32585" rIns="65169" bIns="32585"/>
          <a:lstStyle/>
          <a:p>
            <a:endParaRPr lang="en-US" dirty="0"/>
          </a:p>
        </p:txBody>
      </p:sp>
      <p:sp>
        <p:nvSpPr>
          <p:cNvPr id="4" name="Slide Number Placeholder 3"/>
          <p:cNvSpPr>
            <a:spLocks noGrp="1"/>
          </p:cNvSpPr>
          <p:nvPr>
            <p:ph type="sldNum" sz="quarter" idx="10"/>
          </p:nvPr>
        </p:nvSpPr>
        <p:spPr/>
        <p:txBody>
          <a:bodyPr lIns="65169" tIns="32585" rIns="65169" bIns="32585"/>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CE8E1-6FEF-24C3-F035-0A41FA52E8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AEC411-0C4A-1CCE-3D78-142DA109B75B}"/>
              </a:ext>
            </a:extLst>
          </p:cNvPr>
          <p:cNvSpPr>
            <a:spLocks noGrp="1" noRot="1" noChangeAspect="1"/>
          </p:cNvSpPr>
          <p:nvPr>
            <p:ph type="sldImg"/>
          </p:nvPr>
        </p:nvSpPr>
        <p:spPr>
          <a:xfrm>
            <a:off x="1211263" y="738188"/>
            <a:ext cx="3538537" cy="199072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E789A064-53CE-A181-0A75-C6868DD33AF5}"/>
              </a:ext>
            </a:extLst>
          </p:cNvPr>
          <p:cNvSpPr>
            <a:spLocks noGrp="1"/>
          </p:cNvSpPr>
          <p:nvPr>
            <p:ph type="body" idx="1"/>
          </p:nvPr>
        </p:nvSpPr>
        <p:spPr>
          <a:xfrm>
            <a:off x="595832" y="2838626"/>
            <a:ext cx="4769347" cy="2323521"/>
          </a:xfrm>
          <a:prstGeom prst="rect">
            <a:avLst/>
          </a:prstGeom>
        </p:spPr>
        <p:txBody>
          <a:bodyPr lIns="65169" tIns="32585" rIns="65169" bIns="32585"/>
          <a:lstStyle/>
          <a:p>
            <a:endParaRPr lang="en-IN"/>
          </a:p>
        </p:txBody>
      </p:sp>
    </p:spTree>
    <p:extLst>
      <p:ext uri="{BB962C8B-B14F-4D97-AF65-F5344CB8AC3E}">
        <p14:creationId xmlns:p14="http://schemas.microsoft.com/office/powerpoint/2010/main" val="3569211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5169" tIns="32585" rIns="65169" bIns="32585"/>
          <a:lstStyle/>
          <a:p>
            <a:endParaRPr lang="en-US" dirty="0"/>
          </a:p>
        </p:txBody>
      </p:sp>
      <p:sp>
        <p:nvSpPr>
          <p:cNvPr id="4" name="Slide Number Placeholder 3"/>
          <p:cNvSpPr>
            <a:spLocks noGrp="1"/>
          </p:cNvSpPr>
          <p:nvPr>
            <p:ph type="sldNum" sz="quarter" idx="10"/>
          </p:nvPr>
        </p:nvSpPr>
        <p:spPr/>
        <p:txBody>
          <a:bodyPr lIns="65169" tIns="32585" rIns="65169" bIns="32585"/>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5169" tIns="32585" rIns="65169" bIns="32585"/>
          <a:lstStyle/>
          <a:p>
            <a:endParaRPr lang="en-US" dirty="0"/>
          </a:p>
        </p:txBody>
      </p:sp>
      <p:sp>
        <p:nvSpPr>
          <p:cNvPr id="4" name="Slide Number Placeholder 3"/>
          <p:cNvSpPr>
            <a:spLocks noGrp="1"/>
          </p:cNvSpPr>
          <p:nvPr>
            <p:ph type="sldNum" sz="quarter" idx="10"/>
          </p:nvPr>
        </p:nvSpPr>
        <p:spPr/>
        <p:txBody>
          <a:bodyPr lIns="65169" tIns="32585" rIns="65169" bIns="32585"/>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1263" y="738188"/>
            <a:ext cx="3538537" cy="1990725"/>
          </a:xfrm>
          <a:prstGeom prst="rect">
            <a:avLst/>
          </a:prstGeom>
          <a:noFill/>
          <a:ln w="12700">
            <a:solidFill>
              <a:prstClr val="black"/>
            </a:solidFill>
          </a:ln>
        </p:spPr>
      </p:sp>
      <p:sp>
        <p:nvSpPr>
          <p:cNvPr id="3" name="Notes Placeholder 2"/>
          <p:cNvSpPr>
            <a:spLocks noGrp="1"/>
          </p:cNvSpPr>
          <p:nvPr>
            <p:ph type="body" idx="1"/>
          </p:nvPr>
        </p:nvSpPr>
        <p:spPr>
          <a:xfrm>
            <a:off x="595832" y="2838626"/>
            <a:ext cx="4769347" cy="2323521"/>
          </a:xfrm>
          <a:prstGeom prst="rect">
            <a:avLst/>
          </a:prstGeom>
        </p:spPr>
        <p:txBody>
          <a:bodyPr lIns="65169" tIns="32585" rIns="65169" bIns="32585"/>
          <a:lstStyle/>
          <a:p>
            <a:endParaRPr lang="en-IN"/>
          </a:p>
        </p:txBody>
      </p:sp>
    </p:spTree>
    <p:extLst>
      <p:ext uri="{BB962C8B-B14F-4D97-AF65-F5344CB8AC3E}">
        <p14:creationId xmlns:p14="http://schemas.microsoft.com/office/powerpoint/2010/main" val="1188385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1263" y="738188"/>
            <a:ext cx="3538537" cy="1990725"/>
          </a:xfrm>
          <a:prstGeom prst="rect">
            <a:avLst/>
          </a:prstGeom>
          <a:noFill/>
          <a:ln w="12700">
            <a:solidFill>
              <a:prstClr val="black"/>
            </a:solidFill>
          </a:ln>
        </p:spPr>
      </p:sp>
      <p:sp>
        <p:nvSpPr>
          <p:cNvPr id="3" name="Notes Placeholder 2"/>
          <p:cNvSpPr>
            <a:spLocks noGrp="1"/>
          </p:cNvSpPr>
          <p:nvPr>
            <p:ph type="body" idx="1"/>
          </p:nvPr>
        </p:nvSpPr>
        <p:spPr>
          <a:xfrm>
            <a:off x="595832" y="2838626"/>
            <a:ext cx="4769347" cy="2323521"/>
          </a:xfrm>
          <a:prstGeom prst="rect">
            <a:avLst/>
          </a:prstGeom>
        </p:spPr>
        <p:txBody>
          <a:bodyPr lIns="65169" tIns="32585" rIns="65169" bIns="32585"/>
          <a:lstStyle/>
          <a:p>
            <a:endParaRPr lang="en-IN"/>
          </a:p>
        </p:txBody>
      </p:sp>
    </p:spTree>
    <p:extLst>
      <p:ext uri="{BB962C8B-B14F-4D97-AF65-F5344CB8AC3E}">
        <p14:creationId xmlns:p14="http://schemas.microsoft.com/office/powerpoint/2010/main" val="3095049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E5134-710D-EE7D-3726-61E794B6A7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6E2821-0CEE-34BD-0FE9-D6CEACF4897B}"/>
              </a:ext>
            </a:extLst>
          </p:cNvPr>
          <p:cNvSpPr>
            <a:spLocks noGrp="1" noRot="1" noChangeAspect="1"/>
          </p:cNvSpPr>
          <p:nvPr>
            <p:ph type="sldImg"/>
          </p:nvPr>
        </p:nvSpPr>
        <p:spPr>
          <a:xfrm>
            <a:off x="714375" y="1162050"/>
            <a:ext cx="5575300" cy="313531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AF129713-C035-3D12-814F-70905C945AAF}"/>
              </a:ext>
            </a:extLst>
          </p:cNvPr>
          <p:cNvSpPr>
            <a:spLocks noGrp="1"/>
          </p:cNvSpPr>
          <p:nvPr>
            <p:ph type="body" idx="1"/>
          </p:nvPr>
        </p:nvSpPr>
        <p:spPr>
          <a:xfrm>
            <a:off x="700088" y="4470400"/>
            <a:ext cx="5603875" cy="3659188"/>
          </a:xfrm>
          <a:prstGeom prst="rect">
            <a:avLst/>
          </a:prstGeom>
        </p:spPr>
        <p:txBody>
          <a:bodyPr/>
          <a:lstStyle/>
          <a:p>
            <a:endParaRPr lang="en-IN"/>
          </a:p>
        </p:txBody>
      </p:sp>
    </p:spTree>
    <p:extLst>
      <p:ext uri="{BB962C8B-B14F-4D97-AF65-F5344CB8AC3E}">
        <p14:creationId xmlns:p14="http://schemas.microsoft.com/office/powerpoint/2010/main" val="4286736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38A0A-9BCD-B2F0-D72C-D36152DD06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F1ED07-183F-D869-32EB-6630394BE4C8}"/>
              </a:ext>
            </a:extLst>
          </p:cNvPr>
          <p:cNvSpPr>
            <a:spLocks noGrp="1" noRot="1" noChangeAspect="1"/>
          </p:cNvSpPr>
          <p:nvPr>
            <p:ph type="sldImg"/>
          </p:nvPr>
        </p:nvSpPr>
        <p:spPr>
          <a:xfrm>
            <a:off x="714375" y="1162050"/>
            <a:ext cx="5575300" cy="313531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6A8AEB7D-FDD5-DAEE-92E4-3F2BAD07C80C}"/>
              </a:ext>
            </a:extLst>
          </p:cNvPr>
          <p:cNvSpPr>
            <a:spLocks noGrp="1"/>
          </p:cNvSpPr>
          <p:nvPr>
            <p:ph type="body" idx="1"/>
          </p:nvPr>
        </p:nvSpPr>
        <p:spPr>
          <a:xfrm>
            <a:off x="700088" y="4470400"/>
            <a:ext cx="5603875" cy="3659188"/>
          </a:xfrm>
          <a:prstGeom prst="rect">
            <a:avLst/>
          </a:prstGeom>
        </p:spPr>
        <p:txBody>
          <a:bodyPr/>
          <a:lstStyle/>
          <a:p>
            <a:endParaRPr lang="en-IN"/>
          </a:p>
        </p:txBody>
      </p:sp>
    </p:spTree>
    <p:extLst>
      <p:ext uri="{BB962C8B-B14F-4D97-AF65-F5344CB8AC3E}">
        <p14:creationId xmlns:p14="http://schemas.microsoft.com/office/powerpoint/2010/main" val="3521348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E5134-710D-EE7D-3726-61E794B6A7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6E2821-0CEE-34BD-0FE9-D6CEACF4897B}"/>
              </a:ext>
            </a:extLst>
          </p:cNvPr>
          <p:cNvSpPr>
            <a:spLocks noGrp="1" noRot="1" noChangeAspect="1"/>
          </p:cNvSpPr>
          <p:nvPr>
            <p:ph type="sldImg"/>
          </p:nvPr>
        </p:nvSpPr>
        <p:spPr>
          <a:xfrm>
            <a:off x="714375" y="1162050"/>
            <a:ext cx="5575300" cy="313531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AF129713-C035-3D12-814F-70905C945AAF}"/>
              </a:ext>
            </a:extLst>
          </p:cNvPr>
          <p:cNvSpPr>
            <a:spLocks noGrp="1"/>
          </p:cNvSpPr>
          <p:nvPr>
            <p:ph type="body" idx="1"/>
          </p:nvPr>
        </p:nvSpPr>
        <p:spPr>
          <a:xfrm>
            <a:off x="700088" y="4470400"/>
            <a:ext cx="5603875" cy="3659188"/>
          </a:xfrm>
          <a:prstGeom prst="rect">
            <a:avLst/>
          </a:prstGeom>
        </p:spPr>
        <p:txBody>
          <a:bodyPr/>
          <a:lstStyle/>
          <a:p>
            <a:endParaRPr lang="en-IN"/>
          </a:p>
        </p:txBody>
      </p:sp>
    </p:spTree>
    <p:extLst>
      <p:ext uri="{BB962C8B-B14F-4D97-AF65-F5344CB8AC3E}">
        <p14:creationId xmlns:p14="http://schemas.microsoft.com/office/powerpoint/2010/main" val="4286736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CE51F-4B19-04F3-08B3-24A8DB1C9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702DE4-86AC-6657-0E05-7BC9776C2930}"/>
              </a:ext>
            </a:extLst>
          </p:cNvPr>
          <p:cNvSpPr>
            <a:spLocks noGrp="1" noRot="1" noChangeAspect="1"/>
          </p:cNvSpPr>
          <p:nvPr>
            <p:ph type="sldImg"/>
          </p:nvPr>
        </p:nvSpPr>
        <p:spPr>
          <a:xfrm>
            <a:off x="714375" y="1162050"/>
            <a:ext cx="5575300" cy="313531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601280D1-3852-5693-5F80-654472915F41}"/>
              </a:ext>
            </a:extLst>
          </p:cNvPr>
          <p:cNvSpPr>
            <a:spLocks noGrp="1"/>
          </p:cNvSpPr>
          <p:nvPr>
            <p:ph type="body" idx="1"/>
          </p:nvPr>
        </p:nvSpPr>
        <p:spPr>
          <a:xfrm>
            <a:off x="700088" y="4470400"/>
            <a:ext cx="5603875" cy="3659188"/>
          </a:xfrm>
          <a:prstGeom prst="rect">
            <a:avLst/>
          </a:prstGeom>
        </p:spPr>
        <p:txBody>
          <a:bodyPr/>
          <a:lstStyle/>
          <a:p>
            <a:endParaRPr lang="en-IN"/>
          </a:p>
        </p:txBody>
      </p:sp>
    </p:spTree>
    <p:extLst>
      <p:ext uri="{BB962C8B-B14F-4D97-AF65-F5344CB8AC3E}">
        <p14:creationId xmlns:p14="http://schemas.microsoft.com/office/powerpoint/2010/main" val="3336106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38A0A-9BCD-B2F0-D72C-D36152DD06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F1ED07-183F-D869-32EB-6630394BE4C8}"/>
              </a:ext>
            </a:extLst>
          </p:cNvPr>
          <p:cNvSpPr>
            <a:spLocks noGrp="1" noRot="1" noChangeAspect="1"/>
          </p:cNvSpPr>
          <p:nvPr>
            <p:ph type="sldImg"/>
          </p:nvPr>
        </p:nvSpPr>
        <p:spPr>
          <a:xfrm>
            <a:off x="714375" y="1162050"/>
            <a:ext cx="5575300" cy="313531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6A8AEB7D-FDD5-DAEE-92E4-3F2BAD07C80C}"/>
              </a:ext>
            </a:extLst>
          </p:cNvPr>
          <p:cNvSpPr>
            <a:spLocks noGrp="1"/>
          </p:cNvSpPr>
          <p:nvPr>
            <p:ph type="body" idx="1"/>
          </p:nvPr>
        </p:nvSpPr>
        <p:spPr>
          <a:xfrm>
            <a:off x="700088" y="4470400"/>
            <a:ext cx="5603875" cy="3659188"/>
          </a:xfrm>
          <a:prstGeom prst="rect">
            <a:avLst/>
          </a:prstGeom>
        </p:spPr>
        <p:txBody>
          <a:bodyPr/>
          <a:lstStyle/>
          <a:p>
            <a:endParaRPr lang="en-IN"/>
          </a:p>
        </p:txBody>
      </p:sp>
    </p:spTree>
    <p:extLst>
      <p:ext uri="{BB962C8B-B14F-4D97-AF65-F5344CB8AC3E}">
        <p14:creationId xmlns:p14="http://schemas.microsoft.com/office/powerpoint/2010/main" val="3521348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5169" tIns="32585" rIns="65169" bIns="32585"/>
          <a:lstStyle/>
          <a:p>
            <a:endParaRPr lang="en-US" dirty="0"/>
          </a:p>
        </p:txBody>
      </p:sp>
      <p:sp>
        <p:nvSpPr>
          <p:cNvPr id="4" name="Slide Number Placeholder 3"/>
          <p:cNvSpPr>
            <a:spLocks noGrp="1"/>
          </p:cNvSpPr>
          <p:nvPr>
            <p:ph type="sldNum" sz="quarter" idx="10"/>
          </p:nvPr>
        </p:nvSpPr>
        <p:spPr/>
        <p:txBody>
          <a:bodyPr lIns="65169" tIns="32585" rIns="65169" bIns="32585"/>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54823-BED2-C5C6-3C43-B529E1BB4B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D61C56-B1CA-C106-7469-D3F93F3E1C54}"/>
              </a:ext>
            </a:extLst>
          </p:cNvPr>
          <p:cNvSpPr>
            <a:spLocks noGrp="1" noRot="1" noChangeAspect="1"/>
          </p:cNvSpPr>
          <p:nvPr>
            <p:ph type="sldImg"/>
          </p:nvPr>
        </p:nvSpPr>
        <p:spPr>
          <a:xfrm>
            <a:off x="1211263" y="738188"/>
            <a:ext cx="3538537" cy="199072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30ED2506-E0E4-886A-5984-DD17E0FB1479}"/>
              </a:ext>
            </a:extLst>
          </p:cNvPr>
          <p:cNvSpPr>
            <a:spLocks noGrp="1"/>
          </p:cNvSpPr>
          <p:nvPr>
            <p:ph type="body" idx="1"/>
          </p:nvPr>
        </p:nvSpPr>
        <p:spPr>
          <a:xfrm>
            <a:off x="595832" y="2838626"/>
            <a:ext cx="4769347" cy="2323521"/>
          </a:xfrm>
          <a:prstGeom prst="rect">
            <a:avLst/>
          </a:prstGeom>
        </p:spPr>
        <p:txBody>
          <a:bodyPr lIns="65169" tIns="32585" rIns="65169" bIns="32585"/>
          <a:lstStyle/>
          <a:p>
            <a:endParaRPr lang="en-IN"/>
          </a:p>
        </p:txBody>
      </p:sp>
    </p:spTree>
    <p:extLst>
      <p:ext uri="{BB962C8B-B14F-4D97-AF65-F5344CB8AC3E}">
        <p14:creationId xmlns:p14="http://schemas.microsoft.com/office/powerpoint/2010/main" val="3409274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26758-91D4-87D0-0871-F72B6580C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9975C2-8820-5B55-F20D-B7267D7207C4}"/>
              </a:ext>
            </a:extLst>
          </p:cNvPr>
          <p:cNvSpPr>
            <a:spLocks noGrp="1" noRot="1" noChangeAspect="1"/>
          </p:cNvSpPr>
          <p:nvPr>
            <p:ph type="sldImg"/>
          </p:nvPr>
        </p:nvSpPr>
        <p:spPr>
          <a:xfrm>
            <a:off x="1211263" y="738188"/>
            <a:ext cx="3538537" cy="199072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59C8A5F0-DB56-B2E2-2240-A42D027B374A}"/>
              </a:ext>
            </a:extLst>
          </p:cNvPr>
          <p:cNvSpPr>
            <a:spLocks noGrp="1"/>
          </p:cNvSpPr>
          <p:nvPr>
            <p:ph type="body" idx="1"/>
          </p:nvPr>
        </p:nvSpPr>
        <p:spPr>
          <a:xfrm>
            <a:off x="595832" y="2838626"/>
            <a:ext cx="4769347" cy="2323521"/>
          </a:xfrm>
          <a:prstGeom prst="rect">
            <a:avLst/>
          </a:prstGeom>
        </p:spPr>
        <p:txBody>
          <a:bodyPr lIns="65169" tIns="32585" rIns="65169" bIns="32585"/>
          <a:lstStyle/>
          <a:p>
            <a:endParaRPr lang="en-IN"/>
          </a:p>
        </p:txBody>
      </p:sp>
    </p:spTree>
    <p:extLst>
      <p:ext uri="{BB962C8B-B14F-4D97-AF65-F5344CB8AC3E}">
        <p14:creationId xmlns:p14="http://schemas.microsoft.com/office/powerpoint/2010/main" val="3547912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FBF8C-EE88-D052-7721-695E213A5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262545-9F79-EAD4-7F26-BA29FCB0203E}"/>
              </a:ext>
            </a:extLst>
          </p:cNvPr>
          <p:cNvSpPr>
            <a:spLocks noGrp="1" noRot="1" noChangeAspect="1"/>
          </p:cNvSpPr>
          <p:nvPr>
            <p:ph type="sldImg"/>
          </p:nvPr>
        </p:nvSpPr>
        <p:spPr>
          <a:xfrm>
            <a:off x="1211263" y="738188"/>
            <a:ext cx="3538537" cy="199072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D9DF5E59-9118-BACD-5703-B4FF512D4CEB}"/>
              </a:ext>
            </a:extLst>
          </p:cNvPr>
          <p:cNvSpPr>
            <a:spLocks noGrp="1"/>
          </p:cNvSpPr>
          <p:nvPr>
            <p:ph type="body" idx="1"/>
          </p:nvPr>
        </p:nvSpPr>
        <p:spPr>
          <a:xfrm>
            <a:off x="595832" y="2838626"/>
            <a:ext cx="4769347" cy="2323521"/>
          </a:xfrm>
          <a:prstGeom prst="rect">
            <a:avLst/>
          </a:prstGeom>
        </p:spPr>
        <p:txBody>
          <a:bodyPr lIns="65169" tIns="32585" rIns="65169" bIns="32585"/>
          <a:lstStyle/>
          <a:p>
            <a:endParaRPr lang="en-IN"/>
          </a:p>
        </p:txBody>
      </p:sp>
    </p:spTree>
    <p:extLst>
      <p:ext uri="{BB962C8B-B14F-4D97-AF65-F5344CB8AC3E}">
        <p14:creationId xmlns:p14="http://schemas.microsoft.com/office/powerpoint/2010/main" val="3264615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CE51F-4B19-04F3-08B3-24A8DB1C9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702DE4-86AC-6657-0E05-7BC9776C2930}"/>
              </a:ext>
            </a:extLst>
          </p:cNvPr>
          <p:cNvSpPr>
            <a:spLocks noGrp="1" noRot="1" noChangeAspect="1"/>
          </p:cNvSpPr>
          <p:nvPr>
            <p:ph type="sldImg"/>
          </p:nvPr>
        </p:nvSpPr>
        <p:spPr>
          <a:xfrm>
            <a:off x="714375" y="1162050"/>
            <a:ext cx="5575300" cy="313531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601280D1-3852-5693-5F80-654472915F41}"/>
              </a:ext>
            </a:extLst>
          </p:cNvPr>
          <p:cNvSpPr>
            <a:spLocks noGrp="1"/>
          </p:cNvSpPr>
          <p:nvPr>
            <p:ph type="body" idx="1"/>
          </p:nvPr>
        </p:nvSpPr>
        <p:spPr>
          <a:xfrm>
            <a:off x="700088" y="4470400"/>
            <a:ext cx="5603875" cy="3659188"/>
          </a:xfrm>
          <a:prstGeom prst="rect">
            <a:avLst/>
          </a:prstGeom>
        </p:spPr>
        <p:txBody>
          <a:bodyPr/>
          <a:lstStyle/>
          <a:p>
            <a:endParaRPr lang="en-IN"/>
          </a:p>
        </p:txBody>
      </p:sp>
    </p:spTree>
    <p:extLst>
      <p:ext uri="{BB962C8B-B14F-4D97-AF65-F5344CB8AC3E}">
        <p14:creationId xmlns:p14="http://schemas.microsoft.com/office/powerpoint/2010/main" val="3336106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1263" y="738188"/>
            <a:ext cx="3538537" cy="1990725"/>
          </a:xfrm>
          <a:prstGeom prst="rect">
            <a:avLst/>
          </a:prstGeom>
          <a:noFill/>
          <a:ln w="12700">
            <a:solidFill>
              <a:prstClr val="black"/>
            </a:solidFill>
          </a:ln>
        </p:spPr>
      </p:sp>
      <p:sp>
        <p:nvSpPr>
          <p:cNvPr id="3" name="Notes Placeholder 2"/>
          <p:cNvSpPr>
            <a:spLocks noGrp="1"/>
          </p:cNvSpPr>
          <p:nvPr>
            <p:ph type="body" idx="1"/>
          </p:nvPr>
        </p:nvSpPr>
        <p:spPr>
          <a:xfrm>
            <a:off x="595832" y="2838626"/>
            <a:ext cx="4769347" cy="2323521"/>
          </a:xfrm>
          <a:prstGeom prst="rect">
            <a:avLst/>
          </a:prstGeom>
        </p:spPr>
        <p:txBody>
          <a:bodyPr lIns="65169" tIns="32585" rIns="65169" bIns="32585"/>
          <a:lstStyle/>
          <a:p>
            <a:endParaRPr lang="en-IN"/>
          </a:p>
        </p:txBody>
      </p:sp>
    </p:spTree>
    <p:extLst>
      <p:ext uri="{BB962C8B-B14F-4D97-AF65-F5344CB8AC3E}">
        <p14:creationId xmlns:p14="http://schemas.microsoft.com/office/powerpoint/2010/main" val="1322614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5169" tIns="32585" rIns="65169" bIns="32585"/>
          <a:lstStyle/>
          <a:p>
            <a:endParaRPr lang="en-US" dirty="0"/>
          </a:p>
        </p:txBody>
      </p:sp>
      <p:sp>
        <p:nvSpPr>
          <p:cNvPr id="4" name="Slide Number Placeholder 3"/>
          <p:cNvSpPr>
            <a:spLocks noGrp="1"/>
          </p:cNvSpPr>
          <p:nvPr>
            <p:ph type="sldNum" sz="quarter" idx="10"/>
          </p:nvPr>
        </p:nvSpPr>
        <p:spPr/>
        <p:txBody>
          <a:bodyPr lIns="65169" tIns="32585" rIns="65169" bIns="32585"/>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5169" tIns="32585" rIns="65169" bIns="32585"/>
          <a:lstStyle/>
          <a:p>
            <a:endParaRPr lang="en-US" dirty="0"/>
          </a:p>
        </p:txBody>
      </p:sp>
      <p:sp>
        <p:nvSpPr>
          <p:cNvPr id="4" name="Slide Number Placeholder 3"/>
          <p:cNvSpPr>
            <a:spLocks noGrp="1"/>
          </p:cNvSpPr>
          <p:nvPr>
            <p:ph type="sldNum" sz="quarter" idx="10"/>
          </p:nvPr>
        </p:nvSpPr>
        <p:spPr/>
        <p:txBody>
          <a:bodyPr lIns="65169" tIns="32585" rIns="65169" bIns="32585"/>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E56CF-DF2C-368A-D894-00BD0CFD48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72AC0C-5584-B505-BB57-B84FF1FD36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C44F0E-B2B4-C533-F4A5-4FED8E3FB803}"/>
              </a:ext>
            </a:extLst>
          </p:cNvPr>
          <p:cNvSpPr>
            <a:spLocks noGrp="1"/>
          </p:cNvSpPr>
          <p:nvPr>
            <p:ph type="body" idx="1"/>
          </p:nvPr>
        </p:nvSpPr>
        <p:spPr/>
        <p:txBody>
          <a:bodyPr lIns="65169" tIns="32585" rIns="65169" bIns="32585"/>
          <a:lstStyle/>
          <a:p>
            <a:endParaRPr lang="en-US" dirty="0"/>
          </a:p>
        </p:txBody>
      </p:sp>
      <p:sp>
        <p:nvSpPr>
          <p:cNvPr id="4" name="Slide Number Placeholder 3">
            <a:extLst>
              <a:ext uri="{FF2B5EF4-FFF2-40B4-BE49-F238E27FC236}">
                <a16:creationId xmlns:a16="http://schemas.microsoft.com/office/drawing/2014/main" id="{90D4484F-A8E9-8134-B508-2465807D9CDC}"/>
              </a:ext>
            </a:extLst>
          </p:cNvPr>
          <p:cNvSpPr>
            <a:spLocks noGrp="1"/>
          </p:cNvSpPr>
          <p:nvPr>
            <p:ph type="sldNum" sz="quarter" idx="10"/>
          </p:nvPr>
        </p:nvSpPr>
        <p:spPr/>
        <p:txBody>
          <a:bodyPr lIns="65169" tIns="32585" rIns="65169" bIns="32585"/>
          <a:lstStyle/>
          <a:p>
            <a:fld id="{F7021451-1387-4CA6-816F-3879F97B5CBC}" type="slidenum">
              <a:rPr lang="en-US"/>
              <a:t>5</a:t>
            </a:fld>
            <a:endParaRPr lang="en-US"/>
          </a:p>
        </p:txBody>
      </p:sp>
    </p:spTree>
    <p:extLst>
      <p:ext uri="{BB962C8B-B14F-4D97-AF65-F5344CB8AC3E}">
        <p14:creationId xmlns:p14="http://schemas.microsoft.com/office/powerpoint/2010/main" val="52219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581BB-B11E-5C89-155C-AED2958F5A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6C338B-E828-E721-FEDB-32210DE726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BAF472-8F9A-69D5-73F1-36FDED7CB9AA}"/>
              </a:ext>
            </a:extLst>
          </p:cNvPr>
          <p:cNvSpPr>
            <a:spLocks noGrp="1"/>
          </p:cNvSpPr>
          <p:nvPr>
            <p:ph type="body" idx="1"/>
          </p:nvPr>
        </p:nvSpPr>
        <p:spPr/>
        <p:txBody>
          <a:bodyPr lIns="65169" tIns="32585" rIns="65169" bIns="32585"/>
          <a:lstStyle/>
          <a:p>
            <a:endParaRPr lang="en-US" dirty="0"/>
          </a:p>
        </p:txBody>
      </p:sp>
      <p:sp>
        <p:nvSpPr>
          <p:cNvPr id="4" name="Slide Number Placeholder 3">
            <a:extLst>
              <a:ext uri="{FF2B5EF4-FFF2-40B4-BE49-F238E27FC236}">
                <a16:creationId xmlns:a16="http://schemas.microsoft.com/office/drawing/2014/main" id="{C5D58BF4-0E87-B0C0-0D36-895EEA7665C9}"/>
              </a:ext>
            </a:extLst>
          </p:cNvPr>
          <p:cNvSpPr>
            <a:spLocks noGrp="1"/>
          </p:cNvSpPr>
          <p:nvPr>
            <p:ph type="sldNum" sz="quarter" idx="10"/>
          </p:nvPr>
        </p:nvSpPr>
        <p:spPr/>
        <p:txBody>
          <a:bodyPr lIns="65169" tIns="32585" rIns="65169" bIns="32585"/>
          <a:lstStyle/>
          <a:p>
            <a:fld id="{F7021451-1387-4CA6-816F-3879F97B5CBC}" type="slidenum">
              <a:rPr lang="en-US"/>
              <a:t>6</a:t>
            </a:fld>
            <a:endParaRPr lang="en-US"/>
          </a:p>
        </p:txBody>
      </p:sp>
    </p:spTree>
    <p:extLst>
      <p:ext uri="{BB962C8B-B14F-4D97-AF65-F5344CB8AC3E}">
        <p14:creationId xmlns:p14="http://schemas.microsoft.com/office/powerpoint/2010/main" val="1294152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5169" tIns="32585" rIns="65169" bIns="32585"/>
          <a:lstStyle/>
          <a:p>
            <a:endParaRPr lang="en-US" dirty="0"/>
          </a:p>
        </p:txBody>
      </p:sp>
      <p:sp>
        <p:nvSpPr>
          <p:cNvPr id="4" name="Slide Number Placeholder 3"/>
          <p:cNvSpPr>
            <a:spLocks noGrp="1"/>
          </p:cNvSpPr>
          <p:nvPr>
            <p:ph type="sldNum" sz="quarter" idx="10"/>
          </p:nvPr>
        </p:nvSpPr>
        <p:spPr/>
        <p:txBody>
          <a:bodyPr lIns="65169" tIns="32585" rIns="65169" bIns="32585"/>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5169" tIns="32585" rIns="65169" bIns="32585"/>
          <a:lstStyle/>
          <a:p>
            <a:endParaRPr lang="en-US" dirty="0"/>
          </a:p>
        </p:txBody>
      </p:sp>
      <p:sp>
        <p:nvSpPr>
          <p:cNvPr id="4" name="Slide Number Placeholder 3"/>
          <p:cNvSpPr>
            <a:spLocks noGrp="1"/>
          </p:cNvSpPr>
          <p:nvPr>
            <p:ph type="sldNum" sz="quarter" idx="10"/>
          </p:nvPr>
        </p:nvSpPr>
        <p:spPr/>
        <p:txBody>
          <a:bodyPr lIns="65169" tIns="32585" rIns="65169" bIns="32585"/>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E0069-80B4-913B-074B-B55335A239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07C01-9B74-9ED9-90D7-C12BC2F0938C}"/>
              </a:ext>
            </a:extLst>
          </p:cNvPr>
          <p:cNvSpPr>
            <a:spLocks noGrp="1" noRot="1" noChangeAspect="1"/>
          </p:cNvSpPr>
          <p:nvPr>
            <p:ph type="sldImg"/>
          </p:nvPr>
        </p:nvSpPr>
        <p:spPr>
          <a:xfrm>
            <a:off x="1211263" y="738188"/>
            <a:ext cx="3538537" cy="199072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B5C71E7B-835E-054B-0B5D-FD46FBF88E08}"/>
              </a:ext>
            </a:extLst>
          </p:cNvPr>
          <p:cNvSpPr>
            <a:spLocks noGrp="1"/>
          </p:cNvSpPr>
          <p:nvPr>
            <p:ph type="body" idx="1"/>
          </p:nvPr>
        </p:nvSpPr>
        <p:spPr>
          <a:xfrm>
            <a:off x="595832" y="2838626"/>
            <a:ext cx="4769347" cy="2323521"/>
          </a:xfrm>
          <a:prstGeom prst="rect">
            <a:avLst/>
          </a:prstGeom>
        </p:spPr>
        <p:txBody>
          <a:bodyPr lIns="65169" tIns="32585" rIns="65169" bIns="32585"/>
          <a:lstStyle/>
          <a:p>
            <a:endParaRPr lang="en-IN"/>
          </a:p>
        </p:txBody>
      </p:sp>
    </p:spTree>
    <p:extLst>
      <p:ext uri="{BB962C8B-B14F-4D97-AF65-F5344CB8AC3E}">
        <p14:creationId xmlns:p14="http://schemas.microsoft.com/office/powerpoint/2010/main" val="1907292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0DC4-5217-5308-6614-810347B41BE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F35DAFF-9658-A201-3A0A-61D8E1833A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7293B6D8-2972-6AF7-AFF3-E12A0CC714E0}"/>
              </a:ext>
            </a:extLst>
          </p:cNvPr>
          <p:cNvSpPr>
            <a:spLocks noGrp="1"/>
          </p:cNvSpPr>
          <p:nvPr>
            <p:ph type="dt" sz="half" idx="10"/>
          </p:nvPr>
        </p:nvSpPr>
        <p:spPr/>
        <p:txBody>
          <a:bodyPr/>
          <a:lstStyle/>
          <a:p>
            <a:fld id="{865E4F71-6532-4650-85E3-99D69B2B19EF}" type="datetimeFigureOut">
              <a:rPr lang="en-IN" smtClean="0"/>
              <a:t>10-06-2025</a:t>
            </a:fld>
            <a:endParaRPr lang="en-IN"/>
          </a:p>
        </p:txBody>
      </p:sp>
      <p:sp>
        <p:nvSpPr>
          <p:cNvPr id="8" name="Footer Placeholder 7">
            <a:extLst>
              <a:ext uri="{FF2B5EF4-FFF2-40B4-BE49-F238E27FC236}">
                <a16:creationId xmlns:a16="http://schemas.microsoft.com/office/drawing/2014/main" id="{C547896B-57AB-2797-1CE3-59A9866D7CF9}"/>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B0659224-8013-5894-97FF-8E8AFE7980EB}"/>
              </a:ext>
            </a:extLst>
          </p:cNvPr>
          <p:cNvSpPr>
            <a:spLocks noGrp="1"/>
          </p:cNvSpPr>
          <p:nvPr>
            <p:ph type="sldNum" sz="quarter" idx="12"/>
          </p:nvPr>
        </p:nvSpPr>
        <p:spPr/>
        <p:txBody>
          <a:bodyPr/>
          <a:lstStyle/>
          <a:p>
            <a:r>
              <a:rPr lang="en-IN" dirty="0"/>
              <a:t>Adv. Srinarayan Toshniwal, CA, CS </a:t>
            </a:r>
          </a:p>
        </p:txBody>
      </p:sp>
    </p:spTree>
    <p:extLst>
      <p:ext uri="{BB962C8B-B14F-4D97-AF65-F5344CB8AC3E}">
        <p14:creationId xmlns:p14="http://schemas.microsoft.com/office/powerpoint/2010/main" val="3593339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C7128-2C71-D675-5E95-D23AAD0B980F}"/>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IN"/>
          </a:p>
        </p:txBody>
      </p:sp>
      <p:sp>
        <p:nvSpPr>
          <p:cNvPr id="3" name="Subtitle 2">
            <a:extLst>
              <a:ext uri="{FF2B5EF4-FFF2-40B4-BE49-F238E27FC236}">
                <a16:creationId xmlns:a16="http://schemas.microsoft.com/office/drawing/2014/main" id="{A394C162-7CD8-B2A6-BAEF-7DC7A92E92C5}"/>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2F26B0AC-4DE5-AA5E-449E-8BCC915A94C1}"/>
              </a:ext>
            </a:extLst>
          </p:cNvPr>
          <p:cNvSpPr>
            <a:spLocks noGrp="1"/>
          </p:cNvSpPr>
          <p:nvPr>
            <p:ph type="dt" sz="half" idx="10"/>
          </p:nvPr>
        </p:nvSpPr>
        <p:spPr/>
        <p:txBody>
          <a:bodyPr/>
          <a:lstStyle/>
          <a:p>
            <a:fld id="{865E4F71-6532-4650-85E3-99D69B2B19EF}" type="datetimeFigureOut">
              <a:rPr lang="en-IN" smtClean="0"/>
              <a:t>10-06-2025</a:t>
            </a:fld>
            <a:endParaRPr lang="en-IN"/>
          </a:p>
        </p:txBody>
      </p:sp>
      <p:sp>
        <p:nvSpPr>
          <p:cNvPr id="5" name="Footer Placeholder 4">
            <a:extLst>
              <a:ext uri="{FF2B5EF4-FFF2-40B4-BE49-F238E27FC236}">
                <a16:creationId xmlns:a16="http://schemas.microsoft.com/office/drawing/2014/main" id="{B9606DFC-527F-C465-DFC8-9AA9BE52059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EEEDAAA-409E-1E5E-C504-89D9A23EB111}"/>
              </a:ext>
            </a:extLst>
          </p:cNvPr>
          <p:cNvSpPr>
            <a:spLocks noGrp="1"/>
          </p:cNvSpPr>
          <p:nvPr>
            <p:ph type="sldNum" sz="quarter" idx="12"/>
          </p:nvPr>
        </p:nvSpPr>
        <p:spPr/>
        <p:txBody>
          <a:bodyPr/>
          <a:lstStyle>
            <a:lvl1pPr>
              <a:defRPr>
                <a:solidFill>
                  <a:schemeClr val="bg2">
                    <a:lumMod val="25000"/>
                  </a:schemeClr>
                </a:solidFill>
              </a:defRPr>
            </a:lvl1pPr>
          </a:lstStyle>
          <a:p>
            <a:r>
              <a:rPr lang="en-IN" dirty="0"/>
              <a:t>Adv. Srinarayan Toshniwal, CA, CS </a:t>
            </a:r>
          </a:p>
        </p:txBody>
      </p:sp>
    </p:spTree>
    <p:extLst>
      <p:ext uri="{BB962C8B-B14F-4D97-AF65-F5344CB8AC3E}">
        <p14:creationId xmlns:p14="http://schemas.microsoft.com/office/powerpoint/2010/main" val="3373150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0DC4-5217-5308-6614-810347B41BE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F35DAFF-9658-A201-3A0A-61D8E1833A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7293B6D8-2972-6AF7-AFF3-E12A0CC714E0}"/>
              </a:ext>
            </a:extLst>
          </p:cNvPr>
          <p:cNvSpPr>
            <a:spLocks noGrp="1"/>
          </p:cNvSpPr>
          <p:nvPr>
            <p:ph type="dt" sz="half" idx="10"/>
          </p:nvPr>
        </p:nvSpPr>
        <p:spPr/>
        <p:txBody>
          <a:bodyPr/>
          <a:lstStyle/>
          <a:p>
            <a:fld id="{865E4F71-6532-4650-85E3-99D69B2B19EF}" type="datetimeFigureOut">
              <a:rPr lang="en-IN" smtClean="0"/>
              <a:t>10-06-2025</a:t>
            </a:fld>
            <a:endParaRPr lang="en-IN"/>
          </a:p>
        </p:txBody>
      </p:sp>
      <p:sp>
        <p:nvSpPr>
          <p:cNvPr id="8" name="Footer Placeholder 7">
            <a:extLst>
              <a:ext uri="{FF2B5EF4-FFF2-40B4-BE49-F238E27FC236}">
                <a16:creationId xmlns:a16="http://schemas.microsoft.com/office/drawing/2014/main" id="{C547896B-57AB-2797-1CE3-59A9866D7CF9}"/>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B0659224-8013-5894-97FF-8E8AFE7980EB}"/>
              </a:ext>
            </a:extLst>
          </p:cNvPr>
          <p:cNvSpPr>
            <a:spLocks noGrp="1"/>
          </p:cNvSpPr>
          <p:nvPr>
            <p:ph type="sldNum" sz="quarter" idx="12"/>
          </p:nvPr>
        </p:nvSpPr>
        <p:spPr/>
        <p:txBody>
          <a:bodyPr/>
          <a:lstStyle/>
          <a:p>
            <a:r>
              <a:rPr lang="en-IN" dirty="0"/>
              <a:t>Adv. Srinarayan Toshniwal, CA, CS </a:t>
            </a:r>
          </a:p>
        </p:txBody>
      </p:sp>
    </p:spTree>
    <p:extLst>
      <p:ext uri="{BB962C8B-B14F-4D97-AF65-F5344CB8AC3E}">
        <p14:creationId xmlns:p14="http://schemas.microsoft.com/office/powerpoint/2010/main" val="1447672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8FF7F-3ABF-1284-ACEB-647ACB52A76C}"/>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4845D1B-9B2A-E8EA-AB1F-9F7E4FB4BC1C}"/>
              </a:ext>
            </a:extLst>
          </p:cNvPr>
          <p:cNvSpPr>
            <a:spLocks noGrp="1"/>
          </p:cNvSpPr>
          <p:nvPr>
            <p:ph type="body" idx="1"/>
          </p:nvPr>
        </p:nvSpPr>
        <p:spPr>
          <a:xfrm>
            <a:off x="998220" y="5507356"/>
            <a:ext cx="12618720" cy="1800224"/>
          </a:xfrm>
        </p:spPr>
        <p:txBody>
          <a:bodyPr/>
          <a:lstStyle>
            <a:lvl1pPr marL="0" indent="0">
              <a:buNone/>
              <a:defRPr sz="2880">
                <a:solidFill>
                  <a:schemeClr val="tx1">
                    <a:tint val="82000"/>
                  </a:schemeClr>
                </a:solidFill>
              </a:defRPr>
            </a:lvl1pPr>
            <a:lvl2pPr marL="548640" indent="0">
              <a:buNone/>
              <a:defRPr sz="2400">
                <a:solidFill>
                  <a:schemeClr val="tx1">
                    <a:tint val="82000"/>
                  </a:schemeClr>
                </a:solidFill>
              </a:defRPr>
            </a:lvl2pPr>
            <a:lvl3pPr marL="1097280" indent="0">
              <a:buNone/>
              <a:defRPr sz="2160">
                <a:solidFill>
                  <a:schemeClr val="tx1">
                    <a:tint val="82000"/>
                  </a:schemeClr>
                </a:solidFill>
              </a:defRPr>
            </a:lvl3pPr>
            <a:lvl4pPr marL="1645920" indent="0">
              <a:buNone/>
              <a:defRPr sz="1920">
                <a:solidFill>
                  <a:schemeClr val="tx1">
                    <a:tint val="82000"/>
                  </a:schemeClr>
                </a:solidFill>
              </a:defRPr>
            </a:lvl4pPr>
            <a:lvl5pPr marL="2194560" indent="0">
              <a:buNone/>
              <a:defRPr sz="1920">
                <a:solidFill>
                  <a:schemeClr val="tx1">
                    <a:tint val="82000"/>
                  </a:schemeClr>
                </a:solidFill>
              </a:defRPr>
            </a:lvl5pPr>
            <a:lvl6pPr marL="2743200" indent="0">
              <a:buNone/>
              <a:defRPr sz="1920">
                <a:solidFill>
                  <a:schemeClr val="tx1">
                    <a:tint val="82000"/>
                  </a:schemeClr>
                </a:solidFill>
              </a:defRPr>
            </a:lvl6pPr>
            <a:lvl7pPr marL="3291840" indent="0">
              <a:buNone/>
              <a:defRPr sz="1920">
                <a:solidFill>
                  <a:schemeClr val="tx1">
                    <a:tint val="82000"/>
                  </a:schemeClr>
                </a:solidFill>
              </a:defRPr>
            </a:lvl7pPr>
            <a:lvl8pPr marL="3840480" indent="0">
              <a:buNone/>
              <a:defRPr sz="1920">
                <a:solidFill>
                  <a:schemeClr val="tx1">
                    <a:tint val="82000"/>
                  </a:schemeClr>
                </a:solidFill>
              </a:defRPr>
            </a:lvl8pPr>
            <a:lvl9pPr marL="4389120" indent="0">
              <a:buNone/>
              <a:defRPr sz="192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4B8950-230E-D1AB-A7F7-C4BE486A019D}"/>
              </a:ext>
            </a:extLst>
          </p:cNvPr>
          <p:cNvSpPr>
            <a:spLocks noGrp="1"/>
          </p:cNvSpPr>
          <p:nvPr>
            <p:ph type="dt" sz="half" idx="10"/>
          </p:nvPr>
        </p:nvSpPr>
        <p:spPr/>
        <p:txBody>
          <a:bodyPr/>
          <a:lstStyle/>
          <a:p>
            <a:fld id="{865E4F71-6532-4650-85E3-99D69B2B19EF}" type="datetimeFigureOut">
              <a:rPr lang="en-IN" smtClean="0"/>
              <a:t>10-06-2025</a:t>
            </a:fld>
            <a:endParaRPr lang="en-IN"/>
          </a:p>
        </p:txBody>
      </p:sp>
      <p:sp>
        <p:nvSpPr>
          <p:cNvPr id="5" name="Footer Placeholder 4">
            <a:extLst>
              <a:ext uri="{FF2B5EF4-FFF2-40B4-BE49-F238E27FC236}">
                <a16:creationId xmlns:a16="http://schemas.microsoft.com/office/drawing/2014/main" id="{DF3ABF85-F82F-2D67-A5F2-011575A5DBA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357DD82-9EAA-4167-87FA-0856C15E8ABC}"/>
              </a:ext>
            </a:extLst>
          </p:cNvPr>
          <p:cNvSpPr>
            <a:spLocks noGrp="1"/>
          </p:cNvSpPr>
          <p:nvPr>
            <p:ph type="sldNum" sz="quarter" idx="12"/>
          </p:nvPr>
        </p:nvSpPr>
        <p:spPr/>
        <p:txBody>
          <a:bodyPr/>
          <a:lstStyle/>
          <a:p>
            <a:r>
              <a:rPr lang="en-IN" dirty="0"/>
              <a:t>Adv. Srinarayan Toshniwal, CA, CS </a:t>
            </a:r>
          </a:p>
        </p:txBody>
      </p:sp>
    </p:spTree>
    <p:extLst>
      <p:ext uri="{BB962C8B-B14F-4D97-AF65-F5344CB8AC3E}">
        <p14:creationId xmlns:p14="http://schemas.microsoft.com/office/powerpoint/2010/main" val="347876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824BD-2B1A-86EF-B6AF-05C5B518DAD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F00ADCB-F606-7D66-C5C7-7D6F902AAFF3}"/>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1EAEFDCD-3408-B2AA-8352-8B98CA65676D}"/>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19A80AA-EAD2-90C8-9BD7-889F7D3C4722}"/>
              </a:ext>
            </a:extLst>
          </p:cNvPr>
          <p:cNvSpPr>
            <a:spLocks noGrp="1"/>
          </p:cNvSpPr>
          <p:nvPr>
            <p:ph type="dt" sz="half" idx="10"/>
          </p:nvPr>
        </p:nvSpPr>
        <p:spPr/>
        <p:txBody>
          <a:bodyPr/>
          <a:lstStyle/>
          <a:p>
            <a:fld id="{865E4F71-6532-4650-85E3-99D69B2B19EF}" type="datetimeFigureOut">
              <a:rPr lang="en-IN" smtClean="0"/>
              <a:t>10-06-2025</a:t>
            </a:fld>
            <a:endParaRPr lang="en-IN"/>
          </a:p>
        </p:txBody>
      </p:sp>
      <p:sp>
        <p:nvSpPr>
          <p:cNvPr id="6" name="Footer Placeholder 5">
            <a:extLst>
              <a:ext uri="{FF2B5EF4-FFF2-40B4-BE49-F238E27FC236}">
                <a16:creationId xmlns:a16="http://schemas.microsoft.com/office/drawing/2014/main" id="{D828E187-C8BD-7097-C58A-896F7D2828B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8969D70-C415-FD90-8664-709189913396}"/>
              </a:ext>
            </a:extLst>
          </p:cNvPr>
          <p:cNvSpPr>
            <a:spLocks noGrp="1"/>
          </p:cNvSpPr>
          <p:nvPr>
            <p:ph type="sldNum" sz="quarter" idx="12"/>
          </p:nvPr>
        </p:nvSpPr>
        <p:spPr/>
        <p:txBody>
          <a:bodyPr/>
          <a:lstStyle/>
          <a:p>
            <a:r>
              <a:rPr lang="en-IN" dirty="0"/>
              <a:t>Adv. Srinarayan Toshniwal, CA, CS </a:t>
            </a:r>
          </a:p>
        </p:txBody>
      </p:sp>
    </p:spTree>
    <p:extLst>
      <p:ext uri="{BB962C8B-B14F-4D97-AF65-F5344CB8AC3E}">
        <p14:creationId xmlns:p14="http://schemas.microsoft.com/office/powerpoint/2010/main" val="1259175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CD2D5-BD96-BD94-0A04-956B374BE825}"/>
              </a:ext>
            </a:extLst>
          </p:cNvPr>
          <p:cNvSpPr>
            <a:spLocks noGrp="1"/>
          </p:cNvSpPr>
          <p:nvPr>
            <p:ph type="title"/>
          </p:nvPr>
        </p:nvSpPr>
        <p:spPr>
          <a:xfrm>
            <a:off x="1007746" y="438150"/>
            <a:ext cx="12618720" cy="1590676"/>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E709802-E67B-BDF7-F068-6C2EBEA2EDEB}"/>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3F70EFC5-C288-ADEA-7495-93B0701D7C90}"/>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F7F17A5C-8C55-9DDC-C4AD-75C4256C9533}"/>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6D42E4D5-E107-5B0B-7555-8A17C030836E}"/>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47665A6-4AFE-702E-0DCA-BA44FFE590ED}"/>
              </a:ext>
            </a:extLst>
          </p:cNvPr>
          <p:cNvSpPr>
            <a:spLocks noGrp="1"/>
          </p:cNvSpPr>
          <p:nvPr>
            <p:ph type="dt" sz="half" idx="10"/>
          </p:nvPr>
        </p:nvSpPr>
        <p:spPr/>
        <p:txBody>
          <a:bodyPr/>
          <a:lstStyle/>
          <a:p>
            <a:fld id="{865E4F71-6532-4650-85E3-99D69B2B19EF}" type="datetimeFigureOut">
              <a:rPr lang="en-IN" smtClean="0"/>
              <a:t>10-06-2025</a:t>
            </a:fld>
            <a:endParaRPr lang="en-IN"/>
          </a:p>
        </p:txBody>
      </p:sp>
      <p:sp>
        <p:nvSpPr>
          <p:cNvPr id="8" name="Footer Placeholder 7">
            <a:extLst>
              <a:ext uri="{FF2B5EF4-FFF2-40B4-BE49-F238E27FC236}">
                <a16:creationId xmlns:a16="http://schemas.microsoft.com/office/drawing/2014/main" id="{02D045E4-F2A0-5D46-90FB-1E70C68EBF02}"/>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489AE021-B990-9FC8-60EA-3F2E7A160322}"/>
              </a:ext>
            </a:extLst>
          </p:cNvPr>
          <p:cNvSpPr>
            <a:spLocks noGrp="1"/>
          </p:cNvSpPr>
          <p:nvPr>
            <p:ph type="sldNum" sz="quarter" idx="12"/>
          </p:nvPr>
        </p:nvSpPr>
        <p:spPr/>
        <p:txBody>
          <a:bodyPr/>
          <a:lstStyle/>
          <a:p>
            <a:r>
              <a:rPr lang="en-IN" dirty="0"/>
              <a:t>Adv. Srinarayan Toshniwal, CA, CS </a:t>
            </a:r>
          </a:p>
        </p:txBody>
      </p:sp>
    </p:spTree>
    <p:extLst>
      <p:ext uri="{BB962C8B-B14F-4D97-AF65-F5344CB8AC3E}">
        <p14:creationId xmlns:p14="http://schemas.microsoft.com/office/powerpoint/2010/main" val="3508001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0F54-4402-955C-D05B-355BC92ED63E}"/>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727D91CD-7001-35DF-4077-A028EAFB8643}"/>
              </a:ext>
            </a:extLst>
          </p:cNvPr>
          <p:cNvSpPr>
            <a:spLocks noGrp="1"/>
          </p:cNvSpPr>
          <p:nvPr>
            <p:ph type="dt" sz="half" idx="10"/>
          </p:nvPr>
        </p:nvSpPr>
        <p:spPr/>
        <p:txBody>
          <a:bodyPr/>
          <a:lstStyle/>
          <a:p>
            <a:fld id="{865E4F71-6532-4650-85E3-99D69B2B19EF}" type="datetimeFigureOut">
              <a:rPr lang="en-IN" smtClean="0"/>
              <a:t>10-06-2025</a:t>
            </a:fld>
            <a:endParaRPr lang="en-IN"/>
          </a:p>
        </p:txBody>
      </p:sp>
      <p:sp>
        <p:nvSpPr>
          <p:cNvPr id="4" name="Footer Placeholder 3">
            <a:extLst>
              <a:ext uri="{FF2B5EF4-FFF2-40B4-BE49-F238E27FC236}">
                <a16:creationId xmlns:a16="http://schemas.microsoft.com/office/drawing/2014/main" id="{A562E410-75C4-BB15-77B8-7F419D93AEE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C0AF827A-76EE-E25E-1A73-D1BECD95CEB5}"/>
              </a:ext>
            </a:extLst>
          </p:cNvPr>
          <p:cNvSpPr>
            <a:spLocks noGrp="1"/>
          </p:cNvSpPr>
          <p:nvPr>
            <p:ph type="sldNum" sz="quarter" idx="12"/>
          </p:nvPr>
        </p:nvSpPr>
        <p:spPr/>
        <p:txBody>
          <a:bodyPr/>
          <a:lstStyle/>
          <a:p>
            <a:r>
              <a:rPr lang="en-IN" dirty="0"/>
              <a:t>Adv. Srinarayan Toshniwal, CA, CS </a:t>
            </a:r>
          </a:p>
        </p:txBody>
      </p:sp>
    </p:spTree>
    <p:extLst>
      <p:ext uri="{BB962C8B-B14F-4D97-AF65-F5344CB8AC3E}">
        <p14:creationId xmlns:p14="http://schemas.microsoft.com/office/powerpoint/2010/main" val="3351965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39F803-D103-DFFD-4167-61844BF19905}"/>
              </a:ext>
            </a:extLst>
          </p:cNvPr>
          <p:cNvSpPr>
            <a:spLocks noGrp="1"/>
          </p:cNvSpPr>
          <p:nvPr>
            <p:ph type="dt" sz="half" idx="10"/>
          </p:nvPr>
        </p:nvSpPr>
        <p:spPr/>
        <p:txBody>
          <a:bodyPr/>
          <a:lstStyle/>
          <a:p>
            <a:fld id="{865E4F71-6532-4650-85E3-99D69B2B19EF}" type="datetimeFigureOut">
              <a:rPr lang="en-IN" smtClean="0"/>
              <a:t>10-06-2025</a:t>
            </a:fld>
            <a:endParaRPr lang="en-IN"/>
          </a:p>
        </p:txBody>
      </p:sp>
      <p:sp>
        <p:nvSpPr>
          <p:cNvPr id="3" name="Footer Placeholder 2">
            <a:extLst>
              <a:ext uri="{FF2B5EF4-FFF2-40B4-BE49-F238E27FC236}">
                <a16:creationId xmlns:a16="http://schemas.microsoft.com/office/drawing/2014/main" id="{5BC69E47-D837-5FB9-28E1-96C8B134AC4F}"/>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E7C5DC74-FFCB-E340-C097-7F6B7442CAEF}"/>
              </a:ext>
            </a:extLst>
          </p:cNvPr>
          <p:cNvSpPr>
            <a:spLocks noGrp="1"/>
          </p:cNvSpPr>
          <p:nvPr>
            <p:ph type="sldNum" sz="quarter" idx="12"/>
          </p:nvPr>
        </p:nvSpPr>
        <p:spPr/>
        <p:txBody>
          <a:bodyPr/>
          <a:lstStyle/>
          <a:p>
            <a:fld id="{54DF0D7D-9520-4978-A940-C1ECFBA7AF84}" type="slidenum">
              <a:rPr lang="en-IN" smtClean="0"/>
              <a:t>‹#›</a:t>
            </a:fld>
            <a:endParaRPr lang="en-IN"/>
          </a:p>
        </p:txBody>
      </p:sp>
    </p:spTree>
    <p:extLst>
      <p:ext uri="{BB962C8B-B14F-4D97-AF65-F5344CB8AC3E}">
        <p14:creationId xmlns:p14="http://schemas.microsoft.com/office/powerpoint/2010/main" val="2372817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A2AAC-7F82-2D2F-12E1-CB48D753BDC3}"/>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29A0DF3B-900E-24CA-7F7D-91B0CCFBA6C7}"/>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B0AE1C5-C836-3CE1-1066-691BBEAF7762}"/>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AEFAB41E-F032-4028-9DFC-CBC0531AE976}"/>
              </a:ext>
            </a:extLst>
          </p:cNvPr>
          <p:cNvSpPr>
            <a:spLocks noGrp="1"/>
          </p:cNvSpPr>
          <p:nvPr>
            <p:ph type="dt" sz="half" idx="10"/>
          </p:nvPr>
        </p:nvSpPr>
        <p:spPr/>
        <p:txBody>
          <a:bodyPr/>
          <a:lstStyle/>
          <a:p>
            <a:fld id="{865E4F71-6532-4650-85E3-99D69B2B19EF}" type="datetimeFigureOut">
              <a:rPr lang="en-IN" smtClean="0"/>
              <a:t>10-06-2025</a:t>
            </a:fld>
            <a:endParaRPr lang="en-IN"/>
          </a:p>
        </p:txBody>
      </p:sp>
      <p:sp>
        <p:nvSpPr>
          <p:cNvPr id="6" name="Footer Placeholder 5">
            <a:extLst>
              <a:ext uri="{FF2B5EF4-FFF2-40B4-BE49-F238E27FC236}">
                <a16:creationId xmlns:a16="http://schemas.microsoft.com/office/drawing/2014/main" id="{B8A4DF56-FFF1-59E4-F81A-DED2C245D71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E2D56ED-AE91-14F3-2586-3F3CDA8B9651}"/>
              </a:ext>
            </a:extLst>
          </p:cNvPr>
          <p:cNvSpPr>
            <a:spLocks noGrp="1"/>
          </p:cNvSpPr>
          <p:nvPr>
            <p:ph type="sldNum" sz="quarter" idx="12"/>
          </p:nvPr>
        </p:nvSpPr>
        <p:spPr/>
        <p:txBody>
          <a:bodyPr/>
          <a:lstStyle/>
          <a:p>
            <a:fld id="{54DF0D7D-9520-4978-A940-C1ECFBA7AF84}" type="slidenum">
              <a:rPr lang="en-IN" smtClean="0"/>
              <a:t>‹#›</a:t>
            </a:fld>
            <a:endParaRPr lang="en-IN"/>
          </a:p>
        </p:txBody>
      </p:sp>
    </p:spTree>
    <p:extLst>
      <p:ext uri="{BB962C8B-B14F-4D97-AF65-F5344CB8AC3E}">
        <p14:creationId xmlns:p14="http://schemas.microsoft.com/office/powerpoint/2010/main" val="1237279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760E3-1F84-7C13-5031-1E023DFB6C71}"/>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9CAFF806-9160-D0BD-D828-A277B7C19AFC}"/>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IN"/>
          </a:p>
        </p:txBody>
      </p:sp>
      <p:sp>
        <p:nvSpPr>
          <p:cNvPr id="4" name="Text Placeholder 3">
            <a:extLst>
              <a:ext uri="{FF2B5EF4-FFF2-40B4-BE49-F238E27FC236}">
                <a16:creationId xmlns:a16="http://schemas.microsoft.com/office/drawing/2014/main" id="{0F699B47-F966-1CBB-3369-44AF0D76B09E}"/>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DA4605DB-6DE6-D41F-29BD-648231ED2178}"/>
              </a:ext>
            </a:extLst>
          </p:cNvPr>
          <p:cNvSpPr>
            <a:spLocks noGrp="1"/>
          </p:cNvSpPr>
          <p:nvPr>
            <p:ph type="dt" sz="half" idx="10"/>
          </p:nvPr>
        </p:nvSpPr>
        <p:spPr/>
        <p:txBody>
          <a:bodyPr/>
          <a:lstStyle/>
          <a:p>
            <a:fld id="{865E4F71-6532-4650-85E3-99D69B2B19EF}" type="datetimeFigureOut">
              <a:rPr lang="en-IN" smtClean="0"/>
              <a:t>10-06-2025</a:t>
            </a:fld>
            <a:endParaRPr lang="en-IN"/>
          </a:p>
        </p:txBody>
      </p:sp>
      <p:sp>
        <p:nvSpPr>
          <p:cNvPr id="6" name="Footer Placeholder 5">
            <a:extLst>
              <a:ext uri="{FF2B5EF4-FFF2-40B4-BE49-F238E27FC236}">
                <a16:creationId xmlns:a16="http://schemas.microsoft.com/office/drawing/2014/main" id="{194A3173-2CC7-09AB-9ADF-CEDFA5E3434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0AF4D78-66A9-C4D4-7482-496377BDBCF6}"/>
              </a:ext>
            </a:extLst>
          </p:cNvPr>
          <p:cNvSpPr>
            <a:spLocks noGrp="1"/>
          </p:cNvSpPr>
          <p:nvPr>
            <p:ph type="sldNum" sz="quarter" idx="12"/>
          </p:nvPr>
        </p:nvSpPr>
        <p:spPr/>
        <p:txBody>
          <a:bodyPr/>
          <a:lstStyle/>
          <a:p>
            <a:r>
              <a:rPr lang="en-IN" dirty="0"/>
              <a:t>Adv. Srinarayan Toshniwal, CA, CS </a:t>
            </a:r>
          </a:p>
        </p:txBody>
      </p:sp>
    </p:spTree>
    <p:extLst>
      <p:ext uri="{BB962C8B-B14F-4D97-AF65-F5344CB8AC3E}">
        <p14:creationId xmlns:p14="http://schemas.microsoft.com/office/powerpoint/2010/main" val="32686731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83BA5-3B0D-CDAE-7CE2-40DE385FA37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D096463-1B89-F294-ACEB-9D202D5E96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31D5862-2E8C-4AEA-2D81-CB3C4585B1B9}"/>
              </a:ext>
            </a:extLst>
          </p:cNvPr>
          <p:cNvSpPr>
            <a:spLocks noGrp="1"/>
          </p:cNvSpPr>
          <p:nvPr>
            <p:ph type="dt" sz="half" idx="10"/>
          </p:nvPr>
        </p:nvSpPr>
        <p:spPr/>
        <p:txBody>
          <a:bodyPr/>
          <a:lstStyle/>
          <a:p>
            <a:fld id="{865E4F71-6532-4650-85E3-99D69B2B19EF}" type="datetimeFigureOut">
              <a:rPr lang="en-IN" smtClean="0"/>
              <a:t>10-06-2025</a:t>
            </a:fld>
            <a:endParaRPr lang="en-IN"/>
          </a:p>
        </p:txBody>
      </p:sp>
      <p:sp>
        <p:nvSpPr>
          <p:cNvPr id="5" name="Footer Placeholder 4">
            <a:extLst>
              <a:ext uri="{FF2B5EF4-FFF2-40B4-BE49-F238E27FC236}">
                <a16:creationId xmlns:a16="http://schemas.microsoft.com/office/drawing/2014/main" id="{B4B1B142-83E3-B315-1E6D-03F36E46EEB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B271DB2-1CF4-C209-D8E0-433D6E2563E7}"/>
              </a:ext>
            </a:extLst>
          </p:cNvPr>
          <p:cNvSpPr>
            <a:spLocks noGrp="1"/>
          </p:cNvSpPr>
          <p:nvPr>
            <p:ph type="sldNum" sz="quarter" idx="12"/>
          </p:nvPr>
        </p:nvSpPr>
        <p:spPr/>
        <p:txBody>
          <a:bodyPr/>
          <a:lstStyle/>
          <a:p>
            <a:r>
              <a:rPr lang="en-IN" dirty="0"/>
              <a:t>Adv. Srinarayan Toshniwal, CA, CS </a:t>
            </a:r>
          </a:p>
        </p:txBody>
      </p:sp>
    </p:spTree>
    <p:extLst>
      <p:ext uri="{BB962C8B-B14F-4D97-AF65-F5344CB8AC3E}">
        <p14:creationId xmlns:p14="http://schemas.microsoft.com/office/powerpoint/2010/main" val="3608144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0CFB75-B734-10BA-AE08-0097EC201862}"/>
              </a:ext>
            </a:extLst>
          </p:cNvPr>
          <p:cNvSpPr>
            <a:spLocks noGrp="1"/>
          </p:cNvSpPr>
          <p:nvPr>
            <p:ph type="title" orient="vert"/>
          </p:nvPr>
        </p:nvSpPr>
        <p:spPr>
          <a:xfrm>
            <a:off x="10469880" y="438150"/>
            <a:ext cx="3154680" cy="6974206"/>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51541C2-54E5-0673-48B5-6BDF8512C421}"/>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85569D1-1E37-CFC1-DD32-BD1B9FCB77B4}"/>
              </a:ext>
            </a:extLst>
          </p:cNvPr>
          <p:cNvSpPr>
            <a:spLocks noGrp="1"/>
          </p:cNvSpPr>
          <p:nvPr>
            <p:ph type="dt" sz="half" idx="10"/>
          </p:nvPr>
        </p:nvSpPr>
        <p:spPr/>
        <p:txBody>
          <a:bodyPr/>
          <a:lstStyle/>
          <a:p>
            <a:fld id="{865E4F71-6532-4650-85E3-99D69B2B19EF}" type="datetimeFigureOut">
              <a:rPr lang="en-IN" smtClean="0"/>
              <a:t>10-06-2025</a:t>
            </a:fld>
            <a:endParaRPr lang="en-IN"/>
          </a:p>
        </p:txBody>
      </p:sp>
      <p:sp>
        <p:nvSpPr>
          <p:cNvPr id="5" name="Footer Placeholder 4">
            <a:extLst>
              <a:ext uri="{FF2B5EF4-FFF2-40B4-BE49-F238E27FC236}">
                <a16:creationId xmlns:a16="http://schemas.microsoft.com/office/drawing/2014/main" id="{B69714B1-9B60-EE42-C31C-CB72939077C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186F0B8-27BB-55D5-17CD-E91BAA0FC29B}"/>
              </a:ext>
            </a:extLst>
          </p:cNvPr>
          <p:cNvSpPr>
            <a:spLocks noGrp="1"/>
          </p:cNvSpPr>
          <p:nvPr>
            <p:ph type="sldNum" sz="quarter" idx="12"/>
          </p:nvPr>
        </p:nvSpPr>
        <p:spPr/>
        <p:txBody>
          <a:bodyPr/>
          <a:lstStyle/>
          <a:p>
            <a:r>
              <a:rPr lang="en-IN" dirty="0"/>
              <a:t>Adv. Srinarayan Toshniwal, CA, CS </a:t>
            </a:r>
          </a:p>
        </p:txBody>
      </p:sp>
    </p:spTree>
    <p:extLst>
      <p:ext uri="{BB962C8B-B14F-4D97-AF65-F5344CB8AC3E}">
        <p14:creationId xmlns:p14="http://schemas.microsoft.com/office/powerpoint/2010/main" val="14584099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C7128-2C71-D675-5E95-D23AAD0B980F}"/>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IN"/>
          </a:p>
        </p:txBody>
      </p:sp>
      <p:sp>
        <p:nvSpPr>
          <p:cNvPr id="3" name="Subtitle 2">
            <a:extLst>
              <a:ext uri="{FF2B5EF4-FFF2-40B4-BE49-F238E27FC236}">
                <a16:creationId xmlns:a16="http://schemas.microsoft.com/office/drawing/2014/main" id="{A394C162-7CD8-B2A6-BAEF-7DC7A92E92C5}"/>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2F26B0AC-4DE5-AA5E-449E-8BCC915A94C1}"/>
              </a:ext>
            </a:extLst>
          </p:cNvPr>
          <p:cNvSpPr>
            <a:spLocks noGrp="1"/>
          </p:cNvSpPr>
          <p:nvPr>
            <p:ph type="dt" sz="half" idx="10"/>
          </p:nvPr>
        </p:nvSpPr>
        <p:spPr/>
        <p:txBody>
          <a:bodyPr/>
          <a:lstStyle/>
          <a:p>
            <a:fld id="{865E4F71-6532-4650-85E3-99D69B2B19EF}" type="datetimeFigureOut">
              <a:rPr lang="en-IN" smtClean="0"/>
              <a:t>10-06-2025</a:t>
            </a:fld>
            <a:endParaRPr lang="en-IN"/>
          </a:p>
        </p:txBody>
      </p:sp>
      <p:sp>
        <p:nvSpPr>
          <p:cNvPr id="5" name="Footer Placeholder 4">
            <a:extLst>
              <a:ext uri="{FF2B5EF4-FFF2-40B4-BE49-F238E27FC236}">
                <a16:creationId xmlns:a16="http://schemas.microsoft.com/office/drawing/2014/main" id="{B9606DFC-527F-C465-DFC8-9AA9BE52059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EEEDAAA-409E-1E5E-C504-89D9A23EB111}"/>
              </a:ext>
            </a:extLst>
          </p:cNvPr>
          <p:cNvSpPr>
            <a:spLocks noGrp="1"/>
          </p:cNvSpPr>
          <p:nvPr>
            <p:ph type="sldNum" sz="quarter" idx="12"/>
          </p:nvPr>
        </p:nvSpPr>
        <p:spPr/>
        <p:txBody>
          <a:bodyPr/>
          <a:lstStyle/>
          <a:p>
            <a:fld id="{54DF0D7D-9520-4978-A940-C1ECFBA7AF84}" type="slidenum">
              <a:rPr lang="en-IN" smtClean="0"/>
              <a:t>‹#›</a:t>
            </a:fld>
            <a:endParaRPr lang="en-IN"/>
          </a:p>
        </p:txBody>
      </p:sp>
    </p:spTree>
    <p:extLst>
      <p:ext uri="{BB962C8B-B14F-4D97-AF65-F5344CB8AC3E}">
        <p14:creationId xmlns:p14="http://schemas.microsoft.com/office/powerpoint/2010/main" val="26566993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0DC4-5217-5308-6614-810347B41BE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F35DAFF-9658-A201-3A0A-61D8E1833A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F3CCE25-F4E8-2482-84A7-17DFF4C7FCB6}"/>
              </a:ext>
            </a:extLst>
          </p:cNvPr>
          <p:cNvSpPr>
            <a:spLocks noGrp="1"/>
          </p:cNvSpPr>
          <p:nvPr>
            <p:ph type="dt" sz="half" idx="10"/>
          </p:nvPr>
        </p:nvSpPr>
        <p:spPr/>
        <p:txBody>
          <a:bodyPr/>
          <a:lstStyle/>
          <a:p>
            <a:fld id="{865E4F71-6532-4650-85E3-99D69B2B19EF}" type="datetimeFigureOut">
              <a:rPr lang="en-IN" smtClean="0"/>
              <a:t>10-06-2025</a:t>
            </a:fld>
            <a:endParaRPr lang="en-IN"/>
          </a:p>
        </p:txBody>
      </p:sp>
      <p:sp>
        <p:nvSpPr>
          <p:cNvPr id="5" name="Footer Placeholder 4">
            <a:extLst>
              <a:ext uri="{FF2B5EF4-FFF2-40B4-BE49-F238E27FC236}">
                <a16:creationId xmlns:a16="http://schemas.microsoft.com/office/drawing/2014/main" id="{D17E4B69-8A01-A6B6-CDCE-F432A02E1EF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EC4B615-2994-3DF6-5422-FEC2FD29BF53}"/>
              </a:ext>
            </a:extLst>
          </p:cNvPr>
          <p:cNvSpPr>
            <a:spLocks noGrp="1"/>
          </p:cNvSpPr>
          <p:nvPr>
            <p:ph type="sldNum" sz="quarter" idx="12"/>
          </p:nvPr>
        </p:nvSpPr>
        <p:spPr/>
        <p:txBody>
          <a:bodyPr/>
          <a:lstStyle/>
          <a:p>
            <a:fld id="{54DF0D7D-9520-4978-A940-C1ECFBA7AF84}" type="slidenum">
              <a:rPr lang="en-IN" smtClean="0"/>
              <a:t>‹#›</a:t>
            </a:fld>
            <a:endParaRPr lang="en-IN"/>
          </a:p>
        </p:txBody>
      </p:sp>
    </p:spTree>
    <p:extLst>
      <p:ext uri="{BB962C8B-B14F-4D97-AF65-F5344CB8AC3E}">
        <p14:creationId xmlns:p14="http://schemas.microsoft.com/office/powerpoint/2010/main" val="23158633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8FF7F-3ABF-1284-ACEB-647ACB52A76C}"/>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4845D1B-9B2A-E8EA-AB1F-9F7E4FB4BC1C}"/>
              </a:ext>
            </a:extLst>
          </p:cNvPr>
          <p:cNvSpPr>
            <a:spLocks noGrp="1"/>
          </p:cNvSpPr>
          <p:nvPr>
            <p:ph type="body" idx="1"/>
          </p:nvPr>
        </p:nvSpPr>
        <p:spPr>
          <a:xfrm>
            <a:off x="998220" y="5507356"/>
            <a:ext cx="12618720" cy="1800224"/>
          </a:xfrm>
        </p:spPr>
        <p:txBody>
          <a:bodyPr/>
          <a:lstStyle>
            <a:lvl1pPr marL="0" indent="0">
              <a:buNone/>
              <a:defRPr sz="2880">
                <a:solidFill>
                  <a:schemeClr val="tx1">
                    <a:tint val="82000"/>
                  </a:schemeClr>
                </a:solidFill>
              </a:defRPr>
            </a:lvl1pPr>
            <a:lvl2pPr marL="548640" indent="0">
              <a:buNone/>
              <a:defRPr sz="2400">
                <a:solidFill>
                  <a:schemeClr val="tx1">
                    <a:tint val="82000"/>
                  </a:schemeClr>
                </a:solidFill>
              </a:defRPr>
            </a:lvl2pPr>
            <a:lvl3pPr marL="1097280" indent="0">
              <a:buNone/>
              <a:defRPr sz="2160">
                <a:solidFill>
                  <a:schemeClr val="tx1">
                    <a:tint val="82000"/>
                  </a:schemeClr>
                </a:solidFill>
              </a:defRPr>
            </a:lvl3pPr>
            <a:lvl4pPr marL="1645920" indent="0">
              <a:buNone/>
              <a:defRPr sz="1920">
                <a:solidFill>
                  <a:schemeClr val="tx1">
                    <a:tint val="82000"/>
                  </a:schemeClr>
                </a:solidFill>
              </a:defRPr>
            </a:lvl4pPr>
            <a:lvl5pPr marL="2194560" indent="0">
              <a:buNone/>
              <a:defRPr sz="1920">
                <a:solidFill>
                  <a:schemeClr val="tx1">
                    <a:tint val="82000"/>
                  </a:schemeClr>
                </a:solidFill>
              </a:defRPr>
            </a:lvl5pPr>
            <a:lvl6pPr marL="2743200" indent="0">
              <a:buNone/>
              <a:defRPr sz="1920">
                <a:solidFill>
                  <a:schemeClr val="tx1">
                    <a:tint val="82000"/>
                  </a:schemeClr>
                </a:solidFill>
              </a:defRPr>
            </a:lvl6pPr>
            <a:lvl7pPr marL="3291840" indent="0">
              <a:buNone/>
              <a:defRPr sz="1920">
                <a:solidFill>
                  <a:schemeClr val="tx1">
                    <a:tint val="82000"/>
                  </a:schemeClr>
                </a:solidFill>
              </a:defRPr>
            </a:lvl7pPr>
            <a:lvl8pPr marL="3840480" indent="0">
              <a:buNone/>
              <a:defRPr sz="1920">
                <a:solidFill>
                  <a:schemeClr val="tx1">
                    <a:tint val="82000"/>
                  </a:schemeClr>
                </a:solidFill>
              </a:defRPr>
            </a:lvl8pPr>
            <a:lvl9pPr marL="4389120" indent="0">
              <a:buNone/>
              <a:defRPr sz="192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4B8950-230E-D1AB-A7F7-C4BE486A019D}"/>
              </a:ext>
            </a:extLst>
          </p:cNvPr>
          <p:cNvSpPr>
            <a:spLocks noGrp="1"/>
          </p:cNvSpPr>
          <p:nvPr>
            <p:ph type="dt" sz="half" idx="10"/>
          </p:nvPr>
        </p:nvSpPr>
        <p:spPr/>
        <p:txBody>
          <a:bodyPr/>
          <a:lstStyle/>
          <a:p>
            <a:fld id="{865E4F71-6532-4650-85E3-99D69B2B19EF}" type="datetimeFigureOut">
              <a:rPr lang="en-IN" smtClean="0"/>
              <a:t>10-06-2025</a:t>
            </a:fld>
            <a:endParaRPr lang="en-IN"/>
          </a:p>
        </p:txBody>
      </p:sp>
      <p:sp>
        <p:nvSpPr>
          <p:cNvPr id="5" name="Footer Placeholder 4">
            <a:extLst>
              <a:ext uri="{FF2B5EF4-FFF2-40B4-BE49-F238E27FC236}">
                <a16:creationId xmlns:a16="http://schemas.microsoft.com/office/drawing/2014/main" id="{DF3ABF85-F82F-2D67-A5F2-011575A5DBA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357DD82-9EAA-4167-87FA-0856C15E8ABC}"/>
              </a:ext>
            </a:extLst>
          </p:cNvPr>
          <p:cNvSpPr>
            <a:spLocks noGrp="1"/>
          </p:cNvSpPr>
          <p:nvPr>
            <p:ph type="sldNum" sz="quarter" idx="12"/>
          </p:nvPr>
        </p:nvSpPr>
        <p:spPr/>
        <p:txBody>
          <a:bodyPr/>
          <a:lstStyle/>
          <a:p>
            <a:fld id="{54DF0D7D-9520-4978-A940-C1ECFBA7AF84}" type="slidenum">
              <a:rPr lang="en-IN" smtClean="0"/>
              <a:t>‹#›</a:t>
            </a:fld>
            <a:endParaRPr lang="en-IN"/>
          </a:p>
        </p:txBody>
      </p:sp>
    </p:spTree>
    <p:extLst>
      <p:ext uri="{BB962C8B-B14F-4D97-AF65-F5344CB8AC3E}">
        <p14:creationId xmlns:p14="http://schemas.microsoft.com/office/powerpoint/2010/main" val="3351636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824BD-2B1A-86EF-B6AF-05C5B518DAD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F00ADCB-F606-7D66-C5C7-7D6F902AAFF3}"/>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1EAEFDCD-3408-B2AA-8352-8B98CA65676D}"/>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19A80AA-EAD2-90C8-9BD7-889F7D3C4722}"/>
              </a:ext>
            </a:extLst>
          </p:cNvPr>
          <p:cNvSpPr>
            <a:spLocks noGrp="1"/>
          </p:cNvSpPr>
          <p:nvPr>
            <p:ph type="dt" sz="half" idx="10"/>
          </p:nvPr>
        </p:nvSpPr>
        <p:spPr/>
        <p:txBody>
          <a:bodyPr/>
          <a:lstStyle/>
          <a:p>
            <a:fld id="{865E4F71-6532-4650-85E3-99D69B2B19EF}" type="datetimeFigureOut">
              <a:rPr lang="en-IN" smtClean="0"/>
              <a:t>10-06-2025</a:t>
            </a:fld>
            <a:endParaRPr lang="en-IN"/>
          </a:p>
        </p:txBody>
      </p:sp>
      <p:sp>
        <p:nvSpPr>
          <p:cNvPr id="6" name="Footer Placeholder 5">
            <a:extLst>
              <a:ext uri="{FF2B5EF4-FFF2-40B4-BE49-F238E27FC236}">
                <a16:creationId xmlns:a16="http://schemas.microsoft.com/office/drawing/2014/main" id="{D828E187-C8BD-7097-C58A-896F7D2828B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8969D70-C415-FD90-8664-709189913396}"/>
              </a:ext>
            </a:extLst>
          </p:cNvPr>
          <p:cNvSpPr>
            <a:spLocks noGrp="1"/>
          </p:cNvSpPr>
          <p:nvPr>
            <p:ph type="sldNum" sz="quarter" idx="12"/>
          </p:nvPr>
        </p:nvSpPr>
        <p:spPr/>
        <p:txBody>
          <a:bodyPr/>
          <a:lstStyle/>
          <a:p>
            <a:fld id="{54DF0D7D-9520-4978-A940-C1ECFBA7AF84}" type="slidenum">
              <a:rPr lang="en-IN" smtClean="0"/>
              <a:t>‹#›</a:t>
            </a:fld>
            <a:endParaRPr lang="en-IN"/>
          </a:p>
        </p:txBody>
      </p:sp>
    </p:spTree>
    <p:extLst>
      <p:ext uri="{BB962C8B-B14F-4D97-AF65-F5344CB8AC3E}">
        <p14:creationId xmlns:p14="http://schemas.microsoft.com/office/powerpoint/2010/main" val="830333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CD2D5-BD96-BD94-0A04-956B374BE825}"/>
              </a:ext>
            </a:extLst>
          </p:cNvPr>
          <p:cNvSpPr>
            <a:spLocks noGrp="1"/>
          </p:cNvSpPr>
          <p:nvPr>
            <p:ph type="title"/>
          </p:nvPr>
        </p:nvSpPr>
        <p:spPr>
          <a:xfrm>
            <a:off x="1007746" y="438150"/>
            <a:ext cx="12618720" cy="1590676"/>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E709802-E67B-BDF7-F068-6C2EBEA2EDEB}"/>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3F70EFC5-C288-ADEA-7495-93B0701D7C90}"/>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F7F17A5C-8C55-9DDC-C4AD-75C4256C9533}"/>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6D42E4D5-E107-5B0B-7555-8A17C030836E}"/>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47665A6-4AFE-702E-0DCA-BA44FFE590ED}"/>
              </a:ext>
            </a:extLst>
          </p:cNvPr>
          <p:cNvSpPr>
            <a:spLocks noGrp="1"/>
          </p:cNvSpPr>
          <p:nvPr>
            <p:ph type="dt" sz="half" idx="10"/>
          </p:nvPr>
        </p:nvSpPr>
        <p:spPr/>
        <p:txBody>
          <a:bodyPr/>
          <a:lstStyle/>
          <a:p>
            <a:fld id="{865E4F71-6532-4650-85E3-99D69B2B19EF}" type="datetimeFigureOut">
              <a:rPr lang="en-IN" smtClean="0"/>
              <a:t>10-06-2025</a:t>
            </a:fld>
            <a:endParaRPr lang="en-IN"/>
          </a:p>
        </p:txBody>
      </p:sp>
      <p:sp>
        <p:nvSpPr>
          <p:cNvPr id="8" name="Footer Placeholder 7">
            <a:extLst>
              <a:ext uri="{FF2B5EF4-FFF2-40B4-BE49-F238E27FC236}">
                <a16:creationId xmlns:a16="http://schemas.microsoft.com/office/drawing/2014/main" id="{02D045E4-F2A0-5D46-90FB-1E70C68EBF02}"/>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489AE021-B990-9FC8-60EA-3F2E7A160322}"/>
              </a:ext>
            </a:extLst>
          </p:cNvPr>
          <p:cNvSpPr>
            <a:spLocks noGrp="1"/>
          </p:cNvSpPr>
          <p:nvPr>
            <p:ph type="sldNum" sz="quarter" idx="12"/>
          </p:nvPr>
        </p:nvSpPr>
        <p:spPr/>
        <p:txBody>
          <a:bodyPr/>
          <a:lstStyle/>
          <a:p>
            <a:fld id="{54DF0D7D-9520-4978-A940-C1ECFBA7AF84}" type="slidenum">
              <a:rPr lang="en-IN" smtClean="0"/>
              <a:t>‹#›</a:t>
            </a:fld>
            <a:endParaRPr lang="en-IN"/>
          </a:p>
        </p:txBody>
      </p:sp>
    </p:spTree>
    <p:extLst>
      <p:ext uri="{BB962C8B-B14F-4D97-AF65-F5344CB8AC3E}">
        <p14:creationId xmlns:p14="http://schemas.microsoft.com/office/powerpoint/2010/main" val="41836971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0F54-4402-955C-D05B-355BC92ED63E}"/>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727D91CD-7001-35DF-4077-A028EAFB8643}"/>
              </a:ext>
            </a:extLst>
          </p:cNvPr>
          <p:cNvSpPr>
            <a:spLocks noGrp="1"/>
          </p:cNvSpPr>
          <p:nvPr>
            <p:ph type="dt" sz="half" idx="10"/>
          </p:nvPr>
        </p:nvSpPr>
        <p:spPr/>
        <p:txBody>
          <a:bodyPr/>
          <a:lstStyle/>
          <a:p>
            <a:fld id="{865E4F71-6532-4650-85E3-99D69B2B19EF}" type="datetimeFigureOut">
              <a:rPr lang="en-IN" smtClean="0"/>
              <a:t>10-06-2025</a:t>
            </a:fld>
            <a:endParaRPr lang="en-IN"/>
          </a:p>
        </p:txBody>
      </p:sp>
      <p:sp>
        <p:nvSpPr>
          <p:cNvPr id="4" name="Footer Placeholder 3">
            <a:extLst>
              <a:ext uri="{FF2B5EF4-FFF2-40B4-BE49-F238E27FC236}">
                <a16:creationId xmlns:a16="http://schemas.microsoft.com/office/drawing/2014/main" id="{A562E410-75C4-BB15-77B8-7F419D93AEE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C0AF827A-76EE-E25E-1A73-D1BECD95CEB5}"/>
              </a:ext>
            </a:extLst>
          </p:cNvPr>
          <p:cNvSpPr>
            <a:spLocks noGrp="1"/>
          </p:cNvSpPr>
          <p:nvPr>
            <p:ph type="sldNum" sz="quarter" idx="12"/>
          </p:nvPr>
        </p:nvSpPr>
        <p:spPr/>
        <p:txBody>
          <a:bodyPr/>
          <a:lstStyle/>
          <a:p>
            <a:fld id="{54DF0D7D-9520-4978-A940-C1ECFBA7AF84}" type="slidenum">
              <a:rPr lang="en-IN" smtClean="0"/>
              <a:t>‹#›</a:t>
            </a:fld>
            <a:endParaRPr lang="en-IN"/>
          </a:p>
        </p:txBody>
      </p:sp>
    </p:spTree>
    <p:extLst>
      <p:ext uri="{BB962C8B-B14F-4D97-AF65-F5344CB8AC3E}">
        <p14:creationId xmlns:p14="http://schemas.microsoft.com/office/powerpoint/2010/main" val="34046495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39F803-D103-DFFD-4167-61844BF19905}"/>
              </a:ext>
            </a:extLst>
          </p:cNvPr>
          <p:cNvSpPr>
            <a:spLocks noGrp="1"/>
          </p:cNvSpPr>
          <p:nvPr>
            <p:ph type="dt" sz="half" idx="10"/>
          </p:nvPr>
        </p:nvSpPr>
        <p:spPr/>
        <p:txBody>
          <a:bodyPr/>
          <a:lstStyle/>
          <a:p>
            <a:fld id="{865E4F71-6532-4650-85E3-99D69B2B19EF}" type="datetimeFigureOut">
              <a:rPr lang="en-IN" smtClean="0"/>
              <a:t>10-06-2025</a:t>
            </a:fld>
            <a:endParaRPr lang="en-IN"/>
          </a:p>
        </p:txBody>
      </p:sp>
      <p:sp>
        <p:nvSpPr>
          <p:cNvPr id="3" name="Footer Placeholder 2">
            <a:extLst>
              <a:ext uri="{FF2B5EF4-FFF2-40B4-BE49-F238E27FC236}">
                <a16:creationId xmlns:a16="http://schemas.microsoft.com/office/drawing/2014/main" id="{5BC69E47-D837-5FB9-28E1-96C8B134AC4F}"/>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E7C5DC74-FFCB-E340-C097-7F6B7442CAEF}"/>
              </a:ext>
            </a:extLst>
          </p:cNvPr>
          <p:cNvSpPr>
            <a:spLocks noGrp="1"/>
          </p:cNvSpPr>
          <p:nvPr>
            <p:ph type="sldNum" sz="quarter" idx="12"/>
          </p:nvPr>
        </p:nvSpPr>
        <p:spPr/>
        <p:txBody>
          <a:bodyPr/>
          <a:lstStyle/>
          <a:p>
            <a:fld id="{54DF0D7D-9520-4978-A940-C1ECFBA7AF84}" type="slidenum">
              <a:rPr lang="en-IN" smtClean="0"/>
              <a:t>‹#›</a:t>
            </a:fld>
            <a:endParaRPr lang="en-IN"/>
          </a:p>
        </p:txBody>
      </p:sp>
    </p:spTree>
    <p:extLst>
      <p:ext uri="{BB962C8B-B14F-4D97-AF65-F5344CB8AC3E}">
        <p14:creationId xmlns:p14="http://schemas.microsoft.com/office/powerpoint/2010/main" val="35115525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A2AAC-7F82-2D2F-12E1-CB48D753BDC3}"/>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29A0DF3B-900E-24CA-7F7D-91B0CCFBA6C7}"/>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B0AE1C5-C836-3CE1-1066-691BBEAF7762}"/>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AEFAB41E-F032-4028-9DFC-CBC0531AE976}"/>
              </a:ext>
            </a:extLst>
          </p:cNvPr>
          <p:cNvSpPr>
            <a:spLocks noGrp="1"/>
          </p:cNvSpPr>
          <p:nvPr>
            <p:ph type="dt" sz="half" idx="10"/>
          </p:nvPr>
        </p:nvSpPr>
        <p:spPr/>
        <p:txBody>
          <a:bodyPr/>
          <a:lstStyle/>
          <a:p>
            <a:fld id="{865E4F71-6532-4650-85E3-99D69B2B19EF}" type="datetimeFigureOut">
              <a:rPr lang="en-IN" smtClean="0"/>
              <a:t>10-06-2025</a:t>
            </a:fld>
            <a:endParaRPr lang="en-IN"/>
          </a:p>
        </p:txBody>
      </p:sp>
      <p:sp>
        <p:nvSpPr>
          <p:cNvPr id="6" name="Footer Placeholder 5">
            <a:extLst>
              <a:ext uri="{FF2B5EF4-FFF2-40B4-BE49-F238E27FC236}">
                <a16:creationId xmlns:a16="http://schemas.microsoft.com/office/drawing/2014/main" id="{B8A4DF56-FFF1-59E4-F81A-DED2C245D71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E2D56ED-AE91-14F3-2586-3F3CDA8B9651}"/>
              </a:ext>
            </a:extLst>
          </p:cNvPr>
          <p:cNvSpPr>
            <a:spLocks noGrp="1"/>
          </p:cNvSpPr>
          <p:nvPr>
            <p:ph type="sldNum" sz="quarter" idx="12"/>
          </p:nvPr>
        </p:nvSpPr>
        <p:spPr/>
        <p:txBody>
          <a:bodyPr/>
          <a:lstStyle/>
          <a:p>
            <a:fld id="{54DF0D7D-9520-4978-A940-C1ECFBA7AF84}" type="slidenum">
              <a:rPr lang="en-IN" smtClean="0"/>
              <a:t>‹#›</a:t>
            </a:fld>
            <a:endParaRPr lang="en-IN"/>
          </a:p>
        </p:txBody>
      </p:sp>
    </p:spTree>
    <p:extLst>
      <p:ext uri="{BB962C8B-B14F-4D97-AF65-F5344CB8AC3E}">
        <p14:creationId xmlns:p14="http://schemas.microsoft.com/office/powerpoint/2010/main" val="22800662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760E3-1F84-7C13-5031-1E023DFB6C71}"/>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9CAFF806-9160-D0BD-D828-A277B7C19AFC}"/>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IN"/>
          </a:p>
        </p:txBody>
      </p:sp>
      <p:sp>
        <p:nvSpPr>
          <p:cNvPr id="4" name="Text Placeholder 3">
            <a:extLst>
              <a:ext uri="{FF2B5EF4-FFF2-40B4-BE49-F238E27FC236}">
                <a16:creationId xmlns:a16="http://schemas.microsoft.com/office/drawing/2014/main" id="{0F699B47-F966-1CBB-3369-44AF0D76B09E}"/>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DA4605DB-6DE6-D41F-29BD-648231ED2178}"/>
              </a:ext>
            </a:extLst>
          </p:cNvPr>
          <p:cNvSpPr>
            <a:spLocks noGrp="1"/>
          </p:cNvSpPr>
          <p:nvPr>
            <p:ph type="dt" sz="half" idx="10"/>
          </p:nvPr>
        </p:nvSpPr>
        <p:spPr/>
        <p:txBody>
          <a:bodyPr/>
          <a:lstStyle/>
          <a:p>
            <a:fld id="{865E4F71-6532-4650-85E3-99D69B2B19EF}" type="datetimeFigureOut">
              <a:rPr lang="en-IN" smtClean="0"/>
              <a:t>10-06-2025</a:t>
            </a:fld>
            <a:endParaRPr lang="en-IN"/>
          </a:p>
        </p:txBody>
      </p:sp>
      <p:sp>
        <p:nvSpPr>
          <p:cNvPr id="6" name="Footer Placeholder 5">
            <a:extLst>
              <a:ext uri="{FF2B5EF4-FFF2-40B4-BE49-F238E27FC236}">
                <a16:creationId xmlns:a16="http://schemas.microsoft.com/office/drawing/2014/main" id="{194A3173-2CC7-09AB-9ADF-CEDFA5E3434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0AF4D78-66A9-C4D4-7482-496377BDBCF6}"/>
              </a:ext>
            </a:extLst>
          </p:cNvPr>
          <p:cNvSpPr>
            <a:spLocks noGrp="1"/>
          </p:cNvSpPr>
          <p:nvPr>
            <p:ph type="sldNum" sz="quarter" idx="12"/>
          </p:nvPr>
        </p:nvSpPr>
        <p:spPr/>
        <p:txBody>
          <a:bodyPr/>
          <a:lstStyle/>
          <a:p>
            <a:fld id="{54DF0D7D-9520-4978-A940-C1ECFBA7AF84}" type="slidenum">
              <a:rPr lang="en-IN" smtClean="0"/>
              <a:t>‹#›</a:t>
            </a:fld>
            <a:endParaRPr lang="en-IN"/>
          </a:p>
        </p:txBody>
      </p:sp>
    </p:spTree>
    <p:extLst>
      <p:ext uri="{BB962C8B-B14F-4D97-AF65-F5344CB8AC3E}">
        <p14:creationId xmlns:p14="http://schemas.microsoft.com/office/powerpoint/2010/main" val="16440250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83BA5-3B0D-CDAE-7CE2-40DE385FA37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D096463-1B89-F294-ACEB-9D202D5E96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31D5862-2E8C-4AEA-2D81-CB3C4585B1B9}"/>
              </a:ext>
            </a:extLst>
          </p:cNvPr>
          <p:cNvSpPr>
            <a:spLocks noGrp="1"/>
          </p:cNvSpPr>
          <p:nvPr>
            <p:ph type="dt" sz="half" idx="10"/>
          </p:nvPr>
        </p:nvSpPr>
        <p:spPr/>
        <p:txBody>
          <a:bodyPr/>
          <a:lstStyle/>
          <a:p>
            <a:fld id="{865E4F71-6532-4650-85E3-99D69B2B19EF}" type="datetimeFigureOut">
              <a:rPr lang="en-IN" smtClean="0"/>
              <a:t>10-06-2025</a:t>
            </a:fld>
            <a:endParaRPr lang="en-IN"/>
          </a:p>
        </p:txBody>
      </p:sp>
      <p:sp>
        <p:nvSpPr>
          <p:cNvPr id="5" name="Footer Placeholder 4">
            <a:extLst>
              <a:ext uri="{FF2B5EF4-FFF2-40B4-BE49-F238E27FC236}">
                <a16:creationId xmlns:a16="http://schemas.microsoft.com/office/drawing/2014/main" id="{B4B1B142-83E3-B315-1E6D-03F36E46EEB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B271DB2-1CF4-C209-D8E0-433D6E2563E7}"/>
              </a:ext>
            </a:extLst>
          </p:cNvPr>
          <p:cNvSpPr>
            <a:spLocks noGrp="1"/>
          </p:cNvSpPr>
          <p:nvPr>
            <p:ph type="sldNum" sz="quarter" idx="12"/>
          </p:nvPr>
        </p:nvSpPr>
        <p:spPr/>
        <p:txBody>
          <a:bodyPr/>
          <a:lstStyle/>
          <a:p>
            <a:fld id="{54DF0D7D-9520-4978-A940-C1ECFBA7AF84}" type="slidenum">
              <a:rPr lang="en-IN" smtClean="0"/>
              <a:t>‹#›</a:t>
            </a:fld>
            <a:endParaRPr lang="en-IN"/>
          </a:p>
        </p:txBody>
      </p:sp>
    </p:spTree>
    <p:extLst>
      <p:ext uri="{BB962C8B-B14F-4D97-AF65-F5344CB8AC3E}">
        <p14:creationId xmlns:p14="http://schemas.microsoft.com/office/powerpoint/2010/main" val="40579233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0CFB75-B734-10BA-AE08-0097EC201862}"/>
              </a:ext>
            </a:extLst>
          </p:cNvPr>
          <p:cNvSpPr>
            <a:spLocks noGrp="1"/>
          </p:cNvSpPr>
          <p:nvPr>
            <p:ph type="title" orient="vert"/>
          </p:nvPr>
        </p:nvSpPr>
        <p:spPr>
          <a:xfrm>
            <a:off x="10469880" y="438150"/>
            <a:ext cx="3154680" cy="6974206"/>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51541C2-54E5-0673-48B5-6BDF8512C421}"/>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85569D1-1E37-CFC1-DD32-BD1B9FCB77B4}"/>
              </a:ext>
            </a:extLst>
          </p:cNvPr>
          <p:cNvSpPr>
            <a:spLocks noGrp="1"/>
          </p:cNvSpPr>
          <p:nvPr>
            <p:ph type="dt" sz="half" idx="10"/>
          </p:nvPr>
        </p:nvSpPr>
        <p:spPr/>
        <p:txBody>
          <a:bodyPr/>
          <a:lstStyle/>
          <a:p>
            <a:fld id="{865E4F71-6532-4650-85E3-99D69B2B19EF}" type="datetimeFigureOut">
              <a:rPr lang="en-IN" smtClean="0"/>
              <a:t>10-06-2025</a:t>
            </a:fld>
            <a:endParaRPr lang="en-IN"/>
          </a:p>
        </p:txBody>
      </p:sp>
      <p:sp>
        <p:nvSpPr>
          <p:cNvPr id="5" name="Footer Placeholder 4">
            <a:extLst>
              <a:ext uri="{FF2B5EF4-FFF2-40B4-BE49-F238E27FC236}">
                <a16:creationId xmlns:a16="http://schemas.microsoft.com/office/drawing/2014/main" id="{B69714B1-9B60-EE42-C31C-CB72939077C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186F0B8-27BB-55D5-17CD-E91BAA0FC29B}"/>
              </a:ext>
            </a:extLst>
          </p:cNvPr>
          <p:cNvSpPr>
            <a:spLocks noGrp="1"/>
          </p:cNvSpPr>
          <p:nvPr>
            <p:ph type="sldNum" sz="quarter" idx="12"/>
          </p:nvPr>
        </p:nvSpPr>
        <p:spPr/>
        <p:txBody>
          <a:bodyPr/>
          <a:lstStyle/>
          <a:p>
            <a:fld id="{54DF0D7D-9520-4978-A940-C1ECFBA7AF84}" type="slidenum">
              <a:rPr lang="en-IN" smtClean="0"/>
              <a:t>‹#›</a:t>
            </a:fld>
            <a:endParaRPr lang="en-IN"/>
          </a:p>
        </p:txBody>
      </p:sp>
    </p:spTree>
    <p:extLst>
      <p:ext uri="{BB962C8B-B14F-4D97-AF65-F5344CB8AC3E}">
        <p14:creationId xmlns:p14="http://schemas.microsoft.com/office/powerpoint/2010/main" val="33684138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IN"/>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IN"/>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C040FC43-7A19-4F7A-A977-E728306B50E8}" type="slidenum">
              <a:rPr lang="en-IN" smtClean="0"/>
              <a:t>‹#›</a:t>
            </a:fld>
            <a:endParaRPr lang="en-IN" dirty="0"/>
          </a:p>
        </p:txBody>
      </p:sp>
      <p:sp>
        <p:nvSpPr>
          <p:cNvPr id="8"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r>
              <a:rPr lang="en-IN" dirty="0"/>
              <a:t>© </a:t>
            </a:r>
            <a:r>
              <a:rPr lang="en-IN" dirty="0" err="1"/>
              <a:t>Kalani</a:t>
            </a:r>
            <a:r>
              <a:rPr lang="en-IN" dirty="0"/>
              <a:t> &amp; Co, Chartered Accountants</a:t>
            </a:r>
          </a:p>
          <a:p>
            <a:r>
              <a:rPr lang="en-IN" dirty="0"/>
              <a:t>Jaipur</a:t>
            </a:r>
          </a:p>
        </p:txBody>
      </p:sp>
    </p:spTree>
    <p:extLst>
      <p:ext uri="{BB962C8B-B14F-4D97-AF65-F5344CB8AC3E}">
        <p14:creationId xmlns:p14="http://schemas.microsoft.com/office/powerpoint/2010/main" val="25361345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C040FC43-7A19-4F7A-A977-E728306B50E8}" type="slidenum">
              <a:rPr lang="en-IN" smtClean="0"/>
              <a:t>‹#›</a:t>
            </a:fld>
            <a:endParaRPr lang="en-IN" dirty="0"/>
          </a:p>
        </p:txBody>
      </p:sp>
      <p:sp>
        <p:nvSpPr>
          <p:cNvPr id="7"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r>
              <a:rPr lang="en-IN" dirty="0"/>
              <a:t>© </a:t>
            </a:r>
            <a:r>
              <a:rPr lang="en-IN" dirty="0" err="1"/>
              <a:t>Kalani</a:t>
            </a:r>
            <a:r>
              <a:rPr lang="en-IN" dirty="0"/>
              <a:t> &amp; Co, Chartered Accountants</a:t>
            </a:r>
          </a:p>
          <a:p>
            <a:r>
              <a:rPr lang="en-IN" dirty="0"/>
              <a:t>Jaipur</a:t>
            </a:r>
          </a:p>
        </p:txBody>
      </p:sp>
    </p:spTree>
    <p:extLst>
      <p:ext uri="{BB962C8B-B14F-4D97-AF65-F5344CB8AC3E}">
        <p14:creationId xmlns:p14="http://schemas.microsoft.com/office/powerpoint/2010/main" val="5075318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IN"/>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C040FC43-7A19-4F7A-A977-E728306B50E8}" type="slidenum">
              <a:rPr lang="en-IN" smtClean="0"/>
              <a:t>‹#›</a:t>
            </a:fld>
            <a:endParaRPr lang="en-IN" dirty="0"/>
          </a:p>
        </p:txBody>
      </p:sp>
      <p:sp>
        <p:nvSpPr>
          <p:cNvPr id="7"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r>
              <a:rPr lang="en-IN" dirty="0"/>
              <a:t>© </a:t>
            </a:r>
            <a:r>
              <a:rPr lang="en-IN" dirty="0" err="1"/>
              <a:t>Kalani</a:t>
            </a:r>
            <a:r>
              <a:rPr lang="en-IN" dirty="0"/>
              <a:t> &amp; Co, Chartered Accountants</a:t>
            </a:r>
          </a:p>
          <a:p>
            <a:r>
              <a:rPr lang="en-IN" dirty="0"/>
              <a:t>Jaipur</a:t>
            </a:r>
          </a:p>
        </p:txBody>
      </p:sp>
    </p:spTree>
    <p:extLst>
      <p:ext uri="{BB962C8B-B14F-4D97-AF65-F5344CB8AC3E}">
        <p14:creationId xmlns:p14="http://schemas.microsoft.com/office/powerpoint/2010/main" val="423488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1005840" y="2190750"/>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7406640" y="2190750"/>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C040FC43-7A19-4F7A-A977-E728306B50E8}" type="slidenum">
              <a:rPr lang="en-IN" smtClean="0"/>
              <a:t>‹#›</a:t>
            </a:fld>
            <a:endParaRPr lang="en-IN" dirty="0"/>
          </a:p>
        </p:txBody>
      </p:sp>
      <p:sp>
        <p:nvSpPr>
          <p:cNvPr id="8" name="Date Placeholder 3"/>
          <p:cNvSpPr>
            <a:spLocks noGrp="1"/>
          </p:cNvSpPr>
          <p:nvPr>
            <p:ph type="dt" sz="half" idx="13"/>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r>
              <a:rPr lang="en-IN" dirty="0"/>
              <a:t>© </a:t>
            </a:r>
            <a:r>
              <a:rPr lang="en-IN" dirty="0" err="1"/>
              <a:t>Kalani</a:t>
            </a:r>
            <a:r>
              <a:rPr lang="en-IN" dirty="0"/>
              <a:t> &amp; Co, Chartered Accountants</a:t>
            </a:r>
          </a:p>
          <a:p>
            <a:r>
              <a:rPr lang="en-IN" dirty="0"/>
              <a:t>Jaipur</a:t>
            </a:r>
          </a:p>
        </p:txBody>
      </p:sp>
    </p:spTree>
    <p:extLst>
      <p:ext uri="{BB962C8B-B14F-4D97-AF65-F5344CB8AC3E}">
        <p14:creationId xmlns:p14="http://schemas.microsoft.com/office/powerpoint/2010/main" val="22505028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endParaRPr lang="en-IN"/>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C040FC43-7A19-4F7A-A977-E728306B50E8}" type="slidenum">
              <a:rPr lang="en-IN" smtClean="0"/>
              <a:t>‹#›</a:t>
            </a:fld>
            <a:endParaRPr lang="en-IN" dirty="0"/>
          </a:p>
        </p:txBody>
      </p:sp>
      <p:sp>
        <p:nvSpPr>
          <p:cNvPr id="10" name="Date Placeholder 3"/>
          <p:cNvSpPr>
            <a:spLocks noGrp="1"/>
          </p:cNvSpPr>
          <p:nvPr>
            <p:ph type="dt" sz="half" idx="13"/>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r>
              <a:rPr lang="en-IN" dirty="0"/>
              <a:t>© </a:t>
            </a:r>
            <a:r>
              <a:rPr lang="en-IN" dirty="0" err="1"/>
              <a:t>Kalani</a:t>
            </a:r>
            <a:r>
              <a:rPr lang="en-IN" dirty="0"/>
              <a:t> &amp; Co, Chartered Accountants</a:t>
            </a:r>
          </a:p>
          <a:p>
            <a:r>
              <a:rPr lang="en-IN" dirty="0"/>
              <a:t>Jaipur</a:t>
            </a:r>
          </a:p>
        </p:txBody>
      </p:sp>
    </p:spTree>
    <p:extLst>
      <p:ext uri="{BB962C8B-B14F-4D97-AF65-F5344CB8AC3E}">
        <p14:creationId xmlns:p14="http://schemas.microsoft.com/office/powerpoint/2010/main" val="24634287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C040FC43-7A19-4F7A-A977-E728306B50E8}" type="slidenum">
              <a:rPr lang="en-IN" smtClean="0"/>
              <a:t>‹#›</a:t>
            </a:fld>
            <a:endParaRPr lang="en-IN" dirty="0"/>
          </a:p>
        </p:txBody>
      </p:sp>
      <p:sp>
        <p:nvSpPr>
          <p:cNvPr id="6"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r>
              <a:rPr lang="en-IN" dirty="0"/>
              <a:t>© </a:t>
            </a:r>
            <a:r>
              <a:rPr lang="en-IN" dirty="0" err="1"/>
              <a:t>Kalani</a:t>
            </a:r>
            <a:r>
              <a:rPr lang="en-IN" dirty="0"/>
              <a:t> &amp; Co, Chartered Accountants</a:t>
            </a:r>
          </a:p>
          <a:p>
            <a:r>
              <a:rPr lang="en-IN" dirty="0"/>
              <a:t>Jaipur</a:t>
            </a:r>
          </a:p>
        </p:txBody>
      </p:sp>
    </p:spTree>
    <p:extLst>
      <p:ext uri="{BB962C8B-B14F-4D97-AF65-F5344CB8AC3E}">
        <p14:creationId xmlns:p14="http://schemas.microsoft.com/office/powerpoint/2010/main" val="12764514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IN" dirty="0"/>
          </a:p>
        </p:txBody>
      </p:sp>
      <p:sp>
        <p:nvSpPr>
          <p:cNvPr id="4" name="Slide Number Placeholder 3"/>
          <p:cNvSpPr>
            <a:spLocks noGrp="1"/>
          </p:cNvSpPr>
          <p:nvPr>
            <p:ph type="sldNum" sz="quarter" idx="12"/>
          </p:nvPr>
        </p:nvSpPr>
        <p:spPr/>
        <p:txBody>
          <a:bodyPr/>
          <a:lstStyle/>
          <a:p>
            <a:fld id="{C040FC43-7A19-4F7A-A977-E728306B50E8}" type="slidenum">
              <a:rPr lang="en-IN" smtClean="0"/>
              <a:t>‹#›</a:t>
            </a:fld>
            <a:endParaRPr lang="en-IN" dirty="0"/>
          </a:p>
        </p:txBody>
      </p:sp>
      <p:sp>
        <p:nvSpPr>
          <p:cNvPr id="5"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r>
              <a:rPr lang="en-IN" dirty="0"/>
              <a:t>© </a:t>
            </a:r>
            <a:r>
              <a:rPr lang="en-IN" dirty="0" err="1"/>
              <a:t>Kalani</a:t>
            </a:r>
            <a:r>
              <a:rPr lang="en-IN" dirty="0"/>
              <a:t> &amp; Co, Chartered Accountants</a:t>
            </a:r>
          </a:p>
          <a:p>
            <a:r>
              <a:rPr lang="en-IN" dirty="0"/>
              <a:t>Jaipur</a:t>
            </a:r>
          </a:p>
        </p:txBody>
      </p:sp>
    </p:spTree>
    <p:extLst>
      <p:ext uri="{BB962C8B-B14F-4D97-AF65-F5344CB8AC3E}">
        <p14:creationId xmlns:p14="http://schemas.microsoft.com/office/powerpoint/2010/main" val="6611264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IN"/>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C040FC43-7A19-4F7A-A977-E728306B50E8}" type="slidenum">
              <a:rPr lang="en-IN" smtClean="0"/>
              <a:t>‹#›</a:t>
            </a:fld>
            <a:endParaRPr lang="en-IN" dirty="0"/>
          </a:p>
        </p:txBody>
      </p:sp>
      <p:sp>
        <p:nvSpPr>
          <p:cNvPr id="8" name="Date Placeholder 3"/>
          <p:cNvSpPr>
            <a:spLocks noGrp="1"/>
          </p:cNvSpPr>
          <p:nvPr>
            <p:ph type="dt" sz="half" idx="13"/>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r>
              <a:rPr lang="en-IN" dirty="0"/>
              <a:t>© </a:t>
            </a:r>
            <a:r>
              <a:rPr lang="en-IN" dirty="0" err="1"/>
              <a:t>Kalani</a:t>
            </a:r>
            <a:r>
              <a:rPr lang="en-IN" dirty="0"/>
              <a:t> &amp; Co, Chartered Accountants</a:t>
            </a:r>
          </a:p>
          <a:p>
            <a:r>
              <a:rPr lang="en-IN" dirty="0"/>
              <a:t>Jaipur</a:t>
            </a:r>
          </a:p>
        </p:txBody>
      </p:sp>
    </p:spTree>
    <p:extLst>
      <p:ext uri="{BB962C8B-B14F-4D97-AF65-F5344CB8AC3E}">
        <p14:creationId xmlns:p14="http://schemas.microsoft.com/office/powerpoint/2010/main" val="37894266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IN"/>
          </a:p>
        </p:txBody>
      </p:sp>
      <p:sp>
        <p:nvSpPr>
          <p:cNvPr id="3" name="Picture Placeholder 2"/>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IN"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C040FC43-7A19-4F7A-A977-E728306B50E8}" type="slidenum">
              <a:rPr lang="en-IN" smtClean="0"/>
              <a:t>‹#›</a:t>
            </a:fld>
            <a:endParaRPr lang="en-IN" dirty="0"/>
          </a:p>
        </p:txBody>
      </p:sp>
      <p:sp>
        <p:nvSpPr>
          <p:cNvPr id="8" name="Date Placeholder 3"/>
          <p:cNvSpPr>
            <a:spLocks noGrp="1"/>
          </p:cNvSpPr>
          <p:nvPr>
            <p:ph type="dt" sz="half" idx="13"/>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r>
              <a:rPr lang="en-IN" dirty="0"/>
              <a:t>© </a:t>
            </a:r>
            <a:r>
              <a:rPr lang="en-IN" dirty="0" err="1"/>
              <a:t>Kalani</a:t>
            </a:r>
            <a:r>
              <a:rPr lang="en-IN" dirty="0"/>
              <a:t> &amp; Co, Chartered Accountants</a:t>
            </a:r>
          </a:p>
          <a:p>
            <a:r>
              <a:rPr lang="en-IN" dirty="0"/>
              <a:t>Jaipur</a:t>
            </a:r>
          </a:p>
        </p:txBody>
      </p:sp>
    </p:spTree>
    <p:extLst>
      <p:ext uri="{BB962C8B-B14F-4D97-AF65-F5344CB8AC3E}">
        <p14:creationId xmlns:p14="http://schemas.microsoft.com/office/powerpoint/2010/main" val="37698179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C040FC43-7A19-4F7A-A977-E728306B50E8}" type="slidenum">
              <a:rPr lang="en-IN" smtClean="0"/>
              <a:t>‹#›</a:t>
            </a:fld>
            <a:endParaRPr lang="en-IN" dirty="0"/>
          </a:p>
        </p:txBody>
      </p:sp>
      <p:sp>
        <p:nvSpPr>
          <p:cNvPr id="7"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r>
              <a:rPr lang="en-IN" dirty="0"/>
              <a:t>© </a:t>
            </a:r>
            <a:r>
              <a:rPr lang="en-IN" dirty="0" err="1"/>
              <a:t>Kalani</a:t>
            </a:r>
            <a:r>
              <a:rPr lang="en-IN" dirty="0"/>
              <a:t> &amp; Co, Chartered Accountants</a:t>
            </a:r>
          </a:p>
          <a:p>
            <a:r>
              <a:rPr lang="en-IN" dirty="0"/>
              <a:t>Jaipur</a:t>
            </a:r>
          </a:p>
        </p:txBody>
      </p:sp>
    </p:spTree>
    <p:extLst>
      <p:ext uri="{BB962C8B-B14F-4D97-AF65-F5344CB8AC3E}">
        <p14:creationId xmlns:p14="http://schemas.microsoft.com/office/powerpoint/2010/main" val="31050730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C040FC43-7A19-4F7A-A977-E728306B50E8}" type="slidenum">
              <a:rPr lang="en-IN" smtClean="0"/>
              <a:t>‹#›</a:t>
            </a:fld>
            <a:endParaRPr lang="en-IN" dirty="0"/>
          </a:p>
        </p:txBody>
      </p:sp>
      <p:sp>
        <p:nvSpPr>
          <p:cNvPr id="7"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r>
              <a:rPr lang="en-IN" dirty="0"/>
              <a:t>© </a:t>
            </a:r>
            <a:r>
              <a:rPr lang="en-IN" dirty="0" err="1"/>
              <a:t>Kalani</a:t>
            </a:r>
            <a:r>
              <a:rPr lang="en-IN" dirty="0"/>
              <a:t> &amp; Co, Chartered Accountants</a:t>
            </a:r>
          </a:p>
          <a:p>
            <a:r>
              <a:rPr lang="en-IN" dirty="0"/>
              <a:t>Jaipur</a:t>
            </a:r>
          </a:p>
        </p:txBody>
      </p:sp>
    </p:spTree>
    <p:extLst>
      <p:ext uri="{BB962C8B-B14F-4D97-AF65-F5344CB8AC3E}">
        <p14:creationId xmlns:p14="http://schemas.microsoft.com/office/powerpoint/2010/main" val="24467521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601981" y="381001"/>
            <a:ext cx="13426440" cy="838200"/>
          </a:xfrm>
        </p:spPr>
        <p:txBody>
          <a:bodyPr/>
          <a:lstStyle/>
          <a:p>
            <a:r>
              <a:rPr lang="en-US" noProof="0"/>
              <a:t>Click to edit Master title style</a:t>
            </a:r>
            <a:endParaRPr lang="en-US" noProof="0" dirty="0"/>
          </a:p>
        </p:txBody>
      </p:sp>
      <p:sp>
        <p:nvSpPr>
          <p:cNvPr id="14" name="Text Placeholder 18"/>
          <p:cNvSpPr>
            <a:spLocks noGrp="1"/>
          </p:cNvSpPr>
          <p:nvPr>
            <p:ph idx="1"/>
          </p:nvPr>
        </p:nvSpPr>
        <p:spPr>
          <a:xfrm>
            <a:off x="601983" y="1998348"/>
            <a:ext cx="13398499" cy="5593644"/>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Box 5"/>
          <p:cNvSpPr txBox="1"/>
          <p:nvPr userDrawn="1"/>
        </p:nvSpPr>
        <p:spPr>
          <a:xfrm>
            <a:off x="13658854" y="7772404"/>
            <a:ext cx="369570" cy="120033"/>
          </a:xfrm>
          <a:prstGeom prst="rect">
            <a:avLst/>
          </a:prstGeom>
          <a:noFill/>
        </p:spPr>
        <p:txBody>
          <a:bodyPr wrap="square" lIns="0" tIns="0" rIns="0" bIns="0" rtlCol="0">
            <a:spAutoFit/>
          </a:bodyPr>
          <a:lstStyle/>
          <a:p>
            <a:pPr marL="0" indent="0" algn="r">
              <a:spcBef>
                <a:spcPts val="720"/>
              </a:spcBef>
              <a:buSzPct val="100000"/>
              <a:buFont typeface="Arial"/>
              <a:buNone/>
            </a:pPr>
            <a:fld id="{C58DF478-B544-4ED8-9ED4-6A2648E2D233}" type="slidenum">
              <a:rPr lang="en-US" sz="780" noProof="0" smtClean="0">
                <a:solidFill>
                  <a:schemeClr val="tx1"/>
                </a:solidFill>
              </a:rPr>
              <a:pPr marL="0" indent="0" algn="r">
                <a:spcBef>
                  <a:spcPts val="720"/>
                </a:spcBef>
                <a:buSzPct val="100000"/>
                <a:buFont typeface="Arial"/>
                <a:buNone/>
              </a:pPr>
              <a:t>‹#›</a:t>
            </a:fld>
            <a:endParaRPr lang="en-US" sz="780" noProof="0" dirty="0">
              <a:solidFill>
                <a:schemeClr val="tx1"/>
              </a:solidFill>
            </a:endParaRPr>
          </a:p>
        </p:txBody>
      </p:sp>
      <p:sp>
        <p:nvSpPr>
          <p:cNvPr id="7"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r>
              <a:rPr lang="en-IN" dirty="0"/>
              <a:t>© </a:t>
            </a:r>
            <a:r>
              <a:rPr lang="en-IN" dirty="0" err="1"/>
              <a:t>Kalani</a:t>
            </a:r>
            <a:r>
              <a:rPr lang="en-IN" dirty="0"/>
              <a:t> &amp; Co, Chartered Accountants</a:t>
            </a:r>
          </a:p>
          <a:p>
            <a:r>
              <a:rPr lang="en-IN" dirty="0"/>
              <a:t>Jaipur</a:t>
            </a:r>
          </a:p>
        </p:txBody>
      </p:sp>
    </p:spTree>
    <p:extLst>
      <p:ext uri="{BB962C8B-B14F-4D97-AF65-F5344CB8AC3E}">
        <p14:creationId xmlns:p14="http://schemas.microsoft.com/office/powerpoint/2010/main" val="633733694"/>
      </p:ext>
    </p:extLst>
  </p:cSld>
  <p:clrMapOvr>
    <a:masterClrMapping/>
  </p:clrMapOvr>
  <p:transition>
    <p:fade/>
  </p:transition>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B51D40-4272-DBCE-9D42-69479CA498C1}"/>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2B916D1-0B5D-2949-17EA-22A9D89826B2}"/>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a:extLst>
              <a:ext uri="{FF2B5EF4-FFF2-40B4-BE49-F238E27FC236}">
                <a16:creationId xmlns:a16="http://schemas.microsoft.com/office/drawing/2014/main" id="{4384EB9E-A93B-BDE4-6A63-19F1978D4245}"/>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82000"/>
                  </a:schemeClr>
                </a:solidFill>
              </a:defRPr>
            </a:lvl1pPr>
          </a:lstStyle>
          <a:p>
            <a:fld id="{865E4F71-6532-4650-85E3-99D69B2B19EF}" type="datetimeFigureOut">
              <a:rPr lang="en-IN" smtClean="0"/>
              <a:t>10-06-2025</a:t>
            </a:fld>
            <a:endParaRPr lang="en-IN"/>
          </a:p>
        </p:txBody>
      </p:sp>
      <p:sp>
        <p:nvSpPr>
          <p:cNvPr id="5" name="Footer Placeholder 4">
            <a:extLst>
              <a:ext uri="{FF2B5EF4-FFF2-40B4-BE49-F238E27FC236}">
                <a16:creationId xmlns:a16="http://schemas.microsoft.com/office/drawing/2014/main" id="{94DE11FC-D1D4-D8DA-E74E-A4E772D77022}"/>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F2976D56-DD33-D47F-B826-47961A6DDCC9}"/>
              </a:ext>
            </a:extLst>
          </p:cNvPr>
          <p:cNvSpPr>
            <a:spLocks noGrp="1"/>
          </p:cNvSpPr>
          <p:nvPr>
            <p:ph type="sldNum" sz="quarter" idx="4"/>
          </p:nvPr>
        </p:nvSpPr>
        <p:spPr>
          <a:xfrm>
            <a:off x="10070592" y="7627621"/>
            <a:ext cx="3553968" cy="438150"/>
          </a:xfrm>
          <a:prstGeom prst="rect">
            <a:avLst/>
          </a:prstGeom>
        </p:spPr>
        <p:txBody>
          <a:bodyPr vert="horz" lIns="91440" tIns="45720" rIns="91440" bIns="45720" rtlCol="0" anchor="ctr"/>
          <a:lstStyle>
            <a:lvl1pPr algn="r">
              <a:defRPr sz="1800">
                <a:solidFill>
                  <a:schemeClr val="tx2"/>
                </a:solidFill>
              </a:defRPr>
            </a:lvl1pPr>
          </a:lstStyle>
          <a:p>
            <a:r>
              <a:rPr lang="en-IN" dirty="0"/>
              <a:t>Adv. Srinarayan Toshniwal, CA, CS </a:t>
            </a:r>
          </a:p>
        </p:txBody>
      </p:sp>
    </p:spTree>
    <p:extLst>
      <p:ext uri="{BB962C8B-B14F-4D97-AF65-F5344CB8AC3E}">
        <p14:creationId xmlns:p14="http://schemas.microsoft.com/office/powerpoint/2010/main" val="300836720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B51D40-4272-DBCE-9D42-69479CA498C1}"/>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2B916D1-0B5D-2949-17EA-22A9D89826B2}"/>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384EB9E-A93B-BDE4-6A63-19F1978D4245}"/>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82000"/>
                  </a:schemeClr>
                </a:solidFill>
              </a:defRPr>
            </a:lvl1pPr>
          </a:lstStyle>
          <a:p>
            <a:fld id="{865E4F71-6532-4650-85E3-99D69B2B19EF}" type="datetimeFigureOut">
              <a:rPr lang="en-IN" smtClean="0"/>
              <a:t>10-06-2025</a:t>
            </a:fld>
            <a:endParaRPr lang="en-IN"/>
          </a:p>
        </p:txBody>
      </p:sp>
      <p:sp>
        <p:nvSpPr>
          <p:cNvPr id="5" name="Footer Placeholder 4">
            <a:extLst>
              <a:ext uri="{FF2B5EF4-FFF2-40B4-BE49-F238E27FC236}">
                <a16:creationId xmlns:a16="http://schemas.microsoft.com/office/drawing/2014/main" id="{94DE11FC-D1D4-D8DA-E74E-A4E772D77022}"/>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F2976D56-DD33-D47F-B826-47961A6DDCC9}"/>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82000"/>
                  </a:schemeClr>
                </a:solidFill>
              </a:defRPr>
            </a:lvl1pPr>
          </a:lstStyle>
          <a:p>
            <a:fld id="{54DF0D7D-9520-4978-A940-C1ECFBA7AF84}" type="slidenum">
              <a:rPr lang="en-IN" smtClean="0"/>
              <a:t>‹#›</a:t>
            </a:fld>
            <a:endParaRPr lang="en-IN"/>
          </a:p>
        </p:txBody>
      </p:sp>
    </p:spTree>
    <p:extLst>
      <p:ext uri="{BB962C8B-B14F-4D97-AF65-F5344CB8AC3E}">
        <p14:creationId xmlns:p14="http://schemas.microsoft.com/office/powerpoint/2010/main" val="234389310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solidFill>
              </a:defRPr>
            </a:lvl1pPr>
          </a:lstStyle>
          <a:p>
            <a:r>
              <a:rPr lang="en-IN" dirty="0"/>
              <a:t>© </a:t>
            </a:r>
            <a:r>
              <a:rPr lang="en-IN" dirty="0" err="1"/>
              <a:t>Kalani</a:t>
            </a:r>
            <a:r>
              <a:rPr lang="en-IN" dirty="0"/>
              <a:t> &amp; Co, Chartered Accountants</a:t>
            </a:r>
          </a:p>
          <a:p>
            <a:r>
              <a:rPr lang="en-IN" dirty="0"/>
              <a:t>Jaipur</a:t>
            </a:r>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IN" dirty="0"/>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30F85806-6491-4641-BAE0-C097B76E0067}" type="slidenum">
              <a:rPr lang="en-IN" smtClean="0"/>
              <a:pPr/>
              <a:t>‹#›</a:t>
            </a:fld>
            <a:endParaRPr lang="en-IN" dirty="0"/>
          </a:p>
        </p:txBody>
      </p:sp>
      <p:sp>
        <p:nvSpPr>
          <p:cNvPr id="8" name="TextBox 7"/>
          <p:cNvSpPr txBox="1"/>
          <p:nvPr userDrawn="1"/>
        </p:nvSpPr>
        <p:spPr>
          <a:xfrm>
            <a:off x="6739658" y="7772402"/>
            <a:ext cx="6426200" cy="221599"/>
          </a:xfrm>
          <a:prstGeom prst="rect">
            <a:avLst/>
          </a:prstGeom>
          <a:noFill/>
        </p:spPr>
        <p:txBody>
          <a:bodyPr wrap="square" lIns="0" tIns="0" rIns="0" bIns="0" rtlCol="0">
            <a:spAutoFit/>
          </a:bodyPr>
          <a:lstStyle/>
          <a:p>
            <a:pPr marL="0" indent="0" algn="r">
              <a:spcBef>
                <a:spcPts val="720"/>
              </a:spcBef>
              <a:buSzPct val="100000"/>
              <a:buFont typeface="Arial"/>
              <a:buNone/>
            </a:pPr>
            <a:r>
              <a:rPr lang="en-US" sz="1440" kern="1200" noProof="0" dirty="0">
                <a:solidFill>
                  <a:schemeClr val="tx1"/>
                </a:solidFill>
                <a:latin typeface="+mn-lt"/>
                <a:ea typeface="+mn-ea"/>
                <a:cs typeface="+mn-cs"/>
              </a:rPr>
              <a:t>Faceless Assessment and appeals – Overview and Issues</a:t>
            </a:r>
            <a:endParaRPr lang="en-US" sz="780" baseline="0" noProof="0" dirty="0">
              <a:solidFill>
                <a:schemeClr val="tx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0277091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959320"/>
            <a:ext cx="7556421" cy="2126337"/>
          </a:xfrm>
          <a:prstGeom prst="rect">
            <a:avLst/>
          </a:prstGeom>
          <a:noFill/>
          <a:ln/>
        </p:spPr>
        <p:txBody>
          <a:bodyPr wrap="square" lIns="0" tIns="0" rIns="0" bIns="0" rtlCol="0" anchor="t"/>
          <a:lstStyle/>
          <a:p>
            <a:pPr marL="0" indent="0" algn="l">
              <a:lnSpc>
                <a:spcPts val="5550"/>
              </a:lnSpc>
              <a:buNone/>
            </a:pPr>
            <a:r>
              <a:rPr lang="en-US" sz="4450" dirty="0">
                <a:solidFill>
                  <a:srgbClr val="161613"/>
                </a:solidFill>
                <a:latin typeface="DM Sans Medium" pitchFamily="34" charset="0"/>
                <a:ea typeface="DM Sans Medium" pitchFamily="34" charset="-122"/>
                <a:cs typeface="DM Sans Medium" pitchFamily="34" charset="-120"/>
              </a:rPr>
              <a:t>Decoding Faceless Appeals &amp; Practical Challenges and Remedies </a:t>
            </a:r>
            <a:endParaRPr lang="en-US" sz="4450" dirty="0"/>
          </a:p>
        </p:txBody>
      </p:sp>
      <p:sp>
        <p:nvSpPr>
          <p:cNvPr id="5" name="Text 1">
            <a:extLst>
              <a:ext uri="{FF2B5EF4-FFF2-40B4-BE49-F238E27FC236}">
                <a16:creationId xmlns:a16="http://schemas.microsoft.com/office/drawing/2014/main" id="{A2F8C050-4171-568F-771F-CD804086A7E6}"/>
              </a:ext>
            </a:extLst>
          </p:cNvPr>
          <p:cNvSpPr/>
          <p:nvPr/>
        </p:nvSpPr>
        <p:spPr>
          <a:xfrm>
            <a:off x="793790" y="4748791"/>
            <a:ext cx="7556421" cy="2065370"/>
          </a:xfrm>
          <a:prstGeom prst="rect">
            <a:avLst/>
          </a:prstGeom>
          <a:noFill/>
          <a:ln/>
        </p:spPr>
        <p:txBody>
          <a:bodyPr wrap="none" lIns="0" tIns="0" rIns="0" bIns="0" rtlCol="0" anchor="t"/>
          <a:lstStyle/>
          <a:p>
            <a:pPr marL="0" indent="0" algn="l">
              <a:buNone/>
            </a:pPr>
            <a:r>
              <a:rPr lang="en-US" sz="2400" i="1" dirty="0">
                <a:solidFill>
                  <a:schemeClr val="tx1">
                    <a:lumMod val="75000"/>
                    <a:lumOff val="25000"/>
                  </a:schemeClr>
                </a:solidFill>
                <a:latin typeface="DM Sans Medium" pitchFamily="2" charset="0"/>
                <a:ea typeface="Nobile" pitchFamily="34" charset="-122"/>
                <a:cs typeface="Nobile" pitchFamily="34" charset="-120"/>
              </a:rPr>
              <a:t>By </a:t>
            </a:r>
          </a:p>
          <a:p>
            <a:pPr marL="0" indent="0" algn="l">
              <a:buNone/>
            </a:pPr>
            <a:r>
              <a:rPr lang="en-US" sz="2400" dirty="0">
                <a:solidFill>
                  <a:schemeClr val="tx1">
                    <a:lumMod val="75000"/>
                    <a:lumOff val="25000"/>
                  </a:schemeClr>
                </a:solidFill>
                <a:latin typeface="DM Sans Medium" pitchFamily="2" charset="0"/>
                <a:ea typeface="Nobile" pitchFamily="34" charset="-122"/>
                <a:cs typeface="Nobile" pitchFamily="34" charset="-120"/>
              </a:rPr>
              <a:t>Adv. Srinarayan Toshniwal, CA, CS</a:t>
            </a:r>
          </a:p>
          <a:p>
            <a:pPr marL="0" indent="0" algn="l">
              <a:buNone/>
            </a:pPr>
            <a:r>
              <a:rPr lang="en-US" sz="2400" dirty="0">
                <a:solidFill>
                  <a:schemeClr val="tx1">
                    <a:lumMod val="75000"/>
                    <a:lumOff val="25000"/>
                  </a:schemeClr>
                </a:solidFill>
                <a:latin typeface="DM Sans Medium" pitchFamily="2" charset="0"/>
              </a:rPr>
              <a:t>Jnr. Standing </a:t>
            </a:r>
            <a:r>
              <a:rPr lang="en-IN" sz="2400" dirty="0">
                <a:solidFill>
                  <a:schemeClr val="tx1">
                    <a:lumMod val="75000"/>
                    <a:lumOff val="25000"/>
                  </a:schemeClr>
                </a:solidFill>
                <a:latin typeface="DM Sans Medium" pitchFamily="2" charset="0"/>
              </a:rPr>
              <a:t>Counsel for Income Tax </a:t>
            </a:r>
          </a:p>
          <a:p>
            <a:pPr marL="0" indent="0" algn="l">
              <a:buNone/>
            </a:pPr>
            <a:r>
              <a:rPr lang="en-IN" sz="2400" dirty="0">
                <a:solidFill>
                  <a:schemeClr val="tx1">
                    <a:lumMod val="75000"/>
                    <a:lumOff val="25000"/>
                  </a:schemeClr>
                </a:solidFill>
                <a:latin typeface="DM Sans Medium" pitchFamily="2" charset="0"/>
              </a:rPr>
              <a:t>(Telangana High Court)</a:t>
            </a:r>
            <a:endParaRPr lang="en-US" sz="2400" dirty="0">
              <a:solidFill>
                <a:schemeClr val="tx1">
                  <a:lumMod val="75000"/>
                  <a:lumOff val="25000"/>
                </a:schemeClr>
              </a:solidFill>
              <a:latin typeface="DM Sans Medium"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1"/>
          <p:cNvSpPr>
            <a:spLocks noGrp="1"/>
          </p:cNvSpPr>
          <p:nvPr>
            <p:ph type="title"/>
          </p:nvPr>
        </p:nvSpPr>
        <p:spPr>
          <a:xfrm>
            <a:off x="613556" y="381001"/>
            <a:ext cx="13426440" cy="838200"/>
          </a:xfrm>
        </p:spPr>
        <p:txBody>
          <a:bodyPr>
            <a:noAutofit/>
          </a:bodyPr>
          <a:lstStyle/>
          <a:p>
            <a:pPr algn="ctr"/>
            <a:r>
              <a:rPr lang="en-US" sz="4450" b="1" dirty="0">
                <a:ea typeface="Verdana" panose="020B0604030504040204" pitchFamily="34" charset="0"/>
              </a:rPr>
              <a:t>E-Appeals Scheme, 2023: Procedural flow</a:t>
            </a:r>
            <a:endParaRPr lang="en-IN" sz="4450" b="1" dirty="0">
              <a:ea typeface="Verdana" panose="020B0604030504040204" pitchFamily="34" charset="0"/>
            </a:endParaRPr>
          </a:p>
        </p:txBody>
      </p:sp>
      <p:sp>
        <p:nvSpPr>
          <p:cNvPr id="202" name="Rounded Rectangle 201"/>
          <p:cNvSpPr/>
          <p:nvPr/>
        </p:nvSpPr>
        <p:spPr bwMode="gray">
          <a:xfrm>
            <a:off x="678279" y="1439667"/>
            <a:ext cx="7313020" cy="884687"/>
          </a:xfrm>
          <a:prstGeom prst="roundRect">
            <a:avLst>
              <a:gd name="adj" fmla="val 20000"/>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90173" tIns="67313" rIns="90173" bIns="67313" numCol="1" spcCol="1270" anchor="ctr" anchorCtr="0">
            <a:noAutofit/>
          </a:bodyPr>
          <a:lstStyle/>
          <a:p>
            <a:pPr algn="ctr" defTabSz="1600200">
              <a:lnSpc>
                <a:spcPct val="90000"/>
              </a:lnSpc>
              <a:spcBef>
                <a:spcPct val="0"/>
              </a:spcBef>
              <a:spcAft>
                <a:spcPct val="35000"/>
              </a:spcAft>
            </a:pPr>
            <a:r>
              <a:rPr lang="en-US" sz="1620" b="1" i="1" dirty="0">
                <a:solidFill>
                  <a:prstClr val="white"/>
                </a:solidFill>
                <a:latin typeface="Calibri"/>
                <a:ea typeface="Verdana" panose="020B0604030504040204" pitchFamily="34" charset="0"/>
              </a:rPr>
              <a:t>Additional grounds and Additional evidences are to be mandatorily admitted in cases of orders passed by CPC</a:t>
            </a:r>
          </a:p>
        </p:txBody>
      </p:sp>
      <p:grpSp>
        <p:nvGrpSpPr>
          <p:cNvPr id="10" name="Group 9">
            <a:extLst>
              <a:ext uri="{FF2B5EF4-FFF2-40B4-BE49-F238E27FC236}">
                <a16:creationId xmlns:a16="http://schemas.microsoft.com/office/drawing/2014/main" id="{9AE10E95-BA21-DFA3-C3EB-929268B26056}"/>
              </a:ext>
            </a:extLst>
          </p:cNvPr>
          <p:cNvGrpSpPr/>
          <p:nvPr/>
        </p:nvGrpSpPr>
        <p:grpSpPr>
          <a:xfrm>
            <a:off x="8553534" y="1430391"/>
            <a:ext cx="5967377" cy="5948156"/>
            <a:chOff x="7088189" y="1191992"/>
            <a:chExt cx="4972814" cy="3771633"/>
          </a:xfrm>
        </p:grpSpPr>
        <p:sp>
          <p:nvSpPr>
            <p:cNvPr id="230" name="Freeform 229"/>
            <p:cNvSpPr/>
            <p:nvPr/>
          </p:nvSpPr>
          <p:spPr>
            <a:xfrm>
              <a:off x="8466976" y="1191992"/>
              <a:ext cx="2471590" cy="700141"/>
            </a:xfrm>
            <a:custGeom>
              <a:avLst/>
              <a:gdLst>
                <a:gd name="connsiteX0" fmla="*/ 0 w 1738003"/>
                <a:gd name="connsiteY0" fmla="*/ 143349 h 1433489"/>
                <a:gd name="connsiteX1" fmla="*/ 143349 w 1738003"/>
                <a:gd name="connsiteY1" fmla="*/ 0 h 1433489"/>
                <a:gd name="connsiteX2" fmla="*/ 1594654 w 1738003"/>
                <a:gd name="connsiteY2" fmla="*/ 0 h 1433489"/>
                <a:gd name="connsiteX3" fmla="*/ 1738003 w 1738003"/>
                <a:gd name="connsiteY3" fmla="*/ 143349 h 1433489"/>
                <a:gd name="connsiteX4" fmla="*/ 1738003 w 1738003"/>
                <a:gd name="connsiteY4" fmla="*/ 1290140 h 1433489"/>
                <a:gd name="connsiteX5" fmla="*/ 1594654 w 1738003"/>
                <a:gd name="connsiteY5" fmla="*/ 1433489 h 1433489"/>
                <a:gd name="connsiteX6" fmla="*/ 143349 w 1738003"/>
                <a:gd name="connsiteY6" fmla="*/ 1433489 h 1433489"/>
                <a:gd name="connsiteX7" fmla="*/ 0 w 1738003"/>
                <a:gd name="connsiteY7" fmla="*/ 1290140 h 1433489"/>
                <a:gd name="connsiteX8" fmla="*/ 0 w 1738003"/>
                <a:gd name="connsiteY8" fmla="*/ 143349 h 143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8003" h="1433489">
                  <a:moveTo>
                    <a:pt x="0" y="143349"/>
                  </a:moveTo>
                  <a:cubicBezTo>
                    <a:pt x="0" y="64180"/>
                    <a:pt x="64180" y="0"/>
                    <a:pt x="143349" y="0"/>
                  </a:cubicBezTo>
                  <a:lnTo>
                    <a:pt x="1594654" y="0"/>
                  </a:lnTo>
                  <a:cubicBezTo>
                    <a:pt x="1673823" y="0"/>
                    <a:pt x="1738003" y="64180"/>
                    <a:pt x="1738003" y="143349"/>
                  </a:cubicBezTo>
                  <a:lnTo>
                    <a:pt x="1738003" y="1290140"/>
                  </a:lnTo>
                  <a:cubicBezTo>
                    <a:pt x="1738003" y="1369309"/>
                    <a:pt x="1673823" y="1433489"/>
                    <a:pt x="1594654" y="1433489"/>
                  </a:cubicBezTo>
                  <a:lnTo>
                    <a:pt x="143349" y="1433489"/>
                  </a:lnTo>
                  <a:cubicBezTo>
                    <a:pt x="64180" y="1433489"/>
                    <a:pt x="0" y="1369309"/>
                    <a:pt x="0" y="1290140"/>
                  </a:cubicBezTo>
                  <a:lnTo>
                    <a:pt x="0" y="143349"/>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71591" tIns="71591" rIns="71591" bIns="440202" numCol="1" spcCol="1270" anchor="t" anchorCtr="0">
              <a:noAutofit/>
            </a:bodyPr>
            <a:lstStyle/>
            <a:p>
              <a:pPr marL="0" lvl="1" algn="ctr" defTabSz="746760">
                <a:spcBef>
                  <a:spcPct val="0"/>
                </a:spcBef>
              </a:pPr>
              <a:r>
                <a:rPr lang="en-US" sz="1620" dirty="0">
                  <a:solidFill>
                    <a:prstClr val="black"/>
                  </a:solidFill>
                  <a:latin typeface="Calibri"/>
                  <a:ea typeface="Verdana" panose="020B0604030504040204" pitchFamily="34" charset="0"/>
                </a:rPr>
                <a:t>Assign case to JCIT(A) of Appeal Unit through </a:t>
              </a:r>
              <a:r>
                <a:rPr lang="en-US" sz="1680" dirty="0">
                  <a:solidFill>
                    <a:prstClr val="black"/>
                  </a:solidFill>
                  <a:latin typeface="Calibri"/>
                </a:rPr>
                <a:t>Pr. DGIT(Systems) or the DGIT(Systems)</a:t>
              </a:r>
              <a:endParaRPr lang="en-US" sz="1620" dirty="0">
                <a:solidFill>
                  <a:prstClr val="black"/>
                </a:solidFill>
                <a:latin typeface="Calibri"/>
                <a:ea typeface="Verdana" panose="020B0604030504040204" pitchFamily="34" charset="0"/>
              </a:endParaRPr>
            </a:p>
          </p:txBody>
        </p:sp>
        <p:sp>
          <p:nvSpPr>
            <p:cNvPr id="232" name="Freeform 231"/>
            <p:cNvSpPr/>
            <p:nvPr/>
          </p:nvSpPr>
          <p:spPr>
            <a:xfrm>
              <a:off x="8699456" y="1732115"/>
              <a:ext cx="2071307" cy="295839"/>
            </a:xfrm>
            <a:custGeom>
              <a:avLst/>
              <a:gdLst>
                <a:gd name="connsiteX0" fmla="*/ 0 w 1544892"/>
                <a:gd name="connsiteY0" fmla="*/ 61435 h 614352"/>
                <a:gd name="connsiteX1" fmla="*/ 61435 w 1544892"/>
                <a:gd name="connsiteY1" fmla="*/ 0 h 614352"/>
                <a:gd name="connsiteX2" fmla="*/ 1483457 w 1544892"/>
                <a:gd name="connsiteY2" fmla="*/ 0 h 614352"/>
                <a:gd name="connsiteX3" fmla="*/ 1544892 w 1544892"/>
                <a:gd name="connsiteY3" fmla="*/ 61435 h 614352"/>
                <a:gd name="connsiteX4" fmla="*/ 1544892 w 1544892"/>
                <a:gd name="connsiteY4" fmla="*/ 552917 h 614352"/>
                <a:gd name="connsiteX5" fmla="*/ 1483457 w 1544892"/>
                <a:gd name="connsiteY5" fmla="*/ 614352 h 614352"/>
                <a:gd name="connsiteX6" fmla="*/ 61435 w 1544892"/>
                <a:gd name="connsiteY6" fmla="*/ 614352 h 614352"/>
                <a:gd name="connsiteX7" fmla="*/ 0 w 1544892"/>
                <a:gd name="connsiteY7" fmla="*/ 552917 h 614352"/>
                <a:gd name="connsiteX8" fmla="*/ 0 w 1544892"/>
                <a:gd name="connsiteY8" fmla="*/ 61435 h 61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892" h="614352">
                  <a:moveTo>
                    <a:pt x="0" y="61435"/>
                  </a:moveTo>
                  <a:cubicBezTo>
                    <a:pt x="0" y="27505"/>
                    <a:pt x="27505" y="0"/>
                    <a:pt x="61435" y="0"/>
                  </a:cubicBezTo>
                  <a:lnTo>
                    <a:pt x="1483457" y="0"/>
                  </a:lnTo>
                  <a:cubicBezTo>
                    <a:pt x="1517387" y="0"/>
                    <a:pt x="1544892" y="27505"/>
                    <a:pt x="1544892" y="61435"/>
                  </a:cubicBezTo>
                  <a:lnTo>
                    <a:pt x="1544892" y="552917"/>
                  </a:lnTo>
                  <a:cubicBezTo>
                    <a:pt x="1544892" y="586847"/>
                    <a:pt x="1517387" y="614352"/>
                    <a:pt x="1483457" y="614352"/>
                  </a:cubicBezTo>
                  <a:lnTo>
                    <a:pt x="61435" y="614352"/>
                  </a:lnTo>
                  <a:cubicBezTo>
                    <a:pt x="27505" y="614352"/>
                    <a:pt x="0" y="586847"/>
                    <a:pt x="0" y="552917"/>
                  </a:cubicBezTo>
                  <a:lnTo>
                    <a:pt x="0" y="61435"/>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90173" tIns="67313" rIns="90173" bIns="67313" numCol="1" spcCol="1270" anchor="ctr" anchorCtr="0">
              <a:noAutofit/>
            </a:bodyPr>
            <a:lstStyle/>
            <a:p>
              <a:pPr algn="ctr" defTabSz="1600200">
                <a:lnSpc>
                  <a:spcPct val="90000"/>
                </a:lnSpc>
                <a:spcBef>
                  <a:spcPct val="0"/>
                </a:spcBef>
                <a:spcAft>
                  <a:spcPct val="35000"/>
                </a:spcAft>
              </a:pPr>
              <a:r>
                <a:rPr lang="en-US" sz="1620" b="1" dirty="0">
                  <a:solidFill>
                    <a:prstClr val="white"/>
                  </a:solidFill>
                  <a:latin typeface="Calibri"/>
                  <a:ea typeface="Verdana" panose="020B0604030504040204" pitchFamily="34" charset="0"/>
                </a:rPr>
                <a:t>JCIT(A) of Appeal Unit</a:t>
              </a:r>
            </a:p>
          </p:txBody>
        </p:sp>
        <p:sp>
          <p:nvSpPr>
            <p:cNvPr id="234" name="Freeform 233"/>
            <p:cNvSpPr/>
            <p:nvPr/>
          </p:nvSpPr>
          <p:spPr>
            <a:xfrm>
              <a:off x="7720143" y="3030857"/>
              <a:ext cx="2058352" cy="513321"/>
            </a:xfrm>
            <a:custGeom>
              <a:avLst/>
              <a:gdLst>
                <a:gd name="connsiteX0" fmla="*/ 0 w 1738003"/>
                <a:gd name="connsiteY0" fmla="*/ 143349 h 1433489"/>
                <a:gd name="connsiteX1" fmla="*/ 143349 w 1738003"/>
                <a:gd name="connsiteY1" fmla="*/ 0 h 1433489"/>
                <a:gd name="connsiteX2" fmla="*/ 1594654 w 1738003"/>
                <a:gd name="connsiteY2" fmla="*/ 0 h 1433489"/>
                <a:gd name="connsiteX3" fmla="*/ 1738003 w 1738003"/>
                <a:gd name="connsiteY3" fmla="*/ 143349 h 1433489"/>
                <a:gd name="connsiteX4" fmla="*/ 1738003 w 1738003"/>
                <a:gd name="connsiteY4" fmla="*/ 1290140 h 1433489"/>
                <a:gd name="connsiteX5" fmla="*/ 1594654 w 1738003"/>
                <a:gd name="connsiteY5" fmla="*/ 1433489 h 1433489"/>
                <a:gd name="connsiteX6" fmla="*/ 143349 w 1738003"/>
                <a:gd name="connsiteY6" fmla="*/ 1433489 h 1433489"/>
                <a:gd name="connsiteX7" fmla="*/ 0 w 1738003"/>
                <a:gd name="connsiteY7" fmla="*/ 1290140 h 1433489"/>
                <a:gd name="connsiteX8" fmla="*/ 0 w 1738003"/>
                <a:gd name="connsiteY8" fmla="*/ 143349 h 143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8003" h="1433489">
                  <a:moveTo>
                    <a:pt x="0" y="143349"/>
                  </a:moveTo>
                  <a:cubicBezTo>
                    <a:pt x="0" y="64180"/>
                    <a:pt x="64180" y="0"/>
                    <a:pt x="143349" y="0"/>
                  </a:cubicBezTo>
                  <a:lnTo>
                    <a:pt x="1594654" y="0"/>
                  </a:lnTo>
                  <a:cubicBezTo>
                    <a:pt x="1673823" y="0"/>
                    <a:pt x="1738003" y="64180"/>
                    <a:pt x="1738003" y="143349"/>
                  </a:cubicBezTo>
                  <a:lnTo>
                    <a:pt x="1738003" y="1290140"/>
                  </a:lnTo>
                  <a:cubicBezTo>
                    <a:pt x="1738003" y="1369309"/>
                    <a:pt x="1673823" y="1433489"/>
                    <a:pt x="1594654" y="1433489"/>
                  </a:cubicBezTo>
                  <a:lnTo>
                    <a:pt x="143349" y="1433489"/>
                  </a:lnTo>
                  <a:cubicBezTo>
                    <a:pt x="64180" y="1433489"/>
                    <a:pt x="0" y="1369309"/>
                    <a:pt x="0" y="1290140"/>
                  </a:cubicBezTo>
                  <a:lnTo>
                    <a:pt x="0" y="143349"/>
                  </a:lnTo>
                  <a:close/>
                </a:path>
              </a:pathLst>
            </a:custGeom>
            <a:ln>
              <a:solidFill>
                <a:schemeClr val="accent6"/>
              </a:solidFill>
            </a:ln>
          </p:spPr>
          <p:style>
            <a:lnRef idx="1">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591" tIns="475200" rIns="71591" bIns="0" numCol="1" spcCol="1270" anchor="b" anchorCtr="0">
              <a:noAutofit/>
            </a:bodyPr>
            <a:lstStyle/>
            <a:p>
              <a:pPr marL="0" lvl="1" algn="ctr" defTabSz="746760">
                <a:spcBef>
                  <a:spcPct val="0"/>
                </a:spcBef>
              </a:pPr>
              <a:r>
                <a:rPr lang="en-US" sz="1620" dirty="0">
                  <a:solidFill>
                    <a:prstClr val="black">
                      <a:hueOff val="0"/>
                      <a:satOff val="0"/>
                      <a:lumOff val="0"/>
                      <a:alphaOff val="0"/>
                    </a:prstClr>
                  </a:solidFill>
                  <a:latin typeface="Calibri"/>
                  <a:ea typeface="Verdana" panose="020B0604030504040204" pitchFamily="34" charset="0"/>
                </a:rPr>
                <a:t>For obtaining further information, evidence---</a:t>
              </a:r>
            </a:p>
          </p:txBody>
        </p:sp>
        <p:sp>
          <p:nvSpPr>
            <p:cNvPr id="235" name="Freeform 234"/>
            <p:cNvSpPr/>
            <p:nvPr/>
          </p:nvSpPr>
          <p:spPr>
            <a:xfrm>
              <a:off x="8067761" y="2868474"/>
              <a:ext cx="1350002" cy="305669"/>
            </a:xfrm>
            <a:custGeom>
              <a:avLst/>
              <a:gdLst>
                <a:gd name="connsiteX0" fmla="*/ 0 w 1544892"/>
                <a:gd name="connsiteY0" fmla="*/ 61435 h 614352"/>
                <a:gd name="connsiteX1" fmla="*/ 61435 w 1544892"/>
                <a:gd name="connsiteY1" fmla="*/ 0 h 614352"/>
                <a:gd name="connsiteX2" fmla="*/ 1483457 w 1544892"/>
                <a:gd name="connsiteY2" fmla="*/ 0 h 614352"/>
                <a:gd name="connsiteX3" fmla="*/ 1544892 w 1544892"/>
                <a:gd name="connsiteY3" fmla="*/ 61435 h 614352"/>
                <a:gd name="connsiteX4" fmla="*/ 1544892 w 1544892"/>
                <a:gd name="connsiteY4" fmla="*/ 552917 h 614352"/>
                <a:gd name="connsiteX5" fmla="*/ 1483457 w 1544892"/>
                <a:gd name="connsiteY5" fmla="*/ 614352 h 614352"/>
                <a:gd name="connsiteX6" fmla="*/ 61435 w 1544892"/>
                <a:gd name="connsiteY6" fmla="*/ 614352 h 614352"/>
                <a:gd name="connsiteX7" fmla="*/ 0 w 1544892"/>
                <a:gd name="connsiteY7" fmla="*/ 552917 h 614352"/>
                <a:gd name="connsiteX8" fmla="*/ 0 w 1544892"/>
                <a:gd name="connsiteY8" fmla="*/ 61435 h 61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892" h="614352">
                  <a:moveTo>
                    <a:pt x="0" y="61435"/>
                  </a:moveTo>
                  <a:cubicBezTo>
                    <a:pt x="0" y="27505"/>
                    <a:pt x="27505" y="0"/>
                    <a:pt x="61435" y="0"/>
                  </a:cubicBezTo>
                  <a:lnTo>
                    <a:pt x="1483457" y="0"/>
                  </a:lnTo>
                  <a:cubicBezTo>
                    <a:pt x="1517387" y="0"/>
                    <a:pt x="1544892" y="27505"/>
                    <a:pt x="1544892" y="61435"/>
                  </a:cubicBezTo>
                  <a:lnTo>
                    <a:pt x="1544892" y="552917"/>
                  </a:lnTo>
                  <a:cubicBezTo>
                    <a:pt x="1544892" y="586847"/>
                    <a:pt x="1517387" y="614352"/>
                    <a:pt x="1483457" y="614352"/>
                  </a:cubicBezTo>
                  <a:lnTo>
                    <a:pt x="61435" y="614352"/>
                  </a:lnTo>
                  <a:cubicBezTo>
                    <a:pt x="27505" y="614352"/>
                    <a:pt x="0" y="586847"/>
                    <a:pt x="0" y="552917"/>
                  </a:cubicBezTo>
                  <a:lnTo>
                    <a:pt x="0" y="61435"/>
                  </a:lnTo>
                  <a:close/>
                </a:path>
              </a:pathLst>
            </a:custGeom>
          </p:spPr>
          <p:style>
            <a:lnRef idx="1">
              <a:schemeClr val="accent6"/>
            </a:lnRef>
            <a:fillRef idx="3">
              <a:schemeClr val="accent6"/>
            </a:fillRef>
            <a:effectRef idx="2">
              <a:schemeClr val="accent6"/>
            </a:effectRef>
            <a:fontRef idx="minor">
              <a:schemeClr val="lt1"/>
            </a:fontRef>
          </p:style>
          <p:txBody>
            <a:bodyPr spcFirstLastPara="0" vert="horz" wrap="square" lIns="90173" tIns="67313" rIns="90173" bIns="67313" numCol="1" spcCol="1270" anchor="ctr" anchorCtr="0">
              <a:noAutofit/>
            </a:bodyPr>
            <a:lstStyle/>
            <a:p>
              <a:pPr algn="ctr" defTabSz="1600200">
                <a:lnSpc>
                  <a:spcPct val="90000"/>
                </a:lnSpc>
                <a:spcBef>
                  <a:spcPct val="0"/>
                </a:spcBef>
                <a:spcAft>
                  <a:spcPct val="35000"/>
                </a:spcAft>
              </a:pPr>
              <a:r>
                <a:rPr lang="en-US" sz="1620" b="1" dirty="0">
                  <a:solidFill>
                    <a:prstClr val="white"/>
                  </a:solidFill>
                  <a:latin typeface="Calibri"/>
                  <a:ea typeface="Verdana" panose="020B0604030504040204" pitchFamily="34" charset="0"/>
                </a:rPr>
                <a:t>Taxpayer</a:t>
              </a:r>
            </a:p>
          </p:txBody>
        </p:sp>
        <p:sp>
          <p:nvSpPr>
            <p:cNvPr id="236" name="Freeform 235"/>
            <p:cNvSpPr/>
            <p:nvPr/>
          </p:nvSpPr>
          <p:spPr>
            <a:xfrm>
              <a:off x="10002651" y="3028916"/>
              <a:ext cx="2058352" cy="802255"/>
            </a:xfrm>
            <a:custGeom>
              <a:avLst/>
              <a:gdLst>
                <a:gd name="connsiteX0" fmla="*/ 0 w 1738003"/>
                <a:gd name="connsiteY0" fmla="*/ 143349 h 1433489"/>
                <a:gd name="connsiteX1" fmla="*/ 143349 w 1738003"/>
                <a:gd name="connsiteY1" fmla="*/ 0 h 1433489"/>
                <a:gd name="connsiteX2" fmla="*/ 1594654 w 1738003"/>
                <a:gd name="connsiteY2" fmla="*/ 0 h 1433489"/>
                <a:gd name="connsiteX3" fmla="*/ 1738003 w 1738003"/>
                <a:gd name="connsiteY3" fmla="*/ 143349 h 1433489"/>
                <a:gd name="connsiteX4" fmla="*/ 1738003 w 1738003"/>
                <a:gd name="connsiteY4" fmla="*/ 1290140 h 1433489"/>
                <a:gd name="connsiteX5" fmla="*/ 1594654 w 1738003"/>
                <a:gd name="connsiteY5" fmla="*/ 1433489 h 1433489"/>
                <a:gd name="connsiteX6" fmla="*/ 143349 w 1738003"/>
                <a:gd name="connsiteY6" fmla="*/ 1433489 h 1433489"/>
                <a:gd name="connsiteX7" fmla="*/ 0 w 1738003"/>
                <a:gd name="connsiteY7" fmla="*/ 1290140 h 1433489"/>
                <a:gd name="connsiteX8" fmla="*/ 0 w 1738003"/>
                <a:gd name="connsiteY8" fmla="*/ 143349 h 143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8003" h="1433489">
                  <a:moveTo>
                    <a:pt x="0" y="143349"/>
                  </a:moveTo>
                  <a:cubicBezTo>
                    <a:pt x="0" y="64180"/>
                    <a:pt x="64180" y="0"/>
                    <a:pt x="143349" y="0"/>
                  </a:cubicBezTo>
                  <a:lnTo>
                    <a:pt x="1594654" y="0"/>
                  </a:lnTo>
                  <a:cubicBezTo>
                    <a:pt x="1673823" y="0"/>
                    <a:pt x="1738003" y="64180"/>
                    <a:pt x="1738003" y="143349"/>
                  </a:cubicBezTo>
                  <a:lnTo>
                    <a:pt x="1738003" y="1290140"/>
                  </a:lnTo>
                  <a:cubicBezTo>
                    <a:pt x="1738003" y="1369309"/>
                    <a:pt x="1673823" y="1433489"/>
                    <a:pt x="1594654" y="1433489"/>
                  </a:cubicBezTo>
                  <a:lnTo>
                    <a:pt x="143349" y="1433489"/>
                  </a:lnTo>
                  <a:cubicBezTo>
                    <a:pt x="64180" y="1433489"/>
                    <a:pt x="0" y="1369309"/>
                    <a:pt x="0" y="1290140"/>
                  </a:cubicBezTo>
                  <a:lnTo>
                    <a:pt x="0" y="143349"/>
                  </a:lnTo>
                  <a:close/>
                </a:path>
              </a:pathLst>
            </a:custGeom>
            <a:ln>
              <a:solidFill>
                <a:srgbClr val="C00000"/>
              </a:solidFill>
            </a:ln>
          </p:spPr>
          <p:style>
            <a:lnRef idx="1">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591" tIns="216000" rIns="71591" bIns="71591" numCol="1" spcCol="1270" anchor="t" anchorCtr="0">
              <a:noAutofit/>
            </a:bodyPr>
            <a:lstStyle/>
            <a:p>
              <a:pPr marL="0" lvl="1" algn="ctr" defTabSz="746760">
                <a:spcBef>
                  <a:spcPct val="0"/>
                </a:spcBef>
              </a:pPr>
              <a:r>
                <a:rPr lang="en-US" sz="1620" dirty="0">
                  <a:solidFill>
                    <a:prstClr val="black">
                      <a:hueOff val="0"/>
                      <a:satOff val="0"/>
                      <a:lumOff val="0"/>
                      <a:alphaOff val="0"/>
                    </a:prstClr>
                  </a:solidFill>
                  <a:latin typeface="Calibri"/>
                  <a:ea typeface="Verdana" panose="020B0604030504040204" pitchFamily="34" charset="0"/>
                </a:rPr>
                <a:t>For obtaining report on grounds of appeal other than in cases relating to sec 143(1), etc</a:t>
              </a:r>
            </a:p>
          </p:txBody>
        </p:sp>
        <p:sp>
          <p:nvSpPr>
            <p:cNvPr id="237" name="Freeform 236"/>
            <p:cNvSpPr/>
            <p:nvPr/>
          </p:nvSpPr>
          <p:spPr>
            <a:xfrm>
              <a:off x="10403267" y="2861297"/>
              <a:ext cx="1350002" cy="305669"/>
            </a:xfrm>
            <a:custGeom>
              <a:avLst/>
              <a:gdLst>
                <a:gd name="connsiteX0" fmla="*/ 0 w 1544892"/>
                <a:gd name="connsiteY0" fmla="*/ 61435 h 614352"/>
                <a:gd name="connsiteX1" fmla="*/ 61435 w 1544892"/>
                <a:gd name="connsiteY1" fmla="*/ 0 h 614352"/>
                <a:gd name="connsiteX2" fmla="*/ 1483457 w 1544892"/>
                <a:gd name="connsiteY2" fmla="*/ 0 h 614352"/>
                <a:gd name="connsiteX3" fmla="*/ 1544892 w 1544892"/>
                <a:gd name="connsiteY3" fmla="*/ 61435 h 614352"/>
                <a:gd name="connsiteX4" fmla="*/ 1544892 w 1544892"/>
                <a:gd name="connsiteY4" fmla="*/ 552917 h 614352"/>
                <a:gd name="connsiteX5" fmla="*/ 1483457 w 1544892"/>
                <a:gd name="connsiteY5" fmla="*/ 614352 h 614352"/>
                <a:gd name="connsiteX6" fmla="*/ 61435 w 1544892"/>
                <a:gd name="connsiteY6" fmla="*/ 614352 h 614352"/>
                <a:gd name="connsiteX7" fmla="*/ 0 w 1544892"/>
                <a:gd name="connsiteY7" fmla="*/ 552917 h 614352"/>
                <a:gd name="connsiteX8" fmla="*/ 0 w 1544892"/>
                <a:gd name="connsiteY8" fmla="*/ 61435 h 61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892" h="614352">
                  <a:moveTo>
                    <a:pt x="0" y="61435"/>
                  </a:moveTo>
                  <a:cubicBezTo>
                    <a:pt x="0" y="27505"/>
                    <a:pt x="27505" y="0"/>
                    <a:pt x="61435" y="0"/>
                  </a:cubicBezTo>
                  <a:lnTo>
                    <a:pt x="1483457" y="0"/>
                  </a:lnTo>
                  <a:cubicBezTo>
                    <a:pt x="1517387" y="0"/>
                    <a:pt x="1544892" y="27505"/>
                    <a:pt x="1544892" y="61435"/>
                  </a:cubicBezTo>
                  <a:lnTo>
                    <a:pt x="1544892" y="552917"/>
                  </a:lnTo>
                  <a:cubicBezTo>
                    <a:pt x="1544892" y="586847"/>
                    <a:pt x="1517387" y="614352"/>
                    <a:pt x="1483457" y="614352"/>
                  </a:cubicBezTo>
                  <a:lnTo>
                    <a:pt x="61435" y="614352"/>
                  </a:lnTo>
                  <a:cubicBezTo>
                    <a:pt x="27505" y="614352"/>
                    <a:pt x="0" y="586847"/>
                    <a:pt x="0" y="552917"/>
                  </a:cubicBezTo>
                  <a:lnTo>
                    <a:pt x="0" y="61435"/>
                  </a:lnTo>
                  <a:close/>
                </a:path>
              </a:pathLst>
            </a:custGeom>
            <a:solidFill>
              <a:srgbClr val="C00000"/>
            </a:soli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90173" tIns="67313" rIns="90173" bIns="67313" numCol="1" spcCol="1270" anchor="ctr" anchorCtr="0">
              <a:noAutofit/>
            </a:bodyPr>
            <a:lstStyle/>
            <a:p>
              <a:pPr algn="ctr" defTabSz="1600200">
                <a:lnSpc>
                  <a:spcPct val="90000"/>
                </a:lnSpc>
                <a:spcBef>
                  <a:spcPct val="0"/>
                </a:spcBef>
                <a:spcAft>
                  <a:spcPct val="35000"/>
                </a:spcAft>
              </a:pPr>
              <a:r>
                <a:rPr lang="en-US" sz="1620" b="1" dirty="0">
                  <a:solidFill>
                    <a:prstClr val="white"/>
                  </a:solidFill>
                  <a:latin typeface="Calibri"/>
                  <a:ea typeface="Verdana" panose="020B0604030504040204" pitchFamily="34" charset="0"/>
                </a:rPr>
                <a:t>AO</a:t>
              </a:r>
            </a:p>
          </p:txBody>
        </p:sp>
        <p:sp>
          <p:nvSpPr>
            <p:cNvPr id="238" name="Freeform 237"/>
            <p:cNvSpPr/>
            <p:nvPr/>
          </p:nvSpPr>
          <p:spPr>
            <a:xfrm>
              <a:off x="8926087" y="4522317"/>
              <a:ext cx="2058352" cy="441308"/>
            </a:xfrm>
            <a:custGeom>
              <a:avLst/>
              <a:gdLst>
                <a:gd name="connsiteX0" fmla="*/ 0 w 1738003"/>
                <a:gd name="connsiteY0" fmla="*/ 143349 h 1433489"/>
                <a:gd name="connsiteX1" fmla="*/ 143349 w 1738003"/>
                <a:gd name="connsiteY1" fmla="*/ 0 h 1433489"/>
                <a:gd name="connsiteX2" fmla="*/ 1594654 w 1738003"/>
                <a:gd name="connsiteY2" fmla="*/ 0 h 1433489"/>
                <a:gd name="connsiteX3" fmla="*/ 1738003 w 1738003"/>
                <a:gd name="connsiteY3" fmla="*/ 143349 h 1433489"/>
                <a:gd name="connsiteX4" fmla="*/ 1738003 w 1738003"/>
                <a:gd name="connsiteY4" fmla="*/ 1290140 h 1433489"/>
                <a:gd name="connsiteX5" fmla="*/ 1594654 w 1738003"/>
                <a:gd name="connsiteY5" fmla="*/ 1433489 h 1433489"/>
                <a:gd name="connsiteX6" fmla="*/ 143349 w 1738003"/>
                <a:gd name="connsiteY6" fmla="*/ 1433489 h 1433489"/>
                <a:gd name="connsiteX7" fmla="*/ 0 w 1738003"/>
                <a:gd name="connsiteY7" fmla="*/ 1290140 h 1433489"/>
                <a:gd name="connsiteX8" fmla="*/ 0 w 1738003"/>
                <a:gd name="connsiteY8" fmla="*/ 143349 h 143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8003" h="1433489">
                  <a:moveTo>
                    <a:pt x="0" y="143349"/>
                  </a:moveTo>
                  <a:cubicBezTo>
                    <a:pt x="0" y="64180"/>
                    <a:pt x="64180" y="0"/>
                    <a:pt x="143349" y="0"/>
                  </a:cubicBezTo>
                  <a:lnTo>
                    <a:pt x="1594654" y="0"/>
                  </a:lnTo>
                  <a:cubicBezTo>
                    <a:pt x="1673823" y="0"/>
                    <a:pt x="1738003" y="64180"/>
                    <a:pt x="1738003" y="143349"/>
                  </a:cubicBezTo>
                  <a:lnTo>
                    <a:pt x="1738003" y="1290140"/>
                  </a:lnTo>
                  <a:cubicBezTo>
                    <a:pt x="1738003" y="1369309"/>
                    <a:pt x="1673823" y="1433489"/>
                    <a:pt x="1594654" y="1433489"/>
                  </a:cubicBezTo>
                  <a:lnTo>
                    <a:pt x="143349" y="1433489"/>
                  </a:lnTo>
                  <a:cubicBezTo>
                    <a:pt x="64180" y="1433489"/>
                    <a:pt x="0" y="1369309"/>
                    <a:pt x="0" y="1290140"/>
                  </a:cubicBezTo>
                  <a:lnTo>
                    <a:pt x="0" y="143349"/>
                  </a:lnTo>
                  <a:close/>
                </a:path>
              </a:pathLst>
            </a:custGeom>
          </p:spPr>
          <p:style>
            <a:lnRef idx="1">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591" tIns="345600" rIns="71591" bIns="0" numCol="1" spcCol="1270" anchor="ctr" anchorCtr="0">
              <a:noAutofit/>
            </a:bodyPr>
            <a:lstStyle/>
            <a:p>
              <a:pPr marL="0" lvl="1" algn="ctr" defTabSz="746760">
                <a:spcBef>
                  <a:spcPct val="0"/>
                </a:spcBef>
              </a:pPr>
              <a:r>
                <a:rPr lang="en-US" sz="1620" dirty="0">
                  <a:solidFill>
                    <a:prstClr val="black">
                      <a:hueOff val="0"/>
                      <a:satOff val="0"/>
                      <a:lumOff val="0"/>
                      <a:alphaOff val="0"/>
                    </a:prstClr>
                  </a:solidFill>
                  <a:latin typeface="Calibri"/>
                  <a:ea typeface="Verdana" panose="020B0604030504040204" pitchFamily="34" charset="0"/>
                </a:rPr>
                <a:t>For directing to make further enquiry</a:t>
              </a:r>
            </a:p>
            <a:p>
              <a:pPr marL="0" lvl="1" algn="ctr" defTabSz="746760">
                <a:spcBef>
                  <a:spcPct val="0"/>
                </a:spcBef>
              </a:pPr>
              <a:endParaRPr lang="en-US" sz="1620" dirty="0">
                <a:solidFill>
                  <a:prstClr val="black">
                    <a:hueOff val="0"/>
                    <a:satOff val="0"/>
                    <a:lumOff val="0"/>
                    <a:alphaOff val="0"/>
                  </a:prstClr>
                </a:solidFill>
                <a:latin typeface="Calibri"/>
                <a:ea typeface="Verdana" panose="020B0604030504040204" pitchFamily="34" charset="0"/>
              </a:endParaRPr>
            </a:p>
          </p:txBody>
        </p:sp>
        <p:sp>
          <p:nvSpPr>
            <p:cNvPr id="239" name="Freeform 238"/>
            <p:cNvSpPr/>
            <p:nvPr/>
          </p:nvSpPr>
          <p:spPr>
            <a:xfrm>
              <a:off x="9273704" y="4336309"/>
              <a:ext cx="1350002" cy="305669"/>
            </a:xfrm>
            <a:custGeom>
              <a:avLst/>
              <a:gdLst>
                <a:gd name="connsiteX0" fmla="*/ 0 w 1544892"/>
                <a:gd name="connsiteY0" fmla="*/ 61435 h 614352"/>
                <a:gd name="connsiteX1" fmla="*/ 61435 w 1544892"/>
                <a:gd name="connsiteY1" fmla="*/ 0 h 614352"/>
                <a:gd name="connsiteX2" fmla="*/ 1483457 w 1544892"/>
                <a:gd name="connsiteY2" fmla="*/ 0 h 614352"/>
                <a:gd name="connsiteX3" fmla="*/ 1544892 w 1544892"/>
                <a:gd name="connsiteY3" fmla="*/ 61435 h 614352"/>
                <a:gd name="connsiteX4" fmla="*/ 1544892 w 1544892"/>
                <a:gd name="connsiteY4" fmla="*/ 552917 h 614352"/>
                <a:gd name="connsiteX5" fmla="*/ 1483457 w 1544892"/>
                <a:gd name="connsiteY5" fmla="*/ 614352 h 614352"/>
                <a:gd name="connsiteX6" fmla="*/ 61435 w 1544892"/>
                <a:gd name="connsiteY6" fmla="*/ 614352 h 614352"/>
                <a:gd name="connsiteX7" fmla="*/ 0 w 1544892"/>
                <a:gd name="connsiteY7" fmla="*/ 552917 h 614352"/>
                <a:gd name="connsiteX8" fmla="*/ 0 w 1544892"/>
                <a:gd name="connsiteY8" fmla="*/ 61435 h 61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892" h="614352">
                  <a:moveTo>
                    <a:pt x="0" y="61435"/>
                  </a:moveTo>
                  <a:cubicBezTo>
                    <a:pt x="0" y="27505"/>
                    <a:pt x="27505" y="0"/>
                    <a:pt x="61435" y="0"/>
                  </a:cubicBezTo>
                  <a:lnTo>
                    <a:pt x="1483457" y="0"/>
                  </a:lnTo>
                  <a:cubicBezTo>
                    <a:pt x="1517387" y="0"/>
                    <a:pt x="1544892" y="27505"/>
                    <a:pt x="1544892" y="61435"/>
                  </a:cubicBezTo>
                  <a:lnTo>
                    <a:pt x="1544892" y="552917"/>
                  </a:lnTo>
                  <a:cubicBezTo>
                    <a:pt x="1544892" y="586847"/>
                    <a:pt x="1517387" y="614352"/>
                    <a:pt x="1483457" y="614352"/>
                  </a:cubicBezTo>
                  <a:lnTo>
                    <a:pt x="61435" y="614352"/>
                  </a:lnTo>
                  <a:cubicBezTo>
                    <a:pt x="27505" y="614352"/>
                    <a:pt x="0" y="586847"/>
                    <a:pt x="0" y="552917"/>
                  </a:cubicBezTo>
                  <a:lnTo>
                    <a:pt x="0" y="61435"/>
                  </a:lnTo>
                  <a:close/>
                </a:path>
              </a:pathLst>
            </a:custGeom>
            <a:solidFill>
              <a:srgbClr val="C00000"/>
            </a:soli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90173" tIns="67313" rIns="90173" bIns="67313" numCol="1" spcCol="1270" anchor="ctr" anchorCtr="0">
              <a:noAutofit/>
            </a:bodyPr>
            <a:lstStyle/>
            <a:p>
              <a:pPr algn="ctr" defTabSz="1600200">
                <a:lnSpc>
                  <a:spcPct val="90000"/>
                </a:lnSpc>
                <a:spcBef>
                  <a:spcPct val="0"/>
                </a:spcBef>
                <a:spcAft>
                  <a:spcPct val="35000"/>
                </a:spcAft>
              </a:pPr>
              <a:r>
                <a:rPr lang="en-US" sz="1620" b="1" dirty="0">
                  <a:solidFill>
                    <a:prstClr val="white"/>
                  </a:solidFill>
                  <a:latin typeface="Calibri"/>
                  <a:ea typeface="Verdana" panose="020B0604030504040204" pitchFamily="34" charset="0"/>
                </a:rPr>
                <a:t>AO</a:t>
              </a:r>
            </a:p>
          </p:txBody>
        </p:sp>
        <p:sp>
          <p:nvSpPr>
            <p:cNvPr id="206" name="Left Arrow 205"/>
            <p:cNvSpPr/>
            <p:nvPr/>
          </p:nvSpPr>
          <p:spPr bwMode="gray">
            <a:xfrm rot="18142789">
              <a:off x="8661354" y="2462810"/>
              <a:ext cx="626681" cy="136831"/>
            </a:xfrm>
            <a:prstGeom prst="leftArrow">
              <a:avLst/>
            </a:prstGeom>
            <a:ln>
              <a:headEnd/>
              <a:tailEnd/>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06680" tIns="106680" rIns="106680" bIns="106680" numCol="1" spcCol="0" rtlCol="0" fromWordArt="0" anchor="ctr" anchorCtr="0" forceAA="0" compatLnSpc="1">
              <a:prstTxWarp prst="textNoShape">
                <a:avLst/>
              </a:prstTxWarp>
              <a:noAutofit/>
            </a:bodyPr>
            <a:lstStyle/>
            <a:p>
              <a:pPr algn="ctr" defTabSz="1097280">
                <a:lnSpc>
                  <a:spcPct val="106000"/>
                </a:lnSpc>
              </a:pPr>
              <a:endParaRPr lang="en-IN" sz="1620" b="1" dirty="0">
                <a:solidFill>
                  <a:prstClr val="white"/>
                </a:solidFill>
                <a:latin typeface="Calibri"/>
                <a:ea typeface="Verdana" panose="020B0604030504040204" pitchFamily="34" charset="0"/>
              </a:endParaRPr>
            </a:p>
          </p:txBody>
        </p:sp>
        <p:sp>
          <p:nvSpPr>
            <p:cNvPr id="207" name="TextBox 206"/>
            <p:cNvSpPr txBox="1"/>
            <p:nvPr/>
          </p:nvSpPr>
          <p:spPr>
            <a:xfrm>
              <a:off x="8882121" y="2042810"/>
              <a:ext cx="1897314" cy="158077"/>
            </a:xfrm>
            <a:prstGeom prst="rect">
              <a:avLst/>
            </a:prstGeom>
            <a:noFill/>
          </p:spPr>
          <p:txBody>
            <a:bodyPr wrap="none" lIns="0" tIns="0" rIns="0" bIns="0" rtlCol="0">
              <a:spAutoFit/>
            </a:bodyPr>
            <a:lstStyle/>
            <a:p>
              <a:pPr algn="ctr" defTabSz="1097280">
                <a:spcBef>
                  <a:spcPts val="720"/>
                </a:spcBef>
                <a:buSzPct val="100000"/>
              </a:pPr>
              <a:r>
                <a:rPr lang="en-US" sz="1620" dirty="0">
                  <a:solidFill>
                    <a:srgbClr val="313131"/>
                  </a:solidFill>
                  <a:latin typeface="Calibri"/>
                  <a:ea typeface="Verdana" panose="020B0604030504040204" pitchFamily="34" charset="0"/>
                </a:rPr>
                <a:t>Shall / may issue notices to</a:t>
              </a:r>
              <a:endParaRPr lang="en-IN" sz="1620" dirty="0">
                <a:solidFill>
                  <a:srgbClr val="313131"/>
                </a:solidFill>
                <a:latin typeface="Calibri"/>
                <a:ea typeface="Verdana" panose="020B0604030504040204" pitchFamily="34" charset="0"/>
              </a:endParaRPr>
            </a:p>
          </p:txBody>
        </p:sp>
        <p:sp>
          <p:nvSpPr>
            <p:cNvPr id="208" name="Left Arrow 207"/>
            <p:cNvSpPr/>
            <p:nvPr/>
          </p:nvSpPr>
          <p:spPr bwMode="gray">
            <a:xfrm rot="14071570">
              <a:off x="10223225" y="2404059"/>
              <a:ext cx="586569" cy="174592"/>
            </a:xfrm>
            <a:prstGeom prst="leftArrow">
              <a:avLst/>
            </a:prstGeom>
            <a:ln>
              <a:headEnd/>
              <a:tailEnd/>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06680" tIns="106680" rIns="106680" bIns="106680" numCol="1" spcCol="0" rtlCol="0" fromWordArt="0" anchor="ctr" anchorCtr="0" forceAA="0" compatLnSpc="1">
              <a:prstTxWarp prst="textNoShape">
                <a:avLst/>
              </a:prstTxWarp>
              <a:noAutofit/>
            </a:bodyPr>
            <a:lstStyle/>
            <a:p>
              <a:pPr algn="ctr" defTabSz="1097280">
                <a:lnSpc>
                  <a:spcPct val="106000"/>
                </a:lnSpc>
              </a:pPr>
              <a:endParaRPr lang="en-IN" sz="1620" b="1" dirty="0">
                <a:solidFill>
                  <a:prstClr val="white"/>
                </a:solidFill>
                <a:latin typeface="Calibri"/>
                <a:ea typeface="Verdana" panose="020B0604030504040204" pitchFamily="34" charset="0"/>
              </a:endParaRPr>
            </a:p>
          </p:txBody>
        </p:sp>
        <p:sp>
          <p:nvSpPr>
            <p:cNvPr id="209" name="Left Arrow 208"/>
            <p:cNvSpPr/>
            <p:nvPr/>
          </p:nvSpPr>
          <p:spPr bwMode="gray">
            <a:xfrm rot="16200000">
              <a:off x="8877190" y="3220272"/>
              <a:ext cx="2027302" cy="120121"/>
            </a:xfrm>
            <a:prstGeom prst="leftArrow">
              <a:avLst/>
            </a:prstGeom>
            <a:ln>
              <a:headEnd/>
              <a:tailEnd/>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06680" tIns="106680" rIns="106680" bIns="106680" numCol="1" spcCol="0" rtlCol="0" fromWordArt="0" anchor="ctr" anchorCtr="0" forceAA="0" compatLnSpc="1">
              <a:prstTxWarp prst="textNoShape">
                <a:avLst/>
              </a:prstTxWarp>
              <a:noAutofit/>
            </a:bodyPr>
            <a:lstStyle/>
            <a:p>
              <a:pPr algn="ctr" defTabSz="1097280">
                <a:lnSpc>
                  <a:spcPct val="106000"/>
                </a:lnSpc>
              </a:pPr>
              <a:endParaRPr lang="en-IN" sz="1620" b="1" dirty="0">
                <a:solidFill>
                  <a:prstClr val="white"/>
                </a:solidFill>
                <a:latin typeface="Calibri"/>
                <a:ea typeface="Verdana" panose="020B0604030504040204" pitchFamily="34" charset="0"/>
              </a:endParaRPr>
            </a:p>
          </p:txBody>
        </p:sp>
        <p:sp>
          <p:nvSpPr>
            <p:cNvPr id="210" name="TextBox 209"/>
            <p:cNvSpPr txBox="1"/>
            <p:nvPr/>
          </p:nvSpPr>
          <p:spPr>
            <a:xfrm rot="5400000">
              <a:off x="6270662" y="3349855"/>
              <a:ext cx="2491623" cy="161583"/>
            </a:xfrm>
            <a:prstGeom prst="rect">
              <a:avLst/>
            </a:prstGeom>
            <a:noFill/>
          </p:spPr>
          <p:txBody>
            <a:bodyPr wrap="none" lIns="0" tIns="0" rIns="0" bIns="0" rtlCol="0">
              <a:noAutofit/>
            </a:bodyPr>
            <a:lstStyle/>
            <a:p>
              <a:pPr algn="ctr" defTabSz="1097280">
                <a:spcBef>
                  <a:spcPts val="720"/>
                </a:spcBef>
                <a:buSzPct val="100000"/>
              </a:pPr>
              <a:r>
                <a:rPr lang="en-US" sz="1620" dirty="0">
                  <a:solidFill>
                    <a:srgbClr val="313131"/>
                  </a:solidFill>
                  <a:latin typeface="Calibri"/>
                  <a:ea typeface="Verdana" panose="020B0604030504040204" pitchFamily="34" charset="0"/>
                </a:rPr>
                <a:t>Submit response/ report received to JCIT(A) @ AU</a:t>
              </a:r>
              <a:endParaRPr lang="en-IN" sz="1620" dirty="0">
                <a:solidFill>
                  <a:srgbClr val="313131"/>
                </a:solidFill>
                <a:latin typeface="Calibri"/>
                <a:ea typeface="Verdana" panose="020B0604030504040204" pitchFamily="34" charset="0"/>
              </a:endParaRPr>
            </a:p>
          </p:txBody>
        </p:sp>
        <p:sp>
          <p:nvSpPr>
            <p:cNvPr id="204" name="Left Brace 203"/>
            <p:cNvSpPr/>
            <p:nvPr/>
          </p:nvSpPr>
          <p:spPr>
            <a:xfrm>
              <a:off x="7088189" y="1892134"/>
              <a:ext cx="493859" cy="3060860"/>
            </a:xfrm>
            <a:prstGeom prst="leftBrace">
              <a:avLst>
                <a:gd name="adj1" fmla="val 26848"/>
                <a:gd name="adj2" fmla="val 76988"/>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097280"/>
              <a:endParaRPr lang="en-IN" sz="1620">
                <a:solidFill>
                  <a:prstClr val="black"/>
                </a:solidFill>
                <a:latin typeface="Calibri"/>
                <a:ea typeface="Verdana" panose="020B0604030504040204" pitchFamily="34" charset="0"/>
              </a:endParaRPr>
            </a:p>
          </p:txBody>
        </p:sp>
      </p:grpSp>
      <p:grpSp>
        <p:nvGrpSpPr>
          <p:cNvPr id="9" name="Group 8">
            <a:extLst>
              <a:ext uri="{FF2B5EF4-FFF2-40B4-BE49-F238E27FC236}">
                <a16:creationId xmlns:a16="http://schemas.microsoft.com/office/drawing/2014/main" id="{8AF443FC-EE9F-58B6-EF7B-FB88B3661EB7}"/>
              </a:ext>
            </a:extLst>
          </p:cNvPr>
          <p:cNvGrpSpPr/>
          <p:nvPr/>
        </p:nvGrpSpPr>
        <p:grpSpPr>
          <a:xfrm>
            <a:off x="1465465" y="2852218"/>
            <a:ext cx="6674862" cy="3311227"/>
            <a:chOff x="2391291" y="2376848"/>
            <a:chExt cx="4392314" cy="2418757"/>
          </a:xfrm>
        </p:grpSpPr>
        <p:sp>
          <p:nvSpPr>
            <p:cNvPr id="243" name="Freeform 242"/>
            <p:cNvSpPr/>
            <p:nvPr/>
          </p:nvSpPr>
          <p:spPr>
            <a:xfrm>
              <a:off x="2391291" y="4083924"/>
              <a:ext cx="1951622" cy="711681"/>
            </a:xfrm>
            <a:custGeom>
              <a:avLst/>
              <a:gdLst>
                <a:gd name="connsiteX0" fmla="*/ 0 w 1738003"/>
                <a:gd name="connsiteY0" fmla="*/ 143349 h 1433489"/>
                <a:gd name="connsiteX1" fmla="*/ 143349 w 1738003"/>
                <a:gd name="connsiteY1" fmla="*/ 0 h 1433489"/>
                <a:gd name="connsiteX2" fmla="*/ 1594654 w 1738003"/>
                <a:gd name="connsiteY2" fmla="*/ 0 h 1433489"/>
                <a:gd name="connsiteX3" fmla="*/ 1738003 w 1738003"/>
                <a:gd name="connsiteY3" fmla="*/ 143349 h 1433489"/>
                <a:gd name="connsiteX4" fmla="*/ 1738003 w 1738003"/>
                <a:gd name="connsiteY4" fmla="*/ 1290140 h 1433489"/>
                <a:gd name="connsiteX5" fmla="*/ 1594654 w 1738003"/>
                <a:gd name="connsiteY5" fmla="*/ 1433489 h 1433489"/>
                <a:gd name="connsiteX6" fmla="*/ 143349 w 1738003"/>
                <a:gd name="connsiteY6" fmla="*/ 1433489 h 1433489"/>
                <a:gd name="connsiteX7" fmla="*/ 0 w 1738003"/>
                <a:gd name="connsiteY7" fmla="*/ 1290140 h 1433489"/>
                <a:gd name="connsiteX8" fmla="*/ 0 w 1738003"/>
                <a:gd name="connsiteY8" fmla="*/ 143349 h 143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8003" h="1433489">
                  <a:moveTo>
                    <a:pt x="0" y="143349"/>
                  </a:moveTo>
                  <a:cubicBezTo>
                    <a:pt x="0" y="64180"/>
                    <a:pt x="64180" y="0"/>
                    <a:pt x="143349" y="0"/>
                  </a:cubicBezTo>
                  <a:lnTo>
                    <a:pt x="1594654" y="0"/>
                  </a:lnTo>
                  <a:cubicBezTo>
                    <a:pt x="1673823" y="0"/>
                    <a:pt x="1738003" y="64180"/>
                    <a:pt x="1738003" y="143349"/>
                  </a:cubicBezTo>
                  <a:lnTo>
                    <a:pt x="1738003" y="1290140"/>
                  </a:lnTo>
                  <a:cubicBezTo>
                    <a:pt x="1738003" y="1369309"/>
                    <a:pt x="1673823" y="1433489"/>
                    <a:pt x="1594654" y="1433489"/>
                  </a:cubicBezTo>
                  <a:lnTo>
                    <a:pt x="143349" y="1433489"/>
                  </a:lnTo>
                  <a:cubicBezTo>
                    <a:pt x="64180" y="1433489"/>
                    <a:pt x="0" y="1369309"/>
                    <a:pt x="0" y="1290140"/>
                  </a:cubicBezTo>
                  <a:lnTo>
                    <a:pt x="0" y="143349"/>
                  </a:lnTo>
                  <a:close/>
                </a:path>
              </a:pathLst>
            </a:custGeom>
            <a:ln>
              <a:solidFill>
                <a:schemeClr val="accent6"/>
              </a:solidFill>
            </a:ln>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591" tIns="71591" rIns="71591" bIns="440202" numCol="1" spcCol="1270" anchor="t" anchorCtr="0">
              <a:noAutofit/>
            </a:bodyPr>
            <a:lstStyle/>
            <a:p>
              <a:pPr marL="0" lvl="1" algn="ctr" defTabSz="746760">
                <a:spcBef>
                  <a:spcPct val="0"/>
                </a:spcBef>
              </a:pPr>
              <a:r>
                <a:rPr lang="en-US" sz="1620" dirty="0">
                  <a:solidFill>
                    <a:prstClr val="black">
                      <a:hueOff val="0"/>
                      <a:satOff val="0"/>
                      <a:lumOff val="0"/>
                      <a:alphaOff val="0"/>
                    </a:prstClr>
                  </a:solidFill>
                  <a:latin typeface="Calibri"/>
                  <a:ea typeface="Verdana" panose="020B0604030504040204" pitchFamily="34" charset="0"/>
                </a:rPr>
                <a:t>Serve show cause notice and provide opportunity of being heard</a:t>
              </a:r>
            </a:p>
          </p:txBody>
        </p:sp>
        <p:sp>
          <p:nvSpPr>
            <p:cNvPr id="244" name="Freeform 243"/>
            <p:cNvSpPr/>
            <p:nvPr/>
          </p:nvSpPr>
          <p:spPr>
            <a:xfrm>
              <a:off x="2800263" y="3811811"/>
              <a:ext cx="1362497" cy="323601"/>
            </a:xfrm>
            <a:custGeom>
              <a:avLst/>
              <a:gdLst>
                <a:gd name="connsiteX0" fmla="*/ 0 w 1544892"/>
                <a:gd name="connsiteY0" fmla="*/ 61435 h 614352"/>
                <a:gd name="connsiteX1" fmla="*/ 61435 w 1544892"/>
                <a:gd name="connsiteY1" fmla="*/ 0 h 614352"/>
                <a:gd name="connsiteX2" fmla="*/ 1483457 w 1544892"/>
                <a:gd name="connsiteY2" fmla="*/ 0 h 614352"/>
                <a:gd name="connsiteX3" fmla="*/ 1544892 w 1544892"/>
                <a:gd name="connsiteY3" fmla="*/ 61435 h 614352"/>
                <a:gd name="connsiteX4" fmla="*/ 1544892 w 1544892"/>
                <a:gd name="connsiteY4" fmla="*/ 552917 h 614352"/>
                <a:gd name="connsiteX5" fmla="*/ 1483457 w 1544892"/>
                <a:gd name="connsiteY5" fmla="*/ 614352 h 614352"/>
                <a:gd name="connsiteX6" fmla="*/ 61435 w 1544892"/>
                <a:gd name="connsiteY6" fmla="*/ 614352 h 614352"/>
                <a:gd name="connsiteX7" fmla="*/ 0 w 1544892"/>
                <a:gd name="connsiteY7" fmla="*/ 552917 h 614352"/>
                <a:gd name="connsiteX8" fmla="*/ 0 w 1544892"/>
                <a:gd name="connsiteY8" fmla="*/ 61435 h 61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892" h="614352">
                  <a:moveTo>
                    <a:pt x="0" y="61435"/>
                  </a:moveTo>
                  <a:cubicBezTo>
                    <a:pt x="0" y="27505"/>
                    <a:pt x="27505" y="0"/>
                    <a:pt x="61435" y="0"/>
                  </a:cubicBezTo>
                  <a:lnTo>
                    <a:pt x="1483457" y="0"/>
                  </a:lnTo>
                  <a:cubicBezTo>
                    <a:pt x="1517387" y="0"/>
                    <a:pt x="1544892" y="27505"/>
                    <a:pt x="1544892" y="61435"/>
                  </a:cubicBezTo>
                  <a:lnTo>
                    <a:pt x="1544892" y="552917"/>
                  </a:lnTo>
                  <a:cubicBezTo>
                    <a:pt x="1544892" y="586847"/>
                    <a:pt x="1517387" y="614352"/>
                    <a:pt x="1483457" y="614352"/>
                  </a:cubicBezTo>
                  <a:lnTo>
                    <a:pt x="61435" y="614352"/>
                  </a:lnTo>
                  <a:cubicBezTo>
                    <a:pt x="27505" y="614352"/>
                    <a:pt x="0" y="586847"/>
                    <a:pt x="0" y="552917"/>
                  </a:cubicBezTo>
                  <a:lnTo>
                    <a:pt x="0" y="61435"/>
                  </a:lnTo>
                  <a:close/>
                </a:path>
              </a:pathLst>
            </a:custGeom>
          </p:spPr>
          <p:style>
            <a:lnRef idx="1">
              <a:schemeClr val="accent6"/>
            </a:lnRef>
            <a:fillRef idx="3">
              <a:schemeClr val="accent6"/>
            </a:fillRef>
            <a:effectRef idx="2">
              <a:schemeClr val="accent6"/>
            </a:effectRef>
            <a:fontRef idx="minor">
              <a:schemeClr val="lt1"/>
            </a:fontRef>
          </p:style>
          <p:txBody>
            <a:bodyPr spcFirstLastPara="0" vert="horz" wrap="square" lIns="90173" tIns="67313" rIns="90173" bIns="67313" numCol="1" spcCol="1270" anchor="ctr" anchorCtr="0">
              <a:noAutofit/>
            </a:bodyPr>
            <a:lstStyle/>
            <a:p>
              <a:pPr algn="ctr" defTabSz="1600200">
                <a:lnSpc>
                  <a:spcPct val="90000"/>
                </a:lnSpc>
                <a:spcBef>
                  <a:spcPct val="0"/>
                </a:spcBef>
                <a:spcAft>
                  <a:spcPct val="35000"/>
                </a:spcAft>
              </a:pPr>
              <a:r>
                <a:rPr lang="en-US" sz="1620" b="1" dirty="0">
                  <a:solidFill>
                    <a:prstClr val="white"/>
                  </a:solidFill>
                  <a:latin typeface="Calibri"/>
                  <a:ea typeface="Verdana" panose="020B0604030504040204" pitchFamily="34" charset="0"/>
                </a:rPr>
                <a:t>Taxpayer</a:t>
              </a:r>
            </a:p>
          </p:txBody>
        </p:sp>
        <p:sp>
          <p:nvSpPr>
            <p:cNvPr id="246" name="Freeform 245"/>
            <p:cNvSpPr/>
            <p:nvPr/>
          </p:nvSpPr>
          <p:spPr>
            <a:xfrm>
              <a:off x="2605312" y="2376848"/>
              <a:ext cx="3775902" cy="247835"/>
            </a:xfrm>
            <a:custGeom>
              <a:avLst/>
              <a:gdLst>
                <a:gd name="connsiteX0" fmla="*/ 0 w 1544892"/>
                <a:gd name="connsiteY0" fmla="*/ 61435 h 614352"/>
                <a:gd name="connsiteX1" fmla="*/ 61435 w 1544892"/>
                <a:gd name="connsiteY1" fmla="*/ 0 h 614352"/>
                <a:gd name="connsiteX2" fmla="*/ 1483457 w 1544892"/>
                <a:gd name="connsiteY2" fmla="*/ 0 h 614352"/>
                <a:gd name="connsiteX3" fmla="*/ 1544892 w 1544892"/>
                <a:gd name="connsiteY3" fmla="*/ 61435 h 614352"/>
                <a:gd name="connsiteX4" fmla="*/ 1544892 w 1544892"/>
                <a:gd name="connsiteY4" fmla="*/ 552917 h 614352"/>
                <a:gd name="connsiteX5" fmla="*/ 1483457 w 1544892"/>
                <a:gd name="connsiteY5" fmla="*/ 614352 h 614352"/>
                <a:gd name="connsiteX6" fmla="*/ 61435 w 1544892"/>
                <a:gd name="connsiteY6" fmla="*/ 614352 h 614352"/>
                <a:gd name="connsiteX7" fmla="*/ 0 w 1544892"/>
                <a:gd name="connsiteY7" fmla="*/ 552917 h 614352"/>
                <a:gd name="connsiteX8" fmla="*/ 0 w 1544892"/>
                <a:gd name="connsiteY8" fmla="*/ 61435 h 61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892" h="614352">
                  <a:moveTo>
                    <a:pt x="0" y="61435"/>
                  </a:moveTo>
                  <a:cubicBezTo>
                    <a:pt x="0" y="27505"/>
                    <a:pt x="27505" y="0"/>
                    <a:pt x="61435" y="0"/>
                  </a:cubicBezTo>
                  <a:lnTo>
                    <a:pt x="1483457" y="0"/>
                  </a:lnTo>
                  <a:cubicBezTo>
                    <a:pt x="1517387" y="0"/>
                    <a:pt x="1544892" y="27505"/>
                    <a:pt x="1544892" y="61435"/>
                  </a:cubicBezTo>
                  <a:lnTo>
                    <a:pt x="1544892" y="552917"/>
                  </a:lnTo>
                  <a:cubicBezTo>
                    <a:pt x="1544892" y="586847"/>
                    <a:pt x="1517387" y="614352"/>
                    <a:pt x="1483457" y="614352"/>
                  </a:cubicBezTo>
                  <a:lnTo>
                    <a:pt x="61435" y="614352"/>
                  </a:lnTo>
                  <a:cubicBezTo>
                    <a:pt x="27505" y="614352"/>
                    <a:pt x="0" y="586847"/>
                    <a:pt x="0" y="552917"/>
                  </a:cubicBezTo>
                  <a:lnTo>
                    <a:pt x="0" y="61435"/>
                  </a:lnTo>
                  <a:close/>
                </a:path>
              </a:pathLst>
            </a:custGeom>
          </p:spPr>
          <p:style>
            <a:lnRef idx="1">
              <a:schemeClr val="accent2"/>
            </a:lnRef>
            <a:fillRef idx="3">
              <a:schemeClr val="accent2"/>
            </a:fillRef>
            <a:effectRef idx="2">
              <a:schemeClr val="accent2"/>
            </a:effectRef>
            <a:fontRef idx="minor">
              <a:schemeClr val="lt1"/>
            </a:fontRef>
          </p:style>
          <p:txBody>
            <a:bodyPr spcFirstLastPara="0" vert="horz" wrap="square" lIns="90173" tIns="67313" rIns="90173" bIns="67313" numCol="1" spcCol="1270" anchor="ctr" anchorCtr="0">
              <a:noAutofit/>
            </a:bodyPr>
            <a:lstStyle/>
            <a:p>
              <a:pPr algn="ctr" defTabSz="1600200">
                <a:lnSpc>
                  <a:spcPct val="90000"/>
                </a:lnSpc>
                <a:spcBef>
                  <a:spcPct val="0"/>
                </a:spcBef>
                <a:spcAft>
                  <a:spcPct val="35000"/>
                </a:spcAft>
              </a:pPr>
              <a:r>
                <a:rPr lang="en-US" sz="1620" b="1" dirty="0">
                  <a:solidFill>
                    <a:prstClr val="white"/>
                  </a:solidFill>
                  <a:latin typeface="Calibri"/>
                  <a:ea typeface="Verdana" panose="020B0604030504040204" pitchFamily="34" charset="0"/>
                </a:rPr>
                <a:t>JCIT(A)</a:t>
              </a:r>
            </a:p>
          </p:txBody>
        </p:sp>
        <p:sp>
          <p:nvSpPr>
            <p:cNvPr id="249" name="Freeform 248"/>
            <p:cNvSpPr/>
            <p:nvPr/>
          </p:nvSpPr>
          <p:spPr>
            <a:xfrm>
              <a:off x="5070459" y="4087051"/>
              <a:ext cx="1713146" cy="708554"/>
            </a:xfrm>
            <a:custGeom>
              <a:avLst/>
              <a:gdLst>
                <a:gd name="connsiteX0" fmla="*/ 0 w 1738003"/>
                <a:gd name="connsiteY0" fmla="*/ 143349 h 1433489"/>
                <a:gd name="connsiteX1" fmla="*/ 143349 w 1738003"/>
                <a:gd name="connsiteY1" fmla="*/ 0 h 1433489"/>
                <a:gd name="connsiteX2" fmla="*/ 1594654 w 1738003"/>
                <a:gd name="connsiteY2" fmla="*/ 0 h 1433489"/>
                <a:gd name="connsiteX3" fmla="*/ 1738003 w 1738003"/>
                <a:gd name="connsiteY3" fmla="*/ 143349 h 1433489"/>
                <a:gd name="connsiteX4" fmla="*/ 1738003 w 1738003"/>
                <a:gd name="connsiteY4" fmla="*/ 1290140 h 1433489"/>
                <a:gd name="connsiteX5" fmla="*/ 1594654 w 1738003"/>
                <a:gd name="connsiteY5" fmla="*/ 1433489 h 1433489"/>
                <a:gd name="connsiteX6" fmla="*/ 143349 w 1738003"/>
                <a:gd name="connsiteY6" fmla="*/ 1433489 h 1433489"/>
                <a:gd name="connsiteX7" fmla="*/ 0 w 1738003"/>
                <a:gd name="connsiteY7" fmla="*/ 1290140 h 1433489"/>
                <a:gd name="connsiteX8" fmla="*/ 0 w 1738003"/>
                <a:gd name="connsiteY8" fmla="*/ 143349 h 143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8003" h="1433489">
                  <a:moveTo>
                    <a:pt x="0" y="143349"/>
                  </a:moveTo>
                  <a:cubicBezTo>
                    <a:pt x="0" y="64180"/>
                    <a:pt x="64180" y="0"/>
                    <a:pt x="143349" y="0"/>
                  </a:cubicBezTo>
                  <a:lnTo>
                    <a:pt x="1594654" y="0"/>
                  </a:lnTo>
                  <a:cubicBezTo>
                    <a:pt x="1673823" y="0"/>
                    <a:pt x="1738003" y="64180"/>
                    <a:pt x="1738003" y="143349"/>
                  </a:cubicBezTo>
                  <a:lnTo>
                    <a:pt x="1738003" y="1290140"/>
                  </a:lnTo>
                  <a:cubicBezTo>
                    <a:pt x="1738003" y="1369309"/>
                    <a:pt x="1673823" y="1433489"/>
                    <a:pt x="1594654" y="1433489"/>
                  </a:cubicBezTo>
                  <a:lnTo>
                    <a:pt x="143349" y="1433489"/>
                  </a:lnTo>
                  <a:cubicBezTo>
                    <a:pt x="64180" y="1433489"/>
                    <a:pt x="0" y="1369309"/>
                    <a:pt x="0" y="1290140"/>
                  </a:cubicBezTo>
                  <a:lnTo>
                    <a:pt x="0" y="143349"/>
                  </a:lnTo>
                  <a:close/>
                </a:path>
              </a:pathLst>
            </a:custGeom>
            <a:ln>
              <a:solidFill>
                <a:schemeClr val="accent6">
                  <a:lumMod val="50000"/>
                </a:schemeClr>
              </a:solidFill>
            </a:ln>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591" tIns="71591" rIns="71591" bIns="440202" numCol="1" spcCol="1270" anchor="t" anchorCtr="0">
              <a:noAutofit/>
            </a:bodyPr>
            <a:lstStyle/>
            <a:p>
              <a:pPr marL="0" lvl="1" algn="ctr" defTabSz="746760">
                <a:spcBef>
                  <a:spcPct val="0"/>
                </a:spcBef>
              </a:pPr>
              <a:r>
                <a:rPr lang="en-US" sz="1620" dirty="0">
                  <a:solidFill>
                    <a:prstClr val="black">
                      <a:hueOff val="0"/>
                      <a:satOff val="0"/>
                      <a:lumOff val="0"/>
                      <a:alphaOff val="0"/>
                    </a:prstClr>
                  </a:solidFill>
                  <a:latin typeface="Calibri"/>
                  <a:ea typeface="Verdana" panose="020B0604030504040204" pitchFamily="34" charset="0"/>
                </a:rPr>
                <a:t>Along with show-cause penalty notice (if any) </a:t>
              </a:r>
            </a:p>
          </p:txBody>
        </p:sp>
        <p:sp>
          <p:nvSpPr>
            <p:cNvPr id="250" name="Freeform 249"/>
            <p:cNvSpPr/>
            <p:nvPr/>
          </p:nvSpPr>
          <p:spPr>
            <a:xfrm>
              <a:off x="5262712" y="3768830"/>
              <a:ext cx="1362497" cy="323601"/>
            </a:xfrm>
            <a:custGeom>
              <a:avLst/>
              <a:gdLst>
                <a:gd name="connsiteX0" fmla="*/ 0 w 1544892"/>
                <a:gd name="connsiteY0" fmla="*/ 61435 h 614352"/>
                <a:gd name="connsiteX1" fmla="*/ 61435 w 1544892"/>
                <a:gd name="connsiteY1" fmla="*/ 0 h 614352"/>
                <a:gd name="connsiteX2" fmla="*/ 1483457 w 1544892"/>
                <a:gd name="connsiteY2" fmla="*/ 0 h 614352"/>
                <a:gd name="connsiteX3" fmla="*/ 1544892 w 1544892"/>
                <a:gd name="connsiteY3" fmla="*/ 61435 h 614352"/>
                <a:gd name="connsiteX4" fmla="*/ 1544892 w 1544892"/>
                <a:gd name="connsiteY4" fmla="*/ 552917 h 614352"/>
                <a:gd name="connsiteX5" fmla="*/ 1483457 w 1544892"/>
                <a:gd name="connsiteY5" fmla="*/ 614352 h 614352"/>
                <a:gd name="connsiteX6" fmla="*/ 61435 w 1544892"/>
                <a:gd name="connsiteY6" fmla="*/ 614352 h 614352"/>
                <a:gd name="connsiteX7" fmla="*/ 0 w 1544892"/>
                <a:gd name="connsiteY7" fmla="*/ 552917 h 614352"/>
                <a:gd name="connsiteX8" fmla="*/ 0 w 1544892"/>
                <a:gd name="connsiteY8" fmla="*/ 61435 h 61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892" h="614352">
                  <a:moveTo>
                    <a:pt x="0" y="61435"/>
                  </a:moveTo>
                  <a:cubicBezTo>
                    <a:pt x="0" y="27505"/>
                    <a:pt x="27505" y="0"/>
                    <a:pt x="61435" y="0"/>
                  </a:cubicBezTo>
                  <a:lnTo>
                    <a:pt x="1483457" y="0"/>
                  </a:lnTo>
                  <a:cubicBezTo>
                    <a:pt x="1517387" y="0"/>
                    <a:pt x="1544892" y="27505"/>
                    <a:pt x="1544892" y="61435"/>
                  </a:cubicBezTo>
                  <a:lnTo>
                    <a:pt x="1544892" y="552917"/>
                  </a:lnTo>
                  <a:cubicBezTo>
                    <a:pt x="1544892" y="586847"/>
                    <a:pt x="1517387" y="614352"/>
                    <a:pt x="1483457" y="614352"/>
                  </a:cubicBezTo>
                  <a:lnTo>
                    <a:pt x="61435" y="614352"/>
                  </a:lnTo>
                  <a:cubicBezTo>
                    <a:pt x="27505" y="614352"/>
                    <a:pt x="0" y="586847"/>
                    <a:pt x="0" y="552917"/>
                  </a:cubicBezTo>
                  <a:lnTo>
                    <a:pt x="0" y="61435"/>
                  </a:lnTo>
                  <a:close/>
                </a:path>
              </a:pathLst>
            </a:custGeom>
            <a:solidFill>
              <a:schemeClr val="accent6">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spcFirstLastPara="0" vert="horz" wrap="square" lIns="90173" tIns="67313" rIns="90173" bIns="67313" numCol="1" spcCol="1270" anchor="ctr" anchorCtr="0">
              <a:noAutofit/>
            </a:bodyPr>
            <a:lstStyle/>
            <a:p>
              <a:pPr algn="ctr" defTabSz="1600200">
                <a:lnSpc>
                  <a:spcPct val="90000"/>
                </a:lnSpc>
                <a:spcBef>
                  <a:spcPct val="0"/>
                </a:spcBef>
                <a:spcAft>
                  <a:spcPct val="35000"/>
                </a:spcAft>
              </a:pPr>
              <a:r>
                <a:rPr lang="en-US" sz="1620" b="1" dirty="0">
                  <a:solidFill>
                    <a:prstClr val="white"/>
                  </a:solidFill>
                  <a:latin typeface="Calibri"/>
                  <a:ea typeface="Verdana" panose="020B0604030504040204" pitchFamily="34" charset="0"/>
                </a:rPr>
                <a:t>Finalize Order</a:t>
              </a:r>
            </a:p>
          </p:txBody>
        </p:sp>
        <p:sp>
          <p:nvSpPr>
            <p:cNvPr id="213" name="Left Arrow 212"/>
            <p:cNvSpPr/>
            <p:nvPr/>
          </p:nvSpPr>
          <p:spPr bwMode="gray">
            <a:xfrm rot="16200000">
              <a:off x="3285610" y="3516833"/>
              <a:ext cx="365646" cy="134318"/>
            </a:xfrm>
            <a:prstGeom prst="leftArrow">
              <a:avLst/>
            </a:prstGeom>
            <a:solidFill>
              <a:schemeClr val="accent2"/>
            </a:solidFill>
            <a:ln w="19050" algn="ctr">
              <a:solidFill>
                <a:schemeClr val="accent2"/>
              </a:solidFill>
              <a:miter lim="800000"/>
              <a:headEnd/>
              <a:tailEnd/>
            </a:ln>
          </p:spPr>
          <p:txBody>
            <a:bodyPr rot="0" spcFirstLastPara="0" vertOverflow="overflow" horzOverflow="overflow" vert="horz" wrap="square" lIns="106680" tIns="106680" rIns="106680" bIns="106680" numCol="1" spcCol="0" rtlCol="0" fromWordArt="0" anchor="ctr" anchorCtr="0" forceAA="0" compatLnSpc="1">
              <a:prstTxWarp prst="textNoShape">
                <a:avLst/>
              </a:prstTxWarp>
              <a:noAutofit/>
            </a:bodyPr>
            <a:lstStyle/>
            <a:p>
              <a:pPr algn="ctr" defTabSz="1097280">
                <a:lnSpc>
                  <a:spcPct val="106000"/>
                </a:lnSpc>
              </a:pPr>
              <a:endParaRPr lang="en-IN" sz="1620" b="1" dirty="0">
                <a:solidFill>
                  <a:prstClr val="white"/>
                </a:solidFill>
                <a:latin typeface="Calibri"/>
                <a:ea typeface="Verdana" panose="020B0604030504040204" pitchFamily="34" charset="0"/>
              </a:endParaRPr>
            </a:p>
          </p:txBody>
        </p:sp>
        <p:sp>
          <p:nvSpPr>
            <p:cNvPr id="214" name="Left Arrow 213"/>
            <p:cNvSpPr/>
            <p:nvPr/>
          </p:nvSpPr>
          <p:spPr bwMode="gray">
            <a:xfrm rot="16200000">
              <a:off x="5618146" y="3258385"/>
              <a:ext cx="655123" cy="134318"/>
            </a:xfrm>
            <a:prstGeom prst="leftArrow">
              <a:avLst/>
            </a:prstGeom>
            <a:solidFill>
              <a:schemeClr val="accent2"/>
            </a:solidFill>
            <a:ln w="19050" algn="ctr">
              <a:solidFill>
                <a:schemeClr val="accent2"/>
              </a:solidFill>
              <a:miter lim="800000"/>
              <a:headEnd/>
              <a:tailEnd/>
            </a:ln>
          </p:spPr>
          <p:txBody>
            <a:bodyPr rot="0" spcFirstLastPara="0" vertOverflow="overflow" horzOverflow="overflow" vert="horz" wrap="square" lIns="106680" tIns="106680" rIns="106680" bIns="106680" numCol="1" spcCol="0" rtlCol="0" fromWordArt="0" anchor="ctr" anchorCtr="0" forceAA="0" compatLnSpc="1">
              <a:prstTxWarp prst="textNoShape">
                <a:avLst/>
              </a:prstTxWarp>
              <a:noAutofit/>
            </a:bodyPr>
            <a:lstStyle/>
            <a:p>
              <a:pPr algn="ctr" defTabSz="1097280">
                <a:lnSpc>
                  <a:spcPct val="106000"/>
                </a:lnSpc>
              </a:pPr>
              <a:endParaRPr lang="en-IN" sz="1620" b="1" dirty="0">
                <a:solidFill>
                  <a:prstClr val="white"/>
                </a:solidFill>
                <a:latin typeface="Calibri"/>
                <a:ea typeface="Verdana" panose="020B0604030504040204" pitchFamily="34" charset="0"/>
              </a:endParaRPr>
            </a:p>
          </p:txBody>
        </p:sp>
        <p:sp>
          <p:nvSpPr>
            <p:cNvPr id="216" name="TextBox 215"/>
            <p:cNvSpPr txBox="1"/>
            <p:nvPr/>
          </p:nvSpPr>
          <p:spPr>
            <a:xfrm>
              <a:off x="2754387" y="2725653"/>
              <a:ext cx="1483256" cy="604437"/>
            </a:xfrm>
            <a:prstGeom prst="roundRect">
              <a:avLst/>
            </a:prstGeom>
            <a:noFill/>
            <a:ln>
              <a:solidFill>
                <a:schemeClr val="accent2"/>
              </a:solidFill>
            </a:ln>
          </p:spPr>
          <p:txBody>
            <a:bodyPr wrap="square" lIns="0" tIns="0" rIns="0" bIns="0" rtlCol="0">
              <a:spAutoFit/>
            </a:bodyPr>
            <a:lstStyle/>
            <a:p>
              <a:pPr algn="ctr" defTabSz="1097280">
                <a:spcBef>
                  <a:spcPts val="720"/>
                </a:spcBef>
                <a:buSzPct val="100000"/>
              </a:pPr>
              <a:r>
                <a:rPr lang="en-US" sz="1620" dirty="0">
                  <a:solidFill>
                    <a:srgbClr val="313131"/>
                  </a:solidFill>
                  <a:latin typeface="Calibri"/>
                  <a:ea typeface="Verdana" panose="020B0604030504040204" pitchFamily="34" charset="0"/>
                </a:rPr>
                <a:t>If intends to enhance assessment/ penalty or reduce refund</a:t>
              </a:r>
              <a:endParaRPr lang="en-IN" sz="1620" dirty="0">
                <a:solidFill>
                  <a:srgbClr val="313131"/>
                </a:solidFill>
                <a:latin typeface="Calibri"/>
                <a:ea typeface="Verdana" panose="020B0604030504040204" pitchFamily="34" charset="0"/>
              </a:endParaRPr>
            </a:p>
          </p:txBody>
        </p:sp>
        <p:sp>
          <p:nvSpPr>
            <p:cNvPr id="217" name="TextBox 216"/>
            <p:cNvSpPr txBox="1"/>
            <p:nvPr/>
          </p:nvSpPr>
          <p:spPr>
            <a:xfrm>
              <a:off x="5453611" y="2727418"/>
              <a:ext cx="896081" cy="201479"/>
            </a:xfrm>
            <a:prstGeom prst="roundRect">
              <a:avLst/>
            </a:prstGeom>
            <a:noFill/>
            <a:ln>
              <a:solidFill>
                <a:schemeClr val="accent2"/>
              </a:solidFill>
            </a:ln>
          </p:spPr>
          <p:txBody>
            <a:bodyPr wrap="square" lIns="0" tIns="0" rIns="0" bIns="0" rtlCol="0">
              <a:spAutoFit/>
            </a:bodyPr>
            <a:lstStyle/>
            <a:p>
              <a:pPr algn="ctr" defTabSz="1097280">
                <a:spcBef>
                  <a:spcPts val="720"/>
                </a:spcBef>
                <a:buSzPct val="100000"/>
              </a:pPr>
              <a:r>
                <a:rPr lang="en-US" sz="1620" dirty="0">
                  <a:solidFill>
                    <a:srgbClr val="313131"/>
                  </a:solidFill>
                  <a:latin typeface="Calibri"/>
                  <a:ea typeface="Verdana" panose="020B0604030504040204" pitchFamily="34" charset="0"/>
                </a:rPr>
                <a:t>Others</a:t>
              </a:r>
              <a:endParaRPr lang="en-IN" sz="1620" dirty="0">
                <a:solidFill>
                  <a:srgbClr val="313131"/>
                </a:solidFill>
                <a:latin typeface="Calibri"/>
                <a:ea typeface="Verdana" panose="020B0604030504040204" pitchFamily="34" charset="0"/>
              </a:endParaRPr>
            </a:p>
          </p:txBody>
        </p:sp>
        <p:sp>
          <p:nvSpPr>
            <p:cNvPr id="45" name="Freeform 44"/>
            <p:cNvSpPr/>
            <p:nvPr/>
          </p:nvSpPr>
          <p:spPr>
            <a:xfrm>
              <a:off x="4123010" y="3494855"/>
              <a:ext cx="1207987" cy="542418"/>
            </a:xfrm>
            <a:custGeom>
              <a:avLst/>
              <a:gdLst>
                <a:gd name="connsiteX0" fmla="*/ 0 w 1738003"/>
                <a:gd name="connsiteY0" fmla="*/ 143349 h 1433489"/>
                <a:gd name="connsiteX1" fmla="*/ 143349 w 1738003"/>
                <a:gd name="connsiteY1" fmla="*/ 0 h 1433489"/>
                <a:gd name="connsiteX2" fmla="*/ 1594654 w 1738003"/>
                <a:gd name="connsiteY2" fmla="*/ 0 h 1433489"/>
                <a:gd name="connsiteX3" fmla="*/ 1738003 w 1738003"/>
                <a:gd name="connsiteY3" fmla="*/ 143349 h 1433489"/>
                <a:gd name="connsiteX4" fmla="*/ 1738003 w 1738003"/>
                <a:gd name="connsiteY4" fmla="*/ 1290140 h 1433489"/>
                <a:gd name="connsiteX5" fmla="*/ 1594654 w 1738003"/>
                <a:gd name="connsiteY5" fmla="*/ 1433489 h 1433489"/>
                <a:gd name="connsiteX6" fmla="*/ 143349 w 1738003"/>
                <a:gd name="connsiteY6" fmla="*/ 1433489 h 1433489"/>
                <a:gd name="connsiteX7" fmla="*/ 0 w 1738003"/>
                <a:gd name="connsiteY7" fmla="*/ 1290140 h 1433489"/>
                <a:gd name="connsiteX8" fmla="*/ 0 w 1738003"/>
                <a:gd name="connsiteY8" fmla="*/ 143349 h 143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8003" h="1433489">
                  <a:moveTo>
                    <a:pt x="0" y="143349"/>
                  </a:moveTo>
                  <a:cubicBezTo>
                    <a:pt x="0" y="64180"/>
                    <a:pt x="64180" y="0"/>
                    <a:pt x="143349" y="0"/>
                  </a:cubicBezTo>
                  <a:lnTo>
                    <a:pt x="1594654" y="0"/>
                  </a:lnTo>
                  <a:cubicBezTo>
                    <a:pt x="1673823" y="0"/>
                    <a:pt x="1738003" y="64180"/>
                    <a:pt x="1738003" y="143349"/>
                  </a:cubicBezTo>
                  <a:lnTo>
                    <a:pt x="1738003" y="1290140"/>
                  </a:lnTo>
                  <a:cubicBezTo>
                    <a:pt x="1738003" y="1369309"/>
                    <a:pt x="1673823" y="1433489"/>
                    <a:pt x="1594654" y="1433489"/>
                  </a:cubicBezTo>
                  <a:lnTo>
                    <a:pt x="143349" y="1433489"/>
                  </a:lnTo>
                  <a:cubicBezTo>
                    <a:pt x="64180" y="1433489"/>
                    <a:pt x="0" y="1369309"/>
                    <a:pt x="0" y="1290140"/>
                  </a:cubicBezTo>
                  <a:lnTo>
                    <a:pt x="0" y="143349"/>
                  </a:lnTo>
                  <a:close/>
                </a:path>
              </a:pathLst>
            </a:custGeom>
            <a:ln>
              <a:noFill/>
            </a:ln>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591" tIns="71591" rIns="71591" bIns="440202" numCol="1" spcCol="1270" anchor="t" anchorCtr="0">
              <a:noAutofit/>
            </a:bodyPr>
            <a:lstStyle/>
            <a:p>
              <a:pPr marL="0" lvl="1" algn="ctr" defTabSz="746760">
                <a:spcBef>
                  <a:spcPct val="0"/>
                </a:spcBef>
              </a:pPr>
              <a:r>
                <a:rPr lang="en-US" sz="1620" dirty="0">
                  <a:solidFill>
                    <a:prstClr val="black">
                      <a:hueOff val="0"/>
                      <a:satOff val="0"/>
                      <a:lumOff val="0"/>
                      <a:alphaOff val="0"/>
                    </a:prstClr>
                  </a:solidFill>
                  <a:latin typeface="Calibri"/>
                  <a:ea typeface="Verdana" panose="020B0604030504040204" pitchFamily="34" charset="0"/>
                </a:rPr>
                <a:t>JCIT(A) after considering the </a:t>
              </a:r>
            </a:p>
            <a:p>
              <a:pPr marL="0" lvl="1" algn="ctr" defTabSz="746760">
                <a:spcBef>
                  <a:spcPct val="0"/>
                </a:spcBef>
              </a:pPr>
              <a:endParaRPr lang="en-US" sz="1620" dirty="0">
                <a:solidFill>
                  <a:prstClr val="black">
                    <a:hueOff val="0"/>
                    <a:satOff val="0"/>
                    <a:lumOff val="0"/>
                    <a:alphaOff val="0"/>
                  </a:prstClr>
                </a:solidFill>
                <a:latin typeface="Calibri"/>
                <a:ea typeface="Verdana" panose="020B0604030504040204" pitchFamily="34" charset="0"/>
              </a:endParaRPr>
            </a:p>
            <a:p>
              <a:pPr marL="0" lvl="1" algn="ctr" defTabSz="746760">
                <a:spcBef>
                  <a:spcPct val="0"/>
                </a:spcBef>
              </a:pPr>
              <a:r>
                <a:rPr lang="en-US" sz="1620" dirty="0">
                  <a:solidFill>
                    <a:prstClr val="black">
                      <a:hueOff val="0"/>
                      <a:satOff val="0"/>
                      <a:lumOff val="0"/>
                      <a:alphaOff val="0"/>
                    </a:prstClr>
                  </a:solidFill>
                  <a:latin typeface="Calibri"/>
                  <a:ea typeface="Verdana" panose="020B0604030504040204" pitchFamily="34" charset="0"/>
                </a:rPr>
                <a:t>response </a:t>
              </a:r>
            </a:p>
          </p:txBody>
        </p:sp>
        <p:sp>
          <p:nvSpPr>
            <p:cNvPr id="42" name="Left Arrow 41"/>
            <p:cNvSpPr/>
            <p:nvPr/>
          </p:nvSpPr>
          <p:spPr bwMode="gray">
            <a:xfrm rot="10800000">
              <a:off x="4422460" y="3941590"/>
              <a:ext cx="648000" cy="134318"/>
            </a:xfrm>
            <a:prstGeom prst="leftArrow">
              <a:avLst/>
            </a:prstGeom>
            <a:solidFill>
              <a:schemeClr val="accent2"/>
            </a:solidFill>
            <a:ln w="19050" algn="ctr">
              <a:solidFill>
                <a:schemeClr val="accent2"/>
              </a:solidFill>
              <a:miter lim="800000"/>
              <a:headEnd/>
              <a:tailEnd/>
            </a:ln>
          </p:spPr>
          <p:txBody>
            <a:bodyPr rot="0" spcFirstLastPara="0" vertOverflow="overflow" horzOverflow="overflow" vert="horz" wrap="square" lIns="106680" tIns="106680" rIns="106680" bIns="106680" numCol="1" spcCol="0" rtlCol="0" fromWordArt="0" anchor="ctr" anchorCtr="0" forceAA="0" compatLnSpc="1">
              <a:prstTxWarp prst="textNoShape">
                <a:avLst/>
              </a:prstTxWarp>
              <a:noAutofit/>
            </a:bodyPr>
            <a:lstStyle/>
            <a:p>
              <a:pPr algn="ctr" defTabSz="1097280">
                <a:lnSpc>
                  <a:spcPct val="106000"/>
                </a:lnSpc>
              </a:pPr>
              <a:endParaRPr lang="en-IN" sz="1620" b="1" dirty="0">
                <a:solidFill>
                  <a:prstClr val="white"/>
                </a:solidFill>
                <a:latin typeface="Calibri"/>
                <a:ea typeface="Verdana" panose="020B0604030504040204" pitchFamily="34" charset="0"/>
              </a:endParaRPr>
            </a:p>
          </p:txBody>
        </p:sp>
      </p:grpSp>
      <p:grpSp>
        <p:nvGrpSpPr>
          <p:cNvPr id="11" name="Group 10">
            <a:extLst>
              <a:ext uri="{FF2B5EF4-FFF2-40B4-BE49-F238E27FC236}">
                <a16:creationId xmlns:a16="http://schemas.microsoft.com/office/drawing/2014/main" id="{1B815322-9CB9-6074-41C9-4CA1DBB841B2}"/>
              </a:ext>
            </a:extLst>
          </p:cNvPr>
          <p:cNvGrpSpPr/>
          <p:nvPr/>
        </p:nvGrpSpPr>
        <p:grpSpPr>
          <a:xfrm>
            <a:off x="2580211" y="6067537"/>
            <a:ext cx="5174821" cy="1566725"/>
            <a:chOff x="2150175" y="5056288"/>
            <a:chExt cx="4312351" cy="1305606"/>
          </a:xfrm>
        </p:grpSpPr>
        <p:sp>
          <p:nvSpPr>
            <p:cNvPr id="248" name="Freeform 247"/>
            <p:cNvSpPr/>
            <p:nvPr/>
          </p:nvSpPr>
          <p:spPr>
            <a:xfrm>
              <a:off x="2150175" y="6034088"/>
              <a:ext cx="1350002" cy="305669"/>
            </a:xfrm>
            <a:custGeom>
              <a:avLst/>
              <a:gdLst>
                <a:gd name="connsiteX0" fmla="*/ 0 w 1544892"/>
                <a:gd name="connsiteY0" fmla="*/ 61435 h 614352"/>
                <a:gd name="connsiteX1" fmla="*/ 61435 w 1544892"/>
                <a:gd name="connsiteY1" fmla="*/ 0 h 614352"/>
                <a:gd name="connsiteX2" fmla="*/ 1483457 w 1544892"/>
                <a:gd name="connsiteY2" fmla="*/ 0 h 614352"/>
                <a:gd name="connsiteX3" fmla="*/ 1544892 w 1544892"/>
                <a:gd name="connsiteY3" fmla="*/ 61435 h 614352"/>
                <a:gd name="connsiteX4" fmla="*/ 1544892 w 1544892"/>
                <a:gd name="connsiteY4" fmla="*/ 552917 h 614352"/>
                <a:gd name="connsiteX5" fmla="*/ 1483457 w 1544892"/>
                <a:gd name="connsiteY5" fmla="*/ 614352 h 614352"/>
                <a:gd name="connsiteX6" fmla="*/ 61435 w 1544892"/>
                <a:gd name="connsiteY6" fmla="*/ 614352 h 614352"/>
                <a:gd name="connsiteX7" fmla="*/ 0 w 1544892"/>
                <a:gd name="connsiteY7" fmla="*/ 552917 h 614352"/>
                <a:gd name="connsiteX8" fmla="*/ 0 w 1544892"/>
                <a:gd name="connsiteY8" fmla="*/ 61435 h 61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892" h="614352">
                  <a:moveTo>
                    <a:pt x="0" y="61435"/>
                  </a:moveTo>
                  <a:cubicBezTo>
                    <a:pt x="0" y="27505"/>
                    <a:pt x="27505" y="0"/>
                    <a:pt x="61435" y="0"/>
                  </a:cubicBezTo>
                  <a:lnTo>
                    <a:pt x="1483457" y="0"/>
                  </a:lnTo>
                  <a:cubicBezTo>
                    <a:pt x="1517387" y="0"/>
                    <a:pt x="1544892" y="27505"/>
                    <a:pt x="1544892" y="61435"/>
                  </a:cubicBezTo>
                  <a:lnTo>
                    <a:pt x="1544892" y="552917"/>
                  </a:lnTo>
                  <a:cubicBezTo>
                    <a:pt x="1544892" y="586847"/>
                    <a:pt x="1517387" y="614352"/>
                    <a:pt x="1483457" y="614352"/>
                  </a:cubicBezTo>
                  <a:lnTo>
                    <a:pt x="61435" y="614352"/>
                  </a:lnTo>
                  <a:cubicBezTo>
                    <a:pt x="27505" y="614352"/>
                    <a:pt x="0" y="586847"/>
                    <a:pt x="0" y="552917"/>
                  </a:cubicBezTo>
                  <a:lnTo>
                    <a:pt x="0" y="61435"/>
                  </a:lnTo>
                  <a:close/>
                </a:path>
              </a:pathLst>
            </a:custGeom>
          </p:spPr>
          <p:style>
            <a:lnRef idx="1">
              <a:schemeClr val="accent6"/>
            </a:lnRef>
            <a:fillRef idx="3">
              <a:schemeClr val="accent6"/>
            </a:fillRef>
            <a:effectRef idx="2">
              <a:schemeClr val="accent6"/>
            </a:effectRef>
            <a:fontRef idx="minor">
              <a:schemeClr val="lt1"/>
            </a:fontRef>
          </p:style>
          <p:txBody>
            <a:bodyPr spcFirstLastPara="0" vert="horz" wrap="square" lIns="90173" tIns="67313" rIns="90173" bIns="67313" numCol="1" spcCol="1270" anchor="ctr" anchorCtr="0">
              <a:noAutofit/>
            </a:bodyPr>
            <a:lstStyle/>
            <a:p>
              <a:pPr algn="ctr" defTabSz="1600200">
                <a:lnSpc>
                  <a:spcPct val="90000"/>
                </a:lnSpc>
                <a:spcBef>
                  <a:spcPct val="0"/>
                </a:spcBef>
                <a:spcAft>
                  <a:spcPct val="35000"/>
                </a:spcAft>
              </a:pPr>
              <a:r>
                <a:rPr lang="en-US" sz="1620" b="1" dirty="0">
                  <a:solidFill>
                    <a:prstClr val="white"/>
                  </a:solidFill>
                  <a:latin typeface="Calibri"/>
                  <a:ea typeface="Verdana" panose="020B0604030504040204" pitchFamily="34" charset="0"/>
                </a:rPr>
                <a:t>Taxpayer</a:t>
              </a:r>
            </a:p>
          </p:txBody>
        </p:sp>
        <p:sp>
          <p:nvSpPr>
            <p:cNvPr id="252" name="Freeform 251"/>
            <p:cNvSpPr/>
            <p:nvPr/>
          </p:nvSpPr>
          <p:spPr>
            <a:xfrm>
              <a:off x="5112524" y="6056225"/>
              <a:ext cx="1350002" cy="305669"/>
            </a:xfrm>
            <a:custGeom>
              <a:avLst/>
              <a:gdLst>
                <a:gd name="connsiteX0" fmla="*/ 0 w 1544892"/>
                <a:gd name="connsiteY0" fmla="*/ 61435 h 614352"/>
                <a:gd name="connsiteX1" fmla="*/ 61435 w 1544892"/>
                <a:gd name="connsiteY1" fmla="*/ 0 h 614352"/>
                <a:gd name="connsiteX2" fmla="*/ 1483457 w 1544892"/>
                <a:gd name="connsiteY2" fmla="*/ 0 h 614352"/>
                <a:gd name="connsiteX3" fmla="*/ 1544892 w 1544892"/>
                <a:gd name="connsiteY3" fmla="*/ 61435 h 614352"/>
                <a:gd name="connsiteX4" fmla="*/ 1544892 w 1544892"/>
                <a:gd name="connsiteY4" fmla="*/ 552917 h 614352"/>
                <a:gd name="connsiteX5" fmla="*/ 1483457 w 1544892"/>
                <a:gd name="connsiteY5" fmla="*/ 614352 h 614352"/>
                <a:gd name="connsiteX6" fmla="*/ 61435 w 1544892"/>
                <a:gd name="connsiteY6" fmla="*/ 614352 h 614352"/>
                <a:gd name="connsiteX7" fmla="*/ 0 w 1544892"/>
                <a:gd name="connsiteY7" fmla="*/ 552917 h 614352"/>
                <a:gd name="connsiteX8" fmla="*/ 0 w 1544892"/>
                <a:gd name="connsiteY8" fmla="*/ 61435 h 61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892" h="614352">
                  <a:moveTo>
                    <a:pt x="0" y="61435"/>
                  </a:moveTo>
                  <a:cubicBezTo>
                    <a:pt x="0" y="27505"/>
                    <a:pt x="27505" y="0"/>
                    <a:pt x="61435" y="0"/>
                  </a:cubicBezTo>
                  <a:lnTo>
                    <a:pt x="1483457" y="0"/>
                  </a:lnTo>
                  <a:cubicBezTo>
                    <a:pt x="1517387" y="0"/>
                    <a:pt x="1544892" y="27505"/>
                    <a:pt x="1544892" y="61435"/>
                  </a:cubicBezTo>
                  <a:lnTo>
                    <a:pt x="1544892" y="552917"/>
                  </a:lnTo>
                  <a:cubicBezTo>
                    <a:pt x="1544892" y="586847"/>
                    <a:pt x="1517387" y="614352"/>
                    <a:pt x="1483457" y="614352"/>
                  </a:cubicBezTo>
                  <a:lnTo>
                    <a:pt x="61435" y="614352"/>
                  </a:lnTo>
                  <a:cubicBezTo>
                    <a:pt x="27505" y="614352"/>
                    <a:pt x="0" y="586847"/>
                    <a:pt x="0" y="552917"/>
                  </a:cubicBezTo>
                  <a:lnTo>
                    <a:pt x="0" y="61435"/>
                  </a:lnTo>
                  <a:close/>
                </a:path>
              </a:pathLst>
            </a:custGeom>
            <a:solidFill>
              <a:srgbClr val="002060"/>
            </a:soli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90173" tIns="67313" rIns="90173" bIns="67313" numCol="1" spcCol="1270" anchor="ctr" anchorCtr="0">
              <a:noAutofit/>
            </a:bodyPr>
            <a:lstStyle/>
            <a:p>
              <a:pPr algn="ctr" defTabSz="1600200">
                <a:lnSpc>
                  <a:spcPct val="90000"/>
                </a:lnSpc>
                <a:spcBef>
                  <a:spcPct val="0"/>
                </a:spcBef>
                <a:spcAft>
                  <a:spcPct val="35000"/>
                </a:spcAft>
              </a:pPr>
              <a:r>
                <a:rPr lang="en-US" sz="1620" b="1" dirty="0" err="1">
                  <a:solidFill>
                    <a:prstClr val="white"/>
                  </a:solidFill>
                  <a:latin typeface="Calibri"/>
                  <a:ea typeface="Verdana" panose="020B0604030504040204" pitchFamily="34" charset="0"/>
                </a:rPr>
                <a:t>PrCCIT</a:t>
              </a:r>
              <a:r>
                <a:rPr lang="en-US" sz="1620" b="1" dirty="0">
                  <a:solidFill>
                    <a:prstClr val="white"/>
                  </a:solidFill>
                  <a:latin typeface="Calibri"/>
                  <a:ea typeface="Verdana" panose="020B0604030504040204" pitchFamily="34" charset="0"/>
                </a:rPr>
                <a:t>, CCIT, PCIT, CIT</a:t>
              </a:r>
            </a:p>
          </p:txBody>
        </p:sp>
        <p:cxnSp>
          <p:nvCxnSpPr>
            <p:cNvPr id="261" name="Straight Connector 260"/>
            <p:cNvCxnSpPr>
              <a:cxnSpLocks/>
            </p:cNvCxnSpPr>
            <p:nvPr/>
          </p:nvCxnSpPr>
          <p:spPr>
            <a:xfrm rot="20880000" flipH="1">
              <a:off x="4148497" y="5056288"/>
              <a:ext cx="180000" cy="810000"/>
            </a:xfrm>
            <a:prstGeom prst="line">
              <a:avLst/>
            </a:prstGeom>
            <a:ln w="5715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6" name="Freeform 75"/>
            <p:cNvSpPr/>
            <p:nvPr/>
          </p:nvSpPr>
          <p:spPr>
            <a:xfrm>
              <a:off x="3631350" y="6052094"/>
              <a:ext cx="1350001" cy="305669"/>
            </a:xfrm>
            <a:custGeom>
              <a:avLst/>
              <a:gdLst>
                <a:gd name="connsiteX0" fmla="*/ 0 w 1544892"/>
                <a:gd name="connsiteY0" fmla="*/ 61435 h 614352"/>
                <a:gd name="connsiteX1" fmla="*/ 61435 w 1544892"/>
                <a:gd name="connsiteY1" fmla="*/ 0 h 614352"/>
                <a:gd name="connsiteX2" fmla="*/ 1483457 w 1544892"/>
                <a:gd name="connsiteY2" fmla="*/ 0 h 614352"/>
                <a:gd name="connsiteX3" fmla="*/ 1544892 w 1544892"/>
                <a:gd name="connsiteY3" fmla="*/ 61435 h 614352"/>
                <a:gd name="connsiteX4" fmla="*/ 1544892 w 1544892"/>
                <a:gd name="connsiteY4" fmla="*/ 552917 h 614352"/>
                <a:gd name="connsiteX5" fmla="*/ 1483457 w 1544892"/>
                <a:gd name="connsiteY5" fmla="*/ 614352 h 614352"/>
                <a:gd name="connsiteX6" fmla="*/ 61435 w 1544892"/>
                <a:gd name="connsiteY6" fmla="*/ 614352 h 614352"/>
                <a:gd name="connsiteX7" fmla="*/ 0 w 1544892"/>
                <a:gd name="connsiteY7" fmla="*/ 552917 h 614352"/>
                <a:gd name="connsiteX8" fmla="*/ 0 w 1544892"/>
                <a:gd name="connsiteY8" fmla="*/ 61435 h 61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892" h="614352">
                  <a:moveTo>
                    <a:pt x="0" y="61435"/>
                  </a:moveTo>
                  <a:cubicBezTo>
                    <a:pt x="0" y="27505"/>
                    <a:pt x="27505" y="0"/>
                    <a:pt x="61435" y="0"/>
                  </a:cubicBezTo>
                  <a:lnTo>
                    <a:pt x="1483457" y="0"/>
                  </a:lnTo>
                  <a:cubicBezTo>
                    <a:pt x="1517387" y="0"/>
                    <a:pt x="1544892" y="27505"/>
                    <a:pt x="1544892" y="61435"/>
                  </a:cubicBezTo>
                  <a:lnTo>
                    <a:pt x="1544892" y="552917"/>
                  </a:lnTo>
                  <a:cubicBezTo>
                    <a:pt x="1544892" y="586847"/>
                    <a:pt x="1517387" y="614352"/>
                    <a:pt x="1483457" y="614352"/>
                  </a:cubicBezTo>
                  <a:lnTo>
                    <a:pt x="61435" y="614352"/>
                  </a:lnTo>
                  <a:cubicBezTo>
                    <a:pt x="27505" y="614352"/>
                    <a:pt x="0" y="586847"/>
                    <a:pt x="0" y="552917"/>
                  </a:cubicBezTo>
                  <a:lnTo>
                    <a:pt x="0" y="61435"/>
                  </a:lnTo>
                  <a:close/>
                </a:path>
              </a:pathLst>
            </a:custGeom>
            <a:solidFill>
              <a:srgbClr val="C00000"/>
            </a:soli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90173" tIns="67313" rIns="90173" bIns="67313" numCol="1" spcCol="1270" anchor="ctr" anchorCtr="0">
              <a:noAutofit/>
            </a:bodyPr>
            <a:lstStyle/>
            <a:p>
              <a:pPr algn="ctr" defTabSz="1600200">
                <a:lnSpc>
                  <a:spcPct val="90000"/>
                </a:lnSpc>
                <a:spcBef>
                  <a:spcPct val="0"/>
                </a:spcBef>
                <a:spcAft>
                  <a:spcPct val="35000"/>
                </a:spcAft>
              </a:pPr>
              <a:r>
                <a:rPr lang="en-US" sz="1620" b="1" dirty="0">
                  <a:solidFill>
                    <a:prstClr val="white"/>
                  </a:solidFill>
                  <a:latin typeface="Calibri"/>
                  <a:ea typeface="Verdana" panose="020B0604030504040204" pitchFamily="34" charset="0"/>
                </a:rPr>
                <a:t>AO</a:t>
              </a:r>
            </a:p>
          </p:txBody>
        </p:sp>
        <p:sp>
          <p:nvSpPr>
            <p:cNvPr id="8" name="TextBox 7">
              <a:extLst>
                <a:ext uri="{FF2B5EF4-FFF2-40B4-BE49-F238E27FC236}">
                  <a16:creationId xmlns:a16="http://schemas.microsoft.com/office/drawing/2014/main" id="{BEBDC8FC-A3D2-5A01-09C9-8435957F23B3}"/>
                </a:ext>
              </a:extLst>
            </p:cNvPr>
            <p:cNvSpPr txBox="1"/>
            <p:nvPr/>
          </p:nvSpPr>
          <p:spPr>
            <a:xfrm>
              <a:off x="2637266" y="5298935"/>
              <a:ext cx="1844315" cy="284693"/>
            </a:xfrm>
            <a:prstGeom prst="rect">
              <a:avLst/>
            </a:prstGeom>
            <a:noFill/>
          </p:spPr>
          <p:txBody>
            <a:bodyPr wrap="square" rtlCol="0">
              <a:spAutoFit/>
            </a:bodyPr>
            <a:lstStyle/>
            <a:p>
              <a:pPr algn="ctr" defTabSz="1097280">
                <a:buSzPct val="100000"/>
              </a:pPr>
              <a:r>
                <a:rPr lang="en-US" sz="1620" dirty="0">
                  <a:solidFill>
                    <a:srgbClr val="313131"/>
                  </a:solidFill>
                  <a:latin typeface="Calibri"/>
                  <a:ea typeface="Verdana" panose="020B0604030504040204" pitchFamily="34" charset="0"/>
                </a:rPr>
                <a:t>Send a copy to</a:t>
              </a:r>
              <a:endParaRPr lang="en-IN" sz="1620" dirty="0">
                <a:solidFill>
                  <a:srgbClr val="313131"/>
                </a:solidFill>
                <a:latin typeface="Calibri"/>
                <a:ea typeface="Verdana" panose="020B0604030504040204" pitchFamily="34" charset="0"/>
              </a:endParaRPr>
            </a:p>
          </p:txBody>
        </p:sp>
      </p:grpSp>
      <p:sp>
        <p:nvSpPr>
          <p:cNvPr id="2" name="Rectangle 1">
            <a:extLst>
              <a:ext uri="{FF2B5EF4-FFF2-40B4-BE49-F238E27FC236}">
                <a16:creationId xmlns:a16="http://schemas.microsoft.com/office/drawing/2014/main" id="{D983E091-9F2E-7853-254F-D3256D552C05}"/>
              </a:ext>
            </a:extLst>
          </p:cNvPr>
          <p:cNvSpPr/>
          <p:nvPr/>
        </p:nvSpPr>
        <p:spPr>
          <a:xfrm>
            <a:off x="8970526" y="7755038"/>
            <a:ext cx="4258508" cy="2582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97624252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2D9621-81EC-8CCA-7487-9ADC190DA960}"/>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3941F9E-2C49-974A-25E8-B82E76062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1A0505DA-96F8-C644-C86B-AD316F58D1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14630398" cy="189114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A1B98635-8A47-3B22-522A-EBB1FF1EC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754629" y="0"/>
            <a:ext cx="4875772" cy="1891694"/>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25B3DF0C-51B0-F5EE-E57A-FC54BCB60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369333" y="-6369333"/>
            <a:ext cx="1891735" cy="146304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9BA6CC7-0A71-BFE1-4FD6-6A608B199428}"/>
              </a:ext>
            </a:extLst>
          </p:cNvPr>
          <p:cNvSpPr>
            <a:spLocks noGrp="1"/>
          </p:cNvSpPr>
          <p:nvPr>
            <p:ph type="ctrTitle"/>
          </p:nvPr>
        </p:nvSpPr>
        <p:spPr>
          <a:xfrm>
            <a:off x="994004" y="466838"/>
            <a:ext cx="12052828" cy="1053275"/>
          </a:xfrm>
        </p:spPr>
        <p:txBody>
          <a:bodyPr vert="horz" lIns="109728" tIns="54864" rIns="109728" bIns="54864" rtlCol="0" anchor="ctr">
            <a:noAutofit/>
          </a:bodyPr>
          <a:lstStyle/>
          <a:p>
            <a:pPr algn="l"/>
            <a:r>
              <a:rPr lang="en-IN" sz="3720" b="1" dirty="0">
                <a:solidFill>
                  <a:schemeClr val="bg1"/>
                </a:solidFill>
              </a:rPr>
              <a:t>C</a:t>
            </a:r>
            <a:r>
              <a:rPr lang="en-US" sz="3720" b="1" dirty="0">
                <a:solidFill>
                  <a:schemeClr val="bg1"/>
                </a:solidFill>
              </a:rPr>
              <a:t>IT(A)</a:t>
            </a:r>
            <a:r>
              <a:rPr lang="en-IN" sz="3720" b="1" dirty="0">
                <a:solidFill>
                  <a:schemeClr val="bg1"/>
                </a:solidFill>
              </a:rPr>
              <a:t> vs JCIT(A)</a:t>
            </a:r>
            <a:endParaRPr lang="en-US" sz="3720" b="1" dirty="0">
              <a:solidFill>
                <a:schemeClr val="bg1"/>
              </a:solidFill>
            </a:endParaRPr>
          </a:p>
        </p:txBody>
      </p:sp>
      <p:sp>
        <p:nvSpPr>
          <p:cNvPr id="5" name="TextBox 4">
            <a:extLst>
              <a:ext uri="{FF2B5EF4-FFF2-40B4-BE49-F238E27FC236}">
                <a16:creationId xmlns:a16="http://schemas.microsoft.com/office/drawing/2014/main" id="{25C11D81-5722-61EE-79B5-CFD12A6A0285}"/>
              </a:ext>
            </a:extLst>
          </p:cNvPr>
          <p:cNvSpPr txBox="1"/>
          <p:nvPr/>
        </p:nvSpPr>
        <p:spPr>
          <a:xfrm>
            <a:off x="10802112" y="7744445"/>
            <a:ext cx="36088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lumMod val="75000"/>
                  </a:prstClr>
                </a:solidFill>
                <a:effectLst/>
                <a:uLnTx/>
                <a:uFillTx/>
                <a:latin typeface="Aptos" panose="02110004020202020204"/>
                <a:ea typeface="+mn-ea"/>
                <a:cs typeface="+mn-cs"/>
              </a:rPr>
              <a:t>Adv. Srinarayan Toshniwal, CA, CS </a:t>
            </a:r>
          </a:p>
        </p:txBody>
      </p:sp>
      <p:graphicFrame>
        <p:nvGraphicFramePr>
          <p:cNvPr id="6" name="Table 5">
            <a:extLst>
              <a:ext uri="{FF2B5EF4-FFF2-40B4-BE49-F238E27FC236}">
                <a16:creationId xmlns:a16="http://schemas.microsoft.com/office/drawing/2014/main" id="{35DB2288-1C5E-CE45-9A7F-1C40DE6902C8}"/>
              </a:ext>
            </a:extLst>
          </p:cNvPr>
          <p:cNvGraphicFramePr>
            <a:graphicFrameLocks noGrp="1"/>
          </p:cNvGraphicFramePr>
          <p:nvPr>
            <p:extLst>
              <p:ext uri="{D42A27DB-BD31-4B8C-83A1-F6EECF244321}">
                <p14:modId xmlns:p14="http://schemas.microsoft.com/office/powerpoint/2010/main" val="2832587418"/>
              </p:ext>
            </p:extLst>
          </p:nvPr>
        </p:nvGraphicFramePr>
        <p:xfrm>
          <a:off x="772160" y="2005483"/>
          <a:ext cx="13086080" cy="5723472"/>
        </p:xfrm>
        <a:graphic>
          <a:graphicData uri="http://schemas.openxmlformats.org/drawingml/2006/table">
            <a:tbl>
              <a:tblPr firstRow="1" bandRow="1">
                <a:tableStyleId>{5C22544A-7EE6-4342-B048-85BDC9FD1C3A}</a:tableStyleId>
              </a:tblPr>
              <a:tblGrid>
                <a:gridCol w="2724765">
                  <a:extLst>
                    <a:ext uri="{9D8B030D-6E8A-4147-A177-3AD203B41FA5}">
                      <a16:colId xmlns:a16="http://schemas.microsoft.com/office/drawing/2014/main" val="1521444927"/>
                    </a:ext>
                  </a:extLst>
                </a:gridCol>
                <a:gridCol w="4960082">
                  <a:extLst>
                    <a:ext uri="{9D8B030D-6E8A-4147-A177-3AD203B41FA5}">
                      <a16:colId xmlns:a16="http://schemas.microsoft.com/office/drawing/2014/main" val="353234054"/>
                    </a:ext>
                  </a:extLst>
                </a:gridCol>
                <a:gridCol w="5401233">
                  <a:extLst>
                    <a:ext uri="{9D8B030D-6E8A-4147-A177-3AD203B41FA5}">
                      <a16:colId xmlns:a16="http://schemas.microsoft.com/office/drawing/2014/main" val="3216221496"/>
                    </a:ext>
                  </a:extLst>
                </a:gridCol>
              </a:tblGrid>
              <a:tr h="411932">
                <a:tc>
                  <a:txBody>
                    <a:bodyPr/>
                    <a:lstStyle/>
                    <a:p>
                      <a:pPr marL="92075" indent="0" algn="l" fontAlgn="ctr"/>
                      <a:r>
                        <a:rPr lang="en-IN" sz="2000" b="1" u="none" strike="noStrike" kern="1200" dirty="0">
                          <a:solidFill>
                            <a:schemeClr val="dk1"/>
                          </a:solidFill>
                          <a:effectLst/>
                          <a:latin typeface="+mn-lt"/>
                          <a:ea typeface="+mn-ea"/>
                          <a:cs typeface="+mn-cs"/>
                        </a:rPr>
                        <a:t>Particulars</a:t>
                      </a: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92075" indent="0" algn="l" fontAlgn="ctr"/>
                      <a:r>
                        <a:rPr lang="en-IN" sz="2000" u="none" strike="noStrike" dirty="0">
                          <a:solidFill>
                            <a:schemeClr val="tx1"/>
                          </a:solidFill>
                          <a:effectLst/>
                        </a:rPr>
                        <a:t>JCIT (Appeals)</a:t>
                      </a:r>
                      <a:endParaRPr lang="en-IN" sz="2000" b="1" i="0" u="none" strike="noStrike" dirty="0">
                        <a:solidFill>
                          <a:schemeClr val="tx1"/>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92075" indent="0" algn="l" fontAlgn="ctr"/>
                      <a:r>
                        <a:rPr lang="en-IN" sz="2000" u="none" strike="noStrike" dirty="0">
                          <a:solidFill>
                            <a:schemeClr val="tx1"/>
                          </a:solidFill>
                          <a:effectLst/>
                        </a:rPr>
                        <a:t>CIT (Appeals)</a:t>
                      </a:r>
                      <a:endParaRPr lang="en-IN" sz="2000" b="1" i="0" u="none" strike="noStrike" dirty="0">
                        <a:solidFill>
                          <a:schemeClr val="tx1"/>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905836676"/>
                  </a:ext>
                </a:extLst>
              </a:tr>
              <a:tr h="350972">
                <a:tc>
                  <a:txBody>
                    <a:bodyPr/>
                    <a:lstStyle/>
                    <a:p>
                      <a:pPr marL="92075" indent="0" algn="l" fontAlgn="ctr"/>
                      <a:r>
                        <a:rPr lang="en-IN" sz="2000" b="1" u="none" strike="noStrike" dirty="0">
                          <a:effectLst/>
                        </a:rPr>
                        <a:t>Legal </a:t>
                      </a:r>
                      <a:r>
                        <a:rPr lang="en-IN" sz="2000" b="1" u="none" strike="noStrike" kern="1200" dirty="0">
                          <a:solidFill>
                            <a:schemeClr val="dk1"/>
                          </a:solidFill>
                          <a:effectLst/>
                          <a:latin typeface="+mn-lt"/>
                          <a:ea typeface="+mn-ea"/>
                          <a:cs typeface="+mn-cs"/>
                        </a:rPr>
                        <a:t>Section</a:t>
                      </a:r>
                      <a:r>
                        <a:rPr lang="en-IN" sz="2000" b="1" u="none" strike="noStrike" dirty="0">
                          <a:effectLst/>
                        </a:rPr>
                        <a:t> </a:t>
                      </a:r>
                      <a:endParaRPr lang="en-IN" sz="2000" b="1" i="0" u="none" strike="noStrike" dirty="0">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92075" indent="0" algn="l" fontAlgn="ctr"/>
                      <a:r>
                        <a:rPr lang="en-IN" sz="2000" b="1" u="none" strike="noStrike" kern="1200" dirty="0">
                          <a:solidFill>
                            <a:schemeClr val="dk1"/>
                          </a:solidFill>
                          <a:effectLst/>
                          <a:latin typeface="+mn-lt"/>
                          <a:ea typeface="+mn-ea"/>
                          <a:cs typeface="+mn-cs"/>
                        </a:rPr>
                        <a:t>Section</a:t>
                      </a:r>
                      <a:r>
                        <a:rPr lang="en-IN" sz="2000" b="1" u="none" strike="noStrike" dirty="0">
                          <a:effectLst/>
                        </a:rPr>
                        <a:t> 246 </a:t>
                      </a:r>
                      <a:endParaRPr lang="en-IN" sz="2000" b="1" i="0" u="none" strike="noStrike" dirty="0">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92075" indent="0" algn="l" fontAlgn="ctr"/>
                      <a:r>
                        <a:rPr lang="en-IN" sz="2000" b="1" u="none" strike="noStrike" dirty="0">
                          <a:effectLst/>
                        </a:rPr>
                        <a:t>Section 246A </a:t>
                      </a:r>
                      <a:endParaRPr lang="en-IN" sz="2000" b="1" i="0" u="none" strike="noStrike" dirty="0">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84235861"/>
                  </a:ext>
                </a:extLst>
              </a:tr>
              <a:tr h="350972">
                <a:tc>
                  <a:txBody>
                    <a:bodyPr/>
                    <a:lstStyle/>
                    <a:p>
                      <a:pPr algn="l" fontAlgn="ctr"/>
                      <a:r>
                        <a:rPr lang="en-IN" sz="2000" u="none" strike="noStrike" dirty="0">
                          <a:effectLst/>
                        </a:rPr>
                        <a:t> Scheme </a:t>
                      </a:r>
                      <a:endParaRPr lang="en-IN" sz="2000" b="0" i="0" u="none" strike="noStrike" dirty="0">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2000" u="none" strike="noStrike">
                          <a:effectLst/>
                        </a:rPr>
                        <a:t> e-Appeals Scheme, 2023 </a:t>
                      </a:r>
                      <a:endParaRPr lang="en-IN" sz="2000" b="0" i="0" u="none" strike="noStrike">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2000" u="none" strike="noStrike">
                          <a:effectLst/>
                        </a:rPr>
                        <a:t> Faceless Appeal Scheme, 2020 </a:t>
                      </a:r>
                      <a:endParaRPr lang="en-IN" sz="2000" b="0" i="0" u="none" strike="noStrike">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2450866"/>
                  </a:ext>
                </a:extLst>
              </a:tr>
              <a:tr h="350972">
                <a:tc>
                  <a:txBody>
                    <a:bodyPr/>
                    <a:lstStyle/>
                    <a:p>
                      <a:pPr algn="l" fontAlgn="ctr"/>
                      <a:r>
                        <a:rPr lang="en-IN" sz="2000" u="none" strike="noStrike">
                          <a:effectLst/>
                        </a:rPr>
                        <a:t> Effective Date </a:t>
                      </a:r>
                      <a:endParaRPr lang="en-IN" sz="2000" b="0" i="0" u="none" strike="noStrike">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2000" u="none" strike="noStrike" dirty="0">
                          <a:effectLst/>
                        </a:rPr>
                        <a:t> 12-May-23 </a:t>
                      </a:r>
                      <a:endParaRPr lang="en-IN" sz="2000" b="0" i="0" u="none" strike="noStrike" dirty="0">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2000" u="none" strike="noStrike">
                          <a:effectLst/>
                        </a:rPr>
                        <a:t> 25-Sep-20 </a:t>
                      </a:r>
                      <a:endParaRPr lang="en-IN" sz="2000" b="0" i="0" u="none" strike="noStrike">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2901051"/>
                  </a:ext>
                </a:extLst>
              </a:tr>
              <a:tr h="350972">
                <a:tc>
                  <a:txBody>
                    <a:bodyPr/>
                    <a:lstStyle/>
                    <a:p>
                      <a:pPr algn="l" fontAlgn="ctr"/>
                      <a:r>
                        <a:rPr lang="en-IN" sz="2000" u="none" strike="noStrike" dirty="0">
                          <a:effectLst/>
                        </a:rPr>
                        <a:t> Governing Notification </a:t>
                      </a:r>
                      <a:endParaRPr lang="en-IN" sz="2000" b="0" i="0" u="none" strike="noStrike" dirty="0">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2000" u="none" strike="noStrike" dirty="0">
                          <a:effectLst/>
                        </a:rPr>
                        <a:t> CBDT Notification No. 33/2023 </a:t>
                      </a:r>
                      <a:endParaRPr lang="en-IN" sz="2000" b="0" i="0" u="none" strike="noStrike" dirty="0">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2000" u="none" strike="noStrike" dirty="0">
                          <a:effectLst/>
                        </a:rPr>
                        <a:t> CBDT Notification No. 76/2020 </a:t>
                      </a:r>
                      <a:endParaRPr lang="en-IN" sz="2000" b="0" i="0" u="none" strike="noStrike" dirty="0">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4473448"/>
                  </a:ext>
                </a:extLst>
              </a:tr>
              <a:tr h="350972">
                <a:tc>
                  <a:txBody>
                    <a:bodyPr/>
                    <a:lstStyle/>
                    <a:p>
                      <a:pPr algn="l" fontAlgn="ctr"/>
                      <a:r>
                        <a:rPr lang="en-IN" sz="2000" u="none" strike="noStrike" dirty="0">
                          <a:effectLst/>
                        </a:rPr>
                        <a:t> Authority Rank </a:t>
                      </a:r>
                      <a:endParaRPr lang="en-IN" sz="2000" b="0" i="0" u="none" strike="noStrike" dirty="0">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2000" u="none" strike="noStrike" dirty="0">
                          <a:effectLst/>
                        </a:rPr>
                        <a:t> Joint Commissioner or Additional JC </a:t>
                      </a:r>
                      <a:endParaRPr lang="en-US" sz="2000" b="0" i="0" u="none" strike="noStrike" dirty="0">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2000" u="none" strike="noStrike" dirty="0">
                          <a:effectLst/>
                        </a:rPr>
                        <a:t> Commissioner or Principal Commissioner </a:t>
                      </a:r>
                      <a:endParaRPr lang="en-IN" sz="2000" b="0" i="0" u="none" strike="noStrike" dirty="0">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9826541"/>
                  </a:ext>
                </a:extLst>
              </a:tr>
              <a:tr h="655772">
                <a:tc>
                  <a:txBody>
                    <a:bodyPr/>
                    <a:lstStyle/>
                    <a:p>
                      <a:pPr algn="l" fontAlgn="ctr"/>
                      <a:r>
                        <a:rPr lang="en-IN" sz="2000" u="none" strike="noStrike" dirty="0">
                          <a:effectLst/>
                        </a:rPr>
                        <a:t> Appealable Orders </a:t>
                      </a:r>
                      <a:endParaRPr lang="en-IN" sz="2000" b="0" i="0" u="none" strike="noStrike" dirty="0">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2000" u="none" strike="noStrike" dirty="0">
                          <a:effectLst/>
                        </a:rPr>
                        <a:t> Basic/automated orders (143(1), 200A, TDS default, 143(3), 147, 144)* </a:t>
                      </a:r>
                      <a:endParaRPr lang="en-US" sz="2000" b="0" i="0" u="none" strike="noStrike" dirty="0">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2000" u="none" strike="noStrike" dirty="0">
                          <a:effectLst/>
                        </a:rPr>
                        <a:t> All substantive orders incl. 153A, Transfer Pricing, 163</a:t>
                      </a:r>
                      <a:endParaRPr lang="en-US" sz="2000" b="0" i="0" u="none" strike="noStrike" dirty="0">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578381"/>
                  </a:ext>
                </a:extLst>
              </a:tr>
              <a:tr h="350972">
                <a:tc>
                  <a:txBody>
                    <a:bodyPr/>
                    <a:lstStyle/>
                    <a:p>
                      <a:pPr algn="l" fontAlgn="ctr"/>
                      <a:r>
                        <a:rPr lang="en-IN" sz="2000" u="none" strike="noStrike" dirty="0">
                          <a:effectLst/>
                        </a:rPr>
                        <a:t> Additional evidence for orders passed by CPC</a:t>
                      </a:r>
                      <a:endParaRPr lang="en-IN" sz="2000" b="0" i="0" u="none" strike="noStrike" dirty="0">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2000" u="none" strike="noStrike" dirty="0">
                          <a:effectLst/>
                        </a:rPr>
                        <a:t> Shall accept additional evidence in case of orders passed by CPC</a:t>
                      </a:r>
                      <a:endParaRPr lang="en-IN" sz="2000" b="0" i="0" u="none" strike="noStrike" dirty="0">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2000" u="none" strike="noStrike" dirty="0">
                          <a:effectLst/>
                        </a:rPr>
                        <a:t> to get reports from the Assessing Officer before accepting additional evidence</a:t>
                      </a:r>
                      <a:endParaRPr lang="en-US" sz="2000" b="0" i="0" u="none" strike="noStrike" dirty="0">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388711"/>
                  </a:ext>
                </a:extLst>
              </a:tr>
              <a:tr h="350972">
                <a:tc>
                  <a:txBody>
                    <a:bodyPr/>
                    <a:lstStyle/>
                    <a:p>
                      <a:pPr marL="0" marR="0" lvl="0" indent="0" algn="l" defTabSz="1097280" rtl="0" eaLnBrk="1" fontAlgn="ctr" latinLnBrk="0" hangingPunct="1">
                        <a:lnSpc>
                          <a:spcPct val="100000"/>
                        </a:lnSpc>
                        <a:spcBef>
                          <a:spcPts val="0"/>
                        </a:spcBef>
                        <a:spcAft>
                          <a:spcPts val="0"/>
                        </a:spcAft>
                        <a:buClrTx/>
                        <a:buSzTx/>
                        <a:buFontTx/>
                        <a:buNone/>
                        <a:tabLst/>
                        <a:defRPr/>
                      </a:pPr>
                      <a:r>
                        <a:rPr lang="en-IN" sz="2000" u="none" strike="noStrike" dirty="0">
                          <a:effectLst/>
                        </a:rPr>
                        <a:t> Additional grounds for orders passed by CPC</a:t>
                      </a:r>
                      <a:endParaRPr lang="en-IN" sz="2000" b="0" i="0" u="none" strike="noStrike" dirty="0">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097280" rtl="0" eaLnBrk="1" fontAlgn="ctr" latinLnBrk="0" hangingPunct="1">
                        <a:lnSpc>
                          <a:spcPct val="100000"/>
                        </a:lnSpc>
                        <a:spcBef>
                          <a:spcPts val="0"/>
                        </a:spcBef>
                        <a:spcAft>
                          <a:spcPts val="0"/>
                        </a:spcAft>
                        <a:buClrTx/>
                        <a:buSzTx/>
                        <a:buFontTx/>
                        <a:buNone/>
                        <a:tabLst/>
                        <a:defRPr/>
                      </a:pPr>
                      <a:r>
                        <a:rPr lang="en-IN" sz="2000" u="none" strike="noStrike" dirty="0">
                          <a:effectLst/>
                        </a:rPr>
                        <a:t> Shall accept additional grounds in case of orders passed by CPC</a:t>
                      </a:r>
                      <a:endParaRPr lang="en-IN" sz="2000" b="0" i="0" u="none" strike="noStrike" dirty="0">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097280" rtl="0" eaLnBrk="1" fontAlgn="ctr" latinLnBrk="0" hangingPunct="1">
                        <a:lnSpc>
                          <a:spcPct val="100000"/>
                        </a:lnSpc>
                        <a:spcBef>
                          <a:spcPts val="0"/>
                        </a:spcBef>
                        <a:spcAft>
                          <a:spcPts val="0"/>
                        </a:spcAft>
                        <a:buClrTx/>
                        <a:buSzTx/>
                        <a:buFontTx/>
                        <a:buNone/>
                        <a:tabLst/>
                        <a:defRPr/>
                      </a:pPr>
                      <a:r>
                        <a:rPr lang="en-US" sz="2000" u="none" strike="noStrike" dirty="0">
                          <a:effectLst/>
                        </a:rPr>
                        <a:t> to get reports from the Assessing Officer before accepting additional ground</a:t>
                      </a:r>
                      <a:endParaRPr lang="en-US" sz="2000" b="0" i="0" u="none" strike="noStrike" dirty="0">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1035696"/>
                  </a:ext>
                </a:extLst>
              </a:tr>
              <a:tr h="655772">
                <a:tc>
                  <a:txBody>
                    <a:bodyPr/>
                    <a:lstStyle/>
                    <a:p>
                      <a:pPr algn="l" fontAlgn="ctr"/>
                      <a:r>
                        <a:rPr lang="en-IN" sz="2000" u="none" strike="noStrike">
                          <a:effectLst/>
                        </a:rPr>
                        <a:t> Remand Power (Set Aside) </a:t>
                      </a:r>
                      <a:endParaRPr lang="en-IN" sz="2000" b="0" i="0" u="none" strike="noStrike">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2000" u="none" strike="noStrike">
                          <a:effectLst/>
                        </a:rPr>
                        <a:t> Not allowed </a:t>
                      </a:r>
                      <a:endParaRPr lang="en-IN" sz="2000" b="0" i="0" u="none" strike="noStrike">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2000" u="none" strike="noStrike" dirty="0">
                          <a:effectLst/>
                        </a:rPr>
                        <a:t> Allowed from 01.10.2024 for 144 orders </a:t>
                      </a:r>
                      <a:endParaRPr lang="en-US" sz="2000" b="0" i="0" u="none" strike="noStrike" dirty="0">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8860849"/>
                  </a:ext>
                </a:extLst>
              </a:tr>
              <a:tr h="655772">
                <a:tc>
                  <a:txBody>
                    <a:bodyPr/>
                    <a:lstStyle/>
                    <a:p>
                      <a:pPr algn="l" fontAlgn="ctr"/>
                      <a:r>
                        <a:rPr lang="en-IN" sz="2000" u="none" strike="noStrike">
                          <a:effectLst/>
                        </a:rPr>
                        <a:t> Appeal Against </a:t>
                      </a:r>
                      <a:endParaRPr lang="en-IN" sz="2000" b="0" i="0" u="none" strike="noStrike">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2000" u="none" strike="noStrike">
                          <a:effectLst/>
                        </a:rPr>
                        <a:t> Orders passed by officers below JC </a:t>
                      </a:r>
                      <a:endParaRPr lang="en-US" sz="2000" b="0" i="0" u="none" strike="noStrike">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2000" u="none" strike="noStrike" dirty="0">
                          <a:effectLst/>
                        </a:rPr>
                        <a:t> Orders passed by JC or below/ complex issues </a:t>
                      </a:r>
                      <a:endParaRPr lang="en-US" sz="2000" b="0" i="0" u="none" strike="noStrike" dirty="0">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642064"/>
                  </a:ext>
                </a:extLst>
              </a:tr>
              <a:tr h="350972">
                <a:tc>
                  <a:txBody>
                    <a:bodyPr/>
                    <a:lstStyle/>
                    <a:p>
                      <a:pPr algn="l" fontAlgn="ctr"/>
                      <a:r>
                        <a:rPr lang="en-IN" sz="2000" u="none" strike="noStrike">
                          <a:effectLst/>
                        </a:rPr>
                        <a:t> Final Order Issued By </a:t>
                      </a:r>
                      <a:endParaRPr lang="en-IN" sz="2000" b="0" i="0" u="none" strike="noStrike">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2075" indent="0" algn="l" fontAlgn="ctr"/>
                      <a:r>
                        <a:rPr lang="en-US" sz="2000" u="none" strike="noStrike" dirty="0">
                          <a:effectLst/>
                        </a:rPr>
                        <a:t>JCIT(A) </a:t>
                      </a:r>
                      <a:endParaRPr lang="en-US" sz="2000" b="0" i="0" u="none" strike="noStrike" dirty="0">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2000" u="none" strike="noStrike" dirty="0">
                          <a:effectLst/>
                        </a:rPr>
                        <a:t> NFAC on behalf of CIT(A) </a:t>
                      </a:r>
                      <a:endParaRPr lang="en-US" sz="2000" b="0" i="0" u="none" strike="noStrike" dirty="0">
                        <a:solidFill>
                          <a:srgbClr val="000000"/>
                        </a:solidFill>
                        <a:effectLst/>
                        <a:latin typeface="Palatino Linotype" panose="02040502050505030304" pitchFamily="18" charset="0"/>
                      </a:endParaRPr>
                    </a:p>
                  </a:txBody>
                  <a:tcPr marL="9596" marR="9596" marT="9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2689594"/>
                  </a:ext>
                </a:extLst>
              </a:tr>
            </a:tbl>
          </a:graphicData>
        </a:graphic>
      </p:graphicFrame>
    </p:spTree>
    <p:extLst>
      <p:ext uri="{BB962C8B-B14F-4D97-AF65-F5344CB8AC3E}">
        <p14:creationId xmlns:p14="http://schemas.microsoft.com/office/powerpoint/2010/main" val="276957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BE6A94-2AB0-63B7-47B7-71389FA263D8}"/>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FD2B3DD-2D6F-0F1E-E138-D1FD19D7E6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461DF15E-FD23-4E76-71CC-76D30F30D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14630398" cy="189114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D7E04F8D-DA29-D66F-5975-4FEF0ECD1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754629" y="0"/>
            <a:ext cx="4875772" cy="1891694"/>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0213A18-D8EB-0343-B247-3F4C6E87F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369333" y="-6369333"/>
            <a:ext cx="1891735" cy="146304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9BAAF6F-A873-5A9D-F943-07DF8280D690}"/>
              </a:ext>
            </a:extLst>
          </p:cNvPr>
          <p:cNvSpPr>
            <a:spLocks noGrp="1"/>
          </p:cNvSpPr>
          <p:nvPr>
            <p:ph type="ctrTitle"/>
          </p:nvPr>
        </p:nvSpPr>
        <p:spPr>
          <a:xfrm>
            <a:off x="994004" y="466838"/>
            <a:ext cx="12052828" cy="1053275"/>
          </a:xfrm>
        </p:spPr>
        <p:txBody>
          <a:bodyPr vert="horz" lIns="109728" tIns="54864" rIns="109728" bIns="54864" rtlCol="0" anchor="ctr">
            <a:noAutofit/>
          </a:bodyPr>
          <a:lstStyle/>
          <a:p>
            <a:pPr algn="l"/>
            <a:r>
              <a:rPr lang="en-IN" sz="3720" b="1" dirty="0">
                <a:solidFill>
                  <a:schemeClr val="bg1"/>
                </a:solidFill>
              </a:rPr>
              <a:t>Matters not under purview of JCIT(A)</a:t>
            </a:r>
            <a:endParaRPr lang="en-US" sz="3720" b="1" dirty="0">
              <a:solidFill>
                <a:schemeClr val="bg1"/>
              </a:solidFill>
            </a:endParaRPr>
          </a:p>
        </p:txBody>
      </p:sp>
      <p:sp>
        <p:nvSpPr>
          <p:cNvPr id="5" name="TextBox 4">
            <a:extLst>
              <a:ext uri="{FF2B5EF4-FFF2-40B4-BE49-F238E27FC236}">
                <a16:creationId xmlns:a16="http://schemas.microsoft.com/office/drawing/2014/main" id="{1953AE22-50F4-BAEF-9F98-D13A1F451F65}"/>
              </a:ext>
            </a:extLst>
          </p:cNvPr>
          <p:cNvSpPr txBox="1"/>
          <p:nvPr/>
        </p:nvSpPr>
        <p:spPr>
          <a:xfrm>
            <a:off x="10802112" y="7744445"/>
            <a:ext cx="36088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lumMod val="75000"/>
                  </a:prstClr>
                </a:solidFill>
                <a:effectLst/>
                <a:uLnTx/>
                <a:uFillTx/>
                <a:latin typeface="Aptos" panose="02110004020202020204"/>
                <a:ea typeface="+mn-ea"/>
                <a:cs typeface="+mn-cs"/>
              </a:rPr>
              <a:t>Adv. Srinarayan Toshniwal, CA, CS </a:t>
            </a:r>
          </a:p>
        </p:txBody>
      </p:sp>
      <p:grpSp>
        <p:nvGrpSpPr>
          <p:cNvPr id="4" name="Graphic 5">
            <a:extLst>
              <a:ext uri="{FF2B5EF4-FFF2-40B4-BE49-F238E27FC236}">
                <a16:creationId xmlns:a16="http://schemas.microsoft.com/office/drawing/2014/main" id="{F0703F61-291A-5C6D-78F5-F7A591A8C2A9}"/>
              </a:ext>
            </a:extLst>
          </p:cNvPr>
          <p:cNvGrpSpPr/>
          <p:nvPr/>
        </p:nvGrpSpPr>
        <p:grpSpPr>
          <a:xfrm>
            <a:off x="435728" y="2027832"/>
            <a:ext cx="14044201" cy="5662163"/>
            <a:chOff x="2047303" y="1617337"/>
            <a:chExt cx="11157782" cy="4745514"/>
          </a:xfrm>
        </p:grpSpPr>
        <p:sp>
          <p:nvSpPr>
            <p:cNvPr id="18" name="Freeform: Shape 7">
              <a:extLst>
                <a:ext uri="{FF2B5EF4-FFF2-40B4-BE49-F238E27FC236}">
                  <a16:creationId xmlns:a16="http://schemas.microsoft.com/office/drawing/2014/main" id="{E944E98A-4511-AB27-CAE3-ADD24F1EABDA}"/>
                </a:ext>
              </a:extLst>
            </p:cNvPr>
            <p:cNvSpPr/>
            <p:nvPr/>
          </p:nvSpPr>
          <p:spPr>
            <a:xfrm>
              <a:off x="2617677" y="1665265"/>
              <a:ext cx="10010220" cy="653899"/>
            </a:xfrm>
            <a:custGeom>
              <a:avLst/>
              <a:gdLst>
                <a:gd name="connsiteX0" fmla="*/ 0 w 6956651"/>
                <a:gd name="connsiteY0" fmla="*/ 0 h 757377"/>
                <a:gd name="connsiteX1" fmla="*/ 6956652 w 6956651"/>
                <a:gd name="connsiteY1" fmla="*/ 0 h 757377"/>
                <a:gd name="connsiteX2" fmla="*/ 6956652 w 6956651"/>
                <a:gd name="connsiteY2" fmla="*/ 757985 h 757377"/>
                <a:gd name="connsiteX3" fmla="*/ 0 w 6956651"/>
                <a:gd name="connsiteY3" fmla="*/ 757985 h 757377"/>
              </a:gdLst>
              <a:ahLst/>
              <a:cxnLst>
                <a:cxn ang="0">
                  <a:pos x="connsiteX0" y="connsiteY0"/>
                </a:cxn>
                <a:cxn ang="0">
                  <a:pos x="connsiteX1" y="connsiteY1"/>
                </a:cxn>
                <a:cxn ang="0">
                  <a:pos x="connsiteX2" y="connsiteY2"/>
                </a:cxn>
                <a:cxn ang="0">
                  <a:pos x="connsiteX3" y="connsiteY3"/>
                </a:cxn>
              </a:cxnLst>
              <a:rect l="l" t="t" r="r" b="b"/>
              <a:pathLst>
                <a:path w="6956651" h="757377">
                  <a:moveTo>
                    <a:pt x="0" y="0"/>
                  </a:moveTo>
                  <a:lnTo>
                    <a:pt x="6956652" y="0"/>
                  </a:lnTo>
                  <a:lnTo>
                    <a:pt x="6956652" y="757985"/>
                  </a:lnTo>
                  <a:lnTo>
                    <a:pt x="0" y="757985"/>
                  </a:lnTo>
                  <a:close/>
                </a:path>
              </a:pathLst>
            </a:custGeom>
            <a:solidFill>
              <a:srgbClr val="046A38"/>
            </a:solidFill>
            <a:ln w="4675" cap="flat">
              <a:noFill/>
              <a:prstDash val="solid"/>
              <a:miter/>
            </a:ln>
          </p:spPr>
          <p:txBody>
            <a:bodyPr rIns="216000" rtlCol="0" anchor="ctr"/>
            <a:lstStyle/>
            <a:p>
              <a:pPr marL="265113" indent="-265113">
                <a:buFont typeface="Arial" panose="020B0604020202020204" pitchFamily="34" charset="0"/>
                <a:buChar char="•"/>
                <a:defRPr/>
              </a:pPr>
              <a:r>
                <a:rPr lang="en-US" kern="0" dirty="0">
                  <a:solidFill>
                    <a:schemeClr val="bg1"/>
                  </a:solidFill>
                  <a:latin typeface="+mj-lt"/>
                </a:rPr>
                <a:t>Appeals against assessment orders passed before 13.08.2020 u/s 143(3) or 144, where the disputed demand exceeds Rs. 10 </a:t>
              </a:r>
            </a:p>
            <a:p>
              <a:pPr marL="265113" indent="-265113">
                <a:buFont typeface="Arial" panose="020B0604020202020204" pitchFamily="34" charset="0"/>
                <a:buChar char="•"/>
                <a:defRPr/>
              </a:pPr>
              <a:r>
                <a:rPr lang="en-US" kern="0" dirty="0">
                  <a:solidFill>
                    <a:schemeClr val="bg1"/>
                  </a:solidFill>
                  <a:latin typeface="+mj-lt"/>
                </a:rPr>
                <a:t>lakh </a:t>
              </a:r>
            </a:p>
          </p:txBody>
        </p:sp>
        <p:sp>
          <p:nvSpPr>
            <p:cNvPr id="19" name="Freeform: Shape 8">
              <a:extLst>
                <a:ext uri="{FF2B5EF4-FFF2-40B4-BE49-F238E27FC236}">
                  <a16:creationId xmlns:a16="http://schemas.microsoft.com/office/drawing/2014/main" id="{94DEDFE9-7DE7-9518-3D84-C249ECD72D29}"/>
                </a:ext>
              </a:extLst>
            </p:cNvPr>
            <p:cNvSpPr/>
            <p:nvPr/>
          </p:nvSpPr>
          <p:spPr>
            <a:xfrm>
              <a:off x="2617672" y="2449243"/>
              <a:ext cx="9897784" cy="652418"/>
            </a:xfrm>
            <a:custGeom>
              <a:avLst/>
              <a:gdLst>
                <a:gd name="connsiteX0" fmla="*/ 0 w 6956651"/>
                <a:gd name="connsiteY0" fmla="*/ 0 h 757377"/>
                <a:gd name="connsiteX1" fmla="*/ 6956652 w 6956651"/>
                <a:gd name="connsiteY1" fmla="*/ 0 h 757377"/>
                <a:gd name="connsiteX2" fmla="*/ 6956652 w 6956651"/>
                <a:gd name="connsiteY2" fmla="*/ 757985 h 757377"/>
                <a:gd name="connsiteX3" fmla="*/ 0 w 6956651"/>
                <a:gd name="connsiteY3" fmla="*/ 757985 h 757377"/>
              </a:gdLst>
              <a:ahLst/>
              <a:cxnLst>
                <a:cxn ang="0">
                  <a:pos x="connsiteX0" y="connsiteY0"/>
                </a:cxn>
                <a:cxn ang="0">
                  <a:pos x="connsiteX1" y="connsiteY1"/>
                </a:cxn>
                <a:cxn ang="0">
                  <a:pos x="connsiteX2" y="connsiteY2"/>
                </a:cxn>
                <a:cxn ang="0">
                  <a:pos x="connsiteX3" y="connsiteY3"/>
                </a:cxn>
              </a:cxnLst>
              <a:rect l="l" t="t" r="r" b="b"/>
              <a:pathLst>
                <a:path w="6956651" h="757377">
                  <a:moveTo>
                    <a:pt x="0" y="0"/>
                  </a:moveTo>
                  <a:lnTo>
                    <a:pt x="6956652" y="0"/>
                  </a:lnTo>
                  <a:lnTo>
                    <a:pt x="6956652" y="757985"/>
                  </a:lnTo>
                  <a:lnTo>
                    <a:pt x="0" y="757985"/>
                  </a:lnTo>
                  <a:close/>
                </a:path>
              </a:pathLst>
            </a:custGeom>
            <a:solidFill>
              <a:srgbClr val="86BC25"/>
            </a:solidFill>
            <a:ln w="4675" cap="flat">
              <a:noFill/>
              <a:prstDash val="solid"/>
              <a:miter/>
            </a:ln>
          </p:spPr>
          <p:txBody>
            <a:bodyPr rIns="324000" rtlCol="0" anchor="ctr"/>
            <a:lstStyle/>
            <a:p>
              <a:pPr>
                <a:defRPr/>
              </a:pPr>
              <a:endParaRPr lang="en-US" kern="0" dirty="0">
                <a:solidFill>
                  <a:schemeClr val="bg1"/>
                </a:solidFill>
                <a:latin typeface="+mj-lt"/>
              </a:endParaRPr>
            </a:p>
          </p:txBody>
        </p:sp>
        <p:sp>
          <p:nvSpPr>
            <p:cNvPr id="20" name="Freeform: Shape 9">
              <a:extLst>
                <a:ext uri="{FF2B5EF4-FFF2-40B4-BE49-F238E27FC236}">
                  <a16:creationId xmlns:a16="http://schemas.microsoft.com/office/drawing/2014/main" id="{B391057B-A769-8C28-F5B1-52E4851EC1E6}"/>
                </a:ext>
              </a:extLst>
            </p:cNvPr>
            <p:cNvSpPr/>
            <p:nvPr/>
          </p:nvSpPr>
          <p:spPr>
            <a:xfrm>
              <a:off x="2617673" y="3255353"/>
              <a:ext cx="10017042" cy="652418"/>
            </a:xfrm>
            <a:custGeom>
              <a:avLst/>
              <a:gdLst>
                <a:gd name="connsiteX0" fmla="*/ 0 w 6956651"/>
                <a:gd name="connsiteY0" fmla="*/ 0 h 757377"/>
                <a:gd name="connsiteX1" fmla="*/ 6956652 w 6956651"/>
                <a:gd name="connsiteY1" fmla="*/ 0 h 757377"/>
                <a:gd name="connsiteX2" fmla="*/ 6956652 w 6956651"/>
                <a:gd name="connsiteY2" fmla="*/ 757985 h 757377"/>
                <a:gd name="connsiteX3" fmla="*/ 0 w 6956651"/>
                <a:gd name="connsiteY3" fmla="*/ 757985 h 757377"/>
              </a:gdLst>
              <a:ahLst/>
              <a:cxnLst>
                <a:cxn ang="0">
                  <a:pos x="connsiteX0" y="connsiteY0"/>
                </a:cxn>
                <a:cxn ang="0">
                  <a:pos x="connsiteX1" y="connsiteY1"/>
                </a:cxn>
                <a:cxn ang="0">
                  <a:pos x="connsiteX2" y="connsiteY2"/>
                </a:cxn>
                <a:cxn ang="0">
                  <a:pos x="connsiteX3" y="connsiteY3"/>
                </a:cxn>
              </a:cxnLst>
              <a:rect l="l" t="t" r="r" b="b"/>
              <a:pathLst>
                <a:path w="6956651" h="757377">
                  <a:moveTo>
                    <a:pt x="0" y="0"/>
                  </a:moveTo>
                  <a:lnTo>
                    <a:pt x="6956652" y="0"/>
                  </a:lnTo>
                  <a:lnTo>
                    <a:pt x="6956652" y="757985"/>
                  </a:lnTo>
                  <a:lnTo>
                    <a:pt x="0" y="757985"/>
                  </a:lnTo>
                  <a:close/>
                </a:path>
              </a:pathLst>
            </a:custGeom>
            <a:solidFill>
              <a:srgbClr val="0097A9"/>
            </a:solidFill>
            <a:ln w="4675" cap="flat">
              <a:noFill/>
              <a:prstDash val="solid"/>
              <a:miter/>
            </a:ln>
          </p:spPr>
          <p:txBody>
            <a:bodyPr rIns="216000" rtlCol="0" anchor="ctr"/>
            <a:lstStyle/>
            <a:p>
              <a:pPr marL="265113">
                <a:defRPr/>
              </a:pPr>
              <a:r>
                <a:rPr lang="en-US" kern="0" dirty="0">
                  <a:solidFill>
                    <a:schemeClr val="bg1"/>
                  </a:solidFill>
                  <a:latin typeface="+mj-lt"/>
                </a:rPr>
                <a:t>Search and Survey Cases: Assessments pursuant to a search u/s 132 or requisition u/s 132A, or actions u/s 133A (survey), including assessment made on basis of seized material, and consequential penalty orders</a:t>
              </a:r>
            </a:p>
          </p:txBody>
        </p:sp>
        <p:sp>
          <p:nvSpPr>
            <p:cNvPr id="21" name="Freeform: Shape 10">
              <a:extLst>
                <a:ext uri="{FF2B5EF4-FFF2-40B4-BE49-F238E27FC236}">
                  <a16:creationId xmlns:a16="http://schemas.microsoft.com/office/drawing/2014/main" id="{BE5228BC-75E2-F4B5-54AF-C2A1E2F0AF1F}"/>
                </a:ext>
              </a:extLst>
            </p:cNvPr>
            <p:cNvSpPr/>
            <p:nvPr/>
          </p:nvSpPr>
          <p:spPr>
            <a:xfrm>
              <a:off x="2604868" y="4034740"/>
              <a:ext cx="9910588" cy="652418"/>
            </a:xfrm>
            <a:custGeom>
              <a:avLst/>
              <a:gdLst>
                <a:gd name="connsiteX0" fmla="*/ 0 w 6956651"/>
                <a:gd name="connsiteY0" fmla="*/ 0 h 757377"/>
                <a:gd name="connsiteX1" fmla="*/ 6956652 w 6956651"/>
                <a:gd name="connsiteY1" fmla="*/ 0 h 757377"/>
                <a:gd name="connsiteX2" fmla="*/ 6956652 w 6956651"/>
                <a:gd name="connsiteY2" fmla="*/ 757985 h 757377"/>
                <a:gd name="connsiteX3" fmla="*/ 0 w 6956651"/>
                <a:gd name="connsiteY3" fmla="*/ 757985 h 757377"/>
              </a:gdLst>
              <a:ahLst/>
              <a:cxnLst>
                <a:cxn ang="0">
                  <a:pos x="connsiteX0" y="connsiteY0"/>
                </a:cxn>
                <a:cxn ang="0">
                  <a:pos x="connsiteX1" y="connsiteY1"/>
                </a:cxn>
                <a:cxn ang="0">
                  <a:pos x="connsiteX2" y="connsiteY2"/>
                </a:cxn>
                <a:cxn ang="0">
                  <a:pos x="connsiteX3" y="connsiteY3"/>
                </a:cxn>
              </a:cxnLst>
              <a:rect l="l" t="t" r="r" b="b"/>
              <a:pathLst>
                <a:path w="6956651" h="757377">
                  <a:moveTo>
                    <a:pt x="0" y="0"/>
                  </a:moveTo>
                  <a:lnTo>
                    <a:pt x="6956652" y="0"/>
                  </a:lnTo>
                  <a:lnTo>
                    <a:pt x="6956652" y="757985"/>
                  </a:lnTo>
                  <a:lnTo>
                    <a:pt x="0" y="757985"/>
                  </a:lnTo>
                  <a:close/>
                </a:path>
              </a:pathLst>
            </a:custGeom>
            <a:solidFill>
              <a:srgbClr val="012169"/>
            </a:solidFill>
            <a:ln w="4675" cap="flat">
              <a:noFill/>
              <a:prstDash val="solid"/>
              <a:miter/>
            </a:ln>
          </p:spPr>
          <p:txBody>
            <a:bodyPr rIns="288000" rtlCol="0" anchor="t"/>
            <a:lstStyle/>
            <a:p>
              <a:pPr>
                <a:defRPr/>
              </a:pPr>
              <a:endParaRPr lang="en-US" kern="0" dirty="0">
                <a:solidFill>
                  <a:schemeClr val="bg1"/>
                </a:solidFill>
                <a:latin typeface="+mj-lt"/>
              </a:endParaRPr>
            </a:p>
          </p:txBody>
        </p:sp>
        <p:sp>
          <p:nvSpPr>
            <p:cNvPr id="24" name="Freeform: Shape 11">
              <a:extLst>
                <a:ext uri="{FF2B5EF4-FFF2-40B4-BE49-F238E27FC236}">
                  <a16:creationId xmlns:a16="http://schemas.microsoft.com/office/drawing/2014/main" id="{B6BD1816-AAC4-3FF0-6A48-D92ECC7CAFB4}"/>
                </a:ext>
              </a:extLst>
            </p:cNvPr>
            <p:cNvSpPr/>
            <p:nvPr/>
          </p:nvSpPr>
          <p:spPr>
            <a:xfrm>
              <a:off x="2617674" y="4818268"/>
              <a:ext cx="10017041" cy="652418"/>
            </a:xfrm>
            <a:custGeom>
              <a:avLst/>
              <a:gdLst>
                <a:gd name="connsiteX0" fmla="*/ 0 w 6956651"/>
                <a:gd name="connsiteY0" fmla="*/ 0 h 757377"/>
                <a:gd name="connsiteX1" fmla="*/ 6956652 w 6956651"/>
                <a:gd name="connsiteY1" fmla="*/ 0 h 757377"/>
                <a:gd name="connsiteX2" fmla="*/ 6956652 w 6956651"/>
                <a:gd name="connsiteY2" fmla="*/ 757985 h 757377"/>
                <a:gd name="connsiteX3" fmla="*/ 0 w 6956651"/>
                <a:gd name="connsiteY3" fmla="*/ 757985 h 757377"/>
              </a:gdLst>
              <a:ahLst/>
              <a:cxnLst>
                <a:cxn ang="0">
                  <a:pos x="connsiteX0" y="connsiteY0"/>
                </a:cxn>
                <a:cxn ang="0">
                  <a:pos x="connsiteX1" y="connsiteY1"/>
                </a:cxn>
                <a:cxn ang="0">
                  <a:pos x="connsiteX2" y="connsiteY2"/>
                </a:cxn>
                <a:cxn ang="0">
                  <a:pos x="connsiteX3" y="connsiteY3"/>
                </a:cxn>
              </a:cxnLst>
              <a:rect l="l" t="t" r="r" b="b"/>
              <a:pathLst>
                <a:path w="6956651" h="757377">
                  <a:moveTo>
                    <a:pt x="0" y="0"/>
                  </a:moveTo>
                  <a:lnTo>
                    <a:pt x="6956652" y="0"/>
                  </a:lnTo>
                  <a:lnTo>
                    <a:pt x="6956652" y="757985"/>
                  </a:lnTo>
                  <a:lnTo>
                    <a:pt x="0" y="757985"/>
                  </a:lnTo>
                  <a:close/>
                </a:path>
              </a:pathLst>
            </a:custGeom>
            <a:solidFill>
              <a:srgbClr val="62B5E5"/>
            </a:solidFill>
            <a:ln w="4675" cap="flat">
              <a:noFill/>
              <a:prstDash val="solid"/>
              <a:miter/>
            </a:ln>
          </p:spPr>
          <p:txBody>
            <a:bodyPr rIns="216000" rtlCol="0" anchor="ctr"/>
            <a:lstStyle/>
            <a:p>
              <a:pPr marL="266700">
                <a:tabLst>
                  <a:tab pos="633413" algn="l"/>
                </a:tabLst>
                <a:defRPr/>
              </a:pPr>
              <a:r>
                <a:rPr lang="en-US" kern="0" dirty="0">
                  <a:solidFill>
                    <a:schemeClr val="bg1"/>
                  </a:solidFill>
                  <a:latin typeface="+mj-lt"/>
                </a:rPr>
                <a:t>Appeals against penalty orders passed on or after 12.01.2021, under the Faceless Penalty Scheme, 2021</a:t>
              </a:r>
            </a:p>
          </p:txBody>
        </p:sp>
        <p:sp>
          <p:nvSpPr>
            <p:cNvPr id="25" name="Freeform: Shape 12">
              <a:extLst>
                <a:ext uri="{FF2B5EF4-FFF2-40B4-BE49-F238E27FC236}">
                  <a16:creationId xmlns:a16="http://schemas.microsoft.com/office/drawing/2014/main" id="{D53DDDCB-9F03-ADFC-5F63-E7303CADE9AB}"/>
                </a:ext>
              </a:extLst>
            </p:cNvPr>
            <p:cNvSpPr/>
            <p:nvPr/>
          </p:nvSpPr>
          <p:spPr>
            <a:xfrm>
              <a:off x="2047303" y="1807989"/>
              <a:ext cx="570371" cy="1288586"/>
            </a:xfrm>
            <a:custGeom>
              <a:avLst/>
              <a:gdLst>
                <a:gd name="connsiteX0" fmla="*/ 570371 w 570370"/>
                <a:gd name="connsiteY0" fmla="*/ 0 h 1407225"/>
                <a:gd name="connsiteX1" fmla="*/ 0 w 570370"/>
                <a:gd name="connsiteY1" fmla="*/ 340259 h 1407225"/>
                <a:gd name="connsiteX2" fmla="*/ 0 w 570370"/>
                <a:gd name="connsiteY2" fmla="*/ 1107127 h 1407225"/>
                <a:gd name="connsiteX3" fmla="*/ 570371 w 570370"/>
                <a:gd name="connsiteY3" fmla="*/ 1411761 h 1407225"/>
              </a:gdLst>
              <a:ahLst/>
              <a:cxnLst>
                <a:cxn ang="0">
                  <a:pos x="connsiteX0" y="connsiteY0"/>
                </a:cxn>
                <a:cxn ang="0">
                  <a:pos x="connsiteX1" y="connsiteY1"/>
                </a:cxn>
                <a:cxn ang="0">
                  <a:pos x="connsiteX2" y="connsiteY2"/>
                </a:cxn>
                <a:cxn ang="0">
                  <a:pos x="connsiteX3" y="connsiteY3"/>
                </a:cxn>
              </a:cxnLst>
              <a:rect l="l" t="t" r="r" b="b"/>
              <a:pathLst>
                <a:path w="570370" h="1407225">
                  <a:moveTo>
                    <a:pt x="570371" y="0"/>
                  </a:moveTo>
                  <a:lnTo>
                    <a:pt x="0" y="340259"/>
                  </a:lnTo>
                  <a:lnTo>
                    <a:pt x="0" y="1107127"/>
                  </a:lnTo>
                  <a:lnTo>
                    <a:pt x="570371" y="1411761"/>
                  </a:lnTo>
                  <a:close/>
                </a:path>
              </a:pathLst>
            </a:custGeom>
            <a:solidFill>
              <a:srgbClr val="86BC25">
                <a:lumMod val="50000"/>
              </a:srgbClr>
            </a:solidFill>
            <a:ln w="4675" cap="flat">
              <a:noFill/>
              <a:prstDash val="solid"/>
              <a:miter/>
            </a:ln>
          </p:spPr>
          <p:txBody>
            <a:bodyPr rtlCol="0" anchor="ctr"/>
            <a:lstStyle/>
            <a:p>
              <a:pPr>
                <a:defRPr/>
              </a:pPr>
              <a:endParaRPr lang="en-US" kern="0" dirty="0">
                <a:solidFill>
                  <a:schemeClr val="bg1"/>
                </a:solidFill>
                <a:latin typeface="+mj-lt"/>
              </a:endParaRPr>
            </a:p>
          </p:txBody>
        </p:sp>
        <p:sp>
          <p:nvSpPr>
            <p:cNvPr id="26" name="Freeform: Shape 13">
              <a:extLst>
                <a:ext uri="{FF2B5EF4-FFF2-40B4-BE49-F238E27FC236}">
                  <a16:creationId xmlns:a16="http://schemas.microsoft.com/office/drawing/2014/main" id="{08835C49-2862-2849-7143-E8640F6BDCDD}"/>
                </a:ext>
              </a:extLst>
            </p:cNvPr>
            <p:cNvSpPr/>
            <p:nvPr/>
          </p:nvSpPr>
          <p:spPr>
            <a:xfrm>
              <a:off x="2047303" y="3461778"/>
              <a:ext cx="570371" cy="1209598"/>
            </a:xfrm>
            <a:custGeom>
              <a:avLst/>
              <a:gdLst>
                <a:gd name="connsiteX0" fmla="*/ 570371 w 570370"/>
                <a:gd name="connsiteY0" fmla="*/ 0 h 1407225"/>
                <a:gd name="connsiteX1" fmla="*/ 0 w 570370"/>
                <a:gd name="connsiteY1" fmla="*/ 340259 h 1407225"/>
                <a:gd name="connsiteX2" fmla="*/ 0 w 570370"/>
                <a:gd name="connsiteY2" fmla="*/ 1107174 h 1407225"/>
                <a:gd name="connsiteX3" fmla="*/ 570371 w 570370"/>
                <a:gd name="connsiteY3" fmla="*/ 1411761 h 1407225"/>
              </a:gdLst>
              <a:ahLst/>
              <a:cxnLst>
                <a:cxn ang="0">
                  <a:pos x="connsiteX0" y="connsiteY0"/>
                </a:cxn>
                <a:cxn ang="0">
                  <a:pos x="connsiteX1" y="connsiteY1"/>
                </a:cxn>
                <a:cxn ang="0">
                  <a:pos x="connsiteX2" y="connsiteY2"/>
                </a:cxn>
                <a:cxn ang="0">
                  <a:pos x="connsiteX3" y="connsiteY3"/>
                </a:cxn>
              </a:cxnLst>
              <a:rect l="l" t="t" r="r" b="b"/>
              <a:pathLst>
                <a:path w="570370" h="1407225">
                  <a:moveTo>
                    <a:pt x="570371" y="0"/>
                  </a:moveTo>
                  <a:lnTo>
                    <a:pt x="0" y="340259"/>
                  </a:lnTo>
                  <a:lnTo>
                    <a:pt x="0" y="1107174"/>
                  </a:lnTo>
                  <a:lnTo>
                    <a:pt x="570371" y="1411761"/>
                  </a:lnTo>
                  <a:close/>
                </a:path>
              </a:pathLst>
            </a:custGeom>
            <a:solidFill>
              <a:srgbClr val="041E42"/>
            </a:solidFill>
            <a:ln w="4675" cap="flat">
              <a:noFill/>
              <a:prstDash val="solid"/>
              <a:miter/>
            </a:ln>
          </p:spPr>
          <p:txBody>
            <a:bodyPr rtlCol="0" anchor="ctr"/>
            <a:lstStyle/>
            <a:p>
              <a:pPr>
                <a:defRPr/>
              </a:pPr>
              <a:endParaRPr lang="en-US" kern="0" dirty="0">
                <a:solidFill>
                  <a:schemeClr val="bg1"/>
                </a:solidFill>
                <a:latin typeface="+mj-lt"/>
              </a:endParaRPr>
            </a:p>
          </p:txBody>
        </p:sp>
        <p:sp>
          <p:nvSpPr>
            <p:cNvPr id="27" name="Freeform: Shape 14">
              <a:extLst>
                <a:ext uri="{FF2B5EF4-FFF2-40B4-BE49-F238E27FC236}">
                  <a16:creationId xmlns:a16="http://schemas.microsoft.com/office/drawing/2014/main" id="{129BD03B-CE3B-7AFD-56F6-3D90D6EFA531}"/>
                </a:ext>
              </a:extLst>
            </p:cNvPr>
            <p:cNvSpPr/>
            <p:nvPr/>
          </p:nvSpPr>
          <p:spPr>
            <a:xfrm>
              <a:off x="2047303" y="2190881"/>
              <a:ext cx="570371" cy="905694"/>
            </a:xfrm>
            <a:custGeom>
              <a:avLst/>
              <a:gdLst>
                <a:gd name="connsiteX0" fmla="*/ 570371 w 570370"/>
                <a:gd name="connsiteY0" fmla="*/ 1071502 h 1070613"/>
                <a:gd name="connsiteX1" fmla="*/ 0 w 570370"/>
                <a:gd name="connsiteY1" fmla="*/ 766868 h 1070613"/>
                <a:gd name="connsiteX2" fmla="*/ 0 w 570370"/>
                <a:gd name="connsiteY2" fmla="*/ 0 h 1070613"/>
                <a:gd name="connsiteX3" fmla="*/ 570371 w 570370"/>
                <a:gd name="connsiteY3" fmla="*/ 313517 h 1070613"/>
              </a:gdLst>
              <a:ahLst/>
              <a:cxnLst>
                <a:cxn ang="0">
                  <a:pos x="connsiteX0" y="connsiteY0"/>
                </a:cxn>
                <a:cxn ang="0">
                  <a:pos x="connsiteX1" y="connsiteY1"/>
                </a:cxn>
                <a:cxn ang="0">
                  <a:pos x="connsiteX2" y="connsiteY2"/>
                </a:cxn>
                <a:cxn ang="0">
                  <a:pos x="connsiteX3" y="connsiteY3"/>
                </a:cxn>
              </a:cxnLst>
              <a:rect l="l" t="t" r="r" b="b"/>
              <a:pathLst>
                <a:path w="570370" h="1070613">
                  <a:moveTo>
                    <a:pt x="570371" y="1071502"/>
                  </a:moveTo>
                  <a:lnTo>
                    <a:pt x="0" y="766868"/>
                  </a:lnTo>
                  <a:lnTo>
                    <a:pt x="0" y="0"/>
                  </a:lnTo>
                  <a:lnTo>
                    <a:pt x="570371" y="313517"/>
                  </a:lnTo>
                  <a:close/>
                </a:path>
              </a:pathLst>
            </a:custGeom>
            <a:solidFill>
              <a:srgbClr val="86BC25">
                <a:lumMod val="75000"/>
                <a:alpha val="50000"/>
              </a:srgbClr>
            </a:solidFill>
            <a:ln w="4675" cap="flat">
              <a:noFill/>
              <a:prstDash val="solid"/>
              <a:miter/>
            </a:ln>
          </p:spPr>
          <p:txBody>
            <a:bodyPr rtlCol="0" anchor="ctr"/>
            <a:lstStyle/>
            <a:p>
              <a:pPr>
                <a:defRPr/>
              </a:pPr>
              <a:endParaRPr lang="en-US" kern="0" dirty="0">
                <a:solidFill>
                  <a:schemeClr val="bg1"/>
                </a:solidFill>
                <a:latin typeface="+mj-lt"/>
              </a:endParaRPr>
            </a:p>
          </p:txBody>
        </p:sp>
        <p:sp>
          <p:nvSpPr>
            <p:cNvPr id="28" name="Freeform: Shape 15">
              <a:extLst>
                <a:ext uri="{FF2B5EF4-FFF2-40B4-BE49-F238E27FC236}">
                  <a16:creationId xmlns:a16="http://schemas.microsoft.com/office/drawing/2014/main" id="{B69ECE28-95A0-3924-54D3-5647580DAF9E}"/>
                </a:ext>
              </a:extLst>
            </p:cNvPr>
            <p:cNvSpPr/>
            <p:nvPr/>
          </p:nvSpPr>
          <p:spPr>
            <a:xfrm>
              <a:off x="12627900" y="2692247"/>
              <a:ext cx="570371" cy="1212638"/>
            </a:xfrm>
            <a:custGeom>
              <a:avLst/>
              <a:gdLst>
                <a:gd name="connsiteX0" fmla="*/ 0 w 570370"/>
                <a:gd name="connsiteY0" fmla="*/ 0 h 1407225"/>
                <a:gd name="connsiteX1" fmla="*/ 570371 w 570370"/>
                <a:gd name="connsiteY1" fmla="*/ 340306 h 1407225"/>
                <a:gd name="connsiteX2" fmla="*/ 570371 w 570370"/>
                <a:gd name="connsiteY2" fmla="*/ 1107174 h 1407225"/>
                <a:gd name="connsiteX3" fmla="*/ 0 w 570370"/>
                <a:gd name="connsiteY3" fmla="*/ 1411761 h 1407225"/>
              </a:gdLst>
              <a:ahLst/>
              <a:cxnLst>
                <a:cxn ang="0">
                  <a:pos x="connsiteX0" y="connsiteY0"/>
                </a:cxn>
                <a:cxn ang="0">
                  <a:pos x="connsiteX1" y="connsiteY1"/>
                </a:cxn>
                <a:cxn ang="0">
                  <a:pos x="connsiteX2" y="connsiteY2"/>
                </a:cxn>
                <a:cxn ang="0">
                  <a:pos x="connsiteX3" y="connsiteY3"/>
                </a:cxn>
              </a:cxnLst>
              <a:rect l="l" t="t" r="r" b="b"/>
              <a:pathLst>
                <a:path w="570370" h="1407225">
                  <a:moveTo>
                    <a:pt x="0" y="0"/>
                  </a:moveTo>
                  <a:lnTo>
                    <a:pt x="570371" y="340306"/>
                  </a:lnTo>
                  <a:lnTo>
                    <a:pt x="570371" y="1107174"/>
                  </a:lnTo>
                  <a:lnTo>
                    <a:pt x="0" y="1411761"/>
                  </a:lnTo>
                  <a:close/>
                </a:path>
              </a:pathLst>
            </a:custGeom>
            <a:solidFill>
              <a:srgbClr val="0097A9">
                <a:lumMod val="50000"/>
              </a:srgbClr>
            </a:solidFill>
            <a:ln w="4675" cap="flat">
              <a:noFill/>
              <a:prstDash val="solid"/>
              <a:miter/>
            </a:ln>
          </p:spPr>
          <p:txBody>
            <a:bodyPr rtlCol="0" anchor="ctr"/>
            <a:lstStyle/>
            <a:p>
              <a:pPr>
                <a:defRPr/>
              </a:pPr>
              <a:endParaRPr lang="en-US" kern="0" dirty="0">
                <a:solidFill>
                  <a:schemeClr val="bg1"/>
                </a:solidFill>
                <a:latin typeface="+mj-lt"/>
              </a:endParaRPr>
            </a:p>
          </p:txBody>
        </p:sp>
        <p:sp>
          <p:nvSpPr>
            <p:cNvPr id="29" name="Freeform: Shape 16">
              <a:extLst>
                <a:ext uri="{FF2B5EF4-FFF2-40B4-BE49-F238E27FC236}">
                  <a16:creationId xmlns:a16="http://schemas.microsoft.com/office/drawing/2014/main" id="{99EAD372-B700-C07F-DA22-507B08F6A362}"/>
                </a:ext>
              </a:extLst>
            </p:cNvPr>
            <p:cNvSpPr/>
            <p:nvPr/>
          </p:nvSpPr>
          <p:spPr>
            <a:xfrm>
              <a:off x="12627896" y="2974584"/>
              <a:ext cx="570371" cy="938374"/>
            </a:xfrm>
            <a:custGeom>
              <a:avLst/>
              <a:gdLst>
                <a:gd name="connsiteX0" fmla="*/ 0 w 570370"/>
                <a:gd name="connsiteY0" fmla="*/ 1071455 h 1070613"/>
                <a:gd name="connsiteX1" fmla="*/ 570371 w 570370"/>
                <a:gd name="connsiteY1" fmla="*/ 766868 h 1070613"/>
                <a:gd name="connsiteX2" fmla="*/ 570371 w 570370"/>
                <a:gd name="connsiteY2" fmla="*/ 0 h 1070613"/>
                <a:gd name="connsiteX3" fmla="*/ 0 w 570370"/>
                <a:gd name="connsiteY3" fmla="*/ 313470 h 1070613"/>
              </a:gdLst>
              <a:ahLst/>
              <a:cxnLst>
                <a:cxn ang="0">
                  <a:pos x="connsiteX0" y="connsiteY0"/>
                </a:cxn>
                <a:cxn ang="0">
                  <a:pos x="connsiteX1" y="connsiteY1"/>
                </a:cxn>
                <a:cxn ang="0">
                  <a:pos x="connsiteX2" y="connsiteY2"/>
                </a:cxn>
                <a:cxn ang="0">
                  <a:pos x="connsiteX3" y="connsiteY3"/>
                </a:cxn>
              </a:cxnLst>
              <a:rect l="l" t="t" r="r" b="b"/>
              <a:pathLst>
                <a:path w="570370" h="1070613">
                  <a:moveTo>
                    <a:pt x="0" y="1071455"/>
                  </a:moveTo>
                  <a:lnTo>
                    <a:pt x="570371" y="766868"/>
                  </a:lnTo>
                  <a:lnTo>
                    <a:pt x="570371" y="0"/>
                  </a:lnTo>
                  <a:lnTo>
                    <a:pt x="0" y="313470"/>
                  </a:lnTo>
                  <a:close/>
                </a:path>
              </a:pathLst>
            </a:custGeom>
            <a:solidFill>
              <a:srgbClr val="0097A9">
                <a:alpha val="50000"/>
              </a:srgbClr>
            </a:solidFill>
            <a:ln w="4675" cap="flat">
              <a:noFill/>
              <a:prstDash val="solid"/>
              <a:miter/>
            </a:ln>
          </p:spPr>
          <p:txBody>
            <a:bodyPr rtlCol="0" anchor="ctr"/>
            <a:lstStyle/>
            <a:p>
              <a:pPr>
                <a:defRPr/>
              </a:pPr>
              <a:endParaRPr lang="en-US" kern="0" dirty="0">
                <a:solidFill>
                  <a:schemeClr val="bg1"/>
                </a:solidFill>
                <a:latin typeface="+mj-lt"/>
              </a:endParaRPr>
            </a:p>
          </p:txBody>
        </p:sp>
        <p:sp>
          <p:nvSpPr>
            <p:cNvPr id="30" name="Freeform: Shape 17">
              <a:extLst>
                <a:ext uri="{FF2B5EF4-FFF2-40B4-BE49-F238E27FC236}">
                  <a16:creationId xmlns:a16="http://schemas.microsoft.com/office/drawing/2014/main" id="{153069E3-F80B-2B1C-9211-8A9075D75DAF}"/>
                </a:ext>
              </a:extLst>
            </p:cNvPr>
            <p:cNvSpPr/>
            <p:nvPr/>
          </p:nvSpPr>
          <p:spPr>
            <a:xfrm>
              <a:off x="12634714" y="4259543"/>
              <a:ext cx="570371" cy="1211118"/>
            </a:xfrm>
            <a:custGeom>
              <a:avLst/>
              <a:gdLst>
                <a:gd name="connsiteX0" fmla="*/ 0 w 570370"/>
                <a:gd name="connsiteY0" fmla="*/ 0 h 1407225"/>
                <a:gd name="connsiteX1" fmla="*/ 570371 w 570370"/>
                <a:gd name="connsiteY1" fmla="*/ 340305 h 1407225"/>
                <a:gd name="connsiteX2" fmla="*/ 570371 w 570370"/>
                <a:gd name="connsiteY2" fmla="*/ 1107174 h 1407225"/>
                <a:gd name="connsiteX3" fmla="*/ 0 w 570370"/>
                <a:gd name="connsiteY3" fmla="*/ 1411808 h 1407225"/>
              </a:gdLst>
              <a:ahLst/>
              <a:cxnLst>
                <a:cxn ang="0">
                  <a:pos x="connsiteX0" y="connsiteY0"/>
                </a:cxn>
                <a:cxn ang="0">
                  <a:pos x="connsiteX1" y="connsiteY1"/>
                </a:cxn>
                <a:cxn ang="0">
                  <a:pos x="connsiteX2" y="connsiteY2"/>
                </a:cxn>
                <a:cxn ang="0">
                  <a:pos x="connsiteX3" y="connsiteY3"/>
                </a:cxn>
              </a:cxnLst>
              <a:rect l="l" t="t" r="r" b="b"/>
              <a:pathLst>
                <a:path w="570370" h="1407225">
                  <a:moveTo>
                    <a:pt x="0" y="0"/>
                  </a:moveTo>
                  <a:lnTo>
                    <a:pt x="570371" y="340305"/>
                  </a:lnTo>
                  <a:lnTo>
                    <a:pt x="570371" y="1107174"/>
                  </a:lnTo>
                  <a:lnTo>
                    <a:pt x="0" y="1411808"/>
                  </a:lnTo>
                  <a:close/>
                </a:path>
              </a:pathLst>
            </a:custGeom>
            <a:solidFill>
              <a:srgbClr val="62B5E5">
                <a:lumMod val="75000"/>
              </a:srgbClr>
            </a:solidFill>
            <a:ln w="4675" cap="flat">
              <a:noFill/>
              <a:prstDash val="solid"/>
              <a:miter/>
            </a:ln>
          </p:spPr>
          <p:txBody>
            <a:bodyPr rtlCol="0" anchor="ctr"/>
            <a:lstStyle/>
            <a:p>
              <a:pPr>
                <a:defRPr/>
              </a:pPr>
              <a:endParaRPr lang="en-US" kern="0" dirty="0">
                <a:solidFill>
                  <a:schemeClr val="bg1"/>
                </a:solidFill>
                <a:latin typeface="+mj-lt"/>
              </a:endParaRPr>
            </a:p>
          </p:txBody>
        </p:sp>
        <p:sp>
          <p:nvSpPr>
            <p:cNvPr id="31" name="Freeform: Shape 18">
              <a:extLst>
                <a:ext uri="{FF2B5EF4-FFF2-40B4-BE49-F238E27FC236}">
                  <a16:creationId xmlns:a16="http://schemas.microsoft.com/office/drawing/2014/main" id="{3D9A0C5F-1970-8E23-29D3-F90A5CE137D5}"/>
                </a:ext>
              </a:extLst>
            </p:cNvPr>
            <p:cNvSpPr/>
            <p:nvPr/>
          </p:nvSpPr>
          <p:spPr>
            <a:xfrm>
              <a:off x="12634714" y="4539288"/>
              <a:ext cx="570371" cy="937175"/>
            </a:xfrm>
            <a:custGeom>
              <a:avLst/>
              <a:gdLst>
                <a:gd name="connsiteX0" fmla="*/ 0 w 570370"/>
                <a:gd name="connsiteY0" fmla="*/ 1071502 h 1070613"/>
                <a:gd name="connsiteX1" fmla="*/ 570371 w 570370"/>
                <a:gd name="connsiteY1" fmla="*/ 766868 h 1070613"/>
                <a:gd name="connsiteX2" fmla="*/ 570371 w 570370"/>
                <a:gd name="connsiteY2" fmla="*/ 0 h 1070613"/>
                <a:gd name="connsiteX3" fmla="*/ 376304 w 570370"/>
                <a:gd name="connsiteY3" fmla="*/ 106641 h 1070613"/>
                <a:gd name="connsiteX4" fmla="*/ 0 w 570370"/>
                <a:gd name="connsiteY4" fmla="*/ 313470 h 107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370" h="1070613">
                  <a:moveTo>
                    <a:pt x="0" y="1071502"/>
                  </a:moveTo>
                  <a:lnTo>
                    <a:pt x="570371" y="766868"/>
                  </a:lnTo>
                  <a:lnTo>
                    <a:pt x="570371" y="0"/>
                  </a:lnTo>
                  <a:lnTo>
                    <a:pt x="376304" y="106641"/>
                  </a:lnTo>
                  <a:lnTo>
                    <a:pt x="0" y="313470"/>
                  </a:lnTo>
                  <a:close/>
                </a:path>
              </a:pathLst>
            </a:custGeom>
            <a:solidFill>
              <a:srgbClr val="62B5E5">
                <a:alpha val="50000"/>
              </a:srgbClr>
            </a:solidFill>
            <a:ln w="4675" cap="flat">
              <a:noFill/>
              <a:prstDash val="solid"/>
              <a:miter/>
            </a:ln>
          </p:spPr>
          <p:txBody>
            <a:bodyPr rtlCol="0" anchor="ctr"/>
            <a:lstStyle/>
            <a:p>
              <a:pPr>
                <a:defRPr/>
              </a:pPr>
              <a:endParaRPr lang="en-US" kern="0" dirty="0">
                <a:solidFill>
                  <a:schemeClr val="bg1"/>
                </a:solidFill>
                <a:latin typeface="+mj-lt"/>
              </a:endParaRPr>
            </a:p>
          </p:txBody>
        </p:sp>
        <p:sp>
          <p:nvSpPr>
            <p:cNvPr id="32" name="Freeform: Shape 19">
              <a:extLst>
                <a:ext uri="{FF2B5EF4-FFF2-40B4-BE49-F238E27FC236}">
                  <a16:creationId xmlns:a16="http://schemas.microsoft.com/office/drawing/2014/main" id="{CDFBD027-6B15-3465-219E-92BDBD9A389C}"/>
                </a:ext>
              </a:extLst>
            </p:cNvPr>
            <p:cNvSpPr/>
            <p:nvPr/>
          </p:nvSpPr>
          <p:spPr>
            <a:xfrm>
              <a:off x="12310049" y="2395180"/>
              <a:ext cx="727071" cy="728113"/>
            </a:xfrm>
            <a:custGeom>
              <a:avLst/>
              <a:gdLst>
                <a:gd name="connsiteX0" fmla="*/ 827505 w 827504"/>
                <a:gd name="connsiteY0" fmla="*/ 413753 h 827504"/>
                <a:gd name="connsiteX1" fmla="*/ 413752 w 827504"/>
                <a:gd name="connsiteY1" fmla="*/ 827505 h 827504"/>
                <a:gd name="connsiteX2" fmla="*/ 0 w 827504"/>
                <a:gd name="connsiteY2" fmla="*/ 413753 h 827504"/>
                <a:gd name="connsiteX3" fmla="*/ 413752 w 827504"/>
                <a:gd name="connsiteY3" fmla="*/ 0 h 827504"/>
                <a:gd name="connsiteX4" fmla="*/ 827505 w 827504"/>
                <a:gd name="connsiteY4" fmla="*/ 413753 h 827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504" h="827504">
                  <a:moveTo>
                    <a:pt x="827505" y="413753"/>
                  </a:moveTo>
                  <a:cubicBezTo>
                    <a:pt x="827505" y="642262"/>
                    <a:pt x="642262" y="827505"/>
                    <a:pt x="413752" y="827505"/>
                  </a:cubicBezTo>
                  <a:cubicBezTo>
                    <a:pt x="185243" y="827505"/>
                    <a:pt x="0" y="642262"/>
                    <a:pt x="0" y="413753"/>
                  </a:cubicBezTo>
                  <a:cubicBezTo>
                    <a:pt x="0" y="185243"/>
                    <a:pt x="185243" y="0"/>
                    <a:pt x="413752" y="0"/>
                  </a:cubicBezTo>
                  <a:cubicBezTo>
                    <a:pt x="642262" y="0"/>
                    <a:pt x="827505" y="185243"/>
                    <a:pt x="827505" y="413753"/>
                  </a:cubicBezTo>
                  <a:close/>
                </a:path>
              </a:pathLst>
            </a:custGeom>
            <a:solidFill>
              <a:srgbClr val="FFFFFF"/>
            </a:solidFill>
            <a:ln w="4675" cap="flat">
              <a:solidFill>
                <a:srgbClr val="D0D0CE"/>
              </a:solidFill>
              <a:prstDash val="solid"/>
              <a:miter/>
            </a:ln>
          </p:spPr>
          <p:txBody>
            <a:bodyPr rtlCol="0" anchor="ctr"/>
            <a:lstStyle/>
            <a:p>
              <a:pPr>
                <a:defRPr/>
              </a:pPr>
              <a:endParaRPr lang="en-US" kern="0" dirty="0">
                <a:solidFill>
                  <a:schemeClr val="bg1"/>
                </a:solidFill>
                <a:latin typeface="+mj-lt"/>
              </a:endParaRPr>
            </a:p>
          </p:txBody>
        </p:sp>
        <p:sp>
          <p:nvSpPr>
            <p:cNvPr id="33" name="Freeform: Shape 20">
              <a:extLst>
                <a:ext uri="{FF2B5EF4-FFF2-40B4-BE49-F238E27FC236}">
                  <a16:creationId xmlns:a16="http://schemas.microsoft.com/office/drawing/2014/main" id="{7319EF36-6D7F-D352-6D01-CACF25A3833E}"/>
                </a:ext>
              </a:extLst>
            </p:cNvPr>
            <p:cNvSpPr/>
            <p:nvPr/>
          </p:nvSpPr>
          <p:spPr>
            <a:xfrm>
              <a:off x="2127905" y="1617337"/>
              <a:ext cx="726596" cy="726597"/>
            </a:xfrm>
            <a:custGeom>
              <a:avLst/>
              <a:gdLst>
                <a:gd name="connsiteX0" fmla="*/ 827318 w 822829"/>
                <a:gd name="connsiteY0" fmla="*/ 413659 h 822829"/>
                <a:gd name="connsiteX1" fmla="*/ 413659 w 822829"/>
                <a:gd name="connsiteY1" fmla="*/ 827318 h 822829"/>
                <a:gd name="connsiteX2" fmla="*/ 0 w 822829"/>
                <a:gd name="connsiteY2" fmla="*/ 413659 h 822829"/>
                <a:gd name="connsiteX3" fmla="*/ 413659 w 822829"/>
                <a:gd name="connsiteY3" fmla="*/ 0 h 822829"/>
                <a:gd name="connsiteX4" fmla="*/ 827318 w 822829"/>
                <a:gd name="connsiteY4" fmla="*/ 413659 h 822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829" h="822829">
                  <a:moveTo>
                    <a:pt x="827318" y="413659"/>
                  </a:moveTo>
                  <a:cubicBezTo>
                    <a:pt x="827318" y="642117"/>
                    <a:pt x="642117" y="827318"/>
                    <a:pt x="413659" y="827318"/>
                  </a:cubicBezTo>
                  <a:cubicBezTo>
                    <a:pt x="185201" y="827318"/>
                    <a:pt x="0" y="642117"/>
                    <a:pt x="0" y="413659"/>
                  </a:cubicBezTo>
                  <a:cubicBezTo>
                    <a:pt x="0" y="185201"/>
                    <a:pt x="185201" y="0"/>
                    <a:pt x="413659" y="0"/>
                  </a:cubicBezTo>
                  <a:cubicBezTo>
                    <a:pt x="642117" y="0"/>
                    <a:pt x="827318" y="185201"/>
                    <a:pt x="827318" y="413659"/>
                  </a:cubicBezTo>
                  <a:close/>
                </a:path>
              </a:pathLst>
            </a:custGeom>
            <a:solidFill>
              <a:srgbClr val="FFFFFF"/>
            </a:solidFill>
            <a:ln w="4675" cap="flat">
              <a:solidFill>
                <a:srgbClr val="D0D0CE"/>
              </a:solidFill>
              <a:prstDash val="solid"/>
              <a:miter/>
            </a:ln>
          </p:spPr>
          <p:txBody>
            <a:bodyPr rtlCol="0" anchor="ctr"/>
            <a:lstStyle/>
            <a:p>
              <a:pPr algn="ctr">
                <a:defRPr/>
              </a:pPr>
              <a:endParaRPr lang="en-US" kern="0" dirty="0">
                <a:solidFill>
                  <a:schemeClr val="bg1"/>
                </a:solidFill>
                <a:latin typeface="+mj-lt"/>
              </a:endParaRPr>
            </a:p>
          </p:txBody>
        </p:sp>
        <p:sp>
          <p:nvSpPr>
            <p:cNvPr id="34" name="Freeform: Shape 24">
              <a:extLst>
                <a:ext uri="{FF2B5EF4-FFF2-40B4-BE49-F238E27FC236}">
                  <a16:creationId xmlns:a16="http://schemas.microsoft.com/office/drawing/2014/main" id="{75CD9904-19CC-B9A1-0638-84B826EFF795}"/>
                </a:ext>
              </a:extLst>
            </p:cNvPr>
            <p:cNvSpPr/>
            <p:nvPr/>
          </p:nvSpPr>
          <p:spPr>
            <a:xfrm>
              <a:off x="12310049" y="4001650"/>
              <a:ext cx="727071" cy="728113"/>
            </a:xfrm>
            <a:custGeom>
              <a:avLst/>
              <a:gdLst>
                <a:gd name="connsiteX0" fmla="*/ 820212 w 818154"/>
                <a:gd name="connsiteY0" fmla="*/ 410106 h 818154"/>
                <a:gd name="connsiteX1" fmla="*/ 410106 w 818154"/>
                <a:gd name="connsiteY1" fmla="*/ 820212 h 818154"/>
                <a:gd name="connsiteX2" fmla="*/ 1 w 818154"/>
                <a:gd name="connsiteY2" fmla="*/ 410106 h 818154"/>
                <a:gd name="connsiteX3" fmla="*/ 410106 w 818154"/>
                <a:gd name="connsiteY3" fmla="*/ 0 h 818154"/>
                <a:gd name="connsiteX4" fmla="*/ 820212 w 818154"/>
                <a:gd name="connsiteY4" fmla="*/ 410106 h 818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154" h="818154">
                  <a:moveTo>
                    <a:pt x="820212" y="410106"/>
                  </a:moveTo>
                  <a:cubicBezTo>
                    <a:pt x="820212" y="636601"/>
                    <a:pt x="636601" y="820212"/>
                    <a:pt x="410106" y="820212"/>
                  </a:cubicBezTo>
                  <a:cubicBezTo>
                    <a:pt x="183611" y="820212"/>
                    <a:pt x="1" y="636601"/>
                    <a:pt x="1" y="410106"/>
                  </a:cubicBezTo>
                  <a:cubicBezTo>
                    <a:pt x="1" y="183611"/>
                    <a:pt x="183611" y="0"/>
                    <a:pt x="410106" y="0"/>
                  </a:cubicBezTo>
                  <a:cubicBezTo>
                    <a:pt x="636601" y="0"/>
                    <a:pt x="820212" y="183611"/>
                    <a:pt x="820212" y="410106"/>
                  </a:cubicBezTo>
                  <a:close/>
                </a:path>
              </a:pathLst>
            </a:custGeom>
            <a:solidFill>
              <a:srgbClr val="FFFFFF"/>
            </a:solidFill>
            <a:ln w="4675" cap="flat">
              <a:solidFill>
                <a:srgbClr val="012169"/>
              </a:solidFill>
              <a:prstDash val="solid"/>
              <a:miter/>
            </a:ln>
          </p:spPr>
          <p:txBody>
            <a:bodyPr rtlCol="0" anchor="ctr"/>
            <a:lstStyle/>
            <a:p>
              <a:pPr>
                <a:defRPr/>
              </a:pPr>
              <a:endParaRPr lang="en-US" kern="0" dirty="0">
                <a:solidFill>
                  <a:schemeClr val="bg1"/>
                </a:solidFill>
                <a:latin typeface="+mj-lt"/>
              </a:endParaRPr>
            </a:p>
          </p:txBody>
        </p:sp>
        <p:sp>
          <p:nvSpPr>
            <p:cNvPr id="35" name="Freeform: Shape 26">
              <a:extLst>
                <a:ext uri="{FF2B5EF4-FFF2-40B4-BE49-F238E27FC236}">
                  <a16:creationId xmlns:a16="http://schemas.microsoft.com/office/drawing/2014/main" id="{3B047994-5270-2179-60CC-4288C7AA8FA8}"/>
                </a:ext>
              </a:extLst>
            </p:cNvPr>
            <p:cNvSpPr/>
            <p:nvPr/>
          </p:nvSpPr>
          <p:spPr>
            <a:xfrm>
              <a:off x="2047303" y="3751996"/>
              <a:ext cx="570371" cy="937070"/>
            </a:xfrm>
            <a:custGeom>
              <a:avLst/>
              <a:gdLst>
                <a:gd name="connsiteX0" fmla="*/ 570371 w 570370"/>
                <a:gd name="connsiteY0" fmla="*/ 1071502 h 1070613"/>
                <a:gd name="connsiteX1" fmla="*/ 0 w 570370"/>
                <a:gd name="connsiteY1" fmla="*/ 766915 h 1070613"/>
                <a:gd name="connsiteX2" fmla="*/ 0 w 570370"/>
                <a:gd name="connsiteY2" fmla="*/ 0 h 1070613"/>
                <a:gd name="connsiteX3" fmla="*/ 570371 w 570370"/>
                <a:gd name="connsiteY3" fmla="*/ 313517 h 1070613"/>
              </a:gdLst>
              <a:ahLst/>
              <a:cxnLst>
                <a:cxn ang="0">
                  <a:pos x="connsiteX0" y="connsiteY0"/>
                </a:cxn>
                <a:cxn ang="0">
                  <a:pos x="connsiteX1" y="connsiteY1"/>
                </a:cxn>
                <a:cxn ang="0">
                  <a:pos x="connsiteX2" y="connsiteY2"/>
                </a:cxn>
                <a:cxn ang="0">
                  <a:pos x="connsiteX3" y="connsiteY3"/>
                </a:cxn>
              </a:cxnLst>
              <a:rect l="l" t="t" r="r" b="b"/>
              <a:pathLst>
                <a:path w="570370" h="1070613">
                  <a:moveTo>
                    <a:pt x="570371" y="1071502"/>
                  </a:moveTo>
                  <a:lnTo>
                    <a:pt x="0" y="766915"/>
                  </a:lnTo>
                  <a:lnTo>
                    <a:pt x="0" y="0"/>
                  </a:lnTo>
                  <a:lnTo>
                    <a:pt x="570371" y="313517"/>
                  </a:lnTo>
                  <a:close/>
                </a:path>
              </a:pathLst>
            </a:custGeom>
            <a:solidFill>
              <a:srgbClr val="062C5E"/>
            </a:solidFill>
            <a:ln w="4675" cap="flat">
              <a:noFill/>
              <a:prstDash val="solid"/>
              <a:miter/>
            </a:ln>
          </p:spPr>
          <p:txBody>
            <a:bodyPr rtlCol="0" anchor="ctr"/>
            <a:lstStyle/>
            <a:p>
              <a:pPr>
                <a:defRPr/>
              </a:pPr>
              <a:endParaRPr lang="en-US" kern="0" dirty="0">
                <a:solidFill>
                  <a:schemeClr val="bg1"/>
                </a:solidFill>
                <a:latin typeface="+mj-lt"/>
              </a:endParaRPr>
            </a:p>
          </p:txBody>
        </p:sp>
        <p:sp>
          <p:nvSpPr>
            <p:cNvPr id="36" name="Freeform: Shape 10">
              <a:extLst>
                <a:ext uri="{FF2B5EF4-FFF2-40B4-BE49-F238E27FC236}">
                  <a16:creationId xmlns:a16="http://schemas.microsoft.com/office/drawing/2014/main" id="{9B9B6791-C5C0-E985-8A86-BFEFFAB95EC2}"/>
                </a:ext>
              </a:extLst>
            </p:cNvPr>
            <p:cNvSpPr/>
            <p:nvPr/>
          </p:nvSpPr>
          <p:spPr>
            <a:xfrm>
              <a:off x="2604868" y="5644346"/>
              <a:ext cx="10029847" cy="652418"/>
            </a:xfrm>
            <a:custGeom>
              <a:avLst/>
              <a:gdLst>
                <a:gd name="connsiteX0" fmla="*/ 0 w 6956651"/>
                <a:gd name="connsiteY0" fmla="*/ 0 h 757377"/>
                <a:gd name="connsiteX1" fmla="*/ 6956652 w 6956651"/>
                <a:gd name="connsiteY1" fmla="*/ 0 h 757377"/>
                <a:gd name="connsiteX2" fmla="*/ 6956652 w 6956651"/>
                <a:gd name="connsiteY2" fmla="*/ 757985 h 757377"/>
                <a:gd name="connsiteX3" fmla="*/ 0 w 6956651"/>
                <a:gd name="connsiteY3" fmla="*/ 757985 h 757377"/>
              </a:gdLst>
              <a:ahLst/>
              <a:cxnLst>
                <a:cxn ang="0">
                  <a:pos x="connsiteX0" y="connsiteY0"/>
                </a:cxn>
                <a:cxn ang="0">
                  <a:pos x="connsiteX1" y="connsiteY1"/>
                </a:cxn>
                <a:cxn ang="0">
                  <a:pos x="connsiteX2" y="connsiteY2"/>
                </a:cxn>
                <a:cxn ang="0">
                  <a:pos x="connsiteX3" y="connsiteY3"/>
                </a:cxn>
              </a:cxnLst>
              <a:rect l="l" t="t" r="r" b="b"/>
              <a:pathLst>
                <a:path w="6956651" h="757377">
                  <a:moveTo>
                    <a:pt x="0" y="0"/>
                  </a:moveTo>
                  <a:lnTo>
                    <a:pt x="6956652" y="0"/>
                  </a:lnTo>
                  <a:lnTo>
                    <a:pt x="6956652" y="757985"/>
                  </a:lnTo>
                  <a:lnTo>
                    <a:pt x="0" y="757985"/>
                  </a:lnTo>
                  <a:close/>
                </a:path>
              </a:pathLst>
            </a:custGeom>
            <a:solidFill>
              <a:srgbClr val="75787B"/>
            </a:solidFill>
            <a:ln w="4675" cap="flat">
              <a:noFill/>
              <a:prstDash val="solid"/>
              <a:miter/>
            </a:ln>
          </p:spPr>
          <p:txBody>
            <a:bodyPr rIns="396000" rtlCol="0" anchor="ctr"/>
            <a:lstStyle/>
            <a:p>
              <a:pPr>
                <a:defRPr/>
              </a:pPr>
              <a:endParaRPr lang="en-US" kern="0" dirty="0">
                <a:solidFill>
                  <a:schemeClr val="bg1"/>
                </a:solidFill>
                <a:latin typeface="+mj-lt"/>
                <a:ea typeface="Verdana" panose="020B0604030504040204" pitchFamily="34" charset="0"/>
              </a:endParaRPr>
            </a:p>
          </p:txBody>
        </p:sp>
        <p:sp>
          <p:nvSpPr>
            <p:cNvPr id="37" name="Freeform: Shape 13">
              <a:extLst>
                <a:ext uri="{FF2B5EF4-FFF2-40B4-BE49-F238E27FC236}">
                  <a16:creationId xmlns:a16="http://schemas.microsoft.com/office/drawing/2014/main" id="{550871E7-55DB-B0C0-4CAD-DEDBBDA9F495}"/>
                </a:ext>
              </a:extLst>
            </p:cNvPr>
            <p:cNvSpPr/>
            <p:nvPr/>
          </p:nvSpPr>
          <p:spPr>
            <a:xfrm>
              <a:off x="2047303" y="5084642"/>
              <a:ext cx="570371" cy="1211118"/>
            </a:xfrm>
            <a:custGeom>
              <a:avLst/>
              <a:gdLst>
                <a:gd name="connsiteX0" fmla="*/ 570371 w 570370"/>
                <a:gd name="connsiteY0" fmla="*/ 0 h 1407225"/>
                <a:gd name="connsiteX1" fmla="*/ 0 w 570370"/>
                <a:gd name="connsiteY1" fmla="*/ 340259 h 1407225"/>
                <a:gd name="connsiteX2" fmla="*/ 0 w 570370"/>
                <a:gd name="connsiteY2" fmla="*/ 1107174 h 1407225"/>
                <a:gd name="connsiteX3" fmla="*/ 570371 w 570370"/>
                <a:gd name="connsiteY3" fmla="*/ 1411761 h 1407225"/>
              </a:gdLst>
              <a:ahLst/>
              <a:cxnLst>
                <a:cxn ang="0">
                  <a:pos x="connsiteX0" y="connsiteY0"/>
                </a:cxn>
                <a:cxn ang="0">
                  <a:pos x="connsiteX1" y="connsiteY1"/>
                </a:cxn>
                <a:cxn ang="0">
                  <a:pos x="connsiteX2" y="connsiteY2"/>
                </a:cxn>
                <a:cxn ang="0">
                  <a:pos x="connsiteX3" y="connsiteY3"/>
                </a:cxn>
              </a:cxnLst>
              <a:rect l="l" t="t" r="r" b="b"/>
              <a:pathLst>
                <a:path w="570370" h="1407225">
                  <a:moveTo>
                    <a:pt x="570371" y="0"/>
                  </a:moveTo>
                  <a:lnTo>
                    <a:pt x="0" y="340259"/>
                  </a:lnTo>
                  <a:lnTo>
                    <a:pt x="0" y="1107174"/>
                  </a:lnTo>
                  <a:lnTo>
                    <a:pt x="570371" y="1411761"/>
                  </a:lnTo>
                  <a:close/>
                </a:path>
              </a:pathLst>
            </a:custGeom>
            <a:solidFill>
              <a:srgbClr val="75787B">
                <a:lumMod val="75000"/>
              </a:srgbClr>
            </a:solidFill>
            <a:ln w="4675" cap="flat">
              <a:noFill/>
              <a:prstDash val="solid"/>
              <a:miter/>
            </a:ln>
          </p:spPr>
          <p:txBody>
            <a:bodyPr rtlCol="0" anchor="ctr"/>
            <a:lstStyle/>
            <a:p>
              <a:pPr>
                <a:defRPr/>
              </a:pPr>
              <a:endParaRPr lang="en-US" kern="0" dirty="0">
                <a:solidFill>
                  <a:schemeClr val="bg1"/>
                </a:solidFill>
                <a:latin typeface="+mj-lt"/>
              </a:endParaRPr>
            </a:p>
          </p:txBody>
        </p:sp>
        <p:sp>
          <p:nvSpPr>
            <p:cNvPr id="38" name="Freeform: Shape 24">
              <a:extLst>
                <a:ext uri="{FF2B5EF4-FFF2-40B4-BE49-F238E27FC236}">
                  <a16:creationId xmlns:a16="http://schemas.microsoft.com/office/drawing/2014/main" id="{61BE075B-232E-0173-740C-EE35D4B33E43}"/>
                </a:ext>
              </a:extLst>
            </p:cNvPr>
            <p:cNvSpPr/>
            <p:nvPr/>
          </p:nvSpPr>
          <p:spPr>
            <a:xfrm>
              <a:off x="12310049" y="5634738"/>
              <a:ext cx="727071" cy="728113"/>
            </a:xfrm>
            <a:custGeom>
              <a:avLst/>
              <a:gdLst>
                <a:gd name="connsiteX0" fmla="*/ 820212 w 818154"/>
                <a:gd name="connsiteY0" fmla="*/ 410106 h 818154"/>
                <a:gd name="connsiteX1" fmla="*/ 410106 w 818154"/>
                <a:gd name="connsiteY1" fmla="*/ 820212 h 818154"/>
                <a:gd name="connsiteX2" fmla="*/ 1 w 818154"/>
                <a:gd name="connsiteY2" fmla="*/ 410106 h 818154"/>
                <a:gd name="connsiteX3" fmla="*/ 410106 w 818154"/>
                <a:gd name="connsiteY3" fmla="*/ 0 h 818154"/>
                <a:gd name="connsiteX4" fmla="*/ 820212 w 818154"/>
                <a:gd name="connsiteY4" fmla="*/ 410106 h 818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154" h="818154">
                  <a:moveTo>
                    <a:pt x="820212" y="410106"/>
                  </a:moveTo>
                  <a:cubicBezTo>
                    <a:pt x="820212" y="636601"/>
                    <a:pt x="636601" y="820212"/>
                    <a:pt x="410106" y="820212"/>
                  </a:cubicBezTo>
                  <a:cubicBezTo>
                    <a:pt x="183611" y="820212"/>
                    <a:pt x="1" y="636601"/>
                    <a:pt x="1" y="410106"/>
                  </a:cubicBezTo>
                  <a:cubicBezTo>
                    <a:pt x="1" y="183611"/>
                    <a:pt x="183611" y="0"/>
                    <a:pt x="410106" y="0"/>
                  </a:cubicBezTo>
                  <a:cubicBezTo>
                    <a:pt x="636601" y="0"/>
                    <a:pt x="820212" y="183611"/>
                    <a:pt x="820212" y="410106"/>
                  </a:cubicBezTo>
                  <a:close/>
                </a:path>
              </a:pathLst>
            </a:custGeom>
            <a:solidFill>
              <a:srgbClr val="FFFFFF"/>
            </a:solidFill>
            <a:ln w="4675" cap="flat">
              <a:solidFill>
                <a:srgbClr val="D0D0CE"/>
              </a:solidFill>
              <a:prstDash val="solid"/>
              <a:miter/>
            </a:ln>
          </p:spPr>
          <p:txBody>
            <a:bodyPr rtlCol="0" anchor="ctr"/>
            <a:lstStyle/>
            <a:p>
              <a:pPr>
                <a:defRPr/>
              </a:pPr>
              <a:endParaRPr lang="en-US" kern="0" dirty="0">
                <a:solidFill>
                  <a:schemeClr val="bg1"/>
                </a:solidFill>
                <a:latin typeface="+mj-lt"/>
              </a:endParaRPr>
            </a:p>
          </p:txBody>
        </p:sp>
        <p:sp>
          <p:nvSpPr>
            <p:cNvPr id="39" name="Freeform: Shape 26">
              <a:extLst>
                <a:ext uri="{FF2B5EF4-FFF2-40B4-BE49-F238E27FC236}">
                  <a16:creationId xmlns:a16="http://schemas.microsoft.com/office/drawing/2014/main" id="{4DE1C539-5321-2113-E883-38E511B477B8}"/>
                </a:ext>
              </a:extLst>
            </p:cNvPr>
            <p:cNvSpPr/>
            <p:nvPr/>
          </p:nvSpPr>
          <p:spPr>
            <a:xfrm>
              <a:off x="2047303" y="5376445"/>
              <a:ext cx="570371" cy="920320"/>
            </a:xfrm>
            <a:custGeom>
              <a:avLst/>
              <a:gdLst>
                <a:gd name="connsiteX0" fmla="*/ 570371 w 570370"/>
                <a:gd name="connsiteY0" fmla="*/ 1071502 h 1070613"/>
                <a:gd name="connsiteX1" fmla="*/ 0 w 570370"/>
                <a:gd name="connsiteY1" fmla="*/ 766915 h 1070613"/>
                <a:gd name="connsiteX2" fmla="*/ 0 w 570370"/>
                <a:gd name="connsiteY2" fmla="*/ 0 h 1070613"/>
                <a:gd name="connsiteX3" fmla="*/ 570371 w 570370"/>
                <a:gd name="connsiteY3" fmla="*/ 313517 h 1070613"/>
              </a:gdLst>
              <a:ahLst/>
              <a:cxnLst>
                <a:cxn ang="0">
                  <a:pos x="connsiteX0" y="connsiteY0"/>
                </a:cxn>
                <a:cxn ang="0">
                  <a:pos x="connsiteX1" y="connsiteY1"/>
                </a:cxn>
                <a:cxn ang="0">
                  <a:pos x="connsiteX2" y="connsiteY2"/>
                </a:cxn>
                <a:cxn ang="0">
                  <a:pos x="connsiteX3" y="connsiteY3"/>
                </a:cxn>
              </a:cxnLst>
              <a:rect l="l" t="t" r="r" b="b"/>
              <a:pathLst>
                <a:path w="570370" h="1070613">
                  <a:moveTo>
                    <a:pt x="570371" y="1071502"/>
                  </a:moveTo>
                  <a:lnTo>
                    <a:pt x="0" y="766915"/>
                  </a:lnTo>
                  <a:lnTo>
                    <a:pt x="0" y="0"/>
                  </a:lnTo>
                  <a:lnTo>
                    <a:pt x="570371" y="313517"/>
                  </a:lnTo>
                  <a:close/>
                </a:path>
              </a:pathLst>
            </a:custGeom>
            <a:solidFill>
              <a:srgbClr val="75787B">
                <a:alpha val="50000"/>
              </a:srgbClr>
            </a:solidFill>
            <a:ln w="4675" cap="flat">
              <a:noFill/>
              <a:prstDash val="solid"/>
              <a:miter/>
            </a:ln>
          </p:spPr>
          <p:txBody>
            <a:bodyPr rtlCol="0" anchor="ctr"/>
            <a:lstStyle/>
            <a:p>
              <a:pPr>
                <a:defRPr/>
              </a:pPr>
              <a:endParaRPr lang="en-US" kern="0" dirty="0">
                <a:solidFill>
                  <a:schemeClr val="bg1"/>
                </a:solidFill>
                <a:latin typeface="+mj-lt"/>
              </a:endParaRPr>
            </a:p>
          </p:txBody>
        </p:sp>
        <p:sp>
          <p:nvSpPr>
            <p:cNvPr id="40" name="Freeform: Shape 21">
              <a:extLst>
                <a:ext uri="{FF2B5EF4-FFF2-40B4-BE49-F238E27FC236}">
                  <a16:creationId xmlns:a16="http://schemas.microsoft.com/office/drawing/2014/main" id="{BAA71DB5-77F0-3AEB-B52A-B56DA3A710DE}"/>
                </a:ext>
              </a:extLst>
            </p:cNvPr>
            <p:cNvSpPr/>
            <p:nvPr/>
          </p:nvSpPr>
          <p:spPr>
            <a:xfrm>
              <a:off x="2120610" y="4779959"/>
              <a:ext cx="727071" cy="728113"/>
            </a:xfrm>
            <a:custGeom>
              <a:avLst/>
              <a:gdLst>
                <a:gd name="connsiteX0" fmla="*/ 803662 w 799453"/>
                <a:gd name="connsiteY0" fmla="*/ 401831 h 799453"/>
                <a:gd name="connsiteX1" fmla="*/ 401831 w 799453"/>
                <a:gd name="connsiteY1" fmla="*/ 803662 h 799453"/>
                <a:gd name="connsiteX2" fmla="*/ 0 w 799453"/>
                <a:gd name="connsiteY2" fmla="*/ 401831 h 799453"/>
                <a:gd name="connsiteX3" fmla="*/ 401831 w 799453"/>
                <a:gd name="connsiteY3" fmla="*/ 0 h 799453"/>
                <a:gd name="connsiteX4" fmla="*/ 803662 w 799453"/>
                <a:gd name="connsiteY4" fmla="*/ 401831 h 799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453" h="799453">
                  <a:moveTo>
                    <a:pt x="803662" y="401831"/>
                  </a:moveTo>
                  <a:cubicBezTo>
                    <a:pt x="803662" y="623756"/>
                    <a:pt x="623756" y="803662"/>
                    <a:pt x="401831" y="803662"/>
                  </a:cubicBezTo>
                  <a:cubicBezTo>
                    <a:pt x="179906" y="803662"/>
                    <a:pt x="0" y="623756"/>
                    <a:pt x="0" y="401831"/>
                  </a:cubicBezTo>
                  <a:cubicBezTo>
                    <a:pt x="0" y="179906"/>
                    <a:pt x="179906" y="0"/>
                    <a:pt x="401831" y="0"/>
                  </a:cubicBezTo>
                  <a:cubicBezTo>
                    <a:pt x="623756" y="0"/>
                    <a:pt x="803662" y="179906"/>
                    <a:pt x="803662" y="401831"/>
                  </a:cubicBezTo>
                  <a:close/>
                </a:path>
              </a:pathLst>
            </a:custGeom>
            <a:solidFill>
              <a:srgbClr val="FFFFFF"/>
            </a:solidFill>
            <a:ln w="4675" cap="flat">
              <a:solidFill>
                <a:srgbClr val="D0D0CE"/>
              </a:solidFill>
              <a:prstDash val="solid"/>
              <a:miter/>
            </a:ln>
          </p:spPr>
          <p:txBody>
            <a:bodyPr rtlCol="0" anchor="ctr"/>
            <a:lstStyle/>
            <a:p>
              <a:pPr algn="ctr">
                <a:defRPr/>
              </a:pPr>
              <a:endParaRPr lang="en-US" kern="0" dirty="0">
                <a:solidFill>
                  <a:schemeClr val="bg1"/>
                </a:solidFill>
                <a:latin typeface="+mj-lt"/>
              </a:endParaRPr>
            </a:p>
          </p:txBody>
        </p:sp>
        <p:sp>
          <p:nvSpPr>
            <p:cNvPr id="41" name="Freeform: Shape 23">
              <a:extLst>
                <a:ext uri="{FF2B5EF4-FFF2-40B4-BE49-F238E27FC236}">
                  <a16:creationId xmlns:a16="http://schemas.microsoft.com/office/drawing/2014/main" id="{D865E826-A397-8449-C35A-77376A32D95B}"/>
                </a:ext>
              </a:extLst>
            </p:cNvPr>
            <p:cNvSpPr/>
            <p:nvPr/>
          </p:nvSpPr>
          <p:spPr>
            <a:xfrm>
              <a:off x="2120610" y="3178456"/>
              <a:ext cx="727071" cy="728113"/>
            </a:xfrm>
            <a:custGeom>
              <a:avLst/>
              <a:gdLst>
                <a:gd name="connsiteX0" fmla="*/ 850413 w 846205"/>
                <a:gd name="connsiteY0" fmla="*/ 425207 h 846205"/>
                <a:gd name="connsiteX1" fmla="*/ 425207 w 846205"/>
                <a:gd name="connsiteY1" fmla="*/ 850413 h 846205"/>
                <a:gd name="connsiteX2" fmla="*/ 0 w 846205"/>
                <a:gd name="connsiteY2" fmla="*/ 425207 h 846205"/>
                <a:gd name="connsiteX3" fmla="*/ 425207 w 846205"/>
                <a:gd name="connsiteY3" fmla="*/ 0 h 846205"/>
                <a:gd name="connsiteX4" fmla="*/ 850413 w 846205"/>
                <a:gd name="connsiteY4" fmla="*/ 425207 h 846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205" h="846205">
                  <a:moveTo>
                    <a:pt x="850413" y="425207"/>
                  </a:moveTo>
                  <a:cubicBezTo>
                    <a:pt x="850413" y="660042"/>
                    <a:pt x="660042" y="850413"/>
                    <a:pt x="425207" y="850413"/>
                  </a:cubicBezTo>
                  <a:cubicBezTo>
                    <a:pt x="190371" y="850413"/>
                    <a:pt x="0" y="660042"/>
                    <a:pt x="0" y="425207"/>
                  </a:cubicBezTo>
                  <a:cubicBezTo>
                    <a:pt x="0" y="190371"/>
                    <a:pt x="190371" y="0"/>
                    <a:pt x="425207" y="0"/>
                  </a:cubicBezTo>
                  <a:cubicBezTo>
                    <a:pt x="660042" y="0"/>
                    <a:pt x="850413" y="190371"/>
                    <a:pt x="850413" y="425207"/>
                  </a:cubicBezTo>
                  <a:close/>
                </a:path>
              </a:pathLst>
            </a:custGeom>
            <a:solidFill>
              <a:srgbClr val="FFFFFF"/>
            </a:solidFill>
            <a:ln w="4675" cap="flat">
              <a:solidFill>
                <a:srgbClr val="D0D0CE"/>
              </a:solidFill>
              <a:prstDash val="solid"/>
              <a:miter/>
            </a:ln>
          </p:spPr>
          <p:txBody>
            <a:bodyPr rtlCol="0" anchor="ctr"/>
            <a:lstStyle/>
            <a:p>
              <a:pPr algn="ctr">
                <a:defRPr/>
              </a:pPr>
              <a:endParaRPr lang="en-US" kern="0" dirty="0">
                <a:solidFill>
                  <a:schemeClr val="bg1"/>
                </a:solidFill>
                <a:latin typeface="+mj-lt"/>
              </a:endParaRPr>
            </a:p>
          </p:txBody>
        </p:sp>
      </p:grpSp>
      <p:sp>
        <p:nvSpPr>
          <p:cNvPr id="7" name="Content Placeholder 3">
            <a:extLst>
              <a:ext uri="{FF2B5EF4-FFF2-40B4-BE49-F238E27FC236}">
                <a16:creationId xmlns:a16="http://schemas.microsoft.com/office/drawing/2014/main" id="{57104BCE-6750-9214-0C49-3EF0C737D81B}"/>
              </a:ext>
            </a:extLst>
          </p:cNvPr>
          <p:cNvSpPr txBox="1">
            <a:spLocks/>
          </p:cNvSpPr>
          <p:nvPr/>
        </p:nvSpPr>
        <p:spPr>
          <a:xfrm>
            <a:off x="1654134" y="3543986"/>
            <a:ext cx="7359269" cy="440608"/>
          </a:xfrm>
          <a:prstGeom prst="rect">
            <a:avLst/>
          </a:prstGeom>
        </p:spPr>
        <p:txBody>
          <a:bodyPr vert="horz" lIns="0" tIns="0" rIns="0" bIns="0" rtlCol="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defRPr/>
            </a:pPr>
            <a:endParaRPr lang="en-US" sz="1800" dirty="0">
              <a:solidFill>
                <a:schemeClr val="bg1"/>
              </a:solidFill>
              <a:latin typeface="+mj-lt"/>
            </a:endParaRPr>
          </a:p>
        </p:txBody>
      </p:sp>
      <p:sp>
        <p:nvSpPr>
          <p:cNvPr id="8" name="Content Placeholder 3">
            <a:extLst>
              <a:ext uri="{FF2B5EF4-FFF2-40B4-BE49-F238E27FC236}">
                <a16:creationId xmlns:a16="http://schemas.microsoft.com/office/drawing/2014/main" id="{9DFB3EB9-4CCC-9523-0C62-F18FEA04BC84}"/>
              </a:ext>
            </a:extLst>
          </p:cNvPr>
          <p:cNvSpPr txBox="1">
            <a:spLocks/>
          </p:cNvSpPr>
          <p:nvPr/>
        </p:nvSpPr>
        <p:spPr>
          <a:xfrm>
            <a:off x="1746352" y="4615825"/>
            <a:ext cx="8157662" cy="816872"/>
          </a:xfrm>
          <a:prstGeom prst="rect">
            <a:avLst/>
          </a:prstGeom>
        </p:spPr>
        <p:txBody>
          <a:bodyPr vert="horz" lIns="0" tIns="0" rIns="0" bIns="0" rtlCol="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defRPr/>
            </a:pPr>
            <a:endParaRPr lang="en-US" sz="1800" dirty="0">
              <a:solidFill>
                <a:schemeClr val="bg1"/>
              </a:solidFill>
              <a:latin typeface="+mj-lt"/>
            </a:endParaRPr>
          </a:p>
        </p:txBody>
      </p:sp>
      <p:sp>
        <p:nvSpPr>
          <p:cNvPr id="9" name="Rectangle 8">
            <a:extLst>
              <a:ext uri="{FF2B5EF4-FFF2-40B4-BE49-F238E27FC236}">
                <a16:creationId xmlns:a16="http://schemas.microsoft.com/office/drawing/2014/main" id="{46599F04-2315-1923-4465-03870C953B16}"/>
              </a:ext>
            </a:extLst>
          </p:cNvPr>
          <p:cNvSpPr/>
          <p:nvPr/>
        </p:nvSpPr>
        <p:spPr bwMode="gray">
          <a:xfrm>
            <a:off x="393032" y="2095018"/>
            <a:ext cx="1033853" cy="1012949"/>
          </a:xfrm>
          <a:prstGeom prst="rect">
            <a:avLst/>
          </a:prstGeom>
          <a:noFill/>
          <a:ln w="19050" algn="ctr">
            <a:noFill/>
            <a:miter lim="800000"/>
            <a:headEnd/>
            <a:tailEnd/>
          </a:ln>
        </p:spPr>
        <p:txBody>
          <a:bodyPr wrap="square" lIns="66675" tIns="66675" rIns="66675" bIns="66675" rtlCol="0" anchor="ctr"/>
          <a:lstStyle/>
          <a:p>
            <a:pPr algn="ctr">
              <a:lnSpc>
                <a:spcPct val="106000"/>
              </a:lnSpc>
              <a:defRPr/>
            </a:pPr>
            <a:endParaRPr lang="en-US" kern="0" dirty="0">
              <a:solidFill>
                <a:schemeClr val="bg1"/>
              </a:solidFill>
              <a:latin typeface="+mj-lt"/>
            </a:endParaRPr>
          </a:p>
        </p:txBody>
      </p:sp>
      <p:sp>
        <p:nvSpPr>
          <p:cNvPr id="10" name="Rectangle 9">
            <a:extLst>
              <a:ext uri="{FF2B5EF4-FFF2-40B4-BE49-F238E27FC236}">
                <a16:creationId xmlns:a16="http://schemas.microsoft.com/office/drawing/2014/main" id="{9D54C988-8553-DA50-9B7D-C4EC97659775}"/>
              </a:ext>
            </a:extLst>
          </p:cNvPr>
          <p:cNvSpPr/>
          <p:nvPr/>
        </p:nvSpPr>
        <p:spPr bwMode="gray">
          <a:xfrm>
            <a:off x="417888" y="4437226"/>
            <a:ext cx="1033853" cy="1012949"/>
          </a:xfrm>
          <a:prstGeom prst="rect">
            <a:avLst/>
          </a:prstGeom>
          <a:noFill/>
          <a:ln w="19050" algn="ctr">
            <a:noFill/>
            <a:miter lim="800000"/>
            <a:headEnd/>
            <a:tailEnd/>
          </a:ln>
        </p:spPr>
        <p:txBody>
          <a:bodyPr wrap="square" lIns="66675" tIns="66675" rIns="66675" bIns="66675" rtlCol="0" anchor="ctr"/>
          <a:lstStyle/>
          <a:p>
            <a:pPr algn="ctr">
              <a:lnSpc>
                <a:spcPct val="106000"/>
              </a:lnSpc>
              <a:defRPr/>
            </a:pPr>
            <a:endParaRPr lang="en-US" kern="0" dirty="0">
              <a:solidFill>
                <a:schemeClr val="bg1"/>
              </a:solidFill>
              <a:latin typeface="+mj-lt"/>
            </a:endParaRPr>
          </a:p>
        </p:txBody>
      </p:sp>
      <p:sp>
        <p:nvSpPr>
          <p:cNvPr id="11" name="Rectangle 10">
            <a:extLst>
              <a:ext uri="{FF2B5EF4-FFF2-40B4-BE49-F238E27FC236}">
                <a16:creationId xmlns:a16="http://schemas.microsoft.com/office/drawing/2014/main" id="{05AC01A7-AF88-6916-21B7-D04E9BFB21D9}"/>
              </a:ext>
            </a:extLst>
          </p:cNvPr>
          <p:cNvSpPr/>
          <p:nvPr/>
        </p:nvSpPr>
        <p:spPr bwMode="gray">
          <a:xfrm>
            <a:off x="386118" y="6804276"/>
            <a:ext cx="1033853" cy="1012949"/>
          </a:xfrm>
          <a:prstGeom prst="rect">
            <a:avLst/>
          </a:prstGeom>
          <a:noFill/>
          <a:ln w="19050" algn="ctr">
            <a:noFill/>
            <a:miter lim="800000"/>
            <a:headEnd/>
            <a:tailEnd/>
          </a:ln>
        </p:spPr>
        <p:txBody>
          <a:bodyPr wrap="square" lIns="66675" tIns="66675" rIns="66675" bIns="66675" rtlCol="0" anchor="ctr"/>
          <a:lstStyle/>
          <a:p>
            <a:pPr algn="ctr">
              <a:lnSpc>
                <a:spcPct val="106000"/>
              </a:lnSpc>
              <a:defRPr/>
            </a:pPr>
            <a:endParaRPr lang="en-US" kern="0" dirty="0">
              <a:solidFill>
                <a:schemeClr val="bg1"/>
              </a:solidFill>
              <a:latin typeface="+mj-lt"/>
            </a:endParaRPr>
          </a:p>
        </p:txBody>
      </p:sp>
      <p:sp>
        <p:nvSpPr>
          <p:cNvPr id="12" name="Rectangle 11">
            <a:extLst>
              <a:ext uri="{FF2B5EF4-FFF2-40B4-BE49-F238E27FC236}">
                <a16:creationId xmlns:a16="http://schemas.microsoft.com/office/drawing/2014/main" id="{13CBE4D4-E197-9E49-50B2-C09263FD0F79}"/>
              </a:ext>
            </a:extLst>
          </p:cNvPr>
          <p:cNvSpPr/>
          <p:nvPr/>
        </p:nvSpPr>
        <p:spPr bwMode="gray">
          <a:xfrm>
            <a:off x="13294007" y="3043682"/>
            <a:ext cx="1033853" cy="1012949"/>
          </a:xfrm>
          <a:prstGeom prst="rect">
            <a:avLst/>
          </a:prstGeom>
          <a:noFill/>
          <a:ln w="19050" algn="ctr">
            <a:noFill/>
            <a:miter lim="800000"/>
            <a:headEnd/>
            <a:tailEnd/>
          </a:ln>
        </p:spPr>
        <p:txBody>
          <a:bodyPr wrap="square" lIns="66675" tIns="66675" rIns="66675" bIns="66675" rtlCol="0" anchor="ctr"/>
          <a:lstStyle/>
          <a:p>
            <a:pPr algn="ctr">
              <a:lnSpc>
                <a:spcPct val="106000"/>
              </a:lnSpc>
              <a:defRPr/>
            </a:pPr>
            <a:endParaRPr lang="en-US" kern="0" dirty="0">
              <a:solidFill>
                <a:schemeClr val="bg1"/>
              </a:solidFill>
              <a:latin typeface="+mj-lt"/>
            </a:endParaRPr>
          </a:p>
        </p:txBody>
      </p:sp>
      <p:sp>
        <p:nvSpPr>
          <p:cNvPr id="14" name="Rectangle 13">
            <a:extLst>
              <a:ext uri="{FF2B5EF4-FFF2-40B4-BE49-F238E27FC236}">
                <a16:creationId xmlns:a16="http://schemas.microsoft.com/office/drawing/2014/main" id="{AF8AAAFC-EB15-BC12-4F50-AF20D4D8FBC7}"/>
              </a:ext>
            </a:extLst>
          </p:cNvPr>
          <p:cNvSpPr/>
          <p:nvPr/>
        </p:nvSpPr>
        <p:spPr bwMode="gray">
          <a:xfrm>
            <a:off x="13278499" y="4943700"/>
            <a:ext cx="1033853" cy="1012949"/>
          </a:xfrm>
          <a:prstGeom prst="rect">
            <a:avLst/>
          </a:prstGeom>
          <a:noFill/>
          <a:ln w="19050" algn="ctr">
            <a:noFill/>
            <a:miter lim="800000"/>
            <a:headEnd/>
            <a:tailEnd/>
          </a:ln>
        </p:spPr>
        <p:txBody>
          <a:bodyPr wrap="square" lIns="66675" tIns="66675" rIns="66675" bIns="66675" rtlCol="0" anchor="ctr"/>
          <a:lstStyle/>
          <a:p>
            <a:pPr algn="ctr">
              <a:lnSpc>
                <a:spcPct val="106000"/>
              </a:lnSpc>
              <a:defRPr/>
            </a:pPr>
            <a:endParaRPr lang="en-US" kern="0" dirty="0">
              <a:solidFill>
                <a:schemeClr val="bg1"/>
              </a:solidFill>
              <a:latin typeface="+mj-lt"/>
            </a:endParaRPr>
          </a:p>
        </p:txBody>
      </p:sp>
      <p:sp>
        <p:nvSpPr>
          <p:cNvPr id="16" name="Content Placeholder 3">
            <a:extLst>
              <a:ext uri="{FF2B5EF4-FFF2-40B4-BE49-F238E27FC236}">
                <a16:creationId xmlns:a16="http://schemas.microsoft.com/office/drawing/2014/main" id="{4F0F842F-06FA-ED65-3536-3DC1B5424F35}"/>
              </a:ext>
            </a:extLst>
          </p:cNvPr>
          <p:cNvSpPr txBox="1">
            <a:spLocks/>
          </p:cNvSpPr>
          <p:nvPr/>
        </p:nvSpPr>
        <p:spPr>
          <a:xfrm>
            <a:off x="1959586" y="2377860"/>
            <a:ext cx="6919539" cy="440608"/>
          </a:xfrm>
          <a:prstGeom prst="rect">
            <a:avLst/>
          </a:prstGeom>
        </p:spPr>
        <p:txBody>
          <a:bodyPr vert="horz" lIns="0" tIns="0" rIns="0" bIns="0" rtlCol="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defRPr/>
            </a:pPr>
            <a:endParaRPr lang="en-US" sz="1800" dirty="0">
              <a:solidFill>
                <a:schemeClr val="bg1"/>
              </a:solidFill>
              <a:latin typeface="+mj-lt"/>
            </a:endParaRPr>
          </a:p>
        </p:txBody>
      </p:sp>
      <p:sp>
        <p:nvSpPr>
          <p:cNvPr id="17" name="Rectangle 16">
            <a:extLst>
              <a:ext uri="{FF2B5EF4-FFF2-40B4-BE49-F238E27FC236}">
                <a16:creationId xmlns:a16="http://schemas.microsoft.com/office/drawing/2014/main" id="{3372A9C0-FB66-3280-B936-66B61D31F0B1}"/>
              </a:ext>
            </a:extLst>
          </p:cNvPr>
          <p:cNvSpPr/>
          <p:nvPr/>
        </p:nvSpPr>
        <p:spPr bwMode="gray">
          <a:xfrm>
            <a:off x="13337845" y="6989571"/>
            <a:ext cx="915158" cy="881214"/>
          </a:xfrm>
          <a:prstGeom prst="rect">
            <a:avLst/>
          </a:prstGeom>
          <a:noFill/>
          <a:ln w="19050" algn="ctr">
            <a:noFill/>
            <a:miter lim="800000"/>
            <a:headEnd/>
            <a:tailEnd/>
          </a:ln>
        </p:spPr>
        <p:txBody>
          <a:bodyPr wrap="square" lIns="66675" tIns="66675" rIns="66675" bIns="66675" rtlCol="0" anchor="ctr"/>
          <a:lstStyle/>
          <a:p>
            <a:pPr algn="ctr">
              <a:lnSpc>
                <a:spcPct val="106000"/>
              </a:lnSpc>
              <a:defRPr/>
            </a:pPr>
            <a:endParaRPr lang="en-US" kern="0" dirty="0">
              <a:solidFill>
                <a:schemeClr val="bg1"/>
              </a:solidFill>
              <a:latin typeface="+mj-lt"/>
            </a:endParaRPr>
          </a:p>
        </p:txBody>
      </p:sp>
      <p:sp>
        <p:nvSpPr>
          <p:cNvPr id="43" name="TextBox 42">
            <a:extLst>
              <a:ext uri="{FF2B5EF4-FFF2-40B4-BE49-F238E27FC236}">
                <a16:creationId xmlns:a16="http://schemas.microsoft.com/office/drawing/2014/main" id="{0927029F-4D6D-A5CF-3A51-C766861BACDB}"/>
              </a:ext>
            </a:extLst>
          </p:cNvPr>
          <p:cNvSpPr txBox="1"/>
          <p:nvPr/>
        </p:nvSpPr>
        <p:spPr>
          <a:xfrm>
            <a:off x="1171208" y="3224123"/>
            <a:ext cx="11782919" cy="369332"/>
          </a:xfrm>
          <a:prstGeom prst="rect">
            <a:avLst/>
          </a:prstGeom>
          <a:noFill/>
        </p:spPr>
        <p:txBody>
          <a:bodyPr wrap="square">
            <a:spAutoFit/>
          </a:bodyPr>
          <a:lstStyle/>
          <a:p>
            <a:pPr marL="266700">
              <a:tabLst>
                <a:tab pos="633413" algn="l"/>
              </a:tabLst>
              <a:defRPr/>
            </a:pPr>
            <a:r>
              <a:rPr lang="en-US" kern="0" dirty="0">
                <a:solidFill>
                  <a:schemeClr val="bg1"/>
                </a:solidFill>
                <a:latin typeface="+mj-lt"/>
              </a:rPr>
              <a:t>Appeals against penalty orders passed on or before 12.01.2021, where demand </a:t>
            </a:r>
            <a:r>
              <a:rPr lang="en-US" kern="0">
                <a:solidFill>
                  <a:schemeClr val="bg1"/>
                </a:solidFill>
                <a:latin typeface="+mj-lt"/>
              </a:rPr>
              <a:t>exceeds Rs. 10 </a:t>
            </a:r>
            <a:r>
              <a:rPr lang="en-US" kern="0" dirty="0">
                <a:solidFill>
                  <a:schemeClr val="bg1"/>
                </a:solidFill>
                <a:latin typeface="+mj-lt"/>
              </a:rPr>
              <a:t>lakhs</a:t>
            </a:r>
          </a:p>
        </p:txBody>
      </p:sp>
      <p:sp>
        <p:nvSpPr>
          <p:cNvPr id="45" name="TextBox 44">
            <a:extLst>
              <a:ext uri="{FF2B5EF4-FFF2-40B4-BE49-F238E27FC236}">
                <a16:creationId xmlns:a16="http://schemas.microsoft.com/office/drawing/2014/main" id="{BDE81CD4-9037-1775-24ED-FEA890075C74}"/>
              </a:ext>
            </a:extLst>
          </p:cNvPr>
          <p:cNvSpPr txBox="1"/>
          <p:nvPr/>
        </p:nvSpPr>
        <p:spPr>
          <a:xfrm>
            <a:off x="1443156" y="4999538"/>
            <a:ext cx="11684871" cy="646331"/>
          </a:xfrm>
          <a:prstGeom prst="rect">
            <a:avLst/>
          </a:prstGeom>
          <a:noFill/>
        </p:spPr>
        <p:txBody>
          <a:bodyPr wrap="square">
            <a:spAutoFit/>
          </a:bodyPr>
          <a:lstStyle/>
          <a:p>
            <a:pPr>
              <a:defRPr/>
            </a:pPr>
            <a:r>
              <a:rPr lang="en-US" kern="0" dirty="0">
                <a:solidFill>
                  <a:schemeClr val="bg1"/>
                </a:solidFill>
                <a:latin typeface="+mj-lt"/>
                <a:ea typeface="Verdana" panose="020B0604030504040204" pitchFamily="34" charset="0"/>
              </a:rPr>
              <a:t>Appeals against orders passed on or after 12.09.2019 under the e-Assessment Scheme, 2019, or the Faceless Assessment Scheme, 2019, or under section 144B, are not covered under the e-appeal scheme. </a:t>
            </a:r>
          </a:p>
        </p:txBody>
      </p:sp>
      <p:sp>
        <p:nvSpPr>
          <p:cNvPr id="47" name="TextBox 46">
            <a:extLst>
              <a:ext uri="{FF2B5EF4-FFF2-40B4-BE49-F238E27FC236}">
                <a16:creationId xmlns:a16="http://schemas.microsoft.com/office/drawing/2014/main" id="{8A2FB8B3-3DD6-5CE7-9A8F-DC781E72BACE}"/>
              </a:ext>
            </a:extLst>
          </p:cNvPr>
          <p:cNvSpPr txBox="1"/>
          <p:nvPr/>
        </p:nvSpPr>
        <p:spPr>
          <a:xfrm>
            <a:off x="1071136" y="6919926"/>
            <a:ext cx="12139788" cy="646331"/>
          </a:xfrm>
          <a:prstGeom prst="rect">
            <a:avLst/>
          </a:prstGeom>
          <a:noFill/>
        </p:spPr>
        <p:txBody>
          <a:bodyPr wrap="square">
            <a:spAutoFit/>
          </a:bodyPr>
          <a:lstStyle/>
          <a:p>
            <a:pPr marL="266700">
              <a:tabLst>
                <a:tab pos="633413" algn="l"/>
              </a:tabLst>
              <a:defRPr/>
            </a:pPr>
            <a:r>
              <a:rPr lang="en-US" kern="0" dirty="0">
                <a:solidFill>
                  <a:schemeClr val="bg1"/>
                </a:solidFill>
                <a:latin typeface="+mj-lt"/>
              </a:rPr>
              <a:t>International Taxation Matters: Appeals pertaining to the jurisdiction of the Commissioner of Income-tax (International Taxation) are outside the scope of the faceless appeal scheme. </a:t>
            </a:r>
          </a:p>
        </p:txBody>
      </p:sp>
    </p:spTree>
    <p:extLst>
      <p:ext uri="{BB962C8B-B14F-4D97-AF65-F5344CB8AC3E}">
        <p14:creationId xmlns:p14="http://schemas.microsoft.com/office/powerpoint/2010/main" val="3601668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3" name="Text 0"/>
          <p:cNvSpPr/>
          <p:nvPr/>
        </p:nvSpPr>
        <p:spPr>
          <a:xfrm>
            <a:off x="744260" y="396397"/>
            <a:ext cx="7655481" cy="1328976"/>
          </a:xfrm>
          <a:prstGeom prst="rect">
            <a:avLst/>
          </a:prstGeom>
          <a:noFill/>
          <a:ln/>
        </p:spPr>
        <p:txBody>
          <a:bodyPr wrap="square" lIns="0" tIns="0" rIns="0" bIns="0" rtlCol="0" anchor="t"/>
          <a:lstStyle/>
          <a:p>
            <a:pPr marL="0" indent="0" algn="l">
              <a:lnSpc>
                <a:spcPts val="5200"/>
              </a:lnSpc>
              <a:buNone/>
            </a:pPr>
            <a:r>
              <a:rPr lang="en-US" sz="4150" b="1" dirty="0">
                <a:solidFill>
                  <a:srgbClr val="161613"/>
                </a:solidFill>
                <a:latin typeface="DM Sans Medium" pitchFamily="34" charset="0"/>
                <a:ea typeface="DM Sans Medium" pitchFamily="34" charset="-122"/>
                <a:cs typeface="DM Sans Medium" pitchFamily="34" charset="-120"/>
              </a:rPr>
              <a:t>Guidelines for Priority Disposal of Appeals</a:t>
            </a:r>
            <a:endParaRPr lang="en-US" sz="4150" b="1" dirty="0"/>
          </a:p>
        </p:txBody>
      </p:sp>
      <p:sp>
        <p:nvSpPr>
          <p:cNvPr id="4" name="Text 1"/>
          <p:cNvSpPr/>
          <p:nvPr/>
        </p:nvSpPr>
        <p:spPr>
          <a:xfrm>
            <a:off x="744260" y="2183233"/>
            <a:ext cx="7655481" cy="1064077"/>
          </a:xfrm>
          <a:prstGeom prst="rect">
            <a:avLst/>
          </a:prstGeom>
          <a:noFill/>
          <a:ln/>
        </p:spPr>
        <p:txBody>
          <a:bodyPr wrap="square" lIns="0" tIns="0" rIns="0" bIns="0" rtlCol="0" anchor="t"/>
          <a:lstStyle/>
          <a:p>
            <a:pPr marL="0" indent="0" algn="just">
              <a:lnSpc>
                <a:spcPts val="2650"/>
              </a:lnSpc>
              <a:buNone/>
            </a:pPr>
            <a:r>
              <a:rPr lang="en-US" sz="2000" dirty="0">
                <a:solidFill>
                  <a:srgbClr val="161613"/>
                </a:solidFill>
                <a:latin typeface="Inter" pitchFamily="34" charset="0"/>
                <a:ea typeface="Inter" pitchFamily="34" charset="-122"/>
                <a:cs typeface="Inter" pitchFamily="34" charset="-120"/>
              </a:rPr>
              <a:t>To be considered by Pr. CCIT, CCIT or DGIT on recommendation by Pr. CIT/ Pr. CIT(CC)/ Pr. CIT(IT), at request of Assessee/ AO/ Range head</a:t>
            </a:r>
            <a:endParaRPr lang="en-US" sz="2000" dirty="0"/>
          </a:p>
        </p:txBody>
      </p:sp>
      <p:grpSp>
        <p:nvGrpSpPr>
          <p:cNvPr id="26" name="Group 25">
            <a:extLst>
              <a:ext uri="{FF2B5EF4-FFF2-40B4-BE49-F238E27FC236}">
                <a16:creationId xmlns:a16="http://schemas.microsoft.com/office/drawing/2014/main" id="{82587A66-23D9-D10D-45A9-0468377BD8EB}"/>
              </a:ext>
            </a:extLst>
          </p:cNvPr>
          <p:cNvGrpSpPr/>
          <p:nvPr/>
        </p:nvGrpSpPr>
        <p:grpSpPr>
          <a:xfrm>
            <a:off x="744260" y="3550444"/>
            <a:ext cx="7655480" cy="4204811"/>
            <a:chOff x="744260" y="3322677"/>
            <a:chExt cx="7655480" cy="4204811"/>
          </a:xfrm>
        </p:grpSpPr>
        <p:sp>
          <p:nvSpPr>
            <p:cNvPr id="5" name="Shape 2"/>
            <p:cNvSpPr/>
            <p:nvPr/>
          </p:nvSpPr>
          <p:spPr>
            <a:xfrm>
              <a:off x="983456" y="3322677"/>
              <a:ext cx="22860" cy="4151709"/>
            </a:xfrm>
            <a:prstGeom prst="roundRect">
              <a:avLst>
                <a:gd name="adj" fmla="val 139535"/>
              </a:avLst>
            </a:prstGeom>
            <a:solidFill>
              <a:srgbClr val="D3D1C9"/>
            </a:solidFill>
            <a:ln/>
          </p:spPr>
          <p:txBody>
            <a:bodyPr/>
            <a:lstStyle/>
            <a:p>
              <a:endParaRPr lang="en-IN" sz="2400"/>
            </a:p>
          </p:txBody>
        </p:sp>
        <p:sp>
          <p:nvSpPr>
            <p:cNvPr id="6" name="Shape 3"/>
            <p:cNvSpPr/>
            <p:nvPr/>
          </p:nvSpPr>
          <p:spPr>
            <a:xfrm>
              <a:off x="1199793" y="3550444"/>
              <a:ext cx="637937" cy="22860"/>
            </a:xfrm>
            <a:prstGeom prst="roundRect">
              <a:avLst>
                <a:gd name="adj" fmla="val 139535"/>
              </a:avLst>
            </a:prstGeom>
            <a:solidFill>
              <a:srgbClr val="D3D1C9"/>
            </a:solidFill>
            <a:ln/>
          </p:spPr>
          <p:txBody>
            <a:bodyPr/>
            <a:lstStyle/>
            <a:p>
              <a:endParaRPr lang="en-IN" sz="2400"/>
            </a:p>
          </p:txBody>
        </p:sp>
        <p:sp>
          <p:nvSpPr>
            <p:cNvPr id="7" name="Shape 4"/>
            <p:cNvSpPr/>
            <p:nvPr/>
          </p:nvSpPr>
          <p:spPr>
            <a:xfrm>
              <a:off x="744260" y="3322677"/>
              <a:ext cx="478393" cy="478393"/>
            </a:xfrm>
            <a:prstGeom prst="roundRect">
              <a:avLst>
                <a:gd name="adj" fmla="val 6668"/>
              </a:avLst>
            </a:prstGeom>
            <a:solidFill>
              <a:srgbClr val="EDEBE3"/>
            </a:solidFill>
            <a:ln/>
          </p:spPr>
          <p:txBody>
            <a:bodyPr/>
            <a:lstStyle/>
            <a:p>
              <a:endParaRPr lang="en-IN" sz="2400"/>
            </a:p>
          </p:txBody>
        </p:sp>
        <p:pic>
          <p:nvPicPr>
            <p:cNvPr id="8" name="Image 1" descr="preencoded.png"/>
            <p:cNvPicPr>
              <a:picLocks noChangeAspect="1"/>
            </p:cNvPicPr>
            <p:nvPr/>
          </p:nvPicPr>
          <p:blipFill>
            <a:blip r:embed="rId3"/>
            <a:stretch>
              <a:fillRect/>
            </a:stretch>
          </p:blipFill>
          <p:spPr>
            <a:xfrm>
              <a:off x="823972" y="3362563"/>
              <a:ext cx="318968" cy="398621"/>
            </a:xfrm>
            <a:prstGeom prst="rect">
              <a:avLst/>
            </a:prstGeom>
          </p:spPr>
        </p:pic>
        <p:sp>
          <p:nvSpPr>
            <p:cNvPr id="9" name="Text 5"/>
            <p:cNvSpPr/>
            <p:nvPr/>
          </p:nvSpPr>
          <p:spPr>
            <a:xfrm>
              <a:off x="2046684" y="3391733"/>
              <a:ext cx="6353056" cy="340162"/>
            </a:xfrm>
            <a:prstGeom prst="rect">
              <a:avLst/>
            </a:prstGeom>
            <a:noFill/>
            <a:ln/>
          </p:spPr>
          <p:txBody>
            <a:bodyPr wrap="none" lIns="0" tIns="0" rIns="0" bIns="0" rtlCol="0" anchor="t"/>
            <a:lstStyle/>
            <a:p>
              <a:pPr marL="0" indent="0" algn="l">
                <a:lnSpc>
                  <a:spcPts val="2650"/>
                </a:lnSpc>
                <a:buNone/>
              </a:pPr>
              <a:r>
                <a:rPr lang="en-US" sz="2000" dirty="0">
                  <a:solidFill>
                    <a:srgbClr val="161613"/>
                  </a:solidFill>
                  <a:latin typeface="Inter" pitchFamily="34" charset="0"/>
                  <a:ea typeface="Inter" pitchFamily="34" charset="-122"/>
                  <a:cs typeface="Inter" pitchFamily="34" charset="-120"/>
                </a:rPr>
                <a:t>Cases having demand above 1 Crore</a:t>
              </a:r>
              <a:endParaRPr lang="en-US" sz="2000" dirty="0"/>
            </a:p>
          </p:txBody>
        </p:sp>
        <p:sp>
          <p:nvSpPr>
            <p:cNvPr id="10" name="Shape 6"/>
            <p:cNvSpPr/>
            <p:nvPr/>
          </p:nvSpPr>
          <p:spPr>
            <a:xfrm>
              <a:off x="1199793" y="4401026"/>
              <a:ext cx="637937" cy="22860"/>
            </a:xfrm>
            <a:prstGeom prst="roundRect">
              <a:avLst>
                <a:gd name="adj" fmla="val 139535"/>
              </a:avLst>
            </a:prstGeom>
            <a:solidFill>
              <a:srgbClr val="D3D1C9"/>
            </a:solidFill>
            <a:ln/>
          </p:spPr>
          <p:txBody>
            <a:bodyPr/>
            <a:lstStyle/>
            <a:p>
              <a:endParaRPr lang="en-IN" sz="2400"/>
            </a:p>
          </p:txBody>
        </p:sp>
        <p:sp>
          <p:nvSpPr>
            <p:cNvPr id="11" name="Shape 7"/>
            <p:cNvSpPr/>
            <p:nvPr/>
          </p:nvSpPr>
          <p:spPr>
            <a:xfrm>
              <a:off x="744260" y="4173260"/>
              <a:ext cx="478393" cy="478393"/>
            </a:xfrm>
            <a:prstGeom prst="roundRect">
              <a:avLst>
                <a:gd name="adj" fmla="val 6668"/>
              </a:avLst>
            </a:prstGeom>
            <a:solidFill>
              <a:srgbClr val="EDEBE3"/>
            </a:solidFill>
            <a:ln/>
          </p:spPr>
          <p:txBody>
            <a:bodyPr/>
            <a:lstStyle/>
            <a:p>
              <a:endParaRPr lang="en-IN" sz="2400"/>
            </a:p>
          </p:txBody>
        </p:sp>
        <p:pic>
          <p:nvPicPr>
            <p:cNvPr id="12" name="Image 2" descr="preencoded.png"/>
            <p:cNvPicPr>
              <a:picLocks noChangeAspect="1"/>
            </p:cNvPicPr>
            <p:nvPr/>
          </p:nvPicPr>
          <p:blipFill>
            <a:blip r:embed="rId4"/>
            <a:stretch>
              <a:fillRect/>
            </a:stretch>
          </p:blipFill>
          <p:spPr>
            <a:xfrm>
              <a:off x="823972" y="4213146"/>
              <a:ext cx="318968" cy="398621"/>
            </a:xfrm>
            <a:prstGeom prst="rect">
              <a:avLst/>
            </a:prstGeom>
          </p:spPr>
        </p:pic>
        <p:sp>
          <p:nvSpPr>
            <p:cNvPr id="13" name="Text 8"/>
            <p:cNvSpPr/>
            <p:nvPr/>
          </p:nvSpPr>
          <p:spPr>
            <a:xfrm>
              <a:off x="2046684" y="4242316"/>
              <a:ext cx="6353056" cy="680323"/>
            </a:xfrm>
            <a:prstGeom prst="rect">
              <a:avLst/>
            </a:prstGeom>
            <a:noFill/>
            <a:ln/>
          </p:spPr>
          <p:txBody>
            <a:bodyPr wrap="square" lIns="0" tIns="0" rIns="0" bIns="0" rtlCol="0" anchor="t"/>
            <a:lstStyle/>
            <a:p>
              <a:pPr marL="0" indent="0" algn="l">
                <a:lnSpc>
                  <a:spcPts val="2650"/>
                </a:lnSpc>
                <a:buNone/>
              </a:pPr>
              <a:r>
                <a:rPr lang="en-US" sz="2000" dirty="0">
                  <a:solidFill>
                    <a:srgbClr val="161613"/>
                  </a:solidFill>
                  <a:latin typeface="Inter" pitchFamily="34" charset="0"/>
                  <a:ea typeface="Inter" pitchFamily="34" charset="-122"/>
                  <a:cs typeface="Inter" pitchFamily="34" charset="-120"/>
                </a:rPr>
                <a:t>Cases where request made by senior or super senior citizens</a:t>
              </a:r>
              <a:endParaRPr lang="en-US" sz="2000" dirty="0"/>
            </a:p>
          </p:txBody>
        </p:sp>
        <p:sp>
          <p:nvSpPr>
            <p:cNvPr id="14" name="Shape 9"/>
            <p:cNvSpPr/>
            <p:nvPr/>
          </p:nvSpPr>
          <p:spPr>
            <a:xfrm>
              <a:off x="1199793" y="5575697"/>
              <a:ext cx="637937" cy="22860"/>
            </a:xfrm>
            <a:prstGeom prst="roundRect">
              <a:avLst>
                <a:gd name="adj" fmla="val 139535"/>
              </a:avLst>
            </a:prstGeom>
            <a:solidFill>
              <a:srgbClr val="D3D1C9"/>
            </a:solidFill>
            <a:ln/>
          </p:spPr>
          <p:txBody>
            <a:bodyPr/>
            <a:lstStyle/>
            <a:p>
              <a:endParaRPr lang="en-IN" sz="2400"/>
            </a:p>
          </p:txBody>
        </p:sp>
        <p:sp>
          <p:nvSpPr>
            <p:cNvPr id="15" name="Shape 10"/>
            <p:cNvSpPr/>
            <p:nvPr/>
          </p:nvSpPr>
          <p:spPr>
            <a:xfrm>
              <a:off x="744260" y="5347930"/>
              <a:ext cx="478393" cy="478393"/>
            </a:xfrm>
            <a:prstGeom prst="roundRect">
              <a:avLst>
                <a:gd name="adj" fmla="val 6668"/>
              </a:avLst>
            </a:prstGeom>
            <a:solidFill>
              <a:srgbClr val="EDEBE3"/>
            </a:solidFill>
            <a:ln/>
          </p:spPr>
          <p:txBody>
            <a:bodyPr/>
            <a:lstStyle/>
            <a:p>
              <a:endParaRPr lang="en-IN" sz="2400"/>
            </a:p>
          </p:txBody>
        </p:sp>
        <p:pic>
          <p:nvPicPr>
            <p:cNvPr id="16" name="Image 3" descr="preencoded.png"/>
            <p:cNvPicPr>
              <a:picLocks noChangeAspect="1"/>
            </p:cNvPicPr>
            <p:nvPr/>
          </p:nvPicPr>
          <p:blipFill>
            <a:blip r:embed="rId5"/>
            <a:stretch>
              <a:fillRect/>
            </a:stretch>
          </p:blipFill>
          <p:spPr>
            <a:xfrm>
              <a:off x="823972" y="5387816"/>
              <a:ext cx="318968" cy="398621"/>
            </a:xfrm>
            <a:prstGeom prst="rect">
              <a:avLst/>
            </a:prstGeom>
          </p:spPr>
        </p:pic>
        <p:sp>
          <p:nvSpPr>
            <p:cNvPr id="17" name="Text 11"/>
            <p:cNvSpPr/>
            <p:nvPr/>
          </p:nvSpPr>
          <p:spPr>
            <a:xfrm>
              <a:off x="2046684" y="5416987"/>
              <a:ext cx="6353056" cy="340162"/>
            </a:xfrm>
            <a:prstGeom prst="rect">
              <a:avLst/>
            </a:prstGeom>
            <a:noFill/>
            <a:ln/>
          </p:spPr>
          <p:txBody>
            <a:bodyPr wrap="none" lIns="0" tIns="0" rIns="0" bIns="0" rtlCol="0" anchor="t"/>
            <a:lstStyle/>
            <a:p>
              <a:pPr marL="0" indent="0" algn="l">
                <a:lnSpc>
                  <a:spcPts val="2650"/>
                </a:lnSpc>
                <a:buNone/>
              </a:pPr>
              <a:r>
                <a:rPr lang="en-US" sz="2000" dirty="0">
                  <a:solidFill>
                    <a:srgbClr val="161613"/>
                  </a:solidFill>
                  <a:latin typeface="Inter" pitchFamily="34" charset="0"/>
                  <a:ea typeface="Inter" pitchFamily="34" charset="-122"/>
                  <a:cs typeface="Inter" pitchFamily="34" charset="-120"/>
                </a:rPr>
                <a:t>Directions of any Court</a:t>
              </a:r>
              <a:endParaRPr lang="en-US" sz="2000" dirty="0"/>
            </a:p>
          </p:txBody>
        </p:sp>
        <p:sp>
          <p:nvSpPr>
            <p:cNvPr id="18" name="Shape 12"/>
            <p:cNvSpPr/>
            <p:nvPr/>
          </p:nvSpPr>
          <p:spPr>
            <a:xfrm>
              <a:off x="1199793" y="6426279"/>
              <a:ext cx="637937" cy="22860"/>
            </a:xfrm>
            <a:prstGeom prst="roundRect">
              <a:avLst>
                <a:gd name="adj" fmla="val 139535"/>
              </a:avLst>
            </a:prstGeom>
            <a:solidFill>
              <a:srgbClr val="D3D1C9"/>
            </a:solidFill>
            <a:ln/>
          </p:spPr>
          <p:txBody>
            <a:bodyPr/>
            <a:lstStyle/>
            <a:p>
              <a:endParaRPr lang="en-IN" sz="2400"/>
            </a:p>
          </p:txBody>
        </p:sp>
        <p:sp>
          <p:nvSpPr>
            <p:cNvPr id="19" name="Shape 13"/>
            <p:cNvSpPr/>
            <p:nvPr/>
          </p:nvSpPr>
          <p:spPr>
            <a:xfrm>
              <a:off x="744260" y="6198513"/>
              <a:ext cx="478393" cy="478393"/>
            </a:xfrm>
            <a:prstGeom prst="roundRect">
              <a:avLst>
                <a:gd name="adj" fmla="val 6668"/>
              </a:avLst>
            </a:prstGeom>
            <a:solidFill>
              <a:srgbClr val="EDEBE3"/>
            </a:solidFill>
            <a:ln/>
          </p:spPr>
          <p:txBody>
            <a:bodyPr/>
            <a:lstStyle/>
            <a:p>
              <a:endParaRPr lang="en-IN" sz="2400"/>
            </a:p>
          </p:txBody>
        </p:sp>
        <p:pic>
          <p:nvPicPr>
            <p:cNvPr id="20" name="Image 4" descr="preencoded.png"/>
            <p:cNvPicPr>
              <a:picLocks noChangeAspect="1"/>
            </p:cNvPicPr>
            <p:nvPr/>
          </p:nvPicPr>
          <p:blipFill>
            <a:blip r:embed="rId6"/>
            <a:stretch>
              <a:fillRect/>
            </a:stretch>
          </p:blipFill>
          <p:spPr>
            <a:xfrm>
              <a:off x="823972" y="6238399"/>
              <a:ext cx="318968" cy="398621"/>
            </a:xfrm>
            <a:prstGeom prst="rect">
              <a:avLst/>
            </a:prstGeom>
          </p:spPr>
        </p:pic>
        <p:sp>
          <p:nvSpPr>
            <p:cNvPr id="21" name="Text 14"/>
            <p:cNvSpPr/>
            <p:nvPr/>
          </p:nvSpPr>
          <p:spPr>
            <a:xfrm>
              <a:off x="2046684" y="6267569"/>
              <a:ext cx="6353056" cy="340162"/>
            </a:xfrm>
            <a:prstGeom prst="rect">
              <a:avLst/>
            </a:prstGeom>
            <a:noFill/>
            <a:ln/>
          </p:spPr>
          <p:txBody>
            <a:bodyPr wrap="none" lIns="0" tIns="0" rIns="0" bIns="0" rtlCol="0" anchor="t"/>
            <a:lstStyle/>
            <a:p>
              <a:pPr marL="0" indent="0" algn="l">
                <a:lnSpc>
                  <a:spcPts val="2650"/>
                </a:lnSpc>
                <a:buNone/>
              </a:pPr>
              <a:r>
                <a:rPr lang="en-US" sz="2000" dirty="0">
                  <a:solidFill>
                    <a:srgbClr val="161613"/>
                  </a:solidFill>
                  <a:latin typeface="Inter" pitchFamily="34" charset="0"/>
                  <a:ea typeface="Inter" pitchFamily="34" charset="-122"/>
                  <a:cs typeface="Inter" pitchFamily="34" charset="-120"/>
                </a:rPr>
                <a:t>VIP or PMO reference</a:t>
              </a:r>
              <a:endParaRPr lang="en-US" sz="2000" dirty="0"/>
            </a:p>
          </p:txBody>
        </p:sp>
        <p:sp>
          <p:nvSpPr>
            <p:cNvPr id="22" name="Shape 15"/>
            <p:cNvSpPr/>
            <p:nvPr/>
          </p:nvSpPr>
          <p:spPr>
            <a:xfrm>
              <a:off x="1199793" y="7276862"/>
              <a:ext cx="637937" cy="22860"/>
            </a:xfrm>
            <a:prstGeom prst="roundRect">
              <a:avLst>
                <a:gd name="adj" fmla="val 139535"/>
              </a:avLst>
            </a:prstGeom>
            <a:solidFill>
              <a:srgbClr val="D3D1C9"/>
            </a:solidFill>
            <a:ln/>
          </p:spPr>
          <p:txBody>
            <a:bodyPr/>
            <a:lstStyle/>
            <a:p>
              <a:endParaRPr lang="en-IN" sz="2400"/>
            </a:p>
          </p:txBody>
        </p:sp>
        <p:sp>
          <p:nvSpPr>
            <p:cNvPr id="23" name="Shape 16"/>
            <p:cNvSpPr/>
            <p:nvPr/>
          </p:nvSpPr>
          <p:spPr>
            <a:xfrm>
              <a:off x="744260" y="7049095"/>
              <a:ext cx="478393" cy="478393"/>
            </a:xfrm>
            <a:prstGeom prst="roundRect">
              <a:avLst>
                <a:gd name="adj" fmla="val 6668"/>
              </a:avLst>
            </a:prstGeom>
            <a:solidFill>
              <a:srgbClr val="EDEBE3"/>
            </a:solidFill>
            <a:ln/>
          </p:spPr>
          <p:txBody>
            <a:bodyPr/>
            <a:lstStyle/>
            <a:p>
              <a:endParaRPr lang="en-IN" sz="2400"/>
            </a:p>
          </p:txBody>
        </p:sp>
        <p:pic>
          <p:nvPicPr>
            <p:cNvPr id="24" name="Image 5" descr="preencoded.png"/>
            <p:cNvPicPr>
              <a:picLocks noChangeAspect="1"/>
            </p:cNvPicPr>
            <p:nvPr/>
          </p:nvPicPr>
          <p:blipFill>
            <a:blip r:embed="rId7"/>
            <a:stretch>
              <a:fillRect/>
            </a:stretch>
          </p:blipFill>
          <p:spPr>
            <a:xfrm>
              <a:off x="823972" y="7088981"/>
              <a:ext cx="318968" cy="398621"/>
            </a:xfrm>
            <a:prstGeom prst="rect">
              <a:avLst/>
            </a:prstGeom>
          </p:spPr>
        </p:pic>
        <p:sp>
          <p:nvSpPr>
            <p:cNvPr id="25" name="Text 17"/>
            <p:cNvSpPr/>
            <p:nvPr/>
          </p:nvSpPr>
          <p:spPr>
            <a:xfrm>
              <a:off x="2046684" y="7118152"/>
              <a:ext cx="6353056" cy="340162"/>
            </a:xfrm>
            <a:prstGeom prst="rect">
              <a:avLst/>
            </a:prstGeom>
            <a:noFill/>
            <a:ln/>
          </p:spPr>
          <p:txBody>
            <a:bodyPr wrap="none" lIns="0" tIns="0" rIns="0" bIns="0" rtlCol="0" anchor="t"/>
            <a:lstStyle/>
            <a:p>
              <a:pPr marL="0" indent="0" algn="l">
                <a:lnSpc>
                  <a:spcPts val="2650"/>
                </a:lnSpc>
                <a:buNone/>
              </a:pPr>
              <a:r>
                <a:rPr lang="en-US" sz="2000" dirty="0">
                  <a:solidFill>
                    <a:srgbClr val="161613"/>
                  </a:solidFill>
                  <a:latin typeface="Inter" pitchFamily="34" charset="0"/>
                  <a:ea typeface="Inter" pitchFamily="34" charset="-122"/>
                  <a:cs typeface="Inter" pitchFamily="34" charset="-120"/>
                </a:rPr>
                <a:t>Other genuine reasons</a:t>
              </a:r>
              <a:endParaRPr lang="en-US" sz="2000" dirty="0"/>
            </a:p>
          </p:txBody>
        </p:sp>
      </p:grpSp>
      <p:pic>
        <p:nvPicPr>
          <p:cNvPr id="1026" name="Picture 2" descr="Silhouetteabstract Symbol Speed Logo ...">
            <a:extLst>
              <a:ext uri="{FF2B5EF4-FFF2-40B4-BE49-F238E27FC236}">
                <a16:creationId xmlns:a16="http://schemas.microsoft.com/office/drawing/2014/main" id="{00048535-149C-AFB6-8B67-917BA9819B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20272" y="0"/>
            <a:ext cx="5507325" cy="82295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2">
            <a:hlinkClick r:id="" action="ppaction://media"/>
            <a:extLst>
              <a:ext uri="{FF2B5EF4-FFF2-40B4-BE49-F238E27FC236}">
                <a16:creationId xmlns:a16="http://schemas.microsoft.com/office/drawing/2014/main" id="{4DE60A4B-412E-485D-AF24-72A39ECB9DC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4630399" cy="8272661"/>
          </a:xfrm>
          <a:prstGeom prst="rect">
            <a:avLst/>
          </a:prstGeom>
        </p:spPr>
      </p:pic>
    </p:spTree>
    <p:extLst>
      <p:ext uri="{BB962C8B-B14F-4D97-AF65-F5344CB8AC3E}">
        <p14:creationId xmlns:p14="http://schemas.microsoft.com/office/powerpoint/2010/main" val="374029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1">
            <a:hlinkClick r:id="" action="ppaction://media"/>
            <a:extLst>
              <a:ext uri="{FF2B5EF4-FFF2-40B4-BE49-F238E27FC236}">
                <a16:creationId xmlns:a16="http://schemas.microsoft.com/office/drawing/2014/main" id="{01AFCC5E-67A5-D16F-E68A-6484DC504B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4630400" cy="8229600"/>
          </a:xfrm>
          <a:prstGeom prst="rect">
            <a:avLst/>
          </a:prstGeom>
        </p:spPr>
      </p:pic>
    </p:spTree>
    <p:extLst>
      <p:ext uri="{BB962C8B-B14F-4D97-AF65-F5344CB8AC3E}">
        <p14:creationId xmlns:p14="http://schemas.microsoft.com/office/powerpoint/2010/main" val="212464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25C0C0-A60F-332E-6F2D-45DE0A1489FE}"/>
              </a:ext>
            </a:extLst>
          </p:cNvPr>
          <p:cNvSpPr>
            <a:spLocks noGrp="1"/>
          </p:cNvSpPr>
          <p:nvPr>
            <p:ph idx="1"/>
          </p:nvPr>
        </p:nvSpPr>
        <p:spPr>
          <a:xfrm>
            <a:off x="9396328" y="1503997"/>
            <a:ext cx="5120640" cy="5221606"/>
          </a:xfrm>
        </p:spPr>
        <p:txBody>
          <a:bodyPr/>
          <a:lstStyle/>
          <a:p>
            <a:pPr marL="0" indent="0">
              <a:buNone/>
            </a:pPr>
            <a:r>
              <a:rPr lang="en-IN" dirty="0"/>
              <a:t>NA</a:t>
            </a:r>
          </a:p>
          <a:p>
            <a:pPr marL="0" indent="0">
              <a:buNone/>
            </a:pPr>
            <a:r>
              <a:rPr lang="en-IN" dirty="0"/>
              <a:t>- Not Applicable</a:t>
            </a:r>
          </a:p>
          <a:p>
            <a:pPr marL="0" indent="0">
              <a:buNone/>
            </a:pPr>
            <a:r>
              <a:rPr lang="en-IN" dirty="0"/>
              <a:t>- Not Available</a:t>
            </a:r>
          </a:p>
          <a:p>
            <a:pPr marL="0" indent="0">
              <a:buNone/>
            </a:pPr>
            <a:r>
              <a:rPr lang="en-IN" dirty="0"/>
              <a:t>- Not Assessed</a:t>
            </a:r>
          </a:p>
          <a:p>
            <a:pPr marL="0" indent="0">
              <a:buNone/>
            </a:pPr>
            <a:r>
              <a:rPr lang="en-IN" dirty="0"/>
              <a:t>- No Answer</a:t>
            </a:r>
          </a:p>
          <a:p>
            <a:pPr marL="0" indent="0">
              <a:buNone/>
            </a:pPr>
            <a:r>
              <a:rPr lang="en-IN" dirty="0"/>
              <a:t>- Non – Agricultural Land</a:t>
            </a:r>
          </a:p>
          <a:p>
            <a:pPr marL="0" indent="0">
              <a:buNone/>
            </a:pPr>
            <a:r>
              <a:rPr lang="en-IN" dirty="0"/>
              <a:t>- Na – Sodium</a:t>
            </a:r>
          </a:p>
        </p:txBody>
      </p:sp>
      <p:pic>
        <p:nvPicPr>
          <p:cNvPr id="6" name="Picture 5">
            <a:extLst>
              <a:ext uri="{FF2B5EF4-FFF2-40B4-BE49-F238E27FC236}">
                <a16:creationId xmlns:a16="http://schemas.microsoft.com/office/drawing/2014/main" id="{6C408CA6-758E-C6FD-44F8-696E99076ED6}"/>
              </a:ext>
            </a:extLst>
          </p:cNvPr>
          <p:cNvPicPr>
            <a:picLocks noChangeAspect="1"/>
          </p:cNvPicPr>
          <p:nvPr/>
        </p:nvPicPr>
        <p:blipFill>
          <a:blip r:embed="rId2"/>
          <a:stretch>
            <a:fillRect/>
          </a:stretch>
        </p:blipFill>
        <p:spPr>
          <a:xfrm>
            <a:off x="113432" y="765808"/>
            <a:ext cx="8669437" cy="6343482"/>
          </a:xfrm>
          <a:prstGeom prst="rect">
            <a:avLst/>
          </a:prstGeom>
        </p:spPr>
      </p:pic>
    </p:spTree>
    <p:extLst>
      <p:ext uri="{BB962C8B-B14F-4D97-AF65-F5344CB8AC3E}">
        <p14:creationId xmlns:p14="http://schemas.microsoft.com/office/powerpoint/2010/main" val="1960277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window with glass panes&#10;&#10;AI-generated content may be incorrect.">
            <a:extLst>
              <a:ext uri="{FF2B5EF4-FFF2-40B4-BE49-F238E27FC236}">
                <a16:creationId xmlns:a16="http://schemas.microsoft.com/office/drawing/2014/main" id="{D736B564-A813-C549-8F12-E1760BF96E7F}"/>
              </a:ext>
            </a:extLst>
          </p:cNvPr>
          <p:cNvPicPr>
            <a:picLocks noChangeAspect="1"/>
          </p:cNvPicPr>
          <p:nvPr/>
        </p:nvPicPr>
        <p:blipFill>
          <a:blip r:embed="rId2"/>
          <a:stretch>
            <a:fillRect/>
          </a:stretch>
        </p:blipFill>
        <p:spPr>
          <a:xfrm>
            <a:off x="92597" y="-335666"/>
            <a:ext cx="13692851" cy="9271321"/>
          </a:xfrm>
          <a:prstGeom prst="rect">
            <a:avLst/>
          </a:prstGeom>
        </p:spPr>
      </p:pic>
    </p:spTree>
    <p:extLst>
      <p:ext uri="{BB962C8B-B14F-4D97-AF65-F5344CB8AC3E}">
        <p14:creationId xmlns:p14="http://schemas.microsoft.com/office/powerpoint/2010/main" val="2548046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368C0A-3BC5-651E-98B3-FF2E19322C7B}"/>
              </a:ext>
            </a:extLst>
          </p:cNvPr>
          <p:cNvPicPr>
            <a:picLocks noChangeAspect="1"/>
          </p:cNvPicPr>
          <p:nvPr/>
        </p:nvPicPr>
        <p:blipFill>
          <a:blip r:embed="rId2"/>
          <a:stretch>
            <a:fillRect/>
          </a:stretch>
        </p:blipFill>
        <p:spPr>
          <a:xfrm>
            <a:off x="0" y="184026"/>
            <a:ext cx="14271585" cy="8045574"/>
          </a:xfrm>
          <a:prstGeom prst="rect">
            <a:avLst/>
          </a:prstGeom>
        </p:spPr>
      </p:pic>
      <p:sp>
        <p:nvSpPr>
          <p:cNvPr id="2" name="Rectangle 1">
            <a:extLst>
              <a:ext uri="{FF2B5EF4-FFF2-40B4-BE49-F238E27FC236}">
                <a16:creationId xmlns:a16="http://schemas.microsoft.com/office/drawing/2014/main" id="{2C9FC52B-329B-4C78-375C-1FDA5AB0C324}"/>
              </a:ext>
            </a:extLst>
          </p:cNvPr>
          <p:cNvSpPr/>
          <p:nvPr/>
        </p:nvSpPr>
        <p:spPr>
          <a:xfrm>
            <a:off x="1516284" y="5034987"/>
            <a:ext cx="11100121" cy="2546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859525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353503"/>
            <a:ext cx="6925032" cy="708779"/>
          </a:xfrm>
          <a:prstGeom prst="rect">
            <a:avLst/>
          </a:prstGeom>
          <a:noFill/>
          <a:ln/>
        </p:spPr>
        <p:txBody>
          <a:bodyPr wrap="none" lIns="0" tIns="0" rIns="0" bIns="0" rtlCol="0" anchor="t"/>
          <a:lstStyle/>
          <a:p>
            <a:pPr marL="0" indent="0" algn="l">
              <a:lnSpc>
                <a:spcPts val="5550"/>
              </a:lnSpc>
              <a:buNone/>
            </a:pPr>
            <a:r>
              <a:rPr lang="en-US" sz="4450" dirty="0">
                <a:solidFill>
                  <a:srgbClr val="161613"/>
                </a:solidFill>
                <a:latin typeface="DM Sans Medium" pitchFamily="34" charset="0"/>
                <a:ea typeface="DM Sans Medium" pitchFamily="34" charset="-122"/>
                <a:cs typeface="DM Sans Medium" pitchFamily="34" charset="-120"/>
              </a:rPr>
              <a:t>Key Features and Benefits</a:t>
            </a:r>
            <a:endParaRPr lang="en-US" sz="4450" dirty="0"/>
          </a:p>
        </p:txBody>
      </p:sp>
      <p:pic>
        <p:nvPicPr>
          <p:cNvPr id="4" name="Image 1" descr="preencoded.png"/>
          <p:cNvPicPr>
            <a:picLocks noChangeAspect="1"/>
          </p:cNvPicPr>
          <p:nvPr/>
        </p:nvPicPr>
        <p:blipFill>
          <a:blip r:embed="rId4"/>
          <a:stretch>
            <a:fillRect/>
          </a:stretch>
        </p:blipFill>
        <p:spPr>
          <a:xfrm>
            <a:off x="6280190" y="2402443"/>
            <a:ext cx="566976" cy="566976"/>
          </a:xfrm>
          <a:prstGeom prst="rect">
            <a:avLst/>
          </a:prstGeom>
        </p:spPr>
      </p:pic>
      <p:sp>
        <p:nvSpPr>
          <p:cNvPr id="5" name="Text 1"/>
          <p:cNvSpPr/>
          <p:nvPr/>
        </p:nvSpPr>
        <p:spPr>
          <a:xfrm>
            <a:off x="6280190" y="319623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61613"/>
                </a:solidFill>
                <a:latin typeface="DM Sans Medium" pitchFamily="34" charset="0"/>
                <a:ea typeface="DM Sans Medium" pitchFamily="34" charset="-122"/>
                <a:cs typeface="DM Sans Medium" pitchFamily="34" charset="-120"/>
              </a:rPr>
              <a:t>Transparency</a:t>
            </a:r>
            <a:endParaRPr lang="en-US" sz="2200" dirty="0"/>
          </a:p>
        </p:txBody>
      </p:sp>
      <p:sp>
        <p:nvSpPr>
          <p:cNvPr id="6" name="Text 2"/>
          <p:cNvSpPr/>
          <p:nvPr/>
        </p:nvSpPr>
        <p:spPr>
          <a:xfrm>
            <a:off x="6280190" y="3686651"/>
            <a:ext cx="3636407" cy="725805"/>
          </a:xfrm>
          <a:prstGeom prst="rect">
            <a:avLst/>
          </a:prstGeom>
          <a:noFill/>
          <a:ln/>
        </p:spPr>
        <p:txBody>
          <a:bodyPr wrap="square" lIns="0" tIns="0" rIns="0" bIns="0" rtlCol="0" anchor="t"/>
          <a:lstStyle/>
          <a:p>
            <a:pPr marL="0" indent="0" algn="l">
              <a:lnSpc>
                <a:spcPts val="2850"/>
              </a:lnSpc>
              <a:buNone/>
            </a:pPr>
            <a:r>
              <a:rPr lang="en-US" sz="1750" dirty="0">
                <a:solidFill>
                  <a:srgbClr val="161613"/>
                </a:solidFill>
                <a:latin typeface="Inter" pitchFamily="34" charset="0"/>
                <a:ea typeface="Inter" pitchFamily="34" charset="-122"/>
                <a:cs typeface="Inter" pitchFamily="34" charset="-120"/>
              </a:rPr>
              <a:t>Promotes independence and objectivity in decisions</a:t>
            </a:r>
            <a:endParaRPr lang="en-US" sz="1750" dirty="0"/>
          </a:p>
        </p:txBody>
      </p:sp>
      <p:pic>
        <p:nvPicPr>
          <p:cNvPr id="7" name="Image 2" descr="preencoded.png"/>
          <p:cNvPicPr>
            <a:picLocks noChangeAspect="1"/>
          </p:cNvPicPr>
          <p:nvPr/>
        </p:nvPicPr>
        <p:blipFill>
          <a:blip r:embed="rId5"/>
          <a:stretch>
            <a:fillRect/>
          </a:stretch>
        </p:blipFill>
        <p:spPr>
          <a:xfrm>
            <a:off x="10200084" y="2402443"/>
            <a:ext cx="566976" cy="566976"/>
          </a:xfrm>
          <a:prstGeom prst="rect">
            <a:avLst/>
          </a:prstGeom>
        </p:spPr>
      </p:pic>
      <p:sp>
        <p:nvSpPr>
          <p:cNvPr id="8" name="Text 3"/>
          <p:cNvSpPr/>
          <p:nvPr/>
        </p:nvSpPr>
        <p:spPr>
          <a:xfrm>
            <a:off x="10200084" y="319623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61613"/>
                </a:solidFill>
                <a:latin typeface="DM Sans Medium" pitchFamily="34" charset="0"/>
                <a:ea typeface="DM Sans Medium" pitchFamily="34" charset="-122"/>
                <a:cs typeface="DM Sans Medium" pitchFamily="34" charset="-120"/>
              </a:rPr>
              <a:t>Speed</a:t>
            </a:r>
            <a:endParaRPr lang="en-US" sz="2200" dirty="0"/>
          </a:p>
        </p:txBody>
      </p:sp>
      <p:sp>
        <p:nvSpPr>
          <p:cNvPr id="9" name="Text 4"/>
          <p:cNvSpPr/>
          <p:nvPr/>
        </p:nvSpPr>
        <p:spPr>
          <a:xfrm>
            <a:off x="10200084" y="3686651"/>
            <a:ext cx="3636526" cy="725805"/>
          </a:xfrm>
          <a:prstGeom prst="rect">
            <a:avLst/>
          </a:prstGeom>
          <a:noFill/>
          <a:ln/>
        </p:spPr>
        <p:txBody>
          <a:bodyPr wrap="square" lIns="0" tIns="0" rIns="0" bIns="0" rtlCol="0" anchor="t"/>
          <a:lstStyle/>
          <a:p>
            <a:pPr marL="0" indent="0" algn="l">
              <a:lnSpc>
                <a:spcPts val="2850"/>
              </a:lnSpc>
              <a:buNone/>
            </a:pPr>
            <a:r>
              <a:rPr lang="en-US" sz="1750" dirty="0">
                <a:solidFill>
                  <a:srgbClr val="161613"/>
                </a:solidFill>
                <a:latin typeface="Inter" pitchFamily="34" charset="0"/>
                <a:ea typeface="Inter" pitchFamily="34" charset="-122"/>
                <a:cs typeface="Inter" pitchFamily="34" charset="-120"/>
              </a:rPr>
              <a:t>Faster processing with reduced bureaucratic delays</a:t>
            </a:r>
            <a:endParaRPr lang="en-US" sz="1750" dirty="0"/>
          </a:p>
        </p:txBody>
      </p:sp>
      <p:pic>
        <p:nvPicPr>
          <p:cNvPr id="10" name="Image 3" descr="preencoded.png"/>
          <p:cNvPicPr>
            <a:picLocks noChangeAspect="1"/>
          </p:cNvPicPr>
          <p:nvPr/>
        </p:nvPicPr>
        <p:blipFill>
          <a:blip r:embed="rId6"/>
          <a:stretch>
            <a:fillRect/>
          </a:stretch>
        </p:blipFill>
        <p:spPr>
          <a:xfrm>
            <a:off x="6280190" y="4866084"/>
            <a:ext cx="566976" cy="566976"/>
          </a:xfrm>
          <a:prstGeom prst="rect">
            <a:avLst/>
          </a:prstGeom>
        </p:spPr>
      </p:pic>
      <p:sp>
        <p:nvSpPr>
          <p:cNvPr id="11" name="Text 5"/>
          <p:cNvSpPr/>
          <p:nvPr/>
        </p:nvSpPr>
        <p:spPr>
          <a:xfrm>
            <a:off x="6280190" y="565987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61613"/>
                </a:solidFill>
                <a:latin typeface="DM Sans Medium" pitchFamily="34" charset="0"/>
                <a:ea typeface="DM Sans Medium" pitchFamily="34" charset="-122"/>
                <a:cs typeface="DM Sans Medium" pitchFamily="34" charset="-120"/>
              </a:rPr>
              <a:t>Integrity</a:t>
            </a:r>
            <a:endParaRPr lang="en-US" sz="2200" dirty="0"/>
          </a:p>
        </p:txBody>
      </p:sp>
      <p:sp>
        <p:nvSpPr>
          <p:cNvPr id="12" name="Text 6"/>
          <p:cNvSpPr/>
          <p:nvPr/>
        </p:nvSpPr>
        <p:spPr>
          <a:xfrm>
            <a:off x="6280190" y="6150293"/>
            <a:ext cx="3636407" cy="725805"/>
          </a:xfrm>
          <a:prstGeom prst="rect">
            <a:avLst/>
          </a:prstGeom>
          <a:noFill/>
          <a:ln/>
        </p:spPr>
        <p:txBody>
          <a:bodyPr wrap="square" lIns="0" tIns="0" rIns="0" bIns="0" rtlCol="0" anchor="t"/>
          <a:lstStyle/>
          <a:p>
            <a:pPr marL="0" indent="0" algn="l">
              <a:lnSpc>
                <a:spcPts val="2850"/>
              </a:lnSpc>
              <a:buNone/>
            </a:pPr>
            <a:r>
              <a:rPr lang="en-US" sz="1750" dirty="0">
                <a:solidFill>
                  <a:srgbClr val="161613"/>
                </a:solidFill>
                <a:latin typeface="Inter" pitchFamily="34" charset="0"/>
                <a:ea typeface="Inter" pitchFamily="34" charset="-122"/>
                <a:cs typeface="Inter" pitchFamily="34" charset="-120"/>
              </a:rPr>
              <a:t>Reduced scope for corruption and bias</a:t>
            </a:r>
            <a:endParaRPr lang="en-US" sz="1750" dirty="0"/>
          </a:p>
        </p:txBody>
      </p:sp>
      <p:pic>
        <p:nvPicPr>
          <p:cNvPr id="13" name="Image 4" descr="preencoded.png"/>
          <p:cNvPicPr>
            <a:picLocks noChangeAspect="1"/>
          </p:cNvPicPr>
          <p:nvPr/>
        </p:nvPicPr>
        <p:blipFill>
          <a:blip r:embed="rId7"/>
          <a:stretch>
            <a:fillRect/>
          </a:stretch>
        </p:blipFill>
        <p:spPr>
          <a:xfrm>
            <a:off x="10200084" y="4866084"/>
            <a:ext cx="566976" cy="566976"/>
          </a:xfrm>
          <a:prstGeom prst="rect">
            <a:avLst/>
          </a:prstGeom>
        </p:spPr>
      </p:pic>
      <p:sp>
        <p:nvSpPr>
          <p:cNvPr id="14" name="Text 7"/>
          <p:cNvSpPr/>
          <p:nvPr/>
        </p:nvSpPr>
        <p:spPr>
          <a:xfrm>
            <a:off x="10200084" y="565987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61613"/>
                </a:solidFill>
                <a:latin typeface="DM Sans Medium" pitchFamily="34" charset="0"/>
                <a:ea typeface="DM Sans Medium" pitchFamily="34" charset="-122"/>
                <a:cs typeface="DM Sans Medium" pitchFamily="34" charset="-120"/>
              </a:rPr>
              <a:t>Accessibility</a:t>
            </a:r>
            <a:endParaRPr lang="en-US" sz="2200" dirty="0"/>
          </a:p>
        </p:txBody>
      </p:sp>
      <p:sp>
        <p:nvSpPr>
          <p:cNvPr id="15" name="Text 8"/>
          <p:cNvSpPr/>
          <p:nvPr/>
        </p:nvSpPr>
        <p:spPr>
          <a:xfrm>
            <a:off x="10200084" y="6150293"/>
            <a:ext cx="3636526" cy="725805"/>
          </a:xfrm>
          <a:prstGeom prst="rect">
            <a:avLst/>
          </a:prstGeom>
          <a:noFill/>
          <a:ln/>
        </p:spPr>
        <p:txBody>
          <a:bodyPr wrap="square" lIns="0" tIns="0" rIns="0" bIns="0" rtlCol="0" anchor="t"/>
          <a:lstStyle/>
          <a:p>
            <a:pPr marL="0" indent="0" algn="l">
              <a:lnSpc>
                <a:spcPts val="2850"/>
              </a:lnSpc>
              <a:buNone/>
            </a:pPr>
            <a:r>
              <a:rPr lang="en-US" sz="1750" dirty="0">
                <a:solidFill>
                  <a:srgbClr val="161613"/>
                </a:solidFill>
                <a:latin typeface="Inter" pitchFamily="34" charset="0"/>
                <a:ea typeface="Inter" pitchFamily="34" charset="-122"/>
                <a:cs typeface="Inter" pitchFamily="34" charset="-120"/>
              </a:rPr>
              <a:t>Available from anywhere, enhancing compliance ease</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39735" y="749379"/>
            <a:ext cx="5909429" cy="660440"/>
          </a:xfrm>
          <a:prstGeom prst="rect">
            <a:avLst/>
          </a:prstGeom>
          <a:noFill/>
          <a:ln/>
        </p:spPr>
        <p:txBody>
          <a:bodyPr wrap="none" lIns="0" tIns="0" rIns="0" bIns="0" rtlCol="0" anchor="t"/>
          <a:lstStyle/>
          <a:p>
            <a:pPr marL="0" indent="0" algn="l">
              <a:lnSpc>
                <a:spcPts val="5200"/>
              </a:lnSpc>
              <a:buNone/>
            </a:pPr>
            <a:r>
              <a:rPr lang="en-US" sz="4150" dirty="0">
                <a:solidFill>
                  <a:srgbClr val="161613"/>
                </a:solidFill>
                <a:latin typeface="DM Sans Medium" pitchFamily="34" charset="0"/>
                <a:ea typeface="DM Sans Medium" pitchFamily="34" charset="-122"/>
                <a:cs typeface="DM Sans Medium" pitchFamily="34" charset="-120"/>
              </a:rPr>
              <a:t>Evolution and Initiatives</a:t>
            </a:r>
            <a:endParaRPr lang="en-US" sz="4150" dirty="0"/>
          </a:p>
        </p:txBody>
      </p:sp>
      <p:sp>
        <p:nvSpPr>
          <p:cNvPr id="4" name="Shape 1"/>
          <p:cNvSpPr/>
          <p:nvPr/>
        </p:nvSpPr>
        <p:spPr>
          <a:xfrm>
            <a:off x="977503" y="1726763"/>
            <a:ext cx="22860" cy="5753338"/>
          </a:xfrm>
          <a:prstGeom prst="roundRect">
            <a:avLst>
              <a:gd name="adj" fmla="val 138692"/>
            </a:avLst>
          </a:prstGeom>
          <a:solidFill>
            <a:srgbClr val="D3D1C9"/>
          </a:solidFill>
          <a:ln/>
        </p:spPr>
        <p:txBody>
          <a:bodyPr/>
          <a:lstStyle/>
          <a:p>
            <a:endParaRPr lang="en-IN"/>
          </a:p>
        </p:txBody>
      </p:sp>
      <p:sp>
        <p:nvSpPr>
          <p:cNvPr id="5" name="Shape 2"/>
          <p:cNvSpPr/>
          <p:nvPr/>
        </p:nvSpPr>
        <p:spPr>
          <a:xfrm>
            <a:off x="1192411" y="1953101"/>
            <a:ext cx="634008" cy="22860"/>
          </a:xfrm>
          <a:prstGeom prst="roundRect">
            <a:avLst>
              <a:gd name="adj" fmla="val 138692"/>
            </a:avLst>
          </a:prstGeom>
          <a:solidFill>
            <a:srgbClr val="D3D1C9"/>
          </a:solidFill>
          <a:ln/>
        </p:spPr>
        <p:txBody>
          <a:bodyPr/>
          <a:lstStyle/>
          <a:p>
            <a:endParaRPr lang="en-IN"/>
          </a:p>
        </p:txBody>
      </p:sp>
      <p:sp>
        <p:nvSpPr>
          <p:cNvPr id="6" name="Shape 3"/>
          <p:cNvSpPr/>
          <p:nvPr/>
        </p:nvSpPr>
        <p:spPr>
          <a:xfrm>
            <a:off x="739735" y="1726763"/>
            <a:ext cx="475536" cy="475536"/>
          </a:xfrm>
          <a:prstGeom prst="roundRect">
            <a:avLst>
              <a:gd name="adj" fmla="val 6667"/>
            </a:avLst>
          </a:prstGeom>
          <a:solidFill>
            <a:srgbClr val="EDEBE3"/>
          </a:solidFill>
          <a:ln/>
        </p:spPr>
        <p:txBody>
          <a:bodyPr/>
          <a:lstStyle/>
          <a:p>
            <a:endParaRPr lang="en-IN"/>
          </a:p>
        </p:txBody>
      </p:sp>
      <p:pic>
        <p:nvPicPr>
          <p:cNvPr id="7" name="Image 1" descr="preencoded.png"/>
          <p:cNvPicPr>
            <a:picLocks noChangeAspect="1"/>
          </p:cNvPicPr>
          <p:nvPr/>
        </p:nvPicPr>
        <p:blipFill>
          <a:blip r:embed="rId4"/>
          <a:stretch>
            <a:fillRect/>
          </a:stretch>
        </p:blipFill>
        <p:spPr>
          <a:xfrm>
            <a:off x="819031" y="1766411"/>
            <a:ext cx="316944" cy="396240"/>
          </a:xfrm>
          <a:prstGeom prst="rect">
            <a:avLst/>
          </a:prstGeom>
        </p:spPr>
      </p:pic>
      <p:sp>
        <p:nvSpPr>
          <p:cNvPr id="8" name="Text 4"/>
          <p:cNvSpPr/>
          <p:nvPr/>
        </p:nvSpPr>
        <p:spPr>
          <a:xfrm>
            <a:off x="2034302" y="1799392"/>
            <a:ext cx="2641997" cy="330160"/>
          </a:xfrm>
          <a:prstGeom prst="rect">
            <a:avLst/>
          </a:prstGeom>
          <a:noFill/>
          <a:ln/>
        </p:spPr>
        <p:txBody>
          <a:bodyPr wrap="none" lIns="0" tIns="0" rIns="0" bIns="0" rtlCol="0" anchor="t"/>
          <a:lstStyle/>
          <a:p>
            <a:pPr marL="0" indent="0" algn="l">
              <a:lnSpc>
                <a:spcPts val="2600"/>
              </a:lnSpc>
              <a:buNone/>
            </a:pPr>
            <a:r>
              <a:rPr lang="en-US" sz="2050" dirty="0">
                <a:solidFill>
                  <a:srgbClr val="161613"/>
                </a:solidFill>
                <a:latin typeface="DM Sans Medium" pitchFamily="34" charset="0"/>
                <a:ea typeface="DM Sans Medium" pitchFamily="34" charset="-122"/>
                <a:cs typeface="DM Sans Medium" pitchFamily="34" charset="-120"/>
              </a:rPr>
              <a:t>2020</a:t>
            </a:r>
            <a:endParaRPr lang="en-US" sz="2050" dirty="0"/>
          </a:p>
        </p:txBody>
      </p:sp>
      <p:sp>
        <p:nvSpPr>
          <p:cNvPr id="9" name="Text 5"/>
          <p:cNvSpPr/>
          <p:nvPr/>
        </p:nvSpPr>
        <p:spPr>
          <a:xfrm>
            <a:off x="2034302" y="2256353"/>
            <a:ext cx="6369963" cy="676275"/>
          </a:xfrm>
          <a:prstGeom prst="rect">
            <a:avLst/>
          </a:prstGeom>
          <a:noFill/>
          <a:ln/>
        </p:spPr>
        <p:txBody>
          <a:bodyPr wrap="square" lIns="0" tIns="0" rIns="0" bIns="0" rtlCol="0" anchor="t"/>
          <a:lstStyle/>
          <a:p>
            <a:pPr marL="0" indent="0" algn="l">
              <a:lnSpc>
                <a:spcPts val="2650"/>
              </a:lnSpc>
              <a:buNone/>
            </a:pPr>
            <a:r>
              <a:rPr lang="en-US" sz="1650" dirty="0">
                <a:solidFill>
                  <a:srgbClr val="161613"/>
                </a:solidFill>
                <a:latin typeface="Inter" pitchFamily="34" charset="0"/>
                <a:ea typeface="Inter" pitchFamily="34" charset="-122"/>
                <a:cs typeface="Inter" pitchFamily="34" charset="-120"/>
              </a:rPr>
              <a:t>CBDT launches Faceless Appeals Scheme for comprehensive reform</a:t>
            </a:r>
            <a:endParaRPr lang="en-US" sz="1650" dirty="0"/>
          </a:p>
        </p:txBody>
      </p:sp>
      <p:sp>
        <p:nvSpPr>
          <p:cNvPr id="10" name="Shape 6"/>
          <p:cNvSpPr/>
          <p:nvPr/>
        </p:nvSpPr>
        <p:spPr>
          <a:xfrm>
            <a:off x="1192411" y="3581638"/>
            <a:ext cx="634008" cy="22860"/>
          </a:xfrm>
          <a:prstGeom prst="roundRect">
            <a:avLst>
              <a:gd name="adj" fmla="val 138692"/>
            </a:avLst>
          </a:prstGeom>
          <a:solidFill>
            <a:srgbClr val="D3D1C9"/>
          </a:solidFill>
          <a:ln/>
        </p:spPr>
        <p:txBody>
          <a:bodyPr/>
          <a:lstStyle/>
          <a:p>
            <a:endParaRPr lang="en-IN"/>
          </a:p>
        </p:txBody>
      </p:sp>
      <p:sp>
        <p:nvSpPr>
          <p:cNvPr id="11" name="Shape 7"/>
          <p:cNvSpPr/>
          <p:nvPr/>
        </p:nvSpPr>
        <p:spPr>
          <a:xfrm>
            <a:off x="739735" y="3355300"/>
            <a:ext cx="475536" cy="475536"/>
          </a:xfrm>
          <a:prstGeom prst="roundRect">
            <a:avLst>
              <a:gd name="adj" fmla="val 6667"/>
            </a:avLst>
          </a:prstGeom>
          <a:solidFill>
            <a:srgbClr val="EDEBE3"/>
          </a:solidFill>
          <a:ln/>
        </p:spPr>
        <p:txBody>
          <a:bodyPr/>
          <a:lstStyle/>
          <a:p>
            <a:endParaRPr lang="en-IN"/>
          </a:p>
        </p:txBody>
      </p:sp>
      <p:pic>
        <p:nvPicPr>
          <p:cNvPr id="12" name="Image 2" descr="preencoded.png"/>
          <p:cNvPicPr>
            <a:picLocks noChangeAspect="1"/>
          </p:cNvPicPr>
          <p:nvPr/>
        </p:nvPicPr>
        <p:blipFill>
          <a:blip r:embed="rId5"/>
          <a:stretch>
            <a:fillRect/>
          </a:stretch>
        </p:blipFill>
        <p:spPr>
          <a:xfrm>
            <a:off x="819031" y="3394948"/>
            <a:ext cx="316944" cy="396240"/>
          </a:xfrm>
          <a:prstGeom prst="rect">
            <a:avLst/>
          </a:prstGeom>
        </p:spPr>
      </p:pic>
      <p:sp>
        <p:nvSpPr>
          <p:cNvPr id="13" name="Text 8"/>
          <p:cNvSpPr/>
          <p:nvPr/>
        </p:nvSpPr>
        <p:spPr>
          <a:xfrm>
            <a:off x="2034302" y="3427928"/>
            <a:ext cx="2641997" cy="330160"/>
          </a:xfrm>
          <a:prstGeom prst="rect">
            <a:avLst/>
          </a:prstGeom>
          <a:noFill/>
          <a:ln/>
        </p:spPr>
        <p:txBody>
          <a:bodyPr wrap="none" lIns="0" tIns="0" rIns="0" bIns="0" rtlCol="0" anchor="t"/>
          <a:lstStyle/>
          <a:p>
            <a:pPr marL="0" indent="0" algn="l">
              <a:lnSpc>
                <a:spcPts val="2600"/>
              </a:lnSpc>
              <a:buNone/>
            </a:pPr>
            <a:r>
              <a:rPr lang="en-US" sz="2050" dirty="0">
                <a:solidFill>
                  <a:srgbClr val="161613"/>
                </a:solidFill>
                <a:latin typeface="DM Sans Medium" pitchFamily="34" charset="0"/>
                <a:ea typeface="DM Sans Medium" pitchFamily="34" charset="-122"/>
                <a:cs typeface="DM Sans Medium" pitchFamily="34" charset="-120"/>
              </a:rPr>
              <a:t>2021</a:t>
            </a:r>
            <a:endParaRPr lang="en-US" sz="2050" dirty="0"/>
          </a:p>
        </p:txBody>
      </p:sp>
      <p:sp>
        <p:nvSpPr>
          <p:cNvPr id="14" name="Text 9"/>
          <p:cNvSpPr/>
          <p:nvPr/>
        </p:nvSpPr>
        <p:spPr>
          <a:xfrm>
            <a:off x="2034302" y="3884890"/>
            <a:ext cx="6369963" cy="676275"/>
          </a:xfrm>
          <a:prstGeom prst="rect">
            <a:avLst/>
          </a:prstGeom>
          <a:noFill/>
          <a:ln/>
        </p:spPr>
        <p:txBody>
          <a:bodyPr wrap="square" lIns="0" tIns="0" rIns="0" bIns="0" rtlCol="0" anchor="t"/>
          <a:lstStyle/>
          <a:p>
            <a:pPr marL="0" indent="0" algn="l">
              <a:lnSpc>
                <a:spcPts val="2650"/>
              </a:lnSpc>
              <a:buNone/>
            </a:pPr>
            <a:r>
              <a:rPr lang="en-US" sz="1650" dirty="0">
                <a:solidFill>
                  <a:srgbClr val="161613"/>
                </a:solidFill>
                <a:latin typeface="Inter" pitchFamily="34" charset="0"/>
                <a:ea typeface="Inter" pitchFamily="34" charset="-122"/>
                <a:cs typeface="Inter" pitchFamily="34" charset="-120"/>
              </a:rPr>
              <a:t>Faceless Scheme officially notified to formalize implementation framework</a:t>
            </a:r>
            <a:endParaRPr lang="en-US" sz="1650" dirty="0"/>
          </a:p>
        </p:txBody>
      </p:sp>
      <p:sp>
        <p:nvSpPr>
          <p:cNvPr id="15" name="Shape 10"/>
          <p:cNvSpPr/>
          <p:nvPr/>
        </p:nvSpPr>
        <p:spPr>
          <a:xfrm>
            <a:off x="1192411" y="5210175"/>
            <a:ext cx="634008" cy="22860"/>
          </a:xfrm>
          <a:prstGeom prst="roundRect">
            <a:avLst>
              <a:gd name="adj" fmla="val 138692"/>
            </a:avLst>
          </a:prstGeom>
          <a:solidFill>
            <a:srgbClr val="D3D1C9"/>
          </a:solidFill>
          <a:ln/>
        </p:spPr>
        <p:txBody>
          <a:bodyPr/>
          <a:lstStyle/>
          <a:p>
            <a:endParaRPr lang="en-IN"/>
          </a:p>
        </p:txBody>
      </p:sp>
      <p:sp>
        <p:nvSpPr>
          <p:cNvPr id="16" name="Shape 11"/>
          <p:cNvSpPr/>
          <p:nvPr/>
        </p:nvSpPr>
        <p:spPr>
          <a:xfrm>
            <a:off x="739735" y="4983837"/>
            <a:ext cx="475536" cy="475536"/>
          </a:xfrm>
          <a:prstGeom prst="roundRect">
            <a:avLst>
              <a:gd name="adj" fmla="val 6667"/>
            </a:avLst>
          </a:prstGeom>
          <a:solidFill>
            <a:srgbClr val="EDEBE3"/>
          </a:solidFill>
          <a:ln/>
        </p:spPr>
        <p:txBody>
          <a:bodyPr/>
          <a:lstStyle/>
          <a:p>
            <a:endParaRPr lang="en-IN"/>
          </a:p>
        </p:txBody>
      </p:sp>
      <p:pic>
        <p:nvPicPr>
          <p:cNvPr id="17" name="Image 3" descr="preencoded.png"/>
          <p:cNvPicPr>
            <a:picLocks noChangeAspect="1"/>
          </p:cNvPicPr>
          <p:nvPr/>
        </p:nvPicPr>
        <p:blipFill>
          <a:blip r:embed="rId6"/>
          <a:stretch>
            <a:fillRect/>
          </a:stretch>
        </p:blipFill>
        <p:spPr>
          <a:xfrm>
            <a:off x="819031" y="5023485"/>
            <a:ext cx="316944" cy="396240"/>
          </a:xfrm>
          <a:prstGeom prst="rect">
            <a:avLst/>
          </a:prstGeom>
        </p:spPr>
      </p:pic>
      <p:sp>
        <p:nvSpPr>
          <p:cNvPr id="18" name="Text 12"/>
          <p:cNvSpPr/>
          <p:nvPr/>
        </p:nvSpPr>
        <p:spPr>
          <a:xfrm>
            <a:off x="2034302" y="5056465"/>
            <a:ext cx="2641997" cy="330160"/>
          </a:xfrm>
          <a:prstGeom prst="rect">
            <a:avLst/>
          </a:prstGeom>
          <a:noFill/>
          <a:ln/>
        </p:spPr>
        <p:txBody>
          <a:bodyPr wrap="none" lIns="0" tIns="0" rIns="0" bIns="0" rtlCol="0" anchor="t"/>
          <a:lstStyle/>
          <a:p>
            <a:pPr marL="0" indent="0" algn="l">
              <a:lnSpc>
                <a:spcPts val="2600"/>
              </a:lnSpc>
              <a:buNone/>
            </a:pPr>
            <a:r>
              <a:rPr lang="en-US" sz="2050" dirty="0">
                <a:solidFill>
                  <a:srgbClr val="161613"/>
                </a:solidFill>
                <a:latin typeface="DM Sans Medium" pitchFamily="34" charset="0"/>
                <a:ea typeface="DM Sans Medium" pitchFamily="34" charset="-122"/>
                <a:cs typeface="DM Sans Medium" pitchFamily="34" charset="-120"/>
              </a:rPr>
              <a:t>2023</a:t>
            </a:r>
            <a:endParaRPr lang="en-US" sz="2050" dirty="0"/>
          </a:p>
        </p:txBody>
      </p:sp>
      <p:sp>
        <p:nvSpPr>
          <p:cNvPr id="19" name="Text 13"/>
          <p:cNvSpPr/>
          <p:nvPr/>
        </p:nvSpPr>
        <p:spPr>
          <a:xfrm>
            <a:off x="2034302" y="5513427"/>
            <a:ext cx="6369963" cy="338138"/>
          </a:xfrm>
          <a:prstGeom prst="rect">
            <a:avLst/>
          </a:prstGeom>
          <a:noFill/>
          <a:ln/>
        </p:spPr>
        <p:txBody>
          <a:bodyPr wrap="none" lIns="0" tIns="0" rIns="0" bIns="0" rtlCol="0" anchor="t"/>
          <a:lstStyle/>
          <a:p>
            <a:pPr marL="0" indent="0" algn="l">
              <a:lnSpc>
                <a:spcPts val="2650"/>
              </a:lnSpc>
              <a:buNone/>
            </a:pPr>
            <a:r>
              <a:rPr lang="en-US" sz="1650" dirty="0">
                <a:solidFill>
                  <a:srgbClr val="161613"/>
                </a:solidFill>
                <a:latin typeface="Inter" pitchFamily="34" charset="0"/>
                <a:ea typeface="Inter" pitchFamily="34" charset="-122"/>
                <a:cs typeface="Inter" pitchFamily="34" charset="-120"/>
              </a:rPr>
              <a:t>E-Appeals Scheme introduced for Joint CIT(A) proceedings</a:t>
            </a:r>
            <a:endParaRPr lang="en-US" sz="1650" dirty="0"/>
          </a:p>
        </p:txBody>
      </p:sp>
      <p:sp>
        <p:nvSpPr>
          <p:cNvPr id="20" name="Shape 14"/>
          <p:cNvSpPr/>
          <p:nvPr/>
        </p:nvSpPr>
        <p:spPr>
          <a:xfrm>
            <a:off x="1192411" y="6500574"/>
            <a:ext cx="634008" cy="22860"/>
          </a:xfrm>
          <a:prstGeom prst="roundRect">
            <a:avLst>
              <a:gd name="adj" fmla="val 138692"/>
            </a:avLst>
          </a:prstGeom>
          <a:solidFill>
            <a:srgbClr val="D3D1C9"/>
          </a:solidFill>
          <a:ln/>
        </p:spPr>
        <p:txBody>
          <a:bodyPr/>
          <a:lstStyle/>
          <a:p>
            <a:endParaRPr lang="en-IN"/>
          </a:p>
        </p:txBody>
      </p:sp>
      <p:sp>
        <p:nvSpPr>
          <p:cNvPr id="21" name="Shape 15"/>
          <p:cNvSpPr/>
          <p:nvPr/>
        </p:nvSpPr>
        <p:spPr>
          <a:xfrm>
            <a:off x="739735" y="6274237"/>
            <a:ext cx="475536" cy="475536"/>
          </a:xfrm>
          <a:prstGeom prst="roundRect">
            <a:avLst>
              <a:gd name="adj" fmla="val 6667"/>
            </a:avLst>
          </a:prstGeom>
          <a:solidFill>
            <a:srgbClr val="EDEBE3"/>
          </a:solidFill>
          <a:ln/>
        </p:spPr>
        <p:txBody>
          <a:bodyPr/>
          <a:lstStyle/>
          <a:p>
            <a:endParaRPr lang="en-IN"/>
          </a:p>
        </p:txBody>
      </p:sp>
      <p:pic>
        <p:nvPicPr>
          <p:cNvPr id="22" name="Image 4" descr="preencoded.png"/>
          <p:cNvPicPr>
            <a:picLocks noChangeAspect="1"/>
          </p:cNvPicPr>
          <p:nvPr/>
        </p:nvPicPr>
        <p:blipFill>
          <a:blip r:embed="rId7"/>
          <a:stretch>
            <a:fillRect/>
          </a:stretch>
        </p:blipFill>
        <p:spPr>
          <a:xfrm>
            <a:off x="819031" y="6313884"/>
            <a:ext cx="316944" cy="396240"/>
          </a:xfrm>
          <a:prstGeom prst="rect">
            <a:avLst/>
          </a:prstGeom>
        </p:spPr>
      </p:pic>
      <p:sp>
        <p:nvSpPr>
          <p:cNvPr id="23" name="Text 16"/>
          <p:cNvSpPr/>
          <p:nvPr/>
        </p:nvSpPr>
        <p:spPr>
          <a:xfrm>
            <a:off x="2034302" y="6346865"/>
            <a:ext cx="2641997" cy="330160"/>
          </a:xfrm>
          <a:prstGeom prst="rect">
            <a:avLst/>
          </a:prstGeom>
          <a:noFill/>
          <a:ln/>
        </p:spPr>
        <p:txBody>
          <a:bodyPr wrap="none" lIns="0" tIns="0" rIns="0" bIns="0" rtlCol="0" anchor="t"/>
          <a:lstStyle/>
          <a:p>
            <a:pPr marL="0" indent="0" algn="l">
              <a:lnSpc>
                <a:spcPts val="2600"/>
              </a:lnSpc>
              <a:buNone/>
            </a:pPr>
            <a:r>
              <a:rPr lang="en-US" sz="2050" dirty="0">
                <a:solidFill>
                  <a:srgbClr val="161613"/>
                </a:solidFill>
                <a:latin typeface="DM Sans Medium" pitchFamily="34" charset="0"/>
                <a:ea typeface="DM Sans Medium" pitchFamily="34" charset="-122"/>
                <a:cs typeface="DM Sans Medium" pitchFamily="34" charset="-120"/>
              </a:rPr>
              <a:t>Ongoing</a:t>
            </a:r>
            <a:endParaRPr lang="en-US" sz="2050" dirty="0"/>
          </a:p>
        </p:txBody>
      </p:sp>
      <p:sp>
        <p:nvSpPr>
          <p:cNvPr id="24" name="Text 17"/>
          <p:cNvSpPr/>
          <p:nvPr/>
        </p:nvSpPr>
        <p:spPr>
          <a:xfrm>
            <a:off x="2034302" y="6803827"/>
            <a:ext cx="6369963" cy="676275"/>
          </a:xfrm>
          <a:prstGeom prst="rect">
            <a:avLst/>
          </a:prstGeom>
          <a:noFill/>
          <a:ln/>
        </p:spPr>
        <p:txBody>
          <a:bodyPr wrap="square" lIns="0" tIns="0" rIns="0" bIns="0" rtlCol="0" anchor="t"/>
          <a:lstStyle/>
          <a:p>
            <a:pPr marL="0" indent="0" algn="l">
              <a:lnSpc>
                <a:spcPts val="2650"/>
              </a:lnSpc>
              <a:buNone/>
            </a:pPr>
            <a:r>
              <a:rPr lang="en-US" sz="1650" dirty="0">
                <a:solidFill>
                  <a:srgbClr val="161613"/>
                </a:solidFill>
                <a:latin typeface="Inter" pitchFamily="34" charset="0"/>
                <a:ea typeface="Inter" pitchFamily="34" charset="-122"/>
                <a:cs typeface="Inter" pitchFamily="34" charset="-120"/>
              </a:rPr>
              <a:t>Continuous upgrades as part of India's tax administration overhaul</a:t>
            </a:r>
            <a:endParaRPr lang="en-US" sz="16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5" name="Picture 24" descr="A close-up of a network&#10;&#10;Description automatically generated">
            <a:extLst>
              <a:ext uri="{FF2B5EF4-FFF2-40B4-BE49-F238E27FC236}">
                <a16:creationId xmlns:a16="http://schemas.microsoft.com/office/drawing/2014/main" id="{DBA038C1-F904-EB87-7E10-8463536BC7ED}"/>
              </a:ext>
            </a:extLst>
          </p:cNvPr>
          <p:cNvPicPr>
            <a:picLocks noChangeAspect="1"/>
          </p:cNvPicPr>
          <p:nvPr/>
        </p:nvPicPr>
        <p:blipFill rotWithShape="1">
          <a:blip r:embed="rId3"/>
          <a:srcRect l="2560" t="10098" r="6530" b="-2"/>
          <a:stretch/>
        </p:blipFill>
        <p:spPr>
          <a:xfrm>
            <a:off x="4228186" y="12"/>
            <a:ext cx="10402214" cy="8229588"/>
          </a:xfrm>
          <a:prstGeom prst="rect">
            <a:avLst/>
          </a:prstGeom>
        </p:spPr>
      </p:pic>
      <p:sp>
        <p:nvSpPr>
          <p:cNvPr id="40" name="Rectangle 3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707921" cy="82296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171F94B-6638-8A89-3745-8BFF97E0A72C}"/>
              </a:ext>
            </a:extLst>
          </p:cNvPr>
          <p:cNvSpPr>
            <a:spLocks noGrp="1"/>
          </p:cNvSpPr>
          <p:nvPr>
            <p:ph type="ctrTitle"/>
          </p:nvPr>
        </p:nvSpPr>
        <p:spPr>
          <a:xfrm>
            <a:off x="589980" y="750819"/>
            <a:ext cx="5006208" cy="4442752"/>
          </a:xfrm>
        </p:spPr>
        <p:txBody>
          <a:bodyPr anchor="b">
            <a:normAutofit/>
          </a:bodyPr>
          <a:lstStyle/>
          <a:p>
            <a:pPr algn="l"/>
            <a:r>
              <a:rPr lang="en-IN" sz="5280" b="1" dirty="0"/>
              <a:t>Judgements</a:t>
            </a:r>
            <a:endParaRPr lang="en-IN" sz="5280" dirty="0"/>
          </a:p>
        </p:txBody>
      </p:sp>
      <p:sp>
        <p:nvSpPr>
          <p:cNvPr id="42" name="Rectangle 4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11905"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235" y="5456304"/>
            <a:ext cx="4773168" cy="2194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186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14630398" cy="189114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754629" y="0"/>
            <a:ext cx="4875772" cy="1891694"/>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369333" y="-6369333"/>
            <a:ext cx="1891735" cy="146304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171F94B-6638-8A89-3745-8BFF97E0A72C}"/>
              </a:ext>
            </a:extLst>
          </p:cNvPr>
          <p:cNvSpPr>
            <a:spLocks noGrp="1"/>
          </p:cNvSpPr>
          <p:nvPr>
            <p:ph type="ctrTitle"/>
          </p:nvPr>
        </p:nvSpPr>
        <p:spPr>
          <a:xfrm>
            <a:off x="994004" y="466838"/>
            <a:ext cx="12052828" cy="1053275"/>
          </a:xfrm>
        </p:spPr>
        <p:txBody>
          <a:bodyPr vert="horz" lIns="109728" tIns="54864" rIns="109728" bIns="54864" rtlCol="0" anchor="ctr">
            <a:noAutofit/>
          </a:bodyPr>
          <a:lstStyle/>
          <a:p>
            <a:pPr algn="l"/>
            <a:r>
              <a:rPr lang="en-IN" sz="3720" b="1" dirty="0">
                <a:solidFill>
                  <a:schemeClr val="bg1"/>
                </a:solidFill>
              </a:rPr>
              <a:t>144 vs 143(3)</a:t>
            </a:r>
            <a:endParaRPr lang="en-US" sz="3720" b="1" dirty="0">
              <a:solidFill>
                <a:schemeClr val="bg1"/>
              </a:solidFill>
            </a:endParaRPr>
          </a:p>
        </p:txBody>
      </p:sp>
      <p:sp>
        <p:nvSpPr>
          <p:cNvPr id="3" name="Content Placeholder 2">
            <a:extLst>
              <a:ext uri="{FF2B5EF4-FFF2-40B4-BE49-F238E27FC236}">
                <a16:creationId xmlns:a16="http://schemas.microsoft.com/office/drawing/2014/main" id="{C908F35A-CC70-8F08-A04A-268B7AC6CA65}"/>
              </a:ext>
            </a:extLst>
          </p:cNvPr>
          <p:cNvSpPr txBox="1">
            <a:spLocks/>
          </p:cNvSpPr>
          <p:nvPr/>
        </p:nvSpPr>
        <p:spPr>
          <a:xfrm>
            <a:off x="6827520" y="1986949"/>
            <a:ext cx="7461504" cy="5950043"/>
          </a:xfrm>
          <a:prstGeom prst="rect">
            <a:avLst/>
          </a:prstGeom>
        </p:spPr>
        <p:txBody>
          <a:bodyPr vert="horz" lIns="109728" tIns="54864" rIns="109728" bIns="54864"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IN" sz="2400" b="1" i="0" strike="noStrike" kern="1200" cap="none" spc="0" normalizeH="0" baseline="0" noProof="0" dirty="0">
                <a:ln>
                  <a:noFill/>
                </a:ln>
                <a:solidFill>
                  <a:prstClr val="black"/>
                </a:solidFill>
                <a:effectLst/>
                <a:uLnTx/>
                <a:uFillTx/>
                <a:latin typeface="Aptos" panose="02110004020202020204"/>
                <a:ea typeface="+mn-ea"/>
                <a:cs typeface="+mn-cs"/>
              </a:rPr>
              <a:t>G-Trans Logistics (India) Pvt Ltd vs Income Tax Officer Ward-1(2), Ghaziabad – (I.T.A 398/Del/2020)</a:t>
            </a:r>
            <a:endParaRPr kumimoji="0" lang="en-IN" sz="2400" b="0" i="0"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IN" sz="2160" b="0" i="0" u="none" strike="noStrike" kern="1200" cap="none" spc="0" normalizeH="0" baseline="0" noProof="0" dirty="0">
                <a:ln>
                  <a:noFill/>
                </a:ln>
                <a:solidFill>
                  <a:prstClr val="black"/>
                </a:solidFill>
                <a:effectLst/>
                <a:uLnTx/>
                <a:uFillTx/>
                <a:latin typeface="Aptos" panose="02110004020202020204"/>
                <a:ea typeface="+mn-ea"/>
                <a:cs typeface="+mn-cs"/>
              </a:rPr>
              <a:t>Assessing Officer passed an order under Sec. 143(3) of the Income Tax Act, 1961, making certain additions.</a:t>
            </a:r>
          </a:p>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lang="en-IN" sz="2160" dirty="0">
                <a:solidFill>
                  <a:prstClr val="black"/>
                </a:solidFill>
                <a:latin typeface="Aptos" panose="02110004020202020204"/>
              </a:rPr>
              <a:t>A</a:t>
            </a:r>
            <a:r>
              <a:rPr kumimoji="0" lang="en-IN" sz="2160" b="0" i="0" u="none" strike="noStrike" kern="1200" cap="none" spc="0" normalizeH="0" baseline="0" noProof="0" dirty="0" err="1">
                <a:ln>
                  <a:noFill/>
                </a:ln>
                <a:solidFill>
                  <a:prstClr val="black"/>
                </a:solidFill>
                <a:effectLst/>
                <a:uLnTx/>
                <a:uFillTx/>
                <a:latin typeface="Aptos" panose="02110004020202020204"/>
                <a:ea typeface="+mn-ea"/>
                <a:cs typeface="+mn-cs"/>
              </a:rPr>
              <a:t>ssessee</a:t>
            </a:r>
            <a:r>
              <a:rPr kumimoji="0" lang="en-IN" sz="2160" b="0" i="0" u="none" strike="noStrike" kern="1200" cap="none" spc="0" normalizeH="0" baseline="0" noProof="0" dirty="0">
                <a:ln>
                  <a:noFill/>
                </a:ln>
                <a:solidFill>
                  <a:prstClr val="black"/>
                </a:solidFill>
                <a:effectLst/>
                <a:uLnTx/>
                <a:uFillTx/>
                <a:latin typeface="Aptos" panose="02110004020202020204"/>
                <a:ea typeface="+mn-ea"/>
                <a:cs typeface="+mn-cs"/>
              </a:rPr>
              <a:t> filed an appeal before the C</a:t>
            </a:r>
            <a:r>
              <a:rPr kumimoji="0" lang="en-US" sz="2160" b="0" i="0" u="none" strike="noStrike" kern="1200" cap="none" spc="0" normalizeH="0" baseline="0" noProof="0" dirty="0" err="1">
                <a:ln>
                  <a:noFill/>
                </a:ln>
                <a:solidFill>
                  <a:prstClr val="black"/>
                </a:solidFill>
                <a:effectLst/>
                <a:uLnTx/>
                <a:uFillTx/>
                <a:latin typeface="Aptos" panose="02110004020202020204"/>
                <a:ea typeface="+mn-ea"/>
                <a:cs typeface="+mn-cs"/>
              </a:rPr>
              <a:t>ommissioner</a:t>
            </a:r>
            <a:r>
              <a:rPr kumimoji="0" lang="en-US" sz="2160" b="0" i="0" u="none" strike="noStrike" kern="1200" cap="none" spc="0" normalizeH="0" baseline="0" noProof="0" dirty="0">
                <a:ln>
                  <a:noFill/>
                </a:ln>
                <a:solidFill>
                  <a:prstClr val="black"/>
                </a:solidFill>
                <a:effectLst/>
                <a:uLnTx/>
                <a:uFillTx/>
                <a:latin typeface="Aptos" panose="02110004020202020204"/>
                <a:ea typeface="+mn-ea"/>
                <a:cs typeface="+mn-cs"/>
              </a:rPr>
              <a:t> of Income Tax (Appeals). However, in the Form No. 35, the Assessee selected the order </a:t>
            </a:r>
            <a:r>
              <a:rPr lang="en-US" sz="2160" dirty="0">
                <a:solidFill>
                  <a:prstClr val="black"/>
                </a:solidFill>
                <a:latin typeface="Aptos" panose="02110004020202020204"/>
              </a:rPr>
              <a:t>u/s 144 as against 143(3) of the Act.</a:t>
            </a:r>
          </a:p>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IN" sz="2160" b="0" i="0" u="none" strike="noStrike" kern="1200" cap="none" spc="0" normalizeH="0" baseline="0" noProof="0" dirty="0">
                <a:ln>
                  <a:noFill/>
                </a:ln>
                <a:solidFill>
                  <a:prstClr val="black"/>
                </a:solidFill>
                <a:effectLst/>
                <a:uLnTx/>
                <a:uFillTx/>
                <a:latin typeface="Aptos" panose="02110004020202020204"/>
                <a:ea typeface="+mn-ea"/>
                <a:cs typeface="+mn-cs"/>
              </a:rPr>
              <a:t>The C</a:t>
            </a:r>
            <a:r>
              <a:rPr kumimoji="0" lang="en-US" sz="2160" b="0" i="0" u="none" strike="noStrike" kern="1200" cap="none" spc="0" normalizeH="0" baseline="0" noProof="0" dirty="0" err="1">
                <a:ln>
                  <a:noFill/>
                </a:ln>
                <a:solidFill>
                  <a:prstClr val="black"/>
                </a:solidFill>
                <a:effectLst/>
                <a:uLnTx/>
                <a:uFillTx/>
                <a:latin typeface="Aptos" panose="02110004020202020204"/>
                <a:ea typeface="+mn-ea"/>
                <a:cs typeface="+mn-cs"/>
              </a:rPr>
              <a:t>ommissioner</a:t>
            </a:r>
            <a:r>
              <a:rPr kumimoji="0" lang="en-US" sz="2160" b="0" i="0" u="none" strike="noStrike" kern="1200" cap="none" spc="0" normalizeH="0" baseline="0" noProof="0" dirty="0">
                <a:ln>
                  <a:noFill/>
                </a:ln>
                <a:solidFill>
                  <a:prstClr val="black"/>
                </a:solidFill>
                <a:effectLst/>
                <a:uLnTx/>
                <a:uFillTx/>
                <a:latin typeface="Aptos" panose="02110004020202020204"/>
                <a:ea typeface="+mn-ea"/>
                <a:cs typeface="+mn-cs"/>
              </a:rPr>
              <a:t> of Income Tax (Appeals)</a:t>
            </a:r>
            <a:r>
              <a:rPr kumimoji="0" lang="en-IN" sz="2160" b="0" i="0" u="none" strike="noStrike" kern="1200" cap="none" spc="0" normalizeH="0" baseline="0" noProof="0" dirty="0">
                <a:ln>
                  <a:noFill/>
                </a:ln>
                <a:solidFill>
                  <a:prstClr val="black"/>
                </a:solidFill>
                <a:effectLst/>
                <a:uLnTx/>
                <a:uFillTx/>
                <a:latin typeface="Aptos" panose="02110004020202020204"/>
                <a:ea typeface="+mn-ea"/>
                <a:cs typeface="+mn-cs"/>
              </a:rPr>
              <a:t> dismissed the appeal of the Assessee, on the ground that wrong selection of order is a non-curable defect and hence appeal is not maintainable.</a:t>
            </a:r>
          </a:p>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lang="en-IN" sz="2160" b="1" dirty="0">
                <a:solidFill>
                  <a:prstClr val="black"/>
                </a:solidFill>
                <a:latin typeface="Aptos" panose="02110004020202020204"/>
              </a:rPr>
              <a:t>Interest of substantial prevails over technicalities.</a:t>
            </a:r>
            <a:endParaRPr kumimoji="0" lang="en-IN" sz="216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Picture 3" descr="A statue of a person holding a scale&#10;&#10;Description automatically generated">
            <a:extLst>
              <a:ext uri="{FF2B5EF4-FFF2-40B4-BE49-F238E27FC236}">
                <a16:creationId xmlns:a16="http://schemas.microsoft.com/office/drawing/2014/main" id="{0F110AD2-9F8B-F5AE-5323-1D5DEEAC5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891147"/>
            <a:ext cx="6278882" cy="6338454"/>
          </a:xfrm>
          <a:prstGeom prst="rect">
            <a:avLst/>
          </a:prstGeom>
        </p:spPr>
      </p:pic>
      <p:sp>
        <p:nvSpPr>
          <p:cNvPr id="5" name="TextBox 4">
            <a:extLst>
              <a:ext uri="{FF2B5EF4-FFF2-40B4-BE49-F238E27FC236}">
                <a16:creationId xmlns:a16="http://schemas.microsoft.com/office/drawing/2014/main" id="{673CBC64-52D7-FF7C-A2D1-157169AAA9D5}"/>
              </a:ext>
            </a:extLst>
          </p:cNvPr>
          <p:cNvSpPr txBox="1"/>
          <p:nvPr/>
        </p:nvSpPr>
        <p:spPr>
          <a:xfrm>
            <a:off x="10802112" y="7744445"/>
            <a:ext cx="36088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lumMod val="75000"/>
                  </a:prstClr>
                </a:solidFill>
                <a:effectLst/>
                <a:uLnTx/>
                <a:uFillTx/>
                <a:latin typeface="Aptos" panose="02110004020202020204"/>
                <a:ea typeface="+mn-ea"/>
                <a:cs typeface="+mn-cs"/>
              </a:rPr>
              <a:t>Adv. Srinarayan Toshniwal, CA, CS </a:t>
            </a:r>
          </a:p>
        </p:txBody>
      </p:sp>
    </p:spTree>
    <p:extLst>
      <p:ext uri="{BB962C8B-B14F-4D97-AF65-F5344CB8AC3E}">
        <p14:creationId xmlns:p14="http://schemas.microsoft.com/office/powerpoint/2010/main" val="2821460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24F717-E633-1F8B-920E-49128DBAF50D}"/>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CC38C25-0469-378A-774C-80CC706E6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6A6B09ED-E2E5-8904-9F95-D3F1E0782C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14630398" cy="189114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C78BC2AB-0194-C702-00FD-900D3449A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754629" y="0"/>
            <a:ext cx="4875772" cy="1891694"/>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5AB800D-A7D3-AAB2-A5F9-68151FBFA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369333" y="-6369333"/>
            <a:ext cx="1891735" cy="146304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A364F55-23A8-40B4-AC60-522B9AE5468F}"/>
              </a:ext>
            </a:extLst>
          </p:cNvPr>
          <p:cNvSpPr>
            <a:spLocks noGrp="1"/>
          </p:cNvSpPr>
          <p:nvPr>
            <p:ph type="ctrTitle"/>
          </p:nvPr>
        </p:nvSpPr>
        <p:spPr>
          <a:xfrm>
            <a:off x="994004" y="466838"/>
            <a:ext cx="12052828" cy="1053275"/>
          </a:xfrm>
        </p:spPr>
        <p:txBody>
          <a:bodyPr vert="horz" lIns="109728" tIns="54864" rIns="109728" bIns="54864" rtlCol="0" anchor="ctr">
            <a:noAutofit/>
          </a:bodyPr>
          <a:lstStyle/>
          <a:p>
            <a:pPr algn="l"/>
            <a:r>
              <a:rPr lang="en-US" sz="3720" b="1" dirty="0">
                <a:solidFill>
                  <a:schemeClr val="bg1"/>
                </a:solidFill>
              </a:rPr>
              <a:t> Revision Not Allowed During Pending Appeal</a:t>
            </a:r>
          </a:p>
        </p:txBody>
      </p:sp>
      <p:sp>
        <p:nvSpPr>
          <p:cNvPr id="3" name="Content Placeholder 2">
            <a:extLst>
              <a:ext uri="{FF2B5EF4-FFF2-40B4-BE49-F238E27FC236}">
                <a16:creationId xmlns:a16="http://schemas.microsoft.com/office/drawing/2014/main" id="{AD7CEA0B-E96D-FDB8-C7FB-53051EC02341}"/>
              </a:ext>
            </a:extLst>
          </p:cNvPr>
          <p:cNvSpPr txBox="1">
            <a:spLocks/>
          </p:cNvSpPr>
          <p:nvPr/>
        </p:nvSpPr>
        <p:spPr>
          <a:xfrm>
            <a:off x="6827520" y="1986949"/>
            <a:ext cx="7461504" cy="5950043"/>
          </a:xfrm>
          <a:prstGeom prst="rect">
            <a:avLst/>
          </a:prstGeom>
        </p:spPr>
        <p:txBody>
          <a:bodyPr vert="horz" lIns="109728" tIns="54864" rIns="109728" bIns="54864"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IN" sz="2400" b="1" i="0" u="none" strike="noStrike" kern="1200" cap="none" spc="0" normalizeH="0" baseline="0" noProof="0" dirty="0">
                <a:ln>
                  <a:noFill/>
                </a:ln>
                <a:solidFill>
                  <a:prstClr val="black"/>
                </a:solidFill>
                <a:effectLst/>
                <a:uLnTx/>
                <a:uFillTx/>
                <a:latin typeface="Aptos" panose="02110004020202020204"/>
                <a:ea typeface="+mn-ea"/>
                <a:cs typeface="+mn-cs"/>
              </a:rPr>
              <a:t>Yogendra Prasad Santosh Kumar v. CIT, [2014] 44 taxmann.com 299 (Allahabad)</a:t>
            </a:r>
            <a:endParaRPr kumimoji="0" lang="en-IN"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US" sz="2160" b="0" i="0" u="none" strike="noStrike" kern="1200" cap="none" spc="0" normalizeH="0" baseline="0" noProof="0" dirty="0">
                <a:ln>
                  <a:noFill/>
                </a:ln>
                <a:solidFill>
                  <a:prstClr val="black"/>
                </a:solidFill>
                <a:effectLst/>
                <a:uLnTx/>
                <a:uFillTx/>
                <a:latin typeface="Aptos" panose="02110004020202020204"/>
                <a:ea typeface="+mn-ea"/>
                <a:cs typeface="+mn-cs"/>
              </a:rPr>
              <a:t>The </a:t>
            </a:r>
            <a:r>
              <a:rPr kumimoji="0" lang="en-US" sz="2160" b="0" i="0" u="none" strike="noStrike" kern="1200" cap="none" spc="0" normalizeH="0" baseline="0" noProof="0" dirty="0" err="1">
                <a:ln>
                  <a:noFill/>
                </a:ln>
                <a:solidFill>
                  <a:prstClr val="black"/>
                </a:solidFill>
                <a:effectLst/>
                <a:uLnTx/>
                <a:uFillTx/>
                <a:latin typeface="Aptos" panose="02110004020202020204"/>
                <a:ea typeface="+mn-ea"/>
                <a:cs typeface="+mn-cs"/>
              </a:rPr>
              <a:t>assessee</a:t>
            </a:r>
            <a:r>
              <a:rPr kumimoji="0" lang="en-US" sz="2160" b="0" i="0" u="none" strike="noStrike" kern="1200" cap="none" spc="0" normalizeH="0" baseline="0" noProof="0" dirty="0">
                <a:ln>
                  <a:noFill/>
                </a:ln>
                <a:solidFill>
                  <a:prstClr val="black"/>
                </a:solidFill>
                <a:effectLst/>
                <a:uLnTx/>
                <a:uFillTx/>
                <a:latin typeface="Aptos" panose="02110004020202020204"/>
                <a:ea typeface="+mn-ea"/>
                <a:cs typeface="+mn-cs"/>
              </a:rPr>
              <a:t> filed an appeal under Section 246 and later applied to withdraw it, intending to opt for revision under Section 264. However, since no formal withdrawal order was passed by CIT(A), the appeal remained legally pending. The Commissioner initially allowed the revision but later withdrew it, declaring it void for lack of jurisdiction.</a:t>
            </a:r>
            <a:endParaRPr kumimoji="0" lang="en-IN" sz="216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US" sz="2160" b="0" i="0" u="none" strike="noStrike" kern="1200" cap="none" spc="0" normalizeH="0" baseline="0" noProof="0" dirty="0">
                <a:ln>
                  <a:noFill/>
                </a:ln>
                <a:solidFill>
                  <a:prstClr val="black"/>
                </a:solidFill>
                <a:effectLst/>
                <a:uLnTx/>
                <a:uFillTx/>
                <a:latin typeface="Aptos" panose="02110004020202020204"/>
                <a:ea typeface="+mn-ea"/>
                <a:cs typeface="+mn-cs"/>
              </a:rPr>
              <a:t>The High Court upheld this, holding that a withdrawal application doesn’t end the appeal unless formally accepted. Under Section 264(4), revision is barred if an appeal is pending. So, the revision petition was not maintainable while the appeal was still on record.</a:t>
            </a:r>
            <a:endParaRPr kumimoji="0" lang="en-IN" sz="216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US" sz="2160" b="0" i="0" u="none" strike="noStrike" kern="1200" cap="none" spc="0" normalizeH="0" baseline="0" noProof="0" dirty="0">
                <a:ln>
                  <a:noFill/>
                </a:ln>
                <a:solidFill>
                  <a:prstClr val="black"/>
                </a:solidFill>
                <a:effectLst/>
                <a:uLnTx/>
                <a:uFillTx/>
                <a:latin typeface="Aptos" panose="02110004020202020204"/>
                <a:ea typeface="+mn-ea"/>
                <a:cs typeface="+mn-cs"/>
              </a:rPr>
              <a:t>The ruling reinforced that procedural compliance is essential, and one cannot switch to revision unless the appeal is formally disposed of.</a:t>
            </a:r>
          </a:p>
        </p:txBody>
      </p:sp>
      <p:sp>
        <p:nvSpPr>
          <p:cNvPr id="5" name="TextBox 4">
            <a:extLst>
              <a:ext uri="{FF2B5EF4-FFF2-40B4-BE49-F238E27FC236}">
                <a16:creationId xmlns:a16="http://schemas.microsoft.com/office/drawing/2014/main" id="{F1A46E93-AEB1-14BB-65A4-4941C4A0C80A}"/>
              </a:ext>
            </a:extLst>
          </p:cNvPr>
          <p:cNvSpPr txBox="1"/>
          <p:nvPr/>
        </p:nvSpPr>
        <p:spPr>
          <a:xfrm>
            <a:off x="10802112" y="7744445"/>
            <a:ext cx="36088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lumMod val="75000"/>
                  </a:prstClr>
                </a:solidFill>
                <a:effectLst/>
                <a:uLnTx/>
                <a:uFillTx/>
                <a:latin typeface="Aptos" panose="02110004020202020204"/>
                <a:ea typeface="+mn-ea"/>
                <a:cs typeface="+mn-cs"/>
              </a:rPr>
              <a:t>Adv. Srinarayan Toshniwal, CA, CS </a:t>
            </a:r>
          </a:p>
        </p:txBody>
      </p:sp>
      <p:pic>
        <p:nvPicPr>
          <p:cNvPr id="4" name="Picture 3" descr="A statue of a person holding a scale&#10;&#10;Description automatically generated">
            <a:extLst>
              <a:ext uri="{FF2B5EF4-FFF2-40B4-BE49-F238E27FC236}">
                <a16:creationId xmlns:a16="http://schemas.microsoft.com/office/drawing/2014/main" id="{5ED834EE-B168-02FC-8634-E87AFD03CD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891147"/>
            <a:ext cx="6278882" cy="6338454"/>
          </a:xfrm>
          <a:prstGeom prst="rect">
            <a:avLst/>
          </a:prstGeom>
        </p:spPr>
      </p:pic>
    </p:spTree>
    <p:extLst>
      <p:ext uri="{BB962C8B-B14F-4D97-AF65-F5344CB8AC3E}">
        <p14:creationId xmlns:p14="http://schemas.microsoft.com/office/powerpoint/2010/main" val="2907085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2F8C9A-AAF5-7CEF-E13C-CFF3761A8A52}"/>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0D173CF-609D-AFCA-DC1A-57DA41A08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EAA71FF2-7255-BD53-56FC-50FA5E870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14630398" cy="189114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76B1D84F-F4C2-A820-5A00-1D58BB9F3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754629" y="0"/>
            <a:ext cx="4875772" cy="1891694"/>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2AD5103F-804D-B8AB-56A1-D169517090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369333" y="-6369333"/>
            <a:ext cx="1891735" cy="146304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525721C-9B5D-E6ED-9D62-2C0EE1D99BB6}"/>
              </a:ext>
            </a:extLst>
          </p:cNvPr>
          <p:cNvSpPr>
            <a:spLocks noGrp="1"/>
          </p:cNvSpPr>
          <p:nvPr>
            <p:ph type="ctrTitle"/>
          </p:nvPr>
        </p:nvSpPr>
        <p:spPr>
          <a:xfrm>
            <a:off x="994004" y="466838"/>
            <a:ext cx="12052828" cy="1053275"/>
          </a:xfrm>
        </p:spPr>
        <p:txBody>
          <a:bodyPr vert="horz" lIns="109728" tIns="54864" rIns="109728" bIns="54864" rtlCol="0" anchor="ctr">
            <a:noAutofit/>
          </a:bodyPr>
          <a:lstStyle/>
          <a:p>
            <a:pPr algn="l"/>
            <a:r>
              <a:rPr lang="en-US" sz="3720" b="1" dirty="0">
                <a:solidFill>
                  <a:schemeClr val="bg1"/>
                </a:solidFill>
              </a:rPr>
              <a:t>Dismissal for Non-Payment of Advance Tax Set Aside</a:t>
            </a:r>
          </a:p>
        </p:txBody>
      </p:sp>
      <p:sp>
        <p:nvSpPr>
          <p:cNvPr id="3" name="Content Placeholder 2">
            <a:extLst>
              <a:ext uri="{FF2B5EF4-FFF2-40B4-BE49-F238E27FC236}">
                <a16:creationId xmlns:a16="http://schemas.microsoft.com/office/drawing/2014/main" id="{94E0A707-2C09-F09B-6E21-5F061A39FB8E}"/>
              </a:ext>
            </a:extLst>
          </p:cNvPr>
          <p:cNvSpPr txBox="1">
            <a:spLocks/>
          </p:cNvSpPr>
          <p:nvPr/>
        </p:nvSpPr>
        <p:spPr>
          <a:xfrm>
            <a:off x="6827520" y="1986949"/>
            <a:ext cx="7461504" cy="5950043"/>
          </a:xfrm>
          <a:prstGeom prst="rect">
            <a:avLst/>
          </a:prstGeom>
        </p:spPr>
        <p:txBody>
          <a:bodyPr vert="horz" lIns="109728" tIns="54864" rIns="109728" bIns="54864"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IN" sz="2400" b="1" i="0" u="none" strike="noStrike" kern="1200" cap="none" spc="0" normalizeH="0" baseline="0" noProof="0" dirty="0">
                <a:ln>
                  <a:noFill/>
                </a:ln>
                <a:solidFill>
                  <a:prstClr val="black"/>
                </a:solidFill>
                <a:effectLst/>
                <a:uLnTx/>
                <a:uFillTx/>
                <a:latin typeface="Aptos" panose="02110004020202020204"/>
                <a:ea typeface="+mn-ea"/>
                <a:cs typeface="+mn-cs"/>
              </a:rPr>
              <a:t>Priyanka Mandadi v. ITO [</a:t>
            </a:r>
            <a:r>
              <a:rPr kumimoji="0" lang="es-ES" sz="2400" b="1" i="0" u="none" strike="noStrike" kern="1200" cap="none" spc="0" normalizeH="0" baseline="0" noProof="0" dirty="0">
                <a:ln>
                  <a:noFill/>
                </a:ln>
                <a:solidFill>
                  <a:prstClr val="black"/>
                </a:solidFill>
                <a:effectLst/>
                <a:uLnTx/>
                <a:uFillTx/>
                <a:latin typeface="Aptos" panose="02110004020202020204"/>
                <a:ea typeface="+mn-ea"/>
                <a:cs typeface="+mn-cs"/>
              </a:rPr>
              <a:t>ITAT Hyderabad, </a:t>
            </a:r>
            <a:r>
              <a:rPr kumimoji="0" lang="en-IN" sz="2400" b="1" i="0" u="none" strike="noStrike" kern="1200" cap="none" spc="0" normalizeH="0" baseline="0" noProof="0" dirty="0">
                <a:ln>
                  <a:noFill/>
                </a:ln>
                <a:solidFill>
                  <a:prstClr val="black"/>
                </a:solidFill>
                <a:effectLst/>
                <a:uLnTx/>
                <a:uFillTx/>
                <a:latin typeface="Aptos" panose="02110004020202020204"/>
                <a:ea typeface="+mn-ea"/>
                <a:cs typeface="+mn-cs"/>
              </a:rPr>
              <a:t>ITA No. 1184/</a:t>
            </a:r>
            <a:r>
              <a:rPr kumimoji="0" lang="en-IN" sz="2400" b="1" i="0" u="none" strike="noStrike" kern="1200" cap="none" spc="0" normalizeH="0" baseline="0" noProof="0" dirty="0" err="1">
                <a:ln>
                  <a:noFill/>
                </a:ln>
                <a:solidFill>
                  <a:prstClr val="black"/>
                </a:solidFill>
                <a:effectLst/>
                <a:uLnTx/>
                <a:uFillTx/>
                <a:latin typeface="Aptos" panose="02110004020202020204"/>
                <a:ea typeface="+mn-ea"/>
                <a:cs typeface="+mn-cs"/>
              </a:rPr>
              <a:t>Hyd</a:t>
            </a:r>
            <a:r>
              <a:rPr kumimoji="0" lang="en-IN" sz="2400" b="1" i="0" u="none" strike="noStrike" kern="1200" cap="none" spc="0" normalizeH="0" baseline="0" noProof="0" dirty="0">
                <a:ln>
                  <a:noFill/>
                </a:ln>
                <a:solidFill>
                  <a:prstClr val="black"/>
                </a:solidFill>
                <a:effectLst/>
                <a:uLnTx/>
                <a:uFillTx/>
                <a:latin typeface="Aptos" panose="02110004020202020204"/>
                <a:ea typeface="+mn-ea"/>
                <a:cs typeface="+mn-cs"/>
              </a:rPr>
              <a:t>/2024]</a:t>
            </a:r>
          </a:p>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US" sz="2160" b="0" i="0" u="none" strike="noStrike" kern="1200" cap="none" spc="0" normalizeH="0" baseline="0" noProof="0" dirty="0">
                <a:ln>
                  <a:noFill/>
                </a:ln>
                <a:solidFill>
                  <a:prstClr val="black"/>
                </a:solidFill>
                <a:effectLst/>
                <a:uLnTx/>
                <a:uFillTx/>
                <a:latin typeface="Aptos" panose="02110004020202020204"/>
                <a:ea typeface="+mn-ea"/>
                <a:cs typeface="+mn-cs"/>
              </a:rPr>
              <a:t>The </a:t>
            </a:r>
            <a:r>
              <a:rPr kumimoji="0" lang="en-US" sz="2160" b="0" i="0" u="none" strike="noStrike" kern="1200" cap="none" spc="0" normalizeH="0" baseline="0" noProof="0" dirty="0" err="1">
                <a:ln>
                  <a:noFill/>
                </a:ln>
                <a:solidFill>
                  <a:prstClr val="black"/>
                </a:solidFill>
                <a:effectLst/>
                <a:uLnTx/>
                <a:uFillTx/>
                <a:latin typeface="Aptos" panose="02110004020202020204"/>
                <a:ea typeface="+mn-ea"/>
                <a:cs typeface="+mn-cs"/>
              </a:rPr>
              <a:t>assessee</a:t>
            </a:r>
            <a:r>
              <a:rPr kumimoji="0" lang="en-US" sz="2160" b="0" i="0" u="none" strike="noStrike" kern="1200" cap="none" spc="0" normalizeH="0" baseline="0" noProof="0" dirty="0">
                <a:ln>
                  <a:noFill/>
                </a:ln>
                <a:solidFill>
                  <a:prstClr val="black"/>
                </a:solidFill>
                <a:effectLst/>
                <a:uLnTx/>
                <a:uFillTx/>
                <a:latin typeface="Aptos" panose="02110004020202020204"/>
                <a:ea typeface="+mn-ea"/>
                <a:cs typeface="+mn-cs"/>
              </a:rPr>
              <a:t>, a non-filer, was reassessed under Section 147 after cash deposits of Rs. 1.07 crore were found. She claimed the funds were used for car purchases and sales, yielding no income. CIT(A) dismissed the appeal citing non-payment of advance tax under Section 249(4)(b).</a:t>
            </a:r>
          </a:p>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US" sz="2160" b="0" i="0" u="none" strike="noStrike" kern="1200" cap="none" spc="0" normalizeH="0" baseline="0" noProof="0" dirty="0">
                <a:ln>
                  <a:noFill/>
                </a:ln>
                <a:solidFill>
                  <a:prstClr val="black"/>
                </a:solidFill>
                <a:effectLst/>
                <a:uLnTx/>
                <a:uFillTx/>
                <a:latin typeface="Aptos" panose="02110004020202020204"/>
                <a:ea typeface="+mn-ea"/>
                <a:cs typeface="+mn-cs"/>
              </a:rPr>
              <a:t>ITAT held the dismissal invalid since no tax was due if there was no income. CIT(A) also failed to consider her reply or evidence. Mere cash deposits don’t trigger advance tax liability by default.</a:t>
            </a:r>
          </a:p>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US" sz="2160" b="0" i="0" u="none" strike="noStrike" kern="1200" cap="none" spc="0" normalizeH="0" baseline="0" noProof="0" dirty="0">
                <a:ln>
                  <a:noFill/>
                </a:ln>
                <a:solidFill>
                  <a:prstClr val="black"/>
                </a:solidFill>
                <a:effectLst/>
                <a:uLnTx/>
                <a:uFillTx/>
                <a:latin typeface="Aptos" panose="02110004020202020204"/>
                <a:ea typeface="+mn-ea"/>
                <a:cs typeface="+mn-cs"/>
              </a:rPr>
              <a:t>The matter was remanded to the AO for fresh adjudication after granting fair opportunity.</a:t>
            </a:r>
          </a:p>
        </p:txBody>
      </p:sp>
      <p:sp>
        <p:nvSpPr>
          <p:cNvPr id="5" name="TextBox 4">
            <a:extLst>
              <a:ext uri="{FF2B5EF4-FFF2-40B4-BE49-F238E27FC236}">
                <a16:creationId xmlns:a16="http://schemas.microsoft.com/office/drawing/2014/main" id="{D7E095B3-42AA-C9FE-D671-3B60BD189A64}"/>
              </a:ext>
            </a:extLst>
          </p:cNvPr>
          <p:cNvSpPr txBox="1"/>
          <p:nvPr/>
        </p:nvSpPr>
        <p:spPr>
          <a:xfrm>
            <a:off x="10802112" y="7744445"/>
            <a:ext cx="36088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lumMod val="75000"/>
                  </a:prstClr>
                </a:solidFill>
                <a:effectLst/>
                <a:uLnTx/>
                <a:uFillTx/>
                <a:latin typeface="Aptos" panose="02110004020202020204"/>
                <a:ea typeface="+mn-ea"/>
                <a:cs typeface="+mn-cs"/>
              </a:rPr>
              <a:t>Adv. Srinarayan Toshniwal, CA, CS </a:t>
            </a:r>
          </a:p>
        </p:txBody>
      </p:sp>
      <p:pic>
        <p:nvPicPr>
          <p:cNvPr id="4" name="Picture 3" descr="A statue of a person holding a scale&#10;&#10;Description automatically generated">
            <a:extLst>
              <a:ext uri="{FF2B5EF4-FFF2-40B4-BE49-F238E27FC236}">
                <a16:creationId xmlns:a16="http://schemas.microsoft.com/office/drawing/2014/main" id="{3AD19402-4AAB-5D4B-916E-F307F4AAD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891147"/>
            <a:ext cx="6278882" cy="6338454"/>
          </a:xfrm>
          <a:prstGeom prst="rect">
            <a:avLst/>
          </a:prstGeom>
        </p:spPr>
      </p:pic>
    </p:spTree>
    <p:extLst>
      <p:ext uri="{BB962C8B-B14F-4D97-AF65-F5344CB8AC3E}">
        <p14:creationId xmlns:p14="http://schemas.microsoft.com/office/powerpoint/2010/main" val="1755893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24F717-E633-1F8B-920E-49128DBAF50D}"/>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CC38C25-0469-378A-774C-80CC706E6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6A6B09ED-E2E5-8904-9F95-D3F1E0782C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14630398" cy="189114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C78BC2AB-0194-C702-00FD-900D3449A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754629" y="0"/>
            <a:ext cx="4875772" cy="1891694"/>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5AB800D-A7D3-AAB2-A5F9-68151FBFA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369333" y="-6369333"/>
            <a:ext cx="1891735" cy="146304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A364F55-23A8-40B4-AC60-522B9AE5468F}"/>
              </a:ext>
            </a:extLst>
          </p:cNvPr>
          <p:cNvSpPr>
            <a:spLocks noGrp="1"/>
          </p:cNvSpPr>
          <p:nvPr>
            <p:ph type="ctrTitle"/>
          </p:nvPr>
        </p:nvSpPr>
        <p:spPr>
          <a:xfrm>
            <a:off x="994004" y="466838"/>
            <a:ext cx="12052828" cy="1053275"/>
          </a:xfrm>
        </p:spPr>
        <p:txBody>
          <a:bodyPr vert="horz" lIns="109728" tIns="54864" rIns="109728" bIns="54864" rtlCol="0" anchor="ctr">
            <a:noAutofit/>
          </a:bodyPr>
          <a:lstStyle/>
          <a:p>
            <a:pPr algn="l"/>
            <a:r>
              <a:rPr lang="en-US" sz="3720" b="1" dirty="0">
                <a:solidFill>
                  <a:schemeClr val="bg1"/>
                </a:solidFill>
              </a:rPr>
              <a:t>Failure to Serve Physical Notice Despite Opt-Out</a:t>
            </a:r>
          </a:p>
        </p:txBody>
      </p:sp>
      <p:sp>
        <p:nvSpPr>
          <p:cNvPr id="3" name="Content Placeholder 2">
            <a:extLst>
              <a:ext uri="{FF2B5EF4-FFF2-40B4-BE49-F238E27FC236}">
                <a16:creationId xmlns:a16="http://schemas.microsoft.com/office/drawing/2014/main" id="{AD7CEA0B-E96D-FDB8-C7FB-53051EC02341}"/>
              </a:ext>
            </a:extLst>
          </p:cNvPr>
          <p:cNvSpPr txBox="1">
            <a:spLocks/>
          </p:cNvSpPr>
          <p:nvPr/>
        </p:nvSpPr>
        <p:spPr>
          <a:xfrm>
            <a:off x="6827520" y="1986949"/>
            <a:ext cx="7461504" cy="5950043"/>
          </a:xfrm>
          <a:prstGeom prst="rect">
            <a:avLst/>
          </a:prstGeom>
        </p:spPr>
        <p:txBody>
          <a:bodyPr vert="horz" lIns="109728" tIns="54864" rIns="109728" bIns="54864"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IN" sz="2400" b="1" i="0" u="none" strike="noStrike" kern="1200" cap="none" spc="0" normalizeH="0" baseline="0" noProof="0" dirty="0">
                <a:ln>
                  <a:noFill/>
                </a:ln>
                <a:solidFill>
                  <a:prstClr val="black"/>
                </a:solidFill>
                <a:effectLst/>
                <a:uLnTx/>
                <a:uFillTx/>
                <a:latin typeface="Aptos" panose="02110004020202020204"/>
                <a:ea typeface="+mn-ea"/>
                <a:cs typeface="+mn-cs"/>
              </a:rPr>
              <a:t>Srinivas Reddy </a:t>
            </a:r>
            <a:r>
              <a:rPr kumimoji="0" lang="en-IN" sz="2400" b="1" i="0" u="none" strike="noStrike" kern="1200" cap="none" spc="0" normalizeH="0" baseline="0" noProof="0" dirty="0" err="1">
                <a:ln>
                  <a:noFill/>
                </a:ln>
                <a:solidFill>
                  <a:prstClr val="black"/>
                </a:solidFill>
                <a:effectLst/>
                <a:uLnTx/>
                <a:uFillTx/>
                <a:latin typeface="Aptos" panose="02110004020202020204"/>
                <a:ea typeface="+mn-ea"/>
                <a:cs typeface="+mn-cs"/>
              </a:rPr>
              <a:t>Kothagadi</a:t>
            </a:r>
            <a:r>
              <a:rPr kumimoji="0" lang="en-IN" sz="2400" b="1" i="0" u="none" strike="noStrike" kern="1200" cap="none" spc="0" normalizeH="0" baseline="0" noProof="0" dirty="0">
                <a:ln>
                  <a:noFill/>
                </a:ln>
                <a:solidFill>
                  <a:prstClr val="black"/>
                </a:solidFill>
                <a:effectLst/>
                <a:uLnTx/>
                <a:uFillTx/>
                <a:latin typeface="Aptos" panose="02110004020202020204"/>
                <a:ea typeface="+mn-ea"/>
                <a:cs typeface="+mn-cs"/>
              </a:rPr>
              <a:t> &amp; Raghuram Reddy vs. ITO, Ward-15(1), Hyderabad (ITAT Hyderabad Bench ‘B’, ITA Nos. 142 &amp; 146/</a:t>
            </a:r>
            <a:r>
              <a:rPr kumimoji="0" lang="en-IN" sz="2400" b="1" i="0" u="none" strike="noStrike" kern="1200" cap="none" spc="0" normalizeH="0" baseline="0" noProof="0" dirty="0" err="1">
                <a:ln>
                  <a:noFill/>
                </a:ln>
                <a:solidFill>
                  <a:prstClr val="black"/>
                </a:solidFill>
                <a:effectLst/>
                <a:uLnTx/>
                <a:uFillTx/>
                <a:latin typeface="Aptos" panose="02110004020202020204"/>
                <a:ea typeface="+mn-ea"/>
                <a:cs typeface="+mn-cs"/>
              </a:rPr>
              <a:t>Hyd</a:t>
            </a:r>
            <a:r>
              <a:rPr kumimoji="0" lang="en-IN" sz="2400" b="1" i="0" u="none" strike="noStrike" kern="1200" cap="none" spc="0" normalizeH="0" baseline="0" noProof="0" dirty="0">
                <a:ln>
                  <a:noFill/>
                </a:ln>
                <a:solidFill>
                  <a:prstClr val="black"/>
                </a:solidFill>
                <a:effectLst/>
                <a:uLnTx/>
                <a:uFillTx/>
                <a:latin typeface="Aptos" panose="02110004020202020204"/>
                <a:ea typeface="+mn-ea"/>
                <a:cs typeface="+mn-cs"/>
              </a:rPr>
              <a:t>/2025)</a:t>
            </a:r>
            <a:endParaRPr kumimoji="0" lang="en-IN"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US" sz="2160" b="0" i="0" u="none" strike="noStrike" kern="1200" cap="none" spc="0" normalizeH="0" baseline="0" noProof="0" dirty="0">
                <a:ln>
                  <a:noFill/>
                </a:ln>
                <a:solidFill>
                  <a:prstClr val="black"/>
                </a:solidFill>
                <a:effectLst/>
                <a:uLnTx/>
                <a:uFillTx/>
                <a:latin typeface="Aptos" panose="02110004020202020204"/>
                <a:ea typeface="+mn-ea"/>
                <a:cs typeface="+mn-cs"/>
              </a:rPr>
              <a:t>The </a:t>
            </a:r>
            <a:r>
              <a:rPr kumimoji="0" lang="en-US" sz="2160" b="0" i="0" u="none" strike="noStrike" kern="1200" cap="none" spc="0" normalizeH="0" baseline="0" noProof="0" dirty="0" err="1">
                <a:ln>
                  <a:noFill/>
                </a:ln>
                <a:solidFill>
                  <a:prstClr val="black"/>
                </a:solidFill>
                <a:effectLst/>
                <a:uLnTx/>
                <a:uFillTx/>
                <a:latin typeface="Aptos" panose="02110004020202020204"/>
                <a:ea typeface="+mn-ea"/>
                <a:cs typeface="+mn-cs"/>
              </a:rPr>
              <a:t>assessees</a:t>
            </a:r>
            <a:r>
              <a:rPr kumimoji="0" lang="en-US" sz="2160" b="0" i="0" u="none" strike="noStrike" kern="1200" cap="none" spc="0" normalizeH="0" baseline="0" noProof="0" dirty="0">
                <a:ln>
                  <a:noFill/>
                </a:ln>
                <a:solidFill>
                  <a:prstClr val="black"/>
                </a:solidFill>
                <a:effectLst/>
                <a:uLnTx/>
                <a:uFillTx/>
                <a:latin typeface="Aptos" panose="02110004020202020204"/>
                <a:ea typeface="+mn-ea"/>
                <a:cs typeface="+mn-cs"/>
              </a:rPr>
              <a:t> challenged additions under Section 50C relating to land sale, arguing that the DVO report was pending and Section 54 exemption was ignored. The AO proceeded based on stamp duty value.</a:t>
            </a:r>
            <a:endParaRPr kumimoji="0" lang="en-IN" sz="216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US" sz="2160" b="0" i="0" u="none" strike="noStrike" kern="1200" cap="none" spc="0" normalizeH="0" baseline="0" noProof="0" dirty="0">
                <a:ln>
                  <a:noFill/>
                </a:ln>
                <a:solidFill>
                  <a:prstClr val="black"/>
                </a:solidFill>
                <a:effectLst/>
                <a:uLnTx/>
                <a:uFillTx/>
                <a:latin typeface="Aptos" panose="02110004020202020204"/>
                <a:ea typeface="+mn-ea"/>
                <a:cs typeface="+mn-cs"/>
              </a:rPr>
              <a:t>CIT(A) passed an ex-</a:t>
            </a:r>
            <a:r>
              <a:rPr kumimoji="0" lang="en-US" sz="2160" b="0" i="0" u="none" strike="noStrike" kern="1200" cap="none" spc="0" normalizeH="0" baseline="0" noProof="0" dirty="0" err="1">
                <a:ln>
                  <a:noFill/>
                </a:ln>
                <a:solidFill>
                  <a:prstClr val="black"/>
                </a:solidFill>
                <a:effectLst/>
                <a:uLnTx/>
                <a:uFillTx/>
                <a:latin typeface="Aptos" panose="02110004020202020204"/>
                <a:ea typeface="+mn-ea"/>
                <a:cs typeface="+mn-cs"/>
              </a:rPr>
              <a:t>parte</a:t>
            </a:r>
            <a:r>
              <a:rPr kumimoji="0" lang="en-US" sz="2160" b="0" i="0" u="none" strike="noStrike" kern="1200" cap="none" spc="0" normalizeH="0" baseline="0" noProof="0" dirty="0">
                <a:ln>
                  <a:noFill/>
                </a:ln>
                <a:solidFill>
                  <a:prstClr val="black"/>
                </a:solidFill>
                <a:effectLst/>
                <a:uLnTx/>
                <a:uFillTx/>
                <a:latin typeface="Aptos" panose="02110004020202020204"/>
                <a:ea typeface="+mn-ea"/>
                <a:cs typeface="+mn-cs"/>
              </a:rPr>
              <a:t> order via NFAC, despite the </a:t>
            </a:r>
            <a:r>
              <a:rPr kumimoji="0" lang="en-US" sz="2160" b="0" i="0" u="none" strike="noStrike" kern="1200" cap="none" spc="0" normalizeH="0" baseline="0" noProof="0" dirty="0" err="1">
                <a:ln>
                  <a:noFill/>
                </a:ln>
                <a:solidFill>
                  <a:prstClr val="black"/>
                </a:solidFill>
                <a:effectLst/>
                <a:uLnTx/>
                <a:uFillTx/>
                <a:latin typeface="Aptos" panose="02110004020202020204"/>
                <a:ea typeface="+mn-ea"/>
                <a:cs typeface="+mn-cs"/>
              </a:rPr>
              <a:t>assessees</a:t>
            </a:r>
            <a:r>
              <a:rPr kumimoji="0" lang="en-US" sz="2160" b="0" i="0" u="none" strike="noStrike" kern="1200" cap="none" spc="0" normalizeH="0" baseline="0" noProof="0" dirty="0">
                <a:ln>
                  <a:noFill/>
                </a:ln>
                <a:solidFill>
                  <a:prstClr val="black"/>
                </a:solidFill>
                <a:effectLst/>
                <a:uLnTx/>
                <a:uFillTx/>
                <a:latin typeface="Aptos" panose="02110004020202020204"/>
                <a:ea typeface="+mn-ea"/>
                <a:cs typeface="+mn-cs"/>
              </a:rPr>
              <a:t> opting out of email communication in Form 35. Since no physical notice was served, ITAT held this violated principles of natural justice.</a:t>
            </a:r>
            <a:endParaRPr kumimoji="0" lang="en-IN" sz="216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F1A46E93-AEB1-14BB-65A4-4941C4A0C80A}"/>
              </a:ext>
            </a:extLst>
          </p:cNvPr>
          <p:cNvSpPr txBox="1"/>
          <p:nvPr/>
        </p:nvSpPr>
        <p:spPr>
          <a:xfrm>
            <a:off x="10802112" y="7744445"/>
            <a:ext cx="36088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lumMod val="75000"/>
                  </a:prstClr>
                </a:solidFill>
                <a:effectLst/>
                <a:uLnTx/>
                <a:uFillTx/>
                <a:latin typeface="Aptos" panose="02110004020202020204"/>
                <a:ea typeface="+mn-ea"/>
                <a:cs typeface="+mn-cs"/>
              </a:rPr>
              <a:t>Adv. Srinarayan Toshniwal, CA, CS </a:t>
            </a:r>
          </a:p>
        </p:txBody>
      </p:sp>
      <p:pic>
        <p:nvPicPr>
          <p:cNvPr id="4" name="Picture 3" descr="A statue of a person holding a scale&#10;&#10;Description automatically generated">
            <a:extLst>
              <a:ext uri="{FF2B5EF4-FFF2-40B4-BE49-F238E27FC236}">
                <a16:creationId xmlns:a16="http://schemas.microsoft.com/office/drawing/2014/main" id="{5ED834EE-B168-02FC-8634-E87AFD03CD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891147"/>
            <a:ext cx="6278882" cy="6338454"/>
          </a:xfrm>
          <a:prstGeom prst="rect">
            <a:avLst/>
          </a:prstGeom>
        </p:spPr>
      </p:pic>
    </p:spTree>
    <p:extLst>
      <p:ext uri="{BB962C8B-B14F-4D97-AF65-F5344CB8AC3E}">
        <p14:creationId xmlns:p14="http://schemas.microsoft.com/office/powerpoint/2010/main" val="2828497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83E05A-1407-A7DC-E8F4-B54DBE9EA247}"/>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E19AF3B-4BD9-B2ED-CC48-4C74DDF61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7FCB148D-AFF2-8E59-A37D-79799CF7F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14630398" cy="189114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405A29A8-0833-2384-0937-2604615F4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754629" y="0"/>
            <a:ext cx="4875772" cy="1891694"/>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4DE65447-8F5B-D650-5164-AA700F1AF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369333" y="-6369333"/>
            <a:ext cx="1891735" cy="146304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ED7C1B9-1C7C-494B-02F6-15366C821AC7}"/>
              </a:ext>
            </a:extLst>
          </p:cNvPr>
          <p:cNvSpPr>
            <a:spLocks noGrp="1"/>
          </p:cNvSpPr>
          <p:nvPr>
            <p:ph type="ctrTitle"/>
          </p:nvPr>
        </p:nvSpPr>
        <p:spPr>
          <a:xfrm>
            <a:off x="994004" y="466838"/>
            <a:ext cx="12052828" cy="1053275"/>
          </a:xfrm>
        </p:spPr>
        <p:txBody>
          <a:bodyPr vert="horz" lIns="109728" tIns="54864" rIns="109728" bIns="54864" rtlCol="0" anchor="ctr">
            <a:noAutofit/>
          </a:bodyPr>
          <a:lstStyle/>
          <a:p>
            <a:pPr algn="l"/>
            <a:r>
              <a:rPr lang="en-US" sz="3720" b="1" dirty="0">
                <a:solidFill>
                  <a:schemeClr val="bg1"/>
                </a:solidFill>
              </a:rPr>
              <a:t>CIT(A) Cannot Dismiss Appeal for Non-Prosecution</a:t>
            </a:r>
          </a:p>
        </p:txBody>
      </p:sp>
      <p:sp>
        <p:nvSpPr>
          <p:cNvPr id="3" name="Content Placeholder 2">
            <a:extLst>
              <a:ext uri="{FF2B5EF4-FFF2-40B4-BE49-F238E27FC236}">
                <a16:creationId xmlns:a16="http://schemas.microsoft.com/office/drawing/2014/main" id="{0DC48258-6359-4AEA-9742-AF8A5585B0CB}"/>
              </a:ext>
            </a:extLst>
          </p:cNvPr>
          <p:cNvSpPr txBox="1">
            <a:spLocks/>
          </p:cNvSpPr>
          <p:nvPr/>
        </p:nvSpPr>
        <p:spPr>
          <a:xfrm>
            <a:off x="6827520" y="1986949"/>
            <a:ext cx="7461504" cy="5950043"/>
          </a:xfrm>
          <a:prstGeom prst="rect">
            <a:avLst/>
          </a:prstGeom>
        </p:spPr>
        <p:txBody>
          <a:bodyPr vert="horz" lIns="109728" tIns="54864" rIns="109728" bIns="54864"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IN" sz="2400" b="1" i="0" u="none" strike="noStrike" kern="1200" cap="none" spc="0" normalizeH="0" baseline="0" noProof="0" dirty="0">
                <a:ln>
                  <a:noFill/>
                </a:ln>
                <a:solidFill>
                  <a:prstClr val="black"/>
                </a:solidFill>
                <a:effectLst/>
                <a:uLnTx/>
                <a:uFillTx/>
                <a:latin typeface="Aptos" panose="02110004020202020204"/>
                <a:ea typeface="+mn-ea"/>
                <a:cs typeface="+mn-cs"/>
              </a:rPr>
              <a:t>Vahan Motors </a:t>
            </a:r>
            <a:r>
              <a:rPr kumimoji="0" lang="en-IN" sz="2400" b="1" i="0" u="none" strike="noStrike" kern="1200" cap="none" spc="0" normalizeH="0" baseline="0" noProof="0" dirty="0" err="1">
                <a:ln>
                  <a:noFill/>
                </a:ln>
                <a:solidFill>
                  <a:prstClr val="black"/>
                </a:solidFill>
                <a:effectLst/>
                <a:uLnTx/>
                <a:uFillTx/>
                <a:latin typeface="Aptos" panose="02110004020202020204"/>
                <a:ea typeface="+mn-ea"/>
                <a:cs typeface="+mn-cs"/>
              </a:rPr>
              <a:t>Pvt.</a:t>
            </a:r>
            <a:r>
              <a:rPr kumimoji="0" lang="en-IN" sz="2400" b="1" i="0" u="none" strike="noStrike" kern="1200" cap="none" spc="0" normalizeH="0" baseline="0" noProof="0" dirty="0">
                <a:ln>
                  <a:noFill/>
                </a:ln>
                <a:solidFill>
                  <a:prstClr val="black"/>
                </a:solidFill>
                <a:effectLst/>
                <a:uLnTx/>
                <a:uFillTx/>
                <a:latin typeface="Aptos" panose="02110004020202020204"/>
                <a:ea typeface="+mn-ea"/>
                <a:cs typeface="+mn-cs"/>
              </a:rPr>
              <a:t> Ltd. v. DCIT, Circle–8(1), Hyderabad (</a:t>
            </a:r>
            <a:r>
              <a:rPr kumimoji="0" lang="es-ES" sz="2400" b="1" i="0" u="none" strike="noStrike" kern="1200" cap="none" spc="0" normalizeH="0" baseline="0" noProof="0" dirty="0">
                <a:ln>
                  <a:noFill/>
                </a:ln>
                <a:solidFill>
                  <a:prstClr val="black"/>
                </a:solidFill>
                <a:effectLst/>
                <a:uLnTx/>
                <a:uFillTx/>
                <a:latin typeface="Aptos" panose="02110004020202020204"/>
                <a:ea typeface="+mn-ea"/>
                <a:cs typeface="+mn-cs"/>
              </a:rPr>
              <a:t>ITAT Hyderabad, ITA No. 160/</a:t>
            </a:r>
            <a:r>
              <a:rPr kumimoji="0" lang="es-ES" sz="2400" b="1" i="0" u="none" strike="noStrike" kern="1200" cap="none" spc="0" normalizeH="0" baseline="0" noProof="0" dirty="0" err="1">
                <a:ln>
                  <a:noFill/>
                </a:ln>
                <a:solidFill>
                  <a:prstClr val="black"/>
                </a:solidFill>
                <a:effectLst/>
                <a:uLnTx/>
                <a:uFillTx/>
                <a:latin typeface="Aptos" panose="02110004020202020204"/>
                <a:ea typeface="+mn-ea"/>
                <a:cs typeface="+mn-cs"/>
              </a:rPr>
              <a:t>Hyd</a:t>
            </a:r>
            <a:r>
              <a:rPr kumimoji="0" lang="es-ES" sz="2400" b="1" i="0" u="none" strike="noStrike" kern="1200" cap="none" spc="0" normalizeH="0" baseline="0" noProof="0" dirty="0">
                <a:ln>
                  <a:noFill/>
                </a:ln>
                <a:solidFill>
                  <a:prstClr val="black"/>
                </a:solidFill>
                <a:effectLst/>
                <a:uLnTx/>
                <a:uFillTx/>
                <a:latin typeface="Aptos" panose="02110004020202020204"/>
                <a:ea typeface="+mn-ea"/>
                <a:cs typeface="+mn-cs"/>
              </a:rPr>
              <a:t>/2025</a:t>
            </a:r>
            <a:r>
              <a:rPr kumimoji="0" lang="en-IN" sz="2400" b="1" i="0" u="none" strike="noStrike" kern="1200" cap="none" spc="0" normalizeH="0" baseline="0" noProof="0" dirty="0">
                <a:ln>
                  <a:noFill/>
                </a:ln>
                <a:solidFill>
                  <a:prstClr val="black"/>
                </a:solidFill>
                <a:effectLst/>
                <a:uLnTx/>
                <a:uFillTx/>
                <a:latin typeface="Aptos" panose="02110004020202020204"/>
                <a:ea typeface="+mn-ea"/>
                <a:cs typeface="+mn-cs"/>
              </a:rPr>
              <a:t>)</a:t>
            </a:r>
            <a:endParaRPr kumimoji="0" lang="en-IN"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US" sz="2160" b="0" i="0" u="none" strike="noStrike" kern="1200" cap="none" spc="0" normalizeH="0" baseline="0" noProof="0" dirty="0">
                <a:ln>
                  <a:noFill/>
                </a:ln>
                <a:solidFill>
                  <a:prstClr val="black"/>
                </a:solidFill>
                <a:effectLst/>
                <a:uLnTx/>
                <a:uFillTx/>
                <a:latin typeface="Aptos" panose="02110004020202020204"/>
                <a:ea typeface="+mn-ea"/>
                <a:cs typeface="+mn-cs"/>
              </a:rPr>
              <a:t>In this case, CIT(A) dismissed appeal for non-prosecution without addressing the merits or the specific grounds raised against the addition of Rs. 39.73 lakhs under Section 68. The dismissal followed reassessment under Section 263.</a:t>
            </a:r>
          </a:p>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US" sz="2160" b="0" i="0" u="none" strike="noStrike" kern="1200" cap="none" spc="0" normalizeH="0" baseline="0" noProof="0" dirty="0">
                <a:ln>
                  <a:noFill/>
                </a:ln>
                <a:solidFill>
                  <a:prstClr val="black"/>
                </a:solidFill>
                <a:effectLst/>
                <a:uLnTx/>
                <a:uFillTx/>
                <a:latin typeface="Aptos" panose="02110004020202020204"/>
                <a:ea typeface="+mn-ea"/>
                <a:cs typeface="+mn-cs"/>
              </a:rPr>
              <a:t>The ITAT held that under Sections 250(6) and 251, CIT(A) is legally bound to adjudicate appeals on merits and pass a speaking order, even if the </a:t>
            </a:r>
            <a:r>
              <a:rPr kumimoji="0" lang="en-US" sz="2160" b="0" i="0" u="none" strike="noStrike" kern="1200" cap="none" spc="0" normalizeH="0" baseline="0" noProof="0" dirty="0" err="1">
                <a:ln>
                  <a:noFill/>
                </a:ln>
                <a:solidFill>
                  <a:prstClr val="black"/>
                </a:solidFill>
                <a:effectLst/>
                <a:uLnTx/>
                <a:uFillTx/>
                <a:latin typeface="Aptos" panose="02110004020202020204"/>
                <a:ea typeface="+mn-ea"/>
                <a:cs typeface="+mn-cs"/>
              </a:rPr>
              <a:t>assessee</a:t>
            </a:r>
            <a:r>
              <a:rPr kumimoji="0" lang="en-US" sz="2160" b="0" i="0" u="none" strike="noStrike" kern="1200" cap="none" spc="0" normalizeH="0" baseline="0" noProof="0" dirty="0">
                <a:ln>
                  <a:noFill/>
                </a:ln>
                <a:solidFill>
                  <a:prstClr val="black"/>
                </a:solidFill>
                <a:effectLst/>
                <a:uLnTx/>
                <a:uFillTx/>
                <a:latin typeface="Aptos" panose="02110004020202020204"/>
                <a:ea typeface="+mn-ea"/>
                <a:cs typeface="+mn-cs"/>
              </a:rPr>
              <a:t> is absent. Dismissal without examining the grounds filed is procedurally invalid.</a:t>
            </a:r>
          </a:p>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US" sz="2160" b="0" i="0" u="none" strike="noStrike" kern="1200" cap="none" spc="0" normalizeH="0" baseline="0" noProof="0" dirty="0">
                <a:ln>
                  <a:noFill/>
                </a:ln>
                <a:solidFill>
                  <a:prstClr val="black"/>
                </a:solidFill>
                <a:effectLst/>
                <a:uLnTx/>
                <a:uFillTx/>
                <a:latin typeface="Aptos" panose="02110004020202020204"/>
                <a:ea typeface="+mn-ea"/>
                <a:cs typeface="+mn-cs"/>
              </a:rPr>
              <a:t>Accordingly, the appeal was restored to CIT(A) for fresh adjudication after granting a fair hearing.</a:t>
            </a:r>
          </a:p>
        </p:txBody>
      </p:sp>
      <p:sp>
        <p:nvSpPr>
          <p:cNvPr id="5" name="TextBox 4">
            <a:extLst>
              <a:ext uri="{FF2B5EF4-FFF2-40B4-BE49-F238E27FC236}">
                <a16:creationId xmlns:a16="http://schemas.microsoft.com/office/drawing/2014/main" id="{4BCDBC00-0F67-5C8E-61EC-3E6136A4AFB5}"/>
              </a:ext>
            </a:extLst>
          </p:cNvPr>
          <p:cNvSpPr txBox="1"/>
          <p:nvPr/>
        </p:nvSpPr>
        <p:spPr>
          <a:xfrm>
            <a:off x="10802112" y="7744445"/>
            <a:ext cx="36088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lumMod val="75000"/>
                  </a:prstClr>
                </a:solidFill>
                <a:effectLst/>
                <a:uLnTx/>
                <a:uFillTx/>
                <a:latin typeface="Aptos" panose="02110004020202020204"/>
                <a:ea typeface="+mn-ea"/>
                <a:cs typeface="+mn-cs"/>
              </a:rPr>
              <a:t>Adv. Srinarayan Toshniwal, CA, CS </a:t>
            </a:r>
          </a:p>
        </p:txBody>
      </p:sp>
      <p:pic>
        <p:nvPicPr>
          <p:cNvPr id="4" name="Picture 3" descr="A statue of a person holding a scale&#10;&#10;Description automatically generated">
            <a:extLst>
              <a:ext uri="{FF2B5EF4-FFF2-40B4-BE49-F238E27FC236}">
                <a16:creationId xmlns:a16="http://schemas.microsoft.com/office/drawing/2014/main" id="{96B1755C-5EA4-2A60-D278-1393067FB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891147"/>
            <a:ext cx="6278882" cy="6338454"/>
          </a:xfrm>
          <a:prstGeom prst="rect">
            <a:avLst/>
          </a:prstGeom>
        </p:spPr>
      </p:pic>
    </p:spTree>
    <p:extLst>
      <p:ext uri="{BB962C8B-B14F-4D97-AF65-F5344CB8AC3E}">
        <p14:creationId xmlns:p14="http://schemas.microsoft.com/office/powerpoint/2010/main" val="524915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2F8C9A-AAF5-7CEF-E13C-CFF3761A8A52}"/>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0D173CF-609D-AFCA-DC1A-57DA41A08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EAA71FF2-7255-BD53-56FC-50FA5E870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14630398" cy="189114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76B1D84F-F4C2-A820-5A00-1D58BB9F3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754629" y="0"/>
            <a:ext cx="4875772" cy="1891694"/>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2AD5103F-804D-B8AB-56A1-D169517090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369333" y="-6369333"/>
            <a:ext cx="1891735" cy="146304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525721C-9B5D-E6ED-9D62-2C0EE1D99BB6}"/>
              </a:ext>
            </a:extLst>
          </p:cNvPr>
          <p:cNvSpPr>
            <a:spLocks noGrp="1"/>
          </p:cNvSpPr>
          <p:nvPr>
            <p:ph type="ctrTitle"/>
          </p:nvPr>
        </p:nvSpPr>
        <p:spPr>
          <a:xfrm>
            <a:off x="994004" y="466838"/>
            <a:ext cx="12052828" cy="1053275"/>
          </a:xfrm>
        </p:spPr>
        <p:txBody>
          <a:bodyPr vert="horz" lIns="109728" tIns="54864" rIns="109728" bIns="54864" rtlCol="0" anchor="ctr">
            <a:noAutofit/>
          </a:bodyPr>
          <a:lstStyle/>
          <a:p>
            <a:pPr algn="l"/>
            <a:r>
              <a:rPr lang="en-US" sz="3720" b="1" dirty="0">
                <a:solidFill>
                  <a:schemeClr val="bg1"/>
                </a:solidFill>
              </a:rPr>
              <a:t>Implied Delay Condonation</a:t>
            </a:r>
          </a:p>
        </p:txBody>
      </p:sp>
      <p:sp>
        <p:nvSpPr>
          <p:cNvPr id="3" name="Content Placeholder 2">
            <a:extLst>
              <a:ext uri="{FF2B5EF4-FFF2-40B4-BE49-F238E27FC236}">
                <a16:creationId xmlns:a16="http://schemas.microsoft.com/office/drawing/2014/main" id="{94E0A707-2C09-F09B-6E21-5F061A39FB8E}"/>
              </a:ext>
            </a:extLst>
          </p:cNvPr>
          <p:cNvSpPr txBox="1">
            <a:spLocks/>
          </p:cNvSpPr>
          <p:nvPr/>
        </p:nvSpPr>
        <p:spPr>
          <a:xfrm>
            <a:off x="6827520" y="1986949"/>
            <a:ext cx="7461504" cy="5950043"/>
          </a:xfrm>
          <a:prstGeom prst="rect">
            <a:avLst/>
          </a:prstGeom>
        </p:spPr>
        <p:txBody>
          <a:bodyPr vert="horz" lIns="109728" tIns="54864" rIns="109728" bIns="54864"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IN" sz="2400" b="1" i="0" u="none" strike="noStrike" kern="1200" cap="none" spc="0" normalizeH="0" baseline="0" noProof="0" dirty="0">
                <a:ln>
                  <a:noFill/>
                </a:ln>
                <a:solidFill>
                  <a:prstClr val="black"/>
                </a:solidFill>
                <a:effectLst/>
                <a:uLnTx/>
                <a:uFillTx/>
                <a:latin typeface="Aptos" panose="02110004020202020204"/>
                <a:ea typeface="+mn-ea"/>
                <a:cs typeface="+mn-cs"/>
              </a:rPr>
              <a:t>Nafees Sultana v. ITO, Ward 14(1), Hyderabad [</a:t>
            </a:r>
            <a:r>
              <a:rPr kumimoji="0" lang="es-ES" sz="2400" b="1" i="0" u="none" strike="noStrike" kern="1200" cap="none" spc="0" normalizeH="0" baseline="0" noProof="0" dirty="0">
                <a:ln>
                  <a:noFill/>
                </a:ln>
                <a:solidFill>
                  <a:prstClr val="black"/>
                </a:solidFill>
                <a:effectLst/>
                <a:uLnTx/>
                <a:uFillTx/>
                <a:latin typeface="Aptos" panose="02110004020202020204"/>
                <a:ea typeface="+mn-ea"/>
                <a:cs typeface="+mn-cs"/>
              </a:rPr>
              <a:t>ITAT Hyderabad, </a:t>
            </a:r>
            <a:r>
              <a:rPr kumimoji="0" lang="en-IN" sz="2400" b="1" i="0" u="none" strike="noStrike" kern="1200" cap="none" spc="0" normalizeH="0" baseline="0" noProof="0" dirty="0">
                <a:ln>
                  <a:noFill/>
                </a:ln>
                <a:solidFill>
                  <a:prstClr val="black"/>
                </a:solidFill>
                <a:effectLst/>
                <a:uLnTx/>
                <a:uFillTx/>
                <a:latin typeface="Aptos" panose="02110004020202020204"/>
                <a:ea typeface="+mn-ea"/>
                <a:cs typeface="+mn-cs"/>
              </a:rPr>
              <a:t>ITA No. 642/</a:t>
            </a:r>
            <a:r>
              <a:rPr kumimoji="0" lang="en-IN" sz="2400" b="1" i="0" u="none" strike="noStrike" kern="1200" cap="none" spc="0" normalizeH="0" baseline="0" noProof="0" dirty="0" err="1">
                <a:ln>
                  <a:noFill/>
                </a:ln>
                <a:solidFill>
                  <a:prstClr val="black"/>
                </a:solidFill>
                <a:effectLst/>
                <a:uLnTx/>
                <a:uFillTx/>
                <a:latin typeface="Aptos" panose="02110004020202020204"/>
                <a:ea typeface="+mn-ea"/>
                <a:cs typeface="+mn-cs"/>
              </a:rPr>
              <a:t>Hyd</a:t>
            </a:r>
            <a:r>
              <a:rPr kumimoji="0" lang="en-IN" sz="2400" b="1" i="0" u="none" strike="noStrike" kern="1200" cap="none" spc="0" normalizeH="0" baseline="0" noProof="0" dirty="0">
                <a:ln>
                  <a:noFill/>
                </a:ln>
                <a:solidFill>
                  <a:prstClr val="black"/>
                </a:solidFill>
                <a:effectLst/>
                <a:uLnTx/>
                <a:uFillTx/>
                <a:latin typeface="Aptos" panose="02110004020202020204"/>
                <a:ea typeface="+mn-ea"/>
                <a:cs typeface="+mn-cs"/>
              </a:rPr>
              <a:t>/2025</a:t>
            </a:r>
          </a:p>
          <a:p>
            <a:pPr marL="0" marR="0" lvl="0" indent="0" algn="just" defTabSz="109728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2160" b="0" i="0" u="none" strike="noStrike" kern="1200" cap="none" spc="0" normalizeH="0" baseline="0" noProof="0" dirty="0">
                <a:ln>
                  <a:noFill/>
                </a:ln>
                <a:solidFill>
                  <a:prstClr val="black"/>
                </a:solidFill>
                <a:effectLst/>
                <a:uLnTx/>
                <a:uFillTx/>
                <a:latin typeface="Aptos" panose="02110004020202020204"/>
                <a:ea typeface="+mn-ea"/>
                <a:cs typeface="+mn-cs"/>
              </a:rPr>
              <a:t>The </a:t>
            </a:r>
            <a:r>
              <a:rPr kumimoji="0" lang="en-US" sz="2160" b="0" i="0" u="none" strike="noStrike" kern="1200" cap="none" spc="0" normalizeH="0" baseline="0" noProof="0" dirty="0" err="1">
                <a:ln>
                  <a:noFill/>
                </a:ln>
                <a:solidFill>
                  <a:prstClr val="black"/>
                </a:solidFill>
                <a:effectLst/>
                <a:uLnTx/>
                <a:uFillTx/>
                <a:latin typeface="Aptos" panose="02110004020202020204"/>
                <a:ea typeface="+mn-ea"/>
                <a:cs typeface="+mn-cs"/>
              </a:rPr>
              <a:t>assessee</a:t>
            </a:r>
            <a:r>
              <a:rPr kumimoji="0" lang="en-US" sz="2160" b="0" i="0" u="none" strike="noStrike" kern="1200" cap="none" spc="0" normalizeH="0" baseline="0" noProof="0" dirty="0">
                <a:ln>
                  <a:noFill/>
                </a:ln>
                <a:solidFill>
                  <a:prstClr val="black"/>
                </a:solidFill>
                <a:effectLst/>
                <a:uLnTx/>
                <a:uFillTx/>
                <a:latin typeface="Aptos" panose="02110004020202020204"/>
                <a:ea typeface="+mn-ea"/>
                <a:cs typeface="+mn-cs"/>
              </a:rPr>
              <a:t> contested a Rs. 1.10 crore rent addition under Section 147, claiming it was arrears from a court settlement, eligible for deduction. Since the appeal was delayed, CIT(A) denied condonation and dismissed, however, the CIT(A) also adjudicated the matter on merits.</a:t>
            </a:r>
          </a:p>
          <a:p>
            <a:pPr marL="0" marR="0" lvl="0" indent="0" algn="just" defTabSz="109728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2160" b="0" i="0" u="none" strike="noStrike" kern="1200" cap="none" spc="0" normalizeH="0" baseline="0" noProof="0" dirty="0">
                <a:ln>
                  <a:noFill/>
                </a:ln>
                <a:solidFill>
                  <a:prstClr val="black"/>
                </a:solidFill>
                <a:effectLst/>
                <a:uLnTx/>
                <a:uFillTx/>
                <a:latin typeface="Aptos" panose="02110004020202020204"/>
                <a:ea typeface="+mn-ea"/>
                <a:cs typeface="+mn-cs"/>
              </a:rPr>
              <a:t>ITAT held that once CIT(A) decides on merits and quantum, the delay stands impliedly condoned. As the rent was taxed, the AO was required to consider the standard 30% deduction. Since factual clarity on the nature of receipt was missing, the matter was remanded to the AO for fresh decision after hearing.</a:t>
            </a:r>
          </a:p>
        </p:txBody>
      </p:sp>
      <p:sp>
        <p:nvSpPr>
          <p:cNvPr id="5" name="TextBox 4">
            <a:extLst>
              <a:ext uri="{FF2B5EF4-FFF2-40B4-BE49-F238E27FC236}">
                <a16:creationId xmlns:a16="http://schemas.microsoft.com/office/drawing/2014/main" id="{D7E095B3-42AA-C9FE-D671-3B60BD189A64}"/>
              </a:ext>
            </a:extLst>
          </p:cNvPr>
          <p:cNvSpPr txBox="1"/>
          <p:nvPr/>
        </p:nvSpPr>
        <p:spPr>
          <a:xfrm>
            <a:off x="10802112" y="7744445"/>
            <a:ext cx="36088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lumMod val="75000"/>
                  </a:prstClr>
                </a:solidFill>
                <a:effectLst/>
                <a:uLnTx/>
                <a:uFillTx/>
                <a:latin typeface="Aptos" panose="02110004020202020204"/>
                <a:ea typeface="+mn-ea"/>
                <a:cs typeface="+mn-cs"/>
              </a:rPr>
              <a:t>Adv. Srinarayan Toshniwal, CA, CS </a:t>
            </a:r>
          </a:p>
        </p:txBody>
      </p:sp>
      <p:pic>
        <p:nvPicPr>
          <p:cNvPr id="4" name="Picture 3" descr="A statue of a person holding a scale&#10;&#10;Description automatically generated">
            <a:extLst>
              <a:ext uri="{FF2B5EF4-FFF2-40B4-BE49-F238E27FC236}">
                <a16:creationId xmlns:a16="http://schemas.microsoft.com/office/drawing/2014/main" id="{3AD19402-4AAB-5D4B-916E-F307F4AAD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891147"/>
            <a:ext cx="6278882" cy="6338454"/>
          </a:xfrm>
          <a:prstGeom prst="rect">
            <a:avLst/>
          </a:prstGeom>
        </p:spPr>
      </p:pic>
    </p:spTree>
    <p:extLst>
      <p:ext uri="{BB962C8B-B14F-4D97-AF65-F5344CB8AC3E}">
        <p14:creationId xmlns:p14="http://schemas.microsoft.com/office/powerpoint/2010/main" val="3984298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718B41-354C-35EA-9A0A-9F2BA435108B}"/>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8195D89-A73A-8D76-F29E-A44F436EC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C8E52C0E-F965-A308-DBB7-B6BC5CD1C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14630398" cy="189114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0C953113-86D3-4CC9-355F-CD6FD48FD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754629" y="0"/>
            <a:ext cx="4875772" cy="1891694"/>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3D769F48-D531-BF57-A199-3A7553C782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369333" y="-6369333"/>
            <a:ext cx="1891735" cy="146304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110C839-D47B-4A14-3536-FB89BFAC0D8E}"/>
              </a:ext>
            </a:extLst>
          </p:cNvPr>
          <p:cNvSpPr>
            <a:spLocks noGrp="1"/>
          </p:cNvSpPr>
          <p:nvPr>
            <p:ph type="ctrTitle"/>
          </p:nvPr>
        </p:nvSpPr>
        <p:spPr>
          <a:xfrm>
            <a:off x="994004" y="466838"/>
            <a:ext cx="12052828" cy="1053275"/>
          </a:xfrm>
        </p:spPr>
        <p:txBody>
          <a:bodyPr vert="horz" lIns="109728" tIns="54864" rIns="109728" bIns="54864" rtlCol="0" anchor="ctr">
            <a:noAutofit/>
          </a:bodyPr>
          <a:lstStyle/>
          <a:p>
            <a:pPr algn="l"/>
            <a:r>
              <a:rPr lang="en-IN" sz="3720" b="1" dirty="0">
                <a:solidFill>
                  <a:schemeClr val="bg1"/>
                </a:solidFill>
              </a:rPr>
              <a:t>Notice served on other email id</a:t>
            </a:r>
            <a:endParaRPr lang="en-US" sz="3720" b="1" dirty="0">
              <a:solidFill>
                <a:schemeClr val="bg1"/>
              </a:solidFill>
            </a:endParaRPr>
          </a:p>
        </p:txBody>
      </p:sp>
      <p:sp>
        <p:nvSpPr>
          <p:cNvPr id="3" name="Content Placeholder 2">
            <a:extLst>
              <a:ext uri="{FF2B5EF4-FFF2-40B4-BE49-F238E27FC236}">
                <a16:creationId xmlns:a16="http://schemas.microsoft.com/office/drawing/2014/main" id="{B782AA74-56A1-30BF-2151-FA70A0DF5AE1}"/>
              </a:ext>
            </a:extLst>
          </p:cNvPr>
          <p:cNvSpPr txBox="1">
            <a:spLocks/>
          </p:cNvSpPr>
          <p:nvPr/>
        </p:nvSpPr>
        <p:spPr>
          <a:xfrm>
            <a:off x="6827520" y="1986949"/>
            <a:ext cx="7461504" cy="5950043"/>
          </a:xfrm>
          <a:prstGeom prst="rect">
            <a:avLst/>
          </a:prstGeom>
        </p:spPr>
        <p:txBody>
          <a:bodyPr vert="horz" lIns="109728" tIns="54864" rIns="109728" bIns="54864"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IN" sz="2400" b="1" i="0" u="none" strike="noStrike" kern="1200" cap="none" spc="0" normalizeH="0" baseline="0" noProof="0" dirty="0">
                <a:ln>
                  <a:noFill/>
                </a:ln>
                <a:solidFill>
                  <a:prstClr val="black"/>
                </a:solidFill>
                <a:effectLst/>
                <a:uLnTx/>
                <a:uFillTx/>
                <a:latin typeface="Aptos" panose="02110004020202020204"/>
                <a:ea typeface="+mn-ea"/>
                <a:cs typeface="+mn-cs"/>
              </a:rPr>
              <a:t>Dhanya TMT (P.) Ltd vs Deputy Commissioner of Income Tax – (2024) 159 taxmann.com 1563 (Bangalore – Trib)</a:t>
            </a:r>
            <a:endParaRPr kumimoji="0" lang="en-IN"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IN" sz="2160" b="0" i="0" u="none" strike="noStrike" kern="1200" cap="none" spc="0" normalizeH="0" baseline="0" noProof="0" dirty="0">
                <a:ln>
                  <a:noFill/>
                </a:ln>
                <a:solidFill>
                  <a:prstClr val="black"/>
                </a:solidFill>
                <a:effectLst/>
                <a:uLnTx/>
                <a:uFillTx/>
                <a:latin typeface="Aptos" panose="02110004020202020204"/>
                <a:ea typeface="+mn-ea"/>
                <a:cs typeface="+mn-cs"/>
              </a:rPr>
              <a:t>Assessing Officer passed an order under Sec. 144 of the Income Tax Act, 1961, making certain additions. The Assessee was facing </a:t>
            </a:r>
            <a:r>
              <a:rPr lang="en-IN" sz="2160" dirty="0">
                <a:solidFill>
                  <a:prstClr val="black"/>
                </a:solidFill>
                <a:latin typeface="Aptos" panose="02110004020202020204"/>
              </a:rPr>
              <a:t>SARFAESI proceedings and hence could not respond to the assessment proceedings.</a:t>
            </a:r>
            <a:endParaRPr kumimoji="0" lang="en-IN" sz="216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IN" sz="2160" b="0" i="0" u="none" strike="noStrike" kern="1200" cap="none" spc="0" normalizeH="0" baseline="0" noProof="0" dirty="0">
                <a:ln>
                  <a:noFill/>
                </a:ln>
                <a:solidFill>
                  <a:prstClr val="black"/>
                </a:solidFill>
                <a:effectLst/>
                <a:uLnTx/>
                <a:uFillTx/>
                <a:latin typeface="Aptos" panose="02110004020202020204"/>
                <a:ea typeface="+mn-ea"/>
                <a:cs typeface="+mn-cs"/>
              </a:rPr>
              <a:t>A</a:t>
            </a:r>
            <a:r>
              <a:rPr kumimoji="0" lang="en-IN" sz="2160" b="0" i="0" u="none" strike="noStrike" kern="1200" cap="none" spc="0" normalizeH="0" baseline="0" noProof="0" dirty="0" err="1">
                <a:ln>
                  <a:noFill/>
                </a:ln>
                <a:solidFill>
                  <a:prstClr val="black"/>
                </a:solidFill>
                <a:effectLst/>
                <a:uLnTx/>
                <a:uFillTx/>
                <a:latin typeface="Aptos" panose="02110004020202020204"/>
                <a:ea typeface="+mn-ea"/>
                <a:cs typeface="+mn-cs"/>
              </a:rPr>
              <a:t>ssessee</a:t>
            </a:r>
            <a:r>
              <a:rPr kumimoji="0" lang="en-IN" sz="2160" b="0" i="0" u="none" strike="noStrike" kern="1200" cap="none" spc="0" normalizeH="0" baseline="0" noProof="0" dirty="0">
                <a:ln>
                  <a:noFill/>
                </a:ln>
                <a:solidFill>
                  <a:prstClr val="black"/>
                </a:solidFill>
                <a:effectLst/>
                <a:uLnTx/>
                <a:uFillTx/>
                <a:latin typeface="Aptos" panose="02110004020202020204"/>
                <a:ea typeface="+mn-ea"/>
                <a:cs typeface="+mn-cs"/>
              </a:rPr>
              <a:t> filed an appeal before the C</a:t>
            </a:r>
            <a:r>
              <a:rPr kumimoji="0" lang="en-US" sz="2160" b="0" i="0" u="none" strike="noStrike" kern="1200" cap="none" spc="0" normalizeH="0" baseline="0" noProof="0" dirty="0" err="1">
                <a:ln>
                  <a:noFill/>
                </a:ln>
                <a:solidFill>
                  <a:prstClr val="black"/>
                </a:solidFill>
                <a:effectLst/>
                <a:uLnTx/>
                <a:uFillTx/>
                <a:latin typeface="Aptos" panose="02110004020202020204"/>
                <a:ea typeface="+mn-ea"/>
                <a:cs typeface="+mn-cs"/>
              </a:rPr>
              <a:t>ommissioner</a:t>
            </a:r>
            <a:r>
              <a:rPr kumimoji="0" lang="en-US" sz="2160" b="0" i="0" u="none" strike="noStrike" kern="1200" cap="none" spc="0" normalizeH="0" baseline="0" noProof="0" dirty="0">
                <a:ln>
                  <a:noFill/>
                </a:ln>
                <a:solidFill>
                  <a:prstClr val="black"/>
                </a:solidFill>
                <a:effectLst/>
                <a:uLnTx/>
                <a:uFillTx/>
                <a:latin typeface="Aptos" panose="02110004020202020204"/>
                <a:ea typeface="+mn-ea"/>
                <a:cs typeface="+mn-cs"/>
              </a:rPr>
              <a:t> of Income Tax (Appeals). Before the Commissioner of Income Tax (Appeals) it did not response since it was unaware of the proceedings as the notices  were served on other email id. </a:t>
            </a:r>
          </a:p>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IN" sz="2160" b="0" i="0" u="none" strike="noStrike" kern="1200" cap="none" spc="0" normalizeH="0" baseline="0" noProof="0" dirty="0">
                <a:ln>
                  <a:noFill/>
                </a:ln>
                <a:solidFill>
                  <a:prstClr val="black"/>
                </a:solidFill>
                <a:effectLst/>
                <a:uLnTx/>
                <a:uFillTx/>
                <a:latin typeface="Aptos" panose="02110004020202020204"/>
                <a:ea typeface="+mn-ea"/>
                <a:cs typeface="+mn-cs"/>
              </a:rPr>
              <a:t>The Hon’ble Tribunal held that notices were not served on the email id designated on the portal and hence the notices were not validly served.</a:t>
            </a:r>
          </a:p>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endParaRPr kumimoji="0" lang="en-IN" sz="216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Picture 3" descr="A statue of a person holding a scale&#10;&#10;Description automatically generated">
            <a:extLst>
              <a:ext uri="{FF2B5EF4-FFF2-40B4-BE49-F238E27FC236}">
                <a16:creationId xmlns:a16="http://schemas.microsoft.com/office/drawing/2014/main" id="{B79E1388-3ADC-EA43-5913-8678D2AC5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891147"/>
            <a:ext cx="6278882" cy="6338454"/>
          </a:xfrm>
          <a:prstGeom prst="rect">
            <a:avLst/>
          </a:prstGeom>
        </p:spPr>
      </p:pic>
      <p:sp>
        <p:nvSpPr>
          <p:cNvPr id="5" name="TextBox 4">
            <a:extLst>
              <a:ext uri="{FF2B5EF4-FFF2-40B4-BE49-F238E27FC236}">
                <a16:creationId xmlns:a16="http://schemas.microsoft.com/office/drawing/2014/main" id="{AF5B604D-006C-1FDB-1030-D15EBCE19D87}"/>
              </a:ext>
            </a:extLst>
          </p:cNvPr>
          <p:cNvSpPr txBox="1"/>
          <p:nvPr/>
        </p:nvSpPr>
        <p:spPr>
          <a:xfrm>
            <a:off x="10802112" y="7744445"/>
            <a:ext cx="36088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lumMod val="75000"/>
                  </a:prstClr>
                </a:solidFill>
                <a:effectLst/>
                <a:uLnTx/>
                <a:uFillTx/>
                <a:latin typeface="Aptos" panose="02110004020202020204"/>
                <a:ea typeface="+mn-ea"/>
                <a:cs typeface="+mn-cs"/>
              </a:rPr>
              <a:t>Adv. Srinarayan Toshniwal, CA, CS </a:t>
            </a:r>
          </a:p>
        </p:txBody>
      </p:sp>
    </p:spTree>
    <p:extLst>
      <p:ext uri="{BB962C8B-B14F-4D97-AF65-F5344CB8AC3E}">
        <p14:creationId xmlns:p14="http://schemas.microsoft.com/office/powerpoint/2010/main" val="20774331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218A15-9378-0148-3784-159A02F26497}"/>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0443EB9-80A1-9774-3DC2-73732CEF0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0D2C8D89-0834-2E42-0BF5-AAD9C9E96B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14630398" cy="189114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7B7440D5-CA66-CECF-07E2-EFF5725FE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754629" y="0"/>
            <a:ext cx="4875772" cy="1891694"/>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14155D8B-DE2C-7FB6-F0EE-64E72DAB9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369333" y="-6369333"/>
            <a:ext cx="1891735" cy="146304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BFE2CE7-008C-EE76-2E8D-A775C21E156C}"/>
              </a:ext>
            </a:extLst>
          </p:cNvPr>
          <p:cNvSpPr>
            <a:spLocks noGrp="1"/>
          </p:cNvSpPr>
          <p:nvPr>
            <p:ph type="ctrTitle"/>
          </p:nvPr>
        </p:nvSpPr>
        <p:spPr>
          <a:xfrm>
            <a:off x="994004" y="466838"/>
            <a:ext cx="12052828" cy="1053275"/>
          </a:xfrm>
        </p:spPr>
        <p:txBody>
          <a:bodyPr vert="horz" lIns="109728" tIns="54864" rIns="109728" bIns="54864" rtlCol="0" anchor="ctr">
            <a:noAutofit/>
          </a:bodyPr>
          <a:lstStyle/>
          <a:p>
            <a:pPr algn="l"/>
            <a:r>
              <a:rPr lang="en-IN" sz="3720" b="1" dirty="0">
                <a:solidFill>
                  <a:schemeClr val="bg1"/>
                </a:solidFill>
              </a:rPr>
              <a:t>Notice served on Accountant’s email id</a:t>
            </a:r>
            <a:endParaRPr lang="en-US" sz="3720" b="1" dirty="0">
              <a:solidFill>
                <a:schemeClr val="bg1"/>
              </a:solidFill>
            </a:endParaRPr>
          </a:p>
        </p:txBody>
      </p:sp>
      <p:sp>
        <p:nvSpPr>
          <p:cNvPr id="3" name="Content Placeholder 2">
            <a:extLst>
              <a:ext uri="{FF2B5EF4-FFF2-40B4-BE49-F238E27FC236}">
                <a16:creationId xmlns:a16="http://schemas.microsoft.com/office/drawing/2014/main" id="{EBA2B870-B3BD-6116-D204-7EF26708E1C1}"/>
              </a:ext>
            </a:extLst>
          </p:cNvPr>
          <p:cNvSpPr txBox="1">
            <a:spLocks/>
          </p:cNvSpPr>
          <p:nvPr/>
        </p:nvSpPr>
        <p:spPr>
          <a:xfrm>
            <a:off x="6827520" y="1986949"/>
            <a:ext cx="7461504" cy="5950043"/>
          </a:xfrm>
          <a:prstGeom prst="rect">
            <a:avLst/>
          </a:prstGeom>
        </p:spPr>
        <p:txBody>
          <a:bodyPr vert="horz" lIns="109728" tIns="54864" rIns="109728" bIns="54864"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IN" sz="2400" b="1" i="0" u="none" strike="noStrike" kern="1200" cap="none" spc="0" normalizeH="0" baseline="0" noProof="0" dirty="0" err="1">
                <a:ln>
                  <a:noFill/>
                </a:ln>
                <a:solidFill>
                  <a:prstClr val="black"/>
                </a:solidFill>
                <a:effectLst/>
                <a:uLnTx/>
                <a:uFillTx/>
                <a:latin typeface="Aptos" panose="02110004020202020204"/>
                <a:ea typeface="+mn-ea"/>
                <a:cs typeface="+mn-cs"/>
              </a:rPr>
              <a:t>Chowgule</a:t>
            </a:r>
            <a:r>
              <a:rPr kumimoji="0" lang="en-IN" sz="2400" b="1" i="0" u="none" strike="noStrike" kern="1200" cap="none" spc="0" normalizeH="0" baseline="0" noProof="0" dirty="0">
                <a:ln>
                  <a:noFill/>
                </a:ln>
                <a:solidFill>
                  <a:prstClr val="black"/>
                </a:solidFill>
                <a:effectLst/>
                <a:uLnTx/>
                <a:uFillTx/>
                <a:latin typeface="Aptos" panose="02110004020202020204"/>
                <a:ea typeface="+mn-ea"/>
                <a:cs typeface="+mn-cs"/>
              </a:rPr>
              <a:t> Industries (</a:t>
            </a:r>
            <a:r>
              <a:rPr lang="en-IN" b="1" dirty="0">
                <a:solidFill>
                  <a:prstClr val="black"/>
                </a:solidFill>
                <a:latin typeface="Aptos" panose="02110004020202020204"/>
              </a:rPr>
              <a:t>P.) Ltd vs ACIT (2022) 142 taxmann.com 472 (Bombay)</a:t>
            </a:r>
            <a:endParaRPr kumimoji="0" lang="en-IN"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IN" sz="2160" b="0" i="0" u="none" strike="noStrike" kern="1200" cap="none" spc="0" normalizeH="0" baseline="0" noProof="0" dirty="0">
                <a:ln>
                  <a:noFill/>
                </a:ln>
                <a:solidFill>
                  <a:prstClr val="black"/>
                </a:solidFill>
                <a:effectLst/>
                <a:uLnTx/>
                <a:uFillTx/>
                <a:latin typeface="Aptos" panose="02110004020202020204"/>
                <a:ea typeface="+mn-ea"/>
                <a:cs typeface="+mn-cs"/>
              </a:rPr>
              <a:t>Assessing Officer passed an re-assessment order under Sec. 147 of the Income Tax Act, 1961, making certain additions. The Assessee filed a Writ Petition before the Bombay HC stating that the PAN was duly surrendered and hence the order was passed against an non-existing entity. In addition to the above, the email-id on which it was served is also incorrect.</a:t>
            </a:r>
          </a:p>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IN" sz="2160" b="0" i="0" u="none" strike="noStrike" kern="1200" cap="none" spc="0" normalizeH="0" baseline="0" noProof="0" dirty="0">
                <a:ln>
                  <a:noFill/>
                </a:ln>
                <a:solidFill>
                  <a:prstClr val="black"/>
                </a:solidFill>
                <a:effectLst/>
                <a:uLnTx/>
                <a:uFillTx/>
                <a:latin typeface="Aptos" panose="02110004020202020204"/>
                <a:ea typeface="+mn-ea"/>
                <a:cs typeface="+mn-cs"/>
              </a:rPr>
              <a:t>The Hon’ble Court observed that though the Assessee claims to have surrendered the PAN, transactions were carried out under the said PAN after due surrender. Also the notices and order was served on the Chartered Accountant’s email id, which was registered with the department</a:t>
            </a:r>
            <a:r>
              <a:rPr lang="en-IN" sz="2160" dirty="0">
                <a:solidFill>
                  <a:prstClr val="black"/>
                </a:solidFill>
                <a:latin typeface="Aptos" panose="02110004020202020204"/>
              </a:rPr>
              <a:t>.</a:t>
            </a:r>
          </a:p>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IN" sz="2160" i="0" u="none" strike="noStrike" kern="1200" cap="none" spc="0" normalizeH="0" baseline="0" noProof="0" dirty="0">
                <a:ln>
                  <a:noFill/>
                </a:ln>
                <a:solidFill>
                  <a:prstClr val="black"/>
                </a:solidFill>
                <a:effectLst/>
                <a:uLnTx/>
                <a:uFillTx/>
                <a:latin typeface="Aptos" panose="02110004020202020204"/>
                <a:ea typeface="+mn-ea"/>
                <a:cs typeface="+mn-cs"/>
              </a:rPr>
              <a:t>The Hon’ble Court dismissed the Writ Petition</a:t>
            </a:r>
            <a:endParaRPr kumimoji="0" lang="en-US" sz="216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Picture 3" descr="A statue of a person holding a scale&#10;&#10;Description automatically generated">
            <a:extLst>
              <a:ext uri="{FF2B5EF4-FFF2-40B4-BE49-F238E27FC236}">
                <a16:creationId xmlns:a16="http://schemas.microsoft.com/office/drawing/2014/main" id="{17EFC0FF-BE20-4FD3-373B-7FB58ABB6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891147"/>
            <a:ext cx="6278882" cy="6338454"/>
          </a:xfrm>
          <a:prstGeom prst="rect">
            <a:avLst/>
          </a:prstGeom>
        </p:spPr>
      </p:pic>
      <p:sp>
        <p:nvSpPr>
          <p:cNvPr id="5" name="TextBox 4">
            <a:extLst>
              <a:ext uri="{FF2B5EF4-FFF2-40B4-BE49-F238E27FC236}">
                <a16:creationId xmlns:a16="http://schemas.microsoft.com/office/drawing/2014/main" id="{C9AB09DF-FA11-E9AB-D44A-B1ABE49D41E5}"/>
              </a:ext>
            </a:extLst>
          </p:cNvPr>
          <p:cNvSpPr txBox="1"/>
          <p:nvPr/>
        </p:nvSpPr>
        <p:spPr>
          <a:xfrm>
            <a:off x="10802112" y="7744445"/>
            <a:ext cx="36088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lumMod val="75000"/>
                  </a:prstClr>
                </a:solidFill>
                <a:effectLst/>
                <a:uLnTx/>
                <a:uFillTx/>
                <a:latin typeface="Aptos" panose="02110004020202020204"/>
                <a:ea typeface="+mn-ea"/>
                <a:cs typeface="+mn-cs"/>
              </a:rPr>
              <a:t>Adv. Srinarayan Toshniwal, CA, CS </a:t>
            </a:r>
          </a:p>
        </p:txBody>
      </p:sp>
    </p:spTree>
    <p:extLst>
      <p:ext uri="{BB962C8B-B14F-4D97-AF65-F5344CB8AC3E}">
        <p14:creationId xmlns:p14="http://schemas.microsoft.com/office/powerpoint/2010/main" val="3930405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31738D-693B-2B6C-AAA5-3D3BD66E0538}"/>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B3D708F-7294-740A-6297-4CCCDDC59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E9A807E8-4DC7-688B-7418-D4B1B4A25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14630398" cy="189114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FB911AAE-FB02-50BD-1A1D-732683D341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754629" y="0"/>
            <a:ext cx="4875772" cy="1891694"/>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346E78F1-88FD-54BA-EAD5-4A9A0B135C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369333" y="-6369333"/>
            <a:ext cx="1891735" cy="146304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38C5532-4D2E-2DEE-6A2C-F1E24CA2FC6F}"/>
              </a:ext>
            </a:extLst>
          </p:cNvPr>
          <p:cNvSpPr>
            <a:spLocks noGrp="1"/>
          </p:cNvSpPr>
          <p:nvPr>
            <p:ph type="ctrTitle"/>
          </p:nvPr>
        </p:nvSpPr>
        <p:spPr>
          <a:xfrm>
            <a:off x="994004" y="466838"/>
            <a:ext cx="12052828" cy="1053275"/>
          </a:xfrm>
        </p:spPr>
        <p:txBody>
          <a:bodyPr vert="horz" lIns="109728" tIns="54864" rIns="109728" bIns="54864" rtlCol="0" anchor="ctr">
            <a:noAutofit/>
          </a:bodyPr>
          <a:lstStyle/>
          <a:p>
            <a:pPr algn="l"/>
            <a:r>
              <a:rPr lang="en-US" sz="3720" b="1" dirty="0">
                <a:solidFill>
                  <a:schemeClr val="bg1"/>
                </a:solidFill>
              </a:rPr>
              <a:t>Who’s first</a:t>
            </a:r>
          </a:p>
        </p:txBody>
      </p:sp>
      <p:sp>
        <p:nvSpPr>
          <p:cNvPr id="3" name="Content Placeholder 2">
            <a:extLst>
              <a:ext uri="{FF2B5EF4-FFF2-40B4-BE49-F238E27FC236}">
                <a16:creationId xmlns:a16="http://schemas.microsoft.com/office/drawing/2014/main" id="{F68567C3-870A-FD1A-3546-35EC290CCC5D}"/>
              </a:ext>
            </a:extLst>
          </p:cNvPr>
          <p:cNvSpPr txBox="1">
            <a:spLocks/>
          </p:cNvSpPr>
          <p:nvPr/>
        </p:nvSpPr>
        <p:spPr>
          <a:xfrm>
            <a:off x="6827520" y="1986949"/>
            <a:ext cx="7461504" cy="5950043"/>
          </a:xfrm>
          <a:prstGeom prst="rect">
            <a:avLst/>
          </a:prstGeom>
        </p:spPr>
        <p:txBody>
          <a:bodyPr vert="horz" lIns="109728" tIns="54864" rIns="109728" bIns="54864"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IN" sz="2400" b="1" i="0" u="none" strike="noStrike" kern="1200" cap="none" spc="0" normalizeH="0" baseline="0" noProof="0" dirty="0">
                <a:ln>
                  <a:noFill/>
                </a:ln>
                <a:solidFill>
                  <a:prstClr val="black"/>
                </a:solidFill>
                <a:effectLst/>
                <a:uLnTx/>
                <a:uFillTx/>
                <a:latin typeface="Aptos" panose="02110004020202020204"/>
                <a:ea typeface="+mn-ea"/>
                <a:cs typeface="+mn-cs"/>
              </a:rPr>
              <a:t>Suparshva Swabs vs National Faceless Appeal Centre &amp; Ors (Delhi High Court – W.P. </a:t>
            </a:r>
            <a:r>
              <a:rPr lang="en-IN" b="1" dirty="0">
                <a:solidFill>
                  <a:prstClr val="black"/>
                </a:solidFill>
                <a:latin typeface="Aptos" panose="02110004020202020204"/>
              </a:rPr>
              <a:t>(c) 356/2025)</a:t>
            </a:r>
            <a:endParaRPr kumimoji="0" lang="en-IN"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IN" sz="2160" b="0" i="0" u="none" strike="noStrike" kern="1200" cap="none" spc="0" normalizeH="0" baseline="0" noProof="0" dirty="0">
                <a:ln>
                  <a:noFill/>
                </a:ln>
                <a:solidFill>
                  <a:prstClr val="black"/>
                </a:solidFill>
                <a:effectLst/>
                <a:uLnTx/>
                <a:uFillTx/>
                <a:latin typeface="Aptos" panose="02110004020202020204"/>
                <a:ea typeface="+mn-ea"/>
                <a:cs typeface="+mn-cs"/>
              </a:rPr>
              <a:t>The Assessee filed Writ Petition seeking early disposal of his appeal which </a:t>
            </a:r>
            <a:r>
              <a:rPr kumimoji="0" lang="en-IN" sz="2160" b="0" i="0" u="none" strike="noStrike" kern="1200" cap="none" spc="0" normalizeH="0" baseline="0" noProof="0" dirty="0" err="1">
                <a:ln>
                  <a:noFill/>
                </a:ln>
                <a:solidFill>
                  <a:prstClr val="black"/>
                </a:solidFill>
                <a:effectLst/>
                <a:uLnTx/>
                <a:uFillTx/>
                <a:latin typeface="Aptos" panose="02110004020202020204"/>
                <a:ea typeface="+mn-ea"/>
                <a:cs typeface="+mn-cs"/>
              </a:rPr>
              <a:t>wa</a:t>
            </a:r>
            <a:r>
              <a:rPr lang="en-IN" sz="2160" dirty="0">
                <a:solidFill>
                  <a:prstClr val="black"/>
                </a:solidFill>
                <a:latin typeface="Aptos" panose="02110004020202020204"/>
              </a:rPr>
              <a:t>s pending before the NFAC for more than 2 years.</a:t>
            </a:r>
            <a:endParaRPr kumimoji="0" lang="en-IN" sz="216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IN" sz="2160" b="0" i="0" u="none" strike="noStrike" kern="1200" cap="none" spc="0" normalizeH="0" baseline="0" noProof="0" dirty="0">
                <a:ln>
                  <a:noFill/>
                </a:ln>
                <a:solidFill>
                  <a:prstClr val="black"/>
                </a:solidFill>
                <a:effectLst/>
                <a:uLnTx/>
                <a:uFillTx/>
                <a:latin typeface="Aptos" panose="02110004020202020204"/>
                <a:ea typeface="+mn-ea"/>
                <a:cs typeface="+mn-cs"/>
              </a:rPr>
              <a:t>The Hon’ble Court took cognizance of the pending matters and the road map laid down by the NFAC to ensure early disposal.</a:t>
            </a:r>
          </a:p>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IN" sz="2160" b="0" i="0" u="none" strike="noStrike" kern="1200" cap="none" spc="0" normalizeH="0" baseline="0" noProof="0" dirty="0">
                <a:ln>
                  <a:noFill/>
                </a:ln>
                <a:solidFill>
                  <a:prstClr val="black"/>
                </a:solidFill>
                <a:effectLst/>
                <a:uLnTx/>
                <a:uFillTx/>
                <a:latin typeface="Aptos" panose="02110004020202020204"/>
                <a:ea typeface="+mn-ea"/>
                <a:cs typeface="+mn-cs"/>
              </a:rPr>
              <a:t>Considering the above, the Hon’ble Court directed to dispose the appeal within 8 weeks therefrom.</a:t>
            </a:r>
          </a:p>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endParaRPr kumimoji="0" lang="en-US" sz="216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9E724854-A951-4E99-D26C-D8F04E016D1E}"/>
              </a:ext>
            </a:extLst>
          </p:cNvPr>
          <p:cNvSpPr txBox="1"/>
          <p:nvPr/>
        </p:nvSpPr>
        <p:spPr>
          <a:xfrm>
            <a:off x="10802112" y="7744445"/>
            <a:ext cx="36088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lumMod val="75000"/>
                  </a:prstClr>
                </a:solidFill>
                <a:effectLst/>
                <a:uLnTx/>
                <a:uFillTx/>
                <a:latin typeface="Aptos" panose="02110004020202020204"/>
                <a:ea typeface="+mn-ea"/>
                <a:cs typeface="+mn-cs"/>
              </a:rPr>
              <a:t>Adv. Srinarayan Toshniwal, CA, CS </a:t>
            </a:r>
          </a:p>
        </p:txBody>
      </p:sp>
      <p:pic>
        <p:nvPicPr>
          <p:cNvPr id="1026" name="Picture 2">
            <a:extLst>
              <a:ext uri="{FF2B5EF4-FFF2-40B4-BE49-F238E27FC236}">
                <a16:creationId xmlns:a16="http://schemas.microsoft.com/office/drawing/2014/main" id="{3B7A6674-3931-DC13-BBF6-2E92569512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1891736"/>
            <a:ext cx="6169310" cy="6337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062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533525"/>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161613"/>
                </a:solidFill>
                <a:latin typeface="DM Sans Medium" pitchFamily="34" charset="0"/>
                <a:ea typeface="DM Sans Medium" pitchFamily="34" charset="-122"/>
                <a:cs typeface="DM Sans Medium" pitchFamily="34" charset="-120"/>
              </a:rPr>
              <a:t>What is Faceless CIT (Appeals)?</a:t>
            </a:r>
            <a:endParaRPr lang="en-US" sz="4450" dirty="0"/>
          </a:p>
        </p:txBody>
      </p:sp>
      <p:sp>
        <p:nvSpPr>
          <p:cNvPr id="4" name="Shape 1"/>
          <p:cNvSpPr/>
          <p:nvPr/>
        </p:nvSpPr>
        <p:spPr>
          <a:xfrm>
            <a:off x="6280190" y="3291245"/>
            <a:ext cx="510302" cy="510302"/>
          </a:xfrm>
          <a:prstGeom prst="roundRect">
            <a:avLst>
              <a:gd name="adj" fmla="val 6667"/>
            </a:avLst>
          </a:prstGeom>
          <a:solidFill>
            <a:srgbClr val="EDEBE3"/>
          </a:solidFill>
          <a:ln/>
        </p:spPr>
        <p:txBody>
          <a:bodyPr/>
          <a:lstStyle/>
          <a:p>
            <a:endParaRPr lang="en-IN"/>
          </a:p>
        </p:txBody>
      </p:sp>
      <p:pic>
        <p:nvPicPr>
          <p:cNvPr id="5" name="Image 1" descr="preencoded.png"/>
          <p:cNvPicPr>
            <a:picLocks noChangeAspect="1"/>
          </p:cNvPicPr>
          <p:nvPr/>
        </p:nvPicPr>
        <p:blipFill>
          <a:blip r:embed="rId4"/>
          <a:stretch>
            <a:fillRect/>
          </a:stretch>
        </p:blipFill>
        <p:spPr>
          <a:xfrm>
            <a:off x="6365260" y="3333750"/>
            <a:ext cx="340162" cy="425291"/>
          </a:xfrm>
          <a:prstGeom prst="rect">
            <a:avLst/>
          </a:prstGeom>
        </p:spPr>
      </p:pic>
      <p:sp>
        <p:nvSpPr>
          <p:cNvPr id="6" name="Text 2"/>
          <p:cNvSpPr/>
          <p:nvPr/>
        </p:nvSpPr>
        <p:spPr>
          <a:xfrm>
            <a:off x="7017306" y="336911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61613"/>
                </a:solidFill>
                <a:latin typeface="DM Sans Medium" pitchFamily="34" charset="0"/>
                <a:ea typeface="DM Sans Medium" pitchFamily="34" charset="-122"/>
                <a:cs typeface="DM Sans Medium" pitchFamily="34" charset="-120"/>
              </a:rPr>
              <a:t>Digital Process</a:t>
            </a:r>
            <a:endParaRPr lang="en-US" sz="2200" dirty="0"/>
          </a:p>
        </p:txBody>
      </p:sp>
      <p:sp>
        <p:nvSpPr>
          <p:cNvPr id="7" name="Text 3"/>
          <p:cNvSpPr/>
          <p:nvPr/>
        </p:nvSpPr>
        <p:spPr>
          <a:xfrm>
            <a:off x="7017306" y="3859530"/>
            <a:ext cx="2899410" cy="1088708"/>
          </a:xfrm>
          <a:prstGeom prst="rect">
            <a:avLst/>
          </a:prstGeom>
          <a:noFill/>
          <a:ln/>
        </p:spPr>
        <p:txBody>
          <a:bodyPr wrap="square" lIns="0" tIns="0" rIns="0" bIns="0" rtlCol="0" anchor="t"/>
          <a:lstStyle/>
          <a:p>
            <a:pPr marL="0" indent="0" algn="l">
              <a:lnSpc>
                <a:spcPts val="2850"/>
              </a:lnSpc>
              <a:buNone/>
            </a:pPr>
            <a:r>
              <a:rPr lang="en-US" sz="1750" dirty="0">
                <a:solidFill>
                  <a:srgbClr val="161613"/>
                </a:solidFill>
                <a:latin typeface="Inter" pitchFamily="34" charset="0"/>
                <a:ea typeface="Inter" pitchFamily="34" charset="-122"/>
                <a:cs typeface="Inter" pitchFamily="34" charset="-120"/>
              </a:rPr>
              <a:t>Complete online system for Income tax appeals before CIT(A)</a:t>
            </a:r>
            <a:endParaRPr lang="en-US" sz="1750" dirty="0"/>
          </a:p>
        </p:txBody>
      </p:sp>
      <p:sp>
        <p:nvSpPr>
          <p:cNvPr id="8" name="Shape 4"/>
          <p:cNvSpPr/>
          <p:nvPr/>
        </p:nvSpPr>
        <p:spPr>
          <a:xfrm>
            <a:off x="10200203" y="3291245"/>
            <a:ext cx="510302" cy="510302"/>
          </a:xfrm>
          <a:prstGeom prst="roundRect">
            <a:avLst>
              <a:gd name="adj" fmla="val 6667"/>
            </a:avLst>
          </a:prstGeom>
          <a:solidFill>
            <a:srgbClr val="EDEBE3"/>
          </a:solidFill>
          <a:ln/>
        </p:spPr>
        <p:txBody>
          <a:bodyPr/>
          <a:lstStyle/>
          <a:p>
            <a:endParaRPr lang="en-IN"/>
          </a:p>
        </p:txBody>
      </p:sp>
      <p:pic>
        <p:nvPicPr>
          <p:cNvPr id="9" name="Image 2" descr="preencoded.png"/>
          <p:cNvPicPr>
            <a:picLocks noChangeAspect="1"/>
          </p:cNvPicPr>
          <p:nvPr/>
        </p:nvPicPr>
        <p:blipFill>
          <a:blip r:embed="rId5"/>
          <a:stretch>
            <a:fillRect/>
          </a:stretch>
        </p:blipFill>
        <p:spPr>
          <a:xfrm>
            <a:off x="10285274" y="3333750"/>
            <a:ext cx="340162" cy="425291"/>
          </a:xfrm>
          <a:prstGeom prst="rect">
            <a:avLst/>
          </a:prstGeom>
        </p:spPr>
      </p:pic>
      <p:sp>
        <p:nvSpPr>
          <p:cNvPr id="10" name="Text 5"/>
          <p:cNvSpPr/>
          <p:nvPr/>
        </p:nvSpPr>
        <p:spPr>
          <a:xfrm>
            <a:off x="10937319" y="336911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61613"/>
                </a:solidFill>
                <a:latin typeface="DM Sans Medium" pitchFamily="34" charset="0"/>
                <a:ea typeface="DM Sans Medium" pitchFamily="34" charset="-122"/>
                <a:cs typeface="DM Sans Medium" pitchFamily="34" charset="-120"/>
              </a:rPr>
              <a:t>No Physical Meetings</a:t>
            </a:r>
            <a:endParaRPr lang="en-US" sz="2200" dirty="0"/>
          </a:p>
        </p:txBody>
      </p:sp>
      <p:sp>
        <p:nvSpPr>
          <p:cNvPr id="11" name="Text 6"/>
          <p:cNvSpPr/>
          <p:nvPr/>
        </p:nvSpPr>
        <p:spPr>
          <a:xfrm>
            <a:off x="10937319" y="3859530"/>
            <a:ext cx="2899410" cy="1088708"/>
          </a:xfrm>
          <a:prstGeom prst="rect">
            <a:avLst/>
          </a:prstGeom>
          <a:noFill/>
          <a:ln/>
        </p:spPr>
        <p:txBody>
          <a:bodyPr wrap="square" lIns="0" tIns="0" rIns="0" bIns="0" rtlCol="0" anchor="t"/>
          <a:lstStyle/>
          <a:p>
            <a:pPr marL="0" indent="0" algn="l">
              <a:lnSpc>
                <a:spcPts val="2850"/>
              </a:lnSpc>
              <a:buNone/>
            </a:pPr>
            <a:r>
              <a:rPr lang="en-US" sz="1750" dirty="0">
                <a:solidFill>
                  <a:srgbClr val="161613"/>
                </a:solidFill>
                <a:latin typeface="Inter" pitchFamily="34" charset="0"/>
                <a:ea typeface="Inter" pitchFamily="34" charset="-122"/>
                <a:cs typeface="Inter" pitchFamily="34" charset="-120"/>
              </a:rPr>
              <a:t>Eliminates need for face-to-face interactions with tax officials</a:t>
            </a:r>
            <a:endParaRPr lang="en-US" sz="1750" dirty="0"/>
          </a:p>
        </p:txBody>
      </p:sp>
      <p:sp>
        <p:nvSpPr>
          <p:cNvPr id="12" name="Shape 7"/>
          <p:cNvSpPr/>
          <p:nvPr/>
        </p:nvSpPr>
        <p:spPr>
          <a:xfrm>
            <a:off x="6280190" y="5401866"/>
            <a:ext cx="510302" cy="510302"/>
          </a:xfrm>
          <a:prstGeom prst="roundRect">
            <a:avLst>
              <a:gd name="adj" fmla="val 6667"/>
            </a:avLst>
          </a:prstGeom>
          <a:solidFill>
            <a:srgbClr val="EDEBE3"/>
          </a:solidFill>
          <a:ln/>
        </p:spPr>
        <p:txBody>
          <a:bodyPr/>
          <a:lstStyle/>
          <a:p>
            <a:endParaRPr lang="en-IN"/>
          </a:p>
        </p:txBody>
      </p:sp>
      <p:pic>
        <p:nvPicPr>
          <p:cNvPr id="13" name="Image 3" descr="preencoded.png"/>
          <p:cNvPicPr>
            <a:picLocks noChangeAspect="1"/>
          </p:cNvPicPr>
          <p:nvPr/>
        </p:nvPicPr>
        <p:blipFill>
          <a:blip r:embed="rId6"/>
          <a:stretch>
            <a:fillRect/>
          </a:stretch>
        </p:blipFill>
        <p:spPr>
          <a:xfrm>
            <a:off x="6365260" y="5444371"/>
            <a:ext cx="340162" cy="425291"/>
          </a:xfrm>
          <a:prstGeom prst="rect">
            <a:avLst/>
          </a:prstGeom>
        </p:spPr>
      </p:pic>
      <p:sp>
        <p:nvSpPr>
          <p:cNvPr id="14" name="Text 8"/>
          <p:cNvSpPr/>
          <p:nvPr/>
        </p:nvSpPr>
        <p:spPr>
          <a:xfrm>
            <a:off x="7017306" y="5479733"/>
            <a:ext cx="3229332" cy="354330"/>
          </a:xfrm>
          <a:prstGeom prst="rect">
            <a:avLst/>
          </a:prstGeom>
          <a:noFill/>
          <a:ln/>
        </p:spPr>
        <p:txBody>
          <a:bodyPr wrap="none" lIns="0" tIns="0" rIns="0" bIns="0" rtlCol="0" anchor="t"/>
          <a:lstStyle/>
          <a:p>
            <a:pPr marL="0" indent="0" algn="l">
              <a:lnSpc>
                <a:spcPts val="2750"/>
              </a:lnSpc>
              <a:buNone/>
            </a:pPr>
            <a:r>
              <a:rPr lang="en-US" sz="2200" dirty="0">
                <a:solidFill>
                  <a:srgbClr val="161613"/>
                </a:solidFill>
                <a:latin typeface="DM Sans Medium" pitchFamily="34" charset="0"/>
                <a:ea typeface="DM Sans Medium" pitchFamily="34" charset="-122"/>
                <a:cs typeface="DM Sans Medium" pitchFamily="34" charset="-120"/>
              </a:rPr>
              <a:t>Virtual Communications</a:t>
            </a:r>
            <a:endParaRPr lang="en-US" sz="2200" dirty="0"/>
          </a:p>
        </p:txBody>
      </p:sp>
      <p:sp>
        <p:nvSpPr>
          <p:cNvPr id="15" name="Text 9"/>
          <p:cNvSpPr/>
          <p:nvPr/>
        </p:nvSpPr>
        <p:spPr>
          <a:xfrm>
            <a:off x="7017306" y="5970151"/>
            <a:ext cx="6819305" cy="725805"/>
          </a:xfrm>
          <a:prstGeom prst="rect">
            <a:avLst/>
          </a:prstGeom>
          <a:noFill/>
          <a:ln/>
        </p:spPr>
        <p:txBody>
          <a:bodyPr wrap="square" lIns="0" tIns="0" rIns="0" bIns="0" rtlCol="0" anchor="t"/>
          <a:lstStyle/>
          <a:p>
            <a:pPr marL="0" indent="0" algn="l">
              <a:lnSpc>
                <a:spcPts val="2850"/>
              </a:lnSpc>
              <a:buNone/>
            </a:pPr>
            <a:r>
              <a:rPr lang="en-US" sz="1750" dirty="0">
                <a:solidFill>
                  <a:srgbClr val="161613"/>
                </a:solidFill>
                <a:latin typeface="Inter" pitchFamily="34" charset="0"/>
                <a:ea typeface="Inter" pitchFamily="34" charset="-122"/>
                <a:cs typeface="Inter" pitchFamily="34" charset="-120"/>
              </a:rPr>
              <a:t>All hearings and correspondence conducted through digital platforms</a:t>
            </a:r>
            <a:endParaRPr lang="en-US" sz="1750" dirty="0"/>
          </a:p>
        </p:txBody>
      </p:sp>
      <p:sp>
        <p:nvSpPr>
          <p:cNvPr id="16" name="Slide Number Placeholder 5">
            <a:extLst>
              <a:ext uri="{FF2B5EF4-FFF2-40B4-BE49-F238E27FC236}">
                <a16:creationId xmlns:a16="http://schemas.microsoft.com/office/drawing/2014/main" id="{852D7660-0925-8625-72C7-B6C8AC6E2A01}"/>
              </a:ext>
            </a:extLst>
          </p:cNvPr>
          <p:cNvSpPr txBox="1">
            <a:spLocks/>
          </p:cNvSpPr>
          <p:nvPr/>
        </p:nvSpPr>
        <p:spPr>
          <a:xfrm>
            <a:off x="10937319" y="7748231"/>
            <a:ext cx="3553968" cy="438150"/>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a:t>Adv. Srinarayan Toshniwal, CA, CS </a:t>
            </a:r>
            <a:endParaRPr lang="en-IN"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83E05A-1407-A7DC-E8F4-B54DBE9EA247}"/>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E19AF3B-4BD9-B2ED-CC48-4C74DDF61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7FCB148D-AFF2-8E59-A37D-79799CF7F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14630398" cy="189114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405A29A8-0833-2384-0937-2604615F4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754629" y="0"/>
            <a:ext cx="4875772" cy="1891694"/>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4DE65447-8F5B-D650-5164-AA700F1AF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369333" y="-6369333"/>
            <a:ext cx="1891735" cy="146304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ED7C1B9-1C7C-494B-02F6-15366C821AC7}"/>
              </a:ext>
            </a:extLst>
          </p:cNvPr>
          <p:cNvSpPr>
            <a:spLocks noGrp="1"/>
          </p:cNvSpPr>
          <p:nvPr>
            <p:ph type="ctrTitle"/>
          </p:nvPr>
        </p:nvSpPr>
        <p:spPr>
          <a:xfrm>
            <a:off x="994004" y="466838"/>
            <a:ext cx="12052828" cy="1053275"/>
          </a:xfrm>
        </p:spPr>
        <p:txBody>
          <a:bodyPr vert="horz" lIns="109728" tIns="54864" rIns="109728" bIns="54864" rtlCol="0" anchor="ctr">
            <a:noAutofit/>
          </a:bodyPr>
          <a:lstStyle/>
          <a:p>
            <a:pPr algn="l"/>
            <a:r>
              <a:rPr lang="en-US" sz="3720" b="1" dirty="0">
                <a:solidFill>
                  <a:schemeClr val="bg1"/>
                </a:solidFill>
              </a:rPr>
              <a:t>CIT(A) lacks Remand Power in 143(3) Cases</a:t>
            </a:r>
          </a:p>
        </p:txBody>
      </p:sp>
      <p:sp>
        <p:nvSpPr>
          <p:cNvPr id="3" name="Content Placeholder 2">
            <a:extLst>
              <a:ext uri="{FF2B5EF4-FFF2-40B4-BE49-F238E27FC236}">
                <a16:creationId xmlns:a16="http://schemas.microsoft.com/office/drawing/2014/main" id="{0DC48258-6359-4AEA-9742-AF8A5585B0CB}"/>
              </a:ext>
            </a:extLst>
          </p:cNvPr>
          <p:cNvSpPr txBox="1">
            <a:spLocks/>
          </p:cNvSpPr>
          <p:nvPr/>
        </p:nvSpPr>
        <p:spPr>
          <a:xfrm>
            <a:off x="6827520" y="1986949"/>
            <a:ext cx="7461504" cy="5950043"/>
          </a:xfrm>
          <a:prstGeom prst="rect">
            <a:avLst/>
          </a:prstGeom>
        </p:spPr>
        <p:txBody>
          <a:bodyPr vert="horz" lIns="109728" tIns="54864" rIns="109728" bIns="54864"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IN" sz="2400" b="1" i="0" u="none" strike="noStrike" kern="1200" cap="none" spc="0" normalizeH="0" baseline="0" noProof="0" dirty="0" err="1">
                <a:ln>
                  <a:noFill/>
                </a:ln>
                <a:solidFill>
                  <a:prstClr val="black"/>
                </a:solidFill>
                <a:effectLst/>
                <a:uLnTx/>
                <a:uFillTx/>
                <a:latin typeface="Aptos" panose="02110004020202020204"/>
                <a:ea typeface="+mn-ea"/>
                <a:cs typeface="+mn-cs"/>
              </a:rPr>
              <a:t>Deenababu</a:t>
            </a:r>
            <a:r>
              <a:rPr kumimoji="0" lang="en-IN" sz="24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IN" sz="2400" b="1" i="0" u="none" strike="noStrike" kern="1200" cap="none" spc="0" normalizeH="0" baseline="0" noProof="0" dirty="0" err="1">
                <a:ln>
                  <a:noFill/>
                </a:ln>
                <a:solidFill>
                  <a:prstClr val="black"/>
                </a:solidFill>
                <a:effectLst/>
                <a:uLnTx/>
                <a:uFillTx/>
                <a:latin typeface="Aptos" panose="02110004020202020204"/>
                <a:ea typeface="+mn-ea"/>
                <a:cs typeface="+mn-cs"/>
              </a:rPr>
              <a:t>Kondubhatla</a:t>
            </a:r>
            <a:r>
              <a:rPr kumimoji="0" lang="en-IN" sz="2400" b="1" i="0" u="none" strike="noStrike" kern="1200" cap="none" spc="0" normalizeH="0" baseline="0" noProof="0" dirty="0">
                <a:ln>
                  <a:noFill/>
                </a:ln>
                <a:solidFill>
                  <a:prstClr val="black"/>
                </a:solidFill>
                <a:effectLst/>
                <a:uLnTx/>
                <a:uFillTx/>
                <a:latin typeface="Aptos" panose="02110004020202020204"/>
                <a:ea typeface="+mn-ea"/>
                <a:cs typeface="+mn-cs"/>
              </a:rPr>
              <a:t> v. ITO, (Intl. Tax)-1, Hyderabad (</a:t>
            </a:r>
            <a:r>
              <a:rPr kumimoji="0" lang="es-ES" sz="2400" b="1" i="0" u="none" strike="noStrike" kern="1200" cap="none" spc="0" normalizeH="0" baseline="0" noProof="0" dirty="0">
                <a:ln>
                  <a:noFill/>
                </a:ln>
                <a:solidFill>
                  <a:prstClr val="black"/>
                </a:solidFill>
                <a:effectLst/>
                <a:uLnTx/>
                <a:uFillTx/>
                <a:latin typeface="Aptos" panose="02110004020202020204"/>
                <a:ea typeface="+mn-ea"/>
                <a:cs typeface="+mn-cs"/>
              </a:rPr>
              <a:t>ITAT Hyderabad, ITA No. 347/</a:t>
            </a:r>
            <a:r>
              <a:rPr kumimoji="0" lang="es-ES" sz="2400" b="1" i="0" u="none" strike="noStrike" kern="1200" cap="none" spc="0" normalizeH="0" baseline="0" noProof="0" dirty="0" err="1">
                <a:ln>
                  <a:noFill/>
                </a:ln>
                <a:solidFill>
                  <a:prstClr val="black"/>
                </a:solidFill>
                <a:effectLst/>
                <a:uLnTx/>
                <a:uFillTx/>
                <a:latin typeface="Aptos" panose="02110004020202020204"/>
                <a:ea typeface="+mn-ea"/>
                <a:cs typeface="+mn-cs"/>
              </a:rPr>
              <a:t>Hyd</a:t>
            </a:r>
            <a:r>
              <a:rPr kumimoji="0" lang="es-ES" sz="2400" b="1" i="0" u="none" strike="noStrike" kern="1200" cap="none" spc="0" normalizeH="0" baseline="0" noProof="0" dirty="0">
                <a:ln>
                  <a:noFill/>
                </a:ln>
                <a:solidFill>
                  <a:prstClr val="black"/>
                </a:solidFill>
                <a:effectLst/>
                <a:uLnTx/>
                <a:uFillTx/>
                <a:latin typeface="Aptos" panose="02110004020202020204"/>
                <a:ea typeface="+mn-ea"/>
                <a:cs typeface="+mn-cs"/>
              </a:rPr>
              <a:t>/2025</a:t>
            </a:r>
            <a:r>
              <a:rPr kumimoji="0" lang="en-IN" sz="2400" b="1" i="0" u="none" strike="noStrike" kern="1200" cap="none" spc="0" normalizeH="0" baseline="0" noProof="0" dirty="0">
                <a:ln>
                  <a:noFill/>
                </a:ln>
                <a:solidFill>
                  <a:prstClr val="black"/>
                </a:solidFill>
                <a:effectLst/>
                <a:uLnTx/>
                <a:uFillTx/>
                <a:latin typeface="Aptos" panose="02110004020202020204"/>
                <a:ea typeface="+mn-ea"/>
                <a:cs typeface="+mn-cs"/>
              </a:rPr>
              <a:t>)</a:t>
            </a:r>
            <a:endParaRPr kumimoji="0" lang="en-IN"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US" sz="2160" b="0" i="0" u="none" strike="noStrike" kern="1200" cap="none" spc="0" normalizeH="0" baseline="0" noProof="0" dirty="0">
                <a:ln>
                  <a:noFill/>
                </a:ln>
                <a:solidFill>
                  <a:prstClr val="black"/>
                </a:solidFill>
                <a:effectLst/>
                <a:uLnTx/>
                <a:uFillTx/>
                <a:latin typeface="Aptos" panose="02110004020202020204"/>
                <a:ea typeface="+mn-ea"/>
                <a:cs typeface="+mn-cs"/>
              </a:rPr>
              <a:t>The </a:t>
            </a:r>
            <a:r>
              <a:rPr kumimoji="0" lang="en-US" sz="2160" b="0" i="0" u="none" strike="noStrike" kern="1200" cap="none" spc="0" normalizeH="0" baseline="0" noProof="0" dirty="0" err="1">
                <a:ln>
                  <a:noFill/>
                </a:ln>
                <a:solidFill>
                  <a:prstClr val="black"/>
                </a:solidFill>
                <a:effectLst/>
                <a:uLnTx/>
                <a:uFillTx/>
                <a:latin typeface="Aptos" panose="02110004020202020204"/>
                <a:ea typeface="+mn-ea"/>
                <a:cs typeface="+mn-cs"/>
              </a:rPr>
              <a:t>assessee</a:t>
            </a:r>
            <a:r>
              <a:rPr kumimoji="0" lang="en-US" sz="2160" b="0" i="0" u="none" strike="noStrike" kern="1200" cap="none" spc="0" normalizeH="0" baseline="0" noProof="0" dirty="0">
                <a:ln>
                  <a:noFill/>
                </a:ln>
                <a:solidFill>
                  <a:prstClr val="black"/>
                </a:solidFill>
                <a:effectLst/>
                <a:uLnTx/>
                <a:uFillTx/>
                <a:latin typeface="Aptos" panose="02110004020202020204"/>
                <a:ea typeface="+mn-ea"/>
                <a:cs typeface="+mn-cs"/>
              </a:rPr>
              <a:t>, a non-resident, declared LTCG of Rs. 13.18 lakhs, but the AO treated the sale as STCG of Rs. 2.15 crores due to missing cost details. The order was passed under Section 143(3). CIT(A), citing ex-</a:t>
            </a:r>
            <a:r>
              <a:rPr kumimoji="0" lang="en-US" sz="2160" b="0" i="0" u="none" strike="noStrike" kern="1200" cap="none" spc="0" normalizeH="0" baseline="0" noProof="0" dirty="0" err="1">
                <a:ln>
                  <a:noFill/>
                </a:ln>
                <a:solidFill>
                  <a:prstClr val="black"/>
                </a:solidFill>
                <a:effectLst/>
                <a:uLnTx/>
                <a:uFillTx/>
                <a:latin typeface="Aptos" panose="02110004020202020204"/>
                <a:ea typeface="+mn-ea"/>
                <a:cs typeface="+mn-cs"/>
              </a:rPr>
              <a:t>parte</a:t>
            </a:r>
            <a:r>
              <a:rPr kumimoji="0" lang="en-US" sz="2160" b="0" i="0" u="none" strike="noStrike" kern="1200" cap="none" spc="0" normalizeH="0" baseline="0" noProof="0" dirty="0">
                <a:ln>
                  <a:noFill/>
                </a:ln>
                <a:solidFill>
                  <a:prstClr val="black"/>
                </a:solidFill>
                <a:effectLst/>
                <a:uLnTx/>
                <a:uFillTx/>
                <a:latin typeface="Aptos" panose="02110004020202020204"/>
                <a:ea typeface="+mn-ea"/>
                <a:cs typeface="+mn-cs"/>
              </a:rPr>
              <a:t> nature, set aside the order and remanded it to the AO using powers under amended Section 251(1)(a).</a:t>
            </a:r>
          </a:p>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US" sz="2160" b="0" i="0" u="none" strike="noStrike" kern="1200" cap="none" spc="0" normalizeH="0" baseline="0" noProof="0" dirty="0">
                <a:ln>
                  <a:noFill/>
                </a:ln>
                <a:solidFill>
                  <a:prstClr val="black"/>
                </a:solidFill>
                <a:effectLst/>
                <a:uLnTx/>
                <a:uFillTx/>
                <a:latin typeface="Aptos" panose="02110004020202020204"/>
                <a:ea typeface="+mn-ea"/>
                <a:cs typeface="+mn-cs"/>
              </a:rPr>
              <a:t>ITAT ruled that such remand is only permitted if the order is passed under Section 144. Since this was a regular assessment under Section 143(3), CIT(A) exceeded his authority.</a:t>
            </a:r>
          </a:p>
          <a:p>
            <a:pPr marL="0" marR="0" lvl="0" indent="0" algn="just" defTabSz="1097280" rtl="0" eaLnBrk="1" fontAlgn="auto" latinLnBrk="0" hangingPunct="1">
              <a:lnSpc>
                <a:spcPct val="100000"/>
              </a:lnSpc>
              <a:spcBef>
                <a:spcPts val="720"/>
              </a:spcBef>
              <a:spcAft>
                <a:spcPts val="720"/>
              </a:spcAft>
              <a:buClrTx/>
              <a:buSzTx/>
              <a:buFont typeface="Arial" panose="020B0604020202020204" pitchFamily="34" charset="0"/>
              <a:buNone/>
              <a:tabLst/>
              <a:defRPr/>
            </a:pPr>
            <a:r>
              <a:rPr kumimoji="0" lang="en-US" sz="2160" b="0" i="0" u="none" strike="noStrike" kern="1200" cap="none" spc="0" normalizeH="0" baseline="0" noProof="0" dirty="0">
                <a:ln>
                  <a:noFill/>
                </a:ln>
                <a:solidFill>
                  <a:prstClr val="black"/>
                </a:solidFill>
                <a:effectLst/>
                <a:uLnTx/>
                <a:uFillTx/>
                <a:latin typeface="Aptos" panose="02110004020202020204"/>
                <a:ea typeface="+mn-ea"/>
                <a:cs typeface="+mn-cs"/>
              </a:rPr>
              <a:t>The Tribunal restored the matter back to CIT(A) for decision on merits, directing a fair hearing for the </a:t>
            </a:r>
            <a:r>
              <a:rPr kumimoji="0" lang="en-US" sz="2160" b="0" i="0" u="none" strike="noStrike" kern="1200" cap="none" spc="0" normalizeH="0" baseline="0" noProof="0" dirty="0" err="1">
                <a:ln>
                  <a:noFill/>
                </a:ln>
                <a:solidFill>
                  <a:prstClr val="black"/>
                </a:solidFill>
                <a:effectLst/>
                <a:uLnTx/>
                <a:uFillTx/>
                <a:latin typeface="Aptos" panose="02110004020202020204"/>
                <a:ea typeface="+mn-ea"/>
                <a:cs typeface="+mn-cs"/>
              </a:rPr>
              <a:t>assessee</a:t>
            </a:r>
            <a:r>
              <a:rPr kumimoji="0" lang="en-US" sz="216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5" name="TextBox 4">
            <a:extLst>
              <a:ext uri="{FF2B5EF4-FFF2-40B4-BE49-F238E27FC236}">
                <a16:creationId xmlns:a16="http://schemas.microsoft.com/office/drawing/2014/main" id="{4BCDBC00-0F67-5C8E-61EC-3E6136A4AFB5}"/>
              </a:ext>
            </a:extLst>
          </p:cNvPr>
          <p:cNvSpPr txBox="1"/>
          <p:nvPr/>
        </p:nvSpPr>
        <p:spPr>
          <a:xfrm>
            <a:off x="10802112" y="7744445"/>
            <a:ext cx="36088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lumMod val="75000"/>
                  </a:prstClr>
                </a:solidFill>
                <a:effectLst/>
                <a:uLnTx/>
                <a:uFillTx/>
                <a:latin typeface="Aptos" panose="02110004020202020204"/>
                <a:ea typeface="+mn-ea"/>
                <a:cs typeface="+mn-cs"/>
              </a:rPr>
              <a:t>Adv. Srinarayan Toshniwal, CA, CS </a:t>
            </a:r>
          </a:p>
        </p:txBody>
      </p:sp>
      <p:pic>
        <p:nvPicPr>
          <p:cNvPr id="4" name="Picture 3" descr="A statue of a person holding a scale&#10;&#10;Description automatically generated">
            <a:extLst>
              <a:ext uri="{FF2B5EF4-FFF2-40B4-BE49-F238E27FC236}">
                <a16:creationId xmlns:a16="http://schemas.microsoft.com/office/drawing/2014/main" id="{96B1755C-5EA4-2A60-D278-1393067FB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891147"/>
            <a:ext cx="6278882" cy="6338454"/>
          </a:xfrm>
          <a:prstGeom prst="rect">
            <a:avLst/>
          </a:prstGeom>
        </p:spPr>
      </p:pic>
    </p:spTree>
    <p:extLst>
      <p:ext uri="{BB962C8B-B14F-4D97-AF65-F5344CB8AC3E}">
        <p14:creationId xmlns:p14="http://schemas.microsoft.com/office/powerpoint/2010/main" val="1641130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A3AEBE9-D71E-FAC5-AA5D-2EBC8B5767D4}"/>
              </a:ext>
            </a:extLst>
          </p:cNvPr>
          <p:cNvSpPr>
            <a:spLocks noGrp="1"/>
          </p:cNvSpPr>
          <p:nvPr>
            <p:ph idx="1"/>
          </p:nvPr>
        </p:nvSpPr>
        <p:spPr/>
        <p:txBody>
          <a:bodyPr/>
          <a:lstStyle/>
          <a:p>
            <a:endParaRPr lang="en-IN" dirty="0"/>
          </a:p>
        </p:txBody>
      </p:sp>
      <p:pic>
        <p:nvPicPr>
          <p:cNvPr id="1026" name="Picture 2" descr="Thank You Pics For PPT Template and Google Slides">
            <a:extLst>
              <a:ext uri="{FF2B5EF4-FFF2-40B4-BE49-F238E27FC236}">
                <a16:creationId xmlns:a16="http://schemas.microsoft.com/office/drawing/2014/main" id="{B7932547-84D9-2D0A-CFAF-9EB0A5697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171DA5A-8989-0715-C76C-8AFA81E1216B}"/>
              </a:ext>
            </a:extLst>
          </p:cNvPr>
          <p:cNvSpPr txBox="1"/>
          <p:nvPr/>
        </p:nvSpPr>
        <p:spPr>
          <a:xfrm>
            <a:off x="8546593" y="4305631"/>
            <a:ext cx="5288678" cy="1938992"/>
          </a:xfrm>
          <a:prstGeom prst="rect">
            <a:avLst/>
          </a:prstGeom>
          <a:solidFill>
            <a:srgbClr val="262626"/>
          </a:solidFill>
        </p:spPr>
        <p:txBody>
          <a:bodyPr wrap="square" rtlCol="0">
            <a:spAutoFit/>
          </a:bodyPr>
          <a:lstStyle/>
          <a:p>
            <a:pPr algn="ctr"/>
            <a:r>
              <a:rPr lang="en-IN" sz="2400" b="1" dirty="0">
                <a:solidFill>
                  <a:schemeClr val="bg1">
                    <a:lumMod val="85000"/>
                  </a:schemeClr>
                </a:solidFill>
              </a:rPr>
              <a:t>Adv. Srinarayan Toshniwal, CA, CS, LLB</a:t>
            </a:r>
          </a:p>
          <a:p>
            <a:pPr algn="ctr"/>
            <a:r>
              <a:rPr lang="en-IN" sz="2400" b="1" dirty="0">
                <a:solidFill>
                  <a:schemeClr val="bg1">
                    <a:lumMod val="85000"/>
                  </a:schemeClr>
                </a:solidFill>
              </a:rPr>
              <a:t>Standing Counsel for Income Tax, Telangana High Court. </a:t>
            </a:r>
          </a:p>
          <a:p>
            <a:pPr algn="ctr"/>
            <a:r>
              <a:rPr lang="en-IN" sz="2400" b="1" dirty="0">
                <a:solidFill>
                  <a:schemeClr val="bg1">
                    <a:lumMod val="85000"/>
                  </a:schemeClr>
                </a:solidFill>
              </a:rPr>
              <a:t>srinarayantoshinwal204@gmail.com</a:t>
            </a:r>
          </a:p>
          <a:p>
            <a:pPr algn="ctr"/>
            <a:r>
              <a:rPr lang="en-IN" sz="2400" b="1" dirty="0">
                <a:solidFill>
                  <a:schemeClr val="bg1">
                    <a:lumMod val="85000"/>
                  </a:schemeClr>
                </a:solidFill>
              </a:rPr>
              <a:t>+91-8801701539</a:t>
            </a:r>
          </a:p>
        </p:txBody>
      </p:sp>
    </p:spTree>
    <p:extLst>
      <p:ext uri="{BB962C8B-B14F-4D97-AF65-F5344CB8AC3E}">
        <p14:creationId xmlns:p14="http://schemas.microsoft.com/office/powerpoint/2010/main" val="591555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336358"/>
            <a:ext cx="7983617" cy="708779"/>
          </a:xfrm>
          <a:prstGeom prst="rect">
            <a:avLst/>
          </a:prstGeom>
          <a:noFill/>
          <a:ln/>
        </p:spPr>
        <p:txBody>
          <a:bodyPr wrap="none" lIns="0" tIns="0" rIns="0" bIns="0" rtlCol="0" anchor="t"/>
          <a:lstStyle/>
          <a:p>
            <a:pPr marL="0" indent="0" algn="l">
              <a:lnSpc>
                <a:spcPts val="5550"/>
              </a:lnSpc>
              <a:buNone/>
            </a:pPr>
            <a:r>
              <a:rPr lang="en-US" sz="4450" dirty="0">
                <a:solidFill>
                  <a:srgbClr val="161613"/>
                </a:solidFill>
                <a:latin typeface="DM Sans Medium" pitchFamily="34" charset="0"/>
                <a:ea typeface="DM Sans Medium" pitchFamily="34" charset="-122"/>
                <a:cs typeface="DM Sans Medium" pitchFamily="34" charset="-120"/>
              </a:rPr>
              <a:t>Structure of Faceless Appeals</a:t>
            </a:r>
            <a:endParaRPr lang="en-US" sz="4450" dirty="0"/>
          </a:p>
        </p:txBody>
      </p:sp>
      <p:pic>
        <p:nvPicPr>
          <p:cNvPr id="3" name="Image 0" descr="preencoded.png"/>
          <p:cNvPicPr>
            <a:picLocks noChangeAspect="1"/>
          </p:cNvPicPr>
          <p:nvPr/>
        </p:nvPicPr>
        <p:blipFill>
          <a:blip r:embed="rId3"/>
          <a:stretch>
            <a:fillRect/>
          </a:stretch>
        </p:blipFill>
        <p:spPr>
          <a:xfrm>
            <a:off x="2440424" y="2498765"/>
            <a:ext cx="3228022" cy="2168843"/>
          </a:xfrm>
          <a:prstGeom prst="rect">
            <a:avLst/>
          </a:prstGeom>
        </p:spPr>
      </p:pic>
      <p:pic>
        <p:nvPicPr>
          <p:cNvPr id="4" name="Image 1" descr="preencoded.png"/>
          <p:cNvPicPr>
            <a:picLocks noChangeAspect="1"/>
          </p:cNvPicPr>
          <p:nvPr/>
        </p:nvPicPr>
        <p:blipFill>
          <a:blip r:embed="rId4"/>
          <a:stretch>
            <a:fillRect/>
          </a:stretch>
        </p:blipFill>
        <p:spPr>
          <a:xfrm>
            <a:off x="3894892" y="3675102"/>
            <a:ext cx="318968" cy="398621"/>
          </a:xfrm>
          <a:prstGeom prst="rect">
            <a:avLst/>
          </a:prstGeom>
        </p:spPr>
      </p:pic>
      <p:sp>
        <p:nvSpPr>
          <p:cNvPr id="5" name="Text 1"/>
          <p:cNvSpPr/>
          <p:nvPr/>
        </p:nvSpPr>
        <p:spPr>
          <a:xfrm>
            <a:off x="5895261" y="2725579"/>
            <a:ext cx="5348049" cy="354330"/>
          </a:xfrm>
          <a:prstGeom prst="rect">
            <a:avLst/>
          </a:prstGeom>
          <a:noFill/>
          <a:ln/>
        </p:spPr>
        <p:txBody>
          <a:bodyPr wrap="none" lIns="0" tIns="0" rIns="0" bIns="0" rtlCol="0" anchor="t"/>
          <a:lstStyle/>
          <a:p>
            <a:pPr marL="0" indent="0" algn="l">
              <a:lnSpc>
                <a:spcPts val="2750"/>
              </a:lnSpc>
              <a:buNone/>
            </a:pPr>
            <a:r>
              <a:rPr lang="en-US" sz="2200" dirty="0">
                <a:solidFill>
                  <a:srgbClr val="161613"/>
                </a:solidFill>
                <a:latin typeface="DM Sans Medium" pitchFamily="34" charset="0"/>
                <a:ea typeface="DM Sans Medium" pitchFamily="34" charset="-122"/>
                <a:cs typeface="DM Sans Medium" pitchFamily="34" charset="-120"/>
              </a:rPr>
              <a:t>NFAC - National Faceless Appeal Centre</a:t>
            </a:r>
            <a:endParaRPr lang="en-US" sz="2200" dirty="0"/>
          </a:p>
        </p:txBody>
      </p:sp>
      <p:sp>
        <p:nvSpPr>
          <p:cNvPr id="6" name="Text 2"/>
          <p:cNvSpPr/>
          <p:nvPr/>
        </p:nvSpPr>
        <p:spPr>
          <a:xfrm>
            <a:off x="5895261" y="3215997"/>
            <a:ext cx="7714536" cy="725805"/>
          </a:xfrm>
          <a:prstGeom prst="rect">
            <a:avLst/>
          </a:prstGeom>
          <a:noFill/>
          <a:ln/>
        </p:spPr>
        <p:txBody>
          <a:bodyPr wrap="square" lIns="0" tIns="0" rIns="0" bIns="0" rtlCol="0" anchor="t"/>
          <a:lstStyle/>
          <a:p>
            <a:pPr marL="0" indent="0" algn="l">
              <a:lnSpc>
                <a:spcPts val="2850"/>
              </a:lnSpc>
              <a:buNone/>
            </a:pPr>
            <a:r>
              <a:rPr lang="en-US" sz="1750" dirty="0">
                <a:solidFill>
                  <a:srgbClr val="161613"/>
                </a:solidFill>
                <a:latin typeface="Inter" pitchFamily="34" charset="0"/>
                <a:ea typeface="Inter" pitchFamily="34" charset="-122"/>
                <a:cs typeface="Inter" pitchFamily="34" charset="-120"/>
              </a:rPr>
              <a:t>National Faceless Appeal Centre as central hub to conduct e-appeal proceedings in centralized manner</a:t>
            </a:r>
            <a:endParaRPr lang="en-US" sz="1750" dirty="0"/>
          </a:p>
        </p:txBody>
      </p:sp>
      <p:sp>
        <p:nvSpPr>
          <p:cNvPr id="7" name="Text 3"/>
          <p:cNvSpPr/>
          <p:nvPr/>
        </p:nvSpPr>
        <p:spPr>
          <a:xfrm>
            <a:off x="5895261" y="4077891"/>
            <a:ext cx="7714536" cy="362903"/>
          </a:xfrm>
          <a:prstGeom prst="rect">
            <a:avLst/>
          </a:prstGeom>
          <a:noFill/>
          <a:ln/>
        </p:spPr>
        <p:txBody>
          <a:bodyPr wrap="none" lIns="0" tIns="0" rIns="0" bIns="0" rtlCol="0" anchor="t"/>
          <a:lstStyle/>
          <a:p>
            <a:pPr marL="0" indent="0" algn="l">
              <a:lnSpc>
                <a:spcPts val="2850"/>
              </a:lnSpc>
              <a:buNone/>
            </a:pPr>
            <a:r>
              <a:rPr lang="en-US" sz="1750" dirty="0">
                <a:solidFill>
                  <a:srgbClr val="161613"/>
                </a:solidFill>
                <a:latin typeface="Inter" pitchFamily="34" charset="0"/>
                <a:ea typeface="Inter" pitchFamily="34" charset="-122"/>
                <a:cs typeface="Inter" pitchFamily="34" charset="-120"/>
              </a:rPr>
              <a:t>Interface between Assessee, Assessing Officer, NFAC and AU's</a:t>
            </a:r>
            <a:endParaRPr lang="en-US" sz="1750" dirty="0"/>
          </a:p>
        </p:txBody>
      </p:sp>
      <p:sp>
        <p:nvSpPr>
          <p:cNvPr id="8" name="Shape 4"/>
          <p:cNvSpPr/>
          <p:nvPr/>
        </p:nvSpPr>
        <p:spPr>
          <a:xfrm>
            <a:off x="5725120" y="4680704"/>
            <a:ext cx="8054816" cy="15240"/>
          </a:xfrm>
          <a:prstGeom prst="roundRect">
            <a:avLst>
              <a:gd name="adj" fmla="val 223256"/>
            </a:avLst>
          </a:prstGeom>
          <a:solidFill>
            <a:srgbClr val="D3D1C9"/>
          </a:solidFill>
          <a:ln/>
        </p:spPr>
        <p:txBody>
          <a:bodyPr/>
          <a:lstStyle/>
          <a:p>
            <a:endParaRPr lang="en-IN"/>
          </a:p>
        </p:txBody>
      </p:sp>
      <p:pic>
        <p:nvPicPr>
          <p:cNvPr id="9" name="Image 2" descr="preencoded.png"/>
          <p:cNvPicPr>
            <a:picLocks noChangeAspect="1"/>
          </p:cNvPicPr>
          <p:nvPr/>
        </p:nvPicPr>
        <p:blipFill>
          <a:blip r:embed="rId5"/>
          <a:stretch>
            <a:fillRect/>
          </a:stretch>
        </p:blipFill>
        <p:spPr>
          <a:xfrm>
            <a:off x="826294" y="4724281"/>
            <a:ext cx="6456164" cy="2168843"/>
          </a:xfrm>
          <a:prstGeom prst="rect">
            <a:avLst/>
          </a:prstGeom>
        </p:spPr>
      </p:pic>
      <p:pic>
        <p:nvPicPr>
          <p:cNvPr id="10" name="Image 3" descr="preencoded.png"/>
          <p:cNvPicPr>
            <a:picLocks noChangeAspect="1"/>
          </p:cNvPicPr>
          <p:nvPr/>
        </p:nvPicPr>
        <p:blipFill>
          <a:blip r:embed="rId6"/>
          <a:stretch>
            <a:fillRect/>
          </a:stretch>
        </p:blipFill>
        <p:spPr>
          <a:xfrm>
            <a:off x="3894892" y="5609392"/>
            <a:ext cx="318968" cy="398621"/>
          </a:xfrm>
          <a:prstGeom prst="rect">
            <a:avLst/>
          </a:prstGeom>
        </p:spPr>
      </p:pic>
      <p:sp>
        <p:nvSpPr>
          <p:cNvPr id="11" name="Text 5"/>
          <p:cNvSpPr/>
          <p:nvPr/>
        </p:nvSpPr>
        <p:spPr>
          <a:xfrm>
            <a:off x="7509272" y="520053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61613"/>
                </a:solidFill>
                <a:latin typeface="DM Sans Medium" pitchFamily="34" charset="0"/>
                <a:ea typeface="DM Sans Medium" pitchFamily="34" charset="-122"/>
                <a:cs typeface="DM Sans Medium" pitchFamily="34" charset="-120"/>
              </a:rPr>
              <a:t>Appeal Units</a:t>
            </a:r>
            <a:endParaRPr lang="en-US" sz="2200" dirty="0"/>
          </a:p>
        </p:txBody>
      </p:sp>
      <p:sp>
        <p:nvSpPr>
          <p:cNvPr id="12" name="Text 6"/>
          <p:cNvSpPr/>
          <p:nvPr/>
        </p:nvSpPr>
        <p:spPr>
          <a:xfrm>
            <a:off x="7509272" y="5690949"/>
            <a:ext cx="6100524" cy="725805"/>
          </a:xfrm>
          <a:prstGeom prst="rect">
            <a:avLst/>
          </a:prstGeom>
          <a:noFill/>
          <a:ln/>
        </p:spPr>
        <p:txBody>
          <a:bodyPr wrap="square" lIns="0" tIns="0" rIns="0" bIns="0" rtlCol="0" anchor="t"/>
          <a:lstStyle/>
          <a:p>
            <a:pPr marL="0" indent="0" algn="l">
              <a:lnSpc>
                <a:spcPts val="2850"/>
              </a:lnSpc>
              <a:buNone/>
            </a:pPr>
            <a:r>
              <a:rPr lang="en-US" sz="1750" dirty="0">
                <a:solidFill>
                  <a:srgbClr val="161613"/>
                </a:solidFill>
                <a:latin typeface="Inter" pitchFamily="34" charset="0"/>
                <a:ea typeface="Inter" pitchFamily="34" charset="-122"/>
                <a:cs typeface="Inter" pitchFamily="34" charset="-120"/>
              </a:rPr>
              <a:t>Facilitate the conduct of e-appeal proceedings by CIT(A) [Issuing Notices, disposing off appeals]</a:t>
            </a:r>
            <a:endParaRPr lang="en-US" sz="1750" dirty="0"/>
          </a:p>
        </p:txBody>
      </p:sp>
      <p:sp>
        <p:nvSpPr>
          <p:cNvPr id="13" name="Slide Number Placeholder 5">
            <a:extLst>
              <a:ext uri="{FF2B5EF4-FFF2-40B4-BE49-F238E27FC236}">
                <a16:creationId xmlns:a16="http://schemas.microsoft.com/office/drawing/2014/main" id="{90BEB789-A1EC-7213-9114-883467AE0CD6}"/>
              </a:ext>
            </a:extLst>
          </p:cNvPr>
          <p:cNvSpPr txBox="1">
            <a:spLocks/>
          </p:cNvSpPr>
          <p:nvPr/>
        </p:nvSpPr>
        <p:spPr>
          <a:xfrm>
            <a:off x="10903969" y="7791450"/>
            <a:ext cx="3553968" cy="438150"/>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a:t>Adv. Srinarayan Toshniwal, CA, CS </a:t>
            </a:r>
            <a:endParaRPr lang="en-IN"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56805-A3DC-F801-3F2E-561001826A0B}"/>
            </a:ext>
          </a:extLst>
        </p:cNvPr>
        <p:cNvGrpSpPr/>
        <p:nvPr/>
      </p:nvGrpSpPr>
      <p:grpSpPr>
        <a:xfrm>
          <a:off x="0" y="0"/>
          <a:ext cx="0" cy="0"/>
          <a:chOff x="0" y="0"/>
          <a:chExt cx="0" cy="0"/>
        </a:xfrm>
      </p:grpSpPr>
      <p:pic>
        <p:nvPicPr>
          <p:cNvPr id="6" name="Picture 5" descr="A logo on a orange background&#10;&#10;AI-generated content may be incorrect.">
            <a:extLst>
              <a:ext uri="{FF2B5EF4-FFF2-40B4-BE49-F238E27FC236}">
                <a16:creationId xmlns:a16="http://schemas.microsoft.com/office/drawing/2014/main" id="{203DFF47-E67C-3A91-A6C3-6C24D888F812}"/>
              </a:ext>
            </a:extLst>
          </p:cNvPr>
          <p:cNvPicPr>
            <a:picLocks noChangeAspect="1"/>
          </p:cNvPicPr>
          <p:nvPr/>
        </p:nvPicPr>
        <p:blipFill>
          <a:blip r:embed="rId3"/>
          <a:stretch>
            <a:fillRect/>
          </a:stretch>
        </p:blipFill>
        <p:spPr>
          <a:xfrm>
            <a:off x="0" y="13966"/>
            <a:ext cx="14630400" cy="8215634"/>
          </a:xfrm>
          <a:prstGeom prst="rect">
            <a:avLst/>
          </a:prstGeom>
        </p:spPr>
      </p:pic>
    </p:spTree>
    <p:extLst>
      <p:ext uri="{BB962C8B-B14F-4D97-AF65-F5344CB8AC3E}">
        <p14:creationId xmlns:p14="http://schemas.microsoft.com/office/powerpoint/2010/main" val="3198234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986AF-6B1A-D7FE-BFE7-61F0833D6B27}"/>
            </a:ext>
          </a:extLst>
        </p:cNvPr>
        <p:cNvGrpSpPr/>
        <p:nvPr/>
      </p:nvGrpSpPr>
      <p:grpSpPr>
        <a:xfrm>
          <a:off x="0" y="0"/>
          <a:ext cx="0" cy="0"/>
          <a:chOff x="0" y="0"/>
          <a:chExt cx="0" cy="0"/>
        </a:xfrm>
      </p:grpSpPr>
      <p:pic>
        <p:nvPicPr>
          <p:cNvPr id="41" name="Picture 40">
            <a:extLst>
              <a:ext uri="{FF2B5EF4-FFF2-40B4-BE49-F238E27FC236}">
                <a16:creationId xmlns:a16="http://schemas.microsoft.com/office/drawing/2014/main" id="{3DB6F3F1-0A63-4825-9DA6-9D470C4ABCF5}"/>
              </a:ext>
            </a:extLst>
          </p:cNvPr>
          <p:cNvPicPr>
            <a:picLocks noChangeAspect="1"/>
          </p:cNvPicPr>
          <p:nvPr/>
        </p:nvPicPr>
        <p:blipFill>
          <a:blip r:embed="rId3"/>
          <a:stretch>
            <a:fillRect/>
          </a:stretch>
        </p:blipFill>
        <p:spPr>
          <a:xfrm>
            <a:off x="798652" y="1493133"/>
            <a:ext cx="13114117" cy="6308203"/>
          </a:xfrm>
          <a:prstGeom prst="rect">
            <a:avLst/>
          </a:prstGeom>
        </p:spPr>
      </p:pic>
      <p:sp>
        <p:nvSpPr>
          <p:cNvPr id="81" name="Title 1">
            <a:extLst>
              <a:ext uri="{FF2B5EF4-FFF2-40B4-BE49-F238E27FC236}">
                <a16:creationId xmlns:a16="http://schemas.microsoft.com/office/drawing/2014/main" id="{1DA8B8A5-279F-300A-0034-D8D1F87E7C33}"/>
              </a:ext>
            </a:extLst>
          </p:cNvPr>
          <p:cNvSpPr txBox="1">
            <a:spLocks/>
          </p:cNvSpPr>
          <p:nvPr/>
        </p:nvSpPr>
        <p:spPr>
          <a:xfrm>
            <a:off x="501651" y="317501"/>
            <a:ext cx="13295372" cy="6985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atin typeface="DM Sans Medium" pitchFamily="2" charset="0"/>
                <a:ea typeface="Verdana" panose="020B0604030504040204" pitchFamily="34" charset="0"/>
              </a:rPr>
              <a:t>Faceless Appeal Scheme, 2021: Procedural flow</a:t>
            </a:r>
            <a:endParaRPr lang="en-IN" sz="4450" b="1" dirty="0">
              <a:latin typeface="DM Sans Medium" pitchFamily="2" charset="0"/>
              <a:ea typeface="Verdana" panose="020B0604030504040204" pitchFamily="34" charset="0"/>
            </a:endParaRPr>
          </a:p>
        </p:txBody>
      </p:sp>
    </p:spTree>
    <p:extLst>
      <p:ext uri="{BB962C8B-B14F-4D97-AF65-F5344CB8AC3E}">
        <p14:creationId xmlns:p14="http://schemas.microsoft.com/office/powerpoint/2010/main" val="329523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883087"/>
            <a:ext cx="9664660" cy="708779"/>
          </a:xfrm>
          <a:prstGeom prst="rect">
            <a:avLst/>
          </a:prstGeom>
          <a:noFill/>
          <a:ln/>
        </p:spPr>
        <p:txBody>
          <a:bodyPr wrap="none" lIns="0" tIns="0" rIns="0" bIns="0" rtlCol="0" anchor="t"/>
          <a:lstStyle/>
          <a:p>
            <a:pPr marL="0" indent="0" algn="l">
              <a:lnSpc>
                <a:spcPts val="5550"/>
              </a:lnSpc>
              <a:buNone/>
            </a:pPr>
            <a:r>
              <a:rPr lang="en-US" sz="4450" dirty="0">
                <a:solidFill>
                  <a:srgbClr val="161613"/>
                </a:solidFill>
                <a:latin typeface="DM Sans Medium" pitchFamily="34" charset="0"/>
                <a:ea typeface="DM Sans Medium" pitchFamily="34" charset="-122"/>
                <a:cs typeface="DM Sans Medium" pitchFamily="34" charset="-120"/>
              </a:rPr>
              <a:t>What is a Registered Email Address?</a:t>
            </a:r>
            <a:endParaRPr lang="en-US" sz="4450" dirty="0"/>
          </a:p>
        </p:txBody>
      </p:sp>
      <p:sp>
        <p:nvSpPr>
          <p:cNvPr id="3" name="Shape 1"/>
          <p:cNvSpPr/>
          <p:nvPr/>
        </p:nvSpPr>
        <p:spPr>
          <a:xfrm>
            <a:off x="793790" y="1932027"/>
            <a:ext cx="1086803" cy="807958"/>
          </a:xfrm>
          <a:prstGeom prst="roundRect">
            <a:avLst>
              <a:gd name="adj" fmla="val 4211"/>
            </a:avLst>
          </a:prstGeom>
          <a:solidFill>
            <a:srgbClr val="EDEBE3"/>
          </a:solidFill>
          <a:ln/>
        </p:spPr>
        <p:txBody>
          <a:bodyPr/>
          <a:lstStyle/>
          <a:p>
            <a:endParaRPr lang="en-IN"/>
          </a:p>
        </p:txBody>
      </p:sp>
      <p:pic>
        <p:nvPicPr>
          <p:cNvPr id="4" name="Image 0" descr="preencoded.png"/>
          <p:cNvPicPr>
            <a:picLocks noChangeAspect="1"/>
          </p:cNvPicPr>
          <p:nvPr/>
        </p:nvPicPr>
        <p:blipFill>
          <a:blip r:embed="rId3"/>
          <a:stretch>
            <a:fillRect/>
          </a:stretch>
        </p:blipFill>
        <p:spPr>
          <a:xfrm>
            <a:off x="1177647" y="2136696"/>
            <a:ext cx="318968" cy="398621"/>
          </a:xfrm>
          <a:prstGeom prst="rect">
            <a:avLst/>
          </a:prstGeom>
        </p:spPr>
      </p:pic>
      <p:sp>
        <p:nvSpPr>
          <p:cNvPr id="5" name="Text 2"/>
          <p:cNvSpPr/>
          <p:nvPr/>
        </p:nvSpPr>
        <p:spPr>
          <a:xfrm>
            <a:off x="2107406" y="2158841"/>
            <a:ext cx="4662011" cy="354330"/>
          </a:xfrm>
          <a:prstGeom prst="rect">
            <a:avLst/>
          </a:prstGeom>
          <a:noFill/>
          <a:ln/>
        </p:spPr>
        <p:txBody>
          <a:bodyPr wrap="none" lIns="0" tIns="0" rIns="0" bIns="0" rtlCol="0" anchor="t"/>
          <a:lstStyle/>
          <a:p>
            <a:pPr marL="0" indent="0" algn="l">
              <a:lnSpc>
                <a:spcPts val="2750"/>
              </a:lnSpc>
              <a:buNone/>
            </a:pPr>
            <a:r>
              <a:rPr lang="en-US" sz="2200" dirty="0">
                <a:solidFill>
                  <a:srgbClr val="161613"/>
                </a:solidFill>
                <a:latin typeface="DM Sans Medium" pitchFamily="34" charset="0"/>
                <a:ea typeface="DM Sans Medium" pitchFamily="34" charset="-122"/>
                <a:cs typeface="DM Sans Medium" pitchFamily="34" charset="-120"/>
              </a:rPr>
              <a:t>Email address as per e-filing portal</a:t>
            </a:r>
            <a:endParaRPr lang="en-US" sz="2200" dirty="0"/>
          </a:p>
        </p:txBody>
      </p:sp>
      <p:sp>
        <p:nvSpPr>
          <p:cNvPr id="6" name="Shape 3"/>
          <p:cNvSpPr/>
          <p:nvPr/>
        </p:nvSpPr>
        <p:spPr>
          <a:xfrm>
            <a:off x="1993940" y="2724745"/>
            <a:ext cx="11729323" cy="15240"/>
          </a:xfrm>
          <a:prstGeom prst="roundRect">
            <a:avLst>
              <a:gd name="adj" fmla="val 223256"/>
            </a:avLst>
          </a:prstGeom>
          <a:solidFill>
            <a:srgbClr val="D3D1C9"/>
          </a:solidFill>
          <a:ln/>
        </p:spPr>
        <p:txBody>
          <a:bodyPr/>
          <a:lstStyle/>
          <a:p>
            <a:endParaRPr lang="en-IN"/>
          </a:p>
        </p:txBody>
      </p:sp>
      <p:sp>
        <p:nvSpPr>
          <p:cNvPr id="7" name="Shape 4"/>
          <p:cNvSpPr/>
          <p:nvPr/>
        </p:nvSpPr>
        <p:spPr>
          <a:xfrm>
            <a:off x="793790" y="2853333"/>
            <a:ext cx="2173724" cy="807958"/>
          </a:xfrm>
          <a:prstGeom prst="roundRect">
            <a:avLst>
              <a:gd name="adj" fmla="val 4211"/>
            </a:avLst>
          </a:prstGeom>
          <a:solidFill>
            <a:srgbClr val="EDEBE3"/>
          </a:solidFill>
          <a:ln/>
        </p:spPr>
        <p:txBody>
          <a:bodyPr/>
          <a:lstStyle/>
          <a:p>
            <a:endParaRPr lang="en-IN"/>
          </a:p>
        </p:txBody>
      </p:sp>
      <p:pic>
        <p:nvPicPr>
          <p:cNvPr id="8" name="Image 1" descr="preencoded.png"/>
          <p:cNvPicPr>
            <a:picLocks noChangeAspect="1"/>
          </p:cNvPicPr>
          <p:nvPr/>
        </p:nvPicPr>
        <p:blipFill>
          <a:blip r:embed="rId4"/>
          <a:stretch>
            <a:fillRect/>
          </a:stretch>
        </p:blipFill>
        <p:spPr>
          <a:xfrm>
            <a:off x="1721167" y="3058001"/>
            <a:ext cx="318968" cy="398621"/>
          </a:xfrm>
          <a:prstGeom prst="rect">
            <a:avLst/>
          </a:prstGeom>
        </p:spPr>
      </p:pic>
      <p:sp>
        <p:nvSpPr>
          <p:cNvPr id="9" name="Text 5"/>
          <p:cNvSpPr/>
          <p:nvPr/>
        </p:nvSpPr>
        <p:spPr>
          <a:xfrm>
            <a:off x="3194328" y="3080147"/>
            <a:ext cx="4860369" cy="354330"/>
          </a:xfrm>
          <a:prstGeom prst="rect">
            <a:avLst/>
          </a:prstGeom>
          <a:noFill/>
          <a:ln/>
        </p:spPr>
        <p:txBody>
          <a:bodyPr wrap="none" lIns="0" tIns="0" rIns="0" bIns="0" rtlCol="0" anchor="t"/>
          <a:lstStyle/>
          <a:p>
            <a:pPr marL="0" indent="0" algn="l">
              <a:lnSpc>
                <a:spcPts val="2750"/>
              </a:lnSpc>
              <a:buNone/>
            </a:pPr>
            <a:r>
              <a:rPr lang="en-US" sz="2200" dirty="0">
                <a:solidFill>
                  <a:srgbClr val="161613"/>
                </a:solidFill>
                <a:latin typeface="DM Sans Medium" pitchFamily="34" charset="0"/>
                <a:ea typeface="DM Sans Medium" pitchFamily="34" charset="-122"/>
                <a:cs typeface="DM Sans Medium" pitchFamily="34" charset="-120"/>
              </a:rPr>
              <a:t>Email address as per last filed return</a:t>
            </a:r>
            <a:endParaRPr lang="en-US" sz="2200" dirty="0"/>
          </a:p>
        </p:txBody>
      </p:sp>
      <p:sp>
        <p:nvSpPr>
          <p:cNvPr id="10" name="Shape 6"/>
          <p:cNvSpPr/>
          <p:nvPr/>
        </p:nvSpPr>
        <p:spPr>
          <a:xfrm>
            <a:off x="3080861" y="3646051"/>
            <a:ext cx="10642402" cy="15240"/>
          </a:xfrm>
          <a:prstGeom prst="roundRect">
            <a:avLst>
              <a:gd name="adj" fmla="val 223256"/>
            </a:avLst>
          </a:prstGeom>
          <a:solidFill>
            <a:srgbClr val="D3D1C9"/>
          </a:solidFill>
          <a:ln/>
        </p:spPr>
        <p:txBody>
          <a:bodyPr/>
          <a:lstStyle/>
          <a:p>
            <a:endParaRPr lang="en-IN"/>
          </a:p>
        </p:txBody>
      </p:sp>
      <p:sp>
        <p:nvSpPr>
          <p:cNvPr id="11" name="Shape 7"/>
          <p:cNvSpPr/>
          <p:nvPr/>
        </p:nvSpPr>
        <p:spPr>
          <a:xfrm>
            <a:off x="793790" y="3774638"/>
            <a:ext cx="3260646" cy="807958"/>
          </a:xfrm>
          <a:prstGeom prst="roundRect">
            <a:avLst>
              <a:gd name="adj" fmla="val 4211"/>
            </a:avLst>
          </a:prstGeom>
          <a:solidFill>
            <a:srgbClr val="EDEBE3"/>
          </a:solidFill>
          <a:ln/>
        </p:spPr>
        <p:txBody>
          <a:bodyPr/>
          <a:lstStyle/>
          <a:p>
            <a:endParaRPr lang="en-IN"/>
          </a:p>
        </p:txBody>
      </p:sp>
      <p:pic>
        <p:nvPicPr>
          <p:cNvPr id="12" name="Image 2" descr="preencoded.png"/>
          <p:cNvPicPr>
            <a:picLocks noChangeAspect="1"/>
          </p:cNvPicPr>
          <p:nvPr/>
        </p:nvPicPr>
        <p:blipFill>
          <a:blip r:embed="rId5"/>
          <a:stretch>
            <a:fillRect/>
          </a:stretch>
        </p:blipFill>
        <p:spPr>
          <a:xfrm>
            <a:off x="2264569" y="3979307"/>
            <a:ext cx="318968" cy="398621"/>
          </a:xfrm>
          <a:prstGeom prst="rect">
            <a:avLst/>
          </a:prstGeom>
        </p:spPr>
      </p:pic>
      <p:sp>
        <p:nvSpPr>
          <p:cNvPr id="13" name="Text 8"/>
          <p:cNvSpPr/>
          <p:nvPr/>
        </p:nvSpPr>
        <p:spPr>
          <a:xfrm>
            <a:off x="4281249" y="4001453"/>
            <a:ext cx="4697492" cy="354330"/>
          </a:xfrm>
          <a:prstGeom prst="rect">
            <a:avLst/>
          </a:prstGeom>
          <a:noFill/>
          <a:ln/>
        </p:spPr>
        <p:txBody>
          <a:bodyPr wrap="none" lIns="0" tIns="0" rIns="0" bIns="0" rtlCol="0" anchor="t"/>
          <a:lstStyle/>
          <a:p>
            <a:pPr marL="0" indent="0" algn="l">
              <a:lnSpc>
                <a:spcPts val="2750"/>
              </a:lnSpc>
              <a:buNone/>
            </a:pPr>
            <a:r>
              <a:rPr lang="en-US" sz="2200" dirty="0">
                <a:solidFill>
                  <a:srgbClr val="161613"/>
                </a:solidFill>
                <a:latin typeface="DM Sans Medium" pitchFamily="34" charset="0"/>
                <a:ea typeface="DM Sans Medium" pitchFamily="34" charset="-122"/>
                <a:cs typeface="DM Sans Medium" pitchFamily="34" charset="-120"/>
              </a:rPr>
              <a:t>Email address as per PAN database</a:t>
            </a:r>
            <a:endParaRPr lang="en-US" sz="2200" dirty="0"/>
          </a:p>
        </p:txBody>
      </p:sp>
      <p:sp>
        <p:nvSpPr>
          <p:cNvPr id="14" name="Shape 9"/>
          <p:cNvSpPr/>
          <p:nvPr/>
        </p:nvSpPr>
        <p:spPr>
          <a:xfrm>
            <a:off x="4167783" y="4567357"/>
            <a:ext cx="9555480" cy="15240"/>
          </a:xfrm>
          <a:prstGeom prst="roundRect">
            <a:avLst>
              <a:gd name="adj" fmla="val 223256"/>
            </a:avLst>
          </a:prstGeom>
          <a:solidFill>
            <a:srgbClr val="D3D1C9"/>
          </a:solidFill>
          <a:ln/>
        </p:spPr>
        <p:txBody>
          <a:bodyPr/>
          <a:lstStyle/>
          <a:p>
            <a:endParaRPr lang="en-IN"/>
          </a:p>
        </p:txBody>
      </p:sp>
      <p:sp>
        <p:nvSpPr>
          <p:cNvPr id="15" name="Shape 10"/>
          <p:cNvSpPr/>
          <p:nvPr/>
        </p:nvSpPr>
        <p:spPr>
          <a:xfrm>
            <a:off x="793790" y="4695944"/>
            <a:ext cx="4347567" cy="807958"/>
          </a:xfrm>
          <a:prstGeom prst="roundRect">
            <a:avLst>
              <a:gd name="adj" fmla="val 4211"/>
            </a:avLst>
          </a:prstGeom>
          <a:solidFill>
            <a:srgbClr val="EDEBE3"/>
          </a:solidFill>
          <a:ln/>
        </p:spPr>
        <p:txBody>
          <a:bodyPr/>
          <a:lstStyle/>
          <a:p>
            <a:endParaRPr lang="en-IN"/>
          </a:p>
        </p:txBody>
      </p:sp>
      <p:pic>
        <p:nvPicPr>
          <p:cNvPr id="16" name="Image 3" descr="preencoded.png"/>
          <p:cNvPicPr>
            <a:picLocks noChangeAspect="1"/>
          </p:cNvPicPr>
          <p:nvPr/>
        </p:nvPicPr>
        <p:blipFill>
          <a:blip r:embed="rId6"/>
          <a:stretch>
            <a:fillRect/>
          </a:stretch>
        </p:blipFill>
        <p:spPr>
          <a:xfrm>
            <a:off x="2808089" y="4900613"/>
            <a:ext cx="318968" cy="398621"/>
          </a:xfrm>
          <a:prstGeom prst="rect">
            <a:avLst/>
          </a:prstGeom>
        </p:spPr>
      </p:pic>
      <p:sp>
        <p:nvSpPr>
          <p:cNvPr id="17" name="Text 11"/>
          <p:cNvSpPr/>
          <p:nvPr/>
        </p:nvSpPr>
        <p:spPr>
          <a:xfrm>
            <a:off x="5368171" y="4922758"/>
            <a:ext cx="5119449" cy="354330"/>
          </a:xfrm>
          <a:prstGeom prst="rect">
            <a:avLst/>
          </a:prstGeom>
          <a:noFill/>
          <a:ln/>
        </p:spPr>
        <p:txBody>
          <a:bodyPr wrap="none" lIns="0" tIns="0" rIns="0" bIns="0" rtlCol="0" anchor="t"/>
          <a:lstStyle/>
          <a:p>
            <a:pPr marL="0" indent="0" algn="l">
              <a:lnSpc>
                <a:spcPts val="2750"/>
              </a:lnSpc>
              <a:buNone/>
            </a:pPr>
            <a:r>
              <a:rPr lang="en-US" sz="2200" dirty="0">
                <a:solidFill>
                  <a:srgbClr val="161613"/>
                </a:solidFill>
                <a:latin typeface="DM Sans Medium" pitchFamily="34" charset="0"/>
                <a:ea typeface="DM Sans Medium" pitchFamily="34" charset="-122"/>
                <a:cs typeface="DM Sans Medium" pitchFamily="34" charset="-120"/>
              </a:rPr>
              <a:t>Email address as per Aadhar database</a:t>
            </a:r>
            <a:endParaRPr lang="en-US" sz="2200" dirty="0"/>
          </a:p>
        </p:txBody>
      </p:sp>
      <p:sp>
        <p:nvSpPr>
          <p:cNvPr id="18" name="Shape 12"/>
          <p:cNvSpPr/>
          <p:nvPr/>
        </p:nvSpPr>
        <p:spPr>
          <a:xfrm>
            <a:off x="5254704" y="5488662"/>
            <a:ext cx="8468558" cy="15240"/>
          </a:xfrm>
          <a:prstGeom prst="roundRect">
            <a:avLst>
              <a:gd name="adj" fmla="val 223256"/>
            </a:avLst>
          </a:prstGeom>
          <a:solidFill>
            <a:srgbClr val="D3D1C9"/>
          </a:solidFill>
          <a:ln/>
        </p:spPr>
        <p:txBody>
          <a:bodyPr/>
          <a:lstStyle/>
          <a:p>
            <a:endParaRPr lang="en-IN"/>
          </a:p>
        </p:txBody>
      </p:sp>
      <p:sp>
        <p:nvSpPr>
          <p:cNvPr id="19" name="Shape 13"/>
          <p:cNvSpPr/>
          <p:nvPr/>
        </p:nvSpPr>
        <p:spPr>
          <a:xfrm>
            <a:off x="793790" y="5617250"/>
            <a:ext cx="5434489" cy="807958"/>
          </a:xfrm>
          <a:prstGeom prst="roundRect">
            <a:avLst>
              <a:gd name="adj" fmla="val 4211"/>
            </a:avLst>
          </a:prstGeom>
          <a:solidFill>
            <a:srgbClr val="EDEBE3"/>
          </a:solidFill>
          <a:ln/>
        </p:spPr>
        <p:txBody>
          <a:bodyPr/>
          <a:lstStyle/>
          <a:p>
            <a:endParaRPr lang="en-IN"/>
          </a:p>
        </p:txBody>
      </p:sp>
      <p:pic>
        <p:nvPicPr>
          <p:cNvPr id="20" name="Image 4" descr="preencoded.png"/>
          <p:cNvPicPr>
            <a:picLocks noChangeAspect="1"/>
          </p:cNvPicPr>
          <p:nvPr/>
        </p:nvPicPr>
        <p:blipFill>
          <a:blip r:embed="rId7"/>
          <a:stretch>
            <a:fillRect/>
          </a:stretch>
        </p:blipFill>
        <p:spPr>
          <a:xfrm>
            <a:off x="3351490" y="5821918"/>
            <a:ext cx="318968" cy="398621"/>
          </a:xfrm>
          <a:prstGeom prst="rect">
            <a:avLst/>
          </a:prstGeom>
        </p:spPr>
      </p:pic>
      <p:sp>
        <p:nvSpPr>
          <p:cNvPr id="21" name="Text 14"/>
          <p:cNvSpPr/>
          <p:nvPr/>
        </p:nvSpPr>
        <p:spPr>
          <a:xfrm>
            <a:off x="6455093" y="5844064"/>
            <a:ext cx="4824651" cy="354330"/>
          </a:xfrm>
          <a:prstGeom prst="rect">
            <a:avLst/>
          </a:prstGeom>
          <a:noFill/>
          <a:ln/>
        </p:spPr>
        <p:txBody>
          <a:bodyPr wrap="none" lIns="0" tIns="0" rIns="0" bIns="0" rtlCol="0" anchor="t"/>
          <a:lstStyle/>
          <a:p>
            <a:pPr marL="0" indent="0" algn="l">
              <a:lnSpc>
                <a:spcPts val="2750"/>
              </a:lnSpc>
              <a:buNone/>
            </a:pPr>
            <a:r>
              <a:rPr lang="en-US" sz="2200" dirty="0">
                <a:solidFill>
                  <a:srgbClr val="161613"/>
                </a:solidFill>
                <a:latin typeface="DM Sans Medium" pitchFamily="34" charset="0"/>
                <a:ea typeface="DM Sans Medium" pitchFamily="34" charset="-122"/>
                <a:cs typeface="DM Sans Medium" pitchFamily="34" charset="-120"/>
              </a:rPr>
              <a:t>Email Address as per MCA database</a:t>
            </a:r>
            <a:endParaRPr lang="en-US" sz="2200" dirty="0"/>
          </a:p>
        </p:txBody>
      </p:sp>
      <p:sp>
        <p:nvSpPr>
          <p:cNvPr id="22" name="Shape 15"/>
          <p:cNvSpPr/>
          <p:nvPr/>
        </p:nvSpPr>
        <p:spPr>
          <a:xfrm>
            <a:off x="6341626" y="6409968"/>
            <a:ext cx="7381637" cy="15240"/>
          </a:xfrm>
          <a:prstGeom prst="roundRect">
            <a:avLst>
              <a:gd name="adj" fmla="val 223256"/>
            </a:avLst>
          </a:prstGeom>
          <a:solidFill>
            <a:srgbClr val="D3D1C9"/>
          </a:solidFill>
          <a:ln/>
        </p:spPr>
        <p:txBody>
          <a:bodyPr/>
          <a:lstStyle/>
          <a:p>
            <a:endParaRPr lang="en-IN"/>
          </a:p>
        </p:txBody>
      </p:sp>
      <p:sp>
        <p:nvSpPr>
          <p:cNvPr id="23" name="Shape 16"/>
          <p:cNvSpPr/>
          <p:nvPr/>
        </p:nvSpPr>
        <p:spPr>
          <a:xfrm>
            <a:off x="793790" y="6538555"/>
            <a:ext cx="6521410" cy="807958"/>
          </a:xfrm>
          <a:prstGeom prst="roundRect">
            <a:avLst>
              <a:gd name="adj" fmla="val 4211"/>
            </a:avLst>
          </a:prstGeom>
          <a:solidFill>
            <a:srgbClr val="EDEBE3"/>
          </a:solidFill>
          <a:ln/>
        </p:spPr>
        <p:txBody>
          <a:bodyPr/>
          <a:lstStyle/>
          <a:p>
            <a:endParaRPr lang="en-IN"/>
          </a:p>
        </p:txBody>
      </p:sp>
      <p:pic>
        <p:nvPicPr>
          <p:cNvPr id="24" name="Image 5" descr="preencoded.png"/>
          <p:cNvPicPr>
            <a:picLocks noChangeAspect="1"/>
          </p:cNvPicPr>
          <p:nvPr/>
        </p:nvPicPr>
        <p:blipFill>
          <a:blip r:embed="rId8"/>
          <a:stretch>
            <a:fillRect/>
          </a:stretch>
        </p:blipFill>
        <p:spPr>
          <a:xfrm>
            <a:off x="3895011" y="6743224"/>
            <a:ext cx="318968" cy="398621"/>
          </a:xfrm>
          <a:prstGeom prst="rect">
            <a:avLst/>
          </a:prstGeom>
        </p:spPr>
      </p:pic>
      <p:sp>
        <p:nvSpPr>
          <p:cNvPr id="25" name="Text 17"/>
          <p:cNvSpPr/>
          <p:nvPr/>
        </p:nvSpPr>
        <p:spPr>
          <a:xfrm>
            <a:off x="7542014" y="6765369"/>
            <a:ext cx="4980027" cy="354330"/>
          </a:xfrm>
          <a:prstGeom prst="rect">
            <a:avLst/>
          </a:prstGeom>
          <a:noFill/>
          <a:ln/>
        </p:spPr>
        <p:txBody>
          <a:bodyPr wrap="none" lIns="0" tIns="0" rIns="0" bIns="0" rtlCol="0" anchor="t"/>
          <a:lstStyle/>
          <a:p>
            <a:pPr marL="0" indent="0" algn="l">
              <a:lnSpc>
                <a:spcPts val="2750"/>
              </a:lnSpc>
              <a:buNone/>
            </a:pPr>
            <a:r>
              <a:rPr lang="en-US" sz="2200" dirty="0">
                <a:solidFill>
                  <a:srgbClr val="161613"/>
                </a:solidFill>
                <a:latin typeface="DM Sans Medium" pitchFamily="34" charset="0"/>
                <a:ea typeface="DM Sans Medium" pitchFamily="34" charset="-122"/>
                <a:cs typeface="DM Sans Medium" pitchFamily="34" charset="-120"/>
              </a:rPr>
              <a:t>Email made available by other person</a:t>
            </a:r>
            <a:endParaRPr lang="en-US" sz="2200" dirty="0"/>
          </a:p>
        </p:txBody>
      </p:sp>
      <p:sp>
        <p:nvSpPr>
          <p:cNvPr id="26" name="Slide Number Placeholder 5">
            <a:extLst>
              <a:ext uri="{FF2B5EF4-FFF2-40B4-BE49-F238E27FC236}">
                <a16:creationId xmlns:a16="http://schemas.microsoft.com/office/drawing/2014/main" id="{B39CBB17-0380-0D69-FA46-BFC75DF153F3}"/>
              </a:ext>
            </a:extLst>
          </p:cNvPr>
          <p:cNvSpPr txBox="1">
            <a:spLocks/>
          </p:cNvSpPr>
          <p:nvPr/>
        </p:nvSpPr>
        <p:spPr>
          <a:xfrm>
            <a:off x="10903969" y="7791450"/>
            <a:ext cx="3553968" cy="438150"/>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a:t>Adv. Srinarayan Toshniwal, CA, CS </a:t>
            </a:r>
            <a:endParaRPr lang="en-IN"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B.Tech Graduates Vacancy at Shaadi.com">
            <a:extLst>
              <a:ext uri="{FF2B5EF4-FFF2-40B4-BE49-F238E27FC236}">
                <a16:creationId xmlns:a16="http://schemas.microsoft.com/office/drawing/2014/main" id="{1C76846D-51BF-ADB2-406E-CE6C7D7C00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676" y="510907"/>
            <a:ext cx="13044668" cy="7244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742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pic>
        <p:nvPicPr>
          <p:cNvPr id="3" name="Image 1" descr="preencoded.png"/>
          <p:cNvPicPr>
            <a:picLocks noChangeAspect="1"/>
          </p:cNvPicPr>
          <p:nvPr/>
        </p:nvPicPr>
        <p:blipFill>
          <a:blip r:embed="rId4"/>
          <a:stretch>
            <a:fillRect/>
          </a:stretch>
        </p:blipFill>
        <p:spPr>
          <a:xfrm>
            <a:off x="9427488" y="1655088"/>
            <a:ext cx="4919424" cy="4919424"/>
          </a:xfrm>
          <a:prstGeom prst="rect">
            <a:avLst/>
          </a:prstGeom>
        </p:spPr>
      </p:pic>
      <p:sp>
        <p:nvSpPr>
          <p:cNvPr id="4" name="Text 0"/>
          <p:cNvSpPr/>
          <p:nvPr/>
        </p:nvSpPr>
        <p:spPr>
          <a:xfrm>
            <a:off x="793790" y="1050131"/>
            <a:ext cx="5670590" cy="708779"/>
          </a:xfrm>
          <a:prstGeom prst="rect">
            <a:avLst/>
          </a:prstGeom>
          <a:noFill/>
          <a:ln/>
        </p:spPr>
        <p:txBody>
          <a:bodyPr wrap="none" lIns="0" tIns="0" rIns="0" bIns="0" rtlCol="0" anchor="t"/>
          <a:lstStyle/>
          <a:p>
            <a:pPr marL="0" indent="0" algn="l">
              <a:lnSpc>
                <a:spcPts val="5550"/>
              </a:lnSpc>
              <a:buNone/>
            </a:pPr>
            <a:r>
              <a:rPr lang="en-US" sz="4450" b="1" dirty="0">
                <a:solidFill>
                  <a:srgbClr val="161613"/>
                </a:solidFill>
                <a:latin typeface="DM Sans Medium" pitchFamily="34" charset="0"/>
                <a:ea typeface="DM Sans Medium" pitchFamily="34" charset="-122"/>
                <a:cs typeface="DM Sans Medium" pitchFamily="34" charset="-120"/>
              </a:rPr>
              <a:t>e-Appeals Scheme</a:t>
            </a:r>
            <a:endParaRPr lang="en-US" sz="4450" dirty="0"/>
          </a:p>
        </p:txBody>
      </p:sp>
      <p:sp>
        <p:nvSpPr>
          <p:cNvPr id="5" name="Text 1"/>
          <p:cNvSpPr/>
          <p:nvPr/>
        </p:nvSpPr>
        <p:spPr>
          <a:xfrm>
            <a:off x="793790" y="2099072"/>
            <a:ext cx="7556421" cy="1451610"/>
          </a:xfrm>
          <a:prstGeom prst="rect">
            <a:avLst/>
          </a:prstGeom>
          <a:noFill/>
          <a:ln/>
        </p:spPr>
        <p:txBody>
          <a:bodyPr wrap="square" lIns="0" tIns="0" rIns="0" bIns="0" rtlCol="0" anchor="t"/>
          <a:lstStyle/>
          <a:p>
            <a:pPr marL="0" indent="0" algn="l">
              <a:lnSpc>
                <a:spcPts val="2850"/>
              </a:lnSpc>
              <a:buNone/>
            </a:pPr>
            <a:r>
              <a:rPr lang="en-US" sz="1750" dirty="0">
                <a:solidFill>
                  <a:srgbClr val="161613"/>
                </a:solidFill>
                <a:latin typeface="Inter" pitchFamily="34" charset="0"/>
                <a:ea typeface="Inter" pitchFamily="34" charset="-122"/>
                <a:cs typeface="Inter" pitchFamily="34" charset="-120"/>
              </a:rPr>
              <a:t>The CBDT launched the e-Appeals Scheme 2023 via Notification 33/2023 to address pending income tax appeals, particularly for TDS/TCS defaults. This initiative streamlines appeal processes, enhancing efficiency and transparency in the tax system.</a:t>
            </a:r>
            <a:endParaRPr lang="en-US" sz="1750" dirty="0"/>
          </a:p>
        </p:txBody>
      </p:sp>
      <p:sp>
        <p:nvSpPr>
          <p:cNvPr id="6" name="Text 2"/>
          <p:cNvSpPr/>
          <p:nvPr/>
        </p:nvSpPr>
        <p:spPr>
          <a:xfrm>
            <a:off x="793790" y="3890843"/>
            <a:ext cx="7556421" cy="1133951"/>
          </a:xfrm>
          <a:prstGeom prst="rect">
            <a:avLst/>
          </a:prstGeom>
          <a:noFill/>
          <a:ln/>
        </p:spPr>
        <p:txBody>
          <a:bodyPr wrap="square" lIns="0" tIns="0" rIns="0" bIns="0" rtlCol="0" anchor="t"/>
          <a:lstStyle/>
          <a:p>
            <a:pPr marL="0" indent="0" algn="l">
              <a:lnSpc>
                <a:spcPts val="4450"/>
              </a:lnSpc>
              <a:buNone/>
            </a:pPr>
            <a:r>
              <a:rPr lang="en-US" sz="3550" b="1" dirty="0">
                <a:solidFill>
                  <a:srgbClr val="161613"/>
                </a:solidFill>
                <a:latin typeface="DM Sans Medium" pitchFamily="34" charset="0"/>
                <a:ea typeface="DM Sans Medium" pitchFamily="34" charset="-122"/>
                <a:cs typeface="DM Sans Medium" pitchFamily="34" charset="-120"/>
              </a:rPr>
              <a:t>Introduction to e-Appeals Scheme 2023</a:t>
            </a:r>
            <a:endParaRPr lang="en-US" sz="3550" dirty="0"/>
          </a:p>
        </p:txBody>
      </p:sp>
      <p:sp>
        <p:nvSpPr>
          <p:cNvPr id="7" name="Text 3"/>
          <p:cNvSpPr/>
          <p:nvPr/>
        </p:nvSpPr>
        <p:spPr>
          <a:xfrm>
            <a:off x="793790" y="5364956"/>
            <a:ext cx="7556421" cy="1814513"/>
          </a:xfrm>
          <a:prstGeom prst="rect">
            <a:avLst/>
          </a:prstGeom>
          <a:noFill/>
          <a:ln/>
        </p:spPr>
        <p:txBody>
          <a:bodyPr wrap="square" lIns="0" tIns="0" rIns="0" bIns="0" rtlCol="0" anchor="t"/>
          <a:lstStyle/>
          <a:p>
            <a:pPr marL="0" indent="0" algn="l">
              <a:lnSpc>
                <a:spcPts val="2850"/>
              </a:lnSpc>
              <a:buNone/>
            </a:pPr>
            <a:r>
              <a:rPr lang="en-US" sz="1750" dirty="0">
                <a:solidFill>
                  <a:srgbClr val="161613"/>
                </a:solidFill>
                <a:latin typeface="Inter" pitchFamily="34" charset="0"/>
                <a:ea typeface="Inter" pitchFamily="34" charset="-122"/>
                <a:cs typeface="Inter" pitchFamily="34" charset="-120"/>
              </a:rPr>
              <a:t>The Finance Act 2023 established the Joint Commissioner (Appeals) through a section 246 amendment to handle small appeal disputes. Implemented May 29, 2023, the scheme defines application scope, procedures, penalties, and rectification processes, creating a structured framework for expedited resolution of minor tax disputes.</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2024</TotalTime>
  <Words>2539</Words>
  <Application>Microsoft Office PowerPoint</Application>
  <PresentationFormat>Custom</PresentationFormat>
  <Paragraphs>212</Paragraphs>
  <Slides>31</Slides>
  <Notes>24</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31</vt:i4>
      </vt:variant>
    </vt:vector>
  </HeadingPairs>
  <TitlesOfParts>
    <vt:vector size="43" baseType="lpstr">
      <vt:lpstr>DM Sans Medium</vt:lpstr>
      <vt:lpstr>Arial</vt:lpstr>
      <vt:lpstr>Aptos Display</vt:lpstr>
      <vt:lpstr>Calibri</vt:lpstr>
      <vt:lpstr>Palatino Linotype</vt:lpstr>
      <vt:lpstr>Verdana</vt:lpstr>
      <vt:lpstr>Aptos</vt:lpstr>
      <vt:lpstr>Inter</vt:lpstr>
      <vt:lpstr>Office Theme</vt:lpstr>
      <vt:lpstr>3_Office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E-Appeals Scheme, 2023: Procedural flow</vt:lpstr>
      <vt:lpstr>CIT(A) vs JCIT(A)</vt:lpstr>
      <vt:lpstr>Matters not under purview of JCIT(A)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Judgements</vt:lpstr>
      <vt:lpstr>144 vs 143(3)</vt:lpstr>
      <vt:lpstr> Revision Not Allowed During Pending Appeal</vt:lpstr>
      <vt:lpstr>Dismissal for Non-Payment of Advance Tax Set Aside</vt:lpstr>
      <vt:lpstr>Failure to Serve Physical Notice Despite Opt-Out</vt:lpstr>
      <vt:lpstr>CIT(A) Cannot Dismiss Appeal for Non-Prosecution</vt:lpstr>
      <vt:lpstr>Implied Delay Condonation</vt:lpstr>
      <vt:lpstr>Notice served on other email id</vt:lpstr>
      <vt:lpstr>Notice served on Accountant’s email id</vt:lpstr>
      <vt:lpstr>Who’s first</vt:lpstr>
      <vt:lpstr>CIT(A) lacks Remand Power in 143(3) Cases</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KARUNAKAR  SANDABOINA</cp:lastModifiedBy>
  <cp:revision>64</cp:revision>
  <cp:lastPrinted>2025-06-09T11:41:14Z</cp:lastPrinted>
  <dcterms:created xsi:type="dcterms:W3CDTF">2025-06-07T16:27:14Z</dcterms:created>
  <dcterms:modified xsi:type="dcterms:W3CDTF">2025-06-10T11:35:14Z</dcterms:modified>
</cp:coreProperties>
</file>