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80" r:id="rId5"/>
    <p:sldId id="259" r:id="rId6"/>
    <p:sldId id="296" r:id="rId7"/>
    <p:sldId id="297" r:id="rId8"/>
    <p:sldId id="260" r:id="rId9"/>
    <p:sldId id="282" r:id="rId10"/>
    <p:sldId id="283" r:id="rId11"/>
    <p:sldId id="284" r:id="rId12"/>
    <p:sldId id="281" r:id="rId13"/>
    <p:sldId id="261" r:id="rId14"/>
    <p:sldId id="285" r:id="rId15"/>
    <p:sldId id="262" r:id="rId16"/>
    <p:sldId id="263" r:id="rId17"/>
    <p:sldId id="268" r:id="rId18"/>
    <p:sldId id="265" r:id="rId19"/>
    <p:sldId id="298" r:id="rId20"/>
    <p:sldId id="266" r:id="rId21"/>
    <p:sldId id="288" r:id="rId22"/>
    <p:sldId id="289" r:id="rId23"/>
    <p:sldId id="291" r:id="rId24"/>
    <p:sldId id="286" r:id="rId25"/>
    <p:sldId id="299" r:id="rId26"/>
    <p:sldId id="290" r:id="rId27"/>
    <p:sldId id="269" r:id="rId28"/>
    <p:sldId id="292" r:id="rId29"/>
    <p:sldId id="270" r:id="rId30"/>
    <p:sldId id="277" r:id="rId31"/>
    <p:sldId id="272" r:id="rId32"/>
    <p:sldId id="278" r:id="rId33"/>
    <p:sldId id="273" r:id="rId34"/>
    <p:sldId id="274" r:id="rId35"/>
    <p:sldId id="275" r:id="rId36"/>
    <p:sldId id="279" r:id="rId37"/>
    <p:sldId id="276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72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415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6920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9767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7525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2626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7908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73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151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36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716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152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572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58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16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225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AF18A-C0AB-49CC-8604-CF1EA5DBF194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797A4C-0880-4DC6-8184-E7FEF17A2C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34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CA MV KALI PRASAD FCA</a:t>
            </a:r>
            <a:br>
              <a:rPr lang="en-US" dirty="0">
                <a:latin typeface="Century Gothic" panose="020B0502020202020204" pitchFamily="34" charset="0"/>
              </a:rPr>
            </a:br>
            <a:r>
              <a:rPr lang="en-US" dirty="0">
                <a:latin typeface="Century Gothic" panose="020B0502020202020204" pitchFamily="34" charset="0"/>
              </a:rPr>
              <a:t>Sr. Partne</a:t>
            </a:r>
            <a:r>
              <a:rPr lang="en-US" dirty="0"/>
              <a:t>r, KALI &amp; Co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19303"/>
            <a:ext cx="7766936" cy="1293223"/>
          </a:xfrm>
        </p:spPr>
        <p:txBody>
          <a:bodyPr>
            <a:normAutofit fontScale="70000" lnSpcReduction="20000"/>
          </a:bodyPr>
          <a:lstStyle/>
          <a:p>
            <a:r>
              <a:rPr lang="en-US" sz="5400" dirty="0"/>
              <a:t>Welcomes you to a presentation</a:t>
            </a:r>
          </a:p>
          <a:p>
            <a:r>
              <a:rPr lang="en-US" sz="5400" dirty="0"/>
              <a:t> on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445079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3200" dirty="0">
                <a:latin typeface="Century Gothic" panose="020B0502020202020204" pitchFamily="34" charset="0"/>
              </a:rPr>
              <a:t>LOANS</a:t>
            </a:r>
            <a:endParaRPr lang="en-IN" sz="3200" dirty="0">
              <a:latin typeface="Century Gothic" panose="020B0502020202020204" pitchFamily="34" charset="0"/>
            </a:endParaRP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Bifurcated in to Secured, Unsecured, long term, short term, related parties, Banks, Indigenous, Foreign currency </a:t>
            </a:r>
            <a:r>
              <a:rPr lang="en-US" sz="3200" dirty="0" err="1">
                <a:latin typeface="Century Gothic" panose="020B0502020202020204" pitchFamily="34" charset="0"/>
              </a:rPr>
              <a:t>etc</a:t>
            </a:r>
            <a:endParaRPr lang="en-US" sz="3200" dirty="0">
              <a:latin typeface="Century Gothic" panose="020B0502020202020204" pitchFamily="34" charset="0"/>
            </a:endParaRP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Examine the register of charges to match with the ledger balance</a:t>
            </a: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Debentures,</a:t>
            </a:r>
          </a:p>
          <a:p>
            <a:pPr marL="457200" lvl="1" indent="0">
              <a:buNone/>
            </a:pP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18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LIABILITIES AND PROVISIONS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Trade payables being Suppliers, service providers, utilities, etc.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Outstanding expenses being salaries, rents, so on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Current outstanding of long term loans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Working capital limits from FI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Long term provisions like retirement benefits, (Gratuity, PF, ESI, </a:t>
            </a:r>
            <a:r>
              <a:rPr lang="en-US" sz="2400" dirty="0" err="1">
                <a:latin typeface="Century Gothic" panose="020B0502020202020204" pitchFamily="34" charset="0"/>
              </a:rPr>
              <a:t>etc</a:t>
            </a:r>
            <a:r>
              <a:rPr lang="en-US" sz="2400" dirty="0">
                <a:latin typeface="Century Gothic" panose="020B0502020202020204" pitchFamily="34" charset="0"/>
              </a:rPr>
              <a:t>)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Short term provisions ( Income Tax, GST, Auditors fee )</a:t>
            </a:r>
          </a:p>
          <a:p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8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EXPENSE LEDGERS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>
                <a:latin typeface="Century Gothic" panose="020B0502020202020204" pitchFamily="34" charset="0"/>
              </a:rPr>
              <a:t>Categorized as</a:t>
            </a:r>
          </a:p>
          <a:p>
            <a:pPr lvl="1"/>
            <a:r>
              <a:rPr lang="en-US" sz="3200" dirty="0">
                <a:latin typeface="Century Gothic" panose="020B0502020202020204" pitchFamily="34" charset="0"/>
              </a:rPr>
              <a:t>Manufacturing, operating, administrative, marketing, Finance, so on</a:t>
            </a:r>
          </a:p>
          <a:p>
            <a:pPr marL="457200" lvl="1" indent="0">
              <a:buNone/>
            </a:pP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63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527739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Examine the fixed Assets register. ( in case of small companies no register is, in fact, maintained)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Distinguish between Assets bought and self generated assets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Bought assets could again be indigenous or imported.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Trace opening balances to previous balance sheet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additions/ deletions/ retired assets, 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for compliance with AS/ </a:t>
            </a:r>
            <a:r>
              <a:rPr lang="en-US" sz="2800" dirty="0" err="1">
                <a:latin typeface="Century Gothic" panose="020B0502020202020204" pitchFamily="34" charset="0"/>
              </a:rPr>
              <a:t>Ind</a:t>
            </a:r>
            <a:r>
              <a:rPr lang="en-US" sz="2800" dirty="0">
                <a:latin typeface="Century Gothic" panose="020B0502020202020204" pitchFamily="34" charset="0"/>
              </a:rPr>
              <a:t> AS on borrowing costs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entries for depreciation with schedule of depreciation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profit or loss on sale of assets</a:t>
            </a:r>
          </a:p>
        </p:txBody>
      </p:sp>
    </p:spTree>
    <p:extLst>
      <p:ext uri="{BB962C8B-B14F-4D97-AF65-F5344CB8AC3E}">
        <p14:creationId xmlns:p14="http://schemas.microsoft.com/office/powerpoint/2010/main" val="3109417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In case of self generated assets, ensure that the cost is as per their cost records and no un earned profits are added in to the cost of assets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In case of imported assets with Foreign currency loans, ensure compliance with AS/ </a:t>
            </a:r>
            <a:r>
              <a:rPr lang="en-US" sz="2800" dirty="0" err="1">
                <a:latin typeface="Century Gothic" panose="020B0502020202020204" pitchFamily="34" charset="0"/>
              </a:rPr>
              <a:t>Ind</a:t>
            </a:r>
            <a:r>
              <a:rPr lang="en-US" sz="2800" dirty="0">
                <a:latin typeface="Century Gothic" panose="020B0502020202020204" pitchFamily="34" charset="0"/>
              </a:rPr>
              <a:t> AS on Foreign currency transactions.</a:t>
            </a:r>
          </a:p>
          <a:p>
            <a:pPr marL="0" indent="0">
              <a:buNone/>
            </a:pPr>
            <a:endParaRPr lang="en-IN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77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74" y="609600"/>
            <a:ext cx="8385728" cy="762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1685109"/>
            <a:ext cx="8660048" cy="435625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Obtain management representation for 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a) date of commissioning or put to use for cutting off borrowing costs and for charging of depreciation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b) If any of the assets were retired or decided to be held for sale. 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c) If any assets were leased out or leased in. If yes, whether finance lease or operating lease.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d) If any assets were on a sale and lease back.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e) If any of the assets were revalued during the year</a:t>
            </a:r>
          </a:p>
          <a:p>
            <a:pPr marL="0" indent="0">
              <a:buNone/>
            </a:pPr>
            <a:r>
              <a:rPr lang="en-US" sz="2400" dirty="0">
                <a:latin typeface="Century Gothic" panose="020B0502020202020204" pitchFamily="34" charset="0"/>
              </a:rPr>
              <a:t>If the assets are held for sale or retired or on operating lease, ensure that they are not charged to depreciation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8066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4880"/>
          </a:xfrm>
        </p:spPr>
        <p:txBody>
          <a:bodyPr/>
          <a:lstStyle/>
          <a:p>
            <a:r>
              <a:rPr lang="en-US" dirty="0"/>
              <a:t>LOANS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1554481"/>
            <a:ext cx="8934368" cy="4486882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Trace opening balances to the earlier year financials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Pay special attention to fresh loans raised during the year. Examine the sanction letter for terms of the loan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Check if the loan is within permissible limits as per the Companies Act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Ensure that interest on loan is not credited to loan unless the interest is compounding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Check whether the loan is secured or unsecured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In case of a </a:t>
            </a:r>
            <a:r>
              <a:rPr lang="en-US" sz="2000" dirty="0" err="1">
                <a:latin typeface="Century Gothic" panose="020B0502020202020204" pitchFamily="34" charset="0"/>
              </a:rPr>
              <a:t>pvt.</a:t>
            </a:r>
            <a:r>
              <a:rPr lang="en-US" sz="2000" dirty="0">
                <a:latin typeface="Century Gothic" panose="020B0502020202020204" pitchFamily="34" charset="0"/>
              </a:rPr>
              <a:t> Co check that the loan is only from permitted persons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Check for related party disclosures if any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Ensure frequency of payments is as per schedule of repayments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1063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Scrutinize the repayments splitting between interest and principal amount.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Check for any EMI delayed or omitted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Any penal interest should be recorded separately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Check whether loan is an NPA as per IRAC norms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Enquire the reasons and penal interest for delayed or skipped EMIs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Check to see the classification of loan by the banks. In case of NPA interest is still to be provided for.</a:t>
            </a:r>
          </a:p>
          <a:p>
            <a:endParaRPr lang="en-US" sz="20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292294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384663"/>
            <a:ext cx="9392194" cy="408193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Any debtors account should, in the normal course, have a debit for the sale and a credit for the receipt.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Examine the credit policy of the entity and see if the credits are realized by the due date.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Discuss with TCWG if any LC are rescinded and corrective actions initiated.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In case of continuous debits without a corresponding credit, use your skepticism to see if it is getting doubtful and needs to be provided for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Invariably seek confirmation of balances from debtors. In case the management represents of any restrictions, carry out other suitable procedures to satisfy the reliability </a:t>
            </a:r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86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DEBTORS ACCOUNT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Particulars							</a:t>
            </a:r>
            <a:r>
              <a:rPr lang="en-US" dirty="0" err="1"/>
              <a:t>Dr.Rs</a:t>
            </a:r>
            <a:r>
              <a:rPr lang="en-US" dirty="0"/>
              <a:t>.			Cr. </a:t>
            </a:r>
            <a:r>
              <a:rPr lang="en-US" dirty="0" err="1"/>
              <a:t>Rs</a:t>
            </a:r>
            <a:r>
              <a:rPr lang="en-US" dirty="0"/>
              <a:t>.</a:t>
            </a:r>
          </a:p>
          <a:p>
            <a:r>
              <a:rPr lang="en-US" dirty="0"/>
              <a:t>Sale									300000</a:t>
            </a:r>
          </a:p>
          <a:p>
            <a:r>
              <a:rPr lang="en-US" dirty="0"/>
              <a:t>Bank													300000</a:t>
            </a:r>
          </a:p>
          <a:p>
            <a:r>
              <a:rPr lang="en-US" dirty="0"/>
              <a:t>Sale									300000</a:t>
            </a:r>
          </a:p>
          <a:p>
            <a:r>
              <a:rPr lang="en-US" dirty="0"/>
              <a:t>Bank													300000</a:t>
            </a:r>
          </a:p>
          <a:p>
            <a:r>
              <a:rPr lang="en-US" dirty="0"/>
              <a:t>----------------------------------------------------------------------------------</a:t>
            </a:r>
          </a:p>
          <a:p>
            <a:r>
              <a:rPr lang="en-US" dirty="0"/>
              <a:t>Sale									300000</a:t>
            </a:r>
          </a:p>
          <a:p>
            <a:r>
              <a:rPr lang="en-US" dirty="0"/>
              <a:t>Sale									300000</a:t>
            </a:r>
          </a:p>
          <a:p>
            <a:r>
              <a:rPr lang="en-US" dirty="0"/>
              <a:t>Sale									300000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08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5400" dirty="0">
                <a:latin typeface="Century Gothic" panose="020B0502020202020204" pitchFamily="34" charset="0"/>
              </a:rPr>
              <a:t>LEDGER SCRUTINY </a:t>
            </a:r>
          </a:p>
          <a:p>
            <a:pPr marL="0" indent="0" algn="ctr">
              <a:buNone/>
            </a:pPr>
            <a:endParaRPr lang="en-US" sz="5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5400" dirty="0">
                <a:latin typeface="Century Gothic" panose="020B0502020202020204" pitchFamily="34" charset="0"/>
              </a:rPr>
              <a:t>AS AN AUDIT PROCEDURE</a:t>
            </a:r>
            <a:r>
              <a:rPr lang="en-US" sz="6000" dirty="0"/>
              <a:t>.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1801005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53603" cy="696686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25012"/>
            <a:ext cx="9577009" cy="490641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Check for any opening balance being carried forward without any entry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Seek clarification from </a:t>
            </a:r>
            <a:r>
              <a:rPr lang="en-US" sz="2400" dirty="0" err="1">
                <a:latin typeface="Century Gothic" panose="020B0502020202020204" pitchFamily="34" charset="0"/>
              </a:rPr>
              <a:t>tcwg</a:t>
            </a:r>
            <a:r>
              <a:rPr lang="en-US" sz="2400" dirty="0">
                <a:latin typeface="Century Gothic" panose="020B0502020202020204" pitchFamily="34" charset="0"/>
              </a:rPr>
              <a:t> for the reasons. Consider if the amounts are to be written off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Check for sticky advances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Check the genuineness of any bad debts written off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Check for provision to be created for doubtful assets.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Calculate the ageing of debtors for classification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393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TDS AND TCS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Cross check with Form 26 AS and AIS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Check with GST portal for ITC receivable and GST payable as well as TDS on GST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TDS is possible under many heads.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Bifurcate in to various sources and match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In case of GST, watch out for multiple rates</a:t>
            </a:r>
          </a:p>
          <a:p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94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PREPAID EXPENSES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302689" cy="388077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Ensure earlier year prepaid expenses are routed to profit and loss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(This aspect generally gets omitted).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the basis for arriving at prepaid expenses and the arithmetic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Go through the payments of subsequent years to satisfy the genuineness of prepaid expenditure.</a:t>
            </a:r>
          </a:p>
          <a:p>
            <a:endParaRPr lang="en-IN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222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AMORTISATIONS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Amortization happens in case of intangible Assets.</a:t>
            </a:r>
          </a:p>
          <a:p>
            <a:r>
              <a:rPr lang="en-US" sz="3600" dirty="0">
                <a:latin typeface="Century Gothic" panose="020B0502020202020204" pitchFamily="34" charset="0"/>
              </a:rPr>
              <a:t>Check the Amortization schedules for intangibles such as leases etc.</a:t>
            </a:r>
          </a:p>
          <a:p>
            <a:r>
              <a:rPr lang="en-US" sz="3600" dirty="0">
                <a:latin typeface="Century Gothic" panose="020B0502020202020204" pitchFamily="34" charset="0"/>
              </a:rPr>
              <a:t>Amount of amortization is a charge to revenue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IN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79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LIABILITIES AND PROVISIONS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Trade payables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   Check if the payments are made as per the credit period.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   Check for bill to bill payment.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   Check if any payment is omitted and seek reasons    therefor.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   See if payments are made to MSME within the permissible time period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    Seek confirmations from creditors invariably</a:t>
            </a:r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499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back of unclaimed credits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Certain creditors may not claim the payments. Such of these balances should be written back to profit and loss account</a:t>
            </a:r>
            <a:endParaRPr lang="en-IN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3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69" cy="1010194"/>
          </a:xfrm>
        </p:spPr>
        <p:txBody>
          <a:bodyPr/>
          <a:lstStyle/>
          <a:p>
            <a:r>
              <a:rPr lang="en-US" dirty="0"/>
              <a:t>OUTSTANDING EXPENDITURE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776549"/>
            <a:ext cx="9235439" cy="426481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Century Gothic" panose="020B0502020202020204" pitchFamily="34" charset="0"/>
              </a:rPr>
              <a:t>Verify that last years outstanding expenses are paid off. (This point is ignored generally)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Last years outstanding balances are not carried forward except in circumstances such as suit filed.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Seek the basis for arriving at the values from various items. 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Follow the guidelines for estimates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Check subsequent year transactions to ensure paying off the outstanding expenses.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See that the TDS amounts and GST amounts are paid off before the due dates</a:t>
            </a:r>
          </a:p>
          <a:p>
            <a:endParaRPr lang="en-US" sz="19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2531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EXPENSES COULD BE 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Recurring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Occasional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Fixed time intervals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Year end entries</a:t>
            </a:r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709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CONSIDERATIONS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Century Gothic" panose="020B0502020202020204" pitchFamily="34" charset="0"/>
              </a:rPr>
              <a:t>There is a certain range of expenses for every entity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The expenses shall be range bound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Observe any extraneous items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There should not be any items which are extraordinarily large or small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Items such as salaries, rents, utilities should have repeated entries every month.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But for items like traveling, there cannot be credit entries.</a:t>
            </a:r>
          </a:p>
          <a:p>
            <a:pPr algn="just"/>
            <a:endParaRPr lang="en-US" sz="2400" dirty="0">
              <a:latin typeface="Century Gothic" panose="020B0502020202020204" pitchFamily="34" charset="0"/>
            </a:endParaRP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5169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en-US" dirty="0"/>
              <a:t>RECURRING EXPENDITURE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1515291"/>
            <a:ext cx="8934368" cy="4526071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Century Gothic" panose="020B0502020202020204" pitchFamily="34" charset="0"/>
              </a:rPr>
              <a:t>Expenses such as freight, transport, maintenance, </a:t>
            </a:r>
            <a:r>
              <a:rPr lang="en-US" sz="2400" dirty="0" err="1">
                <a:latin typeface="Century Gothic" panose="020B0502020202020204" pitchFamily="34" charset="0"/>
              </a:rPr>
              <a:t>etc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There is no specific amount or periodicity for these items.</a:t>
            </a:r>
          </a:p>
          <a:p>
            <a:pPr algn="just"/>
            <a:endParaRPr lang="en-US" sz="24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There would be a certain indicative ratio of such expenses to the main transaction. 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Carry out analytical procedures to ascertain the genuineness of the transaction.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 Maintenance would be scheduled or unscheduled breakdown. Depending upon materiality, see  the cause of the breakdown and the reports of the technicians.</a:t>
            </a:r>
          </a:p>
          <a:p>
            <a:pPr marL="0" indent="0" algn="just">
              <a:buNone/>
            </a:pPr>
            <a:endParaRPr lang="en-IN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77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BACKDROP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200" dirty="0">
                <a:latin typeface="Century Gothic" panose="020B0502020202020204" pitchFamily="34" charset="0"/>
              </a:rPr>
              <a:t>Perhaps one of the most important substantive audit procedures is ledger scrutiny which merits attention.</a:t>
            </a:r>
          </a:p>
          <a:p>
            <a:pPr algn="just"/>
            <a:r>
              <a:rPr lang="en-US" sz="3200" dirty="0">
                <a:latin typeface="Century Gothic" panose="020B0502020202020204" pitchFamily="34" charset="0"/>
              </a:rPr>
              <a:t>It is an essential procedure before attempting to proceed to the compliance procedures</a:t>
            </a:r>
          </a:p>
          <a:p>
            <a:pPr algn="just"/>
            <a:r>
              <a:rPr lang="en-US" sz="3200" dirty="0">
                <a:latin typeface="Century Gothic" panose="020B0502020202020204" pitchFamily="34" charset="0"/>
              </a:rPr>
              <a:t>It is a highly skilled procedure and </a:t>
            </a:r>
            <a:r>
              <a:rPr lang="en-US" sz="3200" dirty="0" err="1">
                <a:latin typeface="Century Gothic" panose="020B0502020202020204" pitchFamily="34" charset="0"/>
              </a:rPr>
              <a:t>preferablly</a:t>
            </a:r>
            <a:r>
              <a:rPr lang="en-US" sz="3200" dirty="0">
                <a:latin typeface="Century Gothic" panose="020B0502020202020204" pitchFamily="34" charset="0"/>
              </a:rPr>
              <a:t> the engagement partner should take it up.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61691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48" y="609600"/>
            <a:ext cx="8411853" cy="500743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567543"/>
            <a:ext cx="8738425" cy="447381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Century Gothic" panose="020B0502020202020204" pitchFamily="34" charset="0"/>
              </a:rPr>
              <a:t>Power and fuel</a:t>
            </a:r>
          </a:p>
          <a:p>
            <a:pPr algn="just"/>
            <a:r>
              <a:rPr lang="en-US" sz="2800" dirty="0">
                <a:latin typeface="Century Gothic" panose="020B0502020202020204" pitchFamily="34" charset="0"/>
              </a:rPr>
              <a:t>This is tricky since minimum is payable irrespective of the consumption within the basic limits.</a:t>
            </a:r>
          </a:p>
          <a:p>
            <a:pPr algn="just"/>
            <a:r>
              <a:rPr lang="en-US" sz="2800" dirty="0">
                <a:latin typeface="Century Gothic" panose="020B0502020202020204" pitchFamily="34" charset="0"/>
              </a:rPr>
              <a:t>There would be an approximate estimate of consumption per unit of output. </a:t>
            </a:r>
          </a:p>
          <a:p>
            <a:pPr algn="just"/>
            <a:r>
              <a:rPr lang="en-US" sz="2800" dirty="0">
                <a:latin typeface="Century Gothic" panose="020B0502020202020204" pitchFamily="34" charset="0"/>
              </a:rPr>
              <a:t>This would help in assuring the veracity of the entry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72327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salaries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554481"/>
            <a:ext cx="8882116" cy="448688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There has to be more or less the same amount of salaries but for the increments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There cannot be any credit entry in the account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There should be 12 entries for the year, one for each month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In case of multiple locations, then 12 entries for each location.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Gross salary should be debited and not just the amount paid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Check the implications for PF, ESI, TDS etc.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Cross check with the TDS returns filed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IN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7974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Century Gothic" panose="020B0502020202020204" pitchFamily="34" charset="0"/>
              </a:rPr>
              <a:t>This poses a challenge about calculation, incentives, overtime wages, etc.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There could be works outsourced. Check for TDS on works outsourced.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Cross check the entry with wage policy and any agreement with the union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Check the deductions such as PF ESI etc.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65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en-US" dirty="0"/>
              <a:t>Rent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789611"/>
            <a:ext cx="8751488" cy="4251751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Just as in case of salaries, there should be 12 entries for 12 months</a:t>
            </a:r>
            <a:endParaRPr lang="en-IN" sz="2400" dirty="0">
              <a:latin typeface="Century Gothic" panose="020B0502020202020204" pitchFamily="34" charset="0"/>
            </a:endParaRPr>
          </a:p>
          <a:p>
            <a:r>
              <a:rPr lang="en-IN" sz="2400" dirty="0">
                <a:latin typeface="Century Gothic" panose="020B0502020202020204" pitchFamily="34" charset="0"/>
              </a:rPr>
              <a:t>In case of multiple locations such as branches, go downs, showrooms, stockyards, </a:t>
            </a:r>
            <a:r>
              <a:rPr lang="en-IN" sz="2400" dirty="0" err="1">
                <a:latin typeface="Century Gothic" panose="020B0502020202020204" pitchFamily="34" charset="0"/>
              </a:rPr>
              <a:t>etc</a:t>
            </a:r>
            <a:r>
              <a:rPr lang="en-IN" sz="2400" dirty="0">
                <a:latin typeface="Century Gothic" panose="020B0502020202020204" pitchFamily="34" charset="0"/>
              </a:rPr>
              <a:t>, entries shall be for each of the property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Check for TDS on rent, GST, </a:t>
            </a:r>
            <a:r>
              <a:rPr lang="en-US" sz="2400" dirty="0" err="1">
                <a:latin typeface="Century Gothic" panose="020B0502020202020204" pitchFamily="34" charset="0"/>
              </a:rPr>
              <a:t>etc</a:t>
            </a:r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Check the rental agreement for any increment on rent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There cannot be any entry for credit to rent account.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Rent received cannot be netted off with </a:t>
            </a:r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56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en-US" dirty="0"/>
              <a:t>Interest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410789"/>
            <a:ext cx="8869053" cy="463057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Check the periodicity of interest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Interest component of lease, EMI, </a:t>
            </a:r>
            <a:r>
              <a:rPr lang="en-US" sz="2800" dirty="0" err="1">
                <a:latin typeface="Century Gothic" panose="020B0502020202020204" pitchFamily="34" charset="0"/>
              </a:rPr>
              <a:t>etc</a:t>
            </a:r>
            <a:r>
              <a:rPr lang="en-US" sz="2800" dirty="0">
                <a:latin typeface="Century Gothic" panose="020B0502020202020204" pitchFamily="34" charset="0"/>
              </a:rPr>
              <a:t> should be different.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Interest on each term loan and working capital limits shall be recorded separately for different loans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Ensure that TDS is deducted on interest paid to persons other than banks </a:t>
            </a:r>
          </a:p>
          <a:p>
            <a:r>
              <a:rPr lang="en-IN" sz="2800" dirty="0">
                <a:latin typeface="Century Gothic" panose="020B0502020202020204" pitchFamily="34" charset="0"/>
              </a:rPr>
              <a:t>Interest received and interest paid cannot be set off</a:t>
            </a:r>
          </a:p>
          <a:p>
            <a:endParaRPr lang="en-IN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805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en-US" dirty="0" err="1"/>
              <a:t>Exps</a:t>
            </a:r>
            <a:r>
              <a:rPr lang="en-US" dirty="0"/>
              <a:t>. where there can also be credits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358537"/>
            <a:ext cx="8751488" cy="468282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An expenditure like travelling might have both debit and credit entries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On purchase of tickets, traveling is debited. Upon cancellation of tickets, traveling is credited.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However, reimbursement of expenditure is a separate line item and should not be set off</a:t>
            </a:r>
          </a:p>
          <a:p>
            <a:endParaRPr lang="en-US" sz="2800" dirty="0">
              <a:latin typeface="Century Gothic" panose="020B0502020202020204" pitchFamily="34" charset="0"/>
            </a:endParaRPr>
          </a:p>
          <a:p>
            <a:r>
              <a:rPr lang="en-US" sz="2800" dirty="0">
                <a:latin typeface="Century Gothic" panose="020B0502020202020204" pitchFamily="34" charset="0"/>
              </a:rPr>
              <a:t>Ensure that GST is accounted for separately and ITC is claimed.</a:t>
            </a:r>
          </a:p>
        </p:txBody>
      </p:sp>
    </p:spTree>
    <p:extLst>
      <p:ext uri="{BB962C8B-B14F-4D97-AF65-F5344CB8AC3E}">
        <p14:creationId xmlns:p14="http://schemas.microsoft.com/office/powerpoint/2010/main" val="26309807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874"/>
          </a:xfrm>
        </p:spPr>
        <p:txBody>
          <a:bodyPr/>
          <a:lstStyle/>
          <a:p>
            <a:r>
              <a:rPr lang="en-US" dirty="0"/>
              <a:t>Travel </a:t>
            </a:r>
            <a:r>
              <a:rPr lang="en-US" dirty="0" err="1"/>
              <a:t>exps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06" y="16642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This item is to be bifurcated in to inland and foreign travel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Further to be bifurcated as travel of directors and others.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See that the capital expenditure is added to the asset account and not to travel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the policy of the company for travel, limits, eligibility </a:t>
            </a:r>
          </a:p>
          <a:p>
            <a:endParaRPr lang="en-IN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643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en-US" dirty="0"/>
              <a:t>INCOME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515291"/>
            <a:ext cx="8882116" cy="452607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Operating Income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Could be sale of goods or sale of services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This could pose problems where the goods and services are heterogeneous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There could be multiple products as in case of a super market or limited few products as a car dealer.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Check the monthly values with the GST returns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IN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293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</p:spPr>
        <p:txBody>
          <a:bodyPr/>
          <a:lstStyle/>
          <a:p>
            <a:r>
              <a:rPr lang="en-US" dirty="0"/>
              <a:t>INTERESTS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423851"/>
            <a:ext cx="8947431" cy="461751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Interests shall be recorded at gross values and not just the amount credited to the account.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In case of cumulative interest, credit interest at gross value and debit the deposit at net value after TDS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Record TDS separately for each deposit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Separate ledgers shall be opened for separate deposit</a:t>
            </a:r>
          </a:p>
          <a:p>
            <a:endParaRPr lang="en-IN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249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DIVIDENDS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In case of an investment Company, dividends shall be operating income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Record dividends at gross value and NOT net of TDS.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Dividends from Companies should be different from Dividends from others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Cross check with the investments register</a:t>
            </a:r>
          </a:p>
          <a:p>
            <a:endParaRPr lang="en-US" sz="2800" dirty="0">
              <a:latin typeface="Century Gothic" panose="020B0502020202020204" pitchFamily="34" charset="0"/>
            </a:endParaRPr>
          </a:p>
          <a:p>
            <a:endParaRPr lang="en-IN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79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4297"/>
            <a:ext cx="8596668" cy="431706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Century Gothic" panose="020B0502020202020204" pitchFamily="34" charset="0"/>
              </a:rPr>
              <a:t>We state in the audit reports that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“the financial statements are in agreement of the books of account maintained by the Company…..”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Ledger scrutiny helps the auditor immensely in satisfying himself that the financial statements are in agreement with the books of account and that they are free from any misstatement.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We follow the test check in the course of an audit. Possibly some items might have skipped the attention of the auditor</a:t>
            </a:r>
          </a:p>
          <a:p>
            <a:pPr algn="just"/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5432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2800" dirty="0">
                <a:latin typeface="Century Gothic" panose="020B0502020202020204" pitchFamily="34" charset="0"/>
              </a:rPr>
              <a:t>THAT IS IT FRIENDS</a:t>
            </a:r>
          </a:p>
          <a:p>
            <a:r>
              <a:rPr lang="en-US" sz="11200" dirty="0">
                <a:latin typeface="Century Gothic" panose="020B0502020202020204" pitchFamily="34" charset="0"/>
              </a:rPr>
              <a:t>I have covered in general the procedures for scrutiny of ledgers.</a:t>
            </a:r>
            <a:endParaRPr lang="en-IN" sz="11200" dirty="0">
              <a:latin typeface="Century Gothic" panose="020B0502020202020204" pitchFamily="34" charset="0"/>
            </a:endParaRPr>
          </a:p>
          <a:p>
            <a:r>
              <a:rPr lang="en-US" sz="11200" dirty="0">
                <a:latin typeface="Century Gothic" panose="020B0502020202020204" pitchFamily="34" charset="0"/>
              </a:rPr>
              <a:t>Nice of you all to have heard me patiently</a:t>
            </a:r>
          </a:p>
          <a:p>
            <a:r>
              <a:rPr lang="en-US" sz="11200" dirty="0">
                <a:latin typeface="Century Gothic" panose="020B0502020202020204" pitchFamily="34" charset="0"/>
              </a:rPr>
              <a:t>You may reach me on</a:t>
            </a:r>
          </a:p>
          <a:p>
            <a:endParaRPr lang="en-US" sz="5800" dirty="0">
              <a:latin typeface="Century Gothic" panose="020B0502020202020204" pitchFamily="34" charset="0"/>
            </a:endParaRPr>
          </a:p>
          <a:p>
            <a:pPr algn="ctr"/>
            <a:r>
              <a:rPr lang="en-US" sz="12300" b="1" dirty="0">
                <a:latin typeface="Century Gothic" panose="020B0502020202020204" pitchFamily="34" charset="0"/>
              </a:rPr>
              <a:t>9849041466</a:t>
            </a:r>
          </a:p>
          <a:p>
            <a:pPr algn="ctr"/>
            <a:endParaRPr lang="en-US" b="1" dirty="0">
              <a:latin typeface="Century Gothic" panose="020B0502020202020204" pitchFamily="34" charset="0"/>
            </a:endParaRPr>
          </a:p>
          <a:p>
            <a:pPr algn="ctr"/>
            <a:endParaRPr lang="en-US" sz="111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1100" b="1" dirty="0">
                <a:latin typeface="Century Gothic" panose="020B0502020202020204" pitchFamily="34" charset="0"/>
              </a:rPr>
              <a:t>Have a nice evening</a:t>
            </a:r>
          </a:p>
          <a:p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80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>
                <a:latin typeface="Century Gothic" panose="020B0502020202020204" pitchFamily="34" charset="0"/>
              </a:rPr>
              <a:t>This procedure is to be carried out after  the substantive procedures are carried out and corrective entries are passed.</a:t>
            </a:r>
          </a:p>
          <a:p>
            <a:pPr algn="just"/>
            <a:r>
              <a:rPr lang="en-US" sz="3200" dirty="0">
                <a:latin typeface="Century Gothic" panose="020B0502020202020204" pitchFamily="34" charset="0"/>
              </a:rPr>
              <a:t>Before the trial balance is accepted.</a:t>
            </a:r>
          </a:p>
          <a:p>
            <a:pPr algn="just"/>
            <a:r>
              <a:rPr lang="en-US" sz="3200" dirty="0">
                <a:latin typeface="Century Gothic" panose="020B0502020202020204" pitchFamily="34" charset="0"/>
              </a:rPr>
              <a:t>Any observations during the course of ledger scrutiny should be discussed with </a:t>
            </a:r>
            <a:r>
              <a:rPr lang="en-US" sz="3200" dirty="0" err="1">
                <a:latin typeface="Century Gothic" panose="020B0502020202020204" pitchFamily="34" charset="0"/>
              </a:rPr>
              <a:t>tcwg</a:t>
            </a:r>
            <a:r>
              <a:rPr lang="en-US" sz="3200" dirty="0">
                <a:latin typeface="Century Gothic" panose="020B0502020202020204" pitchFamily="34" charset="0"/>
              </a:rPr>
              <a:t> and necessary corrections to be carried out.</a:t>
            </a:r>
          </a:p>
          <a:p>
            <a:pPr algn="just"/>
            <a:endParaRPr lang="en-IN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5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>
                <a:latin typeface="Century Gothic" panose="020B0502020202020204" pitchFamily="34" charset="0"/>
              </a:rPr>
              <a:t>The following is a presentation based on my knowledge and experience.</a:t>
            </a:r>
          </a:p>
          <a:p>
            <a:pPr algn="just"/>
            <a:r>
              <a:rPr lang="en-US" sz="2000" dirty="0">
                <a:latin typeface="Century Gothic" panose="020B0502020202020204" pitchFamily="34" charset="0"/>
              </a:rPr>
              <a:t>There is no specific procedure to carry out ledger scrutiny.</a:t>
            </a:r>
          </a:p>
          <a:p>
            <a:pPr algn="just"/>
            <a:r>
              <a:rPr lang="en-US" sz="2000" dirty="0">
                <a:latin typeface="Century Gothic" panose="020B0502020202020204" pitchFamily="34" charset="0"/>
              </a:rPr>
              <a:t>The ledgers vary from entity to entity, in spite of belonging to the same line of activity.</a:t>
            </a:r>
          </a:p>
          <a:p>
            <a:pPr algn="just"/>
            <a:r>
              <a:rPr lang="en-US" sz="2000" dirty="0">
                <a:latin typeface="Century Gothic" panose="020B0502020202020204" pitchFamily="34" charset="0"/>
              </a:rPr>
              <a:t>Discretion is to be used to carry out the scrutiny procedures.</a:t>
            </a:r>
          </a:p>
          <a:p>
            <a:pPr algn="just"/>
            <a:r>
              <a:rPr lang="en-US" sz="2000" dirty="0">
                <a:latin typeface="Century Gothic" panose="020B0502020202020204" pitchFamily="34" charset="0"/>
              </a:rPr>
              <a:t>An attempt is made to cover general line items of the financial statements. </a:t>
            </a:r>
          </a:p>
          <a:p>
            <a:pPr algn="just"/>
            <a:r>
              <a:rPr lang="en-US" sz="2000" dirty="0">
                <a:latin typeface="Century Gothic" panose="020B0502020202020204" pitchFamily="34" charset="0"/>
              </a:rPr>
              <a:t>The procedures presented hereafter are to be understood in the light of the other information available on the subject.</a:t>
            </a:r>
          </a:p>
          <a:p>
            <a:pPr algn="just"/>
            <a:endParaRPr lang="en-IN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5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BUSINESS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Century Gothic" panose="020B0502020202020204" pitchFamily="34" charset="0"/>
              </a:rPr>
              <a:t>It is essential for the auditor to understand the business of the client to carry out  proper audit.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The line of activity, geographical area of activity, will guide the auditor to establish the genuineness of the expenditure.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If an entity is localized activity, foreign travel is not acceptable.</a:t>
            </a:r>
          </a:p>
          <a:p>
            <a:pPr algn="just"/>
            <a:r>
              <a:rPr lang="en-US" sz="2400" dirty="0">
                <a:latin typeface="Century Gothic" panose="020B0502020202020204" pitchFamily="34" charset="0"/>
              </a:rPr>
              <a:t>For a manufacturing entity, dealing with agricultural items is not justified.</a:t>
            </a:r>
            <a:endParaRPr lang="en-IN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/>
          <a:lstStyle/>
          <a:p>
            <a:r>
              <a:rPr lang="en-US" dirty="0"/>
              <a:t>DIVIDING THE LEDGER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523820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The ledgers are divided into the components being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ASSETS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LIABILITIES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EXPENDITURE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INCOME</a:t>
            </a:r>
          </a:p>
          <a:p>
            <a:endParaRPr lang="en-US" sz="3200" dirty="0"/>
          </a:p>
          <a:p>
            <a:pPr lvl="1"/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63782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ASSETS: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NON CURRENT ASSETS:</a:t>
            </a: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PPE: Split between various components Buildings, vehicles, plant, Furniture,  equipment, Electronics, software, etc.</a:t>
            </a: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INTANGIBLES: Software, Cloud sharing, patents, </a:t>
            </a:r>
            <a:r>
              <a:rPr lang="en-US" sz="3200" dirty="0" err="1">
                <a:latin typeface="Century Gothic" panose="020B0502020202020204" pitchFamily="34" charset="0"/>
              </a:rPr>
              <a:t>etc</a:t>
            </a:r>
            <a:endParaRPr lang="en-US" sz="3200" dirty="0">
              <a:latin typeface="Century Gothic" panose="020B0502020202020204" pitchFamily="34" charset="0"/>
            </a:endParaRP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CURRENTS ASSETS:</a:t>
            </a: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RECEIVABLES: Sundry debtors, loans and advances, staff advances, </a:t>
            </a: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BANK ACCOUNTS: current accounts, deposits, </a:t>
            </a:r>
          </a:p>
          <a:p>
            <a:pPr lvl="1" algn="just"/>
            <a:r>
              <a:rPr lang="en-US" sz="3200" dirty="0">
                <a:latin typeface="Century Gothic" panose="020B0502020202020204" pitchFamily="34" charset="0"/>
              </a:rPr>
              <a:t>CASH ON HAND Multiple locations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3169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11190</TotalTime>
  <Words>2281</Words>
  <Application>Microsoft Office PowerPoint</Application>
  <PresentationFormat>Widescreen</PresentationFormat>
  <Paragraphs>243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Century Gothic</vt:lpstr>
      <vt:lpstr>Trebuchet MS</vt:lpstr>
      <vt:lpstr>Wingdings 3</vt:lpstr>
      <vt:lpstr>Facet</vt:lpstr>
      <vt:lpstr>CA MV KALI PRASAD FCA Sr. Partner, KALI &amp; Co</vt:lpstr>
      <vt:lpstr>PowerPoint Presentation</vt:lpstr>
      <vt:lpstr>BACKDROP</vt:lpstr>
      <vt:lpstr>PURPOSE</vt:lpstr>
      <vt:lpstr>TIMING</vt:lpstr>
      <vt:lpstr>DISCLAIMER</vt:lpstr>
      <vt:lpstr>UNDERSTANDING THE BUSINESS</vt:lpstr>
      <vt:lpstr>DIVIDING THE LEDGER</vt:lpstr>
      <vt:lpstr>ASSETS: </vt:lpstr>
      <vt:lpstr>LIABILITIES</vt:lpstr>
      <vt:lpstr>CURRENT LIABILITIES AND PROVISIONS</vt:lpstr>
      <vt:lpstr>EXPENSE LEDGERS</vt:lpstr>
      <vt:lpstr>ASSETS</vt:lpstr>
      <vt:lpstr>PowerPoint Presentation</vt:lpstr>
      <vt:lpstr>PowerPoint Presentation</vt:lpstr>
      <vt:lpstr>LOANS</vt:lpstr>
      <vt:lpstr>PowerPoint Presentation</vt:lpstr>
      <vt:lpstr>RECEIVABLES</vt:lpstr>
      <vt:lpstr>DEBTORS ACCOUNT</vt:lpstr>
      <vt:lpstr>PowerPoint Presentation</vt:lpstr>
      <vt:lpstr>TDS AND TCS</vt:lpstr>
      <vt:lpstr>PREPAID EXPENSES</vt:lpstr>
      <vt:lpstr>AMORTISATIONS</vt:lpstr>
      <vt:lpstr>CURRENT LIABILITIES AND PROVISIONS </vt:lpstr>
      <vt:lpstr>Writing back of unclaimed credits</vt:lpstr>
      <vt:lpstr>OUTSTANDING EXPENDITURE</vt:lpstr>
      <vt:lpstr>EXPENSES</vt:lpstr>
      <vt:lpstr>GENERAL CONSIDERATIONS</vt:lpstr>
      <vt:lpstr>RECURRING EXPENDITURE</vt:lpstr>
      <vt:lpstr>PowerPoint Presentation</vt:lpstr>
      <vt:lpstr>salaries</vt:lpstr>
      <vt:lpstr>Wages</vt:lpstr>
      <vt:lpstr>Rent</vt:lpstr>
      <vt:lpstr>Interest</vt:lpstr>
      <vt:lpstr>Exps. where there can also be credits</vt:lpstr>
      <vt:lpstr>Travel exps</vt:lpstr>
      <vt:lpstr>INCOME</vt:lpstr>
      <vt:lpstr>INTERESTS</vt:lpstr>
      <vt:lpstr>DIVIDENDS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MV KALI PRASAD FCA Sr Partner, KALI &amp; Co</dc:title>
  <dc:creator>Microsoft account</dc:creator>
  <cp:lastModifiedBy>KARUNAKAR  SANDABOINA</cp:lastModifiedBy>
  <cp:revision>135</cp:revision>
  <dcterms:created xsi:type="dcterms:W3CDTF">2025-05-02T01:03:28Z</dcterms:created>
  <dcterms:modified xsi:type="dcterms:W3CDTF">2025-07-15T11:41:10Z</dcterms:modified>
</cp:coreProperties>
</file>