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2" r:id="rId3"/>
    <p:sldId id="283" r:id="rId4"/>
    <p:sldId id="284" r:id="rId5"/>
    <p:sldId id="266" r:id="rId6"/>
    <p:sldId id="285" r:id="rId7"/>
    <p:sldId id="286" r:id="rId8"/>
    <p:sldId id="288" r:id="rId9"/>
    <p:sldId id="269" r:id="rId10"/>
    <p:sldId id="290" r:id="rId11"/>
    <p:sldId id="289" r:id="rId12"/>
    <p:sldId id="310" r:id="rId13"/>
    <p:sldId id="270" r:id="rId14"/>
    <p:sldId id="296" r:id="rId15"/>
    <p:sldId id="291" r:id="rId16"/>
    <p:sldId id="295" r:id="rId17"/>
    <p:sldId id="298" r:id="rId18"/>
    <p:sldId id="300" r:id="rId19"/>
    <p:sldId id="299" r:id="rId20"/>
    <p:sldId id="301" r:id="rId21"/>
    <p:sldId id="273" r:id="rId22"/>
    <p:sldId id="302" r:id="rId23"/>
    <p:sldId id="274" r:id="rId24"/>
    <p:sldId id="303" r:id="rId25"/>
    <p:sldId id="275" r:id="rId26"/>
    <p:sldId id="304" r:id="rId27"/>
    <p:sldId id="276" r:id="rId28"/>
    <p:sldId id="305" r:id="rId29"/>
    <p:sldId id="277" r:id="rId30"/>
    <p:sldId id="306" r:id="rId31"/>
    <p:sldId id="279" r:id="rId32"/>
    <p:sldId id="307" r:id="rId33"/>
    <p:sldId id="280" r:id="rId34"/>
    <p:sldId id="308" r:id="rId35"/>
    <p:sldId id="311" r:id="rId36"/>
    <p:sldId id="312" r:id="rId37"/>
    <p:sldId id="313" r:id="rId38"/>
    <p:sldId id="309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417F"/>
    <a:srgbClr val="00417F"/>
    <a:srgbClr val="00418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78" autoAdjust="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05EE4E-A8E6-4886-A5D8-C7776AD47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056360C-9A6D-4FE7-9C7F-09D92578DC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119B80-8840-4593-BB7F-1B52C8ED0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801A-01BE-411F-8149-8EE801EC9127}" type="datetimeFigureOut">
              <a:rPr lang="en-US" smtClean="0"/>
              <a:t>22-Dec-25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4956224-2A09-41E4-9E32-CDC203195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AD68B60-1202-4AA6-9D9C-FFE59A2CC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C3CB6-5C71-4518-911E-7485B148F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296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0C5EA7-D268-42B4-BE4E-B28AFB242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5B2CDA9-68DB-464E-8514-F5227AB043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5BB32D-FFA1-4ACA-9F75-04271AAB9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801A-01BE-411F-8149-8EE801EC9127}" type="datetimeFigureOut">
              <a:rPr lang="en-US" smtClean="0"/>
              <a:t>22-Dec-25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EB770F2-6AD7-4AB8-9965-6B4196C0D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C20B98-A4E1-45A2-B624-46F10BB11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C3CB6-5C71-4518-911E-7485B148F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539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A8E4F37-E7E3-4E52-92DB-884CAC5F97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3168953-990D-43D9-90DC-012F4841E1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1A2B4B-17F2-496B-9351-AD66226DA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801A-01BE-411F-8149-8EE801EC9127}" type="datetimeFigureOut">
              <a:rPr lang="en-US" smtClean="0"/>
              <a:t>22-Dec-25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71506B-1D64-440D-9C55-51381C51F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B64598-1DA9-427C-BC8A-5278923A6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C3CB6-5C71-4518-911E-7485B148F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475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AEC689-965D-4755-BF5C-A2D94AE1B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64EE32-2A01-4BC3-8ED0-9A1E24DED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6C8BD5-D5A4-421D-B098-51FB07A62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801A-01BE-411F-8149-8EE801EC9127}" type="datetimeFigureOut">
              <a:rPr lang="en-US" smtClean="0"/>
              <a:t>22-Dec-25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32C0C1-FDE9-4067-AE03-AE4C705AA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E9B174-7DF8-4A64-9380-09FB12EBF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C3CB6-5C71-4518-911E-7485B148F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411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0D6E40-E141-4892-B5B9-9FC31E35E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ABFC29F-80DB-4D6A-B7A3-49D44F6BA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E857BD-A97E-47F2-925F-1ED58C86B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801A-01BE-411F-8149-8EE801EC9127}" type="datetimeFigureOut">
              <a:rPr lang="en-US" smtClean="0"/>
              <a:t>22-Dec-25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0B99EB-D9E4-4178-8A6A-A4AF19C08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4BDA7C-0DB5-495F-BA28-7C84C29FC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C3CB6-5C71-4518-911E-7485B148F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329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47AFC3-A6A1-4927-ACE8-5FB5E647A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34DF48-EA3A-451F-ACE9-244F09DCE5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75E4352-907C-434B-9E84-6C5E13DCC8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4F01756-F5F8-457F-8718-0707BA2D7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801A-01BE-411F-8149-8EE801EC9127}" type="datetimeFigureOut">
              <a:rPr lang="en-US" smtClean="0"/>
              <a:t>22-Dec-25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E458DD3-5635-49AE-984F-BE025268F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22DE4D6-0334-4275-8231-C99160BF9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C3CB6-5C71-4518-911E-7485B148F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198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D8C290-6881-4450-A731-30BE5FC37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8907F4B-AE0A-4BA5-A7F2-A3CAE4659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393CD25-9CEC-4144-88E1-6C226D7494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2383832-C130-4D59-BA09-D65CE6CCF5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EDA3FB6-BDB1-4A0E-BB0F-2527A473F1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7A761F1-7CFD-443F-8322-8835CE850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801A-01BE-411F-8149-8EE801EC9127}" type="datetimeFigureOut">
              <a:rPr lang="en-US" smtClean="0"/>
              <a:t>22-Dec-25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9A4EA1A-8DE2-4C0D-8D28-B253B34A2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12C7901-1801-42C1-AE6A-D3EBA0CF6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C3CB6-5C71-4518-911E-7485B148F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568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BEBB80-1524-4707-9A0C-06CAC346E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8550453-0E6F-44CE-BB9D-E6A33EAE8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801A-01BE-411F-8149-8EE801EC9127}" type="datetimeFigureOut">
              <a:rPr lang="en-US" smtClean="0"/>
              <a:t>22-Dec-25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E030D39-BE31-45A7-9352-676A1D313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3EA73F6-2A43-446C-A2A9-A76FABB51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C3CB6-5C71-4518-911E-7485B148F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38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AD1F51F-69FD-4B58-ACBB-CD1207CC3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801A-01BE-411F-8149-8EE801EC9127}" type="datetimeFigureOut">
              <a:rPr lang="en-US" smtClean="0"/>
              <a:t>22-Dec-25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196BA82-7DC0-4C06-A9FE-F47C24720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C1CD6F7-6614-4D9E-82DB-CF1B16F1F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C3CB6-5C71-4518-911E-7485B148F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53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A24D96-C7DE-40FD-AB6F-1F1D1DB3A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719D20-B45A-4788-A82C-78D6AE42D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B82BA89-4F0E-4D9E-868F-C2F57D5B86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EF47992-EE6A-497F-83B5-0D2DEEC01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801A-01BE-411F-8149-8EE801EC9127}" type="datetimeFigureOut">
              <a:rPr lang="en-US" smtClean="0"/>
              <a:t>22-Dec-25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DBCBB40-A18B-42CA-9F4A-370D89CDB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C6BF90A-A906-401B-921E-F983D89A4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C3CB6-5C71-4518-911E-7485B148F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44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C56A2C-2F4C-4B65-96C3-B07789CFF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2E249CD-9D3A-4683-B1BE-710F8ECF14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821952A-816D-44F2-8BED-8B656BD0D5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4D8D6EF-781E-4CAD-8E67-D5660D224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801A-01BE-411F-8149-8EE801EC9127}" type="datetimeFigureOut">
              <a:rPr lang="en-US" smtClean="0"/>
              <a:t>22-Dec-25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61C0CE5-A6A3-4801-9538-39B4E7B99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EFA5A90-E35C-4627-815F-EB0F2F530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C3CB6-5C71-4518-911E-7485B148F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17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C72DF24-ECF7-4ACA-96B7-9A4C0EA42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AFBC30C-2B3B-4123-B76C-1DC88EF94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C6AD69-ADBC-4327-A050-9DD1E9CBFC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B801A-01BE-411F-8149-8EE801EC9127}" type="datetimeFigureOut">
              <a:rPr lang="en-US" smtClean="0"/>
              <a:t>22-Dec-25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15B8D1-A57A-4F20-B5D2-72C31C88C9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D775F2-5B96-4CCD-96C1-B815D3F258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C3CB6-5C71-4518-911E-7485B148F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94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690A644-3ABC-4250-9AD2-EC8893BE3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2464" y="1202913"/>
            <a:ext cx="2785886" cy="2222077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xmlns="" id="{AEF28327-4493-4160-8227-CA15BD033628}"/>
              </a:ext>
            </a:extLst>
          </p:cNvPr>
          <p:cNvSpPr/>
          <p:nvPr/>
        </p:nvSpPr>
        <p:spPr>
          <a:xfrm>
            <a:off x="0" y="1"/>
            <a:ext cx="12192000" cy="6849978"/>
          </a:xfrm>
          <a:prstGeom prst="frame">
            <a:avLst>
              <a:gd name="adj1" fmla="val 1157"/>
            </a:avLst>
          </a:prstGeom>
          <a:solidFill>
            <a:srgbClr val="01417F"/>
          </a:solidFill>
          <a:ln>
            <a:solidFill>
              <a:srgbClr val="0041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A8A8D2B-29DC-44EE-B233-1A6AE4492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5312" y="6202553"/>
            <a:ext cx="4356268" cy="4840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6E9F442-1C0C-4291-A58F-9738A87174E0}"/>
              </a:ext>
            </a:extLst>
          </p:cNvPr>
          <p:cNvSpPr txBox="1"/>
          <p:nvPr/>
        </p:nvSpPr>
        <p:spPr>
          <a:xfrm>
            <a:off x="1893130" y="3424990"/>
            <a:ext cx="87245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4183"/>
                </a:solidFill>
                <a:latin typeface="Lucida Calligraphy" panose="03010101010101010101" pitchFamily="66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004183"/>
                </a:solidFill>
                <a:latin typeface="Lucida Calligraphy" panose="03010101010101010101" pitchFamily="66" charset="0"/>
                <a:cs typeface="Arial" panose="020B0604020202020204" pitchFamily="34" charset="0"/>
              </a:rPr>
              <a:t>Darak</a:t>
            </a:r>
            <a:r>
              <a:rPr lang="en-US" sz="6000" b="1" dirty="0">
                <a:solidFill>
                  <a:srgbClr val="004183"/>
                </a:solidFill>
                <a:latin typeface="Lucida Calligraphy" panose="03010101010101010101" pitchFamily="66" charset="0"/>
                <a:cs typeface="Arial" panose="020B0604020202020204" pitchFamily="34" charset="0"/>
              </a:rPr>
              <a:t> &amp; Associates</a:t>
            </a:r>
          </a:p>
          <a:p>
            <a:pPr algn="ctr"/>
            <a:r>
              <a:rPr lang="en-US" sz="6000" b="1" dirty="0">
                <a:solidFill>
                  <a:srgbClr val="004183"/>
                </a:solidFill>
                <a:latin typeface="Lucida Calligraphy" panose="03010101010101010101" pitchFamily="66" charset="0"/>
                <a:cs typeface="Arial" panose="020B0604020202020204" pitchFamily="34" charset="0"/>
              </a:rPr>
              <a:t>Company </a:t>
            </a:r>
            <a:r>
              <a:rPr lang="en-US" sz="6000" b="1" dirty="0" smtClean="0">
                <a:solidFill>
                  <a:srgbClr val="004183"/>
                </a:solidFill>
                <a:latin typeface="Lucida Calligraphy" panose="03010101010101010101" pitchFamily="66" charset="0"/>
                <a:cs typeface="Arial" panose="020B0604020202020204" pitchFamily="34" charset="0"/>
              </a:rPr>
              <a:t>Secretaries</a:t>
            </a:r>
            <a:endParaRPr lang="en-IN" sz="6000" b="1" dirty="0">
              <a:solidFill>
                <a:srgbClr val="192A59"/>
              </a:solidFill>
              <a:latin typeface="Lucida Calligraphy" panose="03010101010101010101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338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690A644-3ABC-4250-9AD2-EC8893BE3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74" y="165260"/>
            <a:ext cx="800000" cy="638095"/>
          </a:xfrm>
          <a:prstGeom prst="rect">
            <a:avLst/>
          </a:prstGeom>
        </p:spPr>
      </p:pic>
      <p:sp>
        <p:nvSpPr>
          <p:cNvPr id="10" name="Content Placeholder 8">
            <a:extLst>
              <a:ext uri="{FF2B5EF4-FFF2-40B4-BE49-F238E27FC236}">
                <a16:creationId xmlns:a16="http://schemas.microsoft.com/office/drawing/2014/main" xmlns="" id="{3773A5C8-F604-4B02-96B0-794772FE9199}"/>
              </a:ext>
            </a:extLst>
          </p:cNvPr>
          <p:cNvSpPr txBox="1">
            <a:spLocks/>
          </p:cNvSpPr>
          <p:nvPr/>
        </p:nvSpPr>
        <p:spPr>
          <a:xfrm>
            <a:off x="304800" y="-17691"/>
            <a:ext cx="11887200" cy="9576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b="1" dirty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AOC-4 XBRL APPLICABILITY</a:t>
            </a:r>
          </a:p>
          <a:p>
            <a:pPr marL="0" indent="0">
              <a:buNone/>
            </a:pPr>
            <a:endParaRPr lang="en-US" dirty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0F47192-4E13-451B-B716-1ADC7C8E2BCE}"/>
              </a:ext>
            </a:extLst>
          </p:cNvPr>
          <p:cNvSpPr txBox="1"/>
          <p:nvPr/>
        </p:nvSpPr>
        <p:spPr>
          <a:xfrm>
            <a:off x="176464" y="3389872"/>
            <a:ext cx="11855115" cy="2060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200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Company listed in India and their Indian subsidiaries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200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Paid up capital of Rs. 5 crore or above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200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Turnover of Rs. 100 </a:t>
            </a:r>
            <a:r>
              <a:rPr lang="en-US" sz="2200" dirty="0" err="1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</a:t>
            </a:r>
            <a:r>
              <a:rPr lang="en-US" sz="2200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above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200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Companies to whom Companies (Indian Accounting Standards) Rules, 2015 are applicable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93A411E-31A1-4CDD-A4CA-58DB67DDB97A}"/>
              </a:ext>
            </a:extLst>
          </p:cNvPr>
          <p:cNvSpPr txBox="1"/>
          <p:nvPr/>
        </p:nvSpPr>
        <p:spPr>
          <a:xfrm>
            <a:off x="-239903" y="5587144"/>
            <a:ext cx="118872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200" b="1" i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XBRL is filed it becomes applicable for all subsequent years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xmlns="" id="{AEF28327-4493-4160-8227-CA15BD03362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157"/>
            </a:avLst>
          </a:prstGeom>
          <a:solidFill>
            <a:srgbClr val="01417F"/>
          </a:solidFill>
          <a:ln>
            <a:solidFill>
              <a:srgbClr val="0041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A8A8D2B-29DC-44EE-B233-1A6AE4492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9474" y="6202553"/>
            <a:ext cx="3952105" cy="439123"/>
          </a:xfrm>
          <a:prstGeom prst="rect">
            <a:avLst/>
          </a:prstGeom>
        </p:spPr>
      </p:pic>
      <p:pic>
        <p:nvPicPr>
          <p:cNvPr id="6146" name="Picture 2" descr="What is XBRL Filing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287" y="875585"/>
            <a:ext cx="4799421" cy="266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488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690A644-3ABC-4250-9AD2-EC8893BE3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74" y="165260"/>
            <a:ext cx="800000" cy="638095"/>
          </a:xfrm>
          <a:prstGeom prst="rect">
            <a:avLst/>
          </a:prstGeom>
        </p:spPr>
      </p:pic>
      <p:sp>
        <p:nvSpPr>
          <p:cNvPr id="14" name="Content Placeholder 8">
            <a:extLst>
              <a:ext uri="{FF2B5EF4-FFF2-40B4-BE49-F238E27FC236}">
                <a16:creationId xmlns:a16="http://schemas.microsoft.com/office/drawing/2014/main" xmlns="" id="{1932974B-B8B2-4975-B1C6-E0D9473AD17C}"/>
              </a:ext>
            </a:extLst>
          </p:cNvPr>
          <p:cNvSpPr txBox="1">
            <a:spLocks/>
          </p:cNvSpPr>
          <p:nvPr/>
        </p:nvSpPr>
        <p:spPr>
          <a:xfrm>
            <a:off x="304800" y="484307"/>
            <a:ext cx="11887200" cy="4308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AOC-4 CFS APPLICABILITY</a:t>
            </a:r>
            <a:endParaRPr lang="en-US" dirty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xmlns="" id="{AEF28327-4493-4160-8227-CA15BD03362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157"/>
            </a:avLst>
          </a:prstGeom>
          <a:solidFill>
            <a:srgbClr val="01417F"/>
          </a:solidFill>
          <a:ln>
            <a:solidFill>
              <a:srgbClr val="0041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A8A8D2B-29DC-44EE-B233-1A6AE4492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9474" y="6202553"/>
            <a:ext cx="3952105" cy="439123"/>
          </a:xfrm>
          <a:prstGeom prst="rect">
            <a:avLst/>
          </a:prstGeom>
        </p:spPr>
      </p:pic>
      <p:pic>
        <p:nvPicPr>
          <p:cNvPr id="12290" name="Picture 2" descr="PREPARING CONSOLIDATED FINANCIAL STATEMEN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553" y="2173638"/>
            <a:ext cx="3472007" cy="342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918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690A644-3ABC-4250-9AD2-EC8893BE3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74" y="165260"/>
            <a:ext cx="800000" cy="638095"/>
          </a:xfrm>
          <a:prstGeom prst="rect">
            <a:avLst/>
          </a:prstGeom>
        </p:spPr>
      </p:pic>
      <p:sp>
        <p:nvSpPr>
          <p:cNvPr id="14" name="Content Placeholder 8">
            <a:extLst>
              <a:ext uri="{FF2B5EF4-FFF2-40B4-BE49-F238E27FC236}">
                <a16:creationId xmlns:a16="http://schemas.microsoft.com/office/drawing/2014/main" xmlns="" id="{1932974B-B8B2-4975-B1C6-E0D9473AD17C}"/>
              </a:ext>
            </a:extLst>
          </p:cNvPr>
          <p:cNvSpPr txBox="1">
            <a:spLocks/>
          </p:cNvSpPr>
          <p:nvPr/>
        </p:nvSpPr>
        <p:spPr>
          <a:xfrm>
            <a:off x="304800" y="484307"/>
            <a:ext cx="11887200" cy="4308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AOC-4 CFS APPLICABILITY</a:t>
            </a:r>
            <a:endParaRPr lang="en-US" dirty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724D7A4-6342-4E46-901F-93058F74FCB3}"/>
              </a:ext>
            </a:extLst>
          </p:cNvPr>
          <p:cNvSpPr txBox="1"/>
          <p:nvPr/>
        </p:nvSpPr>
        <p:spPr>
          <a:xfrm>
            <a:off x="168442" y="1480260"/>
            <a:ext cx="1185511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500" dirty="0" smtClean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Holding Company </a:t>
            </a:r>
            <a:r>
              <a:rPr lang="en-US" sz="2500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has one or more subsidiary and/or associate companies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xmlns="" id="{AEF28327-4493-4160-8227-CA15BD03362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157"/>
            </a:avLst>
          </a:prstGeom>
          <a:solidFill>
            <a:srgbClr val="01417F"/>
          </a:solidFill>
          <a:ln>
            <a:solidFill>
              <a:srgbClr val="0041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A8A8D2B-29DC-44EE-B233-1A6AE4492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9474" y="6202553"/>
            <a:ext cx="3952105" cy="439123"/>
          </a:xfrm>
          <a:prstGeom prst="rect">
            <a:avLst/>
          </a:prstGeom>
        </p:spPr>
      </p:pic>
      <p:pic>
        <p:nvPicPr>
          <p:cNvPr id="12290" name="Picture 2" descr="PREPARING CONSOLIDATED FINANCIAL STATEMEN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553" y="2173638"/>
            <a:ext cx="3472007" cy="342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981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690A644-3ABC-4250-9AD2-EC8893BE3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74" y="165260"/>
            <a:ext cx="800000" cy="638095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xmlns="" id="{AEF28327-4493-4160-8227-CA15BD033628}"/>
              </a:ext>
            </a:extLst>
          </p:cNvPr>
          <p:cNvSpPr/>
          <p:nvPr/>
        </p:nvSpPr>
        <p:spPr>
          <a:xfrm>
            <a:off x="0" y="1"/>
            <a:ext cx="12192000" cy="6849978"/>
          </a:xfrm>
          <a:prstGeom prst="frame">
            <a:avLst>
              <a:gd name="adj1" fmla="val 1157"/>
            </a:avLst>
          </a:prstGeom>
          <a:solidFill>
            <a:srgbClr val="01417F"/>
          </a:solidFill>
          <a:ln>
            <a:solidFill>
              <a:srgbClr val="0041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76EF6E0-7C1F-41B1-B3E2-DE57707A5CD6}"/>
              </a:ext>
            </a:extLst>
          </p:cNvPr>
          <p:cNvSpPr txBox="1"/>
          <p:nvPr/>
        </p:nvSpPr>
        <p:spPr>
          <a:xfrm>
            <a:off x="3183619" y="231818"/>
            <a:ext cx="610402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500" b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MGT-7A APPLICABILITY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A8A8D2B-29DC-44EE-B233-1A6AE4492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9474" y="6202553"/>
            <a:ext cx="3952105" cy="439123"/>
          </a:xfrm>
          <a:prstGeom prst="rect">
            <a:avLst/>
          </a:prstGeom>
        </p:spPr>
      </p:pic>
      <p:pic>
        <p:nvPicPr>
          <p:cNvPr id="14" name="Picture 6" descr="E-Form MGT-7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855" y="1183062"/>
            <a:ext cx="5071128" cy="402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73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690A644-3ABC-4250-9AD2-EC8893BE3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74" y="165260"/>
            <a:ext cx="800000" cy="638095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xmlns="" id="{AEF28327-4493-4160-8227-CA15BD033628}"/>
              </a:ext>
            </a:extLst>
          </p:cNvPr>
          <p:cNvSpPr/>
          <p:nvPr/>
        </p:nvSpPr>
        <p:spPr>
          <a:xfrm>
            <a:off x="0" y="1"/>
            <a:ext cx="12192000" cy="6849978"/>
          </a:xfrm>
          <a:prstGeom prst="frame">
            <a:avLst>
              <a:gd name="adj1" fmla="val 1157"/>
            </a:avLst>
          </a:prstGeom>
          <a:solidFill>
            <a:srgbClr val="01417F"/>
          </a:solidFill>
          <a:ln>
            <a:solidFill>
              <a:srgbClr val="0041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76EF6E0-7C1F-41B1-B3E2-DE57707A5CD6}"/>
              </a:ext>
            </a:extLst>
          </p:cNvPr>
          <p:cNvSpPr txBox="1"/>
          <p:nvPr/>
        </p:nvSpPr>
        <p:spPr>
          <a:xfrm>
            <a:off x="1108074" y="424877"/>
            <a:ext cx="610402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500" b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MGT-7A APPLICABILITY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D516D6C-4B18-40B6-A7B2-12860EA71F60}"/>
              </a:ext>
            </a:extLst>
          </p:cNvPr>
          <p:cNvSpPr txBox="1"/>
          <p:nvPr/>
        </p:nvSpPr>
        <p:spPr>
          <a:xfrm>
            <a:off x="308071" y="1142080"/>
            <a:ext cx="1185511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en-US" sz="2200" dirty="0" smtClean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</a:t>
            </a:r>
            <a:r>
              <a:rPr lang="en-US" sz="2200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 and </a:t>
            </a:r>
            <a:r>
              <a:rPr lang="en-US" sz="2200" dirty="0" smtClean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200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One Person Company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A9664B7-05C7-453E-9336-45BD5C6C202F}"/>
              </a:ext>
            </a:extLst>
          </p:cNvPr>
          <p:cNvSpPr txBox="1"/>
          <p:nvPr/>
        </p:nvSpPr>
        <p:spPr>
          <a:xfrm>
            <a:off x="282185" y="2068642"/>
            <a:ext cx="658967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200" b="1" i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requirement of obtaining PCS Certification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078ACFA-6C51-4FB0-81D4-55CC7EA5245B}"/>
              </a:ext>
            </a:extLst>
          </p:cNvPr>
          <p:cNvSpPr txBox="1"/>
          <p:nvPr/>
        </p:nvSpPr>
        <p:spPr>
          <a:xfrm>
            <a:off x="708074" y="3328590"/>
            <a:ext cx="610402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500" b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MGT-8 APPLICABILITY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2F9008A-D7DF-413E-B87C-950B9B571D0D}"/>
              </a:ext>
            </a:extLst>
          </p:cNvPr>
          <p:cNvSpPr txBox="1"/>
          <p:nvPr/>
        </p:nvSpPr>
        <p:spPr>
          <a:xfrm>
            <a:off x="1069058" y="3979648"/>
            <a:ext cx="1185511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Paid Up Capital: 10 </a:t>
            </a:r>
            <a:r>
              <a:rPr lang="en-US" sz="2200" dirty="0" err="1" smtClean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</a:t>
            </a:r>
            <a:r>
              <a:rPr lang="en-US" sz="2200" dirty="0" smtClean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Turnover</a:t>
            </a:r>
            <a:r>
              <a:rPr lang="en-US" sz="2200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50 </a:t>
            </a:r>
            <a:r>
              <a:rPr lang="en-US" sz="2200" dirty="0" err="1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</a:t>
            </a:r>
            <a:endParaRPr lang="en-US" sz="2200" dirty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A8A8D2B-29DC-44EE-B233-1A6AE4492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9474" y="6202553"/>
            <a:ext cx="3952105" cy="439123"/>
          </a:xfrm>
          <a:prstGeom prst="rect">
            <a:avLst/>
          </a:prstGeom>
        </p:spPr>
      </p:pic>
      <p:pic>
        <p:nvPicPr>
          <p:cNvPr id="14" name="Picture 6" descr="E-Form MGT-7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869" y="424878"/>
            <a:ext cx="5308114" cy="478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292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690A644-3ABC-4250-9AD2-EC8893BE3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74" y="165260"/>
            <a:ext cx="800000" cy="638095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xmlns="" id="{AEF28327-4493-4160-8227-CA15BD033628}"/>
              </a:ext>
            </a:extLst>
          </p:cNvPr>
          <p:cNvSpPr/>
          <p:nvPr/>
        </p:nvSpPr>
        <p:spPr>
          <a:xfrm>
            <a:off x="0" y="1"/>
            <a:ext cx="12192000" cy="6849978"/>
          </a:xfrm>
          <a:prstGeom prst="frame">
            <a:avLst>
              <a:gd name="adj1" fmla="val 1157"/>
            </a:avLst>
          </a:prstGeom>
          <a:solidFill>
            <a:srgbClr val="01417F"/>
          </a:solidFill>
          <a:ln>
            <a:solidFill>
              <a:srgbClr val="0041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B2646AB-8538-4065-85C5-B117B1DB4A32}"/>
              </a:ext>
            </a:extLst>
          </p:cNvPr>
          <p:cNvSpPr txBox="1"/>
          <p:nvPr/>
        </p:nvSpPr>
        <p:spPr>
          <a:xfrm>
            <a:off x="471767" y="326301"/>
            <a:ext cx="11720233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500" b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COMPANY (WITH EFFECT FROM 15-9-2022)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A8A8D2B-29DC-44EE-B233-1A6AE4492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9474" y="6202553"/>
            <a:ext cx="3952105" cy="439123"/>
          </a:xfrm>
          <a:prstGeom prst="rect">
            <a:avLst/>
          </a:prstGeom>
        </p:spPr>
      </p:pic>
      <p:pic>
        <p:nvPicPr>
          <p:cNvPr id="13314" name="Picture 2" descr="Are Sales Jobs Worth It | Should I Work For A Big Company Or A Small Compan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907" y="2153748"/>
            <a:ext cx="3572385" cy="315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92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690A644-3ABC-4250-9AD2-EC8893BE3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74" y="165260"/>
            <a:ext cx="800000" cy="638095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xmlns="" id="{AEF28327-4493-4160-8227-CA15BD033628}"/>
              </a:ext>
            </a:extLst>
          </p:cNvPr>
          <p:cNvSpPr/>
          <p:nvPr/>
        </p:nvSpPr>
        <p:spPr>
          <a:xfrm>
            <a:off x="0" y="1"/>
            <a:ext cx="12192000" cy="6849978"/>
          </a:xfrm>
          <a:prstGeom prst="frame">
            <a:avLst>
              <a:gd name="adj1" fmla="val 1157"/>
            </a:avLst>
          </a:prstGeom>
          <a:solidFill>
            <a:srgbClr val="01417F"/>
          </a:solidFill>
          <a:ln>
            <a:solidFill>
              <a:srgbClr val="0041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B2646AB-8538-4065-85C5-B117B1DB4A32}"/>
              </a:ext>
            </a:extLst>
          </p:cNvPr>
          <p:cNvSpPr txBox="1"/>
          <p:nvPr/>
        </p:nvSpPr>
        <p:spPr>
          <a:xfrm>
            <a:off x="471767" y="326301"/>
            <a:ext cx="11720233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500" b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COMPANY (WITH EFFECT FROM 15-9-2022)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F022AFB-55FF-449C-8F82-D61DD96FCEE5}"/>
              </a:ext>
            </a:extLst>
          </p:cNvPr>
          <p:cNvSpPr txBox="1"/>
          <p:nvPr/>
        </p:nvSpPr>
        <p:spPr>
          <a:xfrm>
            <a:off x="471767" y="1005002"/>
            <a:ext cx="1185511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than Public Company:</a:t>
            </a:r>
          </a:p>
          <a:p>
            <a:pPr algn="just"/>
            <a:r>
              <a:rPr lang="en-US" sz="2200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a) paid-up share capital of which does not exceed </a:t>
            </a:r>
            <a:r>
              <a:rPr lang="en-US" sz="2200" dirty="0" smtClean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2200" dirty="0" err="1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</a:t>
            </a:r>
            <a:endParaRPr lang="en-US" sz="2200" dirty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200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b) turnover of which does not exceed </a:t>
            </a:r>
            <a:r>
              <a:rPr lang="en-US" sz="2200" dirty="0" smtClean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en-US" sz="2200" dirty="0" err="1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</a:t>
            </a:r>
            <a:endParaRPr lang="en-US" sz="2200" dirty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56F8ACB-F934-40C9-89CA-87309FD76A99}"/>
              </a:ext>
            </a:extLst>
          </p:cNvPr>
          <p:cNvSpPr txBox="1"/>
          <p:nvPr/>
        </p:nvSpPr>
        <p:spPr>
          <a:xfrm>
            <a:off x="0" y="5352486"/>
            <a:ext cx="11887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000" b="1" i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Holding Company, subsidiary Company, charitable Company and Company governed by any Special Act cannot be classified as a small company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A8A8D2B-29DC-44EE-B233-1A6AE4492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9474" y="6202553"/>
            <a:ext cx="3952105" cy="439123"/>
          </a:xfrm>
          <a:prstGeom prst="rect">
            <a:avLst/>
          </a:prstGeom>
        </p:spPr>
      </p:pic>
      <p:pic>
        <p:nvPicPr>
          <p:cNvPr id="13314" name="Picture 2" descr="Are Sales Jobs Worth It | Should I Work For A Big Company Or A Small Compan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907" y="2153748"/>
            <a:ext cx="3572385" cy="315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498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9275BAF7-70E2-4EE9-8B61-143DBDA6E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80" y="165259"/>
            <a:ext cx="11855115" cy="517129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en-US" b="1" dirty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1200" b="1" i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QUESTIONS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690A644-3ABC-4250-9AD2-EC8893BE3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74" y="165260"/>
            <a:ext cx="800000" cy="638095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xmlns="" id="{AEF28327-4493-4160-8227-CA15BD033628}"/>
              </a:ext>
            </a:extLst>
          </p:cNvPr>
          <p:cNvSpPr/>
          <p:nvPr/>
        </p:nvSpPr>
        <p:spPr>
          <a:xfrm>
            <a:off x="0" y="1"/>
            <a:ext cx="12192000" cy="6849978"/>
          </a:xfrm>
          <a:prstGeom prst="frame">
            <a:avLst>
              <a:gd name="adj1" fmla="val 1157"/>
            </a:avLst>
          </a:prstGeom>
          <a:solidFill>
            <a:srgbClr val="01417F"/>
          </a:solidFill>
          <a:ln>
            <a:solidFill>
              <a:srgbClr val="0041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xmlns="" id="{B0734F65-CBC6-4F02-AE27-75CA8495A308}"/>
              </a:ext>
            </a:extLst>
          </p:cNvPr>
          <p:cNvSpPr txBox="1">
            <a:spLocks/>
          </p:cNvSpPr>
          <p:nvPr/>
        </p:nvSpPr>
        <p:spPr>
          <a:xfrm>
            <a:off x="144380" y="996287"/>
            <a:ext cx="11887200" cy="5696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Due date of filing Form AOC-4 and MGT-7/7A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AOC-4, AOC-4 CFS, AOC-4 XBRL –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MGT-7, MGT-7A –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500" b="1" dirty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Due date of filing Form AOC-4 and MGT-7A for OPC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200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AOC-4 </a:t>
            </a:r>
            <a:r>
              <a:rPr lang="en-US" sz="2200" dirty="0" smtClean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200" dirty="0" smtClean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200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MGT-7A – </a:t>
            </a:r>
            <a:endParaRPr lang="en-US" sz="2200" dirty="0" smtClean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sz="2200" dirty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Is it ok to take print on regular papers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200" dirty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b="1" dirty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A8A8D2B-29DC-44EE-B233-1A6AE4492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9474" y="6202553"/>
            <a:ext cx="3952105" cy="4391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8800" y="484307"/>
            <a:ext cx="2170523" cy="2169076"/>
          </a:xfrm>
          <a:prstGeom prst="rect">
            <a:avLst/>
          </a:prstGeom>
        </p:spPr>
      </p:pic>
      <p:pic>
        <p:nvPicPr>
          <p:cNvPr id="14340" name="Picture 4" descr="Letter Head | Customized | A4 Size | 100 GSM | Simple One | DLH08 | Pack Of  50 Sheets : Amazon.in: Office Product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018" y="2967282"/>
            <a:ext cx="2572305" cy="310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737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9275BAF7-70E2-4EE9-8B61-143DBDA6E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80" y="165259"/>
            <a:ext cx="11855115" cy="517129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en-US" b="1" dirty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1200" b="1" i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QUESTIONS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690A644-3ABC-4250-9AD2-EC8893BE3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74" y="165260"/>
            <a:ext cx="800000" cy="638095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xmlns="" id="{AEF28327-4493-4160-8227-CA15BD033628}"/>
              </a:ext>
            </a:extLst>
          </p:cNvPr>
          <p:cNvSpPr/>
          <p:nvPr/>
        </p:nvSpPr>
        <p:spPr>
          <a:xfrm>
            <a:off x="0" y="1"/>
            <a:ext cx="12192000" cy="6849978"/>
          </a:xfrm>
          <a:prstGeom prst="frame">
            <a:avLst>
              <a:gd name="adj1" fmla="val 1157"/>
            </a:avLst>
          </a:prstGeom>
          <a:solidFill>
            <a:srgbClr val="01417F"/>
          </a:solidFill>
          <a:ln>
            <a:solidFill>
              <a:srgbClr val="0041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xmlns="" id="{B0734F65-CBC6-4F02-AE27-75CA8495A308}"/>
              </a:ext>
            </a:extLst>
          </p:cNvPr>
          <p:cNvSpPr txBox="1">
            <a:spLocks/>
          </p:cNvSpPr>
          <p:nvPr/>
        </p:nvSpPr>
        <p:spPr>
          <a:xfrm>
            <a:off x="144380" y="996287"/>
            <a:ext cx="11887200" cy="5696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Due date of filing Form AOC-4 and MGT-7/7A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AOC-4, AOC-4 CFS, AOC-4 XBRL – 30 days from AGM Date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MGT-7, MGT-7A – 60 days from AGM Date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500" b="1" dirty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Due date of filing Form AOC-4 and MGT-7A for OPC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200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AOC-4 – 27 Sep (within 180 days from completion of the FY)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MGT-7A – 28 Nov (60 days from AGM Date)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200" dirty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Is it ok to take print on regular papers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No.  The documents need to be on letterhead  </a:t>
            </a:r>
            <a:r>
              <a:rPr lang="en-US" sz="2500" b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200" dirty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b="1" dirty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A8A8D2B-29DC-44EE-B233-1A6AE4492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9474" y="6202553"/>
            <a:ext cx="3952105" cy="4391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8800" y="484307"/>
            <a:ext cx="2170523" cy="2169076"/>
          </a:xfrm>
          <a:prstGeom prst="rect">
            <a:avLst/>
          </a:prstGeom>
        </p:spPr>
      </p:pic>
      <p:pic>
        <p:nvPicPr>
          <p:cNvPr id="14340" name="Picture 4" descr="Letter Head | Customized | A4 Size | 100 GSM | Simple One | DLH08 | Pack Of  50 Sheets : Amazon.in: Office Product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018" y="2967282"/>
            <a:ext cx="2572305" cy="310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670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690A644-3ABC-4250-9AD2-EC8893BE3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74" y="165260"/>
            <a:ext cx="800000" cy="638095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xmlns="" id="{AEF28327-4493-4160-8227-CA15BD033628}"/>
              </a:ext>
            </a:extLst>
          </p:cNvPr>
          <p:cNvSpPr/>
          <p:nvPr/>
        </p:nvSpPr>
        <p:spPr>
          <a:xfrm>
            <a:off x="0" y="1"/>
            <a:ext cx="12192000" cy="6849978"/>
          </a:xfrm>
          <a:prstGeom prst="frame">
            <a:avLst>
              <a:gd name="adj1" fmla="val 1157"/>
            </a:avLst>
          </a:prstGeom>
          <a:solidFill>
            <a:srgbClr val="01417F"/>
          </a:solidFill>
          <a:ln>
            <a:solidFill>
              <a:srgbClr val="0041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xmlns="" id="{B0734F65-CBC6-4F02-AE27-75CA8495A308}"/>
              </a:ext>
            </a:extLst>
          </p:cNvPr>
          <p:cNvSpPr txBox="1">
            <a:spLocks/>
          </p:cNvSpPr>
          <p:nvPr/>
        </p:nvSpPr>
        <p:spPr>
          <a:xfrm>
            <a:off x="144380" y="968991"/>
            <a:ext cx="11887200" cy="5723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Content in letterhead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" b="1" dirty="0" smtClean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" b="1" dirty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Unsigned or SD mentioned on documents is ok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200" dirty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00" dirty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6) What need to be mentioned at the place of signing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00" b="1" dirty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200" dirty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b="1" dirty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xmlns="" id="{253AFCAD-1531-49DA-B49C-D3490361C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80" y="165259"/>
            <a:ext cx="11855115" cy="517129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en-US" b="1" dirty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1200" b="1" i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QUESTIONS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A8A8D2B-29DC-44EE-B233-1A6AE4492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9474" y="6202553"/>
            <a:ext cx="3952105" cy="439123"/>
          </a:xfrm>
          <a:prstGeom prst="rect">
            <a:avLst/>
          </a:prstGeom>
        </p:spPr>
      </p:pic>
      <p:pic>
        <p:nvPicPr>
          <p:cNvPr id="16386" name="Picture 2" descr="Blue Signature Stock Illustrations – 20,712 Blue Signature Stock  Illustrations, Vectors &amp; Clipart - Dreamsti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011" y="2282160"/>
            <a:ext cx="2518061" cy="251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All About Director Identification Number (DIN) Under MC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048" y="4368535"/>
            <a:ext cx="4998462" cy="215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71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xmlns="" id="{AEF28327-4493-4160-8227-CA15BD033628}"/>
              </a:ext>
            </a:extLst>
          </p:cNvPr>
          <p:cNvSpPr/>
          <p:nvPr/>
        </p:nvSpPr>
        <p:spPr>
          <a:xfrm>
            <a:off x="0" y="1"/>
            <a:ext cx="12192000" cy="6849978"/>
          </a:xfrm>
          <a:prstGeom prst="frame">
            <a:avLst>
              <a:gd name="adj1" fmla="val 1157"/>
            </a:avLst>
          </a:prstGeom>
          <a:solidFill>
            <a:srgbClr val="01417F"/>
          </a:solidFill>
          <a:ln>
            <a:solidFill>
              <a:srgbClr val="0041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A8A8D2B-29DC-44EE-B233-1A6AE4492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5312" y="6202553"/>
            <a:ext cx="4356268" cy="4840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289" y="1318558"/>
            <a:ext cx="7974463" cy="44816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6E9F442-1C0C-4291-A58F-9738A87174E0}"/>
              </a:ext>
            </a:extLst>
          </p:cNvPr>
          <p:cNvSpPr txBox="1"/>
          <p:nvPr/>
        </p:nvSpPr>
        <p:spPr>
          <a:xfrm>
            <a:off x="1852461" y="411153"/>
            <a:ext cx="87245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 ANNUAL</a:t>
            </a:r>
            <a:r>
              <a:rPr lang="en-US" sz="5000" b="1" dirty="0" smtClean="0">
                <a:solidFill>
                  <a:srgbClr val="004183"/>
                </a:solidFill>
                <a:latin typeface="Lucida Calligraphy" panose="03010101010101010101" pitchFamily="66" charset="0"/>
                <a:cs typeface="Arial" panose="020B0604020202020204" pitchFamily="34" charset="0"/>
              </a:rPr>
              <a:t> </a:t>
            </a:r>
            <a:r>
              <a:rPr lang="en-US" sz="5000" b="1" dirty="0" smtClean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FILINGS</a:t>
            </a:r>
            <a:endParaRPr lang="en-US" sz="5000" b="1" dirty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288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690A644-3ABC-4250-9AD2-EC8893BE3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74" y="165260"/>
            <a:ext cx="800000" cy="638095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xmlns="" id="{AEF28327-4493-4160-8227-CA15BD033628}"/>
              </a:ext>
            </a:extLst>
          </p:cNvPr>
          <p:cNvSpPr/>
          <p:nvPr/>
        </p:nvSpPr>
        <p:spPr>
          <a:xfrm>
            <a:off x="0" y="1"/>
            <a:ext cx="12192000" cy="6849978"/>
          </a:xfrm>
          <a:prstGeom prst="frame">
            <a:avLst>
              <a:gd name="adj1" fmla="val 1157"/>
            </a:avLst>
          </a:prstGeom>
          <a:solidFill>
            <a:srgbClr val="01417F"/>
          </a:solidFill>
          <a:ln>
            <a:solidFill>
              <a:srgbClr val="0041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xmlns="" id="{B0734F65-CBC6-4F02-AE27-75CA8495A308}"/>
              </a:ext>
            </a:extLst>
          </p:cNvPr>
          <p:cNvSpPr txBox="1">
            <a:spLocks/>
          </p:cNvSpPr>
          <p:nvPr/>
        </p:nvSpPr>
        <p:spPr>
          <a:xfrm>
            <a:off x="144380" y="968991"/>
            <a:ext cx="11887200" cy="5723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Content in letterhead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200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Name, Registered Office Address, CIN, Telephone Number, Fax Number, E-Mail and Website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" b="1" dirty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Unsigned or SD mentioned on documents is ok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200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00" dirty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6) What need to be mentioned at the place of signing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200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Name, Designation and DIN/PAN (Refer section 158)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00" b="1" dirty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200" dirty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b="1" dirty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xmlns="" id="{253AFCAD-1531-49DA-B49C-D3490361C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80" y="165259"/>
            <a:ext cx="11855115" cy="517129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en-US" b="1" dirty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1200" b="1" i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QUESTIONS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A8A8D2B-29DC-44EE-B233-1A6AE4492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9474" y="6202553"/>
            <a:ext cx="3952105" cy="439123"/>
          </a:xfrm>
          <a:prstGeom prst="rect">
            <a:avLst/>
          </a:prstGeom>
        </p:spPr>
      </p:pic>
      <p:pic>
        <p:nvPicPr>
          <p:cNvPr id="16386" name="Picture 2" descr="Blue Signature Stock Illustrations – 20,712 Blue Signature Stock  Illustrations, Vectors &amp; Clipart - Dreamsti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011" y="2282160"/>
            <a:ext cx="2518061" cy="251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All About Director Identification Number (DIN) Under MC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048" y="4368535"/>
            <a:ext cx="4998462" cy="215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432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690A644-3ABC-4250-9AD2-EC8893BE3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74" y="165260"/>
            <a:ext cx="800000" cy="638095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xmlns="" id="{AEF28327-4493-4160-8227-CA15BD033628}"/>
              </a:ext>
            </a:extLst>
          </p:cNvPr>
          <p:cNvSpPr/>
          <p:nvPr/>
        </p:nvSpPr>
        <p:spPr>
          <a:xfrm>
            <a:off x="0" y="1"/>
            <a:ext cx="12192000" cy="6849978"/>
          </a:xfrm>
          <a:prstGeom prst="frame">
            <a:avLst>
              <a:gd name="adj1" fmla="val 1157"/>
            </a:avLst>
          </a:prstGeom>
          <a:solidFill>
            <a:srgbClr val="01417F"/>
          </a:solidFill>
          <a:ln>
            <a:solidFill>
              <a:srgbClr val="0041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xmlns="" id="{B0734F65-CBC6-4F02-AE27-75CA8495A308}"/>
              </a:ext>
            </a:extLst>
          </p:cNvPr>
          <p:cNvSpPr txBox="1">
            <a:spLocks/>
          </p:cNvSpPr>
          <p:nvPr/>
        </p:nvSpPr>
        <p:spPr>
          <a:xfrm>
            <a:off x="144380" y="982639"/>
            <a:ext cx="11887200" cy="5710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en-US" sz="2500" b="1" dirty="0" smtClean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endParaRPr lang="en-US" sz="2500" b="1" dirty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sz="2500" b="1" dirty="0" smtClean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500" b="1" dirty="0" smtClean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500" b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500" b="1" dirty="0" smtClean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 </a:t>
            </a:r>
            <a:r>
              <a:rPr lang="en-US" sz="2500" b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Particulars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100" dirty="0" smtClean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sz="100" dirty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en-US" sz="2500" b="1" dirty="0" smtClean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Signing Details</a:t>
            </a:r>
            <a:endParaRPr lang="en-US" sz="2500" b="1" dirty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sz="2500" b="1" dirty="0" smtClean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500" b="1" dirty="0" smtClean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500" b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Quorum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200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Private Company –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200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Public Company – </a:t>
            </a:r>
            <a:r>
              <a:rPr lang="en-US" sz="2200" dirty="0" smtClean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200" dirty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b="1" dirty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xmlns="" id="{5D2E2230-0CFC-44FC-AA50-2166FC081541}"/>
              </a:ext>
            </a:extLst>
          </p:cNvPr>
          <p:cNvSpPr txBox="1">
            <a:spLocks/>
          </p:cNvSpPr>
          <p:nvPr/>
        </p:nvSpPr>
        <p:spPr>
          <a:xfrm>
            <a:off x="185212" y="106281"/>
            <a:ext cx="11855115" cy="51712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b="1" dirty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1200" b="1" i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AGM NOTICE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A8A8D2B-29DC-44EE-B233-1A6AE4492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9474" y="6202553"/>
            <a:ext cx="3952105" cy="439123"/>
          </a:xfrm>
          <a:prstGeom prst="rect">
            <a:avLst/>
          </a:prstGeom>
        </p:spPr>
      </p:pic>
      <p:pic>
        <p:nvPicPr>
          <p:cNvPr id="18434" name="Picture 2" descr="Annual General Mee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253" y="658075"/>
            <a:ext cx="5135074" cy="294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4004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690A644-3ABC-4250-9AD2-EC8893BE3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74" y="165260"/>
            <a:ext cx="800000" cy="638095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xmlns="" id="{AEF28327-4493-4160-8227-CA15BD033628}"/>
              </a:ext>
            </a:extLst>
          </p:cNvPr>
          <p:cNvSpPr/>
          <p:nvPr/>
        </p:nvSpPr>
        <p:spPr>
          <a:xfrm>
            <a:off x="0" y="1"/>
            <a:ext cx="12192000" cy="6849978"/>
          </a:xfrm>
          <a:prstGeom prst="frame">
            <a:avLst>
              <a:gd name="adj1" fmla="val 1157"/>
            </a:avLst>
          </a:prstGeom>
          <a:solidFill>
            <a:srgbClr val="01417F"/>
          </a:solidFill>
          <a:ln>
            <a:solidFill>
              <a:srgbClr val="0041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xmlns="" id="{B0734F65-CBC6-4F02-AE27-75CA8495A308}"/>
              </a:ext>
            </a:extLst>
          </p:cNvPr>
          <p:cNvSpPr txBox="1">
            <a:spLocks/>
          </p:cNvSpPr>
          <p:nvPr/>
        </p:nvSpPr>
        <p:spPr>
          <a:xfrm>
            <a:off x="144380" y="982639"/>
            <a:ext cx="11887200" cy="5710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en-US" sz="2500" b="1" dirty="0" smtClean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endParaRPr lang="en-US" sz="2500" b="1" dirty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200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Mandatorily Serial </a:t>
            </a:r>
            <a:r>
              <a:rPr lang="en-US" sz="2200" dirty="0" smtClean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to </a:t>
            </a:r>
            <a:r>
              <a:rPr lang="en-US" sz="2200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mentioned</a:t>
            </a:r>
            <a:endParaRPr lang="en-US" sz="200" b="1" dirty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n-US" sz="2500" b="1" dirty="0" smtClean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 </a:t>
            </a:r>
            <a:r>
              <a:rPr lang="en-US" sz="2500" b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Particulars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200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Incorrect Day, Date, Year </a:t>
            </a:r>
            <a:r>
              <a:rPr lang="en-US" sz="2200" dirty="0" err="1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en-US" sz="2200" dirty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sz="100" dirty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Signing Details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200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shall be of registered office and date shall be of Directors Report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Quorum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200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Private Company – 2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200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Public Company – 5 (members </a:t>
            </a:r>
            <a:r>
              <a:rPr lang="en-US" sz="2200" dirty="0" err="1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upto</a:t>
            </a:r>
            <a:r>
              <a:rPr lang="en-US" sz="2200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1000)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200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15 (members from 1000-5000)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200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30 (members from 5001)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200" dirty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b="1" dirty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xmlns="" id="{5D2E2230-0CFC-44FC-AA50-2166FC081541}"/>
              </a:ext>
            </a:extLst>
          </p:cNvPr>
          <p:cNvSpPr txBox="1">
            <a:spLocks/>
          </p:cNvSpPr>
          <p:nvPr/>
        </p:nvSpPr>
        <p:spPr>
          <a:xfrm>
            <a:off x="185212" y="106281"/>
            <a:ext cx="11855115" cy="51712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b="1" dirty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1200" b="1" i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AGM NOTICE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A8A8D2B-29DC-44EE-B233-1A6AE4492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9474" y="6202553"/>
            <a:ext cx="3952105" cy="439123"/>
          </a:xfrm>
          <a:prstGeom prst="rect">
            <a:avLst/>
          </a:prstGeom>
        </p:spPr>
      </p:pic>
      <p:pic>
        <p:nvPicPr>
          <p:cNvPr id="18434" name="Picture 2" descr="Annual General Mee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253" y="658075"/>
            <a:ext cx="5135074" cy="294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9305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690A644-3ABC-4250-9AD2-EC8893BE3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74" y="165260"/>
            <a:ext cx="800000" cy="638095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xmlns="" id="{AEF28327-4493-4160-8227-CA15BD033628}"/>
              </a:ext>
            </a:extLst>
          </p:cNvPr>
          <p:cNvSpPr/>
          <p:nvPr/>
        </p:nvSpPr>
        <p:spPr>
          <a:xfrm>
            <a:off x="0" y="1"/>
            <a:ext cx="12192000" cy="6849978"/>
          </a:xfrm>
          <a:prstGeom prst="frame">
            <a:avLst>
              <a:gd name="adj1" fmla="val 1157"/>
            </a:avLst>
          </a:prstGeom>
          <a:solidFill>
            <a:srgbClr val="01417F"/>
          </a:solidFill>
          <a:ln>
            <a:solidFill>
              <a:srgbClr val="0041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xmlns="" id="{5D2E2230-0CFC-44FC-AA50-2166FC081541}"/>
              </a:ext>
            </a:extLst>
          </p:cNvPr>
          <p:cNvSpPr txBox="1">
            <a:spLocks/>
          </p:cNvSpPr>
          <p:nvPr/>
        </p:nvSpPr>
        <p:spPr>
          <a:xfrm>
            <a:off x="144380" y="165259"/>
            <a:ext cx="11855115" cy="51712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b="1" dirty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1200" b="1" i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AGM NOTICE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A8A8D2B-29DC-44EE-B233-1A6AE4492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499" y="6202553"/>
            <a:ext cx="3488080" cy="439123"/>
          </a:xfrm>
          <a:prstGeom prst="rect">
            <a:avLst/>
          </a:prstGeom>
        </p:spPr>
      </p:pic>
      <p:pic>
        <p:nvPicPr>
          <p:cNvPr id="22532" name="Picture 4" descr="Notice Images – Browse 1,237,029 Stock Photos, Vectors, and Video | Adobe  St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23" y="1405845"/>
            <a:ext cx="3947481" cy="459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3613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690A644-3ABC-4250-9AD2-EC8893BE3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74" y="165260"/>
            <a:ext cx="800000" cy="638095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xmlns="" id="{AEF28327-4493-4160-8227-CA15BD033628}"/>
              </a:ext>
            </a:extLst>
          </p:cNvPr>
          <p:cNvSpPr/>
          <p:nvPr/>
        </p:nvSpPr>
        <p:spPr>
          <a:xfrm>
            <a:off x="0" y="1"/>
            <a:ext cx="12192000" cy="6849978"/>
          </a:xfrm>
          <a:prstGeom prst="frame">
            <a:avLst>
              <a:gd name="adj1" fmla="val 1157"/>
            </a:avLst>
          </a:prstGeom>
          <a:solidFill>
            <a:srgbClr val="01417F"/>
          </a:solidFill>
          <a:ln>
            <a:solidFill>
              <a:srgbClr val="0041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xmlns="" id="{B0734F65-CBC6-4F02-AE27-75CA8495A308}"/>
              </a:ext>
            </a:extLst>
          </p:cNvPr>
          <p:cNvSpPr txBox="1">
            <a:spLocks/>
          </p:cNvSpPr>
          <p:nvPr/>
        </p:nvSpPr>
        <p:spPr>
          <a:xfrm>
            <a:off x="4197926" y="982639"/>
            <a:ext cx="7833653" cy="5710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</a:t>
            </a:r>
            <a:r>
              <a:rPr lang="en-US" sz="2500" b="1" dirty="0" smtClean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Items</a:t>
            </a:r>
            <a:endParaRPr lang="en-US" sz="2500" b="1" dirty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200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Adoption of Audit Report, Financials, Directors Report (A)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200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Dividend Declaration (D)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200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Director rotation (D)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200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Auditor (Re) Appointment (A)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200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Director Regularization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200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f) Managing Director Reappointment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200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g) Section 180/185/186 approvals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200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h) MOA/AOA amendments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200" dirty="0" err="1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200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Remuneration of statutory auditors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200" dirty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sz="100" dirty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sz="2200" dirty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b="1" dirty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xmlns="" id="{5D2E2230-0CFC-44FC-AA50-2166FC081541}"/>
              </a:ext>
            </a:extLst>
          </p:cNvPr>
          <p:cNvSpPr txBox="1">
            <a:spLocks/>
          </p:cNvSpPr>
          <p:nvPr/>
        </p:nvSpPr>
        <p:spPr>
          <a:xfrm>
            <a:off x="144380" y="165259"/>
            <a:ext cx="11855115" cy="51712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b="1" dirty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1200" b="1" i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AGM NOTICE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A8A8D2B-29DC-44EE-B233-1A6AE4492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499" y="6202553"/>
            <a:ext cx="3488080" cy="439123"/>
          </a:xfrm>
          <a:prstGeom prst="rect">
            <a:avLst/>
          </a:prstGeom>
        </p:spPr>
      </p:pic>
      <p:pic>
        <p:nvPicPr>
          <p:cNvPr id="22532" name="Picture 4" descr="Notice Images – Browse 1,237,029 Stock Photos, Vectors, and Video | Adobe  St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23" y="1405845"/>
            <a:ext cx="3947481" cy="459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1071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690A644-3ABC-4250-9AD2-EC8893BE3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74" y="165260"/>
            <a:ext cx="800000" cy="638095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xmlns="" id="{AEF28327-4493-4160-8227-CA15BD033628}"/>
              </a:ext>
            </a:extLst>
          </p:cNvPr>
          <p:cNvSpPr/>
          <p:nvPr/>
        </p:nvSpPr>
        <p:spPr>
          <a:xfrm>
            <a:off x="0" y="1"/>
            <a:ext cx="12192000" cy="6849978"/>
          </a:xfrm>
          <a:prstGeom prst="frame">
            <a:avLst>
              <a:gd name="adj1" fmla="val 1157"/>
            </a:avLst>
          </a:prstGeom>
          <a:solidFill>
            <a:srgbClr val="01417F"/>
          </a:solidFill>
          <a:ln>
            <a:solidFill>
              <a:srgbClr val="0041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xmlns="" id="{B0734F65-CBC6-4F02-AE27-75CA8495A308}"/>
              </a:ext>
            </a:extLst>
          </p:cNvPr>
          <p:cNvSpPr txBox="1">
            <a:spLocks/>
          </p:cNvSpPr>
          <p:nvPr/>
        </p:nvSpPr>
        <p:spPr>
          <a:xfrm>
            <a:off x="144380" y="847646"/>
            <a:ext cx="11887200" cy="5845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6) Type of Business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500" b="1" dirty="0" smtClean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500" b="1" dirty="0" smtClean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500" b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Type of Resolution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500" b="1" dirty="0" smtClean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500" b="1" dirty="0" smtClean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500" b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Signing of Notice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500" b="1" dirty="0" smtClean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500" b="1" dirty="0" smtClean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500" b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Invitees for AGM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500" b="1" dirty="0" smtClean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500" b="1" dirty="0" smtClean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500" b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AGM on holiday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b="1" dirty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xmlns="" id="{5D2E2230-0CFC-44FC-AA50-2166FC081541}"/>
              </a:ext>
            </a:extLst>
          </p:cNvPr>
          <p:cNvSpPr txBox="1">
            <a:spLocks/>
          </p:cNvSpPr>
          <p:nvPr/>
        </p:nvSpPr>
        <p:spPr>
          <a:xfrm>
            <a:off x="144380" y="165259"/>
            <a:ext cx="11855115" cy="51712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b="1" dirty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1200" b="1" i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AGM NOTICE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A8A8D2B-29DC-44EE-B233-1A6AE4492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499" y="6202553"/>
            <a:ext cx="3488080" cy="439123"/>
          </a:xfrm>
          <a:prstGeom prst="rect">
            <a:avLst/>
          </a:prstGeom>
        </p:spPr>
      </p:pic>
      <p:pic>
        <p:nvPicPr>
          <p:cNvPr id="24578" name="Picture 2" descr="Top 9 Tips For Organizing Team Meetings - Empmonitor Blo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424" y="969818"/>
            <a:ext cx="5531238" cy="400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6215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690A644-3ABC-4250-9AD2-EC8893BE3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74" y="165260"/>
            <a:ext cx="800000" cy="638095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xmlns="" id="{AEF28327-4493-4160-8227-CA15BD033628}"/>
              </a:ext>
            </a:extLst>
          </p:cNvPr>
          <p:cNvSpPr/>
          <p:nvPr/>
        </p:nvSpPr>
        <p:spPr>
          <a:xfrm>
            <a:off x="0" y="1"/>
            <a:ext cx="12192000" cy="6849978"/>
          </a:xfrm>
          <a:prstGeom prst="frame">
            <a:avLst>
              <a:gd name="adj1" fmla="val 1157"/>
            </a:avLst>
          </a:prstGeom>
          <a:solidFill>
            <a:srgbClr val="01417F"/>
          </a:solidFill>
          <a:ln>
            <a:solidFill>
              <a:srgbClr val="0041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xmlns="" id="{B0734F65-CBC6-4F02-AE27-75CA8495A308}"/>
              </a:ext>
            </a:extLst>
          </p:cNvPr>
          <p:cNvSpPr txBox="1">
            <a:spLocks/>
          </p:cNvSpPr>
          <p:nvPr/>
        </p:nvSpPr>
        <p:spPr>
          <a:xfrm>
            <a:off x="144380" y="847646"/>
            <a:ext cx="11887200" cy="5845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6) Type of Business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200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Ordinary Business – ADDA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200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Business – Other than ADDA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7) Type of Resolution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200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Ordinary – more than 50%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200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 - 75% and above</a:t>
            </a:r>
            <a:endParaRPr lang="en-US" sz="100" dirty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8) Signing of Notice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200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or more Directors or Company Secretary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9) Invitees for AGM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200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Members, Directors, Statutory Auditor, Secretarial Auditor, Cost Auditor, Debenture Trustees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10) AGM on holiday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200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Yes! Not on National Holiday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b="1" dirty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xmlns="" id="{5D2E2230-0CFC-44FC-AA50-2166FC081541}"/>
              </a:ext>
            </a:extLst>
          </p:cNvPr>
          <p:cNvSpPr txBox="1">
            <a:spLocks/>
          </p:cNvSpPr>
          <p:nvPr/>
        </p:nvSpPr>
        <p:spPr>
          <a:xfrm>
            <a:off x="144380" y="165259"/>
            <a:ext cx="11855115" cy="51712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b="1" dirty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1200" b="1" i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AGM NOTICE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A8A8D2B-29DC-44EE-B233-1A6AE4492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499" y="6202553"/>
            <a:ext cx="3488080" cy="439123"/>
          </a:xfrm>
          <a:prstGeom prst="rect">
            <a:avLst/>
          </a:prstGeom>
        </p:spPr>
      </p:pic>
      <p:pic>
        <p:nvPicPr>
          <p:cNvPr id="24578" name="Picture 2" descr="Top 9 Tips For Organizing Team Meetings - Empmonitor Blo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424" y="969818"/>
            <a:ext cx="5531238" cy="400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9000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690A644-3ABC-4250-9AD2-EC8893BE3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74" y="165260"/>
            <a:ext cx="800000" cy="638095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xmlns="" id="{AEF28327-4493-4160-8227-CA15BD033628}"/>
              </a:ext>
            </a:extLst>
          </p:cNvPr>
          <p:cNvSpPr/>
          <p:nvPr/>
        </p:nvSpPr>
        <p:spPr>
          <a:xfrm>
            <a:off x="0" y="1"/>
            <a:ext cx="12192000" cy="6849978"/>
          </a:xfrm>
          <a:prstGeom prst="frame">
            <a:avLst>
              <a:gd name="adj1" fmla="val 1157"/>
            </a:avLst>
          </a:prstGeom>
          <a:solidFill>
            <a:srgbClr val="01417F"/>
          </a:solidFill>
          <a:ln>
            <a:solidFill>
              <a:srgbClr val="0041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xmlns="" id="{B0734F65-CBC6-4F02-AE27-75CA8495A308}"/>
              </a:ext>
            </a:extLst>
          </p:cNvPr>
          <p:cNvSpPr txBox="1">
            <a:spLocks/>
          </p:cNvSpPr>
          <p:nvPr/>
        </p:nvSpPr>
        <p:spPr>
          <a:xfrm>
            <a:off x="3144982" y="847646"/>
            <a:ext cx="8886598" cy="5845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11) Venue for AGM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100" b="1" dirty="0" smtClean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100" b="1" dirty="0" smtClean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2100" b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Notice Period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100" b="1" dirty="0" smtClean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100" b="1" dirty="0" smtClean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sz="2100" b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Shorter Notice Period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100" b="1" dirty="0" smtClean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100" b="1" dirty="0" smtClean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2100" b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Other Business items allowed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100" b="1" dirty="0" smtClean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100" b="1" dirty="0" smtClean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sz="2100" b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Annexures to AGM Notice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100" b="1" dirty="0" smtClean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100" b="1" dirty="0" smtClean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sz="2100" b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When AGM to be </a:t>
            </a:r>
            <a:r>
              <a:rPr lang="en-US" sz="2100" b="1" dirty="0" smtClean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held</a:t>
            </a:r>
            <a:endParaRPr lang="en-US" sz="2100" b="1" dirty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xmlns="" id="{5D2E2230-0CFC-44FC-AA50-2166FC081541}"/>
              </a:ext>
            </a:extLst>
          </p:cNvPr>
          <p:cNvSpPr txBox="1">
            <a:spLocks/>
          </p:cNvSpPr>
          <p:nvPr/>
        </p:nvSpPr>
        <p:spPr>
          <a:xfrm>
            <a:off x="144380" y="165259"/>
            <a:ext cx="11855115" cy="51712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b="1" dirty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1200" b="1" i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AGM NOTICE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A8A8D2B-29DC-44EE-B233-1A6AE4492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499" y="6202553"/>
            <a:ext cx="3488080" cy="439123"/>
          </a:xfrm>
          <a:prstGeom prst="rect">
            <a:avLst/>
          </a:prstGeom>
        </p:spPr>
      </p:pic>
      <p:pic>
        <p:nvPicPr>
          <p:cNvPr id="26626" name="Picture 2" descr="Address Symbol Png Download - Date Time Venue Icon - Free Transparent PNG  Download - PNGke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33" y="921710"/>
            <a:ext cx="1645516" cy="172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Notice Period Stock Illustrations – 1,248 Notice Period Stock  Illustrations, Vectors &amp; Clipart - Dreamstim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91" y="2884800"/>
            <a:ext cx="2438400" cy="13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274" y="4492674"/>
            <a:ext cx="1880435" cy="18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0263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690A644-3ABC-4250-9AD2-EC8893BE3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74" y="165260"/>
            <a:ext cx="800000" cy="638095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xmlns="" id="{AEF28327-4493-4160-8227-CA15BD033628}"/>
              </a:ext>
            </a:extLst>
          </p:cNvPr>
          <p:cNvSpPr/>
          <p:nvPr/>
        </p:nvSpPr>
        <p:spPr>
          <a:xfrm>
            <a:off x="0" y="1"/>
            <a:ext cx="12192000" cy="6849978"/>
          </a:xfrm>
          <a:prstGeom prst="frame">
            <a:avLst>
              <a:gd name="adj1" fmla="val 1157"/>
            </a:avLst>
          </a:prstGeom>
          <a:solidFill>
            <a:srgbClr val="01417F"/>
          </a:solidFill>
          <a:ln>
            <a:solidFill>
              <a:srgbClr val="0041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xmlns="" id="{B0734F65-CBC6-4F02-AE27-75CA8495A308}"/>
              </a:ext>
            </a:extLst>
          </p:cNvPr>
          <p:cNvSpPr txBox="1">
            <a:spLocks/>
          </p:cNvSpPr>
          <p:nvPr/>
        </p:nvSpPr>
        <p:spPr>
          <a:xfrm>
            <a:off x="3144982" y="847646"/>
            <a:ext cx="8886598" cy="5845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11) Venue for AGM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Registered Office or other place within the town or city or village of RO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12) Notice Period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clear days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13) Shorter Notice Period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 Consent of </a:t>
            </a:r>
            <a:r>
              <a:rPr lang="en-US" sz="2100" dirty="0" err="1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atleast</a:t>
            </a:r>
            <a:r>
              <a:rPr lang="en-US" sz="2100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95% is required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14) Other Business items allowed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No. AGM notice must contain the item of discussion from before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15) Annexures to AGM Notice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Explanatory Statement, Attendance Slip, Proxy Form, Venue map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16) When AGM to be held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months from FY Closure and for first year additional 3 months allowed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xmlns="" id="{5D2E2230-0CFC-44FC-AA50-2166FC081541}"/>
              </a:ext>
            </a:extLst>
          </p:cNvPr>
          <p:cNvSpPr txBox="1">
            <a:spLocks/>
          </p:cNvSpPr>
          <p:nvPr/>
        </p:nvSpPr>
        <p:spPr>
          <a:xfrm>
            <a:off x="144380" y="165259"/>
            <a:ext cx="11855115" cy="51712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b="1" dirty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1200" b="1" i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AGM NOTICE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A8A8D2B-29DC-44EE-B233-1A6AE4492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499" y="6202553"/>
            <a:ext cx="3488080" cy="439123"/>
          </a:xfrm>
          <a:prstGeom prst="rect">
            <a:avLst/>
          </a:prstGeom>
        </p:spPr>
      </p:pic>
      <p:pic>
        <p:nvPicPr>
          <p:cNvPr id="26626" name="Picture 2" descr="Address Symbol Png Download - Date Time Venue Icon - Free Transparent PNG  Download - PNGke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33" y="921710"/>
            <a:ext cx="1645516" cy="172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Notice Period Stock Illustrations – 1,248 Notice Period Stock  Illustrations, Vectors &amp; Clipart - Dreamstim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91" y="2884800"/>
            <a:ext cx="2438400" cy="13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274" y="4492674"/>
            <a:ext cx="1880435" cy="18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3865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690A644-3ABC-4250-9AD2-EC8893BE3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74" y="165260"/>
            <a:ext cx="800000" cy="638095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xmlns="" id="{AEF28327-4493-4160-8227-CA15BD033628}"/>
              </a:ext>
            </a:extLst>
          </p:cNvPr>
          <p:cNvSpPr/>
          <p:nvPr/>
        </p:nvSpPr>
        <p:spPr>
          <a:xfrm>
            <a:off x="0" y="1"/>
            <a:ext cx="12192000" cy="6849978"/>
          </a:xfrm>
          <a:prstGeom prst="frame">
            <a:avLst>
              <a:gd name="adj1" fmla="val 1157"/>
            </a:avLst>
          </a:prstGeom>
          <a:solidFill>
            <a:srgbClr val="01417F"/>
          </a:solidFill>
          <a:ln>
            <a:solidFill>
              <a:srgbClr val="0041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xmlns="" id="{B0734F65-CBC6-4F02-AE27-75CA8495A308}"/>
              </a:ext>
            </a:extLst>
          </p:cNvPr>
          <p:cNvSpPr txBox="1">
            <a:spLocks/>
          </p:cNvSpPr>
          <p:nvPr/>
        </p:nvSpPr>
        <p:spPr>
          <a:xfrm>
            <a:off x="144380" y="847646"/>
            <a:ext cx="11887200" cy="5845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Signing of BR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500" b="1" dirty="0" smtClean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500" b="1" dirty="0" smtClean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500" b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500" b="1" dirty="0" smtClean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endParaRPr lang="en-US" sz="2500" b="1" dirty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sz="2500" b="1" dirty="0" smtClean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500" b="1" dirty="0" smtClean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500" b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Mandatory items in BR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500" b="1" dirty="0" smtClean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500" b="1" dirty="0" smtClean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500" b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Data to be considered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500" b="1" dirty="0" smtClean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500" b="1" dirty="0" smtClean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500" b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Annexures to BR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500" b="1" dirty="0" smtClean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500" b="1" dirty="0" smtClean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500" b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Extract of Annual Return (MGT-9</a:t>
            </a:r>
            <a:r>
              <a:rPr lang="en-US" sz="2500" b="1" dirty="0" smtClean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500" b="1" dirty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xmlns="" id="{5D2E2230-0CFC-44FC-AA50-2166FC081541}"/>
              </a:ext>
            </a:extLst>
          </p:cNvPr>
          <p:cNvSpPr txBox="1">
            <a:spLocks/>
          </p:cNvSpPr>
          <p:nvPr/>
        </p:nvSpPr>
        <p:spPr>
          <a:xfrm>
            <a:off x="144380" y="165259"/>
            <a:ext cx="11855115" cy="51712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b="1" dirty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1200" b="1" i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 REPORT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A8A8D2B-29DC-44EE-B233-1A6AE4492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499" y="6202553"/>
            <a:ext cx="3488080" cy="439123"/>
          </a:xfrm>
          <a:prstGeom prst="rect">
            <a:avLst/>
          </a:prstGeom>
        </p:spPr>
      </p:pic>
      <p:pic>
        <p:nvPicPr>
          <p:cNvPr id="28674" name="Picture 2" descr="How to Write a Complete Board Report​: Examples &amp; Best Practic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045" y="697948"/>
            <a:ext cx="4213365" cy="307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902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xmlns="" id="{AEF28327-4493-4160-8227-CA15BD033628}"/>
              </a:ext>
            </a:extLst>
          </p:cNvPr>
          <p:cNvSpPr/>
          <p:nvPr/>
        </p:nvSpPr>
        <p:spPr>
          <a:xfrm>
            <a:off x="0" y="1"/>
            <a:ext cx="12192000" cy="6849978"/>
          </a:xfrm>
          <a:prstGeom prst="frame">
            <a:avLst>
              <a:gd name="adj1" fmla="val 1157"/>
            </a:avLst>
          </a:prstGeom>
          <a:solidFill>
            <a:srgbClr val="01417F"/>
          </a:solidFill>
          <a:ln>
            <a:solidFill>
              <a:srgbClr val="0041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6E9F442-1C0C-4291-A58F-9738A87174E0}"/>
              </a:ext>
            </a:extLst>
          </p:cNvPr>
          <p:cNvSpPr txBox="1"/>
          <p:nvPr/>
        </p:nvSpPr>
        <p:spPr>
          <a:xfrm>
            <a:off x="1772250" y="83940"/>
            <a:ext cx="87245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004183"/>
                </a:solidFill>
                <a:latin typeface="Lucida Calligraphy" panose="03010101010101010101" pitchFamily="66" charset="0"/>
                <a:cs typeface="Arial" panose="020B0604020202020204" pitchFamily="34" charset="0"/>
              </a:rPr>
              <a:t> </a:t>
            </a:r>
            <a:r>
              <a:rPr lang="en-US" sz="5000" b="1" dirty="0" smtClean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FORMS TO BE FILED</a:t>
            </a:r>
            <a:endParaRPr lang="en-US" sz="5000" b="1" dirty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A8A8D2B-29DC-44EE-B233-1A6AE4492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5312" y="6202553"/>
            <a:ext cx="4356268" cy="484030"/>
          </a:xfrm>
          <a:prstGeom prst="rect">
            <a:avLst/>
          </a:prstGeom>
        </p:spPr>
      </p:pic>
      <p:sp>
        <p:nvSpPr>
          <p:cNvPr id="6" name="Content Placeholder 8">
            <a:extLst>
              <a:ext uri="{FF2B5EF4-FFF2-40B4-BE49-F238E27FC236}">
                <a16:creationId xmlns:a16="http://schemas.microsoft.com/office/drawing/2014/main" xmlns="" id="{B0734F65-CBC6-4F02-AE27-75CA8495A308}"/>
              </a:ext>
            </a:extLst>
          </p:cNvPr>
          <p:cNvSpPr txBox="1">
            <a:spLocks/>
          </p:cNvSpPr>
          <p:nvPr/>
        </p:nvSpPr>
        <p:spPr>
          <a:xfrm>
            <a:off x="237475" y="1309543"/>
            <a:ext cx="11794105" cy="4729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000" b="1" dirty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ntroduction to Financial Statements - IndiaFiling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027" y="4122358"/>
            <a:ext cx="4092498" cy="239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at are the Different Types of Share Capital: A Detailed Guide | Swarit  Advisor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733" y="1146147"/>
            <a:ext cx="4047935" cy="404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5688" y="945714"/>
            <a:ext cx="3155641" cy="2812815"/>
          </a:xfrm>
          <a:prstGeom prst="rect">
            <a:avLst/>
          </a:prstGeom>
        </p:spPr>
      </p:pic>
      <p:pic>
        <p:nvPicPr>
          <p:cNvPr id="10" name="Picture 2" descr="Step-by-Step Guide to the Commencement of Business in Ind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09" y="945714"/>
            <a:ext cx="3044670" cy="281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58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690A644-3ABC-4250-9AD2-EC8893BE3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74" y="165260"/>
            <a:ext cx="800000" cy="638095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xmlns="" id="{AEF28327-4493-4160-8227-CA15BD033628}"/>
              </a:ext>
            </a:extLst>
          </p:cNvPr>
          <p:cNvSpPr/>
          <p:nvPr/>
        </p:nvSpPr>
        <p:spPr>
          <a:xfrm>
            <a:off x="0" y="1"/>
            <a:ext cx="12192000" cy="6849978"/>
          </a:xfrm>
          <a:prstGeom prst="frame">
            <a:avLst>
              <a:gd name="adj1" fmla="val 1157"/>
            </a:avLst>
          </a:prstGeom>
          <a:solidFill>
            <a:srgbClr val="01417F"/>
          </a:solidFill>
          <a:ln>
            <a:solidFill>
              <a:srgbClr val="0041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xmlns="" id="{B0734F65-CBC6-4F02-AE27-75CA8495A308}"/>
              </a:ext>
            </a:extLst>
          </p:cNvPr>
          <p:cNvSpPr txBox="1">
            <a:spLocks/>
          </p:cNvSpPr>
          <p:nvPr/>
        </p:nvSpPr>
        <p:spPr>
          <a:xfrm>
            <a:off x="144380" y="847646"/>
            <a:ext cx="11887200" cy="58450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Signing of BR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200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Chairperson of Company if authorized otherwise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200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Minimum Two Directors (MD mandatory to sign if appointed)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200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One Director in case of OPC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n-US" sz="2500" b="1" dirty="0" smtClean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endParaRPr lang="en-US" sz="2500" b="1" dirty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200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from 2022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Mandatory items in BR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200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134(3), 134(5), Rule 8 of Companies (Accounts) Rules, 2014. Close to 35 points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Data to be considered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200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Standalone data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Annexures to BR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200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AOC-1, AOC-2, CSR Report, Secretarial Audit Report, MDAR, CG Report, Employee Report </a:t>
            </a:r>
            <a:r>
              <a:rPr lang="en-US" sz="2200" dirty="0" err="1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en-US" sz="2200" dirty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6) Extract of Annual Return (MGT-9)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200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required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xmlns="" id="{5D2E2230-0CFC-44FC-AA50-2166FC081541}"/>
              </a:ext>
            </a:extLst>
          </p:cNvPr>
          <p:cNvSpPr txBox="1">
            <a:spLocks/>
          </p:cNvSpPr>
          <p:nvPr/>
        </p:nvSpPr>
        <p:spPr>
          <a:xfrm>
            <a:off x="144380" y="165259"/>
            <a:ext cx="11855115" cy="51712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b="1" dirty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1200" b="1" i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 REPORT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A8A8D2B-29DC-44EE-B233-1A6AE4492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499" y="6202553"/>
            <a:ext cx="3488080" cy="439123"/>
          </a:xfrm>
          <a:prstGeom prst="rect">
            <a:avLst/>
          </a:prstGeom>
        </p:spPr>
      </p:pic>
      <p:pic>
        <p:nvPicPr>
          <p:cNvPr id="28674" name="Picture 2" descr="How to Write a Complete Board Report​: Examples &amp; Best Practic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045" y="697948"/>
            <a:ext cx="4213365" cy="307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5717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690A644-3ABC-4250-9AD2-EC8893BE3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74" y="165260"/>
            <a:ext cx="800000" cy="638095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xmlns="" id="{AEF28327-4493-4160-8227-CA15BD033628}"/>
              </a:ext>
            </a:extLst>
          </p:cNvPr>
          <p:cNvSpPr/>
          <p:nvPr/>
        </p:nvSpPr>
        <p:spPr>
          <a:xfrm>
            <a:off x="0" y="1"/>
            <a:ext cx="12192000" cy="6849978"/>
          </a:xfrm>
          <a:prstGeom prst="frame">
            <a:avLst>
              <a:gd name="adj1" fmla="val 1157"/>
            </a:avLst>
          </a:prstGeom>
          <a:solidFill>
            <a:srgbClr val="01417F"/>
          </a:solidFill>
          <a:ln>
            <a:solidFill>
              <a:srgbClr val="0041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xmlns="" id="{B0734F65-CBC6-4F02-AE27-75CA8495A308}"/>
              </a:ext>
            </a:extLst>
          </p:cNvPr>
          <p:cNvSpPr txBox="1">
            <a:spLocks/>
          </p:cNvSpPr>
          <p:nvPr/>
        </p:nvSpPr>
        <p:spPr>
          <a:xfrm>
            <a:off x="5264728" y="847646"/>
            <a:ext cx="6734767" cy="524835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7) Duplicity of data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500" b="1" dirty="0" smtClean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500" b="1" dirty="0" smtClean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500" b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Designation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500" b="1" dirty="0" smtClean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500" b="1" dirty="0" smtClean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500" b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Date in BR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500" b="1" dirty="0" smtClean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500" b="1" dirty="0" smtClean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500" b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Place in BR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200" dirty="0" smtClean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500" b="1" dirty="0" smtClean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2500" b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CSR Report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500" b="1" dirty="0" smtClean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500" b="1" dirty="0" smtClean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2500" b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Industry specific </a:t>
            </a:r>
            <a:r>
              <a:rPr lang="en-US" sz="2500" b="1" dirty="0" smtClean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Disclosures</a:t>
            </a:r>
            <a:endParaRPr lang="en-US" sz="2500" b="1" dirty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xmlns="" id="{5D2E2230-0CFC-44FC-AA50-2166FC081541}"/>
              </a:ext>
            </a:extLst>
          </p:cNvPr>
          <p:cNvSpPr txBox="1">
            <a:spLocks/>
          </p:cNvSpPr>
          <p:nvPr/>
        </p:nvSpPr>
        <p:spPr>
          <a:xfrm>
            <a:off x="144380" y="165259"/>
            <a:ext cx="11855115" cy="51712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b="1" dirty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1200" b="1" i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 REPORT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A8A8D2B-29DC-44EE-B233-1A6AE4492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499" y="6202553"/>
            <a:ext cx="3488080" cy="439123"/>
          </a:xfrm>
          <a:prstGeom prst="rect">
            <a:avLst/>
          </a:prstGeom>
        </p:spPr>
      </p:pic>
      <p:pic>
        <p:nvPicPr>
          <p:cNvPr id="30722" name="Picture 2" descr="Navigating the Changes in Board Report &amp; Filings in the MCA V3 Port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5" y="1486374"/>
            <a:ext cx="4485599" cy="443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6987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690A644-3ABC-4250-9AD2-EC8893BE3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74" y="165260"/>
            <a:ext cx="800000" cy="638095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xmlns="" id="{AEF28327-4493-4160-8227-CA15BD033628}"/>
              </a:ext>
            </a:extLst>
          </p:cNvPr>
          <p:cNvSpPr/>
          <p:nvPr/>
        </p:nvSpPr>
        <p:spPr>
          <a:xfrm>
            <a:off x="0" y="1"/>
            <a:ext cx="12192000" cy="6849978"/>
          </a:xfrm>
          <a:prstGeom prst="frame">
            <a:avLst>
              <a:gd name="adj1" fmla="val 1157"/>
            </a:avLst>
          </a:prstGeom>
          <a:solidFill>
            <a:srgbClr val="01417F"/>
          </a:solidFill>
          <a:ln>
            <a:solidFill>
              <a:srgbClr val="0041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xmlns="" id="{B0734F65-CBC6-4F02-AE27-75CA8495A308}"/>
              </a:ext>
            </a:extLst>
          </p:cNvPr>
          <p:cNvSpPr txBox="1">
            <a:spLocks/>
          </p:cNvSpPr>
          <p:nvPr/>
        </p:nvSpPr>
        <p:spPr>
          <a:xfrm>
            <a:off x="5264728" y="847646"/>
            <a:ext cx="6766852" cy="58450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7) Duplicity of data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200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 to other place where data is already available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8) Designation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200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Mention the correct designation of Board person signing the report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9) Date in BR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200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of signing financials or later date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10) Place in BR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200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Preferably Company’s RO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11) CSR Report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200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latest updated report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12) Industry specific Disclosures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200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Mandatory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xmlns="" id="{5D2E2230-0CFC-44FC-AA50-2166FC081541}"/>
              </a:ext>
            </a:extLst>
          </p:cNvPr>
          <p:cNvSpPr txBox="1">
            <a:spLocks/>
          </p:cNvSpPr>
          <p:nvPr/>
        </p:nvSpPr>
        <p:spPr>
          <a:xfrm>
            <a:off x="144380" y="165259"/>
            <a:ext cx="11855115" cy="51712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b="1" dirty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1200" b="1" i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 REPORT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A8A8D2B-29DC-44EE-B233-1A6AE4492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499" y="6202553"/>
            <a:ext cx="3488080" cy="439123"/>
          </a:xfrm>
          <a:prstGeom prst="rect">
            <a:avLst/>
          </a:prstGeom>
        </p:spPr>
      </p:pic>
      <p:pic>
        <p:nvPicPr>
          <p:cNvPr id="30722" name="Picture 2" descr="Navigating the Changes in Board Report &amp; Filings in the MCA V3 Port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5" y="1486374"/>
            <a:ext cx="4485599" cy="443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5167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690A644-3ABC-4250-9AD2-EC8893BE3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74" y="165260"/>
            <a:ext cx="800000" cy="638095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xmlns="" id="{AEF28327-4493-4160-8227-CA15BD033628}"/>
              </a:ext>
            </a:extLst>
          </p:cNvPr>
          <p:cNvSpPr/>
          <p:nvPr/>
        </p:nvSpPr>
        <p:spPr>
          <a:xfrm>
            <a:off x="0" y="1"/>
            <a:ext cx="12192000" cy="6849978"/>
          </a:xfrm>
          <a:prstGeom prst="frame">
            <a:avLst>
              <a:gd name="adj1" fmla="val 1157"/>
            </a:avLst>
          </a:prstGeom>
          <a:solidFill>
            <a:srgbClr val="01417F"/>
          </a:solidFill>
          <a:ln>
            <a:solidFill>
              <a:srgbClr val="0041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xmlns="" id="{B0734F65-CBC6-4F02-AE27-75CA8495A308}"/>
              </a:ext>
            </a:extLst>
          </p:cNvPr>
          <p:cNvSpPr txBox="1">
            <a:spLocks/>
          </p:cNvSpPr>
          <p:nvPr/>
        </p:nvSpPr>
        <p:spPr>
          <a:xfrm>
            <a:off x="144380" y="847646"/>
            <a:ext cx="11887200" cy="5845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13) Written Confirmation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500" b="1" dirty="0" smtClean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500" b="1" dirty="0" smtClean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2500" b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DSC instead of physical signature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500" b="1" dirty="0" smtClean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500" b="1" dirty="0" smtClean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sz="2500" b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Provisions </a:t>
            </a:r>
            <a:r>
              <a:rPr lang="en-US" sz="2500" b="1" dirty="0" smtClean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Applicability</a:t>
            </a:r>
            <a:endParaRPr lang="en-US" sz="2500" b="1" dirty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sz="2200" dirty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xmlns="" id="{5D2E2230-0CFC-44FC-AA50-2166FC081541}"/>
              </a:ext>
            </a:extLst>
          </p:cNvPr>
          <p:cNvSpPr txBox="1">
            <a:spLocks/>
          </p:cNvSpPr>
          <p:nvPr/>
        </p:nvSpPr>
        <p:spPr>
          <a:xfrm>
            <a:off x="144380" y="165259"/>
            <a:ext cx="11855115" cy="51712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b="1" dirty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1200" b="1" i="1" dirty="0" smtClean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PRECAUTIONS</a:t>
            </a:r>
            <a:endParaRPr lang="en-US" sz="11200" b="1" i="1" dirty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A8A8D2B-29DC-44EE-B233-1A6AE4492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499" y="6202553"/>
            <a:ext cx="3488080" cy="439123"/>
          </a:xfrm>
          <a:prstGeom prst="rect">
            <a:avLst/>
          </a:prstGeom>
        </p:spPr>
      </p:pic>
      <p:pic>
        <p:nvPicPr>
          <p:cNvPr id="32770" name="Picture 2" descr="ROC Filing Service in Zirakpur | ID: 214848358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822" y="3824675"/>
            <a:ext cx="6319979" cy="22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7919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690A644-3ABC-4250-9AD2-EC8893BE3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74" y="165260"/>
            <a:ext cx="800000" cy="638095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xmlns="" id="{AEF28327-4493-4160-8227-CA15BD033628}"/>
              </a:ext>
            </a:extLst>
          </p:cNvPr>
          <p:cNvSpPr/>
          <p:nvPr/>
        </p:nvSpPr>
        <p:spPr>
          <a:xfrm>
            <a:off x="0" y="1"/>
            <a:ext cx="12192000" cy="6849978"/>
          </a:xfrm>
          <a:prstGeom prst="frame">
            <a:avLst>
              <a:gd name="adj1" fmla="val 1157"/>
            </a:avLst>
          </a:prstGeom>
          <a:solidFill>
            <a:srgbClr val="01417F"/>
          </a:solidFill>
          <a:ln>
            <a:solidFill>
              <a:srgbClr val="0041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xmlns="" id="{B0734F65-CBC6-4F02-AE27-75CA8495A308}"/>
              </a:ext>
            </a:extLst>
          </p:cNvPr>
          <p:cNvSpPr txBox="1">
            <a:spLocks/>
          </p:cNvSpPr>
          <p:nvPr/>
        </p:nvSpPr>
        <p:spPr>
          <a:xfrm>
            <a:off x="144380" y="847646"/>
            <a:ext cx="11887200" cy="5845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13) Written Confirmation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200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Obtain through electronic or offline mode on filled report and form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14) DSC instead of physical signature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200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 but avoid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15) Provisions </a:t>
            </a:r>
            <a:r>
              <a:rPr lang="en-US" sz="2500" b="1" dirty="0" smtClean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Applicability</a:t>
            </a:r>
            <a:endParaRPr lang="en-US" sz="2500" b="1" dirty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200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the required financials data and automatically applicable cells pop up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200" dirty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xmlns="" id="{5D2E2230-0CFC-44FC-AA50-2166FC081541}"/>
              </a:ext>
            </a:extLst>
          </p:cNvPr>
          <p:cNvSpPr txBox="1">
            <a:spLocks/>
          </p:cNvSpPr>
          <p:nvPr/>
        </p:nvSpPr>
        <p:spPr>
          <a:xfrm>
            <a:off x="144380" y="165259"/>
            <a:ext cx="11855115" cy="51712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b="1" dirty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1200" b="1" i="1" dirty="0" smtClean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PRECAUTIONS</a:t>
            </a:r>
            <a:endParaRPr lang="en-US" sz="11200" b="1" i="1" dirty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A8A8D2B-29DC-44EE-B233-1A6AE4492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499" y="6202553"/>
            <a:ext cx="3488080" cy="439123"/>
          </a:xfrm>
          <a:prstGeom prst="rect">
            <a:avLst/>
          </a:prstGeom>
        </p:spPr>
      </p:pic>
      <p:pic>
        <p:nvPicPr>
          <p:cNvPr id="32770" name="Picture 2" descr="ROC Filing Service in Zirakpur | ID: 214848358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822" y="3824675"/>
            <a:ext cx="6319979" cy="22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8500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9275BAF7-70E2-4EE9-8B61-143DBDA6E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029" y="73465"/>
            <a:ext cx="11904971" cy="69948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500" b="1" dirty="0" smtClean="0">
                <a:solidFill>
                  <a:srgbClr val="1C2D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</a:p>
          <a:p>
            <a:pPr marL="0" indent="0" algn="ctr">
              <a:buNone/>
            </a:pPr>
            <a:endParaRPr lang="en-US" sz="5500" b="1" dirty="0">
              <a:solidFill>
                <a:srgbClr val="1C2D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5500" b="1" dirty="0" smtClean="0">
              <a:solidFill>
                <a:srgbClr val="1C2D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="" xmlns:a16="http://schemas.microsoft.com/office/drawing/2014/main" id="{AEF28327-4493-4160-8227-CA15BD033628}"/>
              </a:ext>
            </a:extLst>
          </p:cNvPr>
          <p:cNvSpPr/>
          <p:nvPr/>
        </p:nvSpPr>
        <p:spPr>
          <a:xfrm>
            <a:off x="0" y="1"/>
            <a:ext cx="12192000" cy="6849978"/>
          </a:xfrm>
          <a:prstGeom prst="frame">
            <a:avLst>
              <a:gd name="adj1" fmla="val 1157"/>
            </a:avLst>
          </a:prstGeom>
          <a:solidFill>
            <a:srgbClr val="01417F"/>
          </a:solidFill>
          <a:ln>
            <a:solidFill>
              <a:srgbClr val="0041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A8A8D2B-29DC-44EE-B233-1A6AE4492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5312" y="6202553"/>
            <a:ext cx="4356268" cy="4840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216" y="415803"/>
            <a:ext cx="3043451" cy="3043451"/>
          </a:xfrm>
          <a:prstGeom prst="rect">
            <a:avLst/>
          </a:prstGeom>
        </p:spPr>
      </p:pic>
      <p:pic>
        <p:nvPicPr>
          <p:cNvPr id="20488" name="Picture 8" descr="Major Components Covered Under TM-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686" y="3513846"/>
            <a:ext cx="4451008" cy="252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0" name="Picture 10" descr="Javan Exchange - The Best Currency Exchange In Lond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9" y="3492498"/>
            <a:ext cx="4459888" cy="314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9278" y="902142"/>
            <a:ext cx="4115207" cy="2491629"/>
          </a:xfrm>
          <a:prstGeom prst="rect">
            <a:avLst/>
          </a:prstGeom>
        </p:spPr>
      </p:pic>
      <p:pic>
        <p:nvPicPr>
          <p:cNvPr id="20494" name="Picture 14" descr="Standardize Clipart Hd PNG, Standard Paper Icon Color Flat, Hand, Assess,  Do PNG Image For Free Downloa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130" y="2176707"/>
            <a:ext cx="2319940" cy="231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9293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9275BAF7-70E2-4EE9-8B61-143DBDA6E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029" y="73465"/>
            <a:ext cx="11904971" cy="69948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500" b="1" dirty="0" smtClean="0">
                <a:solidFill>
                  <a:srgbClr val="1C2D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</a:p>
        </p:txBody>
      </p:sp>
      <p:sp>
        <p:nvSpPr>
          <p:cNvPr id="3" name="Frame 2">
            <a:extLst>
              <a:ext uri="{FF2B5EF4-FFF2-40B4-BE49-F238E27FC236}">
                <a16:creationId xmlns="" xmlns:a16="http://schemas.microsoft.com/office/drawing/2014/main" id="{AEF28327-4493-4160-8227-CA15BD033628}"/>
              </a:ext>
            </a:extLst>
          </p:cNvPr>
          <p:cNvSpPr/>
          <p:nvPr/>
        </p:nvSpPr>
        <p:spPr>
          <a:xfrm>
            <a:off x="0" y="1"/>
            <a:ext cx="12192000" cy="6849978"/>
          </a:xfrm>
          <a:prstGeom prst="frame">
            <a:avLst>
              <a:gd name="adj1" fmla="val 1157"/>
            </a:avLst>
          </a:prstGeom>
          <a:solidFill>
            <a:srgbClr val="01417F"/>
          </a:solidFill>
          <a:ln>
            <a:solidFill>
              <a:srgbClr val="0041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A8A8D2B-29DC-44EE-B233-1A6AE4492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5312" y="6202553"/>
            <a:ext cx="4356268" cy="4840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702" y="230684"/>
            <a:ext cx="3043451" cy="3043451"/>
          </a:xfrm>
          <a:prstGeom prst="rect">
            <a:avLst/>
          </a:prstGeom>
        </p:spPr>
      </p:pic>
      <p:pic>
        <p:nvPicPr>
          <p:cNvPr id="20488" name="Picture 8" descr="Major Components Covered Under TM-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686" y="3513846"/>
            <a:ext cx="4451008" cy="252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0" name="Picture 10" descr="Javan Exchange - The Best Currency Exchange In Lond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9" y="3492498"/>
            <a:ext cx="4459888" cy="314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5842" y="231403"/>
            <a:ext cx="4115207" cy="2491629"/>
          </a:xfrm>
          <a:prstGeom prst="rect">
            <a:avLst/>
          </a:prstGeom>
        </p:spPr>
      </p:pic>
      <p:pic>
        <p:nvPicPr>
          <p:cNvPr id="20494" name="Picture 14" descr="Standardize Clipart Hd PNG, Standard Paper Icon Color Flat, Hand, Assess,  Do PNG Image For Free Downloa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911" y="2353876"/>
            <a:ext cx="2319940" cy="231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8">
            <a:extLst>
              <a:ext uri="{FF2B5EF4-FFF2-40B4-BE49-F238E27FC236}">
                <a16:creationId xmlns:a16="http://schemas.microsoft.com/office/drawing/2014/main" xmlns="" id="{5D2E2230-0CFC-44FC-AA50-2166FC081541}"/>
              </a:ext>
            </a:extLst>
          </p:cNvPr>
          <p:cNvSpPr txBox="1">
            <a:spLocks/>
          </p:cNvSpPr>
          <p:nvPr/>
        </p:nvSpPr>
        <p:spPr>
          <a:xfrm>
            <a:off x="387068" y="2862043"/>
            <a:ext cx="3887820" cy="51712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b="1" dirty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1200" b="1" i="1" dirty="0" smtClean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APPROVALS</a:t>
            </a:r>
            <a:endParaRPr lang="en-US" sz="11200" b="1" i="1" dirty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xmlns="" id="{5D2E2230-0CFC-44FC-AA50-2166FC081541}"/>
              </a:ext>
            </a:extLst>
          </p:cNvPr>
          <p:cNvSpPr txBox="1">
            <a:spLocks/>
          </p:cNvSpPr>
          <p:nvPr/>
        </p:nvSpPr>
        <p:spPr>
          <a:xfrm>
            <a:off x="3919392" y="5787576"/>
            <a:ext cx="3887820" cy="51712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b="1" dirty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1200" b="1" i="1" dirty="0" smtClean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RBI FILINGS</a:t>
            </a:r>
            <a:endParaRPr lang="en-US" sz="11200" b="1" i="1" dirty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xmlns="" id="{5D2E2230-0CFC-44FC-AA50-2166FC081541}"/>
              </a:ext>
            </a:extLst>
          </p:cNvPr>
          <p:cNvSpPr txBox="1">
            <a:spLocks/>
          </p:cNvSpPr>
          <p:nvPr/>
        </p:nvSpPr>
        <p:spPr>
          <a:xfrm>
            <a:off x="7807212" y="2819548"/>
            <a:ext cx="4041990" cy="51712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b="1" dirty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1200" b="1" i="1" dirty="0" smtClean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REGISTERED VALUER</a:t>
            </a:r>
            <a:endParaRPr lang="en-US" sz="11200" b="1" i="1" dirty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xmlns="" id="{5D2E2230-0CFC-44FC-AA50-2166FC081541}"/>
              </a:ext>
            </a:extLst>
          </p:cNvPr>
          <p:cNvSpPr txBox="1">
            <a:spLocks/>
          </p:cNvSpPr>
          <p:nvPr/>
        </p:nvSpPr>
        <p:spPr>
          <a:xfrm>
            <a:off x="3957252" y="1699905"/>
            <a:ext cx="3887820" cy="51712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b="1" dirty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1200" b="1" i="1" dirty="0" smtClean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DEMATERIALIZATION</a:t>
            </a:r>
            <a:endParaRPr lang="en-US" sz="11200" b="1" i="1" dirty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6710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9275BAF7-70E2-4EE9-8B61-143DBDA6E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09" y="163774"/>
            <a:ext cx="11904971" cy="65228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>
                <a:solidFill>
                  <a:srgbClr val="1C2D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Q&amp;A</a:t>
            </a:r>
          </a:p>
          <a:p>
            <a:pPr marL="0" indent="0" algn="ctr">
              <a:buNone/>
            </a:pPr>
            <a:endParaRPr lang="en-US" sz="4800" b="1" dirty="0">
              <a:solidFill>
                <a:srgbClr val="1C2D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4800" b="1" dirty="0" smtClean="0">
              <a:solidFill>
                <a:srgbClr val="1C2D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4800" b="1" dirty="0" smtClean="0">
              <a:solidFill>
                <a:srgbClr val="1C2D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="" xmlns:a16="http://schemas.microsoft.com/office/drawing/2014/main" id="{AEF28327-4493-4160-8227-CA15BD033628}"/>
              </a:ext>
            </a:extLst>
          </p:cNvPr>
          <p:cNvSpPr/>
          <p:nvPr/>
        </p:nvSpPr>
        <p:spPr>
          <a:xfrm>
            <a:off x="0" y="1"/>
            <a:ext cx="12192000" cy="6849978"/>
          </a:xfrm>
          <a:prstGeom prst="frame">
            <a:avLst>
              <a:gd name="adj1" fmla="val 1157"/>
            </a:avLst>
          </a:prstGeom>
          <a:solidFill>
            <a:srgbClr val="01417F"/>
          </a:solidFill>
          <a:ln>
            <a:solidFill>
              <a:srgbClr val="0041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A8A8D2B-29DC-44EE-B233-1A6AE4492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5312" y="6202553"/>
            <a:ext cx="4356268" cy="484030"/>
          </a:xfrm>
          <a:prstGeom prst="rect">
            <a:avLst/>
          </a:prstGeom>
        </p:spPr>
      </p:pic>
      <p:pic>
        <p:nvPicPr>
          <p:cNvPr id="4098" name="Picture 2" descr="Q And A Images – Browse 217,534 Stock Photos, Vectors, and Video | Adobe  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459" y="1019075"/>
            <a:ext cx="8033081" cy="481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9580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xmlns="" id="{AEF28327-4493-4160-8227-CA15BD033628}"/>
              </a:ext>
            </a:extLst>
          </p:cNvPr>
          <p:cNvSpPr/>
          <p:nvPr/>
        </p:nvSpPr>
        <p:spPr>
          <a:xfrm>
            <a:off x="0" y="1"/>
            <a:ext cx="12192000" cy="6849978"/>
          </a:xfrm>
          <a:prstGeom prst="frame">
            <a:avLst>
              <a:gd name="adj1" fmla="val 1157"/>
            </a:avLst>
          </a:prstGeom>
          <a:solidFill>
            <a:srgbClr val="01417F"/>
          </a:solidFill>
          <a:ln>
            <a:solidFill>
              <a:srgbClr val="0041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8" name="Picture 4" descr="Navy blue phone 2 icon - Free navy blue phone icons">
            <a:extLst>
              <a:ext uri="{FF2B5EF4-FFF2-40B4-BE49-F238E27FC236}">
                <a16:creationId xmlns:a16="http://schemas.microsoft.com/office/drawing/2014/main" xmlns="" id="{D4205F2D-36DF-4092-A1C3-ECEEDFD6B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057" y="672625"/>
            <a:ext cx="546368" cy="54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1AD94A2-F60D-45C8-B930-E8A2D958784C}"/>
              </a:ext>
            </a:extLst>
          </p:cNvPr>
          <p:cNvSpPr txBox="1"/>
          <p:nvPr/>
        </p:nvSpPr>
        <p:spPr>
          <a:xfrm>
            <a:off x="5687914" y="661550"/>
            <a:ext cx="486705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500" b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2500" b="1" dirty="0">
                <a:solidFill>
                  <a:srgbClr val="1D2E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8977011791</a:t>
            </a:r>
          </a:p>
        </p:txBody>
      </p:sp>
      <p:pic>
        <p:nvPicPr>
          <p:cNvPr id="1030" name="Picture 6" descr="Navy blue geography icon - Free navy blue geography icons">
            <a:extLst>
              <a:ext uri="{FF2B5EF4-FFF2-40B4-BE49-F238E27FC236}">
                <a16:creationId xmlns:a16="http://schemas.microsoft.com/office/drawing/2014/main" xmlns="" id="{9F1A7C49-0160-415A-AE3A-C0C1D69FA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568" y="1575521"/>
            <a:ext cx="629345" cy="62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avy blue mail icon - Free navy blue mail icons">
            <a:extLst>
              <a:ext uri="{FF2B5EF4-FFF2-40B4-BE49-F238E27FC236}">
                <a16:creationId xmlns:a16="http://schemas.microsoft.com/office/drawing/2014/main" xmlns="" id="{FFBC2921-2BFC-4666-9B0C-CF6DA9B83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248" y="2439344"/>
            <a:ext cx="701986" cy="70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avy blue map marker 2 icon - Free navy blue map icons">
            <a:extLst>
              <a:ext uri="{FF2B5EF4-FFF2-40B4-BE49-F238E27FC236}">
                <a16:creationId xmlns:a16="http://schemas.microsoft.com/office/drawing/2014/main" xmlns="" id="{14951E2A-4229-4B31-AF97-E8AF4A0FF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248" y="3331052"/>
            <a:ext cx="654568" cy="65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CBE5811-1083-4880-A2F6-2CF9799CF5B4}"/>
              </a:ext>
            </a:extLst>
          </p:cNvPr>
          <p:cNvSpPr txBox="1"/>
          <p:nvPr/>
        </p:nvSpPr>
        <p:spPr>
          <a:xfrm>
            <a:off x="5646615" y="1493152"/>
            <a:ext cx="5893997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500" b="1" dirty="0">
                <a:solidFill>
                  <a:srgbClr val="1D2E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www.darakandassociates.com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052C256-8551-4FDB-9364-2F403953EF25}"/>
              </a:ext>
            </a:extLst>
          </p:cNvPr>
          <p:cNvSpPr txBox="1"/>
          <p:nvPr/>
        </p:nvSpPr>
        <p:spPr>
          <a:xfrm>
            <a:off x="5551618" y="2397930"/>
            <a:ext cx="5893997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b="1" dirty="0">
                <a:solidFill>
                  <a:srgbClr val="1D2E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csdarakandassociates@gmail.com</a:t>
            </a:r>
          </a:p>
          <a:p>
            <a:pPr marL="0" indent="0">
              <a:buNone/>
            </a:pPr>
            <a:endParaRPr lang="en-US" b="1" dirty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986F97D-E9E4-46E5-BC73-08BB650F0876}"/>
              </a:ext>
            </a:extLst>
          </p:cNvPr>
          <p:cNvSpPr txBox="1"/>
          <p:nvPr/>
        </p:nvSpPr>
        <p:spPr>
          <a:xfrm>
            <a:off x="5963137" y="3224605"/>
            <a:ext cx="526095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500" b="1" dirty="0" smtClean="0">
                <a:solidFill>
                  <a:srgbClr val="1D2E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Hyderabad, Vijayawada, Mumbai, Pune, Bengaluru, Delhi </a:t>
            </a:r>
            <a:endParaRPr lang="en-US" sz="2500" b="1" dirty="0">
              <a:solidFill>
                <a:srgbClr val="1D2E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9,700+ Thank You Blue Stock Photos, Pictures &amp; Royalty-Free ...">
            <a:extLst>
              <a:ext uri="{FF2B5EF4-FFF2-40B4-BE49-F238E27FC236}">
                <a16:creationId xmlns:a16="http://schemas.microsoft.com/office/drawing/2014/main" xmlns="" id="{A4C4DB12-7F31-4E0E-97C3-34D80EB0A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68" y="185375"/>
            <a:ext cx="3774432" cy="648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0AB70B3A-25D0-4811-BFD0-62824AB4DB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5312" y="6202553"/>
            <a:ext cx="4356268" cy="4840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4888" y="4189174"/>
            <a:ext cx="1732792" cy="173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389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xmlns="" id="{AEF28327-4493-4160-8227-CA15BD033628}"/>
              </a:ext>
            </a:extLst>
          </p:cNvPr>
          <p:cNvSpPr/>
          <p:nvPr/>
        </p:nvSpPr>
        <p:spPr>
          <a:xfrm>
            <a:off x="0" y="1"/>
            <a:ext cx="12192000" cy="6849978"/>
          </a:xfrm>
          <a:prstGeom prst="frame">
            <a:avLst>
              <a:gd name="adj1" fmla="val 1157"/>
            </a:avLst>
          </a:prstGeom>
          <a:solidFill>
            <a:srgbClr val="01417F"/>
          </a:solidFill>
          <a:ln>
            <a:solidFill>
              <a:srgbClr val="0041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6E9F442-1C0C-4291-A58F-9738A87174E0}"/>
              </a:ext>
            </a:extLst>
          </p:cNvPr>
          <p:cNvSpPr txBox="1"/>
          <p:nvPr/>
        </p:nvSpPr>
        <p:spPr>
          <a:xfrm>
            <a:off x="1772250" y="83940"/>
            <a:ext cx="87245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004183"/>
                </a:solidFill>
                <a:latin typeface="Lucida Calligraphy" panose="03010101010101010101" pitchFamily="66" charset="0"/>
                <a:cs typeface="Arial" panose="020B0604020202020204" pitchFamily="34" charset="0"/>
              </a:rPr>
              <a:t> </a:t>
            </a:r>
            <a:r>
              <a:rPr lang="en-US" sz="5000" b="1" dirty="0" smtClean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FORMS TO BE FILED</a:t>
            </a:r>
            <a:endParaRPr lang="en-US" sz="5000" b="1" dirty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A8A8D2B-29DC-44EE-B233-1A6AE4492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5312" y="6202553"/>
            <a:ext cx="4356268" cy="484030"/>
          </a:xfrm>
          <a:prstGeom prst="rect">
            <a:avLst/>
          </a:prstGeom>
        </p:spPr>
      </p:pic>
      <p:sp>
        <p:nvSpPr>
          <p:cNvPr id="6" name="Content Placeholder 8">
            <a:extLst>
              <a:ext uri="{FF2B5EF4-FFF2-40B4-BE49-F238E27FC236}">
                <a16:creationId xmlns:a16="http://schemas.microsoft.com/office/drawing/2014/main" xmlns="" id="{B0734F65-CBC6-4F02-AE27-75CA8495A308}"/>
              </a:ext>
            </a:extLst>
          </p:cNvPr>
          <p:cNvSpPr txBox="1">
            <a:spLocks/>
          </p:cNvSpPr>
          <p:nvPr/>
        </p:nvSpPr>
        <p:spPr>
          <a:xfrm>
            <a:off x="237475" y="1309543"/>
            <a:ext cx="11794105" cy="4729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000" b="1" dirty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ntroduction to Financial Statements - IndiaFiling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210" y="4266410"/>
            <a:ext cx="3410110" cy="199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at are the Different Types of Share Capital: A Detailed Guide | Swarit  Advisor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733" y="1146147"/>
            <a:ext cx="4047935" cy="404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5688" y="945714"/>
            <a:ext cx="3155641" cy="2812815"/>
          </a:xfrm>
          <a:prstGeom prst="rect">
            <a:avLst/>
          </a:prstGeom>
        </p:spPr>
      </p:pic>
      <p:pic>
        <p:nvPicPr>
          <p:cNvPr id="10" name="Picture 2" descr="Step-by-Step Guide to the Commencement of Business in Ind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09" y="945714"/>
            <a:ext cx="3044670" cy="281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6E9F442-1C0C-4291-A58F-9738A87174E0}"/>
              </a:ext>
            </a:extLst>
          </p:cNvPr>
          <p:cNvSpPr txBox="1"/>
          <p:nvPr/>
        </p:nvSpPr>
        <p:spPr>
          <a:xfrm>
            <a:off x="2120765" y="6039157"/>
            <a:ext cx="17949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004183"/>
                </a:solidFill>
                <a:latin typeface="Lucida Calligraphy" panose="03010101010101010101" pitchFamily="66" charset="0"/>
                <a:cs typeface="Arial" panose="020B0604020202020204" pitchFamily="34" charset="0"/>
              </a:rPr>
              <a:t> </a:t>
            </a:r>
            <a:r>
              <a:rPr lang="en-US" sz="3000" b="1" dirty="0" smtClean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AOC-4</a:t>
            </a:r>
            <a:endParaRPr lang="en-US" sz="3000" b="1" dirty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6E9F442-1C0C-4291-A58F-9738A87174E0}"/>
              </a:ext>
            </a:extLst>
          </p:cNvPr>
          <p:cNvSpPr txBox="1"/>
          <p:nvPr/>
        </p:nvSpPr>
        <p:spPr>
          <a:xfrm>
            <a:off x="9128238" y="5083612"/>
            <a:ext cx="17949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004183"/>
                </a:solidFill>
                <a:latin typeface="Lucida Calligraphy" panose="03010101010101010101" pitchFamily="66" charset="0"/>
                <a:cs typeface="Arial" panose="020B0604020202020204" pitchFamily="34" charset="0"/>
              </a:rPr>
              <a:t> </a:t>
            </a:r>
            <a:r>
              <a:rPr lang="en-US" sz="3000" b="1" dirty="0" smtClean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MGT-7</a:t>
            </a:r>
            <a:endParaRPr lang="en-US" sz="3000" b="1" dirty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6E9F442-1C0C-4291-A58F-9738A87174E0}"/>
              </a:ext>
            </a:extLst>
          </p:cNvPr>
          <p:cNvSpPr txBox="1"/>
          <p:nvPr/>
        </p:nvSpPr>
        <p:spPr>
          <a:xfrm>
            <a:off x="4633743" y="3513343"/>
            <a:ext cx="17949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004183"/>
                </a:solidFill>
                <a:latin typeface="Lucida Calligraphy" panose="03010101010101010101" pitchFamily="66" charset="0"/>
                <a:cs typeface="Arial" panose="020B0604020202020204" pitchFamily="34" charset="0"/>
              </a:rPr>
              <a:t> </a:t>
            </a:r>
            <a:r>
              <a:rPr lang="en-US" sz="3000" b="1" dirty="0" smtClean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ADT-1</a:t>
            </a:r>
            <a:endParaRPr lang="en-US" sz="3000" b="1" dirty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6E9F442-1C0C-4291-A58F-9738A87174E0}"/>
              </a:ext>
            </a:extLst>
          </p:cNvPr>
          <p:cNvSpPr txBox="1"/>
          <p:nvPr/>
        </p:nvSpPr>
        <p:spPr>
          <a:xfrm>
            <a:off x="805218" y="3513343"/>
            <a:ext cx="210445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004183"/>
                </a:solidFill>
                <a:latin typeface="Lucida Calligraphy" panose="03010101010101010101" pitchFamily="66" charset="0"/>
                <a:cs typeface="Arial" panose="020B0604020202020204" pitchFamily="34" charset="0"/>
              </a:rPr>
              <a:t> </a:t>
            </a:r>
            <a:r>
              <a:rPr lang="en-US" sz="3000" b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INC-20A</a:t>
            </a:r>
          </a:p>
        </p:txBody>
      </p:sp>
    </p:spTree>
    <p:extLst>
      <p:ext uri="{BB962C8B-B14F-4D97-AF65-F5344CB8AC3E}">
        <p14:creationId xmlns:p14="http://schemas.microsoft.com/office/powerpoint/2010/main" val="2513856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690A644-3ABC-4250-9AD2-EC8893BE3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74" y="165260"/>
            <a:ext cx="800000" cy="638095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xmlns="" id="{AEF28327-4493-4160-8227-CA15BD033628}"/>
              </a:ext>
            </a:extLst>
          </p:cNvPr>
          <p:cNvSpPr/>
          <p:nvPr/>
        </p:nvSpPr>
        <p:spPr>
          <a:xfrm>
            <a:off x="0" y="1"/>
            <a:ext cx="12192000" cy="6849978"/>
          </a:xfrm>
          <a:prstGeom prst="frame">
            <a:avLst>
              <a:gd name="adj1" fmla="val 1157"/>
            </a:avLst>
          </a:prstGeom>
          <a:solidFill>
            <a:srgbClr val="01417F"/>
          </a:solidFill>
          <a:ln>
            <a:solidFill>
              <a:srgbClr val="0041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xmlns="" id="{B0734F65-CBC6-4F02-AE27-75CA8495A308}"/>
              </a:ext>
            </a:extLst>
          </p:cNvPr>
          <p:cNvSpPr txBox="1">
            <a:spLocks/>
          </p:cNvSpPr>
          <p:nvPr/>
        </p:nvSpPr>
        <p:spPr>
          <a:xfrm>
            <a:off x="4773022" y="-157237"/>
            <a:ext cx="7258557" cy="68499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b="1" dirty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 REQUISITES</a:t>
            </a:r>
          </a:p>
          <a:p>
            <a:pPr marL="0" indent="0">
              <a:buNone/>
            </a:pPr>
            <a:endParaRPr lang="en-US" dirty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A8A8D2B-29DC-44EE-B233-1A6AE4492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9474" y="6202553"/>
            <a:ext cx="3952105" cy="439123"/>
          </a:xfrm>
          <a:prstGeom prst="rect">
            <a:avLst/>
          </a:prstGeom>
        </p:spPr>
      </p:pic>
      <p:pic>
        <p:nvPicPr>
          <p:cNvPr id="1026" name="Picture 2" descr="Revenue Checking Free Vector 164469 Vector Art at Vecteez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80" y="1241947"/>
            <a:ext cx="4484263" cy="484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954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690A644-3ABC-4250-9AD2-EC8893BE3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74" y="165260"/>
            <a:ext cx="800000" cy="638095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xmlns="" id="{AEF28327-4493-4160-8227-CA15BD033628}"/>
              </a:ext>
            </a:extLst>
          </p:cNvPr>
          <p:cNvSpPr/>
          <p:nvPr/>
        </p:nvSpPr>
        <p:spPr>
          <a:xfrm>
            <a:off x="0" y="1"/>
            <a:ext cx="12192000" cy="6849978"/>
          </a:xfrm>
          <a:prstGeom prst="frame">
            <a:avLst>
              <a:gd name="adj1" fmla="val 1157"/>
            </a:avLst>
          </a:prstGeom>
          <a:solidFill>
            <a:srgbClr val="01417F"/>
          </a:solidFill>
          <a:ln>
            <a:solidFill>
              <a:srgbClr val="0041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xmlns="" id="{B0734F65-CBC6-4F02-AE27-75CA8495A308}"/>
              </a:ext>
            </a:extLst>
          </p:cNvPr>
          <p:cNvSpPr txBox="1">
            <a:spLocks/>
          </p:cNvSpPr>
          <p:nvPr/>
        </p:nvSpPr>
        <p:spPr>
          <a:xfrm>
            <a:off x="4773022" y="-157237"/>
            <a:ext cx="7258557" cy="68499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b="1" dirty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 REQUISITES</a:t>
            </a:r>
          </a:p>
          <a:p>
            <a:pPr marL="0" indent="0">
              <a:buNone/>
            </a:pPr>
            <a:endParaRPr lang="en-US" dirty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Digital Signature Certificate at your place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All DINs in active status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Last year’s filed Form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Form ADT-1 and its Challan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Form DIR-12 for Director regularization cases (if applicable)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6) Consolidated Financials (if applicable)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7) Financials figures in actuals and rounded off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8) Mandatory Attachments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A8A8D2B-29DC-44EE-B233-1A6AE4492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9474" y="6202553"/>
            <a:ext cx="3952105" cy="439123"/>
          </a:xfrm>
          <a:prstGeom prst="rect">
            <a:avLst/>
          </a:prstGeom>
        </p:spPr>
      </p:pic>
      <p:pic>
        <p:nvPicPr>
          <p:cNvPr id="1026" name="Picture 2" descr="Revenue Checking Free Vector 164469 Vector Art at Vecteez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80" y="1241947"/>
            <a:ext cx="4484263" cy="484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769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690A644-3ABC-4250-9AD2-EC8893BE3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74" y="165260"/>
            <a:ext cx="800000" cy="638095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xmlns="" id="{AEF28327-4493-4160-8227-CA15BD033628}"/>
              </a:ext>
            </a:extLst>
          </p:cNvPr>
          <p:cNvSpPr/>
          <p:nvPr/>
        </p:nvSpPr>
        <p:spPr>
          <a:xfrm>
            <a:off x="0" y="1"/>
            <a:ext cx="12192000" cy="6849978"/>
          </a:xfrm>
          <a:prstGeom prst="frame">
            <a:avLst>
              <a:gd name="adj1" fmla="val 1157"/>
            </a:avLst>
          </a:prstGeom>
          <a:solidFill>
            <a:srgbClr val="01417F"/>
          </a:solidFill>
          <a:ln>
            <a:solidFill>
              <a:srgbClr val="0041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xmlns="" id="{B0734F65-CBC6-4F02-AE27-75CA8495A308}"/>
              </a:ext>
            </a:extLst>
          </p:cNvPr>
          <p:cNvSpPr txBox="1">
            <a:spLocks/>
          </p:cNvSpPr>
          <p:nvPr/>
        </p:nvSpPr>
        <p:spPr>
          <a:xfrm>
            <a:off x="160420" y="0"/>
            <a:ext cx="11887200" cy="6199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100" b="1" dirty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500" b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MANDATORY ATTACHMENTS TO </a:t>
            </a:r>
            <a:r>
              <a:rPr lang="en-US" sz="2500" b="1" dirty="0" smtClean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AOC-4</a:t>
            </a:r>
            <a:endParaRPr lang="en-US" sz="2500" b="1" dirty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5839EF4-1270-4488-9388-17E082AE9C4E}"/>
              </a:ext>
            </a:extLst>
          </p:cNvPr>
          <p:cNvSpPr txBox="1"/>
          <p:nvPr/>
        </p:nvSpPr>
        <p:spPr>
          <a:xfrm>
            <a:off x="2055392" y="2973991"/>
            <a:ext cx="8033083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500" b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MANDATORY ATTACHMENTS TO MGT-7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A8A8D2B-29DC-44EE-B233-1A6AE4492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9474" y="6202553"/>
            <a:ext cx="3952105" cy="439123"/>
          </a:xfrm>
          <a:prstGeom prst="rect">
            <a:avLst/>
          </a:prstGeom>
        </p:spPr>
      </p:pic>
      <p:pic>
        <p:nvPicPr>
          <p:cNvPr id="4098" name="Picture 2" descr="E-Mail-Anhang mit farbigen Linienvektor-Symbolen Illustration Das Symbol  handelt von E-mail-Adressen Umschlag | Premium Vek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938" y="803355"/>
            <a:ext cx="3317454" cy="221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-Mail-Anhang mit farbigen Linienvektor-Symbolen Illustration Das Symbol  handelt von E-mail-Adressen Umschlag | Premium Vek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938" y="3410044"/>
            <a:ext cx="3317454" cy="221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063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690A644-3ABC-4250-9AD2-EC8893BE3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74" y="165260"/>
            <a:ext cx="800000" cy="638095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xmlns="" id="{AEF28327-4493-4160-8227-CA15BD033628}"/>
              </a:ext>
            </a:extLst>
          </p:cNvPr>
          <p:cNvSpPr/>
          <p:nvPr/>
        </p:nvSpPr>
        <p:spPr>
          <a:xfrm>
            <a:off x="0" y="1"/>
            <a:ext cx="12192000" cy="6849978"/>
          </a:xfrm>
          <a:prstGeom prst="frame">
            <a:avLst>
              <a:gd name="adj1" fmla="val 1157"/>
            </a:avLst>
          </a:prstGeom>
          <a:solidFill>
            <a:srgbClr val="01417F"/>
          </a:solidFill>
          <a:ln>
            <a:solidFill>
              <a:srgbClr val="0041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xmlns="" id="{B0734F65-CBC6-4F02-AE27-75CA8495A308}"/>
              </a:ext>
            </a:extLst>
          </p:cNvPr>
          <p:cNvSpPr txBox="1">
            <a:spLocks/>
          </p:cNvSpPr>
          <p:nvPr/>
        </p:nvSpPr>
        <p:spPr>
          <a:xfrm>
            <a:off x="160420" y="0"/>
            <a:ext cx="11887200" cy="6199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100" b="1" dirty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500" b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MANDATORY ATTACHMENTS TO AOC-4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Signed Audit Report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Signed Financials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Signed Board Report and its annexures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CSR Report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Shorter Consent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5839EF4-1270-4488-9388-17E082AE9C4E}"/>
              </a:ext>
            </a:extLst>
          </p:cNvPr>
          <p:cNvSpPr txBox="1"/>
          <p:nvPr/>
        </p:nvSpPr>
        <p:spPr>
          <a:xfrm>
            <a:off x="2055392" y="2973991"/>
            <a:ext cx="8033083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500" b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MANDATORY ATTACHMENTS TO MGT-7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76EF6E0-7C1F-41B1-B3E2-DE57707A5CD6}"/>
              </a:ext>
            </a:extLst>
          </p:cNvPr>
          <p:cNvSpPr txBox="1"/>
          <p:nvPr/>
        </p:nvSpPr>
        <p:spPr>
          <a:xfrm>
            <a:off x="308074" y="6120998"/>
            <a:ext cx="764807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000" b="1" i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Clarification Letter for peculiar cases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892AFE0-349F-406D-AC9D-FEA3694E59D6}"/>
              </a:ext>
            </a:extLst>
          </p:cNvPr>
          <p:cNvSpPr txBox="1"/>
          <p:nvPr/>
        </p:nvSpPr>
        <p:spPr>
          <a:xfrm>
            <a:off x="160420" y="3497211"/>
            <a:ext cx="8800700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200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List of Shareholders, List of Transfer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200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MGT-8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200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UDIN Letter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200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List of Directors (only for MGT-7A)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200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Shorter Consent </a:t>
            </a:r>
            <a:r>
              <a:rPr lang="en-US" sz="2200" dirty="0" smtClean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Photos</a:t>
            </a:r>
            <a:endParaRPr lang="en-US" sz="2200" dirty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A8A8D2B-29DC-44EE-B233-1A6AE4492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9474" y="6202553"/>
            <a:ext cx="3952105" cy="439123"/>
          </a:xfrm>
          <a:prstGeom prst="rect">
            <a:avLst/>
          </a:prstGeom>
        </p:spPr>
      </p:pic>
      <p:pic>
        <p:nvPicPr>
          <p:cNvPr id="4098" name="Picture 2" descr="E-Mail-Anhang mit farbigen Linienvektor-Symbolen Illustration Das Symbol  handelt von E-mail-Adressen Umschlag | Premium Vek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938" y="803355"/>
            <a:ext cx="3317454" cy="221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-Mail-Anhang mit farbigen Linienvektor-Symbolen Illustration Das Symbol  handelt von E-mail-Adressen Umschlag | Premium Vek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938" y="3410044"/>
            <a:ext cx="3317454" cy="221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454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690A644-3ABC-4250-9AD2-EC8893BE3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74" y="165260"/>
            <a:ext cx="800000" cy="638095"/>
          </a:xfrm>
          <a:prstGeom prst="rect">
            <a:avLst/>
          </a:prstGeom>
        </p:spPr>
      </p:pic>
      <p:sp>
        <p:nvSpPr>
          <p:cNvPr id="10" name="Content Placeholder 8">
            <a:extLst>
              <a:ext uri="{FF2B5EF4-FFF2-40B4-BE49-F238E27FC236}">
                <a16:creationId xmlns:a16="http://schemas.microsoft.com/office/drawing/2014/main" xmlns="" id="{3773A5C8-F604-4B02-96B0-794772FE9199}"/>
              </a:ext>
            </a:extLst>
          </p:cNvPr>
          <p:cNvSpPr txBox="1">
            <a:spLocks/>
          </p:cNvSpPr>
          <p:nvPr/>
        </p:nvSpPr>
        <p:spPr>
          <a:xfrm>
            <a:off x="304800" y="-17691"/>
            <a:ext cx="11887200" cy="9576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b="1" dirty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AOC-4 XBRL APPLICABILITY</a:t>
            </a:r>
          </a:p>
          <a:p>
            <a:pPr marL="0" indent="0">
              <a:buNone/>
            </a:pPr>
            <a:endParaRPr lang="en-US" dirty="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xmlns="" id="{AEF28327-4493-4160-8227-CA15BD03362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157"/>
            </a:avLst>
          </a:prstGeom>
          <a:solidFill>
            <a:srgbClr val="01417F"/>
          </a:solidFill>
          <a:ln>
            <a:solidFill>
              <a:srgbClr val="0041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A8A8D2B-29DC-44EE-B233-1A6AE4492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9474" y="6202553"/>
            <a:ext cx="3952105" cy="439123"/>
          </a:xfrm>
          <a:prstGeom prst="rect">
            <a:avLst/>
          </a:prstGeom>
        </p:spPr>
      </p:pic>
      <p:pic>
        <p:nvPicPr>
          <p:cNvPr id="6146" name="Picture 2" descr="What is XBRL Filing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287" y="875585"/>
            <a:ext cx="4799421" cy="266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947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1145</TotalTime>
  <Words>1272</Words>
  <Application>Microsoft Office PowerPoint</Application>
  <PresentationFormat>Widescreen</PresentationFormat>
  <Paragraphs>290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Lucida Calligraphy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</dc:creator>
  <cp:lastModifiedBy>HP</cp:lastModifiedBy>
  <cp:revision>638</cp:revision>
  <dcterms:created xsi:type="dcterms:W3CDTF">2020-09-29T14:12:42Z</dcterms:created>
  <dcterms:modified xsi:type="dcterms:W3CDTF">2025-12-22T07:46:42Z</dcterms:modified>
</cp:coreProperties>
</file>