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677" r:id="rId3"/>
    <p:sldId id="381" r:id="rId4"/>
    <p:sldId id="696" r:id="rId5"/>
    <p:sldId id="697" r:id="rId6"/>
    <p:sldId id="698" r:id="rId7"/>
    <p:sldId id="701" r:id="rId8"/>
    <p:sldId id="699" r:id="rId9"/>
    <p:sldId id="700" r:id="rId10"/>
    <p:sldId id="702" r:id="rId11"/>
    <p:sldId id="703" r:id="rId12"/>
    <p:sldId id="329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D0A997-5144-A8D7-2F43-87F1C5135893}" name="CA AkshayHiregange" initials="CH" userId="S::akshay@hnaindia.com::64f7cedd-06eb-469b-ad4c-ce94872c51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30"/>
            <a:ext cx="1036320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75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56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274643"/>
            <a:ext cx="2743199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938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39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4406905"/>
            <a:ext cx="103632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2906713"/>
            <a:ext cx="10363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17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346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65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396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972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62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21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C70-8658-4FC0-A8E4-49CC897E4B4A}" type="datetimeFigureOut">
              <a:rPr lang="en-IN" smtClean="0"/>
              <a:t>09-06-2025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75347-FDFE-4A1B-8779-0E6606CE8B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977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subbareddy@hnaindia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question-board-chalk-school-1262378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B62856D8-CEC6-4630-A612-9D461A38018C}"/>
              </a:ext>
            </a:extLst>
          </p:cNvPr>
          <p:cNvSpPr txBox="1">
            <a:spLocks/>
          </p:cNvSpPr>
          <p:nvPr/>
        </p:nvSpPr>
        <p:spPr>
          <a:xfrm>
            <a:off x="4482101" y="6132385"/>
            <a:ext cx="2995386" cy="543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ln w="0"/>
                <a:solidFill>
                  <a:srgbClr val="0070C0"/>
                </a:solidFill>
                <a:latin typeface="Bookman Old Style" panose="02050604050505020204" pitchFamily="18" charset="0"/>
              </a:rPr>
              <a:t>June 2025</a:t>
            </a:r>
            <a:endParaRPr lang="en-IN" sz="2000" b="1" dirty="0">
              <a:ln w="0"/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55C3C92-4EF6-4357-9159-9A27ABB5C7F2}"/>
              </a:ext>
            </a:extLst>
          </p:cNvPr>
          <p:cNvSpPr txBox="1">
            <a:spLocks/>
          </p:cNvSpPr>
          <p:nvPr/>
        </p:nvSpPr>
        <p:spPr>
          <a:xfrm>
            <a:off x="0" y="1320535"/>
            <a:ext cx="11832550" cy="2550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406D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dirty="0">
                <a:solidFill>
                  <a:srgbClr val="0070C0"/>
                </a:solidFill>
                <a:latin typeface="Gill Sans MT" panose="020B0502020104020203"/>
              </a:rPr>
              <a:t>Inward supplies liable under RCM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406D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dirty="0">
                <a:solidFill>
                  <a:srgbClr val="0070C0"/>
                </a:solidFill>
                <a:latin typeface="Gill Sans MT" panose="020B0502020104020203"/>
              </a:rPr>
              <a:t>Goods and Services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459404-72D2-40B4-BB1B-A40E4FB37793}"/>
              </a:ext>
            </a:extLst>
          </p:cNvPr>
          <p:cNvSpPr/>
          <p:nvPr/>
        </p:nvSpPr>
        <p:spPr>
          <a:xfrm>
            <a:off x="4264895" y="4521802"/>
            <a:ext cx="29722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000" b="1" dirty="0">
                <a:solidFill>
                  <a:srgbClr val="0070C0"/>
                </a:solidFill>
              </a:rPr>
              <a:t>CA Giriraj </a:t>
            </a:r>
            <a:r>
              <a:rPr lang="en-IN" sz="2000" b="1" dirty="0" err="1">
                <a:solidFill>
                  <a:srgbClr val="0070C0"/>
                </a:solidFill>
              </a:rPr>
              <a:t>Mundada</a:t>
            </a:r>
            <a:endParaRPr lang="en-IN" sz="2000" b="1" dirty="0">
              <a:solidFill>
                <a:srgbClr val="0070C0"/>
              </a:solidFill>
            </a:endParaRPr>
          </a:p>
          <a:p>
            <a:pPr algn="ctr"/>
            <a:r>
              <a:rPr lang="en-IN" sz="2000" b="1" dirty="0">
                <a:solidFill>
                  <a:srgbClr val="0070C0"/>
                </a:solidFill>
              </a:rPr>
              <a:t>Partner Designate</a:t>
            </a:r>
          </a:p>
          <a:p>
            <a:pPr algn="ctr"/>
            <a:r>
              <a:rPr lang="en-IN" sz="2000" b="1" dirty="0">
                <a:solidFill>
                  <a:srgbClr val="0070C0"/>
                </a:solidFill>
              </a:rPr>
              <a:t>HNA &amp; Co LLP</a:t>
            </a:r>
          </a:p>
        </p:txBody>
      </p:sp>
    </p:spTree>
    <p:extLst>
      <p:ext uri="{BB962C8B-B14F-4D97-AF65-F5344CB8AC3E}">
        <p14:creationId xmlns:p14="http://schemas.microsoft.com/office/powerpoint/2010/main" val="259690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D1B00-5E8C-F085-488A-F723BCED7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78E73CB-83D0-FF6A-47D6-B7D011085A52}"/>
              </a:ext>
            </a:extLst>
          </p:cNvPr>
          <p:cNvSpPr txBox="1"/>
          <p:nvPr/>
        </p:nvSpPr>
        <p:spPr>
          <a:xfrm>
            <a:off x="457199" y="378954"/>
            <a:ext cx="10895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Bookman Old Style" panose="02050604050505020204" pitchFamily="18" charset="0"/>
              </a:rPr>
              <a:t>Time of Supply</a:t>
            </a:r>
            <a:endParaRPr lang="en-IN" sz="3000" b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AB6EB-9E19-5661-F346-35B704D32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22236"/>
            <a:ext cx="11240219" cy="55683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Bookman Old Style" panose="02050604050505020204" pitchFamily="18" charset="0"/>
              </a:rPr>
              <a:t>Goods </a:t>
            </a:r>
            <a:r>
              <a:rPr lang="en-US" dirty="0">
                <a:latin typeface="Bookman Old Style" panose="02050604050505020204" pitchFamily="18" charset="0"/>
              </a:rPr>
              <a:t>(Earlier of the following):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of receipt of goods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of payment as entered in books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immediately following 30 days from the date of issuance of invoice</a:t>
            </a:r>
          </a:p>
          <a:p>
            <a:pPr marL="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If a, b, c is not determinable - Date of entry in the books of the recipient of supply.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Bookman Old Style" panose="02050604050505020204" pitchFamily="18" charset="0"/>
              </a:rPr>
              <a:t>Services </a:t>
            </a:r>
            <a:r>
              <a:rPr lang="en-US" dirty="0">
                <a:latin typeface="Bookman Old Style" panose="02050604050505020204" pitchFamily="18" charset="0"/>
              </a:rPr>
              <a:t>(Earlier of the following): 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of payment as entered in books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immediately following 60 days from the date of issuance of invoice.</a:t>
            </a:r>
          </a:p>
          <a:p>
            <a:pPr marL="514350" indent="-514350">
              <a:buAutoNum type="alphaLcPeriod"/>
            </a:pPr>
            <a:r>
              <a:rPr lang="en-US" dirty="0">
                <a:latin typeface="Bookman Old Style" panose="02050604050505020204" pitchFamily="18" charset="0"/>
              </a:rPr>
              <a:t>Date of issue of invoice by the recipient (URD)</a:t>
            </a:r>
          </a:p>
          <a:p>
            <a:pPr marL="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If a, b, c is not determinable - Date of entry in the books of the recipient of supply.</a:t>
            </a:r>
            <a:endParaRPr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00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149EB-CAA7-2857-3994-5773EE276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DAD3FC-8AF0-3FA5-EF4A-F20EBE3B4C1F}"/>
              </a:ext>
            </a:extLst>
          </p:cNvPr>
          <p:cNvSpPr txBox="1"/>
          <p:nvPr/>
        </p:nvSpPr>
        <p:spPr>
          <a:xfrm>
            <a:off x="457199" y="378954"/>
            <a:ext cx="10895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Bookman Old Style" panose="02050604050505020204" pitchFamily="18" charset="0"/>
              </a:rPr>
              <a:t> Other Aspects</a:t>
            </a:r>
            <a:endParaRPr lang="en-IN" sz="3000" b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89540-1270-1F12-B0DA-DE91D523F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22236"/>
            <a:ext cx="11240219" cy="5568345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Self-invoice for goods or services received by him from URD (Incl. Registered under Sec 51).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Payment voucher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Time limit for </a:t>
            </a:r>
            <a:r>
              <a:rPr lang="en-US" dirty="0" err="1">
                <a:latin typeface="Bookman Old Style" panose="02050604050505020204" pitchFamily="18" charset="0"/>
              </a:rPr>
              <a:t>availment</a:t>
            </a:r>
            <a:r>
              <a:rPr lang="en-US" dirty="0">
                <a:latin typeface="Bookman Old Style" panose="02050604050505020204" pitchFamily="18" charset="0"/>
              </a:rPr>
              <a:t> of ITC – Self-Invoice – Circular 211.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IMS/GSTR-2B.</a:t>
            </a:r>
          </a:p>
        </p:txBody>
      </p:sp>
    </p:spTree>
    <p:extLst>
      <p:ext uri="{BB962C8B-B14F-4D97-AF65-F5344CB8AC3E}">
        <p14:creationId xmlns:p14="http://schemas.microsoft.com/office/powerpoint/2010/main" val="1789437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FB33F1C-B052-45F5-BAE9-FAF638071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595698" y="782988"/>
            <a:ext cx="9144000" cy="707886"/>
          </a:xfrm>
        </p:spPr>
        <p:txBody>
          <a:bodyPr>
            <a:noAutofit/>
          </a:bodyPr>
          <a:lstStyle/>
          <a:p>
            <a:r>
              <a:rPr lang="en-IN" sz="6600" b="1" dirty="0">
                <a:ln w="0"/>
                <a:solidFill>
                  <a:srgbClr val="0070C0"/>
                </a:solidFill>
                <a:latin typeface="Bookman Old Style" panose="02050604050505020204" pitchFamily="18" charset="0"/>
              </a:rPr>
              <a:t>THANK YOU!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CA27AC-3425-44CA-BF6D-2549DB9E6132}"/>
              </a:ext>
            </a:extLst>
          </p:cNvPr>
          <p:cNvSpPr/>
          <p:nvPr/>
        </p:nvSpPr>
        <p:spPr>
          <a:xfrm>
            <a:off x="11981467" y="0"/>
            <a:ext cx="215099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17A44A-3AE6-4153-82D0-C324AD856D8A}"/>
              </a:ext>
            </a:extLst>
          </p:cNvPr>
          <p:cNvSpPr txBox="1"/>
          <p:nvPr/>
        </p:nvSpPr>
        <p:spPr>
          <a:xfrm>
            <a:off x="-223393" y="551330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Gill Sans MT" panose="020B0502020104020203" pitchFamily="34" charset="0"/>
              </a:rPr>
              <a:t>For any queries – 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Gill Sans MT" panose="020B0502020104020203" pitchFamily="34" charset="0"/>
                <a:hlinkClick r:id="rId2"/>
              </a:rPr>
              <a:t>giriraj@hnaindia.com</a:t>
            </a:r>
            <a:endParaRPr lang="en-US" sz="24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 descr="A blackboard wsith writing on it">
            <a:extLst>
              <a:ext uri="{FF2B5EF4-FFF2-40B4-BE49-F238E27FC236}">
                <a16:creationId xmlns:a16="http://schemas.microsoft.com/office/drawing/2014/main" id="{816AF0E9-CB06-9754-2C68-4C148D9BC5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824000">
            <a:off x="6104330" y="1189981"/>
            <a:ext cx="5104231" cy="339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EBB4AA8-CA96-171E-3C03-2AC96C37DE68}"/>
              </a:ext>
            </a:extLst>
          </p:cNvPr>
          <p:cNvSpPr txBox="1"/>
          <p:nvPr/>
        </p:nvSpPr>
        <p:spPr>
          <a:xfrm>
            <a:off x="3093671" y="378954"/>
            <a:ext cx="5506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What is Reverse Charge?</a:t>
            </a:r>
            <a:endParaRPr lang="en-IN" sz="3000" b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14CB1-4581-2090-0697-8685A9D9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22236"/>
            <a:ext cx="11240219" cy="4525963"/>
          </a:xfrm>
        </p:spPr>
        <p:txBody>
          <a:bodyPr>
            <a:normAutofit fontScale="92500" lnSpcReduction="10000"/>
          </a:bodyPr>
          <a:lstStyle/>
          <a:p>
            <a:r>
              <a:rPr dirty="0">
                <a:latin typeface="Bookman Old Style" panose="02050604050505020204" pitchFamily="18" charset="0"/>
              </a:rPr>
              <a:t>Reverse charge shifts the tax liability from the supplier to the recipient.</a:t>
            </a:r>
            <a:endParaRPr lang="en-US" dirty="0">
              <a:latin typeface="Bookman Old Style" panose="02050604050505020204" pitchFamily="18" charset="0"/>
            </a:endParaRPr>
          </a:p>
          <a:p>
            <a:endParaRPr lang="en-IN" dirty="0">
              <a:latin typeface="Bookman Old Style" panose="02050604050505020204" pitchFamily="18" charset="0"/>
            </a:endParaRPr>
          </a:p>
          <a:p>
            <a:r>
              <a:rPr dirty="0">
                <a:latin typeface="Bookman Old Style" panose="02050604050505020204" pitchFamily="18" charset="0"/>
              </a:rPr>
              <a:t>Applicable for notified services</a:t>
            </a:r>
            <a:r>
              <a:rPr lang="en-US" dirty="0">
                <a:latin typeface="Bookman Old Style" panose="02050604050505020204" pitchFamily="18" charset="0"/>
              </a:rPr>
              <a:t>/goods</a:t>
            </a:r>
            <a:r>
              <a:rPr dirty="0">
                <a:latin typeface="Bookman Old Style" panose="02050604050505020204" pitchFamily="18" charset="0"/>
              </a:rPr>
              <a:t> under Section 9(3)</a:t>
            </a:r>
            <a:r>
              <a:rPr lang="en-US" dirty="0">
                <a:latin typeface="Bookman Old Style" panose="02050604050505020204" pitchFamily="18" charset="0"/>
              </a:rPr>
              <a:t> &amp; 9(4)</a:t>
            </a:r>
            <a:r>
              <a:rPr dirty="0">
                <a:latin typeface="Bookman Old Style" panose="02050604050505020204" pitchFamily="18" charset="0"/>
              </a:rPr>
              <a:t> of CGST Act.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dirty="0">
                <a:latin typeface="Bookman Old Style" panose="02050604050505020204" pitchFamily="18" charset="0"/>
              </a:rPr>
              <a:t>Covered under Notification No. 13/2017</a:t>
            </a:r>
            <a:r>
              <a:rPr lang="en-US" dirty="0">
                <a:latin typeface="Bookman Old Style" panose="02050604050505020204" pitchFamily="18" charset="0"/>
              </a:rPr>
              <a:t> &amp; 4/2017</a:t>
            </a:r>
            <a:r>
              <a:rPr dirty="0">
                <a:latin typeface="Bookman Old Style" panose="02050604050505020204" pitchFamily="18" charset="0"/>
              </a:rPr>
              <a:t> - Central Tax (Rate).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IN" dirty="0">
                <a:latin typeface="Bookman Old Style" panose="02050604050505020204" pitchFamily="18" charset="0"/>
              </a:rPr>
              <a:t>POS Self-Invoice Books(Ledger scrutiny) 2B IMS</a:t>
            </a:r>
            <a:endParaRPr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3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250C-9C30-488D-B695-98C1C3C4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Services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2A4333-CDCE-F1FC-F27F-FBC25E475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887609"/>
              </p:ext>
            </p:extLst>
          </p:nvPr>
        </p:nvGraphicFramePr>
        <p:xfrm>
          <a:off x="58669" y="631459"/>
          <a:ext cx="11690507" cy="6073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7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9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216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061">
                <a:tc>
                  <a:txBody>
                    <a:bodyPr/>
                    <a:lstStyle/>
                    <a:p>
                      <a:r>
                        <a:rPr sz="2000" dirty="0"/>
                        <a:t>GTA Services</a:t>
                      </a:r>
                      <a:r>
                        <a:rPr lang="en-US" sz="2000" dirty="0"/>
                        <a:t> in respect of transportation of goods by road.</a:t>
                      </a:r>
                    </a:p>
                    <a:p>
                      <a:r>
                        <a:rPr lang="en-US" sz="2000" b="1" dirty="0"/>
                        <a:t>Does not apply to:</a:t>
                      </a:r>
                    </a:p>
                    <a:p>
                      <a:r>
                        <a:rPr lang="en-US" sz="2000" dirty="0"/>
                        <a:t>a. Dept. establishment of the CG or SG or UT or Local Authority or governmental agencies - Registered for TDS.</a:t>
                      </a:r>
                    </a:p>
                    <a:p>
                      <a:r>
                        <a:rPr lang="en-US" sz="2000" dirty="0"/>
                        <a:t>b. Supplier exercised the option to pay tax under FCM.</a:t>
                      </a:r>
                    </a:p>
                    <a:p>
                      <a:r>
                        <a:rPr lang="en-US" sz="2000" dirty="0"/>
                        <a:t>c. Exercised the option to pay tax under FCM - Declaration under </a:t>
                      </a:r>
                      <a:r>
                        <a:rPr lang="en-US" sz="2000" dirty="0" err="1"/>
                        <a:t>Annx</a:t>
                      </a:r>
                      <a:r>
                        <a:rPr lang="en-US" sz="2000" dirty="0"/>
                        <a:t> III.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Goods Transport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Factory r</a:t>
                      </a:r>
                      <a:r>
                        <a:rPr sz="2000" dirty="0"/>
                        <a:t>egistered </a:t>
                      </a:r>
                      <a:r>
                        <a:rPr lang="en-US" sz="2000" dirty="0"/>
                        <a:t>under Factories Act, 1948.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Society registered under Societies Registration Act, 1860 or under any other law in India.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Co-operative society established by or under any law.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Registered person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Body corporate.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Partnership firm (Including AOP) whether registered or not.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CTP located in taxable territory.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840">
                <a:tc>
                  <a:txBody>
                    <a:bodyPr/>
                    <a:lstStyle/>
                    <a:p>
                      <a:r>
                        <a:rPr sz="2000" dirty="0"/>
                        <a:t>Legal Services</a:t>
                      </a:r>
                      <a:r>
                        <a:rPr lang="en-US" sz="2000" dirty="0"/>
                        <a:t> (Advice, Consultancy or assistance in any branch of law and includes representational services)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Individual Advocate </a:t>
                      </a:r>
                      <a:r>
                        <a:rPr lang="en-US" sz="2000" dirty="0"/>
                        <a:t>incl. senior advocate </a:t>
                      </a:r>
                      <a:r>
                        <a:rPr sz="2000" dirty="0"/>
                        <a:t>or Firm</a:t>
                      </a:r>
                      <a:r>
                        <a:rPr lang="en-US" sz="2000" dirty="0"/>
                        <a:t> of advocates.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Business Entity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887">
                <a:tc>
                  <a:txBody>
                    <a:bodyPr/>
                    <a:lstStyle/>
                    <a:p>
                      <a:r>
                        <a:rPr sz="2000" dirty="0"/>
                        <a:t>Arbitral Tribunal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Arbitral Tribunal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Business Entity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0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05F98-5A80-2897-5341-B13AAACD2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AE821-CEB7-591D-C713-1334E073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Services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60E283-FA4C-EA04-6D24-F1E2D07D1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79184"/>
              </p:ext>
            </p:extLst>
          </p:nvPr>
        </p:nvGraphicFramePr>
        <p:xfrm>
          <a:off x="58670" y="631458"/>
          <a:ext cx="11707760" cy="614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2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7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4043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451">
                <a:tc>
                  <a:txBody>
                    <a:bodyPr/>
                    <a:lstStyle/>
                    <a:p>
                      <a:r>
                        <a:rPr sz="2000" dirty="0"/>
                        <a:t>Sponsorship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/>
                        <a:t>Any person (not body corporate)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Body Corporate / Partnership Firm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2387">
                <a:tc>
                  <a:txBody>
                    <a:bodyPr/>
                    <a:lstStyle/>
                    <a:p>
                      <a:r>
                        <a:rPr lang="en-US" sz="2000" dirty="0"/>
                        <a:t>CG, SG, UT or Local Authority</a:t>
                      </a:r>
                      <a:r>
                        <a:rPr sz="2000" dirty="0"/>
                        <a:t> Services </a:t>
                      </a:r>
                      <a:r>
                        <a:rPr lang="en-US" sz="2000" dirty="0"/>
                        <a:t>E</a:t>
                      </a:r>
                      <a:r>
                        <a:rPr sz="2000" dirty="0"/>
                        <a:t>xcl. </a:t>
                      </a:r>
                      <a:r>
                        <a:rPr lang="en-US" sz="2000" dirty="0"/>
                        <a:t>Immovable property renting</a:t>
                      </a:r>
                      <a:r>
                        <a:rPr sz="2000" dirty="0"/>
                        <a:t>,</a:t>
                      </a:r>
                      <a:r>
                        <a:rPr lang="en-US" sz="2000" dirty="0"/>
                        <a:t> Dept. of </a:t>
                      </a:r>
                      <a:r>
                        <a:rPr sz="2000" dirty="0"/>
                        <a:t>post, </a:t>
                      </a:r>
                      <a:r>
                        <a:rPr lang="en-US" sz="2000" dirty="0"/>
                        <a:t>ministry of railways, aircraft or vessel, </a:t>
                      </a:r>
                      <a:r>
                        <a:rPr sz="2000" dirty="0"/>
                        <a:t>transport</a:t>
                      </a:r>
                      <a:r>
                        <a:rPr lang="en-US" sz="2000" dirty="0"/>
                        <a:t> of goods and passenger</a:t>
                      </a:r>
                      <a:r>
                        <a:rPr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CG, SG, UT or Local Authority</a:t>
                      </a:r>
                    </a:p>
                    <a:p>
                      <a:r>
                        <a:rPr lang="en-US" sz="2000" b="1" dirty="0"/>
                        <a:t>Does not include </a:t>
                      </a:r>
                      <a:r>
                        <a:rPr lang="en-US" sz="2000" dirty="0"/>
                        <a:t>Governmental authority or entity.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Business Entity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430">
                <a:tc>
                  <a:txBody>
                    <a:bodyPr/>
                    <a:lstStyle/>
                    <a:p>
                      <a:r>
                        <a:rPr lang="en-US" sz="2000" dirty="0"/>
                        <a:t>CG (Excl. Indian Railways), SG, UT or local authority by way of immovable property renting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CG, SG, UT or Local Authority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Registered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472">
                <a:tc>
                  <a:txBody>
                    <a:bodyPr/>
                    <a:lstStyle/>
                    <a:p>
                      <a:r>
                        <a:rPr lang="en-US" sz="2000" dirty="0"/>
                        <a:t>Residential dwelling renting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Any person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Registered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20013"/>
                  </a:ext>
                </a:extLst>
              </a:tr>
              <a:tr h="747451">
                <a:tc>
                  <a:txBody>
                    <a:bodyPr/>
                    <a:lstStyle/>
                    <a:p>
                      <a:r>
                        <a:rPr lang="en-US" sz="2000" dirty="0"/>
                        <a:t>Immovable property renting other than Residential dwelling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Any unregistered person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 other than person opted to pay under composition levy.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62767"/>
                  </a:ext>
                </a:extLst>
              </a:tr>
              <a:tr h="714043">
                <a:tc>
                  <a:txBody>
                    <a:bodyPr/>
                    <a:lstStyle/>
                    <a:p>
                      <a:r>
                        <a:rPr sz="2000" dirty="0"/>
                        <a:t>Transfer of Development Rights / FSI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Any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Promoter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35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75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E636F-EFB9-B746-0C52-DCA3E8A64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A0C1F-0928-B4BD-81F3-0F47B2535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Services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5C4770-F520-7E6A-C2F5-AE7D8A20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392"/>
              </p:ext>
            </p:extLst>
          </p:nvPr>
        </p:nvGraphicFramePr>
        <p:xfrm>
          <a:off x="58669" y="588329"/>
          <a:ext cx="11690507" cy="5731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7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1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0483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19">
                <a:tc>
                  <a:txBody>
                    <a:bodyPr/>
                    <a:lstStyle/>
                    <a:p>
                      <a:r>
                        <a:rPr sz="2000" dirty="0"/>
                        <a:t>Long-Term Lease of Land</a:t>
                      </a:r>
                      <a:r>
                        <a:rPr lang="en-US" sz="2000" dirty="0"/>
                        <a:t> (30 or more years)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Any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Promoter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97197"/>
                  </a:ext>
                </a:extLst>
              </a:tr>
              <a:tr h="622519">
                <a:tc>
                  <a:txBody>
                    <a:bodyPr/>
                    <a:lstStyle/>
                    <a:p>
                      <a:r>
                        <a:rPr sz="2000" dirty="0"/>
                        <a:t>Director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Company or Body Corporate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13">
                <a:tc>
                  <a:txBody>
                    <a:bodyPr/>
                    <a:lstStyle/>
                    <a:p>
                      <a:r>
                        <a:rPr sz="2000" dirty="0"/>
                        <a:t>Insurance 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Insurance 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Insurance Company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483">
                <a:tc>
                  <a:txBody>
                    <a:bodyPr/>
                    <a:lstStyle/>
                    <a:p>
                      <a:r>
                        <a:rPr sz="2000" dirty="0"/>
                        <a:t>Recovery 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Recovery 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Bank</a:t>
                      </a:r>
                      <a:r>
                        <a:rPr lang="en-US" sz="2000" dirty="0"/>
                        <a:t>s or Financial institution or </a:t>
                      </a:r>
                      <a:r>
                        <a:rPr sz="2000" dirty="0"/>
                        <a:t>NBFC</a:t>
                      </a:r>
                      <a:r>
                        <a:rPr lang="en-US" sz="2000" dirty="0"/>
                        <a:t>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161">
                <a:tc>
                  <a:txBody>
                    <a:bodyPr/>
                    <a:lstStyle/>
                    <a:p>
                      <a:r>
                        <a:rPr lang="en-US" sz="2000" dirty="0"/>
                        <a:t>Music composer, Photographer, artist services (Transfer, permitting the use or enjoyment of copy right)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Music </a:t>
                      </a:r>
                      <a:r>
                        <a:rPr sz="2000" dirty="0"/>
                        <a:t>Composer</a:t>
                      </a:r>
                      <a:r>
                        <a:rPr lang="en-US" sz="2000" dirty="0"/>
                        <a:t>, </a:t>
                      </a:r>
                      <a:r>
                        <a:rPr sz="2000" dirty="0"/>
                        <a:t>Photographer</a:t>
                      </a:r>
                      <a:r>
                        <a:rPr lang="en-US" sz="2000" dirty="0"/>
                        <a:t>, </a:t>
                      </a:r>
                      <a:r>
                        <a:rPr sz="2000" dirty="0"/>
                        <a:t>Artist</a:t>
                      </a:r>
                      <a:r>
                        <a:rPr lang="en-US" sz="2000" dirty="0"/>
                        <a:t> or the like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Music company, producer or the like, located in taxable territory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20013"/>
                  </a:ext>
                </a:extLst>
              </a:tr>
              <a:tr h="1131210">
                <a:tc>
                  <a:txBody>
                    <a:bodyPr/>
                    <a:lstStyle/>
                    <a:p>
                      <a:r>
                        <a:rPr lang="en-US" sz="2000" dirty="0"/>
                        <a:t>Author services (Transfer, permitting the use or enjoyment of copy right)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Publisher</a:t>
                      </a:r>
                      <a:r>
                        <a:rPr lang="en-US" sz="2000" dirty="0"/>
                        <a:t> located in taxable territory.</a:t>
                      </a:r>
                    </a:p>
                    <a:p>
                      <a:r>
                        <a:rPr lang="en-US" sz="2000" dirty="0"/>
                        <a:t>Other than where author opted to pay under FCM by way of filing Declaration under </a:t>
                      </a:r>
                      <a:r>
                        <a:rPr lang="en-US" sz="2000" dirty="0" err="1"/>
                        <a:t>Annx</a:t>
                      </a:r>
                      <a:r>
                        <a:rPr lang="en-US" sz="2000" dirty="0"/>
                        <a:t> I.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74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01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69633-7E97-8AF6-E16D-CF683CC53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E8B5-9977-B979-6775-99A9DB7A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Services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D255C37-9C4D-7589-CC89-88A45F45E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55467"/>
              </p:ext>
            </p:extLst>
          </p:nvPr>
        </p:nvGraphicFramePr>
        <p:xfrm>
          <a:off x="58669" y="631459"/>
          <a:ext cx="11725013" cy="6003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2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706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sz="2000" dirty="0"/>
                        <a:t>Services</a:t>
                      </a:r>
                      <a:r>
                        <a:rPr lang="en-US" sz="2000" dirty="0"/>
                        <a:t> by the members of overseeing committee</a:t>
                      </a:r>
                      <a:r>
                        <a:rPr sz="2000" dirty="0"/>
                        <a:t> to RBI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Members of Overseeing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RBI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757446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sz="2000" dirty="0"/>
                        <a:t>DSA</a:t>
                      </a:r>
                      <a:r>
                        <a:rPr lang="en-US" sz="2000" dirty="0"/>
                        <a:t> services other than a body corporate, partnership or LLP</a:t>
                      </a:r>
                      <a:r>
                        <a:rPr sz="2000" dirty="0"/>
                        <a:t> to Banks/NBFCs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DSA other than a body corporate, partnership or LLP to Banks/NBFCs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Bank</a:t>
                      </a:r>
                      <a:r>
                        <a:rPr lang="en-US" sz="2000" dirty="0"/>
                        <a:t>s or </a:t>
                      </a:r>
                      <a:r>
                        <a:rPr sz="2000" dirty="0"/>
                        <a:t>NBFC</a:t>
                      </a:r>
                      <a:r>
                        <a:rPr lang="en-US" sz="2000" dirty="0"/>
                        <a:t> located in taxable territory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2478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sz="2000" dirty="0"/>
                        <a:t>Business Facilitator </a:t>
                      </a:r>
                      <a:r>
                        <a:rPr lang="en-US" sz="2000" dirty="0"/>
                        <a:t>services </a:t>
                      </a:r>
                      <a:r>
                        <a:rPr sz="2000" dirty="0"/>
                        <a:t>to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Business Facilitator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Bank</a:t>
                      </a:r>
                      <a:r>
                        <a:rPr lang="en-US" sz="2000" dirty="0"/>
                        <a:t>s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825091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sz="2000" dirty="0"/>
                        <a:t>Agent to Business Correspondent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Agent</a:t>
                      </a:r>
                      <a:r>
                        <a:rPr lang="en-US" sz="2000" dirty="0"/>
                        <a:t> of Business Correspondent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Business Correspondent</a:t>
                      </a:r>
                      <a:r>
                        <a:rPr lang="en-US" sz="2000" dirty="0"/>
                        <a:t>,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3103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sz="2000" dirty="0"/>
                        <a:t>Security Services</a:t>
                      </a:r>
                      <a:endParaRPr lang="en-US" sz="2000" dirty="0"/>
                    </a:p>
                    <a:p>
                      <a:r>
                        <a:rPr lang="en-US" sz="2000" b="1" dirty="0"/>
                        <a:t>Does not apply to: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Dept. establishment of the CG or SG or UT or 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Local Authority or 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Governmental agencies which has taken registration for deduction of tax under Sec 51.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Any</a:t>
                      </a:r>
                      <a:r>
                        <a:rPr lang="en-US" sz="2000" dirty="0"/>
                        <a:t> person</a:t>
                      </a:r>
                      <a:r>
                        <a:rPr sz="2000" dirty="0"/>
                        <a:t> (not body corporate)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Registered Person</a:t>
                      </a:r>
                      <a:r>
                        <a:rPr lang="en-US" sz="2000" dirty="0"/>
                        <a:t>,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6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172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75236-5C6A-A758-F95E-54A034A29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1C0ED-BF72-56BC-57D5-B5E363647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Services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0D7568-7646-605B-D55B-E07EA7F8C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865686"/>
              </p:ext>
            </p:extLst>
          </p:nvPr>
        </p:nvGraphicFramePr>
        <p:xfrm>
          <a:off x="58670" y="631459"/>
          <a:ext cx="11699134" cy="490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706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Person registered as composition taxpayer</a:t>
                      </a:r>
                    </a:p>
                    <a:p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80574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sz="2000" dirty="0"/>
                        <a:t>Vehicle Renting (fuel </a:t>
                      </a:r>
                      <a:r>
                        <a:rPr lang="en-US" sz="2000" dirty="0"/>
                        <a:t>cost </a:t>
                      </a:r>
                      <a:r>
                        <a:rPr sz="2000" dirty="0"/>
                        <a:t>incl.)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dirty="0"/>
                        <a:t>Non-body Corporate</a:t>
                      </a:r>
                      <a:r>
                        <a:rPr lang="en-US" sz="2000" dirty="0"/>
                        <a:t> who supplies the service to a body corporate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does not issue an invoice charging central tax at the rate of 6 per cent. to the service recipient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Body Corporate</a:t>
                      </a:r>
                      <a:r>
                        <a:rPr lang="en-US" sz="2000" dirty="0"/>
                        <a:t>, located in taxable territory.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02128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sz="2000" dirty="0"/>
                        <a:t>Securities Lending</a:t>
                      </a:r>
                      <a:r>
                        <a:rPr lang="en-US" sz="2000" dirty="0"/>
                        <a:t> services under Securities Lending scheme 1997 of SEBI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2000" dirty="0"/>
                        <a:t>Lender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dirty="0"/>
                        <a:t>Borrower</a:t>
                      </a:r>
                      <a:r>
                        <a:rPr lang="en-US" sz="2000" dirty="0"/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i.e. a person who borrows the securities under the Scheme through an approved intermediary of SEBI.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21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88EC1-C565-8E0C-D7AD-5C043A71B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16E9-2D0A-7B8F-229F-CA9DA77A5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Goods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309C59-D64F-DD14-8C7C-7FB2BFE13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68034"/>
              </p:ext>
            </p:extLst>
          </p:nvPr>
        </p:nvGraphicFramePr>
        <p:xfrm>
          <a:off x="58669" y="631459"/>
          <a:ext cx="11733639" cy="6093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0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6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706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lang="en-US" sz="2000" dirty="0"/>
                        <a:t>Cashew nuts, not shelled or peeled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Agriculturist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825091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lang="en-US" sz="2000" dirty="0"/>
                        <a:t>Bidi wrapper leaves (Tendu)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Agriculturist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3103"/>
                  </a:ext>
                </a:extLst>
              </a:tr>
              <a:tr h="425842">
                <a:tc>
                  <a:txBody>
                    <a:bodyPr/>
                    <a:lstStyle/>
                    <a:p>
                      <a:r>
                        <a:rPr lang="en-US" sz="2000" dirty="0"/>
                        <a:t>Tobacco leaves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Agriculturist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62767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lang="en-US" sz="2000" dirty="0"/>
                        <a:t>Following essential oils other than those of citrus fruit namely: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Peppermint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Spearmint oil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Water mint-oil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/>
                        <a:t>Horsemint oil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2000" dirty="0" err="1"/>
                        <a:t>Bergament</a:t>
                      </a:r>
                      <a:r>
                        <a:rPr lang="en-US" sz="2000" dirty="0"/>
                        <a:t> oil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Unregistered person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359738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lang="en-US" sz="2000" dirty="0"/>
                        <a:t>Silk yarn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who manufactures silk yarn from raw silk or silk worm cocoons for supply of silk yarn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7137"/>
                  </a:ext>
                </a:extLst>
              </a:tr>
              <a:tr h="669706">
                <a:tc>
                  <a:txBody>
                    <a:bodyPr/>
                    <a:lstStyle/>
                    <a:p>
                      <a:r>
                        <a:rPr lang="en-US" sz="2000" dirty="0"/>
                        <a:t>Raw cotton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Agriculturist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11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91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95F0C-CCB9-366D-034C-3B6776DF4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0A9C-9F4B-C689-DB19-C1BE01CA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6" y="23867"/>
            <a:ext cx="10972800" cy="6058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</a:rPr>
              <a:t>Goods liable under RCM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13D4B2-F866-2377-4467-B94A8DAC2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405865"/>
              </p:ext>
            </p:extLst>
          </p:nvPr>
        </p:nvGraphicFramePr>
        <p:xfrm>
          <a:off x="58669" y="631459"/>
          <a:ext cx="11690507" cy="2893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7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1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706"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b="1"/>
                      </a:pPr>
                      <a:r>
                        <a:rPr sz="2000" dirty="0"/>
                        <a:t>Recipient (liable to pay)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lang="en-US" sz="2000" dirty="0"/>
                        <a:t>Supply of lottery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SG, UT or Local authority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Lottery distributor or selling agent.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226293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Used vehicles, seized and confiscated goods, old and used goods, waste and scrap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CG (Excl. Indian Railways), SG, UT or Local authority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825091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r>
                        <a:rPr lang="en-US" sz="2000" dirty="0"/>
                        <a:t>Priority sector lending certificate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3103"/>
                  </a:ext>
                </a:extLst>
              </a:tr>
              <a:tr h="425842">
                <a:tc>
                  <a:txBody>
                    <a:bodyPr/>
                    <a:lstStyle/>
                    <a:p>
                      <a:r>
                        <a:rPr lang="en-US" sz="2000" dirty="0"/>
                        <a:t>Metal scrap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Unregistered person</a:t>
                      </a:r>
                      <a:endParaRPr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Registered person</a:t>
                      </a:r>
                      <a:endParaRPr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6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12688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04C387C1-614B-4A34-A581-455DC36182B5}" vid="{90582C2B-78F9-4DEE-ABAC-0FED0BB5F2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3798</TotalTime>
  <Words>1126</Words>
  <Application>Microsoft Office PowerPoint</Application>
  <PresentationFormat>Widescreen</PresentationFormat>
  <Paragraphs>182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Bookman Old Style</vt:lpstr>
      <vt:lpstr>Calibri</vt:lpstr>
      <vt:lpstr>Gill Sans MT</vt:lpstr>
      <vt:lpstr>Verdana</vt:lpstr>
      <vt:lpstr>Theme2</vt:lpstr>
      <vt:lpstr>PowerPoint Presentation</vt:lpstr>
      <vt:lpstr>PowerPoint Presentation</vt:lpstr>
      <vt:lpstr>Services liable under RCM</vt:lpstr>
      <vt:lpstr>Services liable under RCM</vt:lpstr>
      <vt:lpstr>Services liable under RCM</vt:lpstr>
      <vt:lpstr>Services liable under RCM</vt:lpstr>
      <vt:lpstr>Services liable under RCM</vt:lpstr>
      <vt:lpstr>Goods liable under RCM</vt:lpstr>
      <vt:lpstr>Goods liable under RCM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EOU / SEZ – Impact &amp; Benefits</dc:title>
  <dc:creator>Tejaswini</dc:creator>
  <cp:lastModifiedBy>KARUNAKAR  SANDABOINA</cp:lastModifiedBy>
  <cp:revision>495</cp:revision>
  <dcterms:created xsi:type="dcterms:W3CDTF">2019-04-24T05:32:43Z</dcterms:created>
  <dcterms:modified xsi:type="dcterms:W3CDTF">2025-06-09T13:02:19Z</dcterms:modified>
</cp:coreProperties>
</file>