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56" r:id="rId3"/>
    <p:sldId id="349" r:id="rId5"/>
    <p:sldId id="291" r:id="rId6"/>
    <p:sldId id="350" r:id="rId7"/>
    <p:sldId id="351" r:id="rId8"/>
    <p:sldId id="352" r:id="rId9"/>
    <p:sldId id="259" r:id="rId10"/>
    <p:sldId id="354" r:id="rId11"/>
    <p:sldId id="353" r:id="rId12"/>
    <p:sldId id="290" r:id="rId13"/>
    <p:sldId id="360" r:id="rId14"/>
    <p:sldId id="361" r:id="rId15"/>
    <p:sldId id="359" r:id="rId16"/>
    <p:sldId id="292" r:id="rId17"/>
    <p:sldId id="357" r:id="rId18"/>
    <p:sldId id="358" r:id="rId19"/>
    <p:sldId id="294" r:id="rId20"/>
    <p:sldId id="295" r:id="rId21"/>
    <p:sldId id="296" r:id="rId22"/>
    <p:sldId id="298" r:id="rId23"/>
    <p:sldId id="300" r:id="rId24"/>
    <p:sldId id="301" r:id="rId25"/>
    <p:sldId id="302" r:id="rId26"/>
    <p:sldId id="303" r:id="rId27"/>
    <p:sldId id="304" r:id="rId28"/>
    <p:sldId id="307" r:id="rId29"/>
    <p:sldId id="305" r:id="rId30"/>
    <p:sldId id="306" r:id="rId31"/>
    <p:sldId id="314" r:id="rId32"/>
    <p:sldId id="318" r:id="rId33"/>
    <p:sldId id="341" r:id="rId34"/>
    <p:sldId id="344" r:id="rId35"/>
    <p:sldId id="345" r:id="rId36"/>
    <p:sldId id="347" r:id="rId37"/>
    <p:sldId id="348" r:id="rId38"/>
    <p:sldId id="293" r:id="rId39"/>
    <p:sldId id="362" r:id="rId40"/>
    <p:sldId id="363" r:id="rId41"/>
    <p:sldId id="355" r:id="rId42"/>
  </p:sldIdLst>
  <p:sldSz cx="12192000" cy="6858000"/>
  <p:notesSz cx="695452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C49D53-8E13-4F1C-AFF2-0DC89425D1AA}">
          <p14:sldIdLst>
            <p14:sldId id="356"/>
            <p14:sldId id="349"/>
            <p14:sldId id="291"/>
            <p14:sldId id="350"/>
            <p14:sldId id="351"/>
            <p14:sldId id="352"/>
            <p14:sldId id="259"/>
            <p14:sldId id="354"/>
            <p14:sldId id="353"/>
            <p14:sldId id="290"/>
          </p14:sldIdLst>
        </p14:section>
        <p14:section name="Untitled Section" id="{DA5A4A7B-8F69-40DE-BDCB-DD4BEBBA3701}">
          <p14:sldIdLst>
            <p14:sldId id="360"/>
            <p14:sldId id="361"/>
            <p14:sldId id="359"/>
            <p14:sldId id="292"/>
            <p14:sldId id="357"/>
            <p14:sldId id="358"/>
            <p14:sldId id="294"/>
            <p14:sldId id="295"/>
            <p14:sldId id="296"/>
            <p14:sldId id="298"/>
            <p14:sldId id="300"/>
            <p14:sldId id="301"/>
            <p14:sldId id="302"/>
            <p14:sldId id="303"/>
            <p14:sldId id="304"/>
            <p14:sldId id="307"/>
            <p14:sldId id="305"/>
            <p14:sldId id="306"/>
            <p14:sldId id="314"/>
            <p14:sldId id="318"/>
            <p14:sldId id="341"/>
            <p14:sldId id="344"/>
            <p14:sldId id="345"/>
            <p14:sldId id="347"/>
            <p14:sldId id="348"/>
            <p14:sldId id="293"/>
          </p14:sldIdLst>
        </p14:section>
        <p14:section name="Untitled Section" id="{F5D4C411-F9B0-4E01-A6B8-55128E74C0AA}">
          <p14:sldIdLst>
            <p14:sldId id="362"/>
            <p14:sldId id="363"/>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6783" autoAdjust="0"/>
  </p:normalViewPr>
  <p:slideViewPr>
    <p:cSldViewPr snapToGrid="0" snapToObjects="1">
      <p:cViewPr varScale="1">
        <p:scale>
          <a:sx n="93" d="100"/>
          <a:sy n="93"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63638"/>
            <a:ext cx="5586412" cy="3141662"/>
          </a:xfrm>
          <a:prstGeom prst="rect">
            <a:avLst/>
          </a:prstGeom>
          <a:noFill/>
          <a:ln w="12700">
            <a:solidFill>
              <a:prstClr val="black"/>
            </a:solidFill>
          </a:ln>
        </p:spPr>
        <p:txBody>
          <a:bodyPr/>
          <a:lstStyle/>
          <a:p>
            <a:endParaRPr lang="en-IN"/>
          </a:p>
        </p:txBody>
      </p:sp>
      <p:sp>
        <p:nvSpPr>
          <p:cNvPr id="3" name="Notes Placeholder 2"/>
          <p:cNvSpPr>
            <a:spLocks noGrp="1"/>
          </p:cNvSpPr>
          <p:nvPr>
            <p:ph type="body" idx="1"/>
          </p:nvPr>
        </p:nvSpPr>
        <p:spPr>
          <a:xfrm>
            <a:off x="695484" y="4480004"/>
            <a:ext cx="5563870" cy="3665458"/>
          </a:xfrm>
          <a:prstGeom prst="rect">
            <a:avLst/>
          </a:prstGeom>
        </p:spPr>
        <p:txBody>
          <a:bodyPr/>
          <a:lstStyle/>
          <a:p>
            <a:endParaRPr lang="en-I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63638"/>
            <a:ext cx="5586412" cy="3141662"/>
          </a:xfrm>
          <a:prstGeom prst="rect">
            <a:avLst/>
          </a:prstGeom>
          <a:noFill/>
          <a:ln w="12700">
            <a:solidFill>
              <a:prstClr val="black"/>
            </a:solidFill>
          </a:ln>
        </p:spPr>
        <p:txBody>
          <a:bodyPr/>
          <a:lstStyle/>
          <a:p>
            <a:endParaRPr lang="en-IN"/>
          </a:p>
        </p:txBody>
      </p:sp>
      <p:sp>
        <p:nvSpPr>
          <p:cNvPr id="3" name="Notes Placeholder 2"/>
          <p:cNvSpPr>
            <a:spLocks noGrp="1"/>
          </p:cNvSpPr>
          <p:nvPr>
            <p:ph type="body" idx="1"/>
          </p:nvPr>
        </p:nvSpPr>
        <p:spPr>
          <a:xfrm>
            <a:off x="695484" y="4480004"/>
            <a:ext cx="5563870" cy="3665458"/>
          </a:xfrm>
          <a:prstGeom prst="rect">
            <a:avLst/>
          </a:prstGeom>
        </p:spPr>
        <p:txBody>
          <a:bodyPr/>
          <a:lstStyle/>
          <a:p>
            <a:endParaRPr lang="en-I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IN"/>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IN"/>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IN"/>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IN"/>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IN"/>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IN"/>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Calibri" panose="020F0502020204030204" pitchFamily="34" charset="0"/>
              </a:rPr>
              <a:t>“</a:t>
            </a:r>
            <a:endParaRPr lang="en-US" sz="8000" dirty="0">
              <a:solidFill>
                <a:schemeClr val="tx1"/>
              </a:solidFill>
              <a:effectLst/>
              <a:latin typeface="Calibri" panose="020F0502020204030204" pitchFamily="34" charset="0"/>
            </a:endParaRP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Calibri" panose="020F0502020204030204" pitchFamily="34" charset="0"/>
              </a:rPr>
              <a:t>”</a:t>
            </a:r>
            <a:endParaRPr lang="en-US" sz="8000" dirty="0">
              <a:solidFill>
                <a:schemeClr val="tx1"/>
              </a:solidFill>
              <a:effectLst/>
              <a:latin typeface="Calibri" panose="020F0502020204030204" pitchFamily="34" charset="0"/>
            </a:endParaRP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Calibri" panose="020F0502020204030204" pitchFamily="34" charset="0"/>
              </a:rPr>
              <a:t>“</a:t>
            </a:r>
            <a:endParaRPr lang="en-US" sz="8000" dirty="0">
              <a:solidFill>
                <a:schemeClr val="tx1"/>
              </a:solidFill>
              <a:effectLst/>
              <a:latin typeface="Calibri" panose="020F0502020204030204" pitchFamily="34" charset="0"/>
            </a:endParaRP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Calibri" panose="020F0502020204030204" pitchFamily="34" charset="0"/>
              </a:rPr>
              <a:t>”</a:t>
            </a:r>
            <a:endParaRPr lang="en-US" sz="8000" dirty="0">
              <a:solidFill>
                <a:schemeClr val="tx1"/>
              </a:solidFill>
              <a:effectLst/>
              <a:latin typeface="Calibri" panose="020F0502020204030204" pitchFamily="34" charset="0"/>
            </a:endParaRP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IN"/>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IN"/>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IN"/>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IN"/>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IN"/>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IN"/>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defRPr>
            </a:lvl1pPr>
          </a:lstStyle>
          <a:p>
            <a:fld id="{B61BEF0D-F0BB-DE4B-95CE-6DB70DBA9567}" type="datetimeFigureOut">
              <a:rPr lang="en-US" smtClean="0"/>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defRPr>
            </a:lvl1pPr>
          </a:lstStyle>
          <a:p>
            <a:fld id="{D57F1E4F-1CFF-5643-939E-217C01CDF56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400" kern="1200" cap="none">
          <a:solidFill>
            <a:schemeClr val="tx1"/>
          </a:solidFill>
          <a:effectLst/>
          <a:latin typeface="Calibri" panose="020F0502020204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000" kern="1200" cap="none">
          <a:solidFill>
            <a:schemeClr val="tx1"/>
          </a:solidFill>
          <a:effectLst/>
          <a:latin typeface="Calibri" panose="020F0502020204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800" kern="1200" cap="none">
          <a:solidFill>
            <a:schemeClr val="tx1"/>
          </a:solidFill>
          <a:effectLst/>
          <a:latin typeface="Calibri" panose="020F0502020204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600" kern="1200" cap="none">
          <a:solidFill>
            <a:schemeClr val="tx1"/>
          </a:solidFill>
          <a:effectLst/>
          <a:latin typeface="Calibri" panose="020F0502020204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Calibri" panose="020F0502020204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1188720"/>
          </a:xfrm>
          <a:prstGeom prst="rect">
            <a:avLst/>
          </a:prstGeom>
          <a:solidFill>
            <a:srgbClr val="152644"/>
          </a:solidFill>
          <a:ln w="12700">
            <a:solidFill>
              <a:srgbClr val="152644"/>
            </a:solidFill>
            <a:prstDash val="solid"/>
          </a:ln>
        </p:spPr>
        <p:txBody>
          <a:bodyPr/>
          <a:lstStyle/>
          <a:p>
            <a:endParaRPr lang="en-IN"/>
          </a:p>
        </p:txBody>
      </p:sp>
      <p:sp>
        <p:nvSpPr>
          <p:cNvPr id="3" name="Shape 1"/>
          <p:cNvSpPr/>
          <p:nvPr/>
        </p:nvSpPr>
        <p:spPr>
          <a:xfrm>
            <a:off x="0" y="6035040"/>
            <a:ext cx="12161520" cy="822960"/>
          </a:xfrm>
          <a:prstGeom prst="rect">
            <a:avLst/>
          </a:prstGeom>
          <a:solidFill>
            <a:srgbClr val="152644"/>
          </a:solidFill>
          <a:ln w="12700">
            <a:solidFill>
              <a:srgbClr val="152644"/>
            </a:solidFill>
            <a:prstDash val="solid"/>
          </a:ln>
        </p:spPr>
        <p:txBody>
          <a:bodyPr/>
          <a:lstStyle/>
          <a:p>
            <a:endParaRPr lang="en-IN" dirty="0">
              <a:latin typeface="Calibri" panose="020F0502020204030204" pitchFamily="34" charset="0"/>
            </a:endParaRPr>
          </a:p>
        </p:txBody>
      </p:sp>
      <p:sp>
        <p:nvSpPr>
          <p:cNvPr id="6" name="Text 4"/>
          <p:cNvSpPr/>
          <p:nvPr/>
        </p:nvSpPr>
        <p:spPr>
          <a:xfrm>
            <a:off x="548640" y="1417320"/>
            <a:ext cx="11064240" cy="777240"/>
          </a:xfrm>
          <a:prstGeom prst="rect">
            <a:avLst/>
          </a:prstGeom>
          <a:noFill/>
        </p:spPr>
        <p:txBody>
          <a:bodyPr wrap="square" rtlCol="0" anchor="ctr"/>
          <a:lstStyle/>
          <a:p>
            <a:pPr marL="0" indent="0" algn="ctr">
              <a:buNone/>
            </a:pPr>
            <a:r>
              <a:rPr lang="en-US" sz="4200" b="1" kern="0" spc="500" dirty="0">
                <a:solidFill>
                  <a:srgbClr val="002060"/>
                </a:solidFill>
                <a:latin typeface="Cambria" panose="02040503050406030204" pitchFamily="34" charset="0"/>
                <a:ea typeface="Cambria" panose="02040503050406030204" pitchFamily="34" charset="-122"/>
                <a:cs typeface="Cambria" panose="02040503050406030204" pitchFamily="34" charset="-120"/>
              </a:rPr>
              <a:t>INCOME TAX ACT</a:t>
            </a:r>
            <a:endParaRPr lang="en-US" sz="4200" dirty="0">
              <a:solidFill>
                <a:srgbClr val="002060"/>
              </a:solidFill>
              <a:latin typeface="Calibri" panose="020F0502020204030204" pitchFamily="34" charset="0"/>
            </a:endParaRPr>
          </a:p>
        </p:txBody>
      </p:sp>
      <p:sp>
        <p:nvSpPr>
          <p:cNvPr id="7" name="Text 5"/>
          <p:cNvSpPr/>
          <p:nvPr/>
        </p:nvSpPr>
        <p:spPr>
          <a:xfrm>
            <a:off x="548640" y="2103120"/>
            <a:ext cx="11064240" cy="777240"/>
          </a:xfrm>
          <a:prstGeom prst="rect">
            <a:avLst/>
          </a:prstGeom>
          <a:noFill/>
        </p:spPr>
        <p:txBody>
          <a:bodyPr wrap="square" rtlCol="0" anchor="ctr"/>
          <a:lstStyle/>
          <a:p>
            <a:pPr marL="0" indent="0" algn="ctr">
              <a:buNone/>
            </a:pPr>
            <a:r>
              <a:rPr lang="en-US" sz="4000" b="1" kern="0" spc="400" dirty="0">
                <a:solidFill>
                  <a:srgbClr val="FF9900"/>
                </a:solidFill>
                <a:latin typeface="Cambria" panose="02040503050406030204" pitchFamily="34" charset="0"/>
                <a:ea typeface="Cambria" panose="02040503050406030204" pitchFamily="34" charset="-122"/>
                <a:cs typeface="Cambria" panose="02040503050406030204" pitchFamily="34" charset="-120"/>
              </a:rPr>
              <a:t>PENALTY PROVISIONS</a:t>
            </a:r>
            <a:endParaRPr lang="en-US" sz="4000" dirty="0">
              <a:solidFill>
                <a:srgbClr val="FF9900"/>
              </a:solidFill>
              <a:latin typeface="Calibri" panose="020F0502020204030204" pitchFamily="34" charset="0"/>
            </a:endParaRPr>
          </a:p>
        </p:txBody>
      </p:sp>
      <p:sp>
        <p:nvSpPr>
          <p:cNvPr id="8" name="Text 6"/>
          <p:cNvSpPr/>
          <p:nvPr/>
        </p:nvSpPr>
        <p:spPr>
          <a:xfrm>
            <a:off x="548640" y="2880360"/>
            <a:ext cx="11064240" cy="457200"/>
          </a:xfrm>
          <a:prstGeom prst="rect">
            <a:avLst/>
          </a:prstGeom>
          <a:noFill/>
        </p:spPr>
        <p:txBody>
          <a:bodyPr wrap="square" rtlCol="0" anchor="ctr"/>
          <a:lstStyle/>
          <a:p>
            <a:pPr marL="0" indent="0" algn="ctr">
              <a:buNone/>
            </a:pPr>
            <a:r>
              <a:rPr lang="en-US" sz="2500" b="1" dirty="0">
                <a:solidFill>
                  <a:srgbClr val="002060"/>
                </a:solidFill>
                <a:latin typeface="Calibri" panose="020F0502020204030204" pitchFamily="34" charset="0"/>
                <a:ea typeface="Calibri" panose="020F0502020204030204" pitchFamily="34" charset="-122"/>
                <a:cs typeface="Calibri" panose="020F0502020204030204" pitchFamily="34" charset="-120"/>
              </a:rPr>
              <a:t>A Comparative Analysis</a:t>
            </a:r>
            <a:endParaRPr lang="en-US" sz="2500" b="1" dirty="0">
              <a:solidFill>
                <a:srgbClr val="002060"/>
              </a:solidFill>
              <a:latin typeface="Calibri" panose="020F0502020204030204" pitchFamily="34" charset="0"/>
            </a:endParaRPr>
          </a:p>
        </p:txBody>
      </p:sp>
      <p:sp>
        <p:nvSpPr>
          <p:cNvPr id="9" name="Shape 7"/>
          <p:cNvSpPr/>
          <p:nvPr/>
        </p:nvSpPr>
        <p:spPr>
          <a:xfrm>
            <a:off x="2926080" y="3429000"/>
            <a:ext cx="6309360" cy="36576"/>
          </a:xfrm>
          <a:prstGeom prst="rect">
            <a:avLst/>
          </a:prstGeom>
          <a:solidFill>
            <a:srgbClr val="F0C050"/>
          </a:solidFill>
          <a:ln w="12700">
            <a:solidFill>
              <a:srgbClr val="F0C050"/>
            </a:solidFill>
            <a:prstDash val="solid"/>
          </a:ln>
        </p:spPr>
        <p:txBody>
          <a:bodyPr/>
          <a:lstStyle/>
          <a:p>
            <a:endParaRPr lang="en-IN"/>
          </a:p>
        </p:txBody>
      </p:sp>
      <p:sp>
        <p:nvSpPr>
          <p:cNvPr id="10" name="Text 8"/>
          <p:cNvSpPr/>
          <p:nvPr/>
        </p:nvSpPr>
        <p:spPr>
          <a:xfrm>
            <a:off x="548640" y="3566160"/>
            <a:ext cx="11064240" cy="457200"/>
          </a:xfrm>
          <a:prstGeom prst="rect">
            <a:avLst/>
          </a:prstGeom>
          <a:noFill/>
        </p:spPr>
        <p:txBody>
          <a:bodyPr wrap="square" rtlCol="0" anchor="ctr"/>
          <a:lstStyle/>
          <a:p>
            <a:pPr marL="0" indent="0" algn="ctr">
              <a:buNone/>
            </a:pPr>
            <a:r>
              <a:rPr lang="en-US" b="1" dirty="0">
                <a:latin typeface="Calibri" panose="020F0502020204030204" pitchFamily="34" charset="0"/>
                <a:ea typeface="Calibri" panose="020F0502020204030204" pitchFamily="34" charset="-122"/>
                <a:cs typeface="Calibri" panose="020F0502020204030204" pitchFamily="34" charset="-120"/>
              </a:rPr>
              <a:t>Chapter XXI  |  Sections 439–472  (New Act, 2025)    vs    Sections 270A–275  (Old Act, 1961)</a:t>
            </a:r>
            <a:endParaRPr lang="en-US" b="1" dirty="0">
              <a:latin typeface="Calibri" panose="020F0502020204030204" pitchFamily="34" charset="0"/>
            </a:endParaRPr>
          </a:p>
        </p:txBody>
      </p:sp>
      <p:sp>
        <p:nvSpPr>
          <p:cNvPr id="11" name="Text 9"/>
          <p:cNvSpPr/>
          <p:nvPr/>
        </p:nvSpPr>
        <p:spPr>
          <a:xfrm>
            <a:off x="548640" y="4114800"/>
            <a:ext cx="11064240" cy="365760"/>
          </a:xfrm>
          <a:prstGeom prst="rect">
            <a:avLst/>
          </a:prstGeom>
          <a:noFill/>
        </p:spPr>
        <p:txBody>
          <a:bodyPr wrap="square" rtlCol="0" anchor="ctr"/>
          <a:lstStyle/>
          <a:p>
            <a:pPr marL="0" indent="0" algn="ctr">
              <a:buNone/>
            </a:pPr>
            <a:r>
              <a:rPr lang="en-US" sz="1500" b="1" i="1" dirty="0">
                <a:latin typeface="Calibri" panose="020F0502020204030204" pitchFamily="34" charset="0"/>
                <a:ea typeface="Calibri" panose="020F0502020204030204" pitchFamily="34" charset="-122"/>
                <a:cs typeface="Calibri" panose="020F0502020204030204" pitchFamily="34" charset="-120"/>
              </a:rPr>
              <a:t>Source: incometaxindia.gov.in  |  Income Tax Act, 2025 (w.e.f. 1 April 2026)  |  Income Tax Act, 1961</a:t>
            </a:r>
            <a:endParaRPr lang="en-US" sz="1500" b="1" dirty="0">
              <a:latin typeface="Calibri" panose="020F0502020204030204" pitchFamily="34" charset="0"/>
            </a:endParaRPr>
          </a:p>
        </p:txBody>
      </p:sp>
      <p:sp>
        <p:nvSpPr>
          <p:cNvPr id="12" name="Text 10"/>
          <p:cNvSpPr/>
          <p:nvPr/>
        </p:nvSpPr>
        <p:spPr>
          <a:xfrm>
            <a:off x="548640" y="6080760"/>
            <a:ext cx="11064240" cy="411480"/>
          </a:xfrm>
          <a:prstGeom prst="rect">
            <a:avLst/>
          </a:prstGeom>
          <a:noFill/>
        </p:spPr>
        <p:txBody>
          <a:bodyPr wrap="square" rtlCol="0" anchor="ctr"/>
          <a:lstStyle/>
          <a:p>
            <a:pPr marL="0" indent="0" algn="ctr">
              <a:buNone/>
            </a:pPr>
            <a:endParaRPr lang="en-US" sz="1000" dirty="0">
              <a:latin typeface="Calibri" panose="020F0502020204030204" pitchFamily="34" charset="0"/>
            </a:endParaRPr>
          </a:p>
        </p:txBody>
      </p:sp>
      <p:sp>
        <p:nvSpPr>
          <p:cNvPr id="13" name="Rectangle 12"/>
          <p:cNvSpPr/>
          <p:nvPr/>
        </p:nvSpPr>
        <p:spPr>
          <a:xfrm>
            <a:off x="0" y="0"/>
            <a:ext cx="12192000" cy="6858000"/>
          </a:xfrm>
          <a:prstGeom prst="rect">
            <a:avLst/>
          </a:prstGeom>
          <a:solidFill>
            <a:srgbClr val="0E26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4" name="Parallelogram 13"/>
          <p:cNvSpPr/>
          <p:nvPr/>
        </p:nvSpPr>
        <p:spPr>
          <a:xfrm>
            <a:off x="8778240" y="0"/>
            <a:ext cx="3413760" cy="6858000"/>
          </a:xfrm>
          <a:prstGeom prst="parallelogram">
            <a:avLst/>
          </a:prstGeom>
          <a:solidFill>
            <a:srgbClr val="127C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5" name="Rectangle 14"/>
          <p:cNvSpPr/>
          <p:nvPr/>
        </p:nvSpPr>
        <p:spPr>
          <a:xfrm>
            <a:off x="8351520" y="0"/>
            <a:ext cx="97536" cy="6858000"/>
          </a:xfrm>
          <a:prstGeom prst="rect">
            <a:avLst/>
          </a:prstGeom>
          <a:solidFill>
            <a:srgbClr val="E68C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6" name="TextBox 15"/>
          <p:cNvSpPr txBox="1"/>
          <p:nvPr/>
        </p:nvSpPr>
        <p:spPr>
          <a:xfrm>
            <a:off x="731520" y="548640"/>
            <a:ext cx="5303520" cy="1384995"/>
          </a:xfrm>
          <a:prstGeom prst="rect">
            <a:avLst/>
          </a:prstGeom>
          <a:noFill/>
        </p:spPr>
        <p:txBody>
          <a:bodyPr wrap="square">
            <a:spAutoFit/>
          </a:bodyPr>
          <a:lstStyle/>
          <a:p>
            <a:pPr>
              <a:defRPr sz="1800" b="1">
                <a:solidFill>
                  <a:srgbClr val="E68C14"/>
                </a:solidFill>
                <a:latin typeface="Calibri" panose="020F0502020204030204"/>
              </a:defRPr>
            </a:pPr>
            <a:r>
              <a:rPr sz="2800" dirty="0"/>
              <a:t>INCOME TAX ACT</a:t>
            </a:r>
            <a:endParaRPr sz="2800" dirty="0"/>
          </a:p>
          <a:p>
            <a:pPr>
              <a:defRPr sz="3000" b="1">
                <a:solidFill>
                  <a:srgbClr val="FFFFFF"/>
                </a:solidFill>
                <a:latin typeface="Calibri" panose="020F0502020204030204"/>
              </a:defRPr>
            </a:pPr>
            <a:r>
              <a:rPr sz="2800" dirty="0"/>
              <a:t>PENALTY PROVISIONS</a:t>
            </a:r>
            <a:endParaRPr sz="2800" dirty="0"/>
          </a:p>
          <a:p>
            <a:pPr>
              <a:defRPr sz="2000">
                <a:solidFill>
                  <a:srgbClr val="DCE6EB"/>
                </a:solidFill>
                <a:latin typeface="Calibri" panose="020F0502020204030204"/>
              </a:defRPr>
            </a:pPr>
            <a:r>
              <a:rPr sz="2800" dirty="0"/>
              <a:t>Comparative Analysis</a:t>
            </a:r>
            <a:endParaRPr sz="2800" dirty="0"/>
          </a:p>
        </p:txBody>
      </p:sp>
      <p:sp>
        <p:nvSpPr>
          <p:cNvPr id="17" name="Rounded Rectangle 16"/>
          <p:cNvSpPr/>
          <p:nvPr/>
        </p:nvSpPr>
        <p:spPr>
          <a:xfrm>
            <a:off x="822960" y="2194560"/>
            <a:ext cx="1005840" cy="502920"/>
          </a:xfrm>
          <a:prstGeom prst="roundRect">
            <a:avLst/>
          </a:prstGeom>
          <a:solidFill>
            <a:srgbClr val="127C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8" name="TextBox 17"/>
          <p:cNvSpPr txBox="1"/>
          <p:nvPr/>
        </p:nvSpPr>
        <p:spPr>
          <a:xfrm>
            <a:off x="822960" y="2267712"/>
            <a:ext cx="1005840" cy="274320"/>
          </a:xfrm>
          <a:prstGeom prst="rect">
            <a:avLst/>
          </a:prstGeom>
          <a:noFill/>
        </p:spPr>
        <p:txBody>
          <a:bodyPr wrap="none">
            <a:spAutoFit/>
          </a:bodyPr>
          <a:lstStyle/>
          <a:p>
            <a:pPr algn="ctr">
              <a:defRPr sz="1800" b="1">
                <a:solidFill>
                  <a:srgbClr val="FFFFFF"/>
                </a:solidFill>
                <a:latin typeface="Calibri" panose="020F0502020204030204"/>
              </a:defRPr>
            </a:pPr>
            <a:r>
              <a:rPr dirty="0"/>
              <a:t>1961</a:t>
            </a:r>
            <a:endParaRPr dirty="0"/>
          </a:p>
        </p:txBody>
      </p:sp>
      <p:sp>
        <p:nvSpPr>
          <p:cNvPr id="19" name="Rounded Rectangle 18"/>
          <p:cNvSpPr/>
          <p:nvPr/>
        </p:nvSpPr>
        <p:spPr>
          <a:xfrm>
            <a:off x="2286000" y="2194560"/>
            <a:ext cx="1005840" cy="502920"/>
          </a:xfrm>
          <a:prstGeom prst="roundRect">
            <a:avLst/>
          </a:prstGeom>
          <a:solidFill>
            <a:srgbClr val="E68C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20" name="TextBox 19"/>
          <p:cNvSpPr txBox="1"/>
          <p:nvPr/>
        </p:nvSpPr>
        <p:spPr>
          <a:xfrm>
            <a:off x="2286000" y="2267712"/>
            <a:ext cx="1005840" cy="274320"/>
          </a:xfrm>
          <a:prstGeom prst="rect">
            <a:avLst/>
          </a:prstGeom>
          <a:noFill/>
        </p:spPr>
        <p:txBody>
          <a:bodyPr wrap="none">
            <a:spAutoFit/>
          </a:bodyPr>
          <a:lstStyle/>
          <a:p>
            <a:pPr algn="ctr">
              <a:defRPr sz="1800" b="1">
                <a:solidFill>
                  <a:srgbClr val="FFFFFF"/>
                </a:solidFill>
                <a:latin typeface="Calibri" panose="020F0502020204030204"/>
              </a:defRPr>
            </a:pPr>
            <a:r>
              <a:rPr dirty="0"/>
              <a:t>2025</a:t>
            </a:r>
            <a:endParaRPr dirty="0"/>
          </a:p>
        </p:txBody>
      </p:sp>
      <p:sp>
        <p:nvSpPr>
          <p:cNvPr id="21" name="TextBox 20"/>
          <p:cNvSpPr txBox="1"/>
          <p:nvPr/>
        </p:nvSpPr>
        <p:spPr>
          <a:xfrm>
            <a:off x="1874519" y="2267712"/>
            <a:ext cx="365760" cy="274320"/>
          </a:xfrm>
          <a:prstGeom prst="rect">
            <a:avLst/>
          </a:prstGeom>
          <a:noFill/>
        </p:spPr>
        <p:txBody>
          <a:bodyPr wrap="none">
            <a:spAutoFit/>
          </a:bodyPr>
          <a:lstStyle/>
          <a:p>
            <a:pPr algn="ctr">
              <a:defRPr sz="2200">
                <a:solidFill>
                  <a:srgbClr val="FFFFFF"/>
                </a:solidFill>
                <a:latin typeface="Calibri" panose="020F0502020204030204"/>
              </a:defRPr>
            </a:pPr>
            <a:r>
              <a:t>⇄</a:t>
            </a:r>
          </a:p>
        </p:txBody>
      </p:sp>
      <p:sp>
        <p:nvSpPr>
          <p:cNvPr id="22" name="Rectangle 21"/>
          <p:cNvSpPr/>
          <p:nvPr/>
        </p:nvSpPr>
        <p:spPr>
          <a:xfrm>
            <a:off x="731520" y="3108960"/>
            <a:ext cx="5303520" cy="38100"/>
          </a:xfrm>
          <a:prstGeom prst="rect">
            <a:avLst/>
          </a:prstGeom>
          <a:solidFill>
            <a:srgbClr val="E68C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23" name="TextBox 22"/>
          <p:cNvSpPr txBox="1"/>
          <p:nvPr/>
        </p:nvSpPr>
        <p:spPr>
          <a:xfrm>
            <a:off x="731520" y="3242062"/>
            <a:ext cx="6320641" cy="553998"/>
          </a:xfrm>
          <a:prstGeom prst="rect">
            <a:avLst/>
          </a:prstGeom>
          <a:noFill/>
        </p:spPr>
        <p:txBody>
          <a:bodyPr wrap="none">
            <a:spAutoFit/>
          </a:bodyPr>
          <a:lstStyle/>
          <a:p>
            <a:pPr>
              <a:defRPr sz="1500">
                <a:solidFill>
                  <a:srgbClr val="FFFFFF"/>
                </a:solidFill>
                <a:latin typeface="Calibri" panose="020F0502020204030204"/>
              </a:defRPr>
            </a:pPr>
            <a:r>
              <a:rPr b="1" dirty="0"/>
              <a:t>Chapter XXI • Sections 439</a:t>
            </a:r>
            <a:r>
              <a:rPr lang="en-US" b="1" dirty="0"/>
              <a:t>-</a:t>
            </a:r>
            <a:r>
              <a:rPr b="1" dirty="0"/>
              <a:t>472 (ITA 2025)   vs   Sections 270A</a:t>
            </a:r>
            <a:r>
              <a:rPr lang="en-US" b="1" dirty="0"/>
              <a:t>-</a:t>
            </a:r>
            <a:r>
              <a:rPr b="1" dirty="0"/>
              <a:t>275 (ITA 1961)</a:t>
            </a:r>
            <a:br>
              <a:rPr b="1" dirty="0"/>
            </a:br>
            <a:r>
              <a:rPr b="1" dirty="0"/>
              <a:t>Effective from 1 April 2026</a:t>
            </a:r>
            <a:endParaRPr b="1" dirty="0"/>
          </a:p>
        </p:txBody>
      </p:sp>
      <p:pic>
        <p:nvPicPr>
          <p:cNvPr id="5" name="Picture 4"/>
          <p:cNvPicPr>
            <a:picLocks noChangeAspect="1"/>
          </p:cNvPicPr>
          <p:nvPr/>
        </p:nvPicPr>
        <p:blipFill>
          <a:blip r:embed="rId1"/>
          <a:stretch>
            <a:fillRect/>
          </a:stretch>
        </p:blipFill>
        <p:spPr>
          <a:xfrm>
            <a:off x="0" y="1673"/>
            <a:ext cx="12192000" cy="68546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4</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Failure to Maintain Information &amp; Documents for Specified Transactions (TP)</a:t>
            </a: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271AA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42900" indent="-342900" algn="just">
              <a:lnSpc>
                <a:spcPct val="150000"/>
              </a:lnSpc>
              <a:buAutoNum type="arabicParenBoth"/>
            </a:pPr>
            <a:r>
              <a:rPr lang="en-US" sz="1200" b="0" i="0" dirty="0">
                <a:solidFill>
                  <a:srgbClr val="1C1C24"/>
                </a:solidFill>
                <a:effectLst/>
                <a:latin typeface="Calibri" panose="020F0502020204030204" pitchFamily="34" charset="0"/>
                <a:cs typeface="Calibri" panose="020F0502020204030204" pitchFamily="34" charset="0"/>
              </a:rPr>
              <a:t>Without prejudice to the provisions of </a:t>
            </a:r>
            <a:r>
              <a:rPr lang="en-US" sz="1200" b="0" i="0" u="sng" dirty="0">
                <a:solidFill>
                  <a:srgbClr val="076BCF"/>
                </a:solidFill>
                <a:effectLst/>
                <a:latin typeface="Calibri" panose="020F0502020204030204" pitchFamily="34" charset="0"/>
                <a:cs typeface="Calibri" panose="020F0502020204030204" pitchFamily="34" charset="0"/>
              </a:rPr>
              <a:t>section 270A</a:t>
            </a:r>
            <a:r>
              <a:rPr lang="en-US" sz="1200" b="0" i="0" dirty="0">
                <a:solidFill>
                  <a:srgbClr val="1C1C24"/>
                </a:solidFill>
                <a:effectLst/>
                <a:latin typeface="Calibri" panose="020F0502020204030204" pitchFamily="34" charset="0"/>
                <a:cs typeface="Calibri" panose="020F0502020204030204" pitchFamily="34" charset="0"/>
              </a:rPr>
              <a:t> or </a:t>
            </a:r>
            <a:r>
              <a:rPr lang="en-US" sz="1200" b="0" i="0" u="sng" dirty="0">
                <a:solidFill>
                  <a:srgbClr val="076BCF"/>
                </a:solidFill>
                <a:effectLst/>
                <a:latin typeface="Calibri" panose="020F0502020204030204" pitchFamily="34" charset="0"/>
                <a:cs typeface="Calibri" panose="020F0502020204030204" pitchFamily="34" charset="0"/>
              </a:rPr>
              <a:t>section 271</a:t>
            </a:r>
            <a:r>
              <a:rPr lang="en-US" sz="1200" b="0" i="0" dirty="0">
                <a:solidFill>
                  <a:srgbClr val="1C1C24"/>
                </a:solidFill>
                <a:effectLst/>
                <a:latin typeface="Calibri" panose="020F0502020204030204" pitchFamily="34" charset="0"/>
                <a:cs typeface="Calibri" panose="020F0502020204030204" pitchFamily="34" charset="0"/>
              </a:rPr>
              <a:t> or </a:t>
            </a:r>
            <a:r>
              <a:rPr lang="en-US" sz="1200" b="0" i="0" u="sng" dirty="0">
                <a:solidFill>
                  <a:srgbClr val="076BCF"/>
                </a:solidFill>
                <a:effectLst/>
                <a:latin typeface="Calibri" panose="020F0502020204030204" pitchFamily="34" charset="0"/>
                <a:cs typeface="Calibri" panose="020F0502020204030204" pitchFamily="34" charset="0"/>
              </a:rPr>
              <a:t>section 271BA</a:t>
            </a:r>
            <a:r>
              <a:rPr lang="en-US" sz="1200" b="0" i="0" dirty="0">
                <a:solidFill>
                  <a:srgbClr val="1C1C24"/>
                </a:solidFill>
                <a:effectLst/>
                <a:latin typeface="Calibri" panose="020F0502020204030204" pitchFamily="34" charset="0"/>
                <a:cs typeface="Calibri" panose="020F0502020204030204" pitchFamily="34" charset="0"/>
              </a:rPr>
              <a:t>, if any person in respect of an international transaction or specified domestic transaction,—</a:t>
            </a:r>
            <a:endParaRPr lang="en-US" sz="1200" b="0" i="0" dirty="0">
              <a:solidFill>
                <a:srgbClr val="1C1C24"/>
              </a:solidFill>
              <a:effectLst/>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200" b="0" i="0" dirty="0">
                <a:solidFill>
                  <a:srgbClr val="1C1C24"/>
                </a:solidFill>
                <a:effectLst/>
                <a:latin typeface="Calibri" panose="020F0502020204030204" pitchFamily="34" charset="0"/>
                <a:cs typeface="Calibri" panose="020F0502020204030204" pitchFamily="34" charset="0"/>
              </a:rPr>
              <a:t>fails to keep and maintain any such information and document as required by sub-section (1) or sub-section (2) of </a:t>
            </a:r>
            <a:r>
              <a:rPr lang="en-US" sz="1200" b="0" i="0" u="sng" dirty="0">
                <a:solidFill>
                  <a:srgbClr val="076BCF"/>
                </a:solidFill>
                <a:effectLst/>
                <a:latin typeface="Calibri" panose="020F0502020204030204" pitchFamily="34" charset="0"/>
                <a:cs typeface="Calibri" panose="020F0502020204030204" pitchFamily="34" charset="0"/>
              </a:rPr>
              <a:t>section 92D</a:t>
            </a:r>
            <a:r>
              <a:rPr lang="en-US" sz="1200" b="0" i="0" dirty="0">
                <a:solidFill>
                  <a:srgbClr val="1C1C24"/>
                </a:solidFill>
                <a:effectLst/>
                <a:latin typeface="Calibri" panose="020F0502020204030204" pitchFamily="34" charset="0"/>
                <a:cs typeface="Calibri" panose="020F0502020204030204" pitchFamily="34" charset="0"/>
              </a:rPr>
              <a:t>;</a:t>
            </a:r>
            <a:endParaRPr lang="en-US" sz="1200" b="0" i="0" dirty="0">
              <a:solidFill>
                <a:srgbClr val="1C1C24"/>
              </a:solidFill>
              <a:effectLst/>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200" b="0" i="0" dirty="0">
                <a:solidFill>
                  <a:srgbClr val="1C1C24"/>
                </a:solidFill>
                <a:effectLst/>
                <a:latin typeface="Calibri" panose="020F0502020204030204" pitchFamily="34" charset="0"/>
                <a:cs typeface="Calibri" panose="020F0502020204030204" pitchFamily="34" charset="0"/>
              </a:rPr>
              <a:t>fails to report such transaction which he is required to do so; or</a:t>
            </a:r>
            <a:endParaRPr lang="en-US" sz="1200" dirty="0">
              <a:solidFill>
                <a:srgbClr val="1C1C24"/>
              </a:solidFill>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IN" sz="1200" b="0" i="0" dirty="0">
                <a:solidFill>
                  <a:srgbClr val="1C1C24"/>
                </a:solidFill>
                <a:effectLst/>
                <a:latin typeface="Calibri" panose="020F0502020204030204" pitchFamily="34" charset="0"/>
                <a:cs typeface="Calibri" panose="020F0502020204030204" pitchFamily="34" charset="0"/>
              </a:rPr>
              <a:t>maintains or furnishes an incorrect information or document,</a:t>
            </a:r>
            <a:r>
              <a:rPr lang="en-US" sz="1200" b="1" dirty="0">
                <a:solidFill>
                  <a:srgbClr val="333333"/>
                </a:solidFill>
                <a:latin typeface="Calibri" panose="020F0502020204030204" pitchFamily="34" charset="0"/>
                <a:ea typeface="Calibri" panose="020F0502020204030204" pitchFamily="34" charset="-122"/>
                <a:cs typeface="Calibri" panose="020F0502020204030204" pitchFamily="34" charset="0"/>
              </a:rPr>
              <a:t> </a:t>
            </a:r>
            <a:endParaRPr lang="en-US" sz="1200" b="1" dirty="0">
              <a:solidFill>
                <a:srgbClr val="333333"/>
              </a:solidFill>
              <a:latin typeface="Calibri" panose="020F0502020204030204" pitchFamily="34" charset="0"/>
              <a:ea typeface="Calibri" panose="020F0502020204030204" pitchFamily="34" charset="-122"/>
              <a:cs typeface="Calibri" panose="020F0502020204030204" pitchFamily="34" charset="0"/>
            </a:endParaRPr>
          </a:p>
          <a:p>
            <a:pPr algn="just">
              <a:lnSpc>
                <a:spcPct val="150000"/>
              </a:lnSpc>
            </a:pPr>
            <a:r>
              <a:rPr lang="en-US" sz="1200" b="0" i="0" dirty="0">
                <a:solidFill>
                  <a:srgbClr val="1C1C24"/>
                </a:solidFill>
                <a:effectLst/>
                <a:latin typeface="Calibri" panose="020F0502020204030204" pitchFamily="34" charset="0"/>
                <a:cs typeface="Calibri" panose="020F0502020204030204" pitchFamily="34" charset="0"/>
              </a:rPr>
              <a:t>the Assessing Officer or Commissioner (Appeals) may direct that such person shall pay, by way of penalty, a sum equal to two per cent of the value of each international transaction or specified domestic transaction entered into by such person.</a:t>
            </a:r>
            <a:endParaRPr lang="en-US" sz="1200" dirty="0">
              <a:solidFill>
                <a:srgbClr val="1C1C24"/>
              </a:solidFill>
              <a:latin typeface="Calibri" panose="020F0502020204030204" pitchFamily="34" charset="0"/>
              <a:cs typeface="Calibri" panose="020F0502020204030204" pitchFamily="34" charset="0"/>
            </a:endParaRPr>
          </a:p>
          <a:p>
            <a:pPr algn="just">
              <a:lnSpc>
                <a:spcPct val="150000"/>
              </a:lnSpc>
            </a:pPr>
            <a:r>
              <a:rPr lang="en-US" sz="1200" dirty="0">
                <a:solidFill>
                  <a:srgbClr val="1C1C24"/>
                </a:solidFill>
                <a:latin typeface="Calibri" panose="020F0502020204030204" pitchFamily="34" charset="0"/>
                <a:cs typeface="Calibri" panose="020F0502020204030204" pitchFamily="34" charset="0"/>
              </a:rPr>
              <a:t>(2) If any person fails to furnish the information and the document as required under sub-section (4) of </a:t>
            </a:r>
            <a:r>
              <a:rPr lang="en-US" sz="1200" u="sng" dirty="0">
                <a:solidFill>
                  <a:srgbClr val="076BCF"/>
                </a:solidFill>
                <a:latin typeface="Calibri" panose="020F0502020204030204" pitchFamily="34" charset="0"/>
                <a:cs typeface="Calibri" panose="020F0502020204030204" pitchFamily="34" charset="0"/>
              </a:rPr>
              <a:t>section 92D</a:t>
            </a:r>
            <a:r>
              <a:rPr lang="en-US" sz="1200" dirty="0">
                <a:solidFill>
                  <a:srgbClr val="1C1C24"/>
                </a:solidFill>
                <a:latin typeface="Calibri" panose="020F0502020204030204" pitchFamily="34" charset="0"/>
                <a:cs typeface="Calibri" panose="020F0502020204030204" pitchFamily="34" charset="0"/>
              </a:rPr>
              <a:t>, the prescribed income-tax authority referred to in the said sub-section may direct that such person shall pay, by way of penalty, a sum of five hundred thousand rupees.</a:t>
            </a:r>
            <a:endParaRPr lang="en-US" sz="1200" b="1" dirty="0">
              <a:latin typeface="Calibri" panose="020F0502020204030204" pitchFamily="34" charset="0"/>
              <a:cs typeface="Calibri" panose="020F0502020204030204" pitchFamily="34" charset="0"/>
            </a:endParaRPr>
          </a:p>
          <a:p>
            <a:pPr marL="0" indent="0" algn="l">
              <a:buNone/>
            </a:pPr>
            <a:endParaRPr lang="en-US" sz="85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442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marL="342900" indent="-342900" algn="just">
              <a:lnSpc>
                <a:spcPct val="150000"/>
              </a:lnSpc>
              <a:buAutoNum type="arabicParenBoth"/>
            </a:pPr>
            <a:r>
              <a:rPr lang="en-US" sz="1400" b="0" i="0" dirty="0">
                <a:solidFill>
                  <a:srgbClr val="1C1C24"/>
                </a:solidFill>
                <a:effectLst/>
                <a:latin typeface="Calibri" panose="020F0502020204030204" pitchFamily="34" charset="0"/>
                <a:cs typeface="Calibri" panose="020F0502020204030204" pitchFamily="34" charset="0"/>
              </a:rPr>
              <a:t>The Assessing Officer or Commissioner (Appeals) may impose a penalty of 2% of the value of each international transaction or specified domestic transaction entered into by a person, if in respect of such transaction he—</a:t>
            </a:r>
            <a:endParaRPr lang="en-US" sz="14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lphaLcParenR"/>
            </a:pPr>
            <a:r>
              <a:rPr lang="en-US" sz="1400" b="0" i="0" dirty="0">
                <a:solidFill>
                  <a:srgbClr val="1C1C24"/>
                </a:solidFill>
                <a:effectLst/>
                <a:latin typeface="Calibri" panose="020F0502020204030204" pitchFamily="34" charset="0"/>
                <a:cs typeface="Calibri" panose="020F0502020204030204" pitchFamily="34" charset="0"/>
              </a:rPr>
              <a:t>fails to keep and maintain any such information and document as required by </a:t>
            </a:r>
            <a:r>
              <a:rPr lang="en-US" sz="1400" b="0" i="0" u="sng" dirty="0">
                <a:solidFill>
                  <a:srgbClr val="076BCF"/>
                </a:solidFill>
                <a:effectLst/>
                <a:latin typeface="Calibri" panose="020F0502020204030204" pitchFamily="34" charset="0"/>
                <a:cs typeface="Calibri" panose="020F0502020204030204" pitchFamily="34" charset="0"/>
              </a:rPr>
              <a:t>section 171(1)</a:t>
            </a:r>
            <a:r>
              <a:rPr lang="en-US" sz="1400" b="0" i="0" dirty="0">
                <a:solidFill>
                  <a:srgbClr val="1C1C24"/>
                </a:solidFill>
                <a:effectLst/>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a:p>
            <a:pPr marL="342900" indent="-342900" algn="just">
              <a:lnSpc>
                <a:spcPct val="150000"/>
              </a:lnSpc>
              <a:buAutoNum type="alphaLcParenR"/>
            </a:pPr>
            <a:r>
              <a:rPr lang="en-US" sz="1400" b="0" i="0" dirty="0">
                <a:solidFill>
                  <a:srgbClr val="1C1C24"/>
                </a:solidFill>
                <a:effectLst/>
                <a:latin typeface="Calibri" panose="020F0502020204030204" pitchFamily="34" charset="0"/>
                <a:cs typeface="Calibri" panose="020F0502020204030204" pitchFamily="34" charset="0"/>
              </a:rPr>
              <a:t>fails to report such transaction which he is required to do so; or</a:t>
            </a:r>
            <a:endParaRPr lang="en-US" sz="14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lphaLcParenR"/>
            </a:pPr>
            <a:r>
              <a:rPr lang="en-IN" sz="1400" b="0" i="0" dirty="0">
                <a:solidFill>
                  <a:srgbClr val="1C1C24"/>
                </a:solidFill>
                <a:effectLst/>
                <a:latin typeface="Calibri" panose="020F0502020204030204" pitchFamily="34" charset="0"/>
                <a:cs typeface="Calibri" panose="020F0502020204030204" pitchFamily="34" charset="0"/>
              </a:rPr>
              <a:t>maintains or furnishes an incorrect information or document.</a:t>
            </a:r>
            <a:endParaRPr lang="en-IN" sz="14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2"/>
            </a:pPr>
            <a:r>
              <a:rPr lang="en-US" sz="1400" b="0" i="0" dirty="0">
                <a:solidFill>
                  <a:srgbClr val="1C1C24"/>
                </a:solidFill>
                <a:effectLst/>
                <a:latin typeface="Calibri" panose="020F0502020204030204" pitchFamily="34" charset="0"/>
                <a:cs typeface="Calibri" panose="020F0502020204030204" pitchFamily="34" charset="0"/>
              </a:rPr>
              <a:t>The prescribed income-tax authority referred to in </a:t>
            </a:r>
            <a:r>
              <a:rPr lang="en-US" sz="1400" b="0" i="0" u="sng" dirty="0">
                <a:solidFill>
                  <a:srgbClr val="076BCF"/>
                </a:solidFill>
                <a:effectLst/>
                <a:latin typeface="Calibri" panose="020F0502020204030204" pitchFamily="34" charset="0"/>
                <a:cs typeface="Calibri" panose="020F0502020204030204" pitchFamily="34" charset="0"/>
              </a:rPr>
              <a:t>section 171(4)</a:t>
            </a:r>
            <a:r>
              <a:rPr lang="en-US" sz="1400" b="0" i="0" dirty="0">
                <a:solidFill>
                  <a:srgbClr val="1C1C24"/>
                </a:solidFill>
                <a:effectLst/>
                <a:latin typeface="Calibri" panose="020F0502020204030204" pitchFamily="34" charset="0"/>
                <a:cs typeface="Calibri" panose="020F0502020204030204" pitchFamily="34" charset="0"/>
              </a:rPr>
              <a:t> may impose a penalty of Rs. 5,00,000 on a person, if he fails to furnish the information and document required under the said section.</a:t>
            </a:r>
            <a:endParaRPr lang="en-IN" sz="1400" dirty="0">
              <a:solidFill>
                <a:srgbClr val="1C1C24"/>
              </a:solidFill>
              <a:latin typeface="Calibri" panose="020F0502020204030204" pitchFamily="34" charset="0"/>
              <a:cs typeface="Calibri" panose="020F0502020204030204" pitchFamily="34" charset="0"/>
            </a:endParaRPr>
          </a:p>
          <a:p>
            <a:pPr algn="just">
              <a:lnSpc>
                <a:spcPct val="150000"/>
              </a:lnSpc>
            </a:pPr>
            <a:endParaRPr lang="en-US"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271AA</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442</a:t>
            </a:r>
            <a:r>
              <a:rPr lang="en-US" sz="1400" dirty="0">
                <a:solidFill>
                  <a:srgbClr val="1C1C24"/>
                </a:solidFill>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Penalty rate of </a:t>
            </a:r>
            <a:r>
              <a:rPr lang="en-US" sz="1400" b="1" dirty="0">
                <a:solidFill>
                  <a:srgbClr val="1C1C24"/>
                </a:solidFill>
                <a:latin typeface="Calibri" panose="020F0502020204030204" pitchFamily="34" charset="0"/>
                <a:cs typeface="Calibri" panose="020F0502020204030204" pitchFamily="34" charset="0"/>
              </a:rPr>
              <a:t>2%</a:t>
            </a:r>
            <a:r>
              <a:rPr lang="en-US" sz="1400" dirty="0">
                <a:solidFill>
                  <a:srgbClr val="1C1C24"/>
                </a:solidFill>
                <a:latin typeface="Calibri" panose="020F0502020204030204" pitchFamily="34" charset="0"/>
                <a:cs typeface="Calibri" panose="020F0502020204030204" pitchFamily="34" charset="0"/>
              </a:rPr>
              <a:t> and </a:t>
            </a:r>
            <a:r>
              <a:rPr lang="en-US" sz="1400" b="1" dirty="0">
                <a:solidFill>
                  <a:srgbClr val="1C1C24"/>
                </a:solidFill>
                <a:latin typeface="Calibri" panose="020F0502020204030204" pitchFamily="34" charset="0"/>
                <a:cs typeface="Calibri" panose="020F0502020204030204" pitchFamily="34" charset="0"/>
              </a:rPr>
              <a:t>Rs. 5,00,000/- </a:t>
            </a:r>
            <a:r>
              <a:rPr lang="en-US" sz="1400" dirty="0">
                <a:solidFill>
                  <a:srgbClr val="1C1C24"/>
                </a:solidFill>
                <a:latin typeface="Calibri" panose="020F0502020204030204" pitchFamily="34" charset="0"/>
                <a:cs typeface="Calibri" panose="020F0502020204030204" pitchFamily="34" charset="0"/>
              </a:rPr>
              <a:t>remains unchanged.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22235"/>
            <a:ext cx="12192000" cy="6063198"/>
          </a:xfrm>
          <a:prstGeom prst="rect">
            <a:avLst/>
          </a:prstGeom>
          <a:noFill/>
        </p:spPr>
        <p:txBody>
          <a:bodyPr wrap="square" rtlCol="0">
            <a:spAutoFit/>
          </a:bodyPr>
          <a:lstStyle/>
          <a:p>
            <a:r>
              <a:rPr lang="en-IN" b="1" dirty="0"/>
              <a:t>Meaning of "Undisclosed Income" and "Specified Previous Year" – Section 271AAB</a:t>
            </a:r>
            <a:endParaRPr lang="en-IN" b="1" dirty="0"/>
          </a:p>
          <a:p>
            <a:endParaRPr lang="en-IN" b="1" dirty="0"/>
          </a:p>
          <a:p>
            <a:r>
              <a:rPr lang="en-IN" sz="1600" b="1" dirty="0"/>
              <a:t>1. Undisclosed Income [Section 271AAB Explanation (c)]</a:t>
            </a:r>
            <a:endParaRPr lang="en-IN" sz="1600" b="1" dirty="0"/>
          </a:p>
          <a:p>
            <a:r>
              <a:rPr lang="en-IN" sz="1600" dirty="0"/>
              <a:t>"Undisclosed Income" means:</a:t>
            </a:r>
            <a:endParaRPr lang="en-IN" sz="1600" dirty="0"/>
          </a:p>
          <a:p>
            <a:endParaRPr lang="en-IN" sz="1600" dirty="0"/>
          </a:p>
          <a:p>
            <a:r>
              <a:rPr lang="en-IN" sz="1600" b="1" dirty="0"/>
              <a:t>(A) Income represented by:</a:t>
            </a:r>
            <a:endParaRPr lang="en-IN" sz="1600" b="1" dirty="0"/>
          </a:p>
          <a:p>
            <a:r>
              <a:rPr lang="en-IN" sz="1600" dirty="0"/>
              <a:t>Money , Bullion ,Jewellery, Valuable article or thing, Entries in books of account or documents </a:t>
            </a:r>
            <a:endParaRPr lang="en-IN" sz="1600" dirty="0"/>
          </a:p>
          <a:p>
            <a:endParaRPr lang="en-IN" sz="1600" dirty="0"/>
          </a:p>
          <a:p>
            <a:r>
              <a:rPr lang="en-IN" sz="1600" b="1" dirty="0"/>
              <a:t>Found during the course of search</a:t>
            </a:r>
            <a:r>
              <a:rPr lang="en-IN" sz="1600" dirty="0"/>
              <a:t>, which:</a:t>
            </a:r>
            <a:endParaRPr lang="en-IN" sz="1600" dirty="0"/>
          </a:p>
          <a:p>
            <a:endParaRPr lang="en-IN" sz="1600" dirty="0"/>
          </a:p>
          <a:p>
            <a:r>
              <a:rPr lang="en-IN" sz="1600" dirty="0"/>
              <a:t>Had </a:t>
            </a:r>
            <a:r>
              <a:rPr lang="en-IN" sz="1600" b="1" dirty="0"/>
              <a:t>not been recorded</a:t>
            </a:r>
            <a:r>
              <a:rPr lang="en-IN" sz="1600" dirty="0"/>
              <a:t> before the date of search in the books of account or other documents maintained in the normal course; or </a:t>
            </a:r>
            <a:endParaRPr lang="en-IN" sz="1600" dirty="0"/>
          </a:p>
          <a:p>
            <a:r>
              <a:rPr lang="en-IN" sz="1600" dirty="0"/>
              <a:t>Had </a:t>
            </a:r>
            <a:r>
              <a:rPr lang="en-IN" sz="1600" b="1" dirty="0"/>
              <a:t>not been disclosed</a:t>
            </a:r>
            <a:r>
              <a:rPr lang="en-IN" sz="1600" dirty="0"/>
              <a:t> to the Principal Chief Commissioner / Chief Commissioner / Principal Commissioner / Commissioner before the date of search. </a:t>
            </a:r>
            <a:endParaRPr lang="en-IN" sz="1600" dirty="0"/>
          </a:p>
          <a:p>
            <a:endParaRPr lang="en-IN" sz="1600" dirty="0"/>
          </a:p>
          <a:p>
            <a:r>
              <a:rPr lang="en-IN" sz="1600" b="1" dirty="0"/>
              <a:t>(B) Income represented by an expense entry</a:t>
            </a:r>
            <a:endParaRPr lang="en-IN" sz="1600" b="1" dirty="0"/>
          </a:p>
          <a:p>
            <a:r>
              <a:rPr lang="en-IN" sz="1600" dirty="0"/>
              <a:t>Where an expense recorded in the books is found to be </a:t>
            </a:r>
            <a:r>
              <a:rPr lang="en-IN" sz="1600" b="1" dirty="0"/>
              <a:t>false</a:t>
            </a:r>
            <a:r>
              <a:rPr lang="en-IN" sz="1600" dirty="0"/>
              <a:t>, and such falsity would not have been discovered but for the search.</a:t>
            </a:r>
            <a:endParaRPr lang="en-IN" sz="1600" dirty="0"/>
          </a:p>
          <a:p>
            <a:endParaRPr lang="en-IN" sz="1600" dirty="0"/>
          </a:p>
          <a:p>
            <a:r>
              <a:rPr lang="en-IN" sz="1600" b="1" dirty="0"/>
              <a:t>2. Specified Previous Year [Section 271AAB Explanation (b)]</a:t>
            </a:r>
            <a:endParaRPr lang="en-IN" sz="1600" b="1" dirty="0"/>
          </a:p>
          <a:p>
            <a:r>
              <a:rPr lang="en-IN" sz="1600" dirty="0"/>
              <a:t>"Specified Previous Year" means:</a:t>
            </a:r>
            <a:endParaRPr lang="en-IN" sz="1600" dirty="0"/>
          </a:p>
          <a:p>
            <a:r>
              <a:rPr lang="en-IN" sz="1600" b="1" dirty="0"/>
              <a:t>(</a:t>
            </a:r>
            <a:r>
              <a:rPr lang="en-IN" sz="1600" b="1" dirty="0" err="1"/>
              <a:t>i</a:t>
            </a:r>
            <a:r>
              <a:rPr lang="en-IN" sz="1600" b="1" dirty="0"/>
              <a:t>) Previous year which has ended before the date of search, but:</a:t>
            </a:r>
            <a:endParaRPr lang="en-IN" sz="1600" b="1" dirty="0"/>
          </a:p>
          <a:p>
            <a:r>
              <a:rPr lang="en-IN" sz="1600" dirty="0"/>
              <a:t>The due date for filing return under section 139(1) has </a:t>
            </a:r>
            <a:r>
              <a:rPr lang="en-IN" sz="1600" b="1" dirty="0"/>
              <a:t>not expired</a:t>
            </a:r>
            <a:r>
              <a:rPr lang="en-IN" sz="1600" dirty="0"/>
              <a:t>, and </a:t>
            </a:r>
            <a:endParaRPr lang="en-IN" sz="1600" dirty="0"/>
          </a:p>
          <a:p>
            <a:r>
              <a:rPr lang="en-IN" sz="1600" dirty="0"/>
              <a:t>The return has </a:t>
            </a:r>
            <a:r>
              <a:rPr lang="en-IN" sz="1600" b="1" dirty="0"/>
              <a:t>not been filed</a:t>
            </a:r>
            <a:r>
              <a:rPr lang="en-IN" sz="1600" dirty="0"/>
              <a:t> before the date of search. </a:t>
            </a:r>
            <a:endParaRPr lang="en-IN" sz="1600" dirty="0"/>
          </a:p>
          <a:p>
            <a:r>
              <a:rPr lang="en-IN" sz="1600" b="1" dirty="0"/>
              <a:t>(ii) Previous year in which the search was conducted.</a:t>
            </a:r>
            <a:endParaRPr lang="en-IN" sz="1600" b="1" dirty="0"/>
          </a:p>
          <a:p>
            <a:endParaRPr lang="en-IN"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03473"/>
            <a:ext cx="12020765" cy="1969770"/>
          </a:xfrm>
          <a:prstGeom prst="rect">
            <a:avLst/>
          </a:prstGeom>
          <a:noFill/>
        </p:spPr>
        <p:txBody>
          <a:bodyPr wrap="square" rtlCol="0">
            <a:spAutoFit/>
          </a:bodyPr>
          <a:lstStyle/>
          <a:p>
            <a:pPr algn="ctr"/>
            <a:r>
              <a:rPr lang="en-US" sz="3200" b="1" dirty="0"/>
              <a:t>Section 271AAB - </a:t>
            </a:r>
            <a:r>
              <a:rPr lang="en-IN" sz="2800" b="1" dirty="0"/>
              <a:t>Penalty Where Search Has Been Initiated</a:t>
            </a:r>
            <a:endParaRPr lang="en-US" sz="3200" b="1" dirty="0"/>
          </a:p>
          <a:p>
            <a:endParaRPr lang="en-US" dirty="0"/>
          </a:p>
          <a:p>
            <a:r>
              <a:rPr lang="en-IN" b="1" dirty="0"/>
              <a:t>Applicability</a:t>
            </a:r>
            <a:endParaRPr lang="en-IN" b="1" dirty="0"/>
          </a:p>
          <a:p>
            <a:r>
              <a:rPr lang="en-IN" dirty="0"/>
              <a:t>✔ Search under Section 132 has been initiated.</a:t>
            </a:r>
            <a:endParaRPr lang="en-IN" dirty="0"/>
          </a:p>
          <a:p>
            <a:r>
              <a:rPr lang="en-IN" dirty="0"/>
              <a:t>✔ Income qualifies as </a:t>
            </a:r>
            <a:r>
              <a:rPr lang="en-IN" b="1" dirty="0"/>
              <a:t>"undisclosed income"</a:t>
            </a:r>
            <a:r>
              <a:rPr lang="en-IN" dirty="0"/>
              <a:t>.</a:t>
            </a:r>
            <a:endParaRPr lang="en-IN" dirty="0"/>
          </a:p>
          <a:p>
            <a:r>
              <a:rPr lang="en-IN" dirty="0"/>
              <a:t>✔ Such income relates to a </a:t>
            </a:r>
            <a:r>
              <a:rPr lang="en-IN" b="1" dirty="0"/>
              <a:t>specified previous year</a:t>
            </a:r>
            <a:r>
              <a:rPr lang="en-IN" dirty="0"/>
              <a:t>.</a:t>
            </a:r>
            <a:endParaRPr lang="en-IN" dirty="0"/>
          </a:p>
        </p:txBody>
      </p:sp>
      <p:graphicFrame>
        <p:nvGraphicFramePr>
          <p:cNvPr id="7" name="Table 6"/>
          <p:cNvGraphicFramePr>
            <a:graphicFrameLocks noGrp="1"/>
          </p:cNvGraphicFramePr>
          <p:nvPr/>
        </p:nvGraphicFramePr>
        <p:xfrm>
          <a:off x="61646" y="2967436"/>
          <a:ext cx="11959119" cy="1645920"/>
        </p:xfrm>
        <a:graphic>
          <a:graphicData uri="http://schemas.openxmlformats.org/drawingml/2006/table">
            <a:tbl>
              <a:tblPr>
                <a:tableStyleId>{073A0DAA-6AF3-43AB-8588-CEC1D06C72B9}</a:tableStyleId>
              </a:tblPr>
              <a:tblGrid>
                <a:gridCol w="8661114"/>
                <a:gridCol w="3298005"/>
              </a:tblGrid>
              <a:tr h="0">
                <a:tc>
                  <a:txBody>
                    <a:bodyPr/>
                    <a:lstStyle/>
                    <a:p>
                      <a:pPr algn="ctr">
                        <a:buNone/>
                      </a:pPr>
                      <a:r>
                        <a:rPr lang="en-IN" b="1" dirty="0"/>
                        <a:t>Circumstances</a:t>
                      </a:r>
                      <a:endParaRPr lang="en-IN" b="1" dirty="0"/>
                    </a:p>
                  </a:txBody>
                  <a:tcPr anchor="ctr">
                    <a:solidFill>
                      <a:schemeClr val="bg1">
                        <a:lumMod val="65000"/>
                      </a:schemeClr>
                    </a:solidFill>
                  </a:tcPr>
                </a:tc>
                <a:tc>
                  <a:txBody>
                    <a:bodyPr/>
                    <a:lstStyle/>
                    <a:p>
                      <a:pPr algn="ctr">
                        <a:buNone/>
                      </a:pPr>
                      <a:r>
                        <a:rPr lang="en-IN" b="1" dirty="0"/>
                        <a:t>Penalty</a:t>
                      </a:r>
                      <a:endParaRPr lang="en-IN" b="1" dirty="0"/>
                    </a:p>
                  </a:txBody>
                  <a:tcPr anchor="ctr">
                    <a:solidFill>
                      <a:schemeClr val="bg1">
                        <a:lumMod val="65000"/>
                      </a:schemeClr>
                    </a:solidFill>
                  </a:tcPr>
                </a:tc>
              </a:tr>
              <a:tr h="0">
                <a:tc>
                  <a:txBody>
                    <a:bodyPr/>
                    <a:lstStyle/>
                    <a:p>
                      <a:pPr>
                        <a:buNone/>
                      </a:pPr>
                      <a:r>
                        <a:rPr lang="en-IN" dirty="0"/>
                        <a:t>Assessee, in the statement under section 132(4), admits the undisclosed income, specifies and substantiates the manner in which such income was derived, pays tax and interest thereon and furnishes the return declaring such income</a:t>
                      </a:r>
                      <a:endParaRPr lang="en-IN" dirty="0"/>
                    </a:p>
                  </a:txBody>
                  <a:tcPr anchor="ctr"/>
                </a:tc>
                <a:tc>
                  <a:txBody>
                    <a:bodyPr/>
                    <a:lstStyle/>
                    <a:p>
                      <a:pPr algn="r">
                        <a:buNone/>
                      </a:pPr>
                      <a:r>
                        <a:rPr lang="en-IN" b="1" dirty="0"/>
                        <a:t>30% of undisclosed income</a:t>
                      </a:r>
                      <a:endParaRPr lang="en-IN" dirty="0"/>
                    </a:p>
                  </a:txBody>
                  <a:tcPr anchor="ctr"/>
                </a:tc>
              </a:tr>
              <a:tr h="0">
                <a:tc>
                  <a:txBody>
                    <a:bodyPr/>
                    <a:lstStyle/>
                    <a:p>
                      <a:pPr>
                        <a:buNone/>
                      </a:pPr>
                      <a:r>
                        <a:rPr lang="en-IN" dirty="0"/>
                        <a:t>In any other case</a:t>
                      </a:r>
                      <a:endParaRPr lang="en-IN" dirty="0"/>
                    </a:p>
                  </a:txBody>
                  <a:tcPr anchor="ctr"/>
                </a:tc>
                <a:tc>
                  <a:txBody>
                    <a:bodyPr/>
                    <a:lstStyle/>
                    <a:p>
                      <a:pPr algn="r">
                        <a:buNone/>
                      </a:pPr>
                      <a:r>
                        <a:rPr lang="en-IN" b="1" dirty="0"/>
                        <a:t>60% of undisclosed income</a:t>
                      </a:r>
                      <a:endParaRPr lang="en-IN" dirty="0"/>
                    </a:p>
                  </a:txBody>
                  <a:tcPr anchor="ctr"/>
                </a:tc>
              </a:tr>
            </a:tbl>
          </a:graphicData>
        </a:graphic>
      </p:graphicFrame>
      <p:sp>
        <p:nvSpPr>
          <p:cNvPr id="8" name="TextBox 7"/>
          <p:cNvSpPr txBox="1"/>
          <p:nvPr/>
        </p:nvSpPr>
        <p:spPr>
          <a:xfrm>
            <a:off x="0" y="2288270"/>
            <a:ext cx="6236412" cy="646331"/>
          </a:xfrm>
          <a:prstGeom prst="rect">
            <a:avLst/>
          </a:prstGeom>
          <a:noFill/>
        </p:spPr>
        <p:txBody>
          <a:bodyPr wrap="square" rtlCol="0">
            <a:spAutoFit/>
          </a:bodyPr>
          <a:lstStyle/>
          <a:p>
            <a:r>
              <a:rPr lang="en-US" b="1" u="sng" dirty="0"/>
              <a:t>Penalty Rates </a:t>
            </a:r>
            <a:endParaRPr lang="en-US" b="1" u="sng" dirty="0"/>
          </a:p>
          <a:p>
            <a:r>
              <a:rPr lang="en-IN" b="1" i="1" dirty="0" err="1"/>
              <a:t>i</a:t>
            </a:r>
            <a:r>
              <a:rPr lang="en-IN" b="1" i="1" dirty="0"/>
              <a:t>. Search initiated on or after 15.12.2016 [Section 271AAB(1A)]</a:t>
            </a:r>
            <a:endParaRPr lang="en-IN" b="1" i="1" dirty="0"/>
          </a:p>
        </p:txBody>
      </p:sp>
      <p:sp>
        <p:nvSpPr>
          <p:cNvPr id="9" name="TextBox 8"/>
          <p:cNvSpPr txBox="1"/>
          <p:nvPr/>
        </p:nvSpPr>
        <p:spPr>
          <a:xfrm>
            <a:off x="41098" y="4707835"/>
            <a:ext cx="7376845" cy="369332"/>
          </a:xfrm>
          <a:prstGeom prst="rect">
            <a:avLst/>
          </a:prstGeom>
          <a:noFill/>
        </p:spPr>
        <p:txBody>
          <a:bodyPr wrap="square" rtlCol="0">
            <a:spAutoFit/>
          </a:bodyPr>
          <a:lstStyle/>
          <a:p>
            <a:r>
              <a:rPr lang="en-IN" b="1" i="1" dirty="0"/>
              <a:t>ii. Search initiated from 01.07.2012 to 14.12.2016 [Section 271AAB(1)]</a:t>
            </a:r>
            <a:endParaRPr lang="en-IN" b="1" i="1" dirty="0"/>
          </a:p>
        </p:txBody>
      </p:sp>
      <p:graphicFrame>
        <p:nvGraphicFramePr>
          <p:cNvPr id="10" name="Table 9"/>
          <p:cNvGraphicFramePr>
            <a:graphicFrameLocks noGrp="1"/>
          </p:cNvGraphicFramePr>
          <p:nvPr/>
        </p:nvGraphicFramePr>
        <p:xfrm>
          <a:off x="61646" y="5155464"/>
          <a:ext cx="11959118" cy="1463040"/>
        </p:xfrm>
        <a:graphic>
          <a:graphicData uri="http://schemas.openxmlformats.org/drawingml/2006/table">
            <a:tbl>
              <a:tblPr>
                <a:tableStyleId>{073A0DAA-6AF3-43AB-8588-CEC1D06C72B9}</a:tableStyleId>
              </a:tblPr>
              <a:tblGrid>
                <a:gridCol w="8691936"/>
                <a:gridCol w="3267182"/>
              </a:tblGrid>
              <a:tr h="0">
                <a:tc>
                  <a:txBody>
                    <a:bodyPr/>
                    <a:lstStyle/>
                    <a:p>
                      <a:pPr algn="ctr">
                        <a:buNone/>
                      </a:pPr>
                      <a:r>
                        <a:rPr lang="en-IN" b="1" dirty="0"/>
                        <a:t>Circumstances</a:t>
                      </a:r>
                      <a:endParaRPr lang="en-IN" b="1" dirty="0"/>
                    </a:p>
                  </a:txBody>
                  <a:tcPr anchor="ctr">
                    <a:solidFill>
                      <a:schemeClr val="bg1">
                        <a:lumMod val="65000"/>
                      </a:schemeClr>
                    </a:solidFill>
                  </a:tcPr>
                </a:tc>
                <a:tc>
                  <a:txBody>
                    <a:bodyPr/>
                    <a:lstStyle/>
                    <a:p>
                      <a:pPr algn="ctr">
                        <a:buNone/>
                      </a:pPr>
                      <a:r>
                        <a:rPr lang="en-IN" b="1" dirty="0"/>
                        <a:t>Penalty</a:t>
                      </a:r>
                      <a:endParaRPr lang="en-IN" b="1" dirty="0"/>
                    </a:p>
                  </a:txBody>
                  <a:tcPr anchor="ctr">
                    <a:solidFill>
                      <a:schemeClr val="bg1">
                        <a:lumMod val="65000"/>
                      </a:schemeClr>
                    </a:solidFill>
                  </a:tcPr>
                </a:tc>
              </a:tr>
              <a:tr h="0">
                <a:tc>
                  <a:txBody>
                    <a:bodyPr/>
                    <a:lstStyle/>
                    <a:p>
                      <a:pPr>
                        <a:buNone/>
                      </a:pPr>
                      <a:r>
                        <a:rPr lang="en-IN" dirty="0"/>
                        <a:t>Conditions prescribed in clause (a) satisfied</a:t>
                      </a:r>
                      <a:endParaRPr lang="en-IN" dirty="0"/>
                    </a:p>
                  </a:txBody>
                  <a:tcPr anchor="ctr"/>
                </a:tc>
                <a:tc>
                  <a:txBody>
                    <a:bodyPr/>
                    <a:lstStyle/>
                    <a:p>
                      <a:pPr algn="r">
                        <a:buNone/>
                      </a:pPr>
                      <a:r>
                        <a:rPr lang="en-IN" b="1" dirty="0"/>
                        <a:t>10%</a:t>
                      </a:r>
                      <a:endParaRPr lang="en-IN" dirty="0"/>
                    </a:p>
                  </a:txBody>
                  <a:tcPr anchor="ctr"/>
                </a:tc>
              </a:tr>
              <a:tr h="0">
                <a:tc>
                  <a:txBody>
                    <a:bodyPr/>
                    <a:lstStyle/>
                    <a:p>
                      <a:pPr>
                        <a:buNone/>
                      </a:pPr>
                      <a:r>
                        <a:rPr lang="en-IN" dirty="0"/>
                        <a:t>Conditions prescribed in clause (b) satisfied</a:t>
                      </a:r>
                      <a:endParaRPr lang="en-IN" dirty="0"/>
                    </a:p>
                  </a:txBody>
                  <a:tcPr anchor="ctr"/>
                </a:tc>
                <a:tc>
                  <a:txBody>
                    <a:bodyPr/>
                    <a:lstStyle/>
                    <a:p>
                      <a:pPr algn="r">
                        <a:buNone/>
                      </a:pPr>
                      <a:r>
                        <a:rPr lang="en-IN" b="1" dirty="0"/>
                        <a:t>20%</a:t>
                      </a:r>
                      <a:endParaRPr lang="en-IN" dirty="0"/>
                    </a:p>
                  </a:txBody>
                  <a:tcPr anchor="ctr"/>
                </a:tc>
              </a:tr>
              <a:tr h="0">
                <a:tc>
                  <a:txBody>
                    <a:bodyPr/>
                    <a:lstStyle/>
                    <a:p>
                      <a:pPr>
                        <a:buNone/>
                      </a:pPr>
                      <a:r>
                        <a:rPr lang="en-IN" dirty="0"/>
                        <a:t>In any other case</a:t>
                      </a:r>
                      <a:endParaRPr lang="en-IN" dirty="0"/>
                    </a:p>
                  </a:txBody>
                  <a:tcPr anchor="ctr"/>
                </a:tc>
                <a:tc>
                  <a:txBody>
                    <a:bodyPr/>
                    <a:lstStyle/>
                    <a:p>
                      <a:pPr algn="r">
                        <a:buNone/>
                      </a:pPr>
                      <a:r>
                        <a:rPr lang="en-IN" b="1" dirty="0"/>
                        <a:t>60%</a:t>
                      </a:r>
                      <a:endParaRPr lang="en-IN" dirty="0"/>
                    </a:p>
                  </a:txBody>
                  <a:tcPr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18499" y="134471"/>
          <a:ext cx="11609799" cy="6451264"/>
        </p:xfrm>
        <a:graphic>
          <a:graphicData uri="http://schemas.openxmlformats.org/drawingml/2006/table">
            <a:tbl>
              <a:tblPr>
                <a:tableStyleId>{073A0DAA-6AF3-43AB-8588-CEC1D06C72B9}</a:tableStyleId>
              </a:tblPr>
              <a:tblGrid>
                <a:gridCol w="3869933"/>
                <a:gridCol w="3869933"/>
                <a:gridCol w="3869933"/>
              </a:tblGrid>
              <a:tr h="1311588">
                <a:tc>
                  <a:txBody>
                    <a:bodyPr/>
                    <a:lstStyle/>
                    <a:p>
                      <a:pPr>
                        <a:buNone/>
                      </a:pPr>
                      <a:r>
                        <a:rPr lang="en-IN" b="1" dirty="0"/>
                        <a:t>Date of Search</a:t>
                      </a:r>
                      <a:endParaRPr lang="en-IN" b="1" dirty="0"/>
                    </a:p>
                  </a:txBody>
                  <a:tcPr anchor="ctr">
                    <a:solidFill>
                      <a:schemeClr val="bg1">
                        <a:lumMod val="65000"/>
                      </a:schemeClr>
                    </a:solidFill>
                  </a:tcPr>
                </a:tc>
                <a:tc>
                  <a:txBody>
                    <a:bodyPr/>
                    <a:lstStyle/>
                    <a:p>
                      <a:pPr>
                        <a:buNone/>
                      </a:pPr>
                      <a:r>
                        <a:rPr lang="en-IN" b="1" dirty="0"/>
                        <a:t>Previous Year</a:t>
                      </a:r>
                      <a:endParaRPr lang="en-IN" b="1" dirty="0"/>
                    </a:p>
                  </a:txBody>
                  <a:tcPr anchor="ctr">
                    <a:solidFill>
                      <a:schemeClr val="bg1">
                        <a:lumMod val="65000"/>
                      </a:schemeClr>
                    </a:solidFill>
                  </a:tcPr>
                </a:tc>
                <a:tc>
                  <a:txBody>
                    <a:bodyPr/>
                    <a:lstStyle/>
                    <a:p>
                      <a:pPr>
                        <a:buNone/>
                      </a:pPr>
                      <a:r>
                        <a:rPr lang="en-IN" b="1" dirty="0"/>
                        <a:t>Whether Specified Previous Year?</a:t>
                      </a:r>
                      <a:endParaRPr lang="en-IN" b="1" dirty="0"/>
                    </a:p>
                  </a:txBody>
                  <a:tcPr anchor="ctr">
                    <a:solidFill>
                      <a:schemeClr val="bg1">
                        <a:lumMod val="65000"/>
                      </a:schemeClr>
                    </a:solidFill>
                  </a:tcPr>
                </a:tc>
              </a:tr>
              <a:tr h="2516500">
                <a:tc>
                  <a:txBody>
                    <a:bodyPr/>
                    <a:lstStyle/>
                    <a:p>
                      <a:pPr>
                        <a:buNone/>
                      </a:pPr>
                      <a:r>
                        <a:rPr lang="en-IN" dirty="0"/>
                        <a:t>10.09.2023</a:t>
                      </a:r>
                      <a:endParaRPr lang="en-IN" dirty="0"/>
                    </a:p>
                  </a:txBody>
                  <a:tcPr anchor="ctr"/>
                </a:tc>
                <a:tc>
                  <a:txBody>
                    <a:bodyPr/>
                    <a:lstStyle/>
                    <a:p>
                      <a:pPr>
                        <a:buNone/>
                      </a:pPr>
                      <a:r>
                        <a:rPr lang="en-IN" dirty="0"/>
                        <a:t>FY 2022-23 (AY 2023-24) – Return not filed and due date not expired</a:t>
                      </a:r>
                      <a:endParaRPr lang="en-IN" dirty="0"/>
                    </a:p>
                  </a:txBody>
                  <a:tcPr anchor="ctr"/>
                </a:tc>
                <a:tc>
                  <a:txBody>
                    <a:bodyPr/>
                    <a:lstStyle/>
                    <a:p>
                      <a:pPr>
                        <a:buNone/>
                      </a:pPr>
                      <a:r>
                        <a:rPr lang="en-IN" b="1"/>
                        <a:t>Yes</a:t>
                      </a:r>
                      <a:endParaRPr lang="en-IN"/>
                    </a:p>
                  </a:txBody>
                  <a:tcPr anchor="ctr"/>
                </a:tc>
              </a:tr>
              <a:tr h="1311588">
                <a:tc>
                  <a:txBody>
                    <a:bodyPr/>
                    <a:lstStyle/>
                    <a:p>
                      <a:pPr>
                        <a:buNone/>
                      </a:pPr>
                      <a:r>
                        <a:rPr lang="en-IN" dirty="0"/>
                        <a:t>10.09.2023</a:t>
                      </a:r>
                      <a:endParaRPr lang="en-IN" dirty="0"/>
                    </a:p>
                  </a:txBody>
                  <a:tcPr anchor="ctr"/>
                </a:tc>
                <a:tc>
                  <a:txBody>
                    <a:bodyPr/>
                    <a:lstStyle/>
                    <a:p>
                      <a:pPr>
                        <a:buNone/>
                      </a:pPr>
                      <a:r>
                        <a:rPr lang="en-IN" dirty="0"/>
                        <a:t>FY 23-24 (year of search)</a:t>
                      </a:r>
                      <a:endParaRPr lang="en-IN" dirty="0"/>
                    </a:p>
                  </a:txBody>
                  <a:tcPr anchor="ctr"/>
                </a:tc>
                <a:tc>
                  <a:txBody>
                    <a:bodyPr/>
                    <a:lstStyle/>
                    <a:p>
                      <a:pPr>
                        <a:buNone/>
                      </a:pPr>
                      <a:r>
                        <a:rPr lang="en-IN" b="1"/>
                        <a:t>Yes</a:t>
                      </a:r>
                      <a:endParaRPr lang="en-IN"/>
                    </a:p>
                  </a:txBody>
                  <a:tcPr anchor="ctr"/>
                </a:tc>
              </a:tr>
              <a:tr h="1311588">
                <a:tc>
                  <a:txBody>
                    <a:bodyPr/>
                    <a:lstStyle/>
                    <a:p>
                      <a:pPr>
                        <a:buNone/>
                      </a:pPr>
                      <a:r>
                        <a:rPr lang="en-IN" dirty="0"/>
                        <a:t>10.09.2023</a:t>
                      </a:r>
                      <a:endParaRPr lang="en-IN" dirty="0"/>
                    </a:p>
                  </a:txBody>
                  <a:tcPr anchor="ctr"/>
                </a:tc>
                <a:tc>
                  <a:txBody>
                    <a:bodyPr/>
                    <a:lstStyle/>
                    <a:p>
                      <a:pPr>
                        <a:buNone/>
                      </a:pPr>
                      <a:r>
                        <a:rPr lang="en-IN" dirty="0"/>
                        <a:t>FY 2021-22 (return already filed)</a:t>
                      </a:r>
                      <a:endParaRPr lang="en-IN" dirty="0"/>
                    </a:p>
                  </a:txBody>
                  <a:tcPr anchor="ctr"/>
                </a:tc>
                <a:tc>
                  <a:txBody>
                    <a:bodyPr/>
                    <a:lstStyle/>
                    <a:p>
                      <a:pPr>
                        <a:buNone/>
                      </a:pPr>
                      <a:r>
                        <a:rPr lang="en-IN" b="1" dirty="0"/>
                        <a:t>No</a:t>
                      </a:r>
                      <a:endParaRPr lang="en-IN" dirty="0"/>
                    </a:p>
                  </a:txBody>
                  <a:tcPr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5</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in respect of Certain Income (Unexplained Credits </a:t>
            </a:r>
            <a:r>
              <a:rPr lang="en-US" sz="2000" b="1" dirty="0" err="1">
                <a:solidFill>
                  <a:srgbClr val="FFFFFF"/>
                </a:solidFill>
                <a:latin typeface="Cambria" panose="02040503050406030204" pitchFamily="34" charset="0"/>
                <a:ea typeface="Cambria" panose="02040503050406030204" pitchFamily="34" charset="-122"/>
                <a:cs typeface="Cambria" panose="02040503050406030204" pitchFamily="34" charset="-120"/>
              </a:rPr>
              <a:t>etc</a:t>
            </a: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4" y="719766"/>
            <a:ext cx="7198915"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132255" y="711927"/>
            <a:ext cx="8209457" cy="403639"/>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271AAC of ITA, 1961.</a:t>
            </a:r>
            <a:endParaRPr lang="en-US" dirty="0">
              <a:latin typeface="Calibri" panose="020F0502020204030204" pitchFamily="34" charset="0"/>
            </a:endParaRPr>
          </a:p>
        </p:txBody>
      </p:sp>
      <p:sp>
        <p:nvSpPr>
          <p:cNvPr id="17" name="Shape 15"/>
          <p:cNvSpPr/>
          <p:nvPr/>
        </p:nvSpPr>
        <p:spPr>
          <a:xfrm>
            <a:off x="132520" y="1115568"/>
            <a:ext cx="7198650"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1" y="1115568"/>
            <a:ext cx="7198650" cy="5548579"/>
          </a:xfrm>
          <a:prstGeom prst="rect">
            <a:avLst/>
          </a:prstGeom>
          <a:noFill/>
        </p:spPr>
        <p:txBody>
          <a:bodyPr wrap="square" rtlCol="0" anchor="t"/>
          <a:lstStyle/>
          <a:p>
            <a:pPr marL="342900" indent="-342900" algn="just">
              <a:lnSpc>
                <a:spcPct val="150000"/>
              </a:lnSpc>
              <a:buAutoNum type="arabicParenBoth"/>
            </a:pPr>
            <a:r>
              <a:rPr lang="en-US" sz="1400" b="0" i="0" dirty="0">
                <a:solidFill>
                  <a:srgbClr val="1C1C24"/>
                </a:solidFill>
                <a:effectLst/>
                <a:latin typeface="Calibri" panose="020F0502020204030204" pitchFamily="34" charset="0"/>
                <a:cs typeface="Calibri" panose="020F0502020204030204" pitchFamily="34" charset="0"/>
              </a:rPr>
              <a:t>The Assessing Officer or the Joint Commissioner (Appeals) or the Commissioner (Appeals) may, notwithstanding anything contained in this Act other than the provisions of </a:t>
            </a:r>
            <a:r>
              <a:rPr lang="en-US" sz="1400" b="0" i="0" u="sng" dirty="0">
                <a:solidFill>
                  <a:srgbClr val="076BCF"/>
                </a:solidFill>
                <a:effectLst/>
                <a:latin typeface="Calibri" panose="020F0502020204030204" pitchFamily="34" charset="0"/>
                <a:cs typeface="Calibri" panose="020F0502020204030204" pitchFamily="34" charset="0"/>
              </a:rPr>
              <a:t>section 271AAB</a:t>
            </a:r>
            <a:r>
              <a:rPr lang="en-US" sz="1400" b="0" i="0" dirty="0">
                <a:solidFill>
                  <a:srgbClr val="1C1C24"/>
                </a:solidFill>
                <a:effectLst/>
                <a:latin typeface="Calibri" panose="020F0502020204030204" pitchFamily="34" charset="0"/>
                <a:cs typeface="Calibri" panose="020F0502020204030204" pitchFamily="34" charset="0"/>
              </a:rPr>
              <a:t>, direct that, in a case where the income determined includes any income referred to in </a:t>
            </a:r>
            <a:r>
              <a:rPr lang="en-US" sz="1400" b="0" i="0" u="sng" dirty="0">
                <a:solidFill>
                  <a:srgbClr val="076BCF"/>
                </a:solidFill>
                <a:effectLst/>
                <a:latin typeface="Calibri" panose="020F0502020204030204" pitchFamily="34" charset="0"/>
                <a:cs typeface="Calibri" panose="020F0502020204030204" pitchFamily="34" charset="0"/>
              </a:rPr>
              <a:t>section 68</a:t>
            </a:r>
            <a:r>
              <a:rPr lang="en-US" sz="1400" b="0" i="0" dirty="0">
                <a:solidFill>
                  <a:srgbClr val="1C1C24"/>
                </a:solidFill>
                <a:effectLst/>
                <a:latin typeface="Calibri" panose="020F0502020204030204" pitchFamily="34" charset="0"/>
                <a:cs typeface="Calibri" panose="020F0502020204030204" pitchFamily="34" charset="0"/>
              </a:rPr>
              <a:t>, </a:t>
            </a:r>
            <a:r>
              <a:rPr lang="en-US" sz="1400" b="0" i="0" u="sng" dirty="0">
                <a:solidFill>
                  <a:srgbClr val="076BCF"/>
                </a:solidFill>
                <a:effectLst/>
                <a:latin typeface="Calibri" panose="020F0502020204030204" pitchFamily="34" charset="0"/>
                <a:cs typeface="Calibri" panose="020F0502020204030204" pitchFamily="34" charset="0"/>
              </a:rPr>
              <a:t>section 69</a:t>
            </a:r>
            <a:r>
              <a:rPr lang="en-US" sz="1400" b="0" i="0" dirty="0">
                <a:solidFill>
                  <a:srgbClr val="1C1C24"/>
                </a:solidFill>
                <a:effectLst/>
                <a:latin typeface="Calibri" panose="020F0502020204030204" pitchFamily="34" charset="0"/>
                <a:cs typeface="Calibri" panose="020F0502020204030204" pitchFamily="34" charset="0"/>
              </a:rPr>
              <a:t>, </a:t>
            </a:r>
            <a:r>
              <a:rPr lang="en-US" sz="1400" b="0" i="0" u="sng" dirty="0">
                <a:solidFill>
                  <a:srgbClr val="076BCF"/>
                </a:solidFill>
                <a:effectLst/>
                <a:latin typeface="Calibri" panose="020F0502020204030204" pitchFamily="34" charset="0"/>
                <a:cs typeface="Calibri" panose="020F0502020204030204" pitchFamily="34" charset="0"/>
              </a:rPr>
              <a:t>section 69A</a:t>
            </a:r>
            <a:r>
              <a:rPr lang="en-US" sz="1400" b="0" i="0" dirty="0">
                <a:solidFill>
                  <a:srgbClr val="1C1C24"/>
                </a:solidFill>
                <a:effectLst/>
                <a:latin typeface="Calibri" panose="020F0502020204030204" pitchFamily="34" charset="0"/>
                <a:cs typeface="Calibri" panose="020F0502020204030204" pitchFamily="34" charset="0"/>
              </a:rPr>
              <a:t>, </a:t>
            </a:r>
            <a:r>
              <a:rPr lang="en-US" sz="1400" b="0" i="0" u="sng" dirty="0">
                <a:solidFill>
                  <a:srgbClr val="076BCF"/>
                </a:solidFill>
                <a:effectLst/>
                <a:latin typeface="Calibri" panose="020F0502020204030204" pitchFamily="34" charset="0"/>
                <a:cs typeface="Calibri" panose="020F0502020204030204" pitchFamily="34" charset="0"/>
              </a:rPr>
              <a:t>section 69B</a:t>
            </a:r>
            <a:r>
              <a:rPr lang="en-US" sz="1400" b="0" i="0" dirty="0">
                <a:solidFill>
                  <a:srgbClr val="1C1C24"/>
                </a:solidFill>
                <a:effectLst/>
                <a:latin typeface="Calibri" panose="020F0502020204030204" pitchFamily="34" charset="0"/>
                <a:cs typeface="Calibri" panose="020F0502020204030204" pitchFamily="34" charset="0"/>
              </a:rPr>
              <a:t>, </a:t>
            </a:r>
            <a:r>
              <a:rPr lang="en-US" sz="1400" b="0" i="0" u="sng" dirty="0">
                <a:solidFill>
                  <a:srgbClr val="076BCF"/>
                </a:solidFill>
                <a:effectLst/>
                <a:latin typeface="Calibri" panose="020F0502020204030204" pitchFamily="34" charset="0"/>
                <a:cs typeface="Calibri" panose="020F0502020204030204" pitchFamily="34" charset="0"/>
              </a:rPr>
              <a:t>section 69C</a:t>
            </a:r>
            <a:r>
              <a:rPr lang="en-US" sz="1400" b="0" i="0" dirty="0">
                <a:solidFill>
                  <a:srgbClr val="1C1C24"/>
                </a:solidFill>
                <a:effectLst/>
                <a:latin typeface="Calibri" panose="020F0502020204030204" pitchFamily="34" charset="0"/>
                <a:cs typeface="Calibri" panose="020F0502020204030204" pitchFamily="34" charset="0"/>
              </a:rPr>
              <a:t> or </a:t>
            </a:r>
            <a:r>
              <a:rPr lang="en-US" sz="1400" b="0" i="0" u="sng" dirty="0">
                <a:solidFill>
                  <a:srgbClr val="076BCF"/>
                </a:solidFill>
                <a:effectLst/>
                <a:latin typeface="Calibri" panose="020F0502020204030204" pitchFamily="34" charset="0"/>
                <a:cs typeface="Calibri" panose="020F0502020204030204" pitchFamily="34" charset="0"/>
              </a:rPr>
              <a:t>section 69D</a:t>
            </a:r>
            <a:r>
              <a:rPr lang="en-US" sz="1400" b="0" i="0" dirty="0">
                <a:solidFill>
                  <a:srgbClr val="1C1C24"/>
                </a:solidFill>
                <a:effectLst/>
                <a:latin typeface="Calibri" panose="020F0502020204030204" pitchFamily="34" charset="0"/>
                <a:cs typeface="Calibri" panose="020F0502020204030204" pitchFamily="34" charset="0"/>
              </a:rPr>
              <a:t> for any previous year, the assessee shall pay by way of penalty, in addition to tax payable under </a:t>
            </a:r>
            <a:r>
              <a:rPr lang="en-US" sz="1400" b="0" i="0" u="sng" dirty="0">
                <a:solidFill>
                  <a:srgbClr val="076BCF"/>
                </a:solidFill>
                <a:effectLst/>
                <a:latin typeface="Calibri" panose="020F0502020204030204" pitchFamily="34" charset="0"/>
                <a:cs typeface="Calibri" panose="020F0502020204030204" pitchFamily="34" charset="0"/>
              </a:rPr>
              <a:t>section 115BBE</a:t>
            </a:r>
            <a:r>
              <a:rPr lang="en-US" sz="1400" b="0" i="0" dirty="0">
                <a:solidFill>
                  <a:srgbClr val="1C1C24"/>
                </a:solidFill>
                <a:effectLst/>
                <a:latin typeface="Calibri" panose="020F0502020204030204" pitchFamily="34" charset="0"/>
                <a:cs typeface="Calibri" panose="020F0502020204030204" pitchFamily="34" charset="0"/>
              </a:rPr>
              <a:t>, a sum computed at the rate of ten per cent of the tax payable under clause (</a:t>
            </a:r>
            <a:r>
              <a:rPr lang="en-US" sz="1400" b="0" i="1" dirty="0" err="1">
                <a:solidFill>
                  <a:srgbClr val="1C1C24"/>
                </a:solidFill>
                <a:effectLst/>
                <a:latin typeface="Calibri" panose="020F0502020204030204" pitchFamily="34" charset="0"/>
                <a:cs typeface="Calibri" panose="020F0502020204030204" pitchFamily="34" charset="0"/>
              </a:rPr>
              <a:t>i</a:t>
            </a:r>
            <a:r>
              <a:rPr lang="en-US" sz="1400" b="0" i="0" dirty="0">
                <a:solidFill>
                  <a:srgbClr val="1C1C24"/>
                </a:solidFill>
                <a:effectLst/>
                <a:latin typeface="Calibri" panose="020F0502020204030204" pitchFamily="34" charset="0"/>
                <a:cs typeface="Calibri" panose="020F0502020204030204" pitchFamily="34" charset="0"/>
              </a:rPr>
              <a:t>) of sub-section (1) of </a:t>
            </a:r>
            <a:r>
              <a:rPr lang="en-US" sz="1400" b="0" i="0" u="sng" dirty="0">
                <a:solidFill>
                  <a:srgbClr val="076BCF"/>
                </a:solidFill>
                <a:effectLst/>
                <a:latin typeface="Calibri" panose="020F0502020204030204" pitchFamily="34" charset="0"/>
                <a:cs typeface="Calibri" panose="020F0502020204030204" pitchFamily="34" charset="0"/>
              </a:rPr>
              <a:t>section 115BBE</a:t>
            </a:r>
            <a:r>
              <a:rPr lang="en-US" sz="1400" b="0" i="0" dirty="0">
                <a:solidFill>
                  <a:srgbClr val="1C1C24"/>
                </a:solidFill>
                <a:effectLst/>
                <a:latin typeface="Calibri" panose="020F0502020204030204" pitchFamily="34" charset="0"/>
                <a:cs typeface="Calibri" panose="020F0502020204030204" pitchFamily="34" charset="0"/>
              </a:rPr>
              <a:t>:</a:t>
            </a:r>
            <a:endParaRPr lang="en-US" sz="1400" b="0" i="0" dirty="0">
              <a:solidFill>
                <a:srgbClr val="1C1C24"/>
              </a:solidFill>
              <a:effectLst/>
              <a:latin typeface="Calibri" panose="020F0502020204030204" pitchFamily="34" charset="0"/>
              <a:cs typeface="Calibri" panose="020F0502020204030204" pitchFamily="34" charset="0"/>
            </a:endParaRPr>
          </a:p>
          <a:p>
            <a:pPr algn="just">
              <a:lnSpc>
                <a:spcPct val="150000"/>
              </a:lnSpc>
            </a:pPr>
            <a:r>
              <a:rPr lang="en-US" sz="1400" b="1" dirty="0">
                <a:solidFill>
                  <a:srgbClr val="1C1C24"/>
                </a:solidFill>
                <a:latin typeface="Calibri" panose="020F0502020204030204" pitchFamily="34" charset="0"/>
                <a:cs typeface="Calibri" panose="020F0502020204030204" pitchFamily="34" charset="0"/>
              </a:rPr>
              <a:t>Provided </a:t>
            </a:r>
            <a:r>
              <a:rPr lang="en-US" sz="1400" dirty="0">
                <a:solidFill>
                  <a:srgbClr val="1C1C24"/>
                </a:solidFill>
                <a:latin typeface="Calibri" panose="020F0502020204030204" pitchFamily="34" charset="0"/>
                <a:cs typeface="Calibri" panose="020F0502020204030204" pitchFamily="34" charset="0"/>
              </a:rPr>
              <a:t>that no penalty shall be levied in respect of income referred to in section 68, section 69, section 69A, section 69B, section 69C or section 69D to the extent such income has been included by the assessee in the return of income furnished under section 139 and the tax in accordance with the provisions of clause (</a:t>
            </a:r>
            <a:r>
              <a:rPr lang="en-US" sz="1400" dirty="0" err="1">
                <a:solidFill>
                  <a:srgbClr val="1C1C24"/>
                </a:solidFill>
                <a:latin typeface="Calibri" panose="020F0502020204030204" pitchFamily="34" charset="0"/>
                <a:cs typeface="Calibri" panose="020F0502020204030204" pitchFamily="34" charset="0"/>
              </a:rPr>
              <a:t>i</a:t>
            </a:r>
            <a:r>
              <a:rPr lang="en-US" sz="1400" dirty="0">
                <a:solidFill>
                  <a:srgbClr val="1C1C24"/>
                </a:solidFill>
                <a:latin typeface="Calibri" panose="020F0502020204030204" pitchFamily="34" charset="0"/>
                <a:cs typeface="Calibri" panose="020F0502020204030204" pitchFamily="34" charset="0"/>
              </a:rPr>
              <a:t>) of sub-section (1) of section 115BBE has been paid on or before the end of the relevant previous year.</a:t>
            </a:r>
            <a:endParaRPr lang="en-US" sz="1400" dirty="0">
              <a:solidFill>
                <a:srgbClr val="1C1C24"/>
              </a:solidFill>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2"/>
            </a:pPr>
            <a:r>
              <a:rPr lang="en-US" sz="1400" b="0" i="0" dirty="0">
                <a:solidFill>
                  <a:srgbClr val="1C1C24"/>
                </a:solidFill>
                <a:effectLst/>
                <a:latin typeface="Calibri" panose="020F0502020204030204" pitchFamily="34" charset="0"/>
                <a:cs typeface="Calibri" panose="020F0502020204030204" pitchFamily="34" charset="0"/>
              </a:rPr>
              <a:t>No penalty under the provisions of </a:t>
            </a:r>
            <a:r>
              <a:rPr lang="en-US" sz="1400" b="0" i="0" u="sng" dirty="0">
                <a:solidFill>
                  <a:srgbClr val="076BCF"/>
                </a:solidFill>
                <a:effectLst/>
                <a:latin typeface="Calibri" panose="020F0502020204030204" pitchFamily="34" charset="0"/>
                <a:cs typeface="Calibri" panose="020F0502020204030204" pitchFamily="34" charset="0"/>
              </a:rPr>
              <a:t>section 270A</a:t>
            </a:r>
            <a:r>
              <a:rPr lang="en-US" sz="1400" b="0" i="0" dirty="0">
                <a:solidFill>
                  <a:srgbClr val="1C1C24"/>
                </a:solidFill>
                <a:effectLst/>
                <a:latin typeface="Calibri" panose="020F0502020204030204" pitchFamily="34" charset="0"/>
                <a:cs typeface="Calibri" panose="020F0502020204030204" pitchFamily="34" charset="0"/>
              </a:rPr>
              <a:t> shall be imposed upon the assessee in respect of the income referred to in sub-section (1).</a:t>
            </a:r>
            <a:endParaRPr lang="en-US" sz="14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2"/>
            </a:pPr>
            <a:r>
              <a:rPr lang="en-US" sz="1400" b="0" i="0" dirty="0">
                <a:solidFill>
                  <a:srgbClr val="1C1C24"/>
                </a:solidFill>
                <a:effectLst/>
                <a:latin typeface="Calibri" panose="020F0502020204030204" pitchFamily="34" charset="0"/>
                <a:cs typeface="Calibri" panose="020F0502020204030204" pitchFamily="34" charset="0"/>
              </a:rPr>
              <a:t>The provisions of </a:t>
            </a:r>
            <a:r>
              <a:rPr lang="en-US" sz="1400" b="0" i="0" u="sng" dirty="0">
                <a:solidFill>
                  <a:srgbClr val="076BCF"/>
                </a:solidFill>
                <a:effectLst/>
                <a:latin typeface="Calibri" panose="020F0502020204030204" pitchFamily="34" charset="0"/>
                <a:cs typeface="Calibri" panose="020F0502020204030204" pitchFamily="34" charset="0"/>
              </a:rPr>
              <a:t>sections 274</a:t>
            </a:r>
            <a:r>
              <a:rPr lang="en-US" sz="1400" b="0" i="0" dirty="0">
                <a:solidFill>
                  <a:srgbClr val="1C1C24"/>
                </a:solidFill>
                <a:effectLst/>
                <a:latin typeface="Calibri" panose="020F0502020204030204" pitchFamily="34" charset="0"/>
                <a:cs typeface="Calibri" panose="020F0502020204030204" pitchFamily="34" charset="0"/>
              </a:rPr>
              <a:t> and </a:t>
            </a:r>
            <a:r>
              <a:rPr lang="en-US" sz="1400" b="0" i="0" u="sng" dirty="0">
                <a:solidFill>
                  <a:srgbClr val="076BCF"/>
                </a:solidFill>
                <a:effectLst/>
                <a:latin typeface="Calibri" panose="020F0502020204030204" pitchFamily="34" charset="0"/>
                <a:cs typeface="Calibri" panose="020F0502020204030204" pitchFamily="34" charset="0"/>
              </a:rPr>
              <a:t>275</a:t>
            </a:r>
            <a:r>
              <a:rPr lang="en-US" sz="1400" b="0" i="0" dirty="0">
                <a:solidFill>
                  <a:srgbClr val="1C1C24"/>
                </a:solidFill>
                <a:effectLst/>
                <a:latin typeface="Calibri" panose="020F0502020204030204" pitchFamily="34" charset="0"/>
                <a:cs typeface="Calibri" panose="020F0502020204030204" pitchFamily="34" charset="0"/>
              </a:rPr>
              <a:t> shall, as far as may be, apply in relation to the penalty referred to in this section.</a:t>
            </a:r>
            <a:endParaRPr lang="en-US" sz="1400" dirty="0">
              <a:solidFill>
                <a:srgbClr val="1C1C24"/>
              </a:solidFill>
              <a:latin typeface="Calibri" panose="020F0502020204030204" pitchFamily="34" charset="0"/>
              <a:cs typeface="Calibri" panose="020F0502020204030204" pitchFamily="34" charset="0"/>
            </a:endParaRPr>
          </a:p>
          <a:p>
            <a:pPr algn="just">
              <a:lnSpc>
                <a:spcPct val="150000"/>
              </a:lnSpc>
            </a:pPr>
            <a:endParaRPr lang="en-US" sz="1400" dirty="0">
              <a:solidFill>
                <a:srgbClr val="1C1C24"/>
              </a:solidFill>
              <a:latin typeface="Calibri" panose="020F0502020204030204" pitchFamily="34" charset="0"/>
              <a:cs typeface="Calibri" panose="020F0502020204030204" pitchFamily="34" charset="0"/>
            </a:endParaRPr>
          </a:p>
        </p:txBody>
      </p:sp>
      <p:sp>
        <p:nvSpPr>
          <p:cNvPr id="19" name="Shape 17"/>
          <p:cNvSpPr/>
          <p:nvPr/>
        </p:nvSpPr>
        <p:spPr>
          <a:xfrm>
            <a:off x="7436394" y="711927"/>
            <a:ext cx="4623086"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7436395" y="705392"/>
            <a:ext cx="4623086"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443 of ITA, 2025.</a:t>
            </a:r>
            <a:endParaRPr lang="en-US" dirty="0">
              <a:latin typeface="Calibri" panose="020F0502020204030204" pitchFamily="34" charset="0"/>
            </a:endParaRPr>
          </a:p>
        </p:txBody>
      </p:sp>
      <p:sp>
        <p:nvSpPr>
          <p:cNvPr id="22" name="Shape 20"/>
          <p:cNvSpPr/>
          <p:nvPr/>
        </p:nvSpPr>
        <p:spPr>
          <a:xfrm>
            <a:off x="7436393" y="1115566"/>
            <a:ext cx="4623087" cy="5541265"/>
          </a:xfrm>
          <a:prstGeom prst="rect">
            <a:avLst/>
          </a:prstGeom>
          <a:solidFill>
            <a:srgbClr val="FEF5E7"/>
          </a:solidFill>
          <a:ln w="6350">
            <a:solidFill>
              <a:srgbClr val="B0BEC5"/>
            </a:solidFill>
            <a:prstDash val="solid"/>
          </a:ln>
        </p:spPr>
        <p:txBody>
          <a:bodyPr/>
          <a:lstStyle/>
          <a:p>
            <a:pPr algn="just">
              <a:lnSpc>
                <a:spcPct val="150000"/>
              </a:lnSpc>
            </a:pPr>
            <a:r>
              <a:rPr lang="en-US" sz="1400" b="0" i="0" dirty="0">
                <a:solidFill>
                  <a:srgbClr val="1C1C24"/>
                </a:solidFill>
                <a:effectLst/>
                <a:latin typeface="Calibri" panose="020F0502020204030204" pitchFamily="34" charset="0"/>
                <a:cs typeface="Calibri" panose="020F0502020204030204" pitchFamily="34" charset="0"/>
              </a:rPr>
              <a:t>Omitted (with effect from 01.04.2026.)</a:t>
            </a:r>
            <a:endParaRPr lang="en-US"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5836" y="393558"/>
          <a:ext cx="11600328" cy="6473007"/>
        </p:xfrm>
        <a:graphic>
          <a:graphicData uri="http://schemas.openxmlformats.org/drawingml/2006/table">
            <a:tbl>
              <a:tblPr>
                <a:tableStyleId>{073A0DAA-6AF3-43AB-8588-CEC1D06C72B9}</a:tableStyleId>
              </a:tblPr>
              <a:tblGrid>
                <a:gridCol w="3866776"/>
                <a:gridCol w="3866776"/>
                <a:gridCol w="3866776"/>
              </a:tblGrid>
              <a:tr h="294017">
                <a:tc>
                  <a:txBody>
                    <a:bodyPr/>
                    <a:lstStyle/>
                    <a:p>
                      <a:pPr>
                        <a:buNone/>
                      </a:pPr>
                      <a:r>
                        <a:rPr lang="en-IN" sz="1400" b="1" dirty="0"/>
                        <a:t>Particulars</a:t>
                      </a:r>
                      <a:endParaRPr lang="en-IN" sz="1400" b="1" dirty="0">
                        <a:latin typeface="Book Antiqua" panose="02040602050305030304" pitchFamily="18" charset="0"/>
                      </a:endParaRPr>
                    </a:p>
                  </a:txBody>
                  <a:tcPr marL="35502" marR="35502" marT="17751" marB="17751" anchor="ctr">
                    <a:solidFill>
                      <a:schemeClr val="bg2">
                        <a:lumMod val="90000"/>
                      </a:schemeClr>
                    </a:solidFill>
                  </a:tcPr>
                </a:tc>
                <a:tc>
                  <a:txBody>
                    <a:bodyPr/>
                    <a:lstStyle/>
                    <a:p>
                      <a:pPr>
                        <a:buNone/>
                      </a:pPr>
                      <a:r>
                        <a:rPr lang="en-IN" sz="1400" b="1" dirty="0"/>
                        <a:t>Section 271AAB (up to 01.09.2024)</a:t>
                      </a:r>
                      <a:endParaRPr lang="en-IN" sz="1400" dirty="0">
                        <a:latin typeface="Book Antiqua" panose="02040602050305030304" pitchFamily="18" charset="0"/>
                      </a:endParaRPr>
                    </a:p>
                  </a:txBody>
                  <a:tcPr marL="35502" marR="35502" marT="17751" marB="17751" anchor="ctr">
                    <a:solidFill>
                      <a:schemeClr val="bg2">
                        <a:lumMod val="90000"/>
                      </a:schemeClr>
                    </a:solidFill>
                  </a:tcPr>
                </a:tc>
                <a:tc>
                  <a:txBody>
                    <a:bodyPr/>
                    <a:lstStyle/>
                    <a:p>
                      <a:pPr>
                        <a:buNone/>
                      </a:pPr>
                      <a:r>
                        <a:rPr lang="en-IN" sz="1400" b="1" dirty="0"/>
                        <a:t>Section 271AAC (retro from 01.04.2017)</a:t>
                      </a:r>
                      <a:endParaRPr lang="en-IN" sz="1400" dirty="0">
                        <a:latin typeface="Book Antiqua" panose="02040602050305030304" pitchFamily="18" charset="0"/>
                      </a:endParaRPr>
                    </a:p>
                  </a:txBody>
                  <a:tcPr marL="35502" marR="35502" marT="17751" marB="17751" anchor="ctr">
                    <a:solidFill>
                      <a:schemeClr val="bg2">
                        <a:lumMod val="90000"/>
                      </a:schemeClr>
                    </a:solidFill>
                  </a:tcPr>
                </a:tc>
              </a:tr>
              <a:tr h="734149">
                <a:tc>
                  <a:txBody>
                    <a:bodyPr/>
                    <a:lstStyle/>
                    <a:p>
                      <a:pPr>
                        <a:buNone/>
                      </a:pPr>
                      <a:r>
                        <a:rPr lang="en-IN" sz="1400" b="1" dirty="0"/>
                        <a:t>Nature of Penalty</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Penalty on undisclosed income found during </a:t>
                      </a:r>
                      <a:r>
                        <a:rPr lang="en-IN" sz="1800" b="1" dirty="0"/>
                        <a:t>search</a:t>
                      </a:r>
                      <a:endParaRPr lang="en-IN" sz="1400" b="1" dirty="0">
                        <a:latin typeface="Book Antiqua" panose="02040602050305030304" pitchFamily="18" charset="0"/>
                      </a:endParaRPr>
                    </a:p>
                  </a:txBody>
                  <a:tcPr marL="35502" marR="35502" marT="17751" marB="17751" anchor="ctr"/>
                </a:tc>
                <a:tc>
                  <a:txBody>
                    <a:bodyPr/>
                    <a:lstStyle/>
                    <a:p>
                      <a:pPr>
                        <a:buNone/>
                      </a:pPr>
                      <a:r>
                        <a:rPr lang="en-IN" sz="1400" dirty="0"/>
                        <a:t>Penalty on unexplained income assessed under </a:t>
                      </a:r>
                      <a:r>
                        <a:rPr lang="en-IN" sz="1800" b="1" dirty="0"/>
                        <a:t>sections 68 to 69D</a:t>
                      </a:r>
                      <a:endParaRPr lang="en-IN" sz="1400" b="1" dirty="0">
                        <a:latin typeface="Book Antiqua" panose="02040602050305030304" pitchFamily="18" charset="0"/>
                      </a:endParaRPr>
                    </a:p>
                  </a:txBody>
                  <a:tcPr marL="35502" marR="35502" marT="17751" marB="17751" anchor="ctr"/>
                </a:tc>
              </a:tr>
              <a:tr h="514620">
                <a:tc>
                  <a:txBody>
                    <a:bodyPr/>
                    <a:lstStyle/>
                    <a:p>
                      <a:pPr>
                        <a:buNone/>
                      </a:pPr>
                      <a:r>
                        <a:rPr lang="en-IN" sz="1400" b="1" dirty="0"/>
                        <a:t>Trigger Event</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Search initiated u/s 132</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Assessment resulting in additions u/s 68, 69, 69A, 69B, 69C or 69D</a:t>
                      </a:r>
                      <a:endParaRPr lang="en-IN" sz="1400" dirty="0">
                        <a:latin typeface="Book Antiqua" panose="02040602050305030304" pitchFamily="18" charset="0"/>
                      </a:endParaRPr>
                    </a:p>
                  </a:txBody>
                  <a:tcPr marL="35502" marR="35502" marT="17751" marB="17751" anchor="ctr"/>
                </a:tc>
              </a:tr>
              <a:tr h="513904">
                <a:tc>
                  <a:txBody>
                    <a:bodyPr/>
                    <a:lstStyle/>
                    <a:p>
                      <a:pPr>
                        <a:buNone/>
                      </a:pPr>
                      <a:r>
                        <a:rPr lang="en-IN" sz="1400" b="1" dirty="0"/>
                        <a:t>Applicability</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Search and seizure cases</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Normal assessment / reassessment cases</a:t>
                      </a:r>
                      <a:endParaRPr lang="en-IN" sz="1400" dirty="0">
                        <a:latin typeface="Book Antiqua" panose="02040602050305030304" pitchFamily="18" charset="0"/>
                      </a:endParaRPr>
                    </a:p>
                  </a:txBody>
                  <a:tcPr marL="35502" marR="35502" marT="17751" marB="17751" anchor="ctr"/>
                </a:tc>
              </a:tr>
              <a:tr h="513904">
                <a:tc>
                  <a:txBody>
                    <a:bodyPr/>
                    <a:lstStyle/>
                    <a:p>
                      <a:pPr>
                        <a:buNone/>
                      </a:pPr>
                      <a:r>
                        <a:rPr lang="en-IN" sz="1400" b="1" dirty="0"/>
                        <a:t>Income Covered</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"Undisclosed income" of specified previous year</a:t>
                      </a:r>
                      <a:endParaRPr lang="en-IN" sz="1400" dirty="0">
                        <a:latin typeface="Book Antiqua" panose="02040602050305030304" pitchFamily="18" charset="0"/>
                      </a:endParaRPr>
                    </a:p>
                  </a:txBody>
                  <a:tcPr marL="35502" marR="35502" marT="17751" marB="17751" anchor="ctr"/>
                </a:tc>
                <a:tc>
                  <a:txBody>
                    <a:bodyPr/>
                    <a:lstStyle/>
                    <a:p>
                      <a:pPr>
                        <a:buNone/>
                      </a:pPr>
                      <a:r>
                        <a:rPr lang="en-IN" sz="1400"/>
                        <a:t>Deemed income taxable u/s 115BBE</a:t>
                      </a:r>
                      <a:endParaRPr lang="en-IN" sz="1400">
                        <a:latin typeface="Book Antiqua" panose="02040602050305030304" pitchFamily="18" charset="0"/>
                      </a:endParaRPr>
                    </a:p>
                  </a:txBody>
                  <a:tcPr marL="35502" marR="35502" marT="17751" marB="17751" anchor="ctr"/>
                </a:tc>
              </a:tr>
              <a:tr h="294017">
                <a:tc>
                  <a:txBody>
                    <a:bodyPr/>
                    <a:lstStyle/>
                    <a:p>
                      <a:pPr>
                        <a:buNone/>
                      </a:pPr>
                      <a:r>
                        <a:rPr lang="en-IN" sz="1400" b="1" dirty="0"/>
                        <a:t>Penalty Base</a:t>
                      </a:r>
                      <a:endParaRPr lang="en-IN" sz="1400" dirty="0">
                        <a:latin typeface="Book Antiqua" panose="02040602050305030304" pitchFamily="18" charset="0"/>
                      </a:endParaRPr>
                    </a:p>
                  </a:txBody>
                  <a:tcPr marL="35502" marR="35502" marT="17751" marB="17751" anchor="ctr"/>
                </a:tc>
                <a:tc>
                  <a:txBody>
                    <a:bodyPr/>
                    <a:lstStyle/>
                    <a:p>
                      <a:pPr>
                        <a:buNone/>
                      </a:pPr>
                      <a:r>
                        <a:rPr lang="en-IN" sz="1400"/>
                        <a:t>Amount of undisclosed income</a:t>
                      </a:r>
                      <a:endParaRPr lang="en-IN" sz="1400">
                        <a:latin typeface="Book Antiqua" panose="02040602050305030304" pitchFamily="18" charset="0"/>
                      </a:endParaRPr>
                    </a:p>
                  </a:txBody>
                  <a:tcPr marL="35502" marR="35502" marT="17751" marB="17751" anchor="ctr"/>
                </a:tc>
                <a:tc>
                  <a:txBody>
                    <a:bodyPr/>
                    <a:lstStyle/>
                    <a:p>
                      <a:pPr>
                        <a:buNone/>
                      </a:pPr>
                      <a:r>
                        <a:rPr lang="en-IN" sz="1400"/>
                        <a:t>Tax payable u/s 115BBE</a:t>
                      </a:r>
                      <a:endParaRPr lang="en-IN" sz="1400">
                        <a:latin typeface="Book Antiqua" panose="02040602050305030304" pitchFamily="18" charset="0"/>
                      </a:endParaRPr>
                    </a:p>
                  </a:txBody>
                  <a:tcPr marL="35502" marR="35502" marT="17751" marB="17751" anchor="ctr"/>
                </a:tc>
              </a:tr>
              <a:tr h="734149">
                <a:tc>
                  <a:txBody>
                    <a:bodyPr/>
                    <a:lstStyle/>
                    <a:p>
                      <a:pPr>
                        <a:buNone/>
                      </a:pPr>
                      <a:r>
                        <a:rPr lang="en-IN" sz="1400" b="1" dirty="0"/>
                        <a:t>Rate of Penalty</a:t>
                      </a:r>
                      <a:endParaRPr lang="en-IN" sz="1400" dirty="0">
                        <a:latin typeface="Book Antiqua" panose="02040602050305030304" pitchFamily="18" charset="0"/>
                      </a:endParaRPr>
                    </a:p>
                  </a:txBody>
                  <a:tcPr marL="35502" marR="35502" marT="17751" marB="17751" anchor="ctr"/>
                </a:tc>
                <a:tc>
                  <a:txBody>
                    <a:bodyPr/>
                    <a:lstStyle/>
                    <a:p>
                      <a:pPr>
                        <a:buNone/>
                      </a:pPr>
                      <a:r>
                        <a:rPr lang="en-IN" sz="1400"/>
                        <a:t>30% or 60% of undisclosed income (for searches after 15.12.2016)</a:t>
                      </a:r>
                      <a:endParaRPr lang="en-IN" sz="1400">
                        <a:latin typeface="Book Antiqua" panose="02040602050305030304" pitchFamily="18" charset="0"/>
                      </a:endParaRPr>
                    </a:p>
                  </a:txBody>
                  <a:tcPr marL="35502" marR="35502" marT="17751" marB="17751" anchor="ctr"/>
                </a:tc>
                <a:tc>
                  <a:txBody>
                    <a:bodyPr/>
                    <a:lstStyle/>
                    <a:p>
                      <a:pPr>
                        <a:buNone/>
                      </a:pPr>
                      <a:r>
                        <a:rPr lang="en-IN" sz="1400"/>
                        <a:t>10% of tax payable u/s 115BBE</a:t>
                      </a:r>
                      <a:endParaRPr lang="en-IN" sz="1400">
                        <a:latin typeface="Book Antiqua" panose="02040602050305030304" pitchFamily="18" charset="0"/>
                      </a:endParaRPr>
                    </a:p>
                  </a:txBody>
                  <a:tcPr marL="35502" marR="35502" marT="17751" marB="17751" anchor="ctr"/>
                </a:tc>
              </a:tr>
              <a:tr h="514620">
                <a:tc>
                  <a:txBody>
                    <a:bodyPr/>
                    <a:lstStyle/>
                    <a:p>
                      <a:pPr>
                        <a:buNone/>
                      </a:pPr>
                      <a:r>
                        <a:rPr lang="en-IN" sz="1400" b="1" dirty="0"/>
                        <a:t>Lower Penalty Available</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Yes, if income is admitted during search and taxes are paid</a:t>
                      </a:r>
                      <a:endParaRPr lang="en-IN" sz="1400" dirty="0">
                        <a:latin typeface="Book Antiqua" panose="02040602050305030304" pitchFamily="18" charset="0"/>
                      </a:endParaRPr>
                    </a:p>
                  </a:txBody>
                  <a:tcPr marL="35502" marR="35502" marT="17751" marB="17751" anchor="ctr"/>
                </a:tc>
                <a:tc>
                  <a:txBody>
                    <a:bodyPr/>
                    <a:lstStyle/>
                    <a:p>
                      <a:pPr>
                        <a:buNone/>
                      </a:pPr>
                      <a:r>
                        <a:rPr lang="en-IN" sz="1400"/>
                        <a:t>Not applicable</a:t>
                      </a:r>
                      <a:endParaRPr lang="en-IN" sz="1400">
                        <a:latin typeface="Book Antiqua" panose="02040602050305030304" pitchFamily="18" charset="0"/>
                      </a:endParaRPr>
                    </a:p>
                  </a:txBody>
                  <a:tcPr marL="35502" marR="35502" marT="17751" marB="17751" anchor="ctr"/>
                </a:tc>
              </a:tr>
              <a:tr h="294017">
                <a:tc>
                  <a:txBody>
                    <a:bodyPr/>
                    <a:lstStyle/>
                    <a:p>
                      <a:pPr>
                        <a:buNone/>
                      </a:pPr>
                      <a:r>
                        <a:rPr lang="en-IN" sz="1400" b="1"/>
                        <a:t>Requirement of Search</a:t>
                      </a:r>
                      <a:endParaRPr lang="en-IN" sz="1400">
                        <a:latin typeface="Book Antiqua" panose="02040602050305030304" pitchFamily="18" charset="0"/>
                      </a:endParaRPr>
                    </a:p>
                  </a:txBody>
                  <a:tcPr marL="35502" marR="35502" marT="17751" marB="17751" anchor="ctr"/>
                </a:tc>
                <a:tc>
                  <a:txBody>
                    <a:bodyPr/>
                    <a:lstStyle/>
                    <a:p>
                      <a:pPr>
                        <a:buNone/>
                      </a:pPr>
                      <a:r>
                        <a:rPr lang="en-IN" sz="1400"/>
                        <a:t>Mandatory</a:t>
                      </a:r>
                      <a:endParaRPr lang="en-IN" sz="1400">
                        <a:latin typeface="Book Antiqua" panose="02040602050305030304" pitchFamily="18" charset="0"/>
                      </a:endParaRPr>
                    </a:p>
                  </a:txBody>
                  <a:tcPr marL="35502" marR="35502" marT="17751" marB="17751" anchor="ctr"/>
                </a:tc>
                <a:tc>
                  <a:txBody>
                    <a:bodyPr/>
                    <a:lstStyle/>
                    <a:p>
                      <a:pPr>
                        <a:buNone/>
                      </a:pPr>
                      <a:r>
                        <a:rPr lang="en-IN" sz="1400"/>
                        <a:t>No search required</a:t>
                      </a:r>
                      <a:endParaRPr lang="en-IN" sz="1400">
                        <a:latin typeface="Book Antiqua" panose="02040602050305030304" pitchFamily="18" charset="0"/>
                      </a:endParaRPr>
                    </a:p>
                  </a:txBody>
                  <a:tcPr marL="35502" marR="35502" marT="17751" marB="17751" anchor="ctr"/>
                </a:tc>
              </a:tr>
              <a:tr h="514620">
                <a:tc>
                  <a:txBody>
                    <a:bodyPr/>
                    <a:lstStyle/>
                    <a:p>
                      <a:pPr>
                        <a:buNone/>
                      </a:pPr>
                      <a:r>
                        <a:rPr lang="en-IN" sz="1400" b="1"/>
                        <a:t>Overriding Effect</a:t>
                      </a:r>
                      <a:endParaRPr lang="en-IN" sz="1400">
                        <a:latin typeface="Book Antiqua" panose="02040602050305030304" pitchFamily="18" charset="0"/>
                      </a:endParaRPr>
                    </a:p>
                  </a:txBody>
                  <a:tcPr marL="35502" marR="35502" marT="17751" marB="17751" anchor="ctr"/>
                </a:tc>
                <a:tc>
                  <a:txBody>
                    <a:bodyPr/>
                    <a:lstStyle/>
                    <a:p>
                      <a:pPr>
                        <a:buNone/>
                      </a:pPr>
                      <a:r>
                        <a:rPr lang="en-IN" sz="1400"/>
                        <a:t>Overrides other penalty provisions</a:t>
                      </a:r>
                      <a:endParaRPr lang="en-IN" sz="1400">
                        <a:latin typeface="Book Antiqua" panose="02040602050305030304" pitchFamily="18" charset="0"/>
                      </a:endParaRPr>
                    </a:p>
                  </a:txBody>
                  <a:tcPr marL="35502" marR="35502" marT="17751" marB="17751" anchor="ctr"/>
                </a:tc>
                <a:tc>
                  <a:txBody>
                    <a:bodyPr/>
                    <a:lstStyle/>
                    <a:p>
                      <a:pPr>
                        <a:buNone/>
                      </a:pPr>
                      <a:r>
                        <a:rPr lang="en-IN" sz="1600" b="1" dirty="0"/>
                        <a:t>Applies except where Section 271AAB is applicable</a:t>
                      </a:r>
                      <a:endParaRPr lang="en-IN" sz="1600" b="1" dirty="0">
                        <a:latin typeface="Book Antiqua" panose="02040602050305030304" pitchFamily="18" charset="0"/>
                      </a:endParaRPr>
                    </a:p>
                  </a:txBody>
                  <a:tcPr marL="35502" marR="35502" marT="17751" marB="17751" anchor="ctr"/>
                </a:tc>
              </a:tr>
              <a:tr h="513904">
                <a:tc>
                  <a:txBody>
                    <a:bodyPr/>
                    <a:lstStyle/>
                    <a:p>
                      <a:pPr>
                        <a:buNone/>
                      </a:pPr>
                      <a:r>
                        <a:rPr lang="en-IN" sz="1400" b="1" dirty="0"/>
                        <a:t>Immunity from Section 270A</a:t>
                      </a:r>
                      <a:endParaRPr lang="en-IN" sz="1400" dirty="0">
                        <a:latin typeface="Book Antiqua" panose="02040602050305030304" pitchFamily="18" charset="0"/>
                      </a:endParaRPr>
                    </a:p>
                  </a:txBody>
                  <a:tcPr marL="35502" marR="35502" marT="17751" marB="17751" anchor="ctr"/>
                </a:tc>
                <a:tc>
                  <a:txBody>
                    <a:bodyPr/>
                    <a:lstStyle/>
                    <a:p>
                      <a:pPr>
                        <a:buNone/>
                      </a:pPr>
                      <a:r>
                        <a:rPr lang="en-IN" sz="1400"/>
                        <a:t>No penalty u/s 270A on such income</a:t>
                      </a:r>
                      <a:endParaRPr lang="en-IN" sz="1400">
                        <a:latin typeface="Book Antiqua" panose="02040602050305030304" pitchFamily="18" charset="0"/>
                      </a:endParaRPr>
                    </a:p>
                  </a:txBody>
                  <a:tcPr marL="35502" marR="35502" marT="17751" marB="17751" anchor="ctr"/>
                </a:tc>
                <a:tc>
                  <a:txBody>
                    <a:bodyPr/>
                    <a:lstStyle/>
                    <a:p>
                      <a:pPr>
                        <a:buNone/>
                      </a:pPr>
                      <a:r>
                        <a:rPr lang="en-IN" sz="1400"/>
                        <a:t>No penalty u/s 270A on such income</a:t>
                      </a:r>
                      <a:endParaRPr lang="en-IN" sz="1400">
                        <a:latin typeface="Book Antiqua" panose="02040602050305030304" pitchFamily="18" charset="0"/>
                      </a:endParaRPr>
                    </a:p>
                  </a:txBody>
                  <a:tcPr marL="35502" marR="35502" marT="17751" marB="17751" anchor="ctr"/>
                </a:tc>
              </a:tr>
              <a:tr h="513904">
                <a:tc>
                  <a:txBody>
                    <a:bodyPr/>
                    <a:lstStyle/>
                    <a:p>
                      <a:pPr>
                        <a:buNone/>
                      </a:pPr>
                      <a:r>
                        <a:rPr lang="en-IN" sz="1400" b="1"/>
                        <a:t>Relevant Assessment Proceedings</a:t>
                      </a:r>
                      <a:endParaRPr lang="en-IN" sz="1400">
                        <a:latin typeface="Book Antiqua" panose="02040602050305030304" pitchFamily="18" charset="0"/>
                      </a:endParaRPr>
                    </a:p>
                  </a:txBody>
                  <a:tcPr marL="35502" marR="35502" marT="17751" marB="17751" anchor="ctr"/>
                </a:tc>
                <a:tc>
                  <a:txBody>
                    <a:bodyPr/>
                    <a:lstStyle/>
                    <a:p>
                      <a:pPr>
                        <a:buNone/>
                      </a:pPr>
                      <a:r>
                        <a:rPr lang="en-IN" sz="1400" dirty="0"/>
                        <a:t>Search assessments u/s 153A/153C</a:t>
                      </a:r>
                      <a:endParaRPr lang="en-IN" sz="1400" dirty="0">
                        <a:latin typeface="Book Antiqua" panose="02040602050305030304" pitchFamily="18" charset="0"/>
                      </a:endParaRPr>
                    </a:p>
                  </a:txBody>
                  <a:tcPr marL="35502" marR="35502" marT="17751" marB="17751" anchor="ctr"/>
                </a:tc>
                <a:tc>
                  <a:txBody>
                    <a:bodyPr/>
                    <a:lstStyle/>
                    <a:p>
                      <a:pPr>
                        <a:buNone/>
                      </a:pPr>
                      <a:r>
                        <a:rPr lang="en-IN" sz="1400"/>
                        <a:t>Regular assessment u/s 143(3), 147, etc.</a:t>
                      </a:r>
                      <a:endParaRPr lang="en-IN" sz="1400">
                        <a:latin typeface="Book Antiqua" panose="02040602050305030304" pitchFamily="18" charset="0"/>
                      </a:endParaRPr>
                    </a:p>
                  </a:txBody>
                  <a:tcPr marL="35502" marR="35502" marT="17751" marB="17751" anchor="ctr"/>
                </a:tc>
              </a:tr>
              <a:tr h="514620">
                <a:tc>
                  <a:txBody>
                    <a:bodyPr/>
                    <a:lstStyle/>
                    <a:p>
                      <a:pPr>
                        <a:buNone/>
                      </a:pPr>
                      <a:r>
                        <a:rPr lang="en-IN" sz="1400" b="1"/>
                        <a:t>Purpose</a:t>
                      </a:r>
                      <a:endParaRPr lang="en-IN" sz="1400">
                        <a:latin typeface="Book Antiqua" panose="02040602050305030304" pitchFamily="18" charset="0"/>
                      </a:endParaRPr>
                    </a:p>
                  </a:txBody>
                  <a:tcPr marL="35502" marR="35502" marT="17751" marB="17751" anchor="ctr"/>
                </a:tc>
                <a:tc>
                  <a:txBody>
                    <a:bodyPr/>
                    <a:lstStyle/>
                    <a:p>
                      <a:pPr>
                        <a:buNone/>
                      </a:pPr>
                      <a:r>
                        <a:rPr lang="en-IN" sz="1400" dirty="0"/>
                        <a:t>To penalize undisclosed income detected in search operations</a:t>
                      </a:r>
                      <a:endParaRPr lang="en-IN" sz="1400" dirty="0">
                        <a:latin typeface="Book Antiqua" panose="02040602050305030304" pitchFamily="18" charset="0"/>
                      </a:endParaRPr>
                    </a:p>
                  </a:txBody>
                  <a:tcPr marL="35502" marR="35502" marT="17751" marB="17751" anchor="ctr"/>
                </a:tc>
                <a:tc>
                  <a:txBody>
                    <a:bodyPr/>
                    <a:lstStyle/>
                    <a:p>
                      <a:pPr>
                        <a:buNone/>
                      </a:pPr>
                      <a:r>
                        <a:rPr lang="en-IN" sz="1400" dirty="0"/>
                        <a:t>To penalize unexplained income taxed under section 115BBE</a:t>
                      </a:r>
                      <a:endParaRPr lang="en-IN" sz="1400" dirty="0">
                        <a:latin typeface="Book Antiqua" panose="02040602050305030304" pitchFamily="18" charset="0"/>
                      </a:endParaRPr>
                    </a:p>
                  </a:txBody>
                  <a:tcPr marL="35502" marR="35502" marT="17751" marB="17751" anchor="ctr"/>
                </a:tc>
              </a:tr>
            </a:tbl>
          </a:graphicData>
        </a:graphic>
      </p:graphicFrame>
      <p:sp>
        <p:nvSpPr>
          <p:cNvPr id="5" name="TextBox 4"/>
          <p:cNvSpPr txBox="1"/>
          <p:nvPr/>
        </p:nvSpPr>
        <p:spPr>
          <a:xfrm>
            <a:off x="3424518" y="32302"/>
            <a:ext cx="6096000" cy="369332"/>
          </a:xfrm>
          <a:prstGeom prst="rect">
            <a:avLst/>
          </a:prstGeom>
          <a:noFill/>
        </p:spPr>
        <p:txBody>
          <a:bodyPr wrap="square">
            <a:spAutoFit/>
          </a:bodyPr>
          <a:lstStyle/>
          <a:p>
            <a:pPr>
              <a:buNone/>
            </a:pPr>
            <a:r>
              <a:rPr lang="en-IN" b="1" dirty="0">
                <a:latin typeface="Bookman Old Style" panose="02050604050505020204" pitchFamily="18" charset="0"/>
              </a:rPr>
              <a:t>Section 271AAB vs Section 271AAC</a:t>
            </a:r>
            <a:endParaRPr lang="en-IN" b="1" dirty="0">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41" y="510988"/>
            <a:ext cx="11349318" cy="3970318"/>
          </a:xfrm>
          <a:prstGeom prst="rect">
            <a:avLst/>
          </a:prstGeom>
          <a:noFill/>
        </p:spPr>
        <p:txBody>
          <a:bodyPr wrap="square" rtlCol="0">
            <a:spAutoFit/>
          </a:bodyPr>
          <a:lstStyle/>
          <a:p>
            <a:r>
              <a:rPr lang="en-IN" b="1" dirty="0"/>
              <a:t>Illustration</a:t>
            </a:r>
            <a:endParaRPr lang="en-IN" b="1" dirty="0"/>
          </a:p>
          <a:p>
            <a:r>
              <a:rPr lang="en-IN" b="1" dirty="0"/>
              <a:t>Search Case</a:t>
            </a:r>
            <a:endParaRPr lang="en-IN" b="1" dirty="0"/>
          </a:p>
          <a:p>
            <a:r>
              <a:rPr lang="en-IN" dirty="0"/>
              <a:t>Search u/s 132 conducted. </a:t>
            </a:r>
            <a:endParaRPr lang="en-IN" dirty="0"/>
          </a:p>
          <a:p>
            <a:r>
              <a:rPr lang="en-IN" dirty="0"/>
              <a:t>Undisclosed income found: ₹1 crore. </a:t>
            </a:r>
            <a:endParaRPr lang="en-IN" dirty="0"/>
          </a:p>
          <a:p>
            <a:r>
              <a:rPr lang="en-IN" dirty="0"/>
              <a:t>Penalty u/s 271AAB: </a:t>
            </a:r>
            <a:endParaRPr lang="en-IN" dirty="0"/>
          </a:p>
          <a:p>
            <a:pPr lvl="1"/>
            <a:r>
              <a:rPr lang="en-IN" b="1" dirty="0"/>
              <a:t>30%</a:t>
            </a:r>
            <a:r>
              <a:rPr lang="en-IN" dirty="0"/>
              <a:t> (if conditions satisfied) = ₹30 lakh. </a:t>
            </a:r>
            <a:endParaRPr lang="en-IN" dirty="0"/>
          </a:p>
          <a:p>
            <a:pPr lvl="1"/>
            <a:r>
              <a:rPr lang="en-IN" dirty="0"/>
              <a:t>Otherwise </a:t>
            </a:r>
            <a:r>
              <a:rPr lang="en-IN" b="1" dirty="0"/>
              <a:t>60%</a:t>
            </a:r>
            <a:r>
              <a:rPr lang="en-IN" dirty="0"/>
              <a:t> = ₹60 lakh. </a:t>
            </a:r>
            <a:endParaRPr lang="en-IN" dirty="0"/>
          </a:p>
          <a:p>
            <a:pPr lvl="1"/>
            <a:endParaRPr lang="en-IN" dirty="0"/>
          </a:p>
          <a:p>
            <a:pPr lvl="1"/>
            <a:endParaRPr lang="en-IN" dirty="0"/>
          </a:p>
          <a:p>
            <a:r>
              <a:rPr lang="en-IN" b="1" dirty="0"/>
              <a:t>Normal Assessment</a:t>
            </a:r>
            <a:endParaRPr lang="en-IN" b="1" dirty="0"/>
          </a:p>
          <a:p>
            <a:r>
              <a:rPr lang="en-IN" dirty="0"/>
              <a:t>Addition u/s 69A: ₹1 crore. </a:t>
            </a:r>
            <a:endParaRPr lang="en-IN" dirty="0"/>
          </a:p>
          <a:p>
            <a:r>
              <a:rPr lang="en-IN" dirty="0"/>
              <a:t>Tax u/s 115BBE @ 60% = ₹60 lakh. </a:t>
            </a:r>
            <a:endParaRPr lang="en-IN" dirty="0"/>
          </a:p>
          <a:p>
            <a:r>
              <a:rPr lang="en-IN" dirty="0"/>
              <a:t>Penalty u/s 271AAC = </a:t>
            </a:r>
            <a:r>
              <a:rPr lang="en-IN" b="1" dirty="0"/>
              <a:t>10% of tax payable</a:t>
            </a:r>
            <a:r>
              <a:rPr lang="en-IN" dirty="0"/>
              <a:t> = ₹6 lakh.</a:t>
            </a:r>
            <a:endParaRPr lang="en-IN" dirty="0"/>
          </a:p>
          <a:p>
            <a:endParaRPr lang="en-IN" dirty="0"/>
          </a:p>
        </p:txBody>
      </p:sp>
      <p:graphicFrame>
        <p:nvGraphicFramePr>
          <p:cNvPr id="3" name="Table 2"/>
          <p:cNvGraphicFramePr>
            <a:graphicFrameLocks noGrp="1"/>
          </p:cNvGraphicFramePr>
          <p:nvPr/>
        </p:nvGraphicFramePr>
        <p:xfrm>
          <a:off x="6544235" y="2667000"/>
          <a:ext cx="4958790" cy="1463040"/>
        </p:xfrm>
        <a:graphic>
          <a:graphicData uri="http://schemas.openxmlformats.org/drawingml/2006/table">
            <a:tbl>
              <a:tblPr/>
              <a:tblGrid>
                <a:gridCol w="1652930"/>
                <a:gridCol w="1652930"/>
                <a:gridCol w="1652930"/>
              </a:tblGrid>
              <a:tr h="205339">
                <a:tc>
                  <a:txBody>
                    <a:bodyPr/>
                    <a:lstStyle/>
                    <a:p>
                      <a:pPr>
                        <a:buNone/>
                      </a:pPr>
                      <a:endParaRPr lang="en-IN" dirty="0"/>
                    </a:p>
                  </a:txBody>
                  <a:tcPr anchor="ctr">
                    <a:lnL>
                      <a:noFill/>
                    </a:lnL>
                    <a:lnR>
                      <a:noFill/>
                    </a:lnR>
                    <a:lnT>
                      <a:noFill/>
                    </a:lnT>
                    <a:lnB>
                      <a:noFill/>
                    </a:lnB>
                    <a:noFill/>
                  </a:tcPr>
                </a:tc>
                <a:tc>
                  <a:txBody>
                    <a:bodyPr/>
                    <a:lstStyle/>
                    <a:p>
                      <a:pPr>
                        <a:buNone/>
                      </a:pPr>
                      <a:endParaRPr lang="en-IN" dirty="0"/>
                    </a:p>
                  </a:txBody>
                  <a:tcPr anchor="ctr">
                    <a:lnL>
                      <a:noFill/>
                    </a:lnL>
                    <a:lnR>
                      <a:noFill/>
                    </a:lnR>
                    <a:lnT>
                      <a:noFill/>
                    </a:lnT>
                    <a:lnB>
                      <a:noFill/>
                    </a:lnB>
                    <a:noFill/>
                  </a:tcPr>
                </a:tc>
                <a:tc>
                  <a:txBody>
                    <a:bodyPr/>
                    <a:lstStyle/>
                    <a:p>
                      <a:pPr>
                        <a:buNone/>
                      </a:pPr>
                      <a:endParaRPr lang="en-IN"/>
                    </a:p>
                  </a:txBody>
                  <a:tcPr anchor="ctr">
                    <a:lnL>
                      <a:noFill/>
                    </a:lnL>
                    <a:lnR>
                      <a:noFill/>
                    </a:lnR>
                    <a:lnT>
                      <a:noFill/>
                    </a:lnT>
                    <a:lnB>
                      <a:noFill/>
                    </a:lnB>
                    <a:noFill/>
                  </a:tcPr>
                </a:tc>
              </a:tr>
              <a:tr h="359343">
                <a:tc>
                  <a:txBody>
                    <a:bodyPr/>
                    <a:lstStyle/>
                    <a:p>
                      <a:pPr>
                        <a:buNone/>
                      </a:pPr>
                      <a:endParaRPr lang="en-IN" dirty="0"/>
                    </a:p>
                  </a:txBody>
                  <a:tcPr anchor="ctr">
                    <a:lnL>
                      <a:noFill/>
                    </a:lnL>
                    <a:lnR>
                      <a:noFill/>
                    </a:lnR>
                    <a:lnT>
                      <a:noFill/>
                    </a:lnT>
                    <a:lnB>
                      <a:noFill/>
                    </a:lnB>
                    <a:noFill/>
                  </a:tcPr>
                </a:tc>
                <a:tc>
                  <a:txBody>
                    <a:bodyPr/>
                    <a:lstStyle/>
                    <a:p>
                      <a:pPr>
                        <a:buNone/>
                      </a:pPr>
                      <a:endParaRPr lang="en-IN" dirty="0"/>
                    </a:p>
                  </a:txBody>
                  <a:tcPr anchor="ctr">
                    <a:lnL>
                      <a:noFill/>
                    </a:lnL>
                    <a:lnR>
                      <a:noFill/>
                    </a:lnR>
                    <a:lnT>
                      <a:noFill/>
                    </a:lnT>
                    <a:lnB>
                      <a:noFill/>
                    </a:lnB>
                    <a:noFill/>
                  </a:tcPr>
                </a:tc>
                <a:tc>
                  <a:txBody>
                    <a:bodyPr/>
                    <a:lstStyle/>
                    <a:p>
                      <a:pPr>
                        <a:buNone/>
                      </a:pPr>
                      <a:endParaRPr lang="en-IN" dirty="0"/>
                    </a:p>
                  </a:txBody>
                  <a:tcPr anchor="ctr">
                    <a:lnL>
                      <a:noFill/>
                    </a:lnL>
                    <a:lnR>
                      <a:noFill/>
                    </a:lnR>
                    <a:lnT>
                      <a:noFill/>
                    </a:lnT>
                    <a:lnB>
                      <a:noFill/>
                    </a:lnB>
                    <a:noFill/>
                  </a:tcPr>
                </a:tc>
              </a:tr>
              <a:tr h="205339">
                <a:tc>
                  <a:txBody>
                    <a:bodyPr/>
                    <a:lstStyle/>
                    <a:p>
                      <a:pPr>
                        <a:buNone/>
                      </a:pPr>
                      <a:endParaRPr lang="en-IN" dirty="0"/>
                    </a:p>
                  </a:txBody>
                  <a:tcPr anchor="ctr">
                    <a:lnL>
                      <a:noFill/>
                    </a:lnL>
                    <a:lnR>
                      <a:noFill/>
                    </a:lnR>
                    <a:lnT>
                      <a:noFill/>
                    </a:lnT>
                    <a:lnB>
                      <a:noFill/>
                    </a:lnB>
                    <a:noFill/>
                  </a:tcPr>
                </a:tc>
                <a:tc>
                  <a:txBody>
                    <a:bodyPr/>
                    <a:lstStyle/>
                    <a:p>
                      <a:pPr>
                        <a:buNone/>
                      </a:pPr>
                      <a:endParaRPr lang="en-IN"/>
                    </a:p>
                  </a:txBody>
                  <a:tcPr anchor="ctr">
                    <a:lnL>
                      <a:noFill/>
                    </a:lnL>
                    <a:lnR>
                      <a:noFill/>
                    </a:lnR>
                    <a:lnT>
                      <a:noFill/>
                    </a:lnT>
                    <a:lnB>
                      <a:noFill/>
                    </a:lnB>
                    <a:noFill/>
                  </a:tcPr>
                </a:tc>
                <a:tc>
                  <a:txBody>
                    <a:bodyPr/>
                    <a:lstStyle/>
                    <a:p>
                      <a:pPr>
                        <a:buNone/>
                      </a:pPr>
                      <a:endParaRPr lang="en-IN"/>
                    </a:p>
                  </a:txBody>
                  <a:tcPr anchor="ctr">
                    <a:lnL>
                      <a:noFill/>
                    </a:lnL>
                    <a:lnR>
                      <a:noFill/>
                    </a:lnR>
                    <a:lnT>
                      <a:noFill/>
                    </a:lnT>
                    <a:lnB>
                      <a:noFill/>
                    </a:lnB>
                    <a:noFill/>
                  </a:tcPr>
                </a:tc>
              </a:tr>
              <a:tr h="205339">
                <a:tc>
                  <a:txBody>
                    <a:bodyPr/>
                    <a:lstStyle/>
                    <a:p>
                      <a:pPr>
                        <a:buNone/>
                      </a:pPr>
                      <a:endParaRPr lang="en-IN" dirty="0"/>
                    </a:p>
                  </a:txBody>
                  <a:tcPr anchor="ctr">
                    <a:lnL>
                      <a:noFill/>
                    </a:lnL>
                    <a:lnR>
                      <a:noFill/>
                    </a:lnR>
                    <a:lnT>
                      <a:noFill/>
                    </a:lnT>
                    <a:lnB>
                      <a:noFill/>
                    </a:lnB>
                    <a:noFill/>
                  </a:tcPr>
                </a:tc>
                <a:tc>
                  <a:txBody>
                    <a:bodyPr/>
                    <a:lstStyle/>
                    <a:p>
                      <a:pPr>
                        <a:buNone/>
                      </a:pPr>
                      <a:endParaRPr lang="en-IN" dirty="0"/>
                    </a:p>
                  </a:txBody>
                  <a:tcPr anchor="ctr">
                    <a:lnL>
                      <a:noFill/>
                    </a:lnL>
                    <a:lnR>
                      <a:noFill/>
                    </a:lnR>
                    <a:lnT>
                      <a:noFill/>
                    </a:lnT>
                    <a:lnB>
                      <a:noFill/>
                    </a:lnB>
                    <a:noFill/>
                  </a:tcPr>
                </a:tc>
                <a:tc>
                  <a:txBody>
                    <a:bodyPr/>
                    <a:lstStyle/>
                    <a:p>
                      <a:pPr>
                        <a:buNone/>
                      </a:pPr>
                      <a:endParaRPr lang="en-IN" dirty="0"/>
                    </a:p>
                  </a:txBody>
                  <a:tcPr anchor="ctr">
                    <a:lnL>
                      <a:noFill/>
                    </a:lnL>
                    <a:lnR>
                      <a:noFill/>
                    </a:lnR>
                    <a:lnT>
                      <a:noFill/>
                    </a:lnT>
                    <a:lnB>
                      <a:noFill/>
                    </a:lnB>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6</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false entry, </a:t>
            </a:r>
            <a:r>
              <a:rPr lang="en-US" sz="2000" b="1" dirty="0" err="1">
                <a:solidFill>
                  <a:srgbClr val="FFFFFF"/>
                </a:solidFill>
                <a:latin typeface="Cambria" panose="02040503050406030204" pitchFamily="34" charset="0"/>
                <a:ea typeface="Cambria" panose="02040503050406030204" pitchFamily="34" charset="-122"/>
                <a:cs typeface="Cambria" panose="02040503050406030204" pitchFamily="34" charset="-120"/>
              </a:rPr>
              <a:t>etc</a:t>
            </a: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 in the books of account</a:t>
            </a: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271AAD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42900" indent="-342900" algn="just">
              <a:lnSpc>
                <a:spcPct val="150000"/>
              </a:lnSpc>
              <a:buAutoNum type="arabicParenBoth"/>
            </a:pPr>
            <a:r>
              <a:rPr lang="en-US" sz="1400" b="0" i="0" dirty="0">
                <a:effectLst/>
                <a:latin typeface="Calibri" panose="020F0502020204030204" pitchFamily="34" charset="0"/>
                <a:cs typeface="Calibri" panose="020F0502020204030204" pitchFamily="34" charset="0"/>
              </a:rPr>
              <a:t>Without prejudice to any other provisions of this Act, if during any proceeding under this Act, it is found that in the books of account maintained by any person there is—</a:t>
            </a:r>
            <a:endParaRPr lang="en-US" sz="1400" b="0" i="0" dirty="0">
              <a:effectLst/>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A false entry; or</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An omission of any entry which is relevant for computation of total income of such person, to evade tax liability,</a:t>
            </a:r>
            <a:endParaRPr lang="en-US" sz="1400" dirty="0">
              <a:latin typeface="Calibri" panose="020F0502020204030204" pitchFamily="34" charset="0"/>
              <a:cs typeface="Calibri" panose="020F0502020204030204" pitchFamily="34" charset="0"/>
            </a:endParaRPr>
          </a:p>
          <a:p>
            <a:pPr algn="just">
              <a:lnSpc>
                <a:spcPct val="150000"/>
              </a:lnSpc>
            </a:pPr>
            <a:r>
              <a:rPr lang="en-US" sz="1400" b="0" i="0" dirty="0">
                <a:effectLst/>
                <a:latin typeface="Calibri" panose="020F0502020204030204" pitchFamily="34" charset="0"/>
                <a:cs typeface="Calibri" panose="020F0502020204030204" pitchFamily="34" charset="0"/>
              </a:rPr>
              <a:t>the Assessing Officer or the Joint Commissioner (Appeals) or the Commissioner (Appeals), may direct that such person shall pay by way of penalty a sum equal to the aggregate amount of such false or omitted entry.</a:t>
            </a:r>
            <a:endParaRPr lang="en-US" sz="140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444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marL="342900" indent="-342900" algn="just">
              <a:lnSpc>
                <a:spcPct val="150000"/>
              </a:lnSpc>
              <a:buAutoNum type="arabicParenBoth"/>
            </a:pPr>
            <a:r>
              <a:rPr lang="en-US" sz="1400" dirty="0">
                <a:latin typeface="Calibri" panose="020F0502020204030204" pitchFamily="34" charset="0"/>
                <a:cs typeface="Calibri" panose="020F0502020204030204" pitchFamily="34" charset="0"/>
              </a:rPr>
              <a:t>The Assessing Officer or the Joint Commissioner (Appeals) or the Commissioner (Appeals), may impose a penalty equal to the aggregate amount of false or omitted entry, where during any proceeding under this Act, it is found that in the books of account maintained by any person there is—</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solidFill>
                  <a:srgbClr val="1C1C24"/>
                </a:solidFill>
                <a:latin typeface="Calibri" panose="020F0502020204030204" pitchFamily="34" charset="0"/>
                <a:cs typeface="Calibri" panose="020F0502020204030204" pitchFamily="34" charset="0"/>
              </a:rPr>
              <a:t>A false </a:t>
            </a:r>
            <a:r>
              <a:rPr lang="en-US" sz="1400" dirty="0">
                <a:latin typeface="Calibri" panose="020F0502020204030204" pitchFamily="34" charset="0"/>
                <a:cs typeface="Calibri" panose="020F0502020204030204" pitchFamily="34" charset="0"/>
              </a:rPr>
              <a:t>entry; or</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An omission of any entry which is relevant for computation of total income of such person, to evade tax liability.</a:t>
            </a:r>
            <a:endParaRPr lang="en-US" sz="1400" dirty="0">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271AAD</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444</a:t>
            </a:r>
            <a:r>
              <a:rPr lang="en-US" sz="1400" dirty="0">
                <a:solidFill>
                  <a:srgbClr val="1C1C24"/>
                </a:solidFill>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Penalty quantum unchanged (i.e., penalty continues to be equal to aggregate amount of false or omitted entry.)</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Explanation defining “False entry” shifted to a separate sub-section 3.</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565392"/>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98756"/>
            <a:ext cx="4161183" cy="6565392"/>
          </a:xfrm>
          <a:prstGeom prst="rect">
            <a:avLst/>
          </a:prstGeom>
          <a:noFill/>
        </p:spPr>
        <p:txBody>
          <a:bodyPr wrap="square" rtlCol="0" anchor="t"/>
          <a:lstStyle/>
          <a:p>
            <a:pPr algn="just">
              <a:lnSpc>
                <a:spcPct val="150000"/>
              </a:lnSpc>
            </a:pPr>
            <a:r>
              <a:rPr lang="en-US" sz="1200" dirty="0">
                <a:solidFill>
                  <a:srgbClr val="1C1C24"/>
                </a:solidFill>
                <a:latin typeface="Calibri" panose="020F0502020204030204" pitchFamily="34" charset="0"/>
                <a:cs typeface="Calibri" panose="020F0502020204030204" pitchFamily="34" charset="0"/>
              </a:rPr>
              <a:t>(2) </a:t>
            </a:r>
            <a:r>
              <a:rPr lang="en-US" sz="1200" b="0" i="0" dirty="0">
                <a:solidFill>
                  <a:srgbClr val="1C1C24"/>
                </a:solidFill>
                <a:effectLst/>
                <a:latin typeface="Calibri" panose="020F0502020204030204" pitchFamily="34" charset="0"/>
                <a:cs typeface="Calibri" panose="020F0502020204030204" pitchFamily="34" charset="0"/>
              </a:rPr>
              <a:t>Without prejudice to the provisions of sub-section (1), the AO or the Joint Commissioner (Appeals) or the Commissioner (Appeals) may direct that any other person, who causes the person referred to in sub-section (1) in any manner to make a false entry or omits or causes to omit any entry referred to in that sub-section, shall pay by way of penalty a sum equal to the aggregate amount of such false or omitted entry.</a:t>
            </a:r>
            <a:endParaRPr lang="en-US" sz="1200" b="0" i="0" dirty="0">
              <a:solidFill>
                <a:srgbClr val="1C1C24"/>
              </a:solidFill>
              <a:effectLst/>
              <a:latin typeface="Calibri" panose="020F0502020204030204" pitchFamily="34" charset="0"/>
              <a:cs typeface="Calibri" panose="020F0502020204030204" pitchFamily="34" charset="0"/>
            </a:endParaRPr>
          </a:p>
          <a:p>
            <a:pPr algn="just">
              <a:lnSpc>
                <a:spcPct val="150000"/>
              </a:lnSpc>
            </a:pPr>
            <a:r>
              <a:rPr lang="en-US" sz="1200" i="1" dirty="0">
                <a:solidFill>
                  <a:srgbClr val="1C1C24"/>
                </a:solidFill>
                <a:latin typeface="Calibri" panose="020F0502020204030204" pitchFamily="34" charset="0"/>
                <a:cs typeface="Calibri" panose="020F0502020204030204" pitchFamily="34" charset="0"/>
              </a:rPr>
              <a:t>Explanation.</a:t>
            </a:r>
            <a:r>
              <a:rPr lang="en-US" sz="1200" dirty="0">
                <a:solidFill>
                  <a:srgbClr val="1C1C24"/>
                </a:solidFill>
                <a:latin typeface="Calibri" panose="020F0502020204030204" pitchFamily="34" charset="0"/>
                <a:cs typeface="Calibri" panose="020F0502020204030204" pitchFamily="34" charset="0"/>
              </a:rPr>
              <a:t>—For the purposes of this section, “false entry” includes use or intention to use—</a:t>
            </a:r>
            <a:endParaRPr lang="en-US" sz="1200" dirty="0">
              <a:solidFill>
                <a:srgbClr val="1C1C24"/>
              </a:solidFill>
              <a:latin typeface="Calibri" panose="020F0502020204030204" pitchFamily="34" charset="0"/>
              <a:cs typeface="Calibri" panose="020F0502020204030204" pitchFamily="34" charset="0"/>
            </a:endParaRPr>
          </a:p>
          <a:p>
            <a:pPr marL="228600" indent="-2286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forged or falsified documents such as a false invoice or, in general, a false piece of documentary evidence; or</a:t>
            </a:r>
            <a:endParaRPr lang="en-US" sz="1200" b="0" i="0" dirty="0">
              <a:solidFill>
                <a:srgbClr val="1C1C24"/>
              </a:solidFill>
              <a:effectLst/>
              <a:latin typeface="Calibri" panose="020F0502020204030204" pitchFamily="34" charset="0"/>
              <a:cs typeface="Calibri" panose="020F0502020204030204" pitchFamily="34" charset="0"/>
            </a:endParaRPr>
          </a:p>
          <a:p>
            <a:pPr marL="228600" indent="-2286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invoice in respect of supply or receipt of goods or services or both issued by the person or any other person without actual supply or receipt of such goods or services or both; or</a:t>
            </a:r>
            <a:endParaRPr lang="en-US" sz="1200" dirty="0">
              <a:solidFill>
                <a:srgbClr val="1C1C24"/>
              </a:solidFill>
              <a:latin typeface="Calibri" panose="020F0502020204030204" pitchFamily="34" charset="0"/>
              <a:cs typeface="Calibri" panose="020F0502020204030204" pitchFamily="34" charset="0"/>
            </a:endParaRPr>
          </a:p>
          <a:p>
            <a:pPr marL="228600" indent="-2286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invoice in respect of supply or receipt of goods or services or both to or from a person who does not exist.</a:t>
            </a:r>
            <a:endParaRPr lang="en-US" sz="1200" dirty="0">
              <a:solidFill>
                <a:srgbClr val="1C1C24"/>
              </a:solidFill>
              <a:latin typeface="Calibri" panose="020F0502020204030204" pitchFamily="34" charset="0"/>
              <a:cs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66591" y="91440"/>
            <a:ext cx="4653965" cy="6565391"/>
          </a:xfrm>
          <a:prstGeom prst="rect">
            <a:avLst/>
          </a:prstGeom>
          <a:solidFill>
            <a:srgbClr val="FEF5E7"/>
          </a:solidFill>
          <a:ln w="6350">
            <a:solidFill>
              <a:srgbClr val="B0BEC5"/>
            </a:solidFill>
            <a:prstDash val="solid"/>
          </a:ln>
        </p:spPr>
        <p:txBody>
          <a:bodyPr/>
          <a:lstStyle/>
          <a:p>
            <a:pPr algn="just">
              <a:lnSpc>
                <a:spcPct val="150000"/>
              </a:lnSpc>
            </a:pPr>
            <a:r>
              <a:rPr lang="en-US" sz="1200" dirty="0">
                <a:solidFill>
                  <a:srgbClr val="1C1C24"/>
                </a:solidFill>
                <a:latin typeface="Calibri" panose="020F0502020204030204" pitchFamily="34" charset="0"/>
                <a:cs typeface="Calibri" panose="020F0502020204030204" pitchFamily="34" charset="0"/>
              </a:rPr>
              <a:t>(2) Without prejudice to sub-section (1), the Assessing Officer or the Joint Commissioner (Appeals) or the Commissioner (Appeals) may impose a penalty equal to the aggregated amount of false or omitted entry, on any other person, who causes the person referred to in the said sub-section in any manner to make a false entry or omits or causes to omit any entry referred to in that sub-section.</a:t>
            </a:r>
            <a:endParaRPr lang="en-US" sz="1200" dirty="0">
              <a:solidFill>
                <a:srgbClr val="1C1C24"/>
              </a:solidFill>
              <a:latin typeface="Calibri" panose="020F0502020204030204" pitchFamily="34" charset="0"/>
              <a:cs typeface="Calibri" panose="020F0502020204030204" pitchFamily="34" charset="0"/>
            </a:endParaRPr>
          </a:p>
          <a:p>
            <a:pPr algn="just">
              <a:lnSpc>
                <a:spcPct val="150000"/>
              </a:lnSpc>
            </a:pPr>
            <a:r>
              <a:rPr lang="en-US" sz="1200" dirty="0">
                <a:solidFill>
                  <a:srgbClr val="1C1C24"/>
                </a:solidFill>
                <a:latin typeface="Calibri" panose="020F0502020204030204" pitchFamily="34" charset="0"/>
                <a:cs typeface="Calibri" panose="020F0502020204030204" pitchFamily="34" charset="0"/>
              </a:rPr>
              <a:t>(3) For the purposes of this section, the expression “false entry” includes use or intention to use—</a:t>
            </a:r>
            <a:endParaRPr lang="en-US" sz="1200" dirty="0">
              <a:solidFill>
                <a:srgbClr val="1C1C24"/>
              </a:solidFill>
              <a:latin typeface="Calibri" panose="020F0502020204030204" pitchFamily="34" charset="0"/>
              <a:cs typeface="Calibri" panose="020F0502020204030204" pitchFamily="34" charset="0"/>
            </a:endParaRPr>
          </a:p>
          <a:p>
            <a:pPr marL="228600" indent="-2286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forged or falsified documents such as a false invoice or, in general, a false piece of documentary evidence; or</a:t>
            </a:r>
            <a:endParaRPr lang="en-US" sz="1200" b="0" i="0" dirty="0">
              <a:solidFill>
                <a:srgbClr val="1C1C24"/>
              </a:solidFill>
              <a:effectLst/>
              <a:latin typeface="Calibri" panose="020F0502020204030204" pitchFamily="34" charset="0"/>
              <a:cs typeface="Calibri" panose="020F0502020204030204" pitchFamily="34" charset="0"/>
            </a:endParaRPr>
          </a:p>
          <a:p>
            <a:pPr marL="228600" indent="-2286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invoice in respect of supply or receipt of goods or services or both issued by the person or any other person without actual supply or receipt of such goods or services or both; or</a:t>
            </a:r>
            <a:endParaRPr lang="en-US" sz="1200" dirty="0">
              <a:solidFill>
                <a:srgbClr val="1C1C24"/>
              </a:solidFill>
              <a:latin typeface="Calibri" panose="020F0502020204030204" pitchFamily="34" charset="0"/>
              <a:cs typeface="Calibri" panose="020F0502020204030204" pitchFamily="34" charset="0"/>
            </a:endParaRPr>
          </a:p>
          <a:p>
            <a:pPr marL="228600" indent="-2286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invoice in respect of supply or receipt of goods or services or both to or from a person who does not exist.</a:t>
            </a:r>
            <a:endParaRPr lang="en-US" sz="1200" dirty="0">
              <a:solidFill>
                <a:srgbClr val="1C1C24"/>
              </a:solidFill>
              <a:latin typeface="Calibri" panose="020F0502020204030204" pitchFamily="34" charset="0"/>
              <a:cs typeface="Calibri" panose="020F0502020204030204" pitchFamily="34" charset="0"/>
            </a:endParaRPr>
          </a:p>
          <a:p>
            <a:pPr algn="just">
              <a:lnSpc>
                <a:spcPct val="150000"/>
              </a:lnSpc>
            </a:pPr>
            <a:endParaRPr lang="en-US" sz="12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565391"/>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7</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get accounts audited</a:t>
            </a: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271B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algn="just">
              <a:lnSpc>
                <a:spcPct val="150000"/>
              </a:lnSpc>
            </a:pPr>
            <a:r>
              <a:rPr lang="en-US" sz="1400" b="0" i="0" dirty="0">
                <a:solidFill>
                  <a:srgbClr val="1C1C24"/>
                </a:solidFill>
                <a:effectLst/>
                <a:latin typeface="Calibri" panose="020F0502020204030204" pitchFamily="34" charset="0"/>
                <a:cs typeface="Calibri" panose="020F0502020204030204" pitchFamily="34" charset="0"/>
              </a:rPr>
              <a:t>If any person fails to get his accounts audited in respect of any previous year or years relevant to an assessment year or furnish a report of such audit as required under </a:t>
            </a:r>
            <a:r>
              <a:rPr lang="en-US" sz="1400" b="0" i="0" u="sng" dirty="0">
                <a:solidFill>
                  <a:srgbClr val="076BCF"/>
                </a:solidFill>
                <a:effectLst/>
                <a:latin typeface="Calibri" panose="020F0502020204030204" pitchFamily="34" charset="0"/>
                <a:cs typeface="Calibri" panose="020F0502020204030204" pitchFamily="34" charset="0"/>
              </a:rPr>
              <a:t>section 44AB</a:t>
            </a:r>
            <a:r>
              <a:rPr lang="en-US" sz="1400" b="0" i="0" dirty="0">
                <a:solidFill>
                  <a:srgbClr val="1C1C24"/>
                </a:solidFill>
                <a:effectLst/>
                <a:latin typeface="Calibri" panose="020F0502020204030204" pitchFamily="34" charset="0"/>
                <a:cs typeface="Calibri" panose="020F0502020204030204" pitchFamily="34" charset="0"/>
              </a:rPr>
              <a:t>, the Assessing Officer may direct that such person shall pay, by way of penalty, a sum equal to one-half per cent of the total sales, turnover or gross receipts, as the case may be, in business, or of the gross receipts in profession, in such previous year or years or a sum of one hundred fifty thousand rupees, whichever is less.</a:t>
            </a:r>
            <a:endParaRPr lang="en-US" sz="140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446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marL="342900" indent="-342900" algn="just">
              <a:lnSpc>
                <a:spcPct val="150000"/>
              </a:lnSpc>
              <a:buAutoNum type="arabicParenBoth"/>
            </a:pPr>
            <a:r>
              <a:rPr lang="en-US" sz="1400" b="0" dirty="0">
                <a:solidFill>
                  <a:srgbClr val="1C1C24"/>
                </a:solidFill>
                <a:effectLst/>
                <a:latin typeface="Calibri" panose="020F0502020204030204" pitchFamily="34" charset="0"/>
                <a:cs typeface="Calibri" panose="020F0502020204030204" pitchFamily="34" charset="0"/>
              </a:rPr>
              <a:t>If any person who is required to furnish a statement in respect of a transaction of a crypto-asset under </a:t>
            </a:r>
            <a:r>
              <a:rPr lang="en-US" sz="1400" b="0" u="sng" dirty="0">
                <a:solidFill>
                  <a:srgbClr val="076BCF"/>
                </a:solidFill>
                <a:effectLst/>
                <a:latin typeface="Calibri" panose="020F0502020204030204" pitchFamily="34" charset="0"/>
                <a:cs typeface="Calibri" panose="020F0502020204030204" pitchFamily="34" charset="0"/>
              </a:rPr>
              <a:t>section 509(1)</a:t>
            </a:r>
            <a:r>
              <a:rPr lang="en-US" sz="1400" b="0" dirty="0">
                <a:solidFill>
                  <a:srgbClr val="1C1C24"/>
                </a:solidFill>
                <a:effectLst/>
                <a:latin typeface="Calibri" panose="020F0502020204030204" pitchFamily="34" charset="0"/>
                <a:cs typeface="Calibri" panose="020F0502020204030204" pitchFamily="34" charset="0"/>
              </a:rPr>
              <a:t>, fails to furnish such statement within the time prescribed under the said section, the prescribed income-tax authority under that section may impose on him, a penalty of Rs. 200 for every day for which such failure continues.</a:t>
            </a:r>
            <a:endParaRPr lang="en-US" sz="1400" b="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rabicParenBoth"/>
            </a:pPr>
            <a:r>
              <a:rPr lang="en-US" sz="1400" b="0" dirty="0">
                <a:solidFill>
                  <a:srgbClr val="1C1C24"/>
                </a:solidFill>
                <a:effectLst/>
                <a:latin typeface="Calibri" panose="020F0502020204030204" pitchFamily="34" charset="0"/>
                <a:cs typeface="Calibri" panose="020F0502020204030204" pitchFamily="34" charset="0"/>
              </a:rPr>
              <a:t>The prescribed income-tax authority may impose a penalty of Rs. 50,000 on a person referred in sub-section (1), if such person—</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b="0" dirty="0">
                <a:solidFill>
                  <a:srgbClr val="1C1C24"/>
                </a:solidFill>
                <a:effectLst/>
                <a:latin typeface="Calibri" panose="020F0502020204030204" pitchFamily="34" charset="0"/>
                <a:cs typeface="Calibri" panose="020F0502020204030204" pitchFamily="34" charset="0"/>
              </a:rPr>
              <a:t>provides inaccurate information in the statement and fails to remove such inaccuracy as per </a:t>
            </a:r>
            <a:r>
              <a:rPr lang="en-US" sz="1400" b="0" u="sng" dirty="0">
                <a:solidFill>
                  <a:srgbClr val="076BCF"/>
                </a:solidFill>
                <a:effectLst/>
                <a:latin typeface="Calibri" panose="020F0502020204030204" pitchFamily="34" charset="0"/>
                <a:cs typeface="Calibri" panose="020F0502020204030204" pitchFamily="34" charset="0"/>
              </a:rPr>
              <a:t>section 509(4)</a:t>
            </a:r>
            <a:r>
              <a:rPr lang="en-US" sz="1400" b="0" dirty="0">
                <a:solidFill>
                  <a:srgbClr val="1C1C24"/>
                </a:solidFill>
                <a:effectLst/>
                <a:latin typeface="Calibri" panose="020F0502020204030204" pitchFamily="34" charset="0"/>
                <a:cs typeface="Calibri" panose="020F0502020204030204" pitchFamily="34" charset="0"/>
              </a:rPr>
              <a:t>; or</a:t>
            </a:r>
            <a:endParaRPr lang="en-US" sz="1400" b="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b="0" dirty="0">
                <a:solidFill>
                  <a:srgbClr val="1C1C24"/>
                </a:solidFill>
                <a:effectLst/>
                <a:latin typeface="Calibri" panose="020F0502020204030204" pitchFamily="34" charset="0"/>
                <a:cs typeface="Calibri" panose="020F0502020204030204" pitchFamily="34" charset="0"/>
              </a:rPr>
              <a:t>fails to comply with due diligence the requirement under </a:t>
            </a:r>
            <a:r>
              <a:rPr lang="en-US" sz="1400" b="0" u="sng" dirty="0">
                <a:solidFill>
                  <a:srgbClr val="076BCF"/>
                </a:solidFill>
                <a:effectLst/>
                <a:latin typeface="Calibri" panose="020F0502020204030204" pitchFamily="34" charset="0"/>
                <a:cs typeface="Calibri" panose="020F0502020204030204" pitchFamily="34" charset="0"/>
              </a:rPr>
              <a:t>section 509(5)</a:t>
            </a:r>
            <a:r>
              <a:rPr lang="en-US" sz="1400" b="0" dirty="0">
                <a:solidFill>
                  <a:srgbClr val="1C1C24"/>
                </a:solidFill>
                <a:effectLst/>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completely substituted by the Finance Act, 2026 (</a:t>
            </a:r>
            <a:r>
              <a:rPr lang="en-US" sz="1400" b="1" dirty="0" err="1">
                <a:solidFill>
                  <a:srgbClr val="1C1C24"/>
                </a:solidFill>
                <a:latin typeface="Calibri" panose="020F0502020204030204" pitchFamily="34" charset="0"/>
                <a:cs typeface="Calibri" panose="020F0502020204030204" pitchFamily="34" charset="0"/>
              </a:rPr>
              <a:t>w.e.f</a:t>
            </a:r>
            <a:r>
              <a:rPr lang="en-US" sz="1400" b="1" dirty="0">
                <a:solidFill>
                  <a:srgbClr val="1C1C24"/>
                </a:solidFill>
                <a:latin typeface="Calibri" panose="020F0502020204030204" pitchFamily="34" charset="0"/>
                <a:cs typeface="Calibri" panose="020F0502020204030204" pitchFamily="34" charset="0"/>
              </a:rPr>
              <a:t> 01.04.2026</a:t>
            </a:r>
            <a:r>
              <a:rPr lang="en-US" sz="1400" dirty="0">
                <a:solidFill>
                  <a:srgbClr val="1C1C24"/>
                </a:solidFill>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Audit penalty provision replaced with crypto-asset reporting penalty. </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Introduces </a:t>
            </a:r>
            <a:r>
              <a:rPr lang="en-US" sz="1400" b="1" dirty="0">
                <a:latin typeface="Calibri" panose="020F0502020204030204" pitchFamily="34" charset="0"/>
                <a:cs typeface="Calibri" panose="020F0502020204030204" pitchFamily="34" charset="0"/>
              </a:rPr>
              <a:t>Rs. 200 per day </a:t>
            </a:r>
            <a:r>
              <a:rPr lang="en-US" sz="1400" dirty="0">
                <a:latin typeface="Calibri" panose="020F0502020204030204" pitchFamily="34" charset="0"/>
                <a:cs typeface="Calibri" panose="020F0502020204030204" pitchFamily="34" charset="0"/>
              </a:rPr>
              <a:t>penalty for failure to furnish crypto-asset transaction statement, and </a:t>
            </a:r>
            <a:r>
              <a:rPr lang="en-US" sz="1400" b="1" dirty="0">
                <a:latin typeface="Calibri" panose="020F0502020204030204" pitchFamily="34" charset="0"/>
                <a:cs typeface="Calibri" panose="020F0502020204030204" pitchFamily="34" charset="0"/>
              </a:rPr>
              <a:t>Rs. 50,000</a:t>
            </a:r>
            <a:r>
              <a:rPr lang="en-US" sz="1400" dirty="0">
                <a:latin typeface="Calibri" panose="020F0502020204030204" pitchFamily="34" charset="0"/>
                <a:cs typeface="Calibri" panose="020F0502020204030204" pitchFamily="34" charset="0"/>
              </a:rPr>
              <a:t> for inaccurate reporting.</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Penalty for failure to get accounts audited is no longer contained in Section 446. </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Penalty for not conducting audit is now contained in section 428 of new act.</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dirty="0">
              <a:latin typeface="Calibri" panose="020F0502020204030204" pitchFamily="34" charset="0"/>
            </a:endParaRPr>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algn="ctr"/>
            <a:r>
              <a:rPr lang="en-IN" sz="1900" b="1" dirty="0">
                <a:solidFill>
                  <a:schemeClr val="bg1"/>
                </a:solidFill>
                <a:latin typeface="Cambria" panose="02040503050406030204" pitchFamily="34" charset="0"/>
                <a:ea typeface="Cambria" panose="02040503050406030204" pitchFamily="34" charset="0"/>
              </a:rPr>
              <a:t>Penalty for Under-reporting and Misreporting of Income. </a:t>
            </a:r>
            <a:endParaRPr lang="en-US" sz="1900" b="1" dirty="0">
              <a:solidFill>
                <a:schemeClr val="bg1"/>
              </a:solidFill>
              <a:latin typeface="Cambria" panose="02040503050406030204" pitchFamily="34" charset="0"/>
              <a:ea typeface="Cambria" panose="02040503050406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4" name="Shape 12"/>
          <p:cNvSpPr/>
          <p:nvPr/>
        </p:nvSpPr>
        <p:spPr>
          <a:xfrm>
            <a:off x="164592" y="685800"/>
            <a:ext cx="4314643" cy="356616"/>
          </a:xfrm>
          <a:prstGeom prst="rect">
            <a:avLst/>
          </a:prstGeom>
          <a:solidFill>
            <a:srgbClr val="375623"/>
          </a:solidFill>
          <a:ln w="12700">
            <a:solidFill>
              <a:srgbClr val="375623"/>
            </a:solidFill>
            <a:prstDash val="solid"/>
          </a:ln>
        </p:spPr>
        <p:txBody>
          <a:bodyPr/>
          <a:lstStyle/>
          <a:p>
            <a:pPr algn="ctr"/>
            <a:r>
              <a:rPr lang="en-US" sz="1900" b="1" dirty="0">
                <a:solidFill>
                  <a:schemeClr val="bg1"/>
                </a:solidFill>
                <a:latin typeface="Calibri" panose="020F0502020204030204" pitchFamily="34" charset="0"/>
                <a:cs typeface="Calibri" panose="020F0502020204030204" pitchFamily="34" charset="0"/>
              </a:rPr>
              <a:t>           Section 270A of ITA, 1961			</a:t>
            </a:r>
            <a:endParaRPr lang="en-IN" sz="1900" b="1" dirty="0">
              <a:solidFill>
                <a:schemeClr val="bg1"/>
              </a:solidFill>
              <a:latin typeface="Calibri" panose="020F0502020204030204" pitchFamily="34" charset="0"/>
              <a:cs typeface="Calibri" panose="020F0502020204030204" pitchFamily="34" charset="0"/>
            </a:endParaRPr>
          </a:p>
        </p:txBody>
      </p:sp>
      <p:sp>
        <p:nvSpPr>
          <p:cNvPr id="15" name="Text 13"/>
          <p:cNvSpPr/>
          <p:nvPr/>
        </p:nvSpPr>
        <p:spPr>
          <a:xfrm>
            <a:off x="-119270" y="685800"/>
            <a:ext cx="6163454" cy="150876"/>
          </a:xfrm>
          <a:prstGeom prst="rect">
            <a:avLst/>
          </a:prstGeom>
          <a:noFill/>
        </p:spPr>
        <p:txBody>
          <a:bodyPr wrap="square" lIns="0" tIns="0" rIns="0" bIns="0" rtlCol="0" anchor="ctr"/>
          <a:lstStyle/>
          <a:p>
            <a:pPr marL="0" indent="0" algn="ctr">
              <a:buNone/>
            </a:pPr>
            <a:endParaRPr lang="en-US" sz="1400" dirty="0">
              <a:latin typeface="Calibri" panose="020F0502020204030204" pitchFamily="34" charset="0"/>
            </a:endParaRPr>
          </a:p>
        </p:txBody>
      </p:sp>
      <p:sp>
        <p:nvSpPr>
          <p:cNvPr id="17" name="Shape 15"/>
          <p:cNvSpPr/>
          <p:nvPr/>
        </p:nvSpPr>
        <p:spPr>
          <a:xfrm>
            <a:off x="164592" y="1124712"/>
            <a:ext cx="4314643" cy="5632704"/>
          </a:xfrm>
          <a:prstGeom prst="rect">
            <a:avLst/>
          </a:prstGeom>
          <a:solidFill>
            <a:srgbClr val="EAF5EA"/>
          </a:solidFill>
          <a:ln w="6350">
            <a:solidFill>
              <a:srgbClr val="B0BEC5"/>
            </a:solidFill>
            <a:prstDash val="solid"/>
          </a:ln>
        </p:spPr>
        <p:txBody>
          <a:bodyPr/>
          <a:lstStyle/>
          <a:p>
            <a:r>
              <a:rPr lang="en-IN" sz="1400" b="1" dirty="0"/>
              <a:t>Section 270A – Penalty for Under-Reporting and Misreporting of Income</a:t>
            </a:r>
            <a:endParaRPr lang="en-IN" sz="1400" b="1" dirty="0"/>
          </a:p>
          <a:p>
            <a:r>
              <a:rPr lang="en-IN" sz="1400" b="1" dirty="0"/>
              <a:t>Section 270A</a:t>
            </a:r>
            <a:r>
              <a:rPr lang="en-IN" sz="1400" dirty="0"/>
              <a:t> was introduced by the Finance Act, 2016 and is applicable from </a:t>
            </a:r>
            <a:r>
              <a:rPr lang="en-IN" sz="1400" b="1" dirty="0"/>
              <a:t>AY 2017-18 onwards</a:t>
            </a:r>
            <a:r>
              <a:rPr lang="en-IN" sz="1400" dirty="0"/>
              <a:t>. It replaced the erstwhile penalty provisions under section 271(1)(c). </a:t>
            </a:r>
            <a:endParaRPr lang="en-IN" sz="1400" dirty="0"/>
          </a:p>
          <a:p>
            <a:r>
              <a:rPr lang="en-IN" sz="1400" b="1" u="sng" dirty="0"/>
              <a:t>Applicability</a:t>
            </a:r>
            <a:endParaRPr lang="en-IN" sz="1400" b="1" u="sng" dirty="0"/>
          </a:p>
          <a:p>
            <a:r>
              <a:rPr lang="en-IN" sz="1400" dirty="0"/>
              <a:t>The Assessing Officer, Commissioner (Appeals), Joint Commissioner (Appeals), Principal Commissioner or Commissioner may direct levy of penalty where a person has </a:t>
            </a:r>
            <a:r>
              <a:rPr lang="en-IN" sz="1400" b="1" dirty="0"/>
              <a:t>under-reported his income</a:t>
            </a:r>
            <a:r>
              <a:rPr lang="en-IN" sz="1400" dirty="0"/>
              <a:t>. </a:t>
            </a:r>
            <a:endParaRPr lang="en-IN" sz="1400" dirty="0"/>
          </a:p>
          <a:p>
            <a:endParaRPr lang="en-IN" sz="1400" dirty="0"/>
          </a:p>
          <a:p>
            <a:r>
              <a:rPr lang="en-IN" sz="1400" b="1" u="sng" dirty="0"/>
              <a:t>Cases of Under-Reporting of Income </a:t>
            </a:r>
            <a:r>
              <a:rPr lang="en-IN" sz="1400" b="1" dirty="0"/>
              <a:t>[Section 270A(2)]</a:t>
            </a:r>
            <a:endParaRPr lang="en-IN" sz="1400" b="1" dirty="0"/>
          </a:p>
          <a:p>
            <a:r>
              <a:rPr lang="en-IN" sz="1400" dirty="0"/>
              <a:t>A person is considered to have under-reported income where:</a:t>
            </a:r>
            <a:endParaRPr lang="en-IN" sz="1400" dirty="0"/>
          </a:p>
          <a:p>
            <a:pPr marL="342900" indent="-342900">
              <a:buAutoNum type="alphaLcParenR"/>
            </a:pPr>
            <a:r>
              <a:rPr lang="en-IN" sz="1400" dirty="0"/>
              <a:t>Income assessed is greater than income processed under section 143(1)(a);</a:t>
            </a:r>
            <a:endParaRPr lang="en-IN" sz="1400" dirty="0"/>
          </a:p>
          <a:p>
            <a:pPr marL="342900" indent="-342900">
              <a:buAutoNum type="alphaLcParenR"/>
            </a:pPr>
            <a:r>
              <a:rPr lang="en-IN" sz="1400" dirty="0"/>
              <a:t>No return is filed and assessed income exceeds the maximum amount not chargeable to tax; </a:t>
            </a:r>
            <a:endParaRPr lang="en-IN" sz="1400" dirty="0"/>
          </a:p>
          <a:p>
            <a:pPr marL="342900" indent="-342900">
              <a:buAutoNum type="alphaLcParenR"/>
            </a:pPr>
            <a:r>
              <a:rPr lang="en-IN" sz="1400" dirty="0"/>
              <a:t>Reassessed income exceeds previously assessed income; </a:t>
            </a:r>
            <a:endParaRPr lang="en-IN" sz="1400" dirty="0"/>
          </a:p>
          <a:p>
            <a:pPr marL="342900" indent="-342900">
              <a:buAutoNum type="alphaLcParenR"/>
            </a:pPr>
            <a:r>
              <a:rPr lang="en-IN" sz="1400" dirty="0"/>
              <a:t>Deemed income under sections 115JB/115JC assessed exceeds the amount processed under section 143(1)(a); </a:t>
            </a:r>
            <a:endParaRPr lang="en-IN" sz="1400" dirty="0"/>
          </a:p>
          <a:p>
            <a:pPr marL="342900" indent="-342900">
              <a:buAutoNum type="alphaLcParenR"/>
            </a:pPr>
            <a:r>
              <a:rPr lang="en-IN" sz="1400" dirty="0"/>
              <a:t>Assessment reduces loss or converts loss into income. </a:t>
            </a:r>
            <a:endParaRPr lang="en-IN" sz="1400" dirty="0"/>
          </a:p>
          <a:p>
            <a:endParaRPr lang="en-IN" sz="1400" dirty="0"/>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552387" y="685800"/>
            <a:ext cx="4479235" cy="356616"/>
          </a:xfrm>
          <a:prstGeom prst="rect">
            <a:avLst/>
          </a:prstGeom>
          <a:solidFill>
            <a:srgbClr val="C55A11"/>
          </a:solidFill>
          <a:ln w="12700">
            <a:solidFill>
              <a:srgbClr val="C55A11"/>
            </a:solidFill>
            <a:prstDash val="solid"/>
          </a:ln>
        </p:spPr>
        <p:txBody>
          <a:bodyPr/>
          <a:lstStyle/>
          <a:p>
            <a:pPr algn="ctr"/>
            <a:r>
              <a:rPr lang="en-US" sz="1900" b="1" dirty="0">
                <a:solidFill>
                  <a:schemeClr val="bg1"/>
                </a:solidFill>
                <a:latin typeface="Calibri" panose="020F0502020204030204" pitchFamily="34" charset="0"/>
                <a:cs typeface="Calibri" panose="020F0502020204030204" pitchFamily="34" charset="0"/>
              </a:rPr>
              <a:t>Section 439 of ITA, 2025</a:t>
            </a:r>
            <a:endParaRPr lang="en-IN" sz="1900" b="1" dirty="0">
              <a:solidFill>
                <a:schemeClr val="bg1"/>
              </a:solidFill>
              <a:latin typeface="Calibri" panose="020F0502020204030204" pitchFamily="34" charset="0"/>
              <a:cs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77897" y="1124712"/>
            <a:ext cx="4479235" cy="5632704"/>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a:pPr>
            <a:r>
              <a:rPr lang="en-US" sz="1400" dirty="0">
                <a:latin typeface="Calibri" panose="020F0502020204030204" pitchFamily="34" charset="0"/>
              </a:rPr>
              <a:t>No order imposing a penalty under this Chapter shall be made unless the assessee has been heard, or has been given a reasonable opportunity of being heard </a:t>
            </a:r>
            <a:r>
              <a:rPr lang="en-US" sz="1400" b="1" dirty="0">
                <a:latin typeface="Calibri" panose="020F0502020204030204" pitchFamily="34" charset="0"/>
              </a:rPr>
              <a:t>[</a:t>
            </a:r>
            <a:r>
              <a:rPr lang="en-US" sz="1400" i="1" dirty="0">
                <a:latin typeface="Calibri" panose="020F0502020204030204" pitchFamily="34" charset="0"/>
              </a:rPr>
              <a:t>by way of a </a:t>
            </a:r>
            <a:r>
              <a:rPr lang="en-US" sz="1400" dirty="0">
                <a:latin typeface="Calibri" panose="020F0502020204030204" pitchFamily="34" charset="0"/>
              </a:rPr>
              <a:t>show-cause </a:t>
            </a:r>
            <a:r>
              <a:rPr lang="en-US" sz="1400" i="1" dirty="0">
                <a:latin typeface="Calibri" panose="020F0502020204030204" pitchFamily="34" charset="0"/>
              </a:rPr>
              <a:t>notice to that effect</a:t>
            </a:r>
            <a:r>
              <a:rPr lang="en-US" sz="1400" b="1" dirty="0">
                <a:latin typeface="Calibri" panose="020F0502020204030204" pitchFamily="34" charset="0"/>
              </a:rPr>
              <a:t>]</a:t>
            </a:r>
            <a:r>
              <a:rPr lang="en-US" sz="1400" dirty="0">
                <a:latin typeface="Calibri" panose="020F0502020204030204" pitchFamily="34" charset="0"/>
              </a:rPr>
              <a:t>.</a:t>
            </a:r>
            <a:endParaRPr lang="en-US" sz="1400" dirty="0">
              <a:latin typeface="Calibri" panose="020F0502020204030204" pitchFamily="34" charset="0"/>
            </a:endParaRPr>
          </a:p>
          <a:p>
            <a:pPr marL="342900" indent="-342900" algn="just">
              <a:lnSpc>
                <a:spcPct val="150000"/>
              </a:lnSpc>
              <a:buFont typeface="+mj-lt"/>
              <a:buAutoNum type="arabicParenR"/>
            </a:pPr>
            <a:r>
              <a:rPr lang="en-US" sz="1400" dirty="0">
                <a:latin typeface="Calibri" panose="020F0502020204030204" pitchFamily="34" charset="0"/>
              </a:rPr>
              <a:t>No order imposing a penalty under this Chapter shall be made without the prior approval of the Joint Commissioner—</a:t>
            </a:r>
            <a:endParaRPr lang="en-US" sz="1400" dirty="0">
              <a:latin typeface="Calibri" panose="020F0502020204030204" pitchFamily="34" charset="0"/>
            </a:endParaRPr>
          </a:p>
          <a:p>
            <a:pPr marL="342900" indent="-342900" algn="just">
              <a:lnSpc>
                <a:spcPct val="150000"/>
              </a:lnSpc>
              <a:buFont typeface="+mj-lt"/>
              <a:buAutoNum type="alphaLcParenR"/>
            </a:pPr>
            <a:r>
              <a:rPr lang="en-US" sz="1400" dirty="0">
                <a:latin typeface="Calibri" panose="020F0502020204030204" pitchFamily="34" charset="0"/>
              </a:rPr>
              <a:t>where the penalty exceeds Rs. 10000, by the Income-tax Officer;</a:t>
            </a:r>
            <a:endParaRPr lang="en-US" sz="1400" dirty="0">
              <a:latin typeface="Calibri" panose="020F0502020204030204" pitchFamily="34" charset="0"/>
            </a:endParaRPr>
          </a:p>
          <a:p>
            <a:pPr marL="342900" indent="-342900" algn="just">
              <a:lnSpc>
                <a:spcPct val="150000"/>
              </a:lnSpc>
              <a:buFont typeface="+mj-lt"/>
              <a:buAutoNum type="alphaLcParenR"/>
            </a:pPr>
            <a:r>
              <a:rPr lang="en-US" sz="1400" dirty="0">
                <a:latin typeface="Calibri" panose="020F0502020204030204" pitchFamily="34" charset="0"/>
              </a:rPr>
              <a:t>where the penalty exceeds Rs. 20000, by the Assistant Commissioner or Deputy Commissioner.</a:t>
            </a:r>
            <a:endParaRPr lang="en-US" sz="1400" dirty="0">
              <a:latin typeface="Calibri" panose="020F0502020204030204" pitchFamily="34" charset="0"/>
            </a:endParaRPr>
          </a:p>
          <a:p>
            <a:pPr marL="342900" indent="-342900" algn="just">
              <a:lnSpc>
                <a:spcPct val="150000"/>
              </a:lnSpc>
              <a:buFont typeface="+mj-lt"/>
              <a:buAutoNum type="arabicParenR" startAt="3"/>
            </a:pPr>
            <a:r>
              <a:rPr lang="en-US" sz="1400" dirty="0">
                <a:latin typeface="Calibri" panose="020F0502020204030204" pitchFamily="34" charset="0"/>
              </a:rPr>
              <a:t>An income-tax authority on making an order under this Chapter imposing a penalty, unless he himself is the Assessing Officer, shall send a copy of the order to the Assessing Officer.</a:t>
            </a:r>
            <a:r>
              <a:rPr lang="en-IN" sz="1400" dirty="0">
                <a:latin typeface="Calibri" panose="020F0502020204030204" pitchFamily="34" charset="0"/>
              </a:rPr>
              <a:t> </a:t>
            </a: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685800"/>
            <a:ext cx="2903220" cy="374904"/>
          </a:xfrm>
          <a:prstGeom prst="rect">
            <a:avLst/>
          </a:prstGeom>
          <a:solidFill>
            <a:srgbClr val="5B2C6F"/>
          </a:solidFill>
          <a:ln w="12700">
            <a:solidFill>
              <a:srgbClr val="5B2C6F"/>
            </a:solidFill>
            <a:prstDash val="solid"/>
          </a:ln>
        </p:spPr>
        <p:txBody>
          <a:bodyPr/>
          <a:lstStyle/>
          <a:p>
            <a:pPr algn="ctr"/>
            <a:r>
              <a:rPr lang="en-US" sz="1900" b="1" dirty="0">
                <a:solidFill>
                  <a:schemeClr val="bg1"/>
                </a:solidFill>
                <a:latin typeface="Calibri" panose="020F0502020204030204" pitchFamily="34" charset="0"/>
              </a:rPr>
              <a:t>KEY CHANGES</a:t>
            </a:r>
            <a:endParaRPr lang="en-IN" sz="1900" b="1" dirty="0">
              <a:solidFill>
                <a:schemeClr val="bg1"/>
              </a:solidFill>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1088136"/>
            <a:ext cx="2903220" cy="5678424"/>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New category of misreporting introduced,</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income referred to in Section 195(1)(b)</a:t>
            </a:r>
            <a:r>
              <a:rPr lang="en-US" sz="1400" dirty="0">
                <a:latin typeface="Calibri" panose="020F0502020204030204" pitchFamily="34" charset="0"/>
                <a:cs typeface="Calibri" panose="020F0502020204030204" pitchFamily="34" charset="0"/>
              </a:rPr>
              <a:t> added as a seventh category attracting </a:t>
            </a:r>
            <a:r>
              <a:rPr lang="en-US" sz="1400" b="1" dirty="0">
                <a:latin typeface="Calibri" panose="020F0502020204030204" pitchFamily="34" charset="0"/>
                <a:cs typeface="Calibri" panose="020F0502020204030204" pitchFamily="34" charset="0"/>
              </a:rPr>
              <a:t>200% penalty</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Exclusion for undisclosed income covered under the search penalty provision omitted</a:t>
            </a:r>
            <a:r>
              <a:rPr lang="en-US" sz="1400" dirty="0">
                <a:latin typeface="Calibri" panose="020F0502020204030204" pitchFamily="34" charset="0"/>
                <a:cs typeface="Calibri" panose="020F0502020204030204" pitchFamily="34" charset="0"/>
              </a:rPr>
              <a:t> (old Section 270A(6)(e)).</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“Competent Authority” defined</a:t>
            </a:r>
            <a:r>
              <a:rPr lang="en-US" sz="1400" dirty="0">
                <a:latin typeface="Calibri" panose="020F0502020204030204" pitchFamily="34" charset="0"/>
                <a:cs typeface="Calibri" panose="020F0502020204030204" pitchFamily="34" charset="0"/>
              </a:rPr>
              <a:t>, replacing repeated references to individual authorities.</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rates remain unchanged, i.e., 50%</a:t>
            </a:r>
            <a:r>
              <a:rPr lang="en-US" sz="1400" dirty="0">
                <a:latin typeface="Calibri" panose="020F0502020204030204" pitchFamily="34" charset="0"/>
                <a:cs typeface="Calibri" panose="020F0502020204030204" pitchFamily="34" charset="0"/>
              </a:rPr>
              <a:t> for under-reporting and </a:t>
            </a:r>
            <a:r>
              <a:rPr lang="en-US" sz="1400" b="1" dirty="0">
                <a:latin typeface="Calibri" panose="020F0502020204030204" pitchFamily="34" charset="0"/>
                <a:cs typeface="Calibri" panose="020F0502020204030204" pitchFamily="34" charset="0"/>
              </a:rPr>
              <a:t>200%</a:t>
            </a:r>
            <a:r>
              <a:rPr lang="en-US" sz="1400" dirty="0">
                <a:latin typeface="Calibri" panose="020F0502020204030204" pitchFamily="34" charset="0"/>
                <a:cs typeface="Calibri" panose="020F0502020204030204" pitchFamily="34" charset="0"/>
              </a:rPr>
              <a:t> for misreporting.</a:t>
            </a:r>
            <a:r>
              <a:rPr lang="en-US" sz="1400" dirty="0">
                <a:solidFill>
                  <a:srgbClr val="1C1C24"/>
                </a:solidFill>
                <a:latin typeface="Calibri" panose="020F0502020204030204" pitchFamily="34" charset="0"/>
                <a:cs typeface="Calibri" panose="020F0502020204030204" pitchFamily="34" charset="0"/>
              </a:rPr>
              <a:t> </a:t>
            </a:r>
            <a:endParaRPr lang="en-IN" sz="1400" dirty="0">
              <a:latin typeface="Calibri" panose="020F0502020204030204" pitchFamily="34" charset="0"/>
              <a:cs typeface="Calibri" panose="020F0502020204030204" pitchFamily="34" charset="0"/>
            </a:endParaRPr>
          </a:p>
          <a:p>
            <a:pPr marL="285750" indent="-285750" algn="just">
              <a:lnSpc>
                <a:spcPct val="150000"/>
              </a:lnSpc>
              <a:buFontTx/>
              <a:buChar char="-"/>
            </a:pPr>
            <a:endParaRPr lang="en-IN" sz="1400" dirty="0">
              <a:latin typeface="Calibri" panose="020F0502020204030204" pitchFamily="34" charset="0"/>
              <a:cs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pic>
        <p:nvPicPr>
          <p:cNvPr id="21" name="Picture 20"/>
          <p:cNvPicPr>
            <a:picLocks noChangeAspect="1"/>
          </p:cNvPicPr>
          <p:nvPr/>
        </p:nvPicPr>
        <p:blipFill>
          <a:blip r:embed="rId1"/>
          <a:stretch>
            <a:fillRect/>
          </a:stretch>
        </p:blipFill>
        <p:spPr>
          <a:xfrm>
            <a:off x="4498649" y="1106424"/>
            <a:ext cx="4558483" cy="3071397"/>
          </a:xfrm>
          <a:prstGeom prst="rect">
            <a:avLst/>
          </a:prstGeom>
        </p:spPr>
      </p:pic>
      <p:pic>
        <p:nvPicPr>
          <p:cNvPr id="31" name="Picture 30"/>
          <p:cNvPicPr>
            <a:picLocks noChangeAspect="1"/>
          </p:cNvPicPr>
          <p:nvPr/>
        </p:nvPicPr>
        <p:blipFill>
          <a:blip r:embed="rId2"/>
          <a:stretch>
            <a:fillRect/>
          </a:stretch>
        </p:blipFill>
        <p:spPr>
          <a:xfrm>
            <a:off x="4533536" y="4196109"/>
            <a:ext cx="4560172" cy="25795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9</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Deduct/Pay Tax at source</a:t>
            </a: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271C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650992"/>
          </a:xfrm>
          <a:prstGeom prst="rect">
            <a:avLst/>
          </a:prstGeom>
          <a:noFill/>
        </p:spPr>
        <p:txBody>
          <a:bodyPr wrap="square" rtlCol="0" anchor="t"/>
          <a:lstStyle/>
          <a:p>
            <a:pPr marL="342900" indent="-342900" algn="just">
              <a:lnSpc>
                <a:spcPct val="150000"/>
              </a:lnSpc>
              <a:buAutoNum type="arabicParenBoth"/>
            </a:pPr>
            <a:r>
              <a:rPr lang="en-US" sz="1300" b="0" i="0" dirty="0">
                <a:solidFill>
                  <a:srgbClr val="1C1C24"/>
                </a:solidFill>
                <a:effectLst/>
                <a:latin typeface="Calibri" panose="020F0502020204030204" pitchFamily="34" charset="0"/>
                <a:cs typeface="Calibri" panose="020F0502020204030204" pitchFamily="34" charset="0"/>
              </a:rPr>
              <a:t>If any person fails to—</a:t>
            </a:r>
            <a:endParaRPr lang="en-US" sz="13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lphaLcParenBoth"/>
            </a:pPr>
            <a:r>
              <a:rPr lang="en-US" sz="1300" b="0" i="0" dirty="0">
                <a:solidFill>
                  <a:srgbClr val="1C1C24"/>
                </a:solidFill>
                <a:effectLst/>
                <a:latin typeface="Calibri" panose="020F0502020204030204" pitchFamily="34" charset="0"/>
                <a:cs typeface="Calibri" panose="020F0502020204030204" pitchFamily="34" charset="0"/>
              </a:rPr>
              <a:t>deduct the whole or any part of the tax as required by or under the provisions of Chapter XVII-B; or</a:t>
            </a:r>
            <a:endParaRPr lang="en-US" sz="13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lphaLcParenBoth"/>
            </a:pPr>
            <a:r>
              <a:rPr lang="en-US" sz="1300" b="0" i="0" dirty="0">
                <a:solidFill>
                  <a:srgbClr val="1C1C24"/>
                </a:solidFill>
                <a:effectLst/>
                <a:latin typeface="Calibri" panose="020F0502020204030204" pitchFamily="34" charset="0"/>
                <a:cs typeface="Calibri" panose="020F0502020204030204" pitchFamily="34" charset="0"/>
              </a:rPr>
              <a:t>pay or ensure payment of, the whole or any part of the tax as required by or under—</a:t>
            </a:r>
            <a:endParaRPr lang="en-US" sz="1300" dirty="0">
              <a:solidFill>
                <a:srgbClr val="1C1C24"/>
              </a:solidFill>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300" b="0" i="0" dirty="0">
                <a:solidFill>
                  <a:srgbClr val="1C1C24"/>
                </a:solidFill>
                <a:effectLst/>
                <a:latin typeface="Calibri" panose="020F0502020204030204" pitchFamily="34" charset="0"/>
                <a:cs typeface="Calibri" panose="020F0502020204030204" pitchFamily="34" charset="0"/>
              </a:rPr>
              <a:t>sub-section (2) of </a:t>
            </a:r>
            <a:r>
              <a:rPr lang="en-US" sz="1300" b="0" i="0" u="sng" dirty="0">
                <a:solidFill>
                  <a:srgbClr val="076BCF"/>
                </a:solidFill>
                <a:effectLst/>
                <a:latin typeface="Calibri" panose="020F0502020204030204" pitchFamily="34" charset="0"/>
                <a:cs typeface="Calibri" panose="020F0502020204030204" pitchFamily="34" charset="0"/>
              </a:rPr>
              <a:t>section 115-O</a:t>
            </a:r>
            <a:r>
              <a:rPr lang="en-US" sz="1300" b="0" i="0" dirty="0">
                <a:solidFill>
                  <a:srgbClr val="1C1C24"/>
                </a:solidFill>
                <a:effectLst/>
                <a:latin typeface="Calibri" panose="020F0502020204030204" pitchFamily="34" charset="0"/>
                <a:cs typeface="Calibri" panose="020F0502020204030204" pitchFamily="34" charset="0"/>
              </a:rPr>
              <a:t>;</a:t>
            </a:r>
            <a:endParaRPr lang="en-US" sz="1300" b="0" i="0" dirty="0">
              <a:solidFill>
                <a:srgbClr val="1C1C24"/>
              </a:solidFill>
              <a:effectLst/>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300" b="0" i="0" dirty="0">
                <a:solidFill>
                  <a:srgbClr val="1C1C24"/>
                </a:solidFill>
                <a:effectLst/>
                <a:latin typeface="Calibri" panose="020F0502020204030204" pitchFamily="34" charset="0"/>
                <a:cs typeface="Calibri" panose="020F0502020204030204" pitchFamily="34" charset="0"/>
              </a:rPr>
              <a:t>the proviso to </a:t>
            </a:r>
            <a:r>
              <a:rPr lang="en-US" sz="1300" b="0" i="0" u="sng" dirty="0">
                <a:solidFill>
                  <a:srgbClr val="076BCF"/>
                </a:solidFill>
                <a:effectLst/>
                <a:latin typeface="Calibri" panose="020F0502020204030204" pitchFamily="34" charset="0"/>
                <a:cs typeface="Calibri" panose="020F0502020204030204" pitchFamily="34" charset="0"/>
              </a:rPr>
              <a:t>section 194B</a:t>
            </a:r>
            <a:r>
              <a:rPr lang="en-US" sz="1300" b="0" i="0" dirty="0">
                <a:solidFill>
                  <a:srgbClr val="1C1C24"/>
                </a:solidFill>
                <a:effectLst/>
                <a:latin typeface="Calibri" panose="020F0502020204030204" pitchFamily="34" charset="0"/>
                <a:cs typeface="Calibri" panose="020F0502020204030204" pitchFamily="34" charset="0"/>
              </a:rPr>
              <a:t>;</a:t>
            </a:r>
            <a:endParaRPr lang="en-US" sz="1300" dirty="0">
              <a:solidFill>
                <a:srgbClr val="1C1C24"/>
              </a:solidFill>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300" b="0" i="0" dirty="0">
                <a:solidFill>
                  <a:srgbClr val="1C1C24"/>
                </a:solidFill>
                <a:effectLst/>
                <a:latin typeface="Calibri" panose="020F0502020204030204" pitchFamily="34" charset="0"/>
                <a:cs typeface="Calibri" panose="020F0502020204030204" pitchFamily="34" charset="0"/>
              </a:rPr>
              <a:t>the first proviso to sub-section (1) of </a:t>
            </a:r>
            <a:r>
              <a:rPr lang="en-US" sz="1300" b="0" i="0" u="sng" dirty="0">
                <a:solidFill>
                  <a:srgbClr val="076BCF"/>
                </a:solidFill>
                <a:effectLst/>
                <a:latin typeface="Calibri" panose="020F0502020204030204" pitchFamily="34" charset="0"/>
                <a:cs typeface="Calibri" panose="020F0502020204030204" pitchFamily="34" charset="0"/>
              </a:rPr>
              <a:t>section 194R</a:t>
            </a:r>
            <a:r>
              <a:rPr lang="en-US" sz="1300" b="0" i="0" dirty="0">
                <a:solidFill>
                  <a:srgbClr val="1C1C24"/>
                </a:solidFill>
                <a:effectLst/>
                <a:latin typeface="Calibri" panose="020F0502020204030204" pitchFamily="34" charset="0"/>
                <a:cs typeface="Calibri" panose="020F0502020204030204" pitchFamily="34" charset="0"/>
              </a:rPr>
              <a:t>; or</a:t>
            </a:r>
            <a:endParaRPr lang="en-US" sz="1300" b="0" i="0" dirty="0">
              <a:solidFill>
                <a:srgbClr val="1C1C24"/>
              </a:solidFill>
              <a:effectLst/>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300" b="0" i="0" dirty="0">
                <a:solidFill>
                  <a:srgbClr val="1C1C24"/>
                </a:solidFill>
                <a:effectLst/>
                <a:latin typeface="Calibri" panose="020F0502020204030204" pitchFamily="34" charset="0"/>
                <a:cs typeface="Calibri" panose="020F0502020204030204" pitchFamily="34" charset="0"/>
              </a:rPr>
              <a:t>the proviso to sub-section (1) of </a:t>
            </a:r>
            <a:r>
              <a:rPr lang="en-US" sz="1300" b="0" i="0" u="sng" dirty="0">
                <a:solidFill>
                  <a:srgbClr val="076BCF"/>
                </a:solidFill>
                <a:effectLst/>
                <a:latin typeface="Calibri" panose="020F0502020204030204" pitchFamily="34" charset="0"/>
                <a:cs typeface="Calibri" panose="020F0502020204030204" pitchFamily="34" charset="0"/>
              </a:rPr>
              <a:t>section 194S</a:t>
            </a:r>
            <a:r>
              <a:rPr lang="en-US" sz="1300" b="0" i="0" dirty="0">
                <a:solidFill>
                  <a:srgbClr val="1C1C24"/>
                </a:solidFill>
                <a:effectLst/>
                <a:latin typeface="Calibri" panose="020F0502020204030204" pitchFamily="34" charset="0"/>
                <a:cs typeface="Calibri" panose="020F0502020204030204" pitchFamily="34" charset="0"/>
              </a:rPr>
              <a:t>; or</a:t>
            </a:r>
            <a:endParaRPr lang="en-US" sz="1300" dirty="0">
              <a:solidFill>
                <a:srgbClr val="1C1C24"/>
              </a:solidFill>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300" b="0" i="0" dirty="0">
                <a:solidFill>
                  <a:srgbClr val="1C1C24"/>
                </a:solidFill>
                <a:effectLst/>
                <a:latin typeface="Calibri" panose="020F0502020204030204" pitchFamily="34" charset="0"/>
                <a:cs typeface="Calibri" panose="020F0502020204030204" pitchFamily="34" charset="0"/>
              </a:rPr>
              <a:t>sub-section (2) of </a:t>
            </a:r>
            <a:r>
              <a:rPr lang="en-US" sz="1300" b="0" i="0" u="sng" dirty="0">
                <a:solidFill>
                  <a:srgbClr val="076BCF"/>
                </a:solidFill>
                <a:effectLst/>
                <a:latin typeface="Calibri" panose="020F0502020204030204" pitchFamily="34" charset="0"/>
                <a:cs typeface="Calibri" panose="020F0502020204030204" pitchFamily="34" charset="0"/>
              </a:rPr>
              <a:t>section 194BA</a:t>
            </a:r>
            <a:r>
              <a:rPr lang="en-US" sz="1300" b="0" i="0" dirty="0">
                <a:solidFill>
                  <a:srgbClr val="1C1C24"/>
                </a:solidFill>
                <a:effectLst/>
                <a:latin typeface="Calibri" panose="020F0502020204030204" pitchFamily="34" charset="0"/>
                <a:cs typeface="Calibri" panose="020F0502020204030204" pitchFamily="34" charset="0"/>
              </a:rPr>
              <a:t>,</a:t>
            </a:r>
            <a:endParaRPr lang="en-US" sz="1300" b="0" i="0" dirty="0">
              <a:solidFill>
                <a:srgbClr val="1C1C24"/>
              </a:solidFill>
              <a:effectLst/>
              <a:latin typeface="Calibri" panose="020F0502020204030204" pitchFamily="34" charset="0"/>
              <a:cs typeface="Calibri" panose="020F0502020204030204" pitchFamily="34" charset="0"/>
            </a:endParaRPr>
          </a:p>
          <a:p>
            <a:pPr algn="just">
              <a:lnSpc>
                <a:spcPct val="150000"/>
              </a:lnSpc>
            </a:pPr>
            <a:r>
              <a:rPr lang="en-US" sz="1300" b="0" i="0" dirty="0">
                <a:solidFill>
                  <a:srgbClr val="1C1C24"/>
                </a:solidFill>
                <a:effectLst/>
                <a:latin typeface="Calibri" panose="020F0502020204030204" pitchFamily="34" charset="0"/>
                <a:cs typeface="Calibri" panose="020F0502020204030204" pitchFamily="34" charset="0"/>
              </a:rPr>
              <a:t>then, such person shall be liable to pay, by way of penalty, a sum equal to the amount of tax which such person failed to deduct or pay or ensure payment of, as aforesaid.</a:t>
            </a:r>
            <a:endParaRPr lang="en-US" sz="13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2"/>
            </a:pPr>
            <a:r>
              <a:rPr lang="en-US" sz="1200" dirty="0">
                <a:solidFill>
                  <a:srgbClr val="1C1C24"/>
                </a:solidFill>
                <a:latin typeface="Calibri" panose="020F0502020204030204" pitchFamily="34" charset="0"/>
                <a:cs typeface="Calibri" panose="020F0502020204030204" pitchFamily="34" charset="0"/>
              </a:rPr>
              <a:t>Any penalty imposable under sub-section (1) shall be imposed by the Joint Commissioner:</a:t>
            </a:r>
            <a:endParaRPr lang="en-US" sz="1200" dirty="0">
              <a:solidFill>
                <a:srgbClr val="1C1C24"/>
              </a:solidFill>
              <a:latin typeface="Calibri" panose="020F0502020204030204" pitchFamily="34" charset="0"/>
              <a:cs typeface="Calibri" panose="020F0502020204030204" pitchFamily="34" charset="0"/>
            </a:endParaRPr>
          </a:p>
          <a:p>
            <a:pPr algn="just">
              <a:lnSpc>
                <a:spcPct val="150000"/>
              </a:lnSpc>
            </a:pPr>
            <a:r>
              <a:rPr lang="en-US" sz="1200" dirty="0">
                <a:solidFill>
                  <a:srgbClr val="1C1C24"/>
                </a:solidFill>
                <a:latin typeface="Calibri" panose="020F0502020204030204" pitchFamily="34" charset="0"/>
                <a:cs typeface="Calibri" panose="020F0502020204030204" pitchFamily="34" charset="0"/>
              </a:rPr>
              <a:t>[</a:t>
            </a:r>
            <a:r>
              <a:rPr lang="en-US" sz="1200" b="1" dirty="0">
                <a:solidFill>
                  <a:srgbClr val="1C1C24"/>
                </a:solidFill>
                <a:latin typeface="Calibri" panose="020F0502020204030204" pitchFamily="34" charset="0"/>
                <a:cs typeface="Calibri" panose="020F0502020204030204" pitchFamily="34" charset="0"/>
              </a:rPr>
              <a:t>Provided</a:t>
            </a:r>
            <a:r>
              <a:rPr lang="en-US" sz="1200" dirty="0">
                <a:solidFill>
                  <a:srgbClr val="1C1C24"/>
                </a:solidFill>
                <a:latin typeface="Calibri" panose="020F0502020204030204" pitchFamily="34" charset="0"/>
                <a:cs typeface="Calibri" panose="020F0502020204030204" pitchFamily="34" charset="0"/>
              </a:rPr>
              <a:t> that any penalty under sub-section (1) on or after the 1st day of April, 2025, shall be imposed by the Assessing Officer.]</a:t>
            </a:r>
            <a:endParaRPr lang="en-US" sz="1200" dirty="0">
              <a:solidFill>
                <a:srgbClr val="1C1C24"/>
              </a:solidFill>
              <a:latin typeface="Calibri" panose="020F0502020204030204" pitchFamily="34" charset="0"/>
              <a:cs typeface="Calibri" panose="020F0502020204030204" pitchFamily="34" charset="0"/>
            </a:endParaRPr>
          </a:p>
          <a:p>
            <a:pPr algn="just">
              <a:lnSpc>
                <a:spcPct val="150000"/>
              </a:lnSpc>
            </a:pPr>
            <a:endParaRPr lang="en-US" sz="130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448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200" b="0" i="0" dirty="0">
                <a:solidFill>
                  <a:srgbClr val="1C1C24"/>
                </a:solidFill>
                <a:effectLst/>
                <a:latin typeface="Calibri" panose="020F0502020204030204" pitchFamily="34" charset="0"/>
                <a:cs typeface="Calibri" panose="020F0502020204030204" pitchFamily="34" charset="0"/>
              </a:rPr>
              <a:t>If any person fails to—</a:t>
            </a:r>
            <a:endParaRPr lang="en-US" sz="1200" b="0" i="0" dirty="0">
              <a:solidFill>
                <a:srgbClr val="1C1C24"/>
              </a:solidFill>
              <a:effectLst/>
              <a:latin typeface="Calibri" panose="020F0502020204030204" pitchFamily="34" charset="0"/>
              <a:cs typeface="Calibri" panose="020F0502020204030204" pitchFamily="34" charset="0"/>
            </a:endParaRPr>
          </a:p>
          <a:p>
            <a:pPr marL="342900" indent="-3429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deduct the whole or any part of the tax as required under Chapter XIX-B; or</a:t>
            </a:r>
            <a:endParaRPr lang="en-US" sz="1200" dirty="0">
              <a:solidFill>
                <a:srgbClr val="1C1C24"/>
              </a:solidFill>
              <a:latin typeface="Calibri" panose="020F0502020204030204" pitchFamily="34" charset="0"/>
              <a:cs typeface="Calibri" panose="020F0502020204030204" pitchFamily="34" charset="0"/>
            </a:endParaRPr>
          </a:p>
          <a:p>
            <a:pPr marL="342900" indent="-342900" algn="just">
              <a:lnSpc>
                <a:spcPct val="150000"/>
              </a:lnSpc>
              <a:buAutoNum type="alphaLcParenBoth"/>
            </a:pPr>
            <a:r>
              <a:rPr lang="en-US" sz="1200" b="0" i="0" dirty="0">
                <a:solidFill>
                  <a:srgbClr val="1C1C24"/>
                </a:solidFill>
                <a:effectLst/>
                <a:latin typeface="Calibri" panose="020F0502020204030204" pitchFamily="34" charset="0"/>
                <a:cs typeface="Calibri" panose="020F0502020204030204" pitchFamily="34" charset="0"/>
              </a:rPr>
              <a:t>pay or ensure the payment of, the whole or any part of the tax as required by or under—</a:t>
            </a:r>
            <a:endParaRPr lang="en-US" sz="1200" b="0" i="0" dirty="0">
              <a:solidFill>
                <a:srgbClr val="1C1C24"/>
              </a:solidFill>
              <a:effectLst/>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200" b="0" i="0" dirty="0">
                <a:solidFill>
                  <a:srgbClr val="1C1C24"/>
                </a:solidFill>
                <a:effectLst/>
                <a:latin typeface="Calibri" panose="020F0502020204030204" pitchFamily="34" charset="0"/>
                <a:cs typeface="Calibri" panose="020F0502020204030204" pitchFamily="34" charset="0"/>
              </a:rPr>
              <a:t>Note 2 below the Table in </a:t>
            </a:r>
            <a:r>
              <a:rPr lang="en-US" sz="1200" b="0" i="0" u="sng" dirty="0">
                <a:solidFill>
                  <a:srgbClr val="076BCF"/>
                </a:solidFill>
                <a:effectLst/>
                <a:latin typeface="Calibri" panose="020F0502020204030204" pitchFamily="34" charset="0"/>
                <a:cs typeface="Calibri" panose="020F0502020204030204" pitchFamily="34" charset="0"/>
              </a:rPr>
              <a:t>section 393(3)</a:t>
            </a:r>
            <a:r>
              <a:rPr lang="en-US" sz="1200" b="0" i="0" dirty="0">
                <a:solidFill>
                  <a:srgbClr val="1C1C24"/>
                </a:solidFill>
                <a:effectLst/>
                <a:latin typeface="Calibri" panose="020F0502020204030204" pitchFamily="34" charset="0"/>
                <a:cs typeface="Calibri" panose="020F0502020204030204" pitchFamily="34" charset="0"/>
              </a:rPr>
              <a:t>; or</a:t>
            </a:r>
            <a:endParaRPr lang="en-US" sz="1200" dirty="0">
              <a:solidFill>
                <a:srgbClr val="1C1C24"/>
              </a:solidFill>
              <a:latin typeface="Calibri" panose="020F0502020204030204" pitchFamily="34" charset="0"/>
              <a:cs typeface="Calibri" panose="020F0502020204030204" pitchFamily="34" charset="0"/>
            </a:endParaRPr>
          </a:p>
          <a:p>
            <a:pPr marL="400050" indent="-400050" algn="just">
              <a:lnSpc>
                <a:spcPct val="150000"/>
              </a:lnSpc>
              <a:buAutoNum type="romanLcPeriod"/>
            </a:pPr>
            <a:r>
              <a:rPr lang="en-US" sz="1200" b="0" i="0" dirty="0">
                <a:solidFill>
                  <a:srgbClr val="1C1C24"/>
                </a:solidFill>
                <a:effectLst/>
                <a:latin typeface="Calibri" panose="020F0502020204030204" pitchFamily="34" charset="0"/>
                <a:cs typeface="Calibri" panose="020F0502020204030204" pitchFamily="34" charset="0"/>
              </a:rPr>
              <a:t>Note 6 to </a:t>
            </a:r>
            <a:r>
              <a:rPr lang="en-US" sz="1200" b="0" i="0" u="sng" dirty="0">
                <a:solidFill>
                  <a:srgbClr val="076BCF"/>
                </a:solidFill>
                <a:effectLst/>
                <a:latin typeface="Calibri" panose="020F0502020204030204" pitchFamily="34" charset="0"/>
                <a:cs typeface="Calibri" panose="020F0502020204030204" pitchFamily="34" charset="0"/>
              </a:rPr>
              <a:t>section 393(1)</a:t>
            </a:r>
            <a:r>
              <a:rPr lang="en-US" sz="1200" b="0" i="0" dirty="0">
                <a:solidFill>
                  <a:srgbClr val="1C1C24"/>
                </a:solidFill>
                <a:effectLst/>
                <a:latin typeface="Calibri" panose="020F0502020204030204" pitchFamily="34" charset="0"/>
                <a:cs typeface="Calibri" panose="020F0502020204030204" pitchFamily="34" charset="0"/>
              </a:rPr>
              <a:t> (Table: Sl. No. 8),</a:t>
            </a:r>
            <a:endParaRPr lang="en-US" sz="1200" b="0" i="0" dirty="0">
              <a:solidFill>
                <a:srgbClr val="1C1C24"/>
              </a:solidFill>
              <a:effectLst/>
              <a:latin typeface="Calibri" panose="020F0502020204030204" pitchFamily="34" charset="0"/>
              <a:cs typeface="Calibri" panose="020F0502020204030204" pitchFamily="34" charset="0"/>
            </a:endParaRPr>
          </a:p>
          <a:p>
            <a:pPr algn="just">
              <a:lnSpc>
                <a:spcPct val="150000"/>
              </a:lnSpc>
            </a:pPr>
            <a:r>
              <a:rPr lang="en-US" sz="1200" b="0" i="0" dirty="0">
                <a:solidFill>
                  <a:srgbClr val="1C1C24"/>
                </a:solidFill>
                <a:effectLst/>
                <a:latin typeface="Calibri" panose="020F0502020204030204" pitchFamily="34" charset="0"/>
                <a:cs typeface="Calibri" panose="020F0502020204030204" pitchFamily="34" charset="0"/>
              </a:rPr>
              <a:t>then, the Assessing Officer may impose on him, a penalty equal to the tax which such person failed to deduct or pay or ensure payment of, as aforesaid.</a:t>
            </a:r>
            <a:endParaRPr lang="en-US" sz="12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200" b="1" dirty="0">
                <a:latin typeface="Calibri" panose="020F0502020204030204" pitchFamily="34" charset="0"/>
                <a:cs typeface="Calibri" panose="020F0502020204030204" pitchFamily="34" charset="0"/>
              </a:rPr>
              <a:t>Penalty authority changed to the Assessing Officer</a:t>
            </a:r>
            <a:r>
              <a:rPr lang="en-US" sz="1200" dirty="0">
                <a:latin typeface="Calibri" panose="020F0502020204030204" pitchFamily="34" charset="0"/>
                <a:cs typeface="Calibri" panose="020F0502020204030204" pitchFamily="34" charset="0"/>
              </a:rPr>
              <a:t> (earlier imposed by the </a:t>
            </a:r>
            <a:r>
              <a:rPr lang="en-US" sz="1200" b="1" dirty="0">
                <a:latin typeface="Calibri" panose="020F0502020204030204" pitchFamily="34" charset="0"/>
                <a:cs typeface="Calibri" panose="020F0502020204030204" pitchFamily="34" charset="0"/>
              </a:rPr>
              <a:t>Joint Commissioner,</a:t>
            </a:r>
            <a:r>
              <a:rPr lang="en-US" sz="1200" dirty="0">
                <a:latin typeface="Calibri" panose="020F0502020204030204" pitchFamily="34" charset="0"/>
                <a:cs typeface="Calibri" panose="020F0502020204030204" pitchFamily="34" charset="0"/>
              </a:rPr>
              <a:t> this change was already introduced in the 1961 Act w.e.f. 01.04.2025 and is now incorporated in the 2025 Act).</a:t>
            </a:r>
            <a:endParaRPr lang="en-US" sz="12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200" dirty="0">
                <a:latin typeface="Calibri" panose="020F0502020204030204" pitchFamily="34" charset="0"/>
                <a:cs typeface="Calibri" panose="020F0502020204030204" pitchFamily="34" charset="0"/>
              </a:rPr>
              <a:t>References to sections 115-O, 194B, 194R, 194S and 194BA replaced with corresponding </a:t>
            </a:r>
            <a:r>
              <a:rPr lang="en-US" sz="1200" b="1" dirty="0">
                <a:latin typeface="Calibri" panose="020F0502020204030204" pitchFamily="34" charset="0"/>
                <a:cs typeface="Calibri" panose="020F0502020204030204" pitchFamily="34" charset="0"/>
              </a:rPr>
              <a:t>Notes under Section 393.</a:t>
            </a:r>
            <a:endParaRPr lang="en-US" sz="1200" b="1"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200" b="1" dirty="0">
                <a:latin typeface="Calibri" panose="020F0502020204030204" pitchFamily="34" charset="0"/>
                <a:cs typeface="Calibri" panose="020F0502020204030204" pitchFamily="34" charset="0"/>
              </a:rPr>
              <a:t>Penalty quantum remains unchanged</a:t>
            </a:r>
            <a:r>
              <a:rPr lang="en-US" sz="1200" dirty="0">
                <a:latin typeface="Calibri" panose="020F0502020204030204" pitchFamily="34" charset="0"/>
                <a:cs typeface="Calibri" panose="020F0502020204030204" pitchFamily="34" charset="0"/>
              </a:rPr>
              <a:t> (i.e., equal to the amount of tax not deducted or not paid/ensured to be paid). </a:t>
            </a:r>
            <a:endParaRPr lang="en-IN" sz="12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10</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Collect Tax at source [TCS]</a:t>
            </a: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271CA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8100" marR="38100" algn="just">
              <a:lnSpc>
                <a:spcPct val="150000"/>
              </a:lnSpc>
              <a:spcBef>
                <a:spcPts val="0"/>
              </a:spcBef>
              <a:spcAft>
                <a:spcPts val="400"/>
              </a:spcAft>
            </a:pPr>
            <a:r>
              <a:rPr lang="en-US" sz="1400" b="0" i="0" dirty="0">
                <a:solidFill>
                  <a:srgbClr val="1C1C24"/>
                </a:solidFill>
                <a:effectLst/>
                <a:latin typeface="Calibri" panose="020F0502020204030204" pitchFamily="34" charset="0"/>
                <a:cs typeface="Calibri" panose="020F0502020204030204" pitchFamily="34" charset="0"/>
              </a:rPr>
              <a:t>(1) If any person fails to collect the whole or any part of the tax as required by or under the provisions of Chapter XVII-BB, then, such person shall be liable to pay, by way of penalty, a sum equal to the amount of tax which such person failed to collect as aforesaid.</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0" i="0" dirty="0">
                <a:solidFill>
                  <a:srgbClr val="1C1C24"/>
                </a:solidFill>
                <a:effectLst/>
                <a:latin typeface="Calibri" panose="020F0502020204030204" pitchFamily="34" charset="0"/>
                <a:cs typeface="Calibri" panose="020F0502020204030204" pitchFamily="34" charset="0"/>
              </a:rPr>
              <a:t>(2) Any penalty imposable under sub-section (1) shall be imposed by the Joint Commissioner:</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0" i="0" u="sng" baseline="30000" dirty="0">
                <a:solidFill>
                  <a:srgbClr val="076BCF"/>
                </a:solidFill>
                <a:effectLst/>
                <a:latin typeface="Calibri" panose="020F0502020204030204" pitchFamily="34" charset="0"/>
                <a:cs typeface="Calibri" panose="020F0502020204030204" pitchFamily="34" charset="0"/>
              </a:rPr>
              <a:t>11</a:t>
            </a:r>
            <a:r>
              <a:rPr lang="en-US" sz="1400" b="0" i="0" dirty="0">
                <a:solidFill>
                  <a:srgbClr val="1C1C24"/>
                </a:solidFill>
                <a:effectLst/>
                <a:latin typeface="Calibri" panose="020F0502020204030204" pitchFamily="34" charset="0"/>
                <a:cs typeface="Calibri" panose="020F0502020204030204" pitchFamily="34" charset="0"/>
              </a:rPr>
              <a:t>[</a:t>
            </a: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any penalty under sub-section (1), on or after the 1st day of April, 2025, shall be imposed by the Assessing Officer.]</a:t>
            </a:r>
            <a:endParaRPr lang="en-US" sz="1400" b="0" i="0" dirty="0">
              <a:solidFill>
                <a:srgbClr val="1C1C24"/>
              </a:solidFill>
              <a:effectLst/>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449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dirty="0">
                <a:solidFill>
                  <a:srgbClr val="1C1C24"/>
                </a:solidFill>
                <a:latin typeface="Calibri" panose="020F0502020204030204" pitchFamily="34" charset="0"/>
                <a:cs typeface="Calibri" panose="020F0502020204030204" pitchFamily="34" charset="0"/>
              </a:rPr>
              <a:t>If any person fails to collect the whole or any part of the tax as required under Chapter XIX-B, the Assessing Officer may impose on him, a penalty equal to the tax which such person failed to collect.</a:t>
            </a:r>
            <a:endParaRPr lang="en-US"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271CA</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449</a:t>
            </a:r>
            <a:r>
              <a:rPr lang="en-US" sz="1400" dirty="0">
                <a:solidFill>
                  <a:srgbClr val="1C1C24"/>
                </a:solidFill>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authority changed to the Assessing Officer</a:t>
            </a:r>
            <a:r>
              <a:rPr lang="en-US" sz="1400" dirty="0">
                <a:latin typeface="Calibri" panose="020F0502020204030204" pitchFamily="34" charset="0"/>
                <a:cs typeface="Calibri" panose="020F0502020204030204" pitchFamily="34" charset="0"/>
              </a:rPr>
              <a:t> (replacing the Joint Commissioner; already effective in the 1961 Act from </a:t>
            </a:r>
            <a:r>
              <a:rPr lang="en-US" sz="1400" b="1" dirty="0">
                <a:latin typeface="Calibri" panose="020F0502020204030204" pitchFamily="34" charset="0"/>
                <a:cs typeface="Calibri" panose="020F0502020204030204" pitchFamily="34" charset="0"/>
              </a:rPr>
              <a:t>1.4.2025</a:t>
            </a:r>
            <a:r>
              <a:rPr lang="en-US" sz="1400" dirty="0">
                <a:latin typeface="Calibri" panose="020F0502020204030204" pitchFamily="34" charset="0"/>
                <a:cs typeface="Calibri" panose="020F0502020204030204" pitchFamily="34" charset="0"/>
              </a:rPr>
              <a:t>).</a:t>
            </a:r>
            <a:endParaRPr lang="en-US" sz="1400" b="1"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quantum remains unchanged</a:t>
            </a:r>
            <a:r>
              <a:rPr lang="en-US" sz="1400" dirty="0">
                <a:latin typeface="Calibri" panose="020F0502020204030204" pitchFamily="34" charset="0"/>
                <a:cs typeface="Calibri" panose="020F0502020204030204" pitchFamily="34" charset="0"/>
              </a:rPr>
              <a:t> (i.e., equal to the amount of tax not collected).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11</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Comply with cash Loan/deposit restrictions.</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271D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81000" marR="38100" indent="-342900" algn="just">
              <a:lnSpc>
                <a:spcPct val="150000"/>
              </a:lnSpc>
              <a:spcBef>
                <a:spcPts val="0"/>
              </a:spcBef>
              <a:spcAft>
                <a:spcPts val="400"/>
              </a:spcAft>
              <a:buAutoNum type="arabicParenBoth"/>
            </a:pPr>
            <a:r>
              <a:rPr lang="en-US" sz="1400" dirty="0">
                <a:solidFill>
                  <a:srgbClr val="1C1C24"/>
                </a:solidFill>
                <a:latin typeface="Calibri" panose="020F0502020204030204" pitchFamily="34" charset="0"/>
                <a:cs typeface="Calibri" panose="020F0502020204030204" pitchFamily="34" charset="0"/>
              </a:rPr>
              <a:t>If a person takes or accepts any loan or deposit or specified sum in contravention of the provisions of </a:t>
            </a:r>
            <a:r>
              <a:rPr lang="en-US" sz="1400" u="sng" dirty="0">
                <a:solidFill>
                  <a:srgbClr val="076BCF"/>
                </a:solidFill>
                <a:latin typeface="Calibri" panose="020F0502020204030204" pitchFamily="34" charset="0"/>
                <a:cs typeface="Calibri" panose="020F0502020204030204" pitchFamily="34" charset="0"/>
              </a:rPr>
              <a:t>section 269SS</a:t>
            </a:r>
            <a:r>
              <a:rPr lang="en-US" sz="1400" dirty="0">
                <a:solidFill>
                  <a:srgbClr val="1C1C24"/>
                </a:solidFill>
                <a:latin typeface="Calibri" panose="020F0502020204030204" pitchFamily="34" charset="0"/>
                <a:cs typeface="Calibri" panose="020F0502020204030204" pitchFamily="34" charset="0"/>
              </a:rPr>
              <a:t>, he shall be liable to pay, by way of penalty, a sum equal to the amount of the loan or deposit or specified sum so taken or accepted.</a:t>
            </a:r>
            <a:endParaRPr lang="en-US" sz="1400" dirty="0">
              <a:solidFill>
                <a:srgbClr val="1C1C24"/>
              </a:solidFill>
              <a:latin typeface="Calibri" panose="020F0502020204030204" pitchFamily="34" charset="0"/>
              <a:cs typeface="Calibri" panose="020F0502020204030204" pitchFamily="34" charset="0"/>
            </a:endParaRPr>
          </a:p>
          <a:p>
            <a:pPr marL="381000" marR="38100" indent="-342900" algn="just">
              <a:lnSpc>
                <a:spcPct val="150000"/>
              </a:lnSpc>
              <a:spcBef>
                <a:spcPts val="0"/>
              </a:spcBef>
              <a:spcAft>
                <a:spcPts val="400"/>
              </a:spcAft>
              <a:buAutoNum type="arabicParenBoth"/>
            </a:pPr>
            <a:r>
              <a:rPr lang="en-US" sz="1400" b="0" i="0" dirty="0">
                <a:solidFill>
                  <a:srgbClr val="1C1C24"/>
                </a:solidFill>
                <a:effectLst/>
                <a:latin typeface="Calibri" panose="020F0502020204030204" pitchFamily="34" charset="0"/>
                <a:cs typeface="Calibri" panose="020F0502020204030204" pitchFamily="34" charset="0"/>
              </a:rPr>
              <a:t>Any penalty imposable under sub-section (1) shall be imposed by the Joint Commissioner:</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0" i="0" u="sng" baseline="30000" dirty="0">
                <a:solidFill>
                  <a:srgbClr val="076BCF"/>
                </a:solidFill>
                <a:effectLst/>
                <a:latin typeface="Calibri" panose="020F0502020204030204" pitchFamily="34" charset="0"/>
                <a:cs typeface="Calibri" panose="020F0502020204030204" pitchFamily="34" charset="0"/>
              </a:rPr>
              <a:t>12</a:t>
            </a:r>
            <a:r>
              <a:rPr lang="en-US" sz="1400" b="0" i="0" dirty="0">
                <a:solidFill>
                  <a:srgbClr val="1C1C24"/>
                </a:solidFill>
                <a:effectLst/>
                <a:latin typeface="Calibri" panose="020F0502020204030204" pitchFamily="34" charset="0"/>
                <a:cs typeface="Calibri" panose="020F0502020204030204" pitchFamily="34" charset="0"/>
              </a:rPr>
              <a:t>[</a:t>
            </a: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any penalty under sub-section (1), on or after the 1st day of April, 2025, shall be imposed by the Assessing Officer.]</a:t>
            </a:r>
            <a:endParaRPr lang="en-US" sz="1400" dirty="0">
              <a:solidFill>
                <a:srgbClr val="1C1C24"/>
              </a:solidFill>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450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b="0" i="0" dirty="0">
                <a:solidFill>
                  <a:srgbClr val="1C1C24"/>
                </a:solidFill>
                <a:effectLst/>
                <a:latin typeface="Calibri" panose="020F0502020204030204" pitchFamily="34" charset="0"/>
                <a:cs typeface="Calibri" panose="020F0502020204030204" pitchFamily="34" charset="0"/>
              </a:rPr>
              <a:t>If a person takes or accepts any loan or deposit or specified sum in contravention of the provisions of </a:t>
            </a:r>
            <a:r>
              <a:rPr lang="en-US" sz="1400" b="0" i="0" u="sng" dirty="0">
                <a:solidFill>
                  <a:srgbClr val="076BCF"/>
                </a:solidFill>
                <a:effectLst/>
                <a:latin typeface="Calibri" panose="020F0502020204030204" pitchFamily="34" charset="0"/>
                <a:cs typeface="Calibri" panose="020F0502020204030204" pitchFamily="34" charset="0"/>
              </a:rPr>
              <a:t>section 185</a:t>
            </a:r>
            <a:r>
              <a:rPr lang="en-US" sz="1400" b="0" i="0" dirty="0">
                <a:solidFill>
                  <a:srgbClr val="1C1C24"/>
                </a:solidFill>
                <a:effectLst/>
                <a:latin typeface="Calibri" panose="020F0502020204030204" pitchFamily="34" charset="0"/>
                <a:cs typeface="Calibri" panose="020F0502020204030204" pitchFamily="34" charset="0"/>
              </a:rPr>
              <a:t>, the Assessing Officer may impose on him, a penalty equal to the amount of the loan or deposit or specified sum so taken or accepted.</a:t>
            </a:r>
            <a:endParaRPr lang="en-US"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 </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271D</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450</a:t>
            </a:r>
            <a:r>
              <a:rPr lang="en-US" sz="1400" dirty="0">
                <a:solidFill>
                  <a:srgbClr val="1C1C24"/>
                </a:solidFill>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authority changed to the Assessing Officer</a:t>
            </a:r>
            <a:r>
              <a:rPr lang="en-US" sz="1400" dirty="0">
                <a:latin typeface="Calibri" panose="020F0502020204030204" pitchFamily="34" charset="0"/>
                <a:cs typeface="Calibri" panose="020F0502020204030204" pitchFamily="34" charset="0"/>
              </a:rPr>
              <a:t> (replacing the Joint Commissioner; already effective in the 1961 Act from </a:t>
            </a:r>
            <a:r>
              <a:rPr lang="en-US" sz="1400" b="1" dirty="0">
                <a:latin typeface="Calibri" panose="020F0502020204030204" pitchFamily="34" charset="0"/>
                <a:cs typeface="Calibri" panose="020F0502020204030204" pitchFamily="34" charset="0"/>
              </a:rPr>
              <a:t>1.4.2025</a:t>
            </a:r>
            <a:r>
              <a:rPr lang="en-US" sz="1400" dirty="0">
                <a:latin typeface="Calibri" panose="020F0502020204030204" pitchFamily="34" charset="0"/>
                <a:cs typeface="Calibri" panose="020F0502020204030204" pitchFamily="34" charset="0"/>
              </a:rPr>
              <a:t>).</a:t>
            </a:r>
            <a:endParaRPr lang="en-US" sz="1400" b="1"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quantum remains unchanged</a:t>
            </a:r>
            <a:r>
              <a:rPr lang="en-US" sz="1400" dirty="0">
                <a:latin typeface="Calibri" panose="020F0502020204030204" pitchFamily="34" charset="0"/>
                <a:cs typeface="Calibri" panose="020F0502020204030204" pitchFamily="34" charset="0"/>
              </a:rPr>
              <a:t> (i.e., equal to the amount of the loan, deposit or specified sum).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12</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Comply with cash receipt restrictions.</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271DA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81000" marR="38100" indent="-342900" algn="just">
              <a:lnSpc>
                <a:spcPct val="150000"/>
              </a:lnSpc>
              <a:spcBef>
                <a:spcPts val="0"/>
              </a:spcBef>
              <a:spcAft>
                <a:spcPts val="400"/>
              </a:spcAft>
              <a:buAutoNum type="arabicParenBoth"/>
            </a:pPr>
            <a:r>
              <a:rPr lang="en-US" sz="1400" b="0" i="0" dirty="0">
                <a:solidFill>
                  <a:srgbClr val="1C1C24"/>
                </a:solidFill>
                <a:effectLst/>
                <a:latin typeface="Calibri" panose="020F0502020204030204" pitchFamily="34" charset="0"/>
                <a:cs typeface="Calibri" panose="020F0502020204030204" pitchFamily="34" charset="0"/>
              </a:rPr>
              <a:t>If a person receives any sum in contravention of the provisions of </a:t>
            </a:r>
            <a:r>
              <a:rPr lang="en-US" sz="1400" b="0" i="0" u="sng" dirty="0">
                <a:solidFill>
                  <a:srgbClr val="076BCF"/>
                </a:solidFill>
                <a:effectLst/>
                <a:latin typeface="Calibri" panose="020F0502020204030204" pitchFamily="34" charset="0"/>
                <a:cs typeface="Calibri" panose="020F0502020204030204" pitchFamily="34" charset="0"/>
              </a:rPr>
              <a:t>section 269ST</a:t>
            </a:r>
            <a:r>
              <a:rPr lang="en-US" sz="1400" b="0" i="0" dirty="0">
                <a:solidFill>
                  <a:srgbClr val="1C1C24"/>
                </a:solidFill>
                <a:effectLst/>
                <a:latin typeface="Calibri" panose="020F0502020204030204" pitchFamily="34" charset="0"/>
                <a:cs typeface="Calibri" panose="020F0502020204030204" pitchFamily="34" charset="0"/>
              </a:rPr>
              <a:t>, he shall be liable to pay, by way of penalty, a sum equal to the amount of such receipt:</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no penalty shall be imposable if such person proves that there were good and sufficient reasons for the contravention.</a:t>
            </a:r>
            <a:endParaRPr lang="en-US" sz="1400" dirty="0">
              <a:solidFill>
                <a:srgbClr val="1C1C24"/>
              </a:solidFill>
              <a:latin typeface="Calibri" panose="020F0502020204030204" pitchFamily="34" charset="0"/>
              <a:cs typeface="Calibri" panose="020F0502020204030204" pitchFamily="34" charset="0"/>
            </a:endParaRPr>
          </a:p>
          <a:p>
            <a:pPr marL="381000" marR="38100" indent="-342900" algn="just">
              <a:lnSpc>
                <a:spcPct val="150000"/>
              </a:lnSpc>
              <a:spcBef>
                <a:spcPts val="0"/>
              </a:spcBef>
              <a:spcAft>
                <a:spcPts val="400"/>
              </a:spcAft>
              <a:buFont typeface="+mj-lt"/>
              <a:buAutoNum type="arabicParenR" startAt="2"/>
            </a:pPr>
            <a:r>
              <a:rPr lang="en-US" sz="1400" b="0" i="0" dirty="0">
                <a:solidFill>
                  <a:srgbClr val="1C1C24"/>
                </a:solidFill>
                <a:effectLst/>
                <a:latin typeface="Calibri" panose="020F0502020204030204" pitchFamily="34" charset="0"/>
                <a:cs typeface="Calibri" panose="020F0502020204030204" pitchFamily="34" charset="0"/>
              </a:rPr>
              <a:t>Any penalty imposable under sub-section (1) shall be imposed by the Joint Commissioner:</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0" i="0" u="sng" baseline="30000" dirty="0">
                <a:solidFill>
                  <a:srgbClr val="076BCF"/>
                </a:solidFill>
                <a:effectLst/>
                <a:latin typeface="Calibri" panose="020F0502020204030204" pitchFamily="34" charset="0"/>
                <a:cs typeface="Calibri" panose="020F0502020204030204" pitchFamily="34" charset="0"/>
              </a:rPr>
              <a:t>13</a:t>
            </a:r>
            <a:r>
              <a:rPr lang="en-US" sz="1400" b="0" i="0" dirty="0">
                <a:solidFill>
                  <a:srgbClr val="1C1C24"/>
                </a:solidFill>
                <a:effectLst/>
                <a:latin typeface="Calibri" panose="020F0502020204030204" pitchFamily="34" charset="0"/>
                <a:cs typeface="Calibri" panose="020F0502020204030204" pitchFamily="34" charset="0"/>
              </a:rPr>
              <a:t>[</a:t>
            </a: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any penalty under sub-section (1), on or after the 1st day of April, 2025, shall be imposed by the Assessing Officer.]</a:t>
            </a:r>
            <a:endParaRPr lang="en-US" sz="1400" dirty="0">
              <a:solidFill>
                <a:srgbClr val="1C1C24"/>
              </a:solidFill>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451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b="0" i="0" dirty="0">
                <a:solidFill>
                  <a:srgbClr val="1C1C24"/>
                </a:solidFill>
                <a:effectLst/>
                <a:latin typeface="Calibri" panose="020F0502020204030204" pitchFamily="34" charset="0"/>
                <a:cs typeface="Calibri" panose="020F0502020204030204" pitchFamily="34" charset="0"/>
              </a:rPr>
              <a:t>The Assessing Officer may impose on a person, a penalty equal to the sum received by him in contravention of the provisions of </a:t>
            </a:r>
            <a:r>
              <a:rPr lang="en-US" sz="1400" b="0" i="0" u="sng" dirty="0">
                <a:solidFill>
                  <a:srgbClr val="076BCF"/>
                </a:solidFill>
                <a:effectLst/>
                <a:latin typeface="Calibri" panose="020F0502020204030204" pitchFamily="34" charset="0"/>
                <a:cs typeface="Calibri" panose="020F0502020204030204" pitchFamily="34" charset="0"/>
              </a:rPr>
              <a:t>section 186</a:t>
            </a:r>
            <a:r>
              <a:rPr lang="en-US" sz="1400" b="0" i="0" dirty="0">
                <a:solidFill>
                  <a:srgbClr val="1C1C24"/>
                </a:solidFill>
                <a:effectLst/>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 </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271DA</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451</a:t>
            </a:r>
            <a:r>
              <a:rPr lang="en-US" sz="1400" dirty="0">
                <a:solidFill>
                  <a:srgbClr val="1C1C24"/>
                </a:solidFill>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authority changed to the Assessing Officer</a:t>
            </a:r>
            <a:r>
              <a:rPr lang="en-US" sz="1400" dirty="0">
                <a:latin typeface="Calibri" panose="020F0502020204030204" pitchFamily="34" charset="0"/>
                <a:cs typeface="Calibri" panose="020F0502020204030204" pitchFamily="34" charset="0"/>
              </a:rPr>
              <a:t> (replacing the Joint Commissioner; already effective in the 1961 Act from </a:t>
            </a:r>
            <a:r>
              <a:rPr lang="en-US" sz="1400" b="1" dirty="0">
                <a:latin typeface="Calibri" panose="020F0502020204030204" pitchFamily="34" charset="0"/>
                <a:cs typeface="Calibri" panose="020F0502020204030204" pitchFamily="34" charset="0"/>
              </a:rPr>
              <a:t>1.4.2025</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Proviso granting relief on showing </a:t>
            </a:r>
            <a:r>
              <a:rPr lang="en-US" sz="1400" b="1" dirty="0">
                <a:latin typeface="Calibri" panose="020F0502020204030204" pitchFamily="34" charset="0"/>
                <a:cs typeface="Calibri" panose="020F0502020204030204" pitchFamily="34" charset="0"/>
              </a:rPr>
              <a:t>“good and sufficient reasons” </a:t>
            </a:r>
            <a:r>
              <a:rPr lang="en-US" sz="1400" dirty="0">
                <a:latin typeface="Calibri" panose="020F0502020204030204" pitchFamily="34" charset="0"/>
                <a:cs typeface="Calibri" panose="020F0502020204030204" pitchFamily="34" charset="0"/>
              </a:rPr>
              <a:t>has been omitted.</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quantum remains unchanged</a:t>
            </a:r>
            <a:r>
              <a:rPr lang="en-US" sz="1400" dirty="0">
                <a:latin typeface="Calibri" panose="020F0502020204030204" pitchFamily="34" charset="0"/>
                <a:cs typeface="Calibri" panose="020F0502020204030204" pitchFamily="34" charset="0"/>
              </a:rPr>
              <a:t> (i.e., equal to the amount of the received).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13</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provide prescribed Payment Facility.</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271DB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81000" marR="38100" indent="-342900" algn="just">
              <a:lnSpc>
                <a:spcPct val="150000"/>
              </a:lnSpc>
              <a:spcBef>
                <a:spcPts val="0"/>
              </a:spcBef>
              <a:spcAft>
                <a:spcPts val="400"/>
              </a:spcAft>
              <a:buAutoNum type="arabicParenBoth"/>
            </a:pPr>
            <a:r>
              <a:rPr lang="en-US" sz="1400" b="0" i="0" dirty="0">
                <a:solidFill>
                  <a:srgbClr val="1C1C24"/>
                </a:solidFill>
                <a:effectLst/>
                <a:latin typeface="Calibri" panose="020F0502020204030204" pitchFamily="34" charset="0"/>
                <a:cs typeface="Calibri" panose="020F0502020204030204" pitchFamily="34" charset="0"/>
              </a:rPr>
              <a:t>If a person who is required to provide facility for accepting payment through the prescribed electronic modes of payment referred to in </a:t>
            </a:r>
            <a:r>
              <a:rPr lang="en-US" sz="1400" u="sng" dirty="0">
                <a:solidFill>
                  <a:srgbClr val="076BCF"/>
                </a:solidFill>
                <a:latin typeface="Calibri" panose="020F0502020204030204" pitchFamily="34" charset="0"/>
                <a:cs typeface="Calibri" panose="020F0502020204030204" pitchFamily="34" charset="0"/>
              </a:rPr>
              <a:t>section 269SU</a:t>
            </a:r>
            <a:r>
              <a:rPr lang="en-US" sz="1400" b="0" i="0" dirty="0">
                <a:solidFill>
                  <a:srgbClr val="1C1C24"/>
                </a:solidFill>
                <a:effectLst/>
                <a:latin typeface="Calibri" panose="020F0502020204030204" pitchFamily="34" charset="0"/>
                <a:cs typeface="Calibri" panose="020F0502020204030204" pitchFamily="34" charset="0"/>
              </a:rPr>
              <a:t>, fails to provide such facility, he shall be liable to pay, by way of penalty, a sum of five thousand rupees, for every day during which such failure continues:</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no such penalty shall be imposable if such person proves that there were good and sufficient reasons for such failure.</a:t>
            </a:r>
            <a:endParaRPr lang="en-US" sz="1400" b="0" i="0" dirty="0">
              <a:solidFill>
                <a:srgbClr val="1C1C24"/>
              </a:solidFill>
              <a:effectLst/>
              <a:latin typeface="Calibri" panose="020F0502020204030204" pitchFamily="34" charset="0"/>
              <a:cs typeface="Calibri" panose="020F0502020204030204" pitchFamily="34" charset="0"/>
            </a:endParaRPr>
          </a:p>
          <a:p>
            <a:pPr marL="381000" marR="38100" indent="-342900" algn="just">
              <a:lnSpc>
                <a:spcPct val="150000"/>
              </a:lnSpc>
              <a:spcBef>
                <a:spcPts val="0"/>
              </a:spcBef>
              <a:spcAft>
                <a:spcPts val="400"/>
              </a:spcAft>
              <a:buFont typeface="+mj-lt"/>
              <a:buAutoNum type="arabicParenR" startAt="2"/>
            </a:pPr>
            <a:r>
              <a:rPr lang="en-US" sz="1400" b="0" i="0" dirty="0">
                <a:solidFill>
                  <a:srgbClr val="1C1C24"/>
                </a:solidFill>
                <a:effectLst/>
                <a:latin typeface="Calibri" panose="020F0502020204030204" pitchFamily="34" charset="0"/>
                <a:cs typeface="Calibri" panose="020F0502020204030204" pitchFamily="34" charset="0"/>
              </a:rPr>
              <a:t>Any penalty imposable under sub-section (1) shall be imposed by the Joint Commissioner of Income-tax:</a:t>
            </a:r>
            <a:endParaRPr lang="en-US" sz="1400" b="0" i="0" dirty="0">
              <a:solidFill>
                <a:srgbClr val="1C1C24"/>
              </a:solidFill>
              <a:effectLst/>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0" i="0" u="sng" baseline="30000" dirty="0">
                <a:solidFill>
                  <a:srgbClr val="076BCF"/>
                </a:solidFill>
                <a:effectLst/>
                <a:latin typeface="Calibri" panose="020F0502020204030204" pitchFamily="34" charset="0"/>
                <a:cs typeface="Calibri" panose="020F0502020204030204" pitchFamily="34" charset="0"/>
              </a:rPr>
              <a:t>13</a:t>
            </a:r>
            <a:r>
              <a:rPr lang="en-US" sz="1400" b="0" i="0" dirty="0">
                <a:solidFill>
                  <a:srgbClr val="1C1C24"/>
                </a:solidFill>
                <a:effectLst/>
                <a:latin typeface="Calibri" panose="020F0502020204030204" pitchFamily="34" charset="0"/>
                <a:cs typeface="Calibri" panose="020F0502020204030204" pitchFamily="34" charset="0"/>
              </a:rPr>
              <a:t>[</a:t>
            </a: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any penalty under sub-section (1), on or after the 1st day of April, 2025, shall be imposed by the Assessing Officer.]</a:t>
            </a:r>
            <a:endParaRPr lang="en-US" sz="1400" dirty="0">
              <a:solidFill>
                <a:srgbClr val="1C1C24"/>
              </a:solidFill>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452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b="0" i="0" dirty="0">
                <a:solidFill>
                  <a:srgbClr val="1C1C24"/>
                </a:solidFill>
                <a:effectLst/>
                <a:latin typeface="Calibri" panose="020F0502020204030204" pitchFamily="34" charset="0"/>
                <a:cs typeface="Calibri" panose="020F0502020204030204" pitchFamily="34" charset="0"/>
              </a:rPr>
              <a:t>The Assessing Officer may impose on a person, a penalty of Rs. 5,000 for every day of the duration of failure where he fails to provide a facility for accepting payments through the prescribed electronic modes of payment, as referred to in </a:t>
            </a:r>
            <a:r>
              <a:rPr lang="en-US" sz="1400" b="0" i="0" u="sng" dirty="0">
                <a:solidFill>
                  <a:srgbClr val="076BCF"/>
                </a:solidFill>
                <a:effectLst/>
                <a:latin typeface="Calibri" panose="020F0502020204030204" pitchFamily="34" charset="0"/>
                <a:cs typeface="Calibri" panose="020F0502020204030204" pitchFamily="34" charset="0"/>
              </a:rPr>
              <a:t>section 187</a:t>
            </a:r>
            <a:r>
              <a:rPr lang="en-US" sz="1400" b="0" i="0" dirty="0">
                <a:solidFill>
                  <a:srgbClr val="1C1C24"/>
                </a:solidFill>
                <a:effectLst/>
                <a:latin typeface="Calibri" panose="020F0502020204030204" pitchFamily="34" charset="0"/>
                <a:cs typeface="Calibri" panose="020F0502020204030204" pitchFamily="34" charset="0"/>
              </a:rPr>
              <a:t>.</a:t>
            </a:r>
            <a:endParaRPr lang="en-US" sz="1400" b="0" i="0" dirty="0">
              <a:solidFill>
                <a:srgbClr val="1C1C24"/>
              </a:solidFill>
              <a:effectLst/>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 </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271DB</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452</a:t>
            </a:r>
            <a:r>
              <a:rPr lang="en-US" sz="1400" dirty="0">
                <a:solidFill>
                  <a:srgbClr val="1C1C24"/>
                </a:solidFill>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authority changed to the Assessing Officer</a:t>
            </a:r>
            <a:r>
              <a:rPr lang="en-US" sz="1400" dirty="0">
                <a:latin typeface="Calibri" panose="020F0502020204030204" pitchFamily="34" charset="0"/>
                <a:cs typeface="Calibri" panose="020F0502020204030204" pitchFamily="34" charset="0"/>
              </a:rPr>
              <a:t> (replacing the Joint Commissioner; already effective in the 1961 Act from </a:t>
            </a:r>
            <a:r>
              <a:rPr lang="en-US" sz="1400" b="1" dirty="0">
                <a:latin typeface="Calibri" panose="020F0502020204030204" pitchFamily="34" charset="0"/>
                <a:cs typeface="Calibri" panose="020F0502020204030204" pitchFamily="34" charset="0"/>
              </a:rPr>
              <a:t>1.4.2025</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Proviso granting relief on showing </a:t>
            </a:r>
            <a:r>
              <a:rPr lang="en-US" sz="1400" b="1" dirty="0">
                <a:latin typeface="Calibri" panose="020F0502020204030204" pitchFamily="34" charset="0"/>
                <a:cs typeface="Calibri" panose="020F0502020204030204" pitchFamily="34" charset="0"/>
              </a:rPr>
              <a:t>“good and sufficient reasons” </a:t>
            </a:r>
            <a:r>
              <a:rPr lang="en-US" sz="1400" dirty="0">
                <a:latin typeface="Calibri" panose="020F0502020204030204" pitchFamily="34" charset="0"/>
                <a:cs typeface="Calibri" panose="020F0502020204030204" pitchFamily="34" charset="0"/>
              </a:rPr>
              <a:t>has been omitted.</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quantum remains unchanged</a:t>
            </a:r>
            <a:r>
              <a:rPr lang="en-US" sz="1400" dirty="0">
                <a:latin typeface="Calibri" panose="020F0502020204030204" pitchFamily="34" charset="0"/>
                <a:cs typeface="Calibri" panose="020F0502020204030204" pitchFamily="34" charset="0"/>
              </a:rPr>
              <a:t> (i.e., Rs. 5,000 per day for the period of default).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14</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Penalty for failure to comply with Cash Repayment Restrictions.</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271E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81000" marR="38100" indent="-342900" algn="just">
              <a:lnSpc>
                <a:spcPct val="150000"/>
              </a:lnSpc>
              <a:spcBef>
                <a:spcPts val="0"/>
              </a:spcBef>
              <a:spcAft>
                <a:spcPts val="400"/>
              </a:spcAft>
              <a:buAutoNum type="arabicParenBoth"/>
            </a:pPr>
            <a:r>
              <a:rPr lang="en-US" sz="1400" b="0" i="0" dirty="0">
                <a:solidFill>
                  <a:srgbClr val="1C1C24"/>
                </a:solidFill>
                <a:effectLst/>
                <a:latin typeface="Calibri" panose="020F0502020204030204" pitchFamily="34" charset="0"/>
                <a:cs typeface="Calibri" panose="020F0502020204030204" pitchFamily="34" charset="0"/>
              </a:rPr>
              <a:t>If a person repays any loan or deposit or specified advance referred to in </a:t>
            </a:r>
            <a:r>
              <a:rPr lang="en-US" sz="1400" b="0" i="0" u="sng" dirty="0">
                <a:solidFill>
                  <a:srgbClr val="076BCF"/>
                </a:solidFill>
                <a:effectLst/>
                <a:latin typeface="Calibri" panose="020F0502020204030204" pitchFamily="34" charset="0"/>
                <a:cs typeface="Calibri" panose="020F0502020204030204" pitchFamily="34" charset="0"/>
              </a:rPr>
              <a:t>section 269T</a:t>
            </a:r>
            <a:r>
              <a:rPr lang="en-US" sz="1400" b="0" i="0" dirty="0">
                <a:solidFill>
                  <a:srgbClr val="1C1C24"/>
                </a:solidFill>
                <a:effectLst/>
                <a:latin typeface="Calibri" panose="020F0502020204030204" pitchFamily="34" charset="0"/>
                <a:cs typeface="Calibri" panose="020F0502020204030204" pitchFamily="34" charset="0"/>
              </a:rPr>
              <a:t> otherwise than in accordance with the provisions of that section, he shall be liable to pay, by way of penalty, a sum equal to the amount of the loan or deposit or specified advance so repaid.</a:t>
            </a:r>
            <a:endParaRPr lang="en-US" sz="1400" b="0" i="0" dirty="0">
              <a:solidFill>
                <a:srgbClr val="1C1C24"/>
              </a:solidFill>
              <a:effectLst/>
              <a:latin typeface="Calibri" panose="020F0502020204030204" pitchFamily="34" charset="0"/>
              <a:cs typeface="Calibri" panose="020F0502020204030204" pitchFamily="34" charset="0"/>
            </a:endParaRPr>
          </a:p>
          <a:p>
            <a:pPr marL="381000" marR="38100" indent="-342900" algn="just">
              <a:lnSpc>
                <a:spcPct val="150000"/>
              </a:lnSpc>
              <a:spcBef>
                <a:spcPts val="0"/>
              </a:spcBef>
              <a:spcAft>
                <a:spcPts val="400"/>
              </a:spcAft>
              <a:buAutoNum type="arabicParenBoth"/>
            </a:pPr>
            <a:r>
              <a:rPr lang="en-US" sz="1400" b="0" i="0" dirty="0">
                <a:solidFill>
                  <a:srgbClr val="1C1C24"/>
                </a:solidFill>
                <a:effectLst/>
                <a:latin typeface="Calibri" panose="020F0502020204030204" pitchFamily="34" charset="0"/>
                <a:cs typeface="Calibri" panose="020F0502020204030204" pitchFamily="34" charset="0"/>
              </a:rPr>
              <a:t>Any penalty imposable under sub-section (1) shall be imposed by the Joint Commissioner:</a:t>
            </a:r>
            <a:endParaRPr lang="en-US" sz="1400" dirty="0">
              <a:solidFill>
                <a:srgbClr val="1C1C24"/>
              </a:solidFill>
              <a:latin typeface="Calibri" panose="020F0502020204030204" pitchFamily="34" charset="0"/>
              <a:cs typeface="Calibri" panose="020F0502020204030204" pitchFamily="34" charset="0"/>
            </a:endParaRPr>
          </a:p>
          <a:p>
            <a:pPr marL="38100" marR="38100" algn="just">
              <a:lnSpc>
                <a:spcPct val="150000"/>
              </a:lnSpc>
              <a:spcBef>
                <a:spcPts val="0"/>
              </a:spcBef>
              <a:spcAft>
                <a:spcPts val="400"/>
              </a:spcAft>
            </a:pPr>
            <a:r>
              <a:rPr lang="en-US" sz="1400" b="0" i="0" u="sng" baseline="30000" dirty="0">
                <a:solidFill>
                  <a:srgbClr val="076BCF"/>
                </a:solidFill>
                <a:effectLst/>
                <a:latin typeface="Calibri" panose="020F0502020204030204" pitchFamily="34" charset="0"/>
                <a:cs typeface="Calibri" panose="020F0502020204030204" pitchFamily="34" charset="0"/>
              </a:rPr>
              <a:t>14</a:t>
            </a:r>
            <a:r>
              <a:rPr lang="en-US" sz="1400" b="0" i="0" dirty="0">
                <a:solidFill>
                  <a:srgbClr val="1C1C24"/>
                </a:solidFill>
                <a:effectLst/>
                <a:latin typeface="Calibri" panose="020F0502020204030204" pitchFamily="34" charset="0"/>
                <a:cs typeface="Calibri" panose="020F0502020204030204" pitchFamily="34" charset="0"/>
              </a:rPr>
              <a:t>[</a:t>
            </a:r>
            <a:r>
              <a:rPr lang="en-US" sz="1400" b="1" i="0" dirty="0">
                <a:solidFill>
                  <a:srgbClr val="1C1C24"/>
                </a:solidFill>
                <a:effectLst/>
                <a:latin typeface="Calibri" panose="020F0502020204030204" pitchFamily="34" charset="0"/>
                <a:cs typeface="Calibri" panose="020F0502020204030204" pitchFamily="34" charset="0"/>
              </a:rPr>
              <a:t>Provided</a:t>
            </a:r>
            <a:r>
              <a:rPr lang="en-US" sz="1400" b="0" i="0" dirty="0">
                <a:solidFill>
                  <a:srgbClr val="1C1C24"/>
                </a:solidFill>
                <a:effectLst/>
                <a:latin typeface="Calibri" panose="020F0502020204030204" pitchFamily="34" charset="0"/>
                <a:cs typeface="Calibri" panose="020F0502020204030204" pitchFamily="34" charset="0"/>
              </a:rPr>
              <a:t> that any penalty under sub-section (1), on or after the 1st day of April, 2025, shall be imposed by the Assessing Officer.]</a:t>
            </a:r>
            <a:endParaRPr lang="en-US" sz="1400" b="0" i="0" dirty="0">
              <a:solidFill>
                <a:srgbClr val="1C1C24"/>
              </a:solidFill>
              <a:effectLst/>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453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b="0" i="0" dirty="0">
                <a:solidFill>
                  <a:srgbClr val="1C1C24"/>
                </a:solidFill>
                <a:effectLst/>
                <a:latin typeface="Calibri" panose="020F0502020204030204" pitchFamily="34" charset="0"/>
                <a:cs typeface="Calibri" panose="020F0502020204030204" pitchFamily="34" charset="0"/>
              </a:rPr>
              <a:t>If a person repays any loan or deposit or specified advance referred to in </a:t>
            </a:r>
            <a:r>
              <a:rPr lang="en-US" sz="1400" b="0" i="0" u="sng" dirty="0">
                <a:solidFill>
                  <a:srgbClr val="076BCF"/>
                </a:solidFill>
                <a:effectLst/>
                <a:latin typeface="Calibri" panose="020F0502020204030204" pitchFamily="34" charset="0"/>
                <a:cs typeface="Calibri" panose="020F0502020204030204" pitchFamily="34" charset="0"/>
              </a:rPr>
              <a:t>section 188</a:t>
            </a:r>
            <a:r>
              <a:rPr lang="en-US" sz="1400" b="0" i="0" dirty="0">
                <a:solidFill>
                  <a:srgbClr val="1C1C24"/>
                </a:solidFill>
                <a:effectLst/>
                <a:latin typeface="Calibri" panose="020F0502020204030204" pitchFamily="34" charset="0"/>
                <a:cs typeface="Calibri" panose="020F0502020204030204" pitchFamily="34" charset="0"/>
              </a:rPr>
              <a:t> otherwise than in accordance with the provisions of that section, the Assessing Officer may impose on him, a penalty equal to the loan or deposit or specified advance so repaid.</a:t>
            </a:r>
            <a:endParaRPr lang="en-US" sz="1400" b="0" i="0" dirty="0">
              <a:solidFill>
                <a:srgbClr val="1C1C24"/>
              </a:solidFill>
              <a:effectLst/>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 </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271E</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453</a:t>
            </a:r>
            <a:r>
              <a:rPr lang="en-US" sz="1400" dirty="0">
                <a:solidFill>
                  <a:srgbClr val="1C1C24"/>
                </a:solidFill>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authority changed to the Assessing Officer</a:t>
            </a:r>
            <a:r>
              <a:rPr lang="en-US" sz="1400" dirty="0">
                <a:latin typeface="Calibri" panose="020F0502020204030204" pitchFamily="34" charset="0"/>
                <a:cs typeface="Calibri" panose="020F0502020204030204" pitchFamily="34" charset="0"/>
              </a:rPr>
              <a:t> (replacing the Joint Commissioner; already effective in the 1961 Act from </a:t>
            </a:r>
            <a:r>
              <a:rPr lang="en-US" sz="1400" b="1" dirty="0">
                <a:latin typeface="Calibri" panose="020F0502020204030204" pitchFamily="34" charset="0"/>
                <a:cs typeface="Calibri" panose="020F0502020204030204" pitchFamily="34" charset="0"/>
              </a:rPr>
              <a:t>1.4.2025</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b="1" dirty="0">
                <a:latin typeface="Calibri" panose="020F0502020204030204" pitchFamily="34" charset="0"/>
                <a:cs typeface="Calibri" panose="020F0502020204030204" pitchFamily="34" charset="0"/>
              </a:rPr>
              <a:t>Penalty quantum remains unchanged</a:t>
            </a:r>
            <a:r>
              <a:rPr lang="en-US" sz="1400" dirty="0">
                <a:latin typeface="Calibri" panose="020F0502020204030204" pitchFamily="34" charset="0"/>
                <a:cs typeface="Calibri" panose="020F0502020204030204" pitchFamily="34" charset="0"/>
              </a:rPr>
              <a:t> (i.e., equal to the amount of loan, deposit or specified advance repaid).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15</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Failure to Furnish Statement of Financial Transaction (SFT)</a:t>
            </a: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20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271FA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algn="just">
              <a:lnSpc>
                <a:spcPct val="150000"/>
              </a:lnSpc>
            </a:pPr>
            <a:r>
              <a:rPr lang="en-US" sz="1400" dirty="0">
                <a:latin typeface="Calibri" panose="020F0502020204030204" pitchFamily="34" charset="0"/>
                <a:cs typeface="Calibri" panose="020F0502020204030204" pitchFamily="34" charset="0"/>
              </a:rPr>
              <a:t>If a person who is required to furnish a statement of financial transaction or reportable account under sub-section (1) of section 285BA, fails to furnish such statement within the time prescribed under sub-section (2) thereof, the income-tax authority prescribed under said sub-section (1) may direct that such person shall pay, by way of penalty, a sum of five hundred rupees for every day during which such failure continues:</a:t>
            </a:r>
            <a:endParaRPr lang="en-US" sz="1400" dirty="0">
              <a:latin typeface="Calibri" panose="020F0502020204030204" pitchFamily="34" charset="0"/>
              <a:cs typeface="Calibri" panose="020F0502020204030204" pitchFamily="34" charset="0"/>
            </a:endParaRPr>
          </a:p>
          <a:p>
            <a:pPr algn="just">
              <a:lnSpc>
                <a:spcPct val="150000"/>
              </a:lnSpc>
            </a:pPr>
            <a:r>
              <a:rPr lang="en-US" sz="1400" b="1" dirty="0">
                <a:latin typeface="Calibri" panose="020F0502020204030204" pitchFamily="34" charset="0"/>
                <a:cs typeface="Calibri" panose="020F0502020204030204" pitchFamily="34" charset="0"/>
              </a:rPr>
              <a:t>Provided</a:t>
            </a:r>
            <a:r>
              <a:rPr lang="en-US" sz="1400" dirty="0">
                <a:latin typeface="Calibri" panose="020F0502020204030204" pitchFamily="34" charset="0"/>
                <a:cs typeface="Calibri" panose="020F0502020204030204" pitchFamily="34" charset="0"/>
              </a:rPr>
              <a:t> that where such person fails to furnish the statement within the period specified in the notice issued under sub-section (5) of section 285BA, he shall pay, by way of penalty, a sum of one thousand rupees for every day during which the failure continues, beginning from the day immediately following the day on which the time specified in such notice for furnishing the statement expires.</a:t>
            </a:r>
            <a:endParaRPr lang="en-US" sz="140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454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dirty="0">
                <a:latin typeface="Calibri" panose="020F0502020204030204" pitchFamily="34" charset="0"/>
                <a:cs typeface="Calibri" panose="020F0502020204030204" pitchFamily="34" charset="0"/>
              </a:rPr>
              <a:t>Where any person, who is required to furnish a statement of financial transaction or reportable account under </a:t>
            </a:r>
            <a:r>
              <a:rPr lang="en-US" sz="1400" u="sng" dirty="0">
                <a:solidFill>
                  <a:srgbClr val="076BCF"/>
                </a:solidFill>
                <a:latin typeface="Calibri" panose="020F0502020204030204" pitchFamily="34" charset="0"/>
                <a:cs typeface="Calibri" panose="020F0502020204030204" pitchFamily="34" charset="0"/>
              </a:rPr>
              <a:t>section 508(1)</a:t>
            </a:r>
            <a:r>
              <a:rPr lang="en-US" sz="1400" dirty="0">
                <a:latin typeface="Calibri" panose="020F0502020204030204" pitchFamily="34" charset="0"/>
                <a:cs typeface="Calibri" panose="020F0502020204030204" pitchFamily="34" charset="0"/>
              </a:rPr>
              <a:t>, fails to furnish such statement or reportable account within the period specified in the notice issued under </a:t>
            </a:r>
            <a:r>
              <a:rPr lang="en-US" sz="1400" u="sng" dirty="0">
                <a:latin typeface="Calibri" panose="020F0502020204030204" pitchFamily="34" charset="0"/>
                <a:cs typeface="Calibri" panose="020F0502020204030204" pitchFamily="34" charset="0"/>
              </a:rPr>
              <a:t>section 508(7)</a:t>
            </a:r>
            <a:r>
              <a:rPr lang="en-US" sz="1400" dirty="0">
                <a:latin typeface="Calibri" panose="020F0502020204030204" pitchFamily="34" charset="0"/>
                <a:cs typeface="Calibri" panose="020F0502020204030204" pitchFamily="34" charset="0"/>
              </a:rPr>
              <a:t>, the income-tax authority prescribed under </a:t>
            </a:r>
            <a:r>
              <a:rPr lang="en-US" sz="1400" u="sng" dirty="0">
                <a:latin typeface="Calibri" panose="020F0502020204030204" pitchFamily="34" charset="0"/>
                <a:cs typeface="Calibri" panose="020F0502020204030204" pitchFamily="34" charset="0"/>
              </a:rPr>
              <a:t>section 508(1)</a:t>
            </a:r>
            <a:r>
              <a:rPr lang="en-US" sz="1400" dirty="0">
                <a:latin typeface="Calibri" panose="020F0502020204030204" pitchFamily="34" charset="0"/>
                <a:cs typeface="Calibri" panose="020F0502020204030204" pitchFamily="34" charset="0"/>
              </a:rPr>
              <a:t> may impose on him, a penalty of Rs. 1000 for every day for which such failure continues, beginning from the day immediately after the period specified in such notice for furnishing such statement or reportable account expires and such penalty shall not exceed Rs. 1,00,000.</a:t>
            </a:r>
            <a:r>
              <a:rPr lang="en-US" sz="1400" b="1" dirty="0">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Section reference updated from Section </a:t>
            </a:r>
            <a:r>
              <a:rPr lang="en-US" sz="1400" b="1" dirty="0">
                <a:latin typeface="Calibri" panose="020F0502020204030204" pitchFamily="34" charset="0"/>
                <a:cs typeface="Calibri" panose="020F0502020204030204" pitchFamily="34" charset="0"/>
              </a:rPr>
              <a:t>271FA </a:t>
            </a:r>
            <a:r>
              <a:rPr lang="en-US" sz="1400" dirty="0">
                <a:latin typeface="Calibri" panose="020F0502020204030204" pitchFamily="34" charset="0"/>
                <a:cs typeface="Calibri" panose="020F0502020204030204" pitchFamily="34" charset="0"/>
              </a:rPr>
              <a:t>to Section </a:t>
            </a:r>
            <a:r>
              <a:rPr lang="en-US" sz="1400" b="1" dirty="0">
                <a:latin typeface="Calibri" panose="020F0502020204030204" pitchFamily="34" charset="0"/>
                <a:cs typeface="Calibri" panose="020F0502020204030204" pitchFamily="34" charset="0"/>
              </a:rPr>
              <a:t>454</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Initial penalty of </a:t>
            </a:r>
            <a:r>
              <a:rPr lang="en-US" sz="1400" b="1" dirty="0">
                <a:latin typeface="Calibri" panose="020F0502020204030204" pitchFamily="34" charset="0"/>
                <a:cs typeface="Calibri" panose="020F0502020204030204" pitchFamily="34" charset="0"/>
              </a:rPr>
              <a:t>Rs</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500 per day </a:t>
            </a:r>
            <a:r>
              <a:rPr lang="en-US" sz="1400" dirty="0">
                <a:latin typeface="Calibri" panose="020F0502020204030204" pitchFamily="34" charset="0"/>
                <a:cs typeface="Calibri" panose="020F0502020204030204" pitchFamily="34" charset="0"/>
              </a:rPr>
              <a:t>omitted.</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Penalty of </a:t>
            </a:r>
            <a:r>
              <a:rPr lang="en-US" sz="1400" b="1" dirty="0">
                <a:solidFill>
                  <a:srgbClr val="1C1C24"/>
                </a:solidFill>
                <a:latin typeface="Calibri" panose="020F0502020204030204" pitchFamily="34" charset="0"/>
                <a:cs typeface="Calibri" panose="020F0502020204030204" pitchFamily="34" charset="0"/>
              </a:rPr>
              <a:t>Rs. 1,000 per day </a:t>
            </a:r>
            <a:r>
              <a:rPr lang="en-US" sz="1400" dirty="0">
                <a:solidFill>
                  <a:srgbClr val="1C1C24"/>
                </a:solidFill>
                <a:latin typeface="Calibri" panose="020F0502020204030204" pitchFamily="34" charset="0"/>
                <a:cs typeface="Calibri" panose="020F0502020204030204" pitchFamily="34" charset="0"/>
              </a:rPr>
              <a:t>after notice continues.</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Maximum penalty capped at </a:t>
            </a:r>
            <a:r>
              <a:rPr lang="en-US" sz="1400" b="1" dirty="0">
                <a:solidFill>
                  <a:srgbClr val="1C1C24"/>
                </a:solidFill>
                <a:latin typeface="Calibri" panose="020F0502020204030204" pitchFamily="34" charset="0"/>
                <a:cs typeface="Calibri" panose="020F0502020204030204" pitchFamily="34" charset="0"/>
              </a:rPr>
              <a:t>Rs. 1,00,000</a:t>
            </a:r>
            <a:r>
              <a:rPr lang="en-US" sz="1400" dirty="0">
                <a:solidFill>
                  <a:srgbClr val="1C1C24"/>
                </a:solidFill>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Penalty linked to non-compliance with notice under Section 508(7).</a:t>
            </a:r>
            <a:endParaRPr lang="en-US"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16</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Furnishing Inaccurate Statement of Financial Transaction (SFT).</a:t>
            </a:r>
            <a:endParaRPr lang="en-US" sz="20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271FAA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42900" indent="-342900" algn="just">
              <a:lnSpc>
                <a:spcPct val="150000"/>
              </a:lnSpc>
              <a:buAutoNum type="arabicParenBoth"/>
            </a:pPr>
            <a:r>
              <a:rPr lang="en-US" sz="1400" dirty="0">
                <a:latin typeface="Calibri" panose="020F0502020204030204" pitchFamily="34" charset="0"/>
                <a:cs typeface="Calibri" panose="020F0502020204030204" pitchFamily="34" charset="0"/>
              </a:rPr>
              <a:t>If a person referred to in sub-section (1) of </a:t>
            </a:r>
            <a:r>
              <a:rPr lang="en-US" sz="1400" u="sng" dirty="0">
                <a:solidFill>
                  <a:srgbClr val="076BCF"/>
                </a:solidFill>
                <a:latin typeface="Calibri" panose="020F0502020204030204" pitchFamily="34" charset="0"/>
                <a:cs typeface="Calibri" panose="020F0502020204030204" pitchFamily="34" charset="0"/>
              </a:rPr>
              <a:t>section 285BA</a:t>
            </a:r>
            <a:r>
              <a:rPr lang="en-US" sz="1400" dirty="0">
                <a:latin typeface="Calibri" panose="020F0502020204030204" pitchFamily="34" charset="0"/>
                <a:cs typeface="Calibri" panose="020F0502020204030204" pitchFamily="34" charset="0"/>
              </a:rPr>
              <a:t>, who is required to furnish a statement under that section,—</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provides inaccurate information in the statement or fails to furnish correct information within the period specified under sub-section (6) of the said section; or </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fails to comply with the due diligence requirement prescribed under sub-section (7) of the said section,</a:t>
            </a:r>
            <a:endParaRPr lang="en-US" sz="1400" dirty="0">
              <a:latin typeface="Calibri" panose="020F0502020204030204" pitchFamily="34" charset="0"/>
              <a:cs typeface="Calibri" panose="020F0502020204030204" pitchFamily="34" charset="0"/>
            </a:endParaRPr>
          </a:p>
          <a:p>
            <a:pPr algn="just">
              <a:lnSpc>
                <a:spcPct val="150000"/>
              </a:lnSpc>
            </a:pPr>
            <a:r>
              <a:rPr lang="en-US" sz="1400" dirty="0">
                <a:latin typeface="Calibri" panose="020F0502020204030204" pitchFamily="34" charset="0"/>
                <a:cs typeface="Calibri" panose="020F0502020204030204" pitchFamily="34" charset="0"/>
              </a:rPr>
              <a:t>then, the prescribed income-tax authority referred to in sub-section (1) thereof may direct that such person shall pay, by way of penalty, a sum of fifty thousand rupees.]:</a:t>
            </a:r>
            <a:endParaRPr lang="en-US" sz="1400" dirty="0">
              <a:latin typeface="Calibri" panose="020F0502020204030204" pitchFamily="34" charset="0"/>
              <a:cs typeface="Calibri" panose="020F0502020204030204" pitchFamily="34" charset="0"/>
            </a:endParaRPr>
          </a:p>
          <a:p>
            <a:pPr algn="just">
              <a:lnSpc>
                <a:spcPct val="150000"/>
              </a:lnSpc>
            </a:pPr>
            <a:endParaRPr lang="en-US" sz="140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455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marL="342900" indent="-342900" algn="just">
              <a:lnSpc>
                <a:spcPct val="150000"/>
              </a:lnSpc>
              <a:buAutoNum type="arabicParenBoth"/>
            </a:pPr>
            <a:r>
              <a:rPr lang="en-US" sz="1400" dirty="0">
                <a:latin typeface="Calibri" panose="020F0502020204030204" pitchFamily="34" charset="0"/>
                <a:cs typeface="Calibri" panose="020F0502020204030204" pitchFamily="34" charset="0"/>
              </a:rPr>
              <a:t>The prescribed income-tax authority referred to in </a:t>
            </a:r>
            <a:r>
              <a:rPr lang="en-US" sz="1400" u="sng" dirty="0">
                <a:solidFill>
                  <a:srgbClr val="076BCF"/>
                </a:solidFill>
                <a:latin typeface="Calibri" panose="020F0502020204030204" pitchFamily="34" charset="0"/>
                <a:cs typeface="Calibri" panose="020F0502020204030204" pitchFamily="34" charset="0"/>
              </a:rPr>
              <a:t>section 508 </a:t>
            </a:r>
            <a:r>
              <a:rPr lang="en-US" sz="1400" dirty="0">
                <a:latin typeface="Calibri" panose="020F0502020204030204" pitchFamily="34" charset="0"/>
                <a:cs typeface="Calibri" panose="020F0502020204030204" pitchFamily="34" charset="0"/>
              </a:rPr>
              <a:t>may direct that a person required to furnish a statement under sub-section (1) of the said section shall pay penalty of Rs. 50,000, if such person—</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provides inaccurate information in the statement or fails to furnish correct information within the period specified under section 508(8); or </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fails to comply with the due diligence requirement under section 508(9).</a:t>
            </a:r>
            <a:endParaRPr lang="en-US" sz="1400" dirty="0">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2"/>
            </a:pPr>
            <a:r>
              <a:rPr lang="en-US" sz="1400" dirty="0">
                <a:latin typeface="Calibri" panose="020F0502020204030204" pitchFamily="34" charset="0"/>
                <a:cs typeface="Calibri" panose="020F0502020204030204" pitchFamily="34" charset="0"/>
              </a:rPr>
              <a:t>The prescribed income-tax authority referred to in section 508, shall direct that reporting financial institution referred to in section 508(1)(k) shall, in addition to the penalty under sub-section (1) of this section, if any, pay a sum of Rs. 5,000 for every inaccurate reportable account, if—</a:t>
            </a:r>
            <a:endParaRPr lang="en-US" sz="1400" dirty="0">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Section reference updated from Section </a:t>
            </a:r>
            <a:r>
              <a:rPr lang="en-US" sz="1400" b="1" dirty="0">
                <a:latin typeface="Calibri" panose="020F0502020204030204" pitchFamily="34" charset="0"/>
                <a:cs typeface="Calibri" panose="020F0502020204030204" pitchFamily="34" charset="0"/>
              </a:rPr>
              <a:t>271FAA </a:t>
            </a:r>
            <a:r>
              <a:rPr lang="en-US" sz="1400" dirty="0">
                <a:latin typeface="Calibri" panose="020F0502020204030204" pitchFamily="34" charset="0"/>
                <a:cs typeface="Calibri" panose="020F0502020204030204" pitchFamily="34" charset="0"/>
              </a:rPr>
              <a:t>to Section </a:t>
            </a:r>
            <a:r>
              <a:rPr lang="en-US" sz="1400" b="1" dirty="0">
                <a:latin typeface="Calibri" panose="020F0502020204030204" pitchFamily="34" charset="0"/>
                <a:cs typeface="Calibri" panose="020F0502020204030204" pitchFamily="34" charset="0"/>
              </a:rPr>
              <a:t>455</a:t>
            </a:r>
            <a:r>
              <a:rPr lang="en-US" sz="14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Penalty of </a:t>
            </a:r>
            <a:r>
              <a:rPr lang="en-US" sz="1400" b="1" dirty="0">
                <a:latin typeface="Calibri" panose="020F0502020204030204" pitchFamily="34" charset="0"/>
                <a:cs typeface="Calibri" panose="020F0502020204030204" pitchFamily="34" charset="0"/>
              </a:rPr>
              <a:t>Rs. 50,000/- </a:t>
            </a:r>
            <a:r>
              <a:rPr lang="en-US" sz="1400" dirty="0">
                <a:latin typeface="Calibri" panose="020F0502020204030204" pitchFamily="34" charset="0"/>
                <a:cs typeface="Calibri" panose="020F0502020204030204" pitchFamily="34" charset="0"/>
              </a:rPr>
              <a:t>remains unchanged.</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cs typeface="Calibri" panose="020F0502020204030204" pitchFamily="34" charset="0"/>
              </a:rPr>
              <a:t>Additional penalty of </a:t>
            </a:r>
            <a:r>
              <a:rPr lang="en-US" sz="1400" b="1" dirty="0">
                <a:latin typeface="Calibri" panose="020F0502020204030204" pitchFamily="34" charset="0"/>
                <a:cs typeface="Calibri" panose="020F0502020204030204" pitchFamily="34" charset="0"/>
              </a:rPr>
              <a:t>Rs. 5,000/- </a:t>
            </a:r>
            <a:r>
              <a:rPr lang="en-US" sz="1400" dirty="0">
                <a:latin typeface="Calibri" panose="020F0502020204030204" pitchFamily="34" charset="0"/>
                <a:cs typeface="Calibri" panose="020F0502020204030204" pitchFamily="34" charset="0"/>
              </a:rPr>
              <a:t>per inaccurate reportable account remains unchanged.</a:t>
            </a:r>
            <a:endParaRPr lang="en-US" sz="1400" dirty="0">
              <a:latin typeface="Calibri" panose="020F0502020204030204" pitchFamily="34" charset="0"/>
              <a:cs typeface="Calibri" panose="020F0502020204030204" pitchFamily="34" charset="0"/>
            </a:endParaRPr>
          </a:p>
          <a:p>
            <a:pPr marL="285750" indent="-285750" algn="just">
              <a:lnSpc>
                <a:spcPct val="150000"/>
              </a:lnSpc>
              <a:buFontTx/>
              <a:buChar char="-"/>
            </a:pPr>
            <a:endParaRPr lang="en-US" sz="1400" dirty="0">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565392"/>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98756"/>
            <a:ext cx="4161183" cy="6565392"/>
          </a:xfrm>
          <a:prstGeom prst="rect">
            <a:avLst/>
          </a:prstGeom>
          <a:noFill/>
        </p:spPr>
        <p:txBody>
          <a:bodyPr wrap="square" rtlCol="0" anchor="t"/>
          <a:lstStyle/>
          <a:p>
            <a:pPr algn="just">
              <a:lnSpc>
                <a:spcPct val="150000"/>
              </a:lnSpc>
            </a:pPr>
            <a:r>
              <a:rPr lang="en-US" sz="1400" dirty="0">
                <a:solidFill>
                  <a:srgbClr val="1C1C24"/>
                </a:solidFill>
                <a:latin typeface="Calibri" panose="020F0502020204030204" pitchFamily="34" charset="0"/>
                <a:cs typeface="Calibri" panose="020F0502020204030204" pitchFamily="34" charset="0"/>
              </a:rPr>
              <a:t>(2)Where in the case of a person, referred to in clause (k) of sub-section (1) of section 285BA, who is required to furnish a statement under that section (herein referred to as the reporting financial institution) provides inaccurate information in the statement and the inaccuracy in such statement is due to false or inaccurate information furnished by the holder or holders of the relevant reportable account or accounts, the prescribed income-tax authority under sub-section (1) of section 285BA, shall direct that the reporting financial institution shall, in addition to the penalty under sub-section (1), if any, pay a sum of five thousand rupees for every inaccurate reportable account and the reporting financial institution shall be entitled to recover the sum so paid on behalf of such reportable account holder, or to retain out of any moneys that may be in its possession, or may come to it from every such reportable account holder, an amount equal to the sum so paid.]</a:t>
            </a:r>
            <a:r>
              <a:rPr lang="en-US" sz="1400" b="0" i="0" dirty="0">
                <a:solidFill>
                  <a:srgbClr val="1C1C24"/>
                </a:solidFill>
                <a:effectLst/>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marL="0" indent="0" algn="l">
              <a:buNone/>
            </a:pPr>
            <a:endParaRPr lang="en-US" sz="850" dirty="0">
              <a:latin typeface="Calibri" panose="020F0502020204030204" pitchFamily="34" charset="0"/>
              <a:cs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66591" y="91440"/>
            <a:ext cx="4653965" cy="6565391"/>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lphaLcPeriod"/>
            </a:pPr>
            <a:r>
              <a:rPr lang="en-US" sz="1400" dirty="0">
                <a:latin typeface="Calibri" panose="020F0502020204030204" pitchFamily="34" charset="0"/>
                <a:cs typeface="Calibri" panose="020F0502020204030204" pitchFamily="34" charset="0"/>
              </a:rPr>
              <a:t>the said institution provides inaccurate information in the statement required to be furnished under section 508(1); and</a:t>
            </a:r>
            <a:endParaRPr lang="en-US" sz="14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eriod"/>
            </a:pPr>
            <a:r>
              <a:rPr lang="en-US" sz="1400" dirty="0">
                <a:latin typeface="Calibri" panose="020F0502020204030204" pitchFamily="34" charset="0"/>
                <a:cs typeface="Calibri" panose="020F0502020204030204" pitchFamily="34" charset="0"/>
              </a:rPr>
              <a:t> the inaccuracy in the said statement is due to false or inaccurate information furnished by the holder or holders of the relevant reportable account or accounts.</a:t>
            </a:r>
            <a:endParaRPr lang="en-US" sz="1400" dirty="0">
              <a:latin typeface="Calibri" panose="020F0502020204030204" pitchFamily="34" charset="0"/>
              <a:cs typeface="Calibri" panose="020F0502020204030204" pitchFamily="34" charset="0"/>
            </a:endParaRPr>
          </a:p>
          <a:p>
            <a:pPr algn="just">
              <a:lnSpc>
                <a:spcPct val="150000"/>
              </a:lnSpc>
            </a:pPr>
            <a:r>
              <a:rPr lang="en-IN" sz="1400" dirty="0">
                <a:latin typeface="Calibri" panose="020F0502020204030204" pitchFamily="34" charset="0"/>
                <a:cs typeface="Calibri" panose="020F0502020204030204" pitchFamily="34" charset="0"/>
              </a:rPr>
              <a:t>(3) </a:t>
            </a:r>
            <a:r>
              <a:rPr lang="en-US" sz="1400" dirty="0">
                <a:latin typeface="Calibri" panose="020F0502020204030204" pitchFamily="34" charset="0"/>
                <a:cs typeface="Calibri" panose="020F0502020204030204" pitchFamily="34" charset="0"/>
              </a:rPr>
              <a:t>The reporting financial institution as referred to in sub-section (2) shall be entitled to— </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recover the amount paid under sub-section (2) on behalf of the reportable account holder; or</a:t>
            </a:r>
            <a:endParaRPr lang="en-US" sz="1400" dirty="0">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latin typeface="Calibri" panose="020F0502020204030204" pitchFamily="34" charset="0"/>
                <a:cs typeface="Calibri" panose="020F0502020204030204" pitchFamily="34" charset="0"/>
              </a:rPr>
              <a:t>retain an amount equal to the sum so paid out of any moneys that may be in its possession, or may come to it from every such account holder.</a:t>
            </a:r>
            <a:endParaRPr lang="en-US" sz="1400" dirty="0">
              <a:latin typeface="Calibri" panose="020F0502020204030204" pitchFamily="34" charset="0"/>
              <a:cs typeface="Calibri" panose="020F0502020204030204" pitchFamily="34" charset="0"/>
            </a:endParaRPr>
          </a:p>
          <a:p>
            <a:pPr algn="just">
              <a:lnSpc>
                <a:spcPct val="150000"/>
              </a:lnSpc>
            </a:pPr>
            <a:endParaRPr lang="en-US" sz="1400" dirty="0">
              <a:latin typeface="Calibri" panose="020F0502020204030204" pitchFamily="34" charset="0"/>
              <a:cs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565391"/>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132520" y="0"/>
            <a:ext cx="1192696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13252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13252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21</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640080" y="0"/>
            <a:ext cx="11521439" cy="658368"/>
          </a:xfrm>
          <a:prstGeom prst="rect">
            <a:avLst/>
          </a:prstGeom>
          <a:noFill/>
        </p:spPr>
        <p:txBody>
          <a:bodyPr wrap="square" lIns="0" tIns="0" rIns="0" bIns="0" rtlCol="0" anchor="ctr"/>
          <a:lstStyle/>
          <a:p>
            <a:pPr algn="ctr"/>
            <a:r>
              <a:rPr lang="en-US" sz="2000" b="1" dirty="0">
                <a:solidFill>
                  <a:srgbClr val="FFFFFF"/>
                </a:solidFill>
                <a:latin typeface="Cambria" panose="02040503050406030204" pitchFamily="34" charset="0"/>
                <a:ea typeface="Cambria" panose="02040503050406030204" pitchFamily="34" charset="-122"/>
                <a:cs typeface="Cambria" panose="02040503050406030204" pitchFamily="34" charset="-120"/>
              </a:rPr>
              <a:t>Failure to Furnish Information or Documents (Offshore / Foreign Assets).</a:t>
            </a:r>
            <a:endParaRPr lang="en-US" sz="20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271GC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342900" indent="-342900" algn="just">
              <a:lnSpc>
                <a:spcPct val="150000"/>
              </a:lnSpc>
              <a:buAutoNum type="arabicParenBoth"/>
            </a:pPr>
            <a:r>
              <a:rPr lang="en-US" sz="1400" dirty="0">
                <a:latin typeface="Calibri" panose="020F0502020204030204" pitchFamily="34" charset="0"/>
              </a:rPr>
              <a:t>If any person who is required to furnish statement under </a:t>
            </a:r>
            <a:r>
              <a:rPr lang="en-US" sz="1400" u="sng" dirty="0">
                <a:solidFill>
                  <a:srgbClr val="076BCF"/>
                </a:solidFill>
                <a:latin typeface="Calibri" panose="020F0502020204030204" pitchFamily="34" charset="0"/>
              </a:rPr>
              <a:t>section 285</a:t>
            </a:r>
            <a:r>
              <a:rPr lang="en-US" sz="1400" dirty="0">
                <a:latin typeface="Calibri" panose="020F0502020204030204" pitchFamily="34" charset="0"/>
              </a:rPr>
              <a:t>, fails to do so within the period prescribed under that section, the Assessing Officer may direct that such person shall pay, by way of penalty, a sum of—</a:t>
            </a:r>
            <a:endParaRPr lang="en-US" sz="1400" dirty="0">
              <a:latin typeface="Calibri" panose="020F0502020204030204" pitchFamily="34" charset="0"/>
            </a:endParaRPr>
          </a:p>
          <a:p>
            <a:pPr marL="400050" indent="-400050" algn="just">
              <a:lnSpc>
                <a:spcPct val="150000"/>
              </a:lnSpc>
              <a:buFont typeface="+mj-lt"/>
              <a:buAutoNum type="alphaLcPeriod"/>
            </a:pPr>
            <a:r>
              <a:rPr lang="en-US" sz="1400" dirty="0">
                <a:latin typeface="Calibri" panose="020F0502020204030204" pitchFamily="34" charset="0"/>
              </a:rPr>
              <a:t>one thousand rupees for every day for which the failure continues, if the period of failure does not exceed three months; or </a:t>
            </a:r>
            <a:endParaRPr lang="en-US" sz="1400" dirty="0">
              <a:latin typeface="Calibri" panose="020F0502020204030204" pitchFamily="34" charset="0"/>
            </a:endParaRPr>
          </a:p>
          <a:p>
            <a:pPr marL="400050" indent="-400050" algn="just">
              <a:lnSpc>
                <a:spcPct val="150000"/>
              </a:lnSpc>
              <a:buFont typeface="+mj-lt"/>
              <a:buAutoNum type="alphaLcPeriod"/>
            </a:pPr>
            <a:r>
              <a:rPr lang="en-US" sz="1400" dirty="0">
                <a:latin typeface="Calibri" panose="020F0502020204030204" pitchFamily="34" charset="0"/>
              </a:rPr>
              <a:t>one lakh rupees in any other case. </a:t>
            </a:r>
            <a:endParaRPr lang="en-US" sz="1400" dirty="0">
              <a:latin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460 of ITA, 2025.</a:t>
            </a:r>
            <a:endParaRPr lang="en-US" dirty="0">
              <a:latin typeface="Calibri" panose="020F0502020204030204" pitchFamily="34" charset="0"/>
            </a:endParaRPr>
          </a:p>
        </p:txBody>
      </p:sp>
      <p:sp>
        <p:nvSpPr>
          <p:cNvPr id="22" name="Shape 20"/>
          <p:cNvSpPr/>
          <p:nvPr/>
        </p:nvSpPr>
        <p:spPr>
          <a:xfrm>
            <a:off x="4366063" y="1115566"/>
            <a:ext cx="4653965" cy="5541265"/>
          </a:xfrm>
          <a:prstGeom prst="rect">
            <a:avLst/>
          </a:prstGeom>
          <a:solidFill>
            <a:srgbClr val="FEF5E7"/>
          </a:solidFill>
          <a:ln w="6350">
            <a:solidFill>
              <a:srgbClr val="B0BEC5"/>
            </a:solidFill>
            <a:prstDash val="solid"/>
          </a:ln>
        </p:spPr>
        <p:txBody>
          <a:bodyPr/>
          <a:lstStyle/>
          <a:p>
            <a:pPr marL="342900" indent="-342900" algn="just">
              <a:lnSpc>
                <a:spcPct val="150000"/>
              </a:lnSpc>
              <a:buAutoNum type="arabicParenBoth"/>
            </a:pPr>
            <a:r>
              <a:rPr lang="en-US" sz="1400" dirty="0">
                <a:latin typeface="Calibri" panose="020F0502020204030204" pitchFamily="34" charset="0"/>
              </a:rPr>
              <a:t>If any person required to furnish statement under </a:t>
            </a:r>
            <a:r>
              <a:rPr lang="en-US" sz="1400" u="sng" dirty="0">
                <a:solidFill>
                  <a:srgbClr val="076BCF"/>
                </a:solidFill>
                <a:latin typeface="Calibri" panose="020F0502020204030204" pitchFamily="34" charset="0"/>
              </a:rPr>
              <a:t>section 505</a:t>
            </a:r>
            <a:r>
              <a:rPr lang="en-US" sz="1400" dirty="0">
                <a:latin typeface="Calibri" panose="020F0502020204030204" pitchFamily="34" charset="0"/>
              </a:rPr>
              <a:t>, fails to do so within the period prescribed under that section, the Assessing Officer may impose on him, a penalty of—</a:t>
            </a:r>
            <a:endParaRPr lang="en-US" sz="1400" dirty="0">
              <a:latin typeface="Calibri" panose="020F0502020204030204" pitchFamily="34" charset="0"/>
            </a:endParaRPr>
          </a:p>
          <a:p>
            <a:pPr marL="342900" indent="-342900" algn="just">
              <a:lnSpc>
                <a:spcPct val="150000"/>
              </a:lnSpc>
              <a:buFont typeface="+mj-lt"/>
              <a:buAutoNum type="alphaLcPeriod"/>
            </a:pPr>
            <a:r>
              <a:rPr lang="en-US" sz="1400" dirty="0">
                <a:latin typeface="Calibri" panose="020F0502020204030204" pitchFamily="34" charset="0"/>
              </a:rPr>
              <a:t>Rs. 1,000 for every day for which the failure continues, if the period of failure does not exceed three months; or </a:t>
            </a:r>
            <a:endParaRPr lang="en-US" sz="1400" dirty="0">
              <a:latin typeface="Calibri" panose="020F0502020204030204" pitchFamily="34" charset="0"/>
            </a:endParaRPr>
          </a:p>
          <a:p>
            <a:pPr marL="342900" indent="-342900" algn="just">
              <a:lnSpc>
                <a:spcPct val="150000"/>
              </a:lnSpc>
              <a:buFont typeface="+mj-lt"/>
              <a:buAutoNum type="alphaLcPeriod"/>
            </a:pPr>
            <a:r>
              <a:rPr lang="en-US" sz="1400" dirty="0">
                <a:latin typeface="Calibri" panose="020F0502020204030204" pitchFamily="34" charset="0"/>
              </a:rPr>
              <a:t>Rs. 1,00,000 in any other case. </a:t>
            </a:r>
            <a:endParaRPr lang="en-US" sz="1400" dirty="0">
              <a:latin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11926"/>
            <a:ext cx="2965772" cy="356615"/>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534730"/>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rPr>
              <a:t>No substantive change.</a:t>
            </a:r>
            <a:endParaRPr lang="en-US" sz="1400" dirty="0">
              <a:latin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rPr>
              <a:t>Section reference updated from Section </a:t>
            </a:r>
            <a:r>
              <a:rPr lang="en-US" sz="1400" b="1" dirty="0">
                <a:latin typeface="Calibri" panose="020F0502020204030204" pitchFamily="34" charset="0"/>
              </a:rPr>
              <a:t>271GC </a:t>
            </a:r>
            <a:r>
              <a:rPr lang="en-US" sz="1400" dirty="0">
                <a:latin typeface="Calibri" panose="020F0502020204030204" pitchFamily="34" charset="0"/>
              </a:rPr>
              <a:t>to Section </a:t>
            </a:r>
            <a:r>
              <a:rPr lang="en-US" sz="1400" b="1" dirty="0">
                <a:latin typeface="Calibri" panose="020F0502020204030204" pitchFamily="34" charset="0"/>
              </a:rPr>
              <a:t>460</a:t>
            </a:r>
            <a:r>
              <a:rPr lang="en-US" sz="1400" dirty="0">
                <a:latin typeface="Calibri" panose="020F0502020204030204" pitchFamily="34" charset="0"/>
              </a:rPr>
              <a:t>.</a:t>
            </a:r>
            <a:endParaRPr lang="en-US" sz="1400" dirty="0">
              <a:latin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rPr>
              <a:t>Penalty of </a:t>
            </a:r>
            <a:r>
              <a:rPr lang="en-US" sz="1400" b="1" dirty="0">
                <a:latin typeface="Calibri" panose="020F0502020204030204" pitchFamily="34" charset="0"/>
              </a:rPr>
              <a:t>Rs. 1,000/- per day for delay up to 3 months </a:t>
            </a:r>
            <a:r>
              <a:rPr lang="en-US" sz="1400" dirty="0">
                <a:latin typeface="Calibri" panose="020F0502020204030204" pitchFamily="34" charset="0"/>
              </a:rPr>
              <a:t>remains unchanged.</a:t>
            </a:r>
            <a:endParaRPr lang="en-US" sz="1400" dirty="0">
              <a:latin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rPr>
              <a:t>Penalty of </a:t>
            </a:r>
            <a:r>
              <a:rPr lang="en-US" sz="1400" b="1" dirty="0">
                <a:latin typeface="Calibri" panose="020F0502020204030204" pitchFamily="34" charset="0"/>
              </a:rPr>
              <a:t>Rs. 1,00,000/- in other cases</a:t>
            </a:r>
            <a:r>
              <a:rPr lang="en-US" sz="1400" dirty="0">
                <a:latin typeface="Calibri" panose="020F0502020204030204" pitchFamily="34" charset="0"/>
              </a:rPr>
              <a:t> remains unchanged.</a:t>
            </a:r>
            <a:endParaRPr lang="en-US" sz="1400" dirty="0">
              <a:latin typeface="Calibri" panose="020F0502020204030204" pitchFamily="34" charset="0"/>
            </a:endParaRPr>
          </a:p>
          <a:p>
            <a:pPr algn="just">
              <a:lnSpc>
                <a:spcPct val="150000"/>
              </a:lnSpc>
            </a:pPr>
            <a:endParaRPr lang="en-US" sz="1400" dirty="0">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565392"/>
          </a:xfrm>
          <a:prstGeom prst="rect">
            <a:avLst/>
          </a:prstGeom>
          <a:solidFill>
            <a:srgbClr val="EAF5EA"/>
          </a:solidFill>
          <a:ln w="6350">
            <a:solidFill>
              <a:srgbClr val="B0BEC5"/>
            </a:solidFill>
            <a:prstDash val="solid"/>
          </a:ln>
        </p:spPr>
        <p:txBody>
          <a:bodyPr/>
          <a:lstStyle/>
          <a:p>
            <a:r>
              <a:rPr lang="en-IN" sz="1400" b="1" u="sng" dirty="0"/>
              <a:t>Cases Not Amounting to Under-Reporting</a:t>
            </a:r>
            <a:r>
              <a:rPr lang="en-IN" sz="1400" b="1" dirty="0"/>
              <a:t> [Section 270A(6)]</a:t>
            </a:r>
            <a:endParaRPr lang="en-IN" sz="1400" b="1" dirty="0"/>
          </a:p>
          <a:p>
            <a:r>
              <a:rPr lang="en-IN" sz="1400" dirty="0"/>
              <a:t>No penalty shall be levied where:</a:t>
            </a:r>
            <a:endParaRPr lang="en-IN" sz="1400" dirty="0"/>
          </a:p>
          <a:p>
            <a:pPr marL="342900" indent="-342900">
              <a:buAutoNum type="alphaLcParenR"/>
            </a:pPr>
            <a:r>
              <a:rPr lang="en-IN" sz="1400" dirty="0"/>
              <a:t>Explanation offered is bona fide and all material facts have been disclosed; </a:t>
            </a:r>
            <a:endParaRPr lang="en-IN" sz="1400" dirty="0"/>
          </a:p>
          <a:p>
            <a:pPr marL="342900" indent="-342900">
              <a:buAutoNum type="alphaLcParenR"/>
            </a:pPr>
            <a:r>
              <a:rPr lang="en-IN" sz="1400" dirty="0"/>
              <a:t>Estimate of income or expenditure is based on a bona fide estimate; </a:t>
            </a:r>
            <a:endParaRPr lang="en-IN" sz="1400" dirty="0"/>
          </a:p>
          <a:p>
            <a:pPr marL="342900" indent="-342900">
              <a:buAutoNum type="alphaLcParenR"/>
            </a:pPr>
            <a:r>
              <a:rPr lang="en-IN" sz="1400" dirty="0"/>
              <a:t>Addition is based on transfer pricing provisions and prescribed documentation is maintained; </a:t>
            </a:r>
            <a:endParaRPr lang="en-IN" sz="1400" dirty="0"/>
          </a:p>
          <a:p>
            <a:pPr marL="342900" indent="-342900">
              <a:buAutoNum type="alphaLcParenR"/>
            </a:pPr>
            <a:r>
              <a:rPr lang="en-IN" sz="1400" dirty="0"/>
              <a:t>Undisclosed income is already covered by penalty under section 271AAB. </a:t>
            </a:r>
            <a:endParaRPr lang="en-IN" sz="1400" dirty="0"/>
          </a:p>
          <a:p>
            <a:r>
              <a:rPr lang="en-IN" sz="1400" b="1" u="sng" dirty="0"/>
              <a:t>Misreporting of Income</a:t>
            </a:r>
            <a:r>
              <a:rPr lang="en-IN" sz="1400" b="1" dirty="0"/>
              <a:t> [Section 270A(9)]</a:t>
            </a:r>
            <a:endParaRPr lang="en-IN" sz="1400" b="1" dirty="0"/>
          </a:p>
          <a:p>
            <a:r>
              <a:rPr lang="en-IN" sz="1400" dirty="0"/>
              <a:t>Under-reporting shall be treated as </a:t>
            </a:r>
            <a:r>
              <a:rPr lang="en-IN" sz="1400" b="1" dirty="0"/>
              <a:t>misreporting</a:t>
            </a:r>
            <a:r>
              <a:rPr lang="en-IN" sz="1400" dirty="0"/>
              <a:t> in cases involving:</a:t>
            </a:r>
            <a:endParaRPr lang="en-IN" sz="1400" dirty="0"/>
          </a:p>
          <a:p>
            <a:pPr marL="342900" indent="-342900">
              <a:buAutoNum type="alphaLcParenR"/>
            </a:pPr>
            <a:r>
              <a:rPr lang="en-IN" sz="1400" dirty="0"/>
              <a:t>Misrepresentation or suppression of facts; </a:t>
            </a:r>
            <a:endParaRPr lang="en-IN" sz="1400" dirty="0"/>
          </a:p>
          <a:p>
            <a:pPr marL="342900" indent="-342900">
              <a:buAutoNum type="alphaLcParenR"/>
            </a:pPr>
            <a:r>
              <a:rPr lang="en-IN" sz="1400" dirty="0"/>
              <a:t>Failure to record investments in books; </a:t>
            </a:r>
            <a:endParaRPr lang="en-IN" sz="1400" dirty="0"/>
          </a:p>
          <a:p>
            <a:pPr marL="342900" indent="-342900">
              <a:buAutoNum type="alphaLcParenR"/>
            </a:pPr>
            <a:r>
              <a:rPr lang="en-IN" sz="1400" dirty="0"/>
              <a:t>Claim of expenditure unsupported by evidence; </a:t>
            </a:r>
            <a:endParaRPr lang="en-IN" sz="1400" dirty="0"/>
          </a:p>
          <a:p>
            <a:pPr marL="342900" indent="-342900">
              <a:buAutoNum type="alphaLcParenR"/>
            </a:pPr>
            <a:r>
              <a:rPr lang="en-IN" sz="1400" dirty="0"/>
              <a:t>Recording false entries in books; </a:t>
            </a:r>
            <a:endParaRPr lang="en-IN" sz="1400" dirty="0"/>
          </a:p>
          <a:p>
            <a:pPr marL="342900" indent="-342900">
              <a:buAutoNum type="alphaLcParenR"/>
            </a:pPr>
            <a:r>
              <a:rPr lang="en-IN" sz="1400" dirty="0"/>
              <a:t>Failure to record receipts having a bearing on total income; </a:t>
            </a:r>
            <a:endParaRPr lang="en-IN" sz="1400" dirty="0"/>
          </a:p>
          <a:p>
            <a:pPr marL="342900" indent="-342900">
              <a:buAutoNum type="alphaLcParenR"/>
            </a:pPr>
            <a:r>
              <a:rPr lang="en-IN" sz="1400" dirty="0"/>
              <a:t>Failure to report international transactions or specified domestic transactions.</a:t>
            </a:r>
            <a:endParaRPr lang="en-IN" sz="1400" dirty="0"/>
          </a:p>
          <a:p>
            <a:r>
              <a:rPr lang="en-IN" sz="1400" b="1" u="sng" dirty="0"/>
              <a:t>Rate of penalty </a:t>
            </a:r>
            <a:endParaRPr lang="en-IN" sz="1400" b="1" u="sng" dirty="0"/>
          </a:p>
          <a:p>
            <a:r>
              <a:rPr lang="en-IN" sz="1400" dirty="0"/>
              <a:t> </a:t>
            </a:r>
            <a:endParaRPr lang="en-IN" sz="1400" dirty="0"/>
          </a:p>
          <a:p>
            <a:endParaRPr lang="en-IN" sz="1400" dirty="0"/>
          </a:p>
        </p:txBody>
      </p:sp>
      <p:sp>
        <p:nvSpPr>
          <p:cNvPr id="18" name="Text 16"/>
          <p:cNvSpPr/>
          <p:nvPr/>
        </p:nvSpPr>
        <p:spPr>
          <a:xfrm>
            <a:off x="132520" y="98756"/>
            <a:ext cx="4161183" cy="6565392"/>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66591" y="91440"/>
            <a:ext cx="4653965" cy="6565391"/>
          </a:xfrm>
          <a:prstGeom prst="rect">
            <a:avLst/>
          </a:prstGeom>
          <a:solidFill>
            <a:srgbClr val="FEF5E7"/>
          </a:solidFill>
          <a:ln w="6350">
            <a:solidFill>
              <a:srgbClr val="B0BEC5"/>
            </a:solidFill>
            <a:prstDash val="solid"/>
          </a:ln>
        </p:spPr>
        <p:txBody>
          <a:bodyPr/>
          <a:lstStyle/>
          <a:p>
            <a:pPr algn="just">
              <a:lnSpc>
                <a:spcPct val="150000"/>
              </a:lnSpc>
            </a:pPr>
            <a:r>
              <a:rPr lang="en-US" sz="1700" b="0" i="0" dirty="0">
                <a:solidFill>
                  <a:srgbClr val="1C1C24"/>
                </a:solidFill>
                <a:effectLst/>
                <a:latin typeface="Calibri" panose="020F0502020204030204" pitchFamily="34" charset="0"/>
              </a:rPr>
              <a:t>(2) The prescribed income-tax authority referred to in </a:t>
            </a:r>
            <a:r>
              <a:rPr lang="en-US" sz="1700" b="0" i="0" u="sng" dirty="0">
                <a:solidFill>
                  <a:srgbClr val="076BCF"/>
                </a:solidFill>
                <a:effectLst/>
                <a:latin typeface="Calibri" panose="020F0502020204030204" pitchFamily="34" charset="0"/>
              </a:rPr>
              <a:t>section 171(4)</a:t>
            </a:r>
            <a:r>
              <a:rPr lang="en-US" sz="1700" b="0" i="0" dirty="0">
                <a:solidFill>
                  <a:srgbClr val="1C1C24"/>
                </a:solidFill>
                <a:effectLst/>
                <a:latin typeface="Calibri" panose="020F0502020204030204" pitchFamily="34" charset="0"/>
              </a:rPr>
              <a:t> may impose a penalty of Rs. 5,00,000 on a person, if he fails to furnish the information and document required under the said section.</a:t>
            </a:r>
            <a:endParaRPr lang="en-IN" sz="1700" dirty="0">
              <a:solidFill>
                <a:srgbClr val="1C1C24"/>
              </a:solidFill>
              <a:latin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565391"/>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pic>
        <p:nvPicPr>
          <p:cNvPr id="8" name="Picture 7"/>
          <p:cNvPicPr>
            <a:picLocks noChangeAspect="1"/>
          </p:cNvPicPr>
          <p:nvPr/>
        </p:nvPicPr>
        <p:blipFill>
          <a:blip r:embed="rId1"/>
          <a:stretch>
            <a:fillRect/>
          </a:stretch>
        </p:blipFill>
        <p:spPr>
          <a:xfrm>
            <a:off x="4398135" y="91441"/>
            <a:ext cx="4622421" cy="3453617"/>
          </a:xfrm>
          <a:prstGeom prst="rect">
            <a:avLst/>
          </a:prstGeom>
        </p:spPr>
      </p:pic>
      <p:pic>
        <p:nvPicPr>
          <p:cNvPr id="10" name="Picture 9"/>
          <p:cNvPicPr>
            <a:picLocks noChangeAspect="1"/>
          </p:cNvPicPr>
          <p:nvPr/>
        </p:nvPicPr>
        <p:blipFill>
          <a:blip r:embed="rId2"/>
          <a:stretch>
            <a:fillRect/>
          </a:stretch>
        </p:blipFill>
        <p:spPr>
          <a:xfrm>
            <a:off x="4366063" y="3563346"/>
            <a:ext cx="4654493" cy="3147046"/>
          </a:xfrm>
          <a:prstGeom prst="rect">
            <a:avLst/>
          </a:prstGeom>
        </p:spPr>
      </p:pic>
      <p:graphicFrame>
        <p:nvGraphicFramePr>
          <p:cNvPr id="2" name="Table 1"/>
          <p:cNvGraphicFramePr>
            <a:graphicFrameLocks noGrp="1"/>
          </p:cNvGraphicFramePr>
          <p:nvPr/>
        </p:nvGraphicFramePr>
        <p:xfrm>
          <a:off x="132520" y="5088018"/>
          <a:ext cx="4146518" cy="1554480"/>
        </p:xfrm>
        <a:graphic>
          <a:graphicData uri="http://schemas.openxmlformats.org/drawingml/2006/table">
            <a:tbl>
              <a:tblPr/>
              <a:tblGrid>
                <a:gridCol w="2110975"/>
                <a:gridCol w="2035543"/>
              </a:tblGrid>
              <a:tr h="0">
                <a:tc>
                  <a:txBody>
                    <a:bodyPr/>
                    <a:lstStyle/>
                    <a:p>
                      <a:pPr>
                        <a:buNone/>
                      </a:pPr>
                      <a:r>
                        <a:rPr lang="en-IN" sz="1400" b="1" dirty="0"/>
                        <a:t>Nature of Default</a:t>
                      </a:r>
                      <a:endParaRPr lang="en-IN" sz="1400" b="1" dirty="0"/>
                    </a:p>
                  </a:txBody>
                  <a:tcPr anchor="ctr">
                    <a:lnL>
                      <a:noFill/>
                    </a:lnL>
                    <a:lnR>
                      <a:noFill/>
                    </a:lnR>
                    <a:lnT>
                      <a:noFill/>
                    </a:lnT>
                    <a:lnB>
                      <a:noFill/>
                    </a:lnB>
                    <a:solidFill>
                      <a:schemeClr val="bg1">
                        <a:lumMod val="65000"/>
                      </a:schemeClr>
                    </a:solidFill>
                  </a:tcPr>
                </a:tc>
                <a:tc>
                  <a:txBody>
                    <a:bodyPr/>
                    <a:lstStyle/>
                    <a:p>
                      <a:pPr algn="r">
                        <a:buNone/>
                      </a:pPr>
                      <a:r>
                        <a:rPr lang="en-IN" sz="1400" b="1" dirty="0"/>
                        <a:t>Penalty</a:t>
                      </a:r>
                      <a:endParaRPr lang="en-IN" sz="1400" b="1" dirty="0"/>
                    </a:p>
                  </a:txBody>
                  <a:tcPr anchor="ctr">
                    <a:lnL>
                      <a:noFill/>
                    </a:lnL>
                    <a:lnR>
                      <a:noFill/>
                    </a:lnR>
                    <a:lnT>
                      <a:noFill/>
                    </a:lnT>
                    <a:lnB>
                      <a:noFill/>
                    </a:lnB>
                    <a:solidFill>
                      <a:schemeClr val="bg1">
                        <a:lumMod val="65000"/>
                      </a:schemeClr>
                    </a:solidFill>
                  </a:tcPr>
                </a:tc>
              </a:tr>
              <a:tr h="0">
                <a:tc>
                  <a:txBody>
                    <a:bodyPr/>
                    <a:lstStyle/>
                    <a:p>
                      <a:pPr>
                        <a:buNone/>
                      </a:pPr>
                      <a:r>
                        <a:rPr lang="en-IN" sz="1400"/>
                        <a:t>Under-reporting of income</a:t>
                      </a:r>
                      <a:endParaRPr lang="en-IN" sz="1400"/>
                    </a:p>
                  </a:txBody>
                  <a:tcPr anchor="ctr">
                    <a:lnL>
                      <a:noFill/>
                    </a:lnL>
                    <a:lnR>
                      <a:noFill/>
                    </a:lnR>
                    <a:lnT>
                      <a:noFill/>
                    </a:lnT>
                    <a:lnB>
                      <a:noFill/>
                    </a:lnB>
                    <a:noFill/>
                  </a:tcPr>
                </a:tc>
                <a:tc>
                  <a:txBody>
                    <a:bodyPr/>
                    <a:lstStyle/>
                    <a:p>
                      <a:pPr algn="r">
                        <a:buNone/>
                      </a:pPr>
                      <a:r>
                        <a:rPr lang="en-IN" sz="1400" b="1" dirty="0"/>
                        <a:t>50% of tax payable on under-reported income</a:t>
                      </a:r>
                      <a:endParaRPr lang="en-IN" sz="1400" dirty="0"/>
                    </a:p>
                  </a:txBody>
                  <a:tcPr anchor="ctr">
                    <a:lnL>
                      <a:noFill/>
                    </a:lnL>
                    <a:lnR>
                      <a:noFill/>
                    </a:lnR>
                    <a:lnT>
                      <a:noFill/>
                    </a:lnT>
                    <a:lnB>
                      <a:noFill/>
                    </a:lnB>
                    <a:noFill/>
                  </a:tcPr>
                </a:tc>
              </a:tr>
              <a:tr h="0">
                <a:tc>
                  <a:txBody>
                    <a:bodyPr/>
                    <a:lstStyle/>
                    <a:p>
                      <a:pPr>
                        <a:buNone/>
                      </a:pPr>
                      <a:r>
                        <a:rPr lang="en-IN" sz="1400" dirty="0"/>
                        <a:t>Under-reporting in consequence of misreporting</a:t>
                      </a:r>
                      <a:endParaRPr lang="en-IN" sz="1400" dirty="0"/>
                    </a:p>
                  </a:txBody>
                  <a:tcPr anchor="ctr">
                    <a:lnL>
                      <a:noFill/>
                    </a:lnL>
                    <a:lnR>
                      <a:noFill/>
                    </a:lnR>
                    <a:lnT>
                      <a:noFill/>
                    </a:lnT>
                    <a:lnB>
                      <a:noFill/>
                    </a:lnB>
                    <a:noFill/>
                  </a:tcPr>
                </a:tc>
                <a:tc>
                  <a:txBody>
                    <a:bodyPr/>
                    <a:lstStyle/>
                    <a:p>
                      <a:pPr algn="r">
                        <a:buNone/>
                      </a:pPr>
                      <a:r>
                        <a:rPr lang="en-IN" sz="1400" b="1" dirty="0"/>
                        <a:t>200% of tax payable on under-reported income</a:t>
                      </a:r>
                      <a:endParaRPr lang="en-IN" sz="1400" dirty="0"/>
                    </a:p>
                  </a:txBody>
                  <a:tcPr anchor="ctr">
                    <a:lnL>
                      <a:noFill/>
                    </a:lnL>
                    <a:lnR>
                      <a:noFill/>
                    </a:lnR>
                    <a:lnT>
                      <a:noFill/>
                    </a:lnT>
                    <a:lnB>
                      <a:noFill/>
                    </a:lnB>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027408" cy="658368"/>
          </a:xfrm>
          <a:prstGeom prst="rect">
            <a:avLst/>
          </a:prstGeom>
          <a:solidFill>
            <a:srgbClr val="1F3864"/>
          </a:solidFill>
          <a:ln w="12700">
            <a:solidFill>
              <a:srgbClr val="1F3864"/>
            </a:solidFill>
            <a:prstDash val="solid"/>
          </a:ln>
        </p:spPr>
        <p:txBody>
          <a:bodyPr/>
          <a:lstStyle/>
          <a:p>
            <a:endParaRPr lang="en-IN" dirty="0">
              <a:latin typeface="Calibri" panose="020F0502020204030204" pitchFamily="34" charset="0"/>
            </a:endParaRPr>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24</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algn="ctr"/>
            <a:r>
              <a:rPr lang="en-US" sz="1900" b="1" dirty="0">
                <a:solidFill>
                  <a:schemeClr val="bg1">
                    <a:lumMod val="95000"/>
                  </a:schemeClr>
                </a:solidFill>
                <a:latin typeface="Cambria" panose="02040503050406030204" pitchFamily="34" charset="0"/>
                <a:ea typeface="Cambria" panose="02040503050406030204" pitchFamily="34" charset="0"/>
              </a:rPr>
              <a:t>Penalty for furnishing incorrect information in reports or certificates by professionals.</a:t>
            </a:r>
            <a:endParaRPr lang="en-US" sz="1900" b="1" dirty="0">
              <a:solidFill>
                <a:schemeClr val="bg1">
                  <a:lumMod val="95000"/>
                </a:schemeClr>
              </a:solidFill>
              <a:latin typeface="Cambria" panose="02040503050406030204" pitchFamily="34" charset="0"/>
              <a:ea typeface="Cambria" panose="02040503050406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4" name="Shape 12"/>
          <p:cNvSpPr/>
          <p:nvPr/>
        </p:nvSpPr>
        <p:spPr>
          <a:xfrm>
            <a:off x="164592" y="685800"/>
            <a:ext cx="4314643" cy="374904"/>
          </a:xfrm>
          <a:prstGeom prst="rect">
            <a:avLst/>
          </a:prstGeom>
          <a:solidFill>
            <a:srgbClr val="375623"/>
          </a:solidFill>
          <a:ln w="12700">
            <a:solidFill>
              <a:srgbClr val="375623"/>
            </a:solidFill>
            <a:prstDash val="solid"/>
          </a:ln>
        </p:spPr>
        <p:txBody>
          <a:bodyPr/>
          <a:lstStyle/>
          <a:p>
            <a:pPr algn="ctr"/>
            <a:r>
              <a:rPr lang="en-US" sz="1900" b="1" dirty="0">
                <a:solidFill>
                  <a:schemeClr val="bg1"/>
                </a:solidFill>
                <a:latin typeface="Calibri" panose="020F0502020204030204" pitchFamily="34" charset="0"/>
              </a:rPr>
              <a:t>           Section 271J of ITA, 1961			</a:t>
            </a:r>
            <a:endParaRPr lang="en-IN" sz="1900" b="1" dirty="0">
              <a:solidFill>
                <a:schemeClr val="bg1"/>
              </a:solidFill>
              <a:latin typeface="Calibri" panose="020F0502020204030204" pitchFamily="34" charset="0"/>
            </a:endParaRPr>
          </a:p>
        </p:txBody>
      </p:sp>
      <p:sp>
        <p:nvSpPr>
          <p:cNvPr id="15" name="Text 13"/>
          <p:cNvSpPr/>
          <p:nvPr/>
        </p:nvSpPr>
        <p:spPr>
          <a:xfrm>
            <a:off x="-119270" y="685800"/>
            <a:ext cx="6163454" cy="150876"/>
          </a:xfrm>
          <a:prstGeom prst="rect">
            <a:avLst/>
          </a:prstGeom>
          <a:noFill/>
        </p:spPr>
        <p:txBody>
          <a:bodyPr wrap="square" lIns="0" tIns="0" rIns="0" bIns="0" rtlCol="0" anchor="ctr"/>
          <a:lstStyle/>
          <a:p>
            <a:pPr marL="0" indent="0" algn="ctr">
              <a:buNone/>
            </a:pPr>
            <a:endParaRPr lang="en-US" sz="1400" dirty="0">
              <a:latin typeface="Calibri" panose="020F0502020204030204" pitchFamily="34" charset="0"/>
            </a:endParaRPr>
          </a:p>
        </p:txBody>
      </p:sp>
      <p:sp>
        <p:nvSpPr>
          <p:cNvPr id="17" name="Shape 15"/>
          <p:cNvSpPr/>
          <p:nvPr/>
        </p:nvSpPr>
        <p:spPr>
          <a:xfrm>
            <a:off x="164592" y="1124712"/>
            <a:ext cx="4314643" cy="5641848"/>
          </a:xfrm>
          <a:prstGeom prst="rect">
            <a:avLst/>
          </a:prstGeom>
          <a:solidFill>
            <a:srgbClr val="EAF5EA"/>
          </a:solidFill>
          <a:ln w="6350">
            <a:solidFill>
              <a:srgbClr val="B0BEC5"/>
            </a:solidFill>
            <a:prstDash val="solid"/>
          </a:ln>
        </p:spPr>
        <p:txBody>
          <a:bodyPr/>
          <a:lstStyle/>
          <a:p>
            <a:pPr algn="just">
              <a:lnSpc>
                <a:spcPct val="150000"/>
              </a:lnSpc>
            </a:pPr>
            <a:r>
              <a:rPr lang="en-US" sz="1200" dirty="0">
                <a:latin typeface="Calibri" panose="020F0502020204030204" pitchFamily="34" charset="0"/>
              </a:rPr>
              <a:t>Without prejudice to the provisions of this Act, where the Assessing Officer or the Joint Commissioner (Appeals) or the Commissioner (Appeals), in the course of any proceedings under this Act, finds that an accountant or a merchant banker or a registered valuer has furnished incorrect information in any report or certificate furnished under any provision of this Act or the rules made thereunder, the Assessing Officer or the Joint Commissioner (Appeals) or the Commissioner (Appeals) may direct that such accountant or merchant banker or registered valuer, as the case may be, shall pay, by way of penalty, a sum of ten thousand rupees for each such report or certificate.</a:t>
            </a:r>
            <a:endParaRPr lang="en-US" sz="1200" dirty="0">
              <a:latin typeface="Calibri" panose="020F0502020204030204" pitchFamily="34" charset="0"/>
            </a:endParaRPr>
          </a:p>
          <a:p>
            <a:pPr algn="just">
              <a:lnSpc>
                <a:spcPct val="150000"/>
              </a:lnSpc>
            </a:pPr>
            <a:r>
              <a:rPr lang="en-US" sz="1200" i="1" dirty="0">
                <a:latin typeface="Calibri" panose="020F0502020204030204" pitchFamily="34" charset="0"/>
              </a:rPr>
              <a:t>Explanation</a:t>
            </a:r>
            <a:r>
              <a:rPr lang="en-US" sz="1200" dirty="0">
                <a:latin typeface="Calibri" panose="020F0502020204030204" pitchFamily="34" charset="0"/>
              </a:rPr>
              <a:t>.—For the purposes of this section,</a:t>
            </a:r>
            <a:r>
              <a:rPr lang="en-US" sz="1200" i="1" dirty="0">
                <a:latin typeface="Calibri" panose="020F0502020204030204" pitchFamily="34" charset="0"/>
              </a:rPr>
              <a:t>—</a:t>
            </a:r>
            <a:endParaRPr lang="en-US" sz="1200" i="1"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"accountant" means an accountant referred to in the </a:t>
            </a:r>
            <a:r>
              <a:rPr lang="en-US" sz="1200" i="1" dirty="0">
                <a:latin typeface="Calibri" panose="020F0502020204030204" pitchFamily="34" charset="0"/>
              </a:rPr>
              <a:t>Explanation </a:t>
            </a:r>
            <a:r>
              <a:rPr lang="en-US" sz="1200" dirty="0">
                <a:latin typeface="Calibri" panose="020F0502020204030204" pitchFamily="34" charset="0"/>
              </a:rPr>
              <a:t>below sub-section (2) of </a:t>
            </a:r>
            <a:r>
              <a:rPr lang="en-US" sz="1200" u="sng" dirty="0">
                <a:latin typeface="Calibri" panose="020F0502020204030204" pitchFamily="34" charset="0"/>
              </a:rPr>
              <a:t>section 288</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lphaLcParenR" startAt="2"/>
            </a:pPr>
            <a:r>
              <a:rPr lang="en-US" sz="1200" dirty="0">
                <a:latin typeface="Calibri" panose="020F0502020204030204" pitchFamily="34" charset="0"/>
              </a:rPr>
              <a:t>"merchant banker" means Category I merchant banker registered with the Securities and Exchange Board of India established under section 3 of the Securities and Exchange Board of India Act, 1992 (15 of 1992);</a:t>
            </a:r>
            <a:endParaRPr lang="en-US" sz="1200" dirty="0">
              <a:latin typeface="Calibri" panose="020F0502020204030204" pitchFamily="34" charset="0"/>
            </a:endParaRPr>
          </a:p>
          <a:p>
            <a:pPr marL="342900" indent="-342900" algn="just">
              <a:lnSpc>
                <a:spcPct val="150000"/>
              </a:lnSpc>
              <a:buFont typeface="+mj-lt"/>
              <a:buAutoNum type="alphaLcParenR" startAt="2"/>
            </a:pPr>
            <a:r>
              <a:rPr lang="en-US" sz="1200" dirty="0">
                <a:latin typeface="Calibri" panose="020F0502020204030204" pitchFamily="34" charset="0"/>
              </a:rPr>
              <a:t>"registered valuer" means a person defined in clause (</a:t>
            </a:r>
            <a:r>
              <a:rPr lang="en-US" sz="1200" i="1" dirty="0" err="1">
                <a:latin typeface="Calibri" panose="020F0502020204030204" pitchFamily="34" charset="0"/>
              </a:rPr>
              <a:t>oaa</a:t>
            </a:r>
            <a:r>
              <a:rPr lang="en-US" sz="1200" dirty="0">
                <a:latin typeface="Calibri" panose="020F0502020204030204" pitchFamily="34" charset="0"/>
              </a:rPr>
              <a:t>) of section 2 of the Wealth-tax Act, 1957 (27 of 1957).</a:t>
            </a:r>
            <a:endParaRPr lang="en-US" sz="1200" dirty="0">
              <a:latin typeface="Calibri" panose="020F0502020204030204" pitchFamily="34" charset="0"/>
            </a:endParaRPr>
          </a:p>
          <a:p>
            <a:pPr marL="342900" indent="-342900" algn="just">
              <a:lnSpc>
                <a:spcPct val="150000"/>
              </a:lnSpc>
              <a:buFont typeface="+mj-lt"/>
              <a:buAutoNum type="alphaLcParenR"/>
            </a:pPr>
            <a:endParaRPr lang="en-US" sz="12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577897" y="685800"/>
            <a:ext cx="4453725" cy="356616"/>
          </a:xfrm>
          <a:prstGeom prst="rect">
            <a:avLst/>
          </a:prstGeom>
          <a:solidFill>
            <a:srgbClr val="C55A11"/>
          </a:solidFill>
          <a:ln w="12700">
            <a:solidFill>
              <a:srgbClr val="C55A11"/>
            </a:solidFill>
            <a:prstDash val="solid"/>
          </a:ln>
        </p:spPr>
        <p:txBody>
          <a:bodyPr/>
          <a:lstStyle/>
          <a:p>
            <a:pPr algn="ctr"/>
            <a:r>
              <a:rPr lang="en-US" sz="1900" b="1" dirty="0">
                <a:solidFill>
                  <a:schemeClr val="bg1"/>
                </a:solidFill>
                <a:latin typeface="Calibri" panose="020F0502020204030204" pitchFamily="34" charset="0"/>
              </a:rPr>
              <a:t>Section 463 of ITA, 2025</a:t>
            </a:r>
            <a:endParaRPr lang="en-IN" sz="1900" b="1" dirty="0">
              <a:solidFill>
                <a:schemeClr val="bg1"/>
              </a:solidFill>
              <a:latin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77897" y="1124712"/>
            <a:ext cx="4479235" cy="5632704"/>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a:pPr>
            <a:r>
              <a:rPr lang="en-US" sz="1200" dirty="0">
                <a:latin typeface="Calibri" panose="020F0502020204030204" pitchFamily="34" charset="0"/>
              </a:rPr>
              <a:t>Any accountant or merchant banker or registered valuer, shall be liable to pay a penalty of Rs. 10000 for any incorrect information in any report or certificate furnished under any provision of this Act or the rules made thereunder.</a:t>
            </a:r>
            <a:endParaRPr lang="en-US" sz="1200" dirty="0">
              <a:latin typeface="Calibri" panose="020F0502020204030204" pitchFamily="34" charset="0"/>
            </a:endParaRPr>
          </a:p>
          <a:p>
            <a:pPr marL="342900" indent="-342900" algn="just">
              <a:lnSpc>
                <a:spcPct val="150000"/>
              </a:lnSpc>
              <a:buFont typeface="+mj-lt"/>
              <a:buAutoNum type="arabicParenR"/>
            </a:pPr>
            <a:r>
              <a:rPr lang="en-US" sz="1200" dirty="0">
                <a:latin typeface="Calibri" panose="020F0502020204030204" pitchFamily="34" charset="0"/>
              </a:rPr>
              <a:t>The penalty under sub-section (1) shall be payable for each such report or certificate.</a:t>
            </a:r>
            <a:endParaRPr lang="en-US" sz="1200" dirty="0">
              <a:latin typeface="Calibri" panose="020F0502020204030204" pitchFamily="34" charset="0"/>
            </a:endParaRPr>
          </a:p>
          <a:p>
            <a:pPr marL="342900" indent="-342900" algn="just">
              <a:lnSpc>
                <a:spcPct val="150000"/>
              </a:lnSpc>
              <a:buFont typeface="+mj-lt"/>
              <a:buAutoNum type="arabicParenR"/>
            </a:pPr>
            <a:r>
              <a:rPr lang="en-US" sz="1200" dirty="0">
                <a:latin typeface="Calibri" panose="020F0502020204030204" pitchFamily="34" charset="0"/>
              </a:rPr>
              <a:t>The penalty under sub-section (1) shall be payable on directions of the Assessing Officer or the Joint Commissioner (Appeals) or the Commissioner (Appeals) where the incorrect information mentioned in sub-section (1) is found by such authority in the course of any proceedings under this Act.</a:t>
            </a:r>
            <a:endParaRPr lang="en-US" sz="1200" dirty="0">
              <a:latin typeface="Calibri" panose="020F0502020204030204" pitchFamily="34" charset="0"/>
            </a:endParaRPr>
          </a:p>
          <a:p>
            <a:pPr marL="342900" indent="-342900" algn="just">
              <a:lnSpc>
                <a:spcPct val="150000"/>
              </a:lnSpc>
              <a:buFont typeface="+mj-lt"/>
              <a:buAutoNum type="arabicParenR"/>
            </a:pPr>
            <a:r>
              <a:rPr lang="en-IN" sz="1200" dirty="0">
                <a:latin typeface="Calibri" panose="020F0502020204030204" pitchFamily="34" charset="0"/>
              </a:rPr>
              <a:t>In this section,—</a:t>
            </a:r>
            <a:endParaRPr lang="en-IN"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"merchant banker" means Category I merchant banker registered with the Securities and Exchange Board of India established under section 3 of the Securities and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Exchange Board of India Act, 1992 (15 of 1992); and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"registered valuer" means a person registered as a valuer under </a:t>
            </a:r>
            <a:r>
              <a:rPr lang="en-US" sz="1200" u="sng" dirty="0">
                <a:latin typeface="Calibri" panose="020F0502020204030204" pitchFamily="34" charset="0"/>
              </a:rPr>
              <a:t>section 514</a:t>
            </a:r>
            <a:r>
              <a:rPr lang="en-US" sz="1200" dirty="0">
                <a:latin typeface="Calibri" panose="020F0502020204030204" pitchFamily="34" charset="0"/>
              </a:rPr>
              <a:t>.</a:t>
            </a:r>
            <a:endParaRPr lang="en-US" sz="1200" i="1"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685800"/>
            <a:ext cx="2933700" cy="356616"/>
          </a:xfrm>
          <a:prstGeom prst="rect">
            <a:avLst/>
          </a:prstGeom>
          <a:solidFill>
            <a:srgbClr val="5B2C6F"/>
          </a:solidFill>
          <a:ln w="12700">
            <a:solidFill>
              <a:srgbClr val="5B2C6F"/>
            </a:solidFill>
            <a:prstDash val="solid"/>
          </a:ln>
        </p:spPr>
        <p:txBody>
          <a:bodyPr/>
          <a:lstStyle/>
          <a:p>
            <a:pPr algn="ctr"/>
            <a:r>
              <a:rPr lang="en-US" sz="1900" b="1" dirty="0">
                <a:solidFill>
                  <a:schemeClr val="bg1"/>
                </a:solidFill>
                <a:latin typeface="Calibri" panose="020F0502020204030204" pitchFamily="34" charset="0"/>
              </a:rPr>
              <a:t>KEY CHANGES</a:t>
            </a:r>
            <a:endParaRPr lang="en-IN" sz="1900" b="1" dirty="0">
              <a:solidFill>
                <a:schemeClr val="bg1"/>
              </a:solidFill>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1124712"/>
            <a:ext cx="2933700" cy="5641848"/>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rPr>
              <a:t>No Substantive changes.</a:t>
            </a:r>
            <a:endParaRPr lang="en-US" sz="1400" dirty="0">
              <a:solidFill>
                <a:srgbClr val="1C1C24"/>
              </a:solidFill>
              <a:latin typeface="Calibri" panose="020F0502020204030204" pitchFamily="34" charset="0"/>
            </a:endParaRPr>
          </a:p>
          <a:p>
            <a:pPr marL="285750" indent="-285750" algn="just">
              <a:lnSpc>
                <a:spcPct val="150000"/>
              </a:lnSpc>
              <a:buFontTx/>
              <a:buChar char="-"/>
            </a:pPr>
            <a:r>
              <a:rPr lang="en-US" sz="1400" dirty="0">
                <a:latin typeface="Calibri" panose="020F0502020204030204" pitchFamily="34" charset="0"/>
              </a:rPr>
              <a:t>Section reference updated from Section </a:t>
            </a:r>
            <a:r>
              <a:rPr lang="en-US" sz="1400" b="1" dirty="0">
                <a:latin typeface="Calibri" panose="020F0502020204030204" pitchFamily="34" charset="0"/>
              </a:rPr>
              <a:t>271J</a:t>
            </a:r>
            <a:r>
              <a:rPr lang="en-US" sz="1400" dirty="0">
                <a:latin typeface="Calibri" panose="020F0502020204030204" pitchFamily="34" charset="0"/>
              </a:rPr>
              <a:t> to Section </a:t>
            </a:r>
            <a:r>
              <a:rPr lang="en-US" sz="1400" b="1" dirty="0">
                <a:latin typeface="Calibri" panose="020F0502020204030204" pitchFamily="34" charset="0"/>
              </a:rPr>
              <a:t>463.</a:t>
            </a:r>
            <a:endParaRPr lang="en-US" sz="1400" b="1" dirty="0">
              <a:latin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rPr>
              <a:t>Penalty amount of Rs. 10000 for each default remains unchanged</a:t>
            </a:r>
            <a:r>
              <a:rPr lang="en-US" sz="1600" dirty="0">
                <a:solidFill>
                  <a:srgbClr val="1C1C24"/>
                </a:solidFill>
                <a:latin typeface="Calibri" panose="020F0502020204030204" pitchFamily="34" charset="0"/>
              </a:rPr>
              <a:t>. </a:t>
            </a:r>
            <a:endParaRPr lang="en-US" sz="1600" dirty="0">
              <a:solidFill>
                <a:srgbClr val="1C1C24"/>
              </a:solidFill>
              <a:latin typeface="Calibri" panose="020F0502020204030204" pitchFamily="34" charset="0"/>
            </a:endParaRPr>
          </a:p>
          <a:p>
            <a:pPr algn="just">
              <a:lnSpc>
                <a:spcPct val="150000"/>
              </a:lnSpc>
            </a:pPr>
            <a:r>
              <a:rPr lang="en-US" sz="1400" dirty="0">
                <a:solidFill>
                  <a:srgbClr val="1C1C24"/>
                </a:solidFill>
                <a:latin typeface="Calibri" panose="020F0502020204030204" pitchFamily="34" charset="0"/>
              </a:rPr>
              <a:t> </a:t>
            </a:r>
            <a:endParaRPr lang="en-IN"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dirty="0">
              <a:latin typeface="Calibri" panose="020F0502020204030204" pitchFamily="34" charset="0"/>
            </a:endParaRPr>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26</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algn="ctr"/>
            <a:r>
              <a:rPr lang="en-US" sz="1900" b="1" dirty="0">
                <a:solidFill>
                  <a:schemeClr val="bg1">
                    <a:lumMod val="95000"/>
                  </a:schemeClr>
                </a:solidFill>
                <a:latin typeface="Cambria" panose="02040503050406030204" pitchFamily="34" charset="0"/>
                <a:ea typeface="Cambria" panose="02040503050406030204" pitchFamily="34" charset="0"/>
              </a:rPr>
              <a:t>Penalty for failure to answer questions, sign statements, furnish information, returns or statements, allow inspections, etc.</a:t>
            </a:r>
            <a:endParaRPr lang="en-US" sz="1900" b="1" dirty="0">
              <a:solidFill>
                <a:schemeClr val="bg1">
                  <a:lumMod val="95000"/>
                </a:schemeClr>
              </a:solidFill>
              <a:latin typeface="Cambria" panose="02040503050406030204" pitchFamily="34" charset="0"/>
              <a:ea typeface="Cambria" panose="02040503050406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4" name="Shape 12"/>
          <p:cNvSpPr/>
          <p:nvPr/>
        </p:nvSpPr>
        <p:spPr>
          <a:xfrm>
            <a:off x="164592" y="685800"/>
            <a:ext cx="4314643" cy="356616"/>
          </a:xfrm>
          <a:prstGeom prst="rect">
            <a:avLst/>
          </a:prstGeom>
          <a:solidFill>
            <a:srgbClr val="375623"/>
          </a:solidFill>
          <a:ln w="12700">
            <a:solidFill>
              <a:srgbClr val="375623"/>
            </a:solidFill>
            <a:prstDash val="solid"/>
          </a:ln>
        </p:spPr>
        <p:txBody>
          <a:bodyPr/>
          <a:lstStyle/>
          <a:p>
            <a:pPr algn="ctr"/>
            <a:r>
              <a:rPr lang="en-US" sz="1900" b="1" dirty="0">
                <a:solidFill>
                  <a:schemeClr val="bg1"/>
                </a:solidFill>
                <a:latin typeface="Calibri" panose="020F0502020204030204" pitchFamily="34" charset="0"/>
              </a:rPr>
              <a:t>           Section 272A of ITA, 1961			</a:t>
            </a:r>
            <a:endParaRPr lang="en-IN" sz="1900" b="1" dirty="0">
              <a:solidFill>
                <a:schemeClr val="bg1"/>
              </a:solidFill>
              <a:latin typeface="Calibri" panose="020F0502020204030204" pitchFamily="34" charset="0"/>
            </a:endParaRPr>
          </a:p>
        </p:txBody>
      </p:sp>
      <p:sp>
        <p:nvSpPr>
          <p:cNvPr id="15" name="Text 13"/>
          <p:cNvSpPr/>
          <p:nvPr/>
        </p:nvSpPr>
        <p:spPr>
          <a:xfrm>
            <a:off x="-119270" y="685800"/>
            <a:ext cx="6163454" cy="150876"/>
          </a:xfrm>
          <a:prstGeom prst="rect">
            <a:avLst/>
          </a:prstGeom>
          <a:noFill/>
        </p:spPr>
        <p:txBody>
          <a:bodyPr wrap="square" lIns="0" tIns="0" rIns="0" bIns="0" rtlCol="0" anchor="ctr"/>
          <a:lstStyle/>
          <a:p>
            <a:pPr marL="0" indent="0" algn="ctr">
              <a:buNone/>
            </a:pPr>
            <a:endParaRPr lang="en-US" sz="1400" dirty="0">
              <a:latin typeface="Calibri" panose="020F0502020204030204" pitchFamily="34" charset="0"/>
            </a:endParaRPr>
          </a:p>
        </p:txBody>
      </p:sp>
      <p:sp>
        <p:nvSpPr>
          <p:cNvPr id="17" name="Shape 15"/>
          <p:cNvSpPr/>
          <p:nvPr/>
        </p:nvSpPr>
        <p:spPr>
          <a:xfrm>
            <a:off x="164592" y="1133856"/>
            <a:ext cx="4314643" cy="5632704"/>
          </a:xfrm>
          <a:prstGeom prst="rect">
            <a:avLst/>
          </a:prstGeom>
          <a:solidFill>
            <a:srgbClr val="EAF5EA"/>
          </a:solidFill>
          <a:ln w="6350">
            <a:solidFill>
              <a:srgbClr val="B0BEC5"/>
            </a:solidFill>
            <a:prstDash val="solid"/>
          </a:ln>
        </p:spPr>
        <p:txBody>
          <a:bodyPr/>
          <a:lstStyle/>
          <a:p>
            <a:pPr marL="342900" indent="-342900">
              <a:lnSpc>
                <a:spcPct val="150000"/>
              </a:lnSpc>
              <a:buFont typeface="+mj-lt"/>
              <a:buAutoNum type="arabicParenR"/>
            </a:pPr>
            <a:r>
              <a:rPr lang="en-IN" sz="1200" dirty="0">
                <a:latin typeface="Calibri" panose="020F0502020204030204" pitchFamily="34" charset="0"/>
              </a:rPr>
              <a:t>If any person,—</a:t>
            </a:r>
            <a:endParaRPr lang="en-IN"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being legally bound to state the truth of any matter touching the subject of his assessment, refuses to answer any question put to him by an income-tax authority in the exercise of its powers under this Act; or</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refuses to sign any statement made by him in the course of any proceedings under this Act, which an income-tax authority may legally require him to sign; or</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to whom a summons is issued under sub-section (1) of </a:t>
            </a:r>
            <a:r>
              <a:rPr lang="en-US" sz="1200" u="sng" dirty="0">
                <a:latin typeface="Calibri" panose="020F0502020204030204" pitchFamily="34" charset="0"/>
              </a:rPr>
              <a:t>section 131</a:t>
            </a:r>
            <a:r>
              <a:rPr lang="en-US" sz="1200" dirty="0">
                <a:latin typeface="Calibri" panose="020F0502020204030204" pitchFamily="34" charset="0"/>
              </a:rPr>
              <a:t> either to attend to give evidence or produce books of account or other documents at a certain place and time omits to attend or produce books of account or documents at the place or time; or</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fails to comply with a notice under sub-section (1) of </a:t>
            </a:r>
            <a:r>
              <a:rPr lang="en-US" sz="1200" u="sng" dirty="0">
                <a:latin typeface="Calibri" panose="020F0502020204030204" pitchFamily="34" charset="0"/>
              </a:rPr>
              <a:t>section 142</a:t>
            </a:r>
            <a:r>
              <a:rPr lang="en-US" sz="1200" dirty="0">
                <a:latin typeface="Calibri" panose="020F0502020204030204" pitchFamily="34" charset="0"/>
              </a:rPr>
              <a:t> or sub-section (2) of </a:t>
            </a:r>
            <a:r>
              <a:rPr lang="en-US" sz="1200" u="sng" dirty="0">
                <a:latin typeface="Calibri" panose="020F0502020204030204" pitchFamily="34" charset="0"/>
              </a:rPr>
              <a:t>section 143</a:t>
            </a:r>
            <a:r>
              <a:rPr lang="en-US" sz="1200" dirty="0">
                <a:latin typeface="Calibri" panose="020F0502020204030204" pitchFamily="34" charset="0"/>
              </a:rPr>
              <a:t> or fails to comply with a direction issued under sub-section (2A) of </a:t>
            </a:r>
            <a:r>
              <a:rPr lang="en-US" sz="1200" u="sng" dirty="0">
                <a:latin typeface="Calibri" panose="020F0502020204030204" pitchFamily="34" charset="0"/>
              </a:rPr>
              <a:t>section 142</a:t>
            </a:r>
            <a:r>
              <a:rPr lang="en-US" sz="1200" dirty="0">
                <a:latin typeface="Calibri" panose="020F0502020204030204" pitchFamily="34" charset="0"/>
              </a:rPr>
              <a:t>,</a:t>
            </a:r>
            <a:endParaRPr lang="en-US" sz="1200" dirty="0">
              <a:latin typeface="Calibri" panose="020F0502020204030204" pitchFamily="34" charset="0"/>
            </a:endParaRPr>
          </a:p>
          <a:p>
            <a:pPr algn="just">
              <a:lnSpc>
                <a:spcPct val="150000"/>
              </a:lnSpc>
            </a:pPr>
            <a:r>
              <a:rPr lang="en-US" sz="1200" dirty="0">
                <a:latin typeface="Calibri" panose="020F0502020204030204" pitchFamily="34" charset="0"/>
              </a:rPr>
              <a:t>he shall pay, by way of penalty, a sum of ten thousand rupees for each such default or failure.</a:t>
            </a:r>
            <a:endParaRPr lang="en-US" sz="1200" dirty="0">
              <a:latin typeface="Calibri" panose="020F0502020204030204" pitchFamily="34" charset="0"/>
            </a:endParaRPr>
          </a:p>
          <a:p>
            <a:pPr marL="342900" indent="-342900" algn="just">
              <a:lnSpc>
                <a:spcPct val="150000"/>
              </a:lnSpc>
              <a:buFont typeface="+mj-lt"/>
              <a:buAutoNum type="arabicParenR" startAt="2"/>
            </a:pPr>
            <a:r>
              <a:rPr lang="en-IN" sz="1200" dirty="0">
                <a:latin typeface="Calibri" panose="020F0502020204030204" pitchFamily="34" charset="0"/>
              </a:rPr>
              <a:t>If any person fails—</a:t>
            </a:r>
            <a:endParaRPr lang="en-IN"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to comply with a notice issued under sub-section (6)</a:t>
            </a:r>
            <a:endParaRPr lang="en-US" sz="12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552387" y="685800"/>
            <a:ext cx="4479235" cy="356616"/>
          </a:xfrm>
          <a:prstGeom prst="rect">
            <a:avLst/>
          </a:prstGeom>
          <a:solidFill>
            <a:srgbClr val="C55A11"/>
          </a:solidFill>
          <a:ln w="12700">
            <a:solidFill>
              <a:srgbClr val="C55A11"/>
            </a:solidFill>
            <a:prstDash val="solid"/>
          </a:ln>
        </p:spPr>
        <p:txBody>
          <a:bodyPr/>
          <a:lstStyle/>
          <a:p>
            <a:pPr algn="ctr"/>
            <a:r>
              <a:rPr lang="en-US" sz="1900" b="1" dirty="0">
                <a:solidFill>
                  <a:schemeClr val="bg1"/>
                </a:solidFill>
                <a:latin typeface="Calibri" panose="020F0502020204030204" pitchFamily="34" charset="0"/>
              </a:rPr>
              <a:t>Section 465 of ITA, 2025</a:t>
            </a:r>
            <a:endParaRPr lang="en-IN" sz="1900" b="1" dirty="0">
              <a:solidFill>
                <a:schemeClr val="bg1"/>
              </a:solidFill>
              <a:latin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77897" y="1124712"/>
            <a:ext cx="4479235" cy="5632704"/>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a:pPr>
            <a:r>
              <a:rPr lang="en-US" sz="1200" dirty="0">
                <a:latin typeface="Calibri" panose="020F0502020204030204" pitchFamily="34" charset="0"/>
              </a:rPr>
              <a:t>A person shall be liable to pay a penalty of Rs. 10000 for each default or failure as mentioned below, if that person,—</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being legally bound to state the truth of any matter touching the subject of his assessment, refuses to answer any question put to him by an income-tax authority in the exercise of its powers under this Act; or</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refuses to sign any statement made by him in the course of any proceedings under this Act, which an income-tax authority may legally require him to sign; or</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to whom a summons is issued under </a:t>
            </a:r>
            <a:r>
              <a:rPr lang="en-US" sz="1200" u="sng" dirty="0">
                <a:latin typeface="Calibri" panose="020F0502020204030204" pitchFamily="34" charset="0"/>
              </a:rPr>
              <a:t>section 246(1)</a:t>
            </a:r>
            <a:r>
              <a:rPr lang="en-US" sz="1200" dirty="0">
                <a:latin typeface="Calibri" panose="020F0502020204030204" pitchFamily="34" charset="0"/>
              </a:rPr>
              <a:t>, either to attend to give evidence or to produce books of account or other documents at a certain place and time omits to attend or produce books of account or documents at the place or time; or</a:t>
            </a:r>
            <a:endParaRPr lang="en-US" sz="1200" dirty="0">
              <a:latin typeface="Calibri" panose="020F0502020204030204" pitchFamily="34" charset="0"/>
            </a:endParaRPr>
          </a:p>
          <a:p>
            <a:pPr marL="342900" indent="-342900" algn="just">
              <a:lnSpc>
                <a:spcPct val="150000"/>
              </a:lnSpc>
              <a:buFont typeface="+mj-lt"/>
              <a:buAutoNum type="alphaLcParenR" startAt="4"/>
            </a:pPr>
            <a:r>
              <a:rPr lang="en-US" sz="1200" dirty="0">
                <a:latin typeface="Calibri" panose="020F0502020204030204" pitchFamily="34" charset="0"/>
              </a:rPr>
              <a:t>fails to comply with a notice under </a:t>
            </a:r>
            <a:r>
              <a:rPr lang="en-US" sz="1200" u="sng" dirty="0">
                <a:latin typeface="Calibri" panose="020F0502020204030204" pitchFamily="34" charset="0"/>
              </a:rPr>
              <a:t>section 268(1)</a:t>
            </a:r>
            <a:r>
              <a:rPr lang="en-US" sz="1200" dirty="0">
                <a:latin typeface="Calibri" panose="020F0502020204030204" pitchFamily="34" charset="0"/>
              </a:rPr>
              <a:t> or </a:t>
            </a:r>
            <a:r>
              <a:rPr lang="en-US" sz="1200" u="sng" dirty="0">
                <a:latin typeface="Calibri" panose="020F0502020204030204" pitchFamily="34" charset="0"/>
              </a:rPr>
              <a:t>270(8)</a:t>
            </a:r>
            <a:r>
              <a:rPr lang="en-US" sz="1200" dirty="0">
                <a:latin typeface="Calibri" panose="020F0502020204030204" pitchFamily="34" charset="0"/>
              </a:rPr>
              <a:t> or fails to comply with a direction issued under </a:t>
            </a:r>
            <a:r>
              <a:rPr lang="en-US" sz="1200" u="sng" dirty="0">
                <a:latin typeface="Calibri" panose="020F0502020204030204" pitchFamily="34" charset="0"/>
              </a:rPr>
              <a:t>section 268(5)</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rabicParenR" startAt="2"/>
            </a:pPr>
            <a:r>
              <a:rPr lang="en-US" sz="1200" dirty="0">
                <a:latin typeface="Calibri" panose="020F0502020204030204" pitchFamily="34" charset="0"/>
              </a:rPr>
              <a:t>A person shall be liable to pay a penalty of Rs. 500 for every day during which the following failures continue, if that person fails to—</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comply with a notice under </a:t>
            </a:r>
            <a:r>
              <a:rPr lang="en-US" sz="1200" u="sng" dirty="0">
                <a:latin typeface="Calibri" panose="020F0502020204030204" pitchFamily="34" charset="0"/>
              </a:rPr>
              <a:t>section 175(7)</a:t>
            </a:r>
            <a:r>
              <a:rPr lang="en-US" sz="1200" dirty="0">
                <a:latin typeface="Calibri" panose="020F0502020204030204" pitchFamily="34" charset="0"/>
              </a:rPr>
              <a:t>; or</a:t>
            </a:r>
            <a:endParaRPr lang="en-US"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685800"/>
            <a:ext cx="2903220" cy="374904"/>
          </a:xfrm>
          <a:prstGeom prst="rect">
            <a:avLst/>
          </a:prstGeom>
          <a:solidFill>
            <a:srgbClr val="5B2C6F"/>
          </a:solidFill>
          <a:ln w="12700">
            <a:solidFill>
              <a:srgbClr val="5B2C6F"/>
            </a:solidFill>
            <a:prstDash val="solid"/>
          </a:ln>
        </p:spPr>
        <p:txBody>
          <a:bodyPr/>
          <a:lstStyle/>
          <a:p>
            <a:pPr algn="ctr"/>
            <a:r>
              <a:rPr lang="en-US" sz="1900" b="1" dirty="0">
                <a:solidFill>
                  <a:schemeClr val="bg1"/>
                </a:solidFill>
                <a:latin typeface="Calibri" panose="020F0502020204030204" pitchFamily="34" charset="0"/>
              </a:rPr>
              <a:t>KEY CHANGES</a:t>
            </a:r>
            <a:endParaRPr lang="en-IN" sz="1900" b="1" dirty="0">
              <a:solidFill>
                <a:schemeClr val="bg1"/>
              </a:solidFill>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1133856"/>
            <a:ext cx="2903220" cy="5632704"/>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200" dirty="0">
                <a:solidFill>
                  <a:srgbClr val="1C1C24"/>
                </a:solidFill>
                <a:latin typeface="Calibri" panose="020F0502020204030204" pitchFamily="34" charset="0"/>
              </a:rPr>
              <a:t>No Substantive changes</a:t>
            </a:r>
            <a:endParaRPr lang="en-US" sz="1200" dirty="0">
              <a:solidFill>
                <a:srgbClr val="1C1C24"/>
              </a:solidFill>
              <a:latin typeface="Calibri" panose="020F0502020204030204" pitchFamily="34" charset="0"/>
            </a:endParaRPr>
          </a:p>
          <a:p>
            <a:pPr marL="285750" indent="-285750" algn="just">
              <a:lnSpc>
                <a:spcPct val="150000"/>
              </a:lnSpc>
              <a:buFontTx/>
              <a:buChar char="-"/>
            </a:pPr>
            <a:r>
              <a:rPr lang="en-US" sz="1200" dirty="0">
                <a:latin typeface="Calibri" panose="020F0502020204030204" pitchFamily="34" charset="0"/>
              </a:rPr>
              <a:t>Section reference updated from Section </a:t>
            </a:r>
            <a:r>
              <a:rPr lang="en-US" sz="1200" b="1" dirty="0">
                <a:latin typeface="Calibri" panose="020F0502020204030204" pitchFamily="34" charset="0"/>
              </a:rPr>
              <a:t>272A</a:t>
            </a:r>
            <a:r>
              <a:rPr lang="en-US" sz="1200" dirty="0">
                <a:latin typeface="Calibri" panose="020F0502020204030204" pitchFamily="34" charset="0"/>
              </a:rPr>
              <a:t> to Section </a:t>
            </a:r>
            <a:r>
              <a:rPr lang="en-US" sz="1200" b="1" dirty="0">
                <a:latin typeface="Calibri" panose="020F0502020204030204" pitchFamily="34" charset="0"/>
              </a:rPr>
              <a:t>465.</a:t>
            </a:r>
            <a:endParaRPr lang="en-US" sz="1200" dirty="0">
              <a:solidFill>
                <a:srgbClr val="1C1C24"/>
              </a:solidFill>
              <a:latin typeface="Calibri" panose="020F0502020204030204" pitchFamily="34" charset="0"/>
            </a:endParaRPr>
          </a:p>
          <a:p>
            <a:pPr marL="285750" indent="-285750" algn="just">
              <a:lnSpc>
                <a:spcPct val="150000"/>
              </a:lnSpc>
              <a:buFontTx/>
              <a:buChar char="-"/>
            </a:pPr>
            <a:r>
              <a:rPr lang="en-US" sz="1200" dirty="0">
                <a:solidFill>
                  <a:srgbClr val="1C1C24"/>
                </a:solidFill>
                <a:latin typeface="Calibri" panose="020F0502020204030204" pitchFamily="34" charset="0"/>
              </a:rPr>
              <a:t>Penalty amount of Rs. 10000/- per default remains unchanged and same is retained in  new provisions.</a:t>
            </a:r>
            <a:endParaRPr lang="en-US" sz="1200" dirty="0">
              <a:solidFill>
                <a:srgbClr val="1C1C24"/>
              </a:solidFill>
              <a:latin typeface="Calibri" panose="020F0502020204030204" pitchFamily="34" charset="0"/>
            </a:endParaRPr>
          </a:p>
          <a:p>
            <a:pPr marL="285750" indent="-285750" algn="just">
              <a:lnSpc>
                <a:spcPct val="150000"/>
              </a:lnSpc>
              <a:buFontTx/>
              <a:buChar char="-"/>
            </a:pPr>
            <a:endParaRPr lang="en-US" sz="1200" dirty="0">
              <a:solidFill>
                <a:srgbClr val="1C1C24"/>
              </a:solidFill>
              <a:latin typeface="Calibri" panose="020F0502020204030204" pitchFamily="34" charset="0"/>
            </a:endParaRPr>
          </a:p>
          <a:p>
            <a:pPr marL="285750" indent="-285750" algn="just">
              <a:lnSpc>
                <a:spcPct val="150000"/>
              </a:lnSpc>
              <a:buFontTx/>
              <a:buChar char="-"/>
            </a:pPr>
            <a:endParaRPr lang="en-US" sz="1200" dirty="0">
              <a:solidFill>
                <a:srgbClr val="1C1C24"/>
              </a:solidFill>
              <a:latin typeface="Calibri" panose="020F0502020204030204" pitchFamily="34" charset="0"/>
            </a:endParaRPr>
          </a:p>
          <a:p>
            <a:pPr marL="285750" indent="-285750" algn="just">
              <a:lnSpc>
                <a:spcPct val="150000"/>
              </a:lnSpc>
              <a:buFontTx/>
              <a:buChar char="-"/>
            </a:pPr>
            <a:endParaRPr lang="en-US" sz="1200" dirty="0">
              <a:solidFill>
                <a:srgbClr val="1C1C24"/>
              </a:solidFill>
              <a:latin typeface="Calibri" panose="020F0502020204030204" pitchFamily="34" charset="0"/>
            </a:endParaRPr>
          </a:p>
          <a:p>
            <a:pPr marL="285750" indent="-285750" algn="just">
              <a:lnSpc>
                <a:spcPct val="150000"/>
              </a:lnSpc>
              <a:buFontTx/>
              <a:buChar char="-"/>
            </a:pPr>
            <a:endParaRPr lang="en-IN" sz="1200"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dirty="0">
              <a:latin typeface="Calibri" panose="020F0502020204030204" pitchFamily="34" charset="0"/>
            </a:endParaRPr>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31</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algn="ctr"/>
            <a:r>
              <a:rPr lang="en-US" sz="1900" b="1" dirty="0">
                <a:solidFill>
                  <a:schemeClr val="bg1">
                    <a:lumMod val="95000"/>
                  </a:schemeClr>
                </a:solidFill>
                <a:latin typeface="Cambria" panose="02040503050406030204" pitchFamily="34" charset="0"/>
                <a:ea typeface="Cambria" panose="02040503050406030204" pitchFamily="34" charset="0"/>
              </a:rPr>
              <a:t>Penalty not to be imposed in certain cases</a:t>
            </a:r>
            <a:endParaRPr lang="en-US" sz="1900" b="1" dirty="0">
              <a:solidFill>
                <a:schemeClr val="bg1">
                  <a:lumMod val="95000"/>
                </a:schemeClr>
              </a:solidFill>
              <a:latin typeface="Cambria" panose="02040503050406030204" pitchFamily="34" charset="0"/>
              <a:ea typeface="Cambria" panose="02040503050406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4" name="Shape 12"/>
          <p:cNvSpPr/>
          <p:nvPr/>
        </p:nvSpPr>
        <p:spPr>
          <a:xfrm>
            <a:off x="164592" y="685800"/>
            <a:ext cx="4314643" cy="356616"/>
          </a:xfrm>
          <a:prstGeom prst="rect">
            <a:avLst/>
          </a:prstGeom>
          <a:solidFill>
            <a:srgbClr val="375623"/>
          </a:solidFill>
          <a:ln w="12700">
            <a:solidFill>
              <a:srgbClr val="375623"/>
            </a:solidFill>
            <a:prstDash val="solid"/>
          </a:ln>
        </p:spPr>
        <p:txBody>
          <a:bodyPr/>
          <a:lstStyle/>
          <a:p>
            <a:pPr algn="ctr"/>
            <a:r>
              <a:rPr lang="en-US" sz="1900" b="1" dirty="0">
                <a:solidFill>
                  <a:schemeClr val="bg1"/>
                </a:solidFill>
                <a:latin typeface="Calibri" panose="020F0502020204030204" pitchFamily="34" charset="0"/>
              </a:rPr>
              <a:t>           Section 273B of ITA, 1961			</a:t>
            </a:r>
            <a:endParaRPr lang="en-IN" sz="1900" b="1" dirty="0">
              <a:solidFill>
                <a:schemeClr val="bg1"/>
              </a:solidFill>
              <a:latin typeface="Calibri" panose="020F0502020204030204" pitchFamily="34" charset="0"/>
            </a:endParaRPr>
          </a:p>
        </p:txBody>
      </p:sp>
      <p:sp>
        <p:nvSpPr>
          <p:cNvPr id="15" name="Text 13"/>
          <p:cNvSpPr/>
          <p:nvPr/>
        </p:nvSpPr>
        <p:spPr>
          <a:xfrm>
            <a:off x="-119270" y="685800"/>
            <a:ext cx="6163454" cy="150876"/>
          </a:xfrm>
          <a:prstGeom prst="rect">
            <a:avLst/>
          </a:prstGeom>
          <a:noFill/>
        </p:spPr>
        <p:txBody>
          <a:bodyPr wrap="square" lIns="0" tIns="0" rIns="0" bIns="0" rtlCol="0" anchor="ctr"/>
          <a:lstStyle/>
          <a:p>
            <a:pPr marL="0" indent="0" algn="ctr">
              <a:buNone/>
            </a:pPr>
            <a:endParaRPr lang="en-US" sz="1400" dirty="0">
              <a:latin typeface="Calibri" panose="020F0502020204030204" pitchFamily="34" charset="0"/>
            </a:endParaRPr>
          </a:p>
        </p:txBody>
      </p:sp>
      <p:sp>
        <p:nvSpPr>
          <p:cNvPr id="17" name="Shape 15"/>
          <p:cNvSpPr/>
          <p:nvPr/>
        </p:nvSpPr>
        <p:spPr>
          <a:xfrm>
            <a:off x="164592" y="1133856"/>
            <a:ext cx="4314643" cy="5623560"/>
          </a:xfrm>
          <a:prstGeom prst="rect">
            <a:avLst/>
          </a:prstGeom>
          <a:solidFill>
            <a:srgbClr val="EAF5EA"/>
          </a:solidFill>
          <a:ln w="6350">
            <a:solidFill>
              <a:srgbClr val="B0BEC5"/>
            </a:solidFill>
            <a:prstDash val="solid"/>
          </a:ln>
        </p:spPr>
        <p:txBody>
          <a:bodyPr/>
          <a:lstStyle/>
          <a:p>
            <a:pPr algn="just">
              <a:lnSpc>
                <a:spcPct val="150000"/>
              </a:lnSpc>
            </a:pPr>
            <a:r>
              <a:rPr lang="en-US" sz="1400" dirty="0">
                <a:latin typeface="Calibri" panose="020F0502020204030204" pitchFamily="34" charset="0"/>
              </a:rPr>
              <a:t>Notwithstanding anything contained in the provisions of </a:t>
            </a:r>
            <a:r>
              <a:rPr lang="en-US" sz="1400" u="sng" dirty="0">
                <a:latin typeface="Calibri" panose="020F0502020204030204" pitchFamily="34" charset="0"/>
              </a:rPr>
              <a:t>section 271(1)(b)</a:t>
            </a:r>
            <a:r>
              <a:rPr lang="en-US" sz="1400" dirty="0">
                <a:latin typeface="Calibri" panose="020F0502020204030204" pitchFamily="34" charset="0"/>
              </a:rPr>
              <a:t>, </a:t>
            </a:r>
            <a:r>
              <a:rPr lang="en-US" sz="1400" u="sng" dirty="0">
                <a:latin typeface="Calibri" panose="020F0502020204030204" pitchFamily="34" charset="0"/>
              </a:rPr>
              <a:t>section 271A</a:t>
            </a:r>
            <a:r>
              <a:rPr lang="en-US" sz="1400" dirty="0">
                <a:latin typeface="Calibri" panose="020F0502020204030204" pitchFamily="34" charset="0"/>
              </a:rPr>
              <a:t>, </a:t>
            </a:r>
            <a:r>
              <a:rPr lang="en-US" sz="1400" u="sng" dirty="0">
                <a:latin typeface="Calibri" panose="020F0502020204030204" pitchFamily="34" charset="0"/>
              </a:rPr>
              <a:t>section 271AA</a:t>
            </a:r>
            <a:r>
              <a:rPr lang="en-US" sz="1400" dirty="0">
                <a:latin typeface="Calibri" panose="020F0502020204030204" pitchFamily="34" charset="0"/>
              </a:rPr>
              <a:t>, </a:t>
            </a:r>
            <a:r>
              <a:rPr lang="en-US" sz="1400" u="sng" dirty="0">
                <a:latin typeface="Calibri" panose="020F0502020204030204" pitchFamily="34" charset="0"/>
              </a:rPr>
              <a:t>section 271B</a:t>
            </a:r>
            <a:r>
              <a:rPr lang="en-US" sz="1400" dirty="0">
                <a:latin typeface="Calibri" panose="020F0502020204030204" pitchFamily="34" charset="0"/>
              </a:rPr>
              <a:t>, </a:t>
            </a:r>
            <a:r>
              <a:rPr lang="en-US" sz="1400" u="sng" dirty="0">
                <a:latin typeface="Calibri" panose="020F0502020204030204" pitchFamily="34" charset="0"/>
              </a:rPr>
              <a:t>section 271BA</a:t>
            </a:r>
            <a:r>
              <a:rPr lang="en-US" sz="1400" dirty="0">
                <a:latin typeface="Calibri" panose="020F0502020204030204" pitchFamily="34" charset="0"/>
              </a:rPr>
              <a:t>, </a:t>
            </a:r>
            <a:r>
              <a:rPr lang="en-US" sz="1400" u="sng" dirty="0">
                <a:latin typeface="Calibri" panose="020F0502020204030204" pitchFamily="34" charset="0"/>
              </a:rPr>
              <a:t>section 271BB</a:t>
            </a:r>
            <a:r>
              <a:rPr lang="en-US" sz="1400" dirty="0">
                <a:latin typeface="Calibri" panose="020F0502020204030204" pitchFamily="34" charset="0"/>
              </a:rPr>
              <a:t>, </a:t>
            </a:r>
            <a:r>
              <a:rPr lang="en-US" sz="1400" u="sng" dirty="0">
                <a:latin typeface="Calibri" panose="020F0502020204030204" pitchFamily="34" charset="0"/>
              </a:rPr>
              <a:t>section 271C</a:t>
            </a:r>
            <a:r>
              <a:rPr lang="en-US" sz="1400" dirty="0">
                <a:latin typeface="Calibri" panose="020F0502020204030204" pitchFamily="34" charset="0"/>
              </a:rPr>
              <a:t>, </a:t>
            </a:r>
            <a:r>
              <a:rPr lang="en-US" sz="1400" u="sng" dirty="0">
                <a:latin typeface="Calibri" panose="020F0502020204030204" pitchFamily="34" charset="0"/>
              </a:rPr>
              <a:t>section 271CA</a:t>
            </a:r>
            <a:r>
              <a:rPr lang="en-US" sz="1400" dirty="0">
                <a:latin typeface="Calibri" panose="020F0502020204030204" pitchFamily="34" charset="0"/>
              </a:rPr>
              <a:t>, </a:t>
            </a:r>
            <a:r>
              <a:rPr lang="en-US" sz="1400" u="sng" dirty="0">
                <a:latin typeface="Calibri" panose="020F0502020204030204" pitchFamily="34" charset="0"/>
              </a:rPr>
              <a:t>section 271D</a:t>
            </a:r>
            <a:r>
              <a:rPr lang="en-US" sz="1400" dirty="0">
                <a:latin typeface="Calibri" panose="020F0502020204030204" pitchFamily="34" charset="0"/>
              </a:rPr>
              <a:t>, </a:t>
            </a:r>
            <a:r>
              <a:rPr lang="en-US" sz="1400" u="sng" dirty="0">
                <a:latin typeface="Calibri" panose="020F0502020204030204" pitchFamily="34" charset="0"/>
              </a:rPr>
              <a:t>section 271E</a:t>
            </a:r>
            <a:r>
              <a:rPr lang="en-US" sz="1400" dirty="0">
                <a:latin typeface="Calibri" panose="020F0502020204030204" pitchFamily="34" charset="0"/>
              </a:rPr>
              <a:t>, </a:t>
            </a:r>
            <a:r>
              <a:rPr lang="en-US" sz="1400" u="sng" dirty="0">
                <a:latin typeface="Calibri" panose="020F0502020204030204" pitchFamily="34" charset="0"/>
              </a:rPr>
              <a:t>section 271F</a:t>
            </a:r>
            <a:r>
              <a:rPr lang="en-US" sz="1400" dirty="0">
                <a:latin typeface="Calibri" panose="020F0502020204030204" pitchFamily="34" charset="0"/>
              </a:rPr>
              <a:t>, </a:t>
            </a:r>
            <a:r>
              <a:rPr lang="en-US" sz="1400" u="sng" dirty="0">
                <a:latin typeface="Calibri" panose="020F0502020204030204" pitchFamily="34" charset="0"/>
              </a:rPr>
              <a:t>section 271FA</a:t>
            </a:r>
            <a:r>
              <a:rPr lang="en-US" sz="1400" dirty="0">
                <a:latin typeface="Calibri" panose="020F0502020204030204" pitchFamily="34" charset="0"/>
              </a:rPr>
              <a:t>, </a:t>
            </a:r>
            <a:r>
              <a:rPr lang="en-US" sz="1400" u="sng" baseline="30000" dirty="0">
                <a:latin typeface="Calibri" panose="020F0502020204030204" pitchFamily="34" charset="0"/>
              </a:rPr>
              <a:t>18</a:t>
            </a:r>
            <a:r>
              <a:rPr lang="en-US" sz="1400" dirty="0">
                <a:latin typeface="Calibri" panose="020F0502020204030204" pitchFamily="34" charset="0"/>
              </a:rPr>
              <a:t>[</a:t>
            </a:r>
            <a:r>
              <a:rPr lang="en-US" sz="1400" u="sng" dirty="0">
                <a:latin typeface="Calibri" panose="020F0502020204030204" pitchFamily="34" charset="0"/>
              </a:rPr>
              <a:t>section 271FAA</a:t>
            </a:r>
            <a:r>
              <a:rPr lang="en-US" sz="1400" dirty="0">
                <a:latin typeface="Calibri" panose="020F0502020204030204" pitchFamily="34" charset="0"/>
              </a:rPr>
              <a:t>,] </a:t>
            </a:r>
            <a:r>
              <a:rPr lang="en-US" sz="1400" u="sng" dirty="0">
                <a:latin typeface="Calibri" panose="020F0502020204030204" pitchFamily="34" charset="0"/>
              </a:rPr>
              <a:t>section 271FAB</a:t>
            </a:r>
            <a:r>
              <a:rPr lang="en-US" sz="1400" dirty="0">
                <a:latin typeface="Calibri" panose="020F0502020204030204" pitchFamily="34" charset="0"/>
              </a:rPr>
              <a:t>, </a:t>
            </a:r>
            <a:r>
              <a:rPr lang="en-US" sz="1400" u="sng" dirty="0">
                <a:latin typeface="Calibri" panose="020F0502020204030204" pitchFamily="34" charset="0"/>
              </a:rPr>
              <a:t>section 271FB</a:t>
            </a:r>
            <a:r>
              <a:rPr lang="en-US" sz="1400" dirty="0">
                <a:latin typeface="Calibri" panose="020F0502020204030204" pitchFamily="34" charset="0"/>
              </a:rPr>
              <a:t>, </a:t>
            </a:r>
            <a:r>
              <a:rPr lang="en-US" sz="1400" u="sng" dirty="0">
                <a:latin typeface="Calibri" panose="020F0502020204030204" pitchFamily="34" charset="0"/>
              </a:rPr>
              <a:t>section 271G</a:t>
            </a:r>
            <a:r>
              <a:rPr lang="en-US" sz="1400" dirty="0">
                <a:latin typeface="Calibri" panose="020F0502020204030204" pitchFamily="34" charset="0"/>
              </a:rPr>
              <a:t>, </a:t>
            </a:r>
            <a:r>
              <a:rPr lang="en-US" sz="1400" u="sng" dirty="0">
                <a:latin typeface="Calibri" panose="020F0502020204030204" pitchFamily="34" charset="0"/>
              </a:rPr>
              <a:t>section 271GA</a:t>
            </a:r>
            <a:r>
              <a:rPr lang="en-US" sz="1400" dirty="0">
                <a:latin typeface="Calibri" panose="020F0502020204030204" pitchFamily="34" charset="0"/>
              </a:rPr>
              <a:t>, </a:t>
            </a:r>
            <a:r>
              <a:rPr lang="en-US" sz="1400" u="sng" dirty="0">
                <a:latin typeface="Calibri" panose="020F0502020204030204" pitchFamily="34" charset="0"/>
              </a:rPr>
              <a:t>section 271GB</a:t>
            </a:r>
            <a:r>
              <a:rPr lang="en-US" sz="1400" dirty="0">
                <a:latin typeface="Calibri" panose="020F0502020204030204" pitchFamily="34" charset="0"/>
              </a:rPr>
              <a:t>, </a:t>
            </a:r>
            <a:r>
              <a:rPr lang="en-US" sz="1400" u="sng" baseline="30000" dirty="0">
                <a:latin typeface="Calibri" panose="020F0502020204030204" pitchFamily="34" charset="0"/>
              </a:rPr>
              <a:t>19</a:t>
            </a:r>
            <a:r>
              <a:rPr lang="en-US" sz="1400" dirty="0">
                <a:latin typeface="Calibri" panose="020F0502020204030204" pitchFamily="34" charset="0"/>
              </a:rPr>
              <a:t>[</a:t>
            </a:r>
            <a:r>
              <a:rPr lang="en-US" sz="1400" u="sng" dirty="0">
                <a:latin typeface="Calibri" panose="020F0502020204030204" pitchFamily="34" charset="0"/>
              </a:rPr>
              <a:t>section 271GC</a:t>
            </a:r>
            <a:r>
              <a:rPr lang="en-US" sz="1400" dirty="0">
                <a:latin typeface="Calibri" panose="020F0502020204030204" pitchFamily="34" charset="0"/>
              </a:rPr>
              <a:t>,] </a:t>
            </a:r>
            <a:r>
              <a:rPr lang="en-US" sz="1400" u="sng" dirty="0">
                <a:latin typeface="Calibri" panose="020F0502020204030204" pitchFamily="34" charset="0"/>
              </a:rPr>
              <a:t>section 271H</a:t>
            </a:r>
            <a:r>
              <a:rPr lang="en-US" sz="1400" dirty="0">
                <a:latin typeface="Calibri" panose="020F0502020204030204" pitchFamily="34" charset="0"/>
              </a:rPr>
              <a:t>, </a:t>
            </a:r>
            <a:r>
              <a:rPr lang="en-US" sz="1400" u="sng" dirty="0">
                <a:latin typeface="Calibri" panose="020F0502020204030204" pitchFamily="34" charset="0"/>
              </a:rPr>
              <a:t>section 271-I</a:t>
            </a:r>
            <a:r>
              <a:rPr lang="en-US" sz="1400" dirty="0">
                <a:latin typeface="Calibri" panose="020F0502020204030204" pitchFamily="34" charset="0"/>
              </a:rPr>
              <a:t>, </a:t>
            </a:r>
            <a:r>
              <a:rPr lang="en-US" sz="1400" u="sng" dirty="0">
                <a:latin typeface="Calibri" panose="020F0502020204030204" pitchFamily="34" charset="0"/>
              </a:rPr>
              <a:t>section 271J</a:t>
            </a:r>
            <a:r>
              <a:rPr lang="en-US" sz="1400" dirty="0">
                <a:latin typeface="Calibri" panose="020F0502020204030204" pitchFamily="34" charset="0"/>
              </a:rPr>
              <a:t>, clause (</a:t>
            </a:r>
            <a:r>
              <a:rPr lang="en-US" sz="1400" i="1" dirty="0">
                <a:latin typeface="Calibri" panose="020F0502020204030204" pitchFamily="34" charset="0"/>
              </a:rPr>
              <a:t>c</a:t>
            </a:r>
            <a:r>
              <a:rPr lang="en-US" sz="1400" dirty="0">
                <a:latin typeface="Calibri" panose="020F0502020204030204" pitchFamily="34" charset="0"/>
              </a:rPr>
              <a:t>) or clause (</a:t>
            </a:r>
            <a:r>
              <a:rPr lang="en-US" sz="1400" i="1" dirty="0">
                <a:latin typeface="Calibri" panose="020F0502020204030204" pitchFamily="34" charset="0"/>
              </a:rPr>
              <a:t>d</a:t>
            </a:r>
            <a:r>
              <a:rPr lang="en-US" sz="1400" dirty="0">
                <a:latin typeface="Calibri" panose="020F0502020204030204" pitchFamily="34" charset="0"/>
              </a:rPr>
              <a:t>) of sub-section (1) or sub-section (2) of </a:t>
            </a:r>
            <a:r>
              <a:rPr lang="en-US" sz="1400" u="sng" dirty="0">
                <a:latin typeface="Calibri" panose="020F0502020204030204" pitchFamily="34" charset="0"/>
              </a:rPr>
              <a:t>section 272A</a:t>
            </a:r>
            <a:r>
              <a:rPr lang="en-US" sz="1400" dirty="0">
                <a:latin typeface="Calibri" panose="020F0502020204030204" pitchFamily="34" charset="0"/>
              </a:rPr>
              <a:t>, sub-section (1) of </a:t>
            </a:r>
            <a:r>
              <a:rPr lang="en-US" sz="1400" u="sng" dirty="0">
                <a:latin typeface="Calibri" panose="020F0502020204030204" pitchFamily="34" charset="0"/>
              </a:rPr>
              <a:t>section 272AA</a:t>
            </a:r>
            <a:r>
              <a:rPr lang="en-US" sz="1400" dirty="0">
                <a:latin typeface="Calibri" panose="020F0502020204030204" pitchFamily="34" charset="0"/>
              </a:rPr>
              <a:t> or </a:t>
            </a:r>
            <a:r>
              <a:rPr lang="en-US" sz="1400" u="sng" dirty="0">
                <a:latin typeface="Calibri" panose="020F0502020204030204" pitchFamily="34" charset="0"/>
              </a:rPr>
              <a:t>section 272B</a:t>
            </a:r>
            <a:r>
              <a:rPr lang="en-US" sz="1400" dirty="0">
                <a:latin typeface="Calibri" panose="020F0502020204030204" pitchFamily="34" charset="0"/>
              </a:rPr>
              <a:t> or sub-section (1) or sub-section (1A) of </a:t>
            </a:r>
            <a:r>
              <a:rPr lang="en-US" sz="1400" u="sng" dirty="0">
                <a:latin typeface="Calibri" panose="020F0502020204030204" pitchFamily="34" charset="0"/>
              </a:rPr>
              <a:t>section 272BB</a:t>
            </a:r>
            <a:r>
              <a:rPr lang="en-US" sz="1400" dirty="0">
                <a:latin typeface="Calibri" panose="020F0502020204030204" pitchFamily="34" charset="0"/>
              </a:rPr>
              <a:t> or sub-section (1) of </a:t>
            </a:r>
            <a:r>
              <a:rPr lang="en-US" sz="1400" u="sng" dirty="0">
                <a:latin typeface="Calibri" panose="020F0502020204030204" pitchFamily="34" charset="0"/>
              </a:rPr>
              <a:t>section 272BBB</a:t>
            </a:r>
            <a:r>
              <a:rPr lang="en-US" sz="1400" dirty="0">
                <a:latin typeface="Calibri" panose="020F0502020204030204" pitchFamily="34" charset="0"/>
              </a:rPr>
              <a:t> or clause (</a:t>
            </a:r>
            <a:r>
              <a:rPr lang="en-US" sz="1400" i="1" dirty="0">
                <a:latin typeface="Calibri" panose="020F0502020204030204" pitchFamily="34" charset="0"/>
              </a:rPr>
              <a:t>b</a:t>
            </a:r>
            <a:r>
              <a:rPr lang="en-US" sz="1400" dirty="0">
                <a:latin typeface="Calibri" panose="020F0502020204030204" pitchFamily="34" charset="0"/>
              </a:rPr>
              <a:t>) of sub-section (1) or clause (</a:t>
            </a:r>
            <a:r>
              <a:rPr lang="en-US" sz="1400" i="1" dirty="0">
                <a:latin typeface="Calibri" panose="020F0502020204030204" pitchFamily="34" charset="0"/>
              </a:rPr>
              <a:t>b</a:t>
            </a:r>
            <a:r>
              <a:rPr lang="en-US" sz="1400" dirty="0">
                <a:latin typeface="Calibri" panose="020F0502020204030204" pitchFamily="34" charset="0"/>
              </a:rPr>
              <a:t>) or clause (</a:t>
            </a:r>
            <a:r>
              <a:rPr lang="en-US" sz="1400" i="1" dirty="0">
                <a:latin typeface="Calibri" panose="020F0502020204030204" pitchFamily="34" charset="0"/>
              </a:rPr>
              <a:t>c</a:t>
            </a:r>
            <a:r>
              <a:rPr lang="en-US" sz="1400" dirty="0">
                <a:latin typeface="Calibri" panose="020F0502020204030204" pitchFamily="34" charset="0"/>
              </a:rPr>
              <a:t>) of sub-section (2) of </a:t>
            </a:r>
            <a:r>
              <a:rPr lang="en-US" sz="1400" u="sng" dirty="0">
                <a:latin typeface="Calibri" panose="020F0502020204030204" pitchFamily="34" charset="0"/>
              </a:rPr>
              <a:t>section 273</a:t>
            </a:r>
            <a:r>
              <a:rPr lang="en-US" sz="1400" dirty="0">
                <a:latin typeface="Calibri" panose="020F0502020204030204" pitchFamily="34" charset="0"/>
              </a:rPr>
              <a:t>, no penalty shall be imposable on the person or the assessee, as the case may be, for any failure referred to in the said provisions if he proves that there was reasonable cause for the said failure.</a:t>
            </a:r>
            <a:endParaRPr lang="en-US" sz="14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552387" y="685800"/>
            <a:ext cx="4479235" cy="356616"/>
          </a:xfrm>
          <a:prstGeom prst="rect">
            <a:avLst/>
          </a:prstGeom>
          <a:solidFill>
            <a:srgbClr val="C55A11"/>
          </a:solidFill>
          <a:ln w="12700">
            <a:solidFill>
              <a:srgbClr val="C55A11"/>
            </a:solidFill>
            <a:prstDash val="solid"/>
          </a:ln>
        </p:spPr>
        <p:txBody>
          <a:bodyPr/>
          <a:lstStyle/>
          <a:p>
            <a:pPr algn="ctr"/>
            <a:r>
              <a:rPr lang="en-US" sz="1900" b="1" dirty="0">
                <a:solidFill>
                  <a:schemeClr val="bg1"/>
                </a:solidFill>
                <a:latin typeface="Calibri" panose="020F0502020204030204" pitchFamily="34" charset="0"/>
              </a:rPr>
              <a:t>Section 470 of ITA, 2025</a:t>
            </a:r>
            <a:endParaRPr lang="en-IN" sz="1900" b="1" dirty="0">
              <a:solidFill>
                <a:schemeClr val="bg1"/>
              </a:solidFill>
              <a:latin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77897" y="1124712"/>
            <a:ext cx="4479235" cy="5632704"/>
          </a:xfrm>
          <a:prstGeom prst="rect">
            <a:avLst/>
          </a:prstGeom>
          <a:solidFill>
            <a:srgbClr val="FEF5E7"/>
          </a:solidFill>
          <a:ln w="6350">
            <a:solidFill>
              <a:srgbClr val="B0BEC5"/>
            </a:solidFill>
            <a:prstDash val="solid"/>
          </a:ln>
        </p:spPr>
        <p:txBody>
          <a:bodyPr/>
          <a:lstStyle/>
          <a:p>
            <a:pPr algn="just">
              <a:lnSpc>
                <a:spcPct val="150000"/>
              </a:lnSpc>
            </a:pPr>
            <a:r>
              <a:rPr lang="en-US" sz="1400" dirty="0">
                <a:latin typeface="Calibri" panose="020F0502020204030204" pitchFamily="34" charset="0"/>
              </a:rPr>
              <a:t>Irrespective of anything contained in the provisions of </a:t>
            </a:r>
            <a:r>
              <a:rPr lang="en-US" sz="1400" u="sng" dirty="0">
                <a:latin typeface="Calibri" panose="020F0502020204030204" pitchFamily="34" charset="0"/>
              </a:rPr>
              <a:t>section_441</a:t>
            </a:r>
            <a:r>
              <a:rPr lang="en-US" sz="1400" dirty="0">
                <a:latin typeface="Calibri" panose="020F0502020204030204" pitchFamily="34" charset="0"/>
              </a:rPr>
              <a:t> or </a:t>
            </a:r>
            <a:r>
              <a:rPr lang="en-US" sz="1400" u="sng" dirty="0">
                <a:latin typeface="Calibri" panose="020F0502020204030204" pitchFamily="34" charset="0"/>
              </a:rPr>
              <a:t>442</a:t>
            </a:r>
            <a:r>
              <a:rPr lang="en-US" sz="1400" dirty="0">
                <a:latin typeface="Calibri" panose="020F0502020204030204" pitchFamily="34" charset="0"/>
              </a:rPr>
              <a:t> or </a:t>
            </a:r>
            <a:r>
              <a:rPr lang="en-US" sz="1400" u="sng" dirty="0">
                <a:latin typeface="Calibri" panose="020F0502020204030204" pitchFamily="34" charset="0"/>
              </a:rPr>
              <a:t>446</a:t>
            </a:r>
            <a:r>
              <a:rPr lang="en-US" sz="1400" dirty="0">
                <a:latin typeface="Calibri" panose="020F0502020204030204" pitchFamily="34" charset="0"/>
              </a:rPr>
              <a:t> </a:t>
            </a:r>
            <a:r>
              <a:rPr lang="en-US" sz="1400" u="sng" baseline="30000" dirty="0">
                <a:latin typeface="Calibri" panose="020F0502020204030204" pitchFamily="34" charset="0"/>
              </a:rPr>
              <a:t>15</a:t>
            </a:r>
            <a:r>
              <a:rPr lang="en-US" sz="1400" b="1" dirty="0">
                <a:latin typeface="Calibri" panose="020F0502020204030204" pitchFamily="34" charset="0"/>
              </a:rPr>
              <a:t>[</a:t>
            </a:r>
            <a:r>
              <a:rPr lang="en-US" sz="1400" dirty="0">
                <a:latin typeface="Calibri" panose="020F0502020204030204" pitchFamily="34" charset="0"/>
              </a:rPr>
              <a:t>***</a:t>
            </a:r>
            <a:r>
              <a:rPr lang="en-US" sz="1400" b="1" dirty="0">
                <a:latin typeface="Calibri" panose="020F0502020204030204" pitchFamily="34" charset="0"/>
              </a:rPr>
              <a:t>]</a:t>
            </a:r>
            <a:r>
              <a:rPr lang="en-US" sz="1400" dirty="0">
                <a:latin typeface="Calibri" panose="020F0502020204030204" pitchFamily="34" charset="0"/>
              </a:rPr>
              <a:t> or </a:t>
            </a:r>
            <a:r>
              <a:rPr lang="en-US" sz="1400" u="sng" dirty="0">
                <a:latin typeface="Calibri" panose="020F0502020204030204" pitchFamily="34" charset="0"/>
              </a:rPr>
              <a:t>448</a:t>
            </a:r>
            <a:r>
              <a:rPr lang="en-US" sz="1400" dirty="0">
                <a:latin typeface="Calibri" panose="020F0502020204030204" pitchFamily="34" charset="0"/>
              </a:rPr>
              <a:t> or </a:t>
            </a:r>
            <a:r>
              <a:rPr lang="en-US" sz="1400" u="sng" dirty="0">
                <a:latin typeface="Calibri" panose="020F0502020204030204" pitchFamily="34" charset="0"/>
              </a:rPr>
              <a:t>449</a:t>
            </a:r>
            <a:r>
              <a:rPr lang="en-US" sz="1400" dirty="0">
                <a:latin typeface="Calibri" panose="020F0502020204030204" pitchFamily="34" charset="0"/>
              </a:rPr>
              <a:t> or </a:t>
            </a:r>
            <a:r>
              <a:rPr lang="en-US" sz="1400" u="sng" dirty="0">
                <a:latin typeface="Calibri" panose="020F0502020204030204" pitchFamily="34" charset="0"/>
              </a:rPr>
              <a:t>450</a:t>
            </a:r>
            <a:r>
              <a:rPr lang="en-US" sz="1400" dirty="0">
                <a:latin typeface="Calibri" panose="020F0502020204030204" pitchFamily="34" charset="0"/>
              </a:rPr>
              <a:t> or </a:t>
            </a:r>
            <a:r>
              <a:rPr lang="en-US" sz="1400" u="sng" dirty="0">
                <a:latin typeface="Calibri" panose="020F0502020204030204" pitchFamily="34" charset="0"/>
              </a:rPr>
              <a:t>451</a:t>
            </a:r>
            <a:r>
              <a:rPr lang="en-US" sz="1400" dirty="0">
                <a:latin typeface="Calibri" panose="020F0502020204030204" pitchFamily="34" charset="0"/>
              </a:rPr>
              <a:t> or </a:t>
            </a:r>
            <a:r>
              <a:rPr lang="en-US" sz="1400" u="sng" dirty="0">
                <a:latin typeface="Calibri" panose="020F0502020204030204" pitchFamily="34" charset="0"/>
              </a:rPr>
              <a:t>452</a:t>
            </a:r>
            <a:r>
              <a:rPr lang="en-US" sz="1400" dirty="0">
                <a:latin typeface="Calibri" panose="020F0502020204030204" pitchFamily="34" charset="0"/>
              </a:rPr>
              <a:t> or </a:t>
            </a:r>
            <a:r>
              <a:rPr lang="en-US" sz="1400" u="sng" dirty="0">
                <a:latin typeface="Calibri" panose="020F0502020204030204" pitchFamily="34" charset="0"/>
              </a:rPr>
              <a:t>453</a:t>
            </a:r>
            <a:r>
              <a:rPr lang="en-US" sz="1400" dirty="0">
                <a:latin typeface="Calibri" panose="020F0502020204030204" pitchFamily="34" charset="0"/>
              </a:rPr>
              <a:t> or </a:t>
            </a:r>
            <a:r>
              <a:rPr lang="en-US" sz="1400" u="sng" dirty="0">
                <a:latin typeface="Calibri" panose="020F0502020204030204" pitchFamily="34" charset="0"/>
              </a:rPr>
              <a:t>454</a:t>
            </a:r>
            <a:r>
              <a:rPr lang="en-US" sz="1400" dirty="0">
                <a:latin typeface="Calibri" panose="020F0502020204030204" pitchFamily="34" charset="0"/>
              </a:rPr>
              <a:t> or </a:t>
            </a:r>
            <a:r>
              <a:rPr lang="en-US" sz="1400" u="sng" dirty="0">
                <a:latin typeface="Calibri" panose="020F0502020204030204" pitchFamily="34" charset="0"/>
              </a:rPr>
              <a:t>455</a:t>
            </a:r>
            <a:r>
              <a:rPr lang="en-US" sz="1400" dirty="0">
                <a:latin typeface="Calibri" panose="020F0502020204030204" pitchFamily="34" charset="0"/>
              </a:rPr>
              <a:t> or </a:t>
            </a:r>
            <a:r>
              <a:rPr lang="en-US" sz="1400" u="sng" dirty="0">
                <a:latin typeface="Calibri" panose="020F0502020204030204" pitchFamily="34" charset="0"/>
              </a:rPr>
              <a:t>456</a:t>
            </a:r>
            <a:r>
              <a:rPr lang="en-US" sz="1400" dirty="0">
                <a:latin typeface="Calibri" panose="020F0502020204030204" pitchFamily="34" charset="0"/>
              </a:rPr>
              <a:t> or </a:t>
            </a:r>
            <a:r>
              <a:rPr lang="en-US" sz="1400" u="sng" dirty="0">
                <a:latin typeface="Calibri" panose="020F0502020204030204" pitchFamily="34" charset="0"/>
              </a:rPr>
              <a:t>457</a:t>
            </a:r>
            <a:r>
              <a:rPr lang="en-US" sz="1400" dirty="0">
                <a:latin typeface="Calibri" panose="020F0502020204030204" pitchFamily="34" charset="0"/>
              </a:rPr>
              <a:t> or </a:t>
            </a:r>
            <a:r>
              <a:rPr lang="en-US" sz="1400" u="sng" dirty="0">
                <a:latin typeface="Calibri" panose="020F0502020204030204" pitchFamily="34" charset="0"/>
              </a:rPr>
              <a:t>458</a:t>
            </a:r>
            <a:r>
              <a:rPr lang="en-US" sz="1400" dirty="0">
                <a:latin typeface="Calibri" panose="020F0502020204030204" pitchFamily="34" charset="0"/>
              </a:rPr>
              <a:t> or </a:t>
            </a:r>
            <a:r>
              <a:rPr lang="en-US" sz="1400" u="sng" dirty="0">
                <a:latin typeface="Calibri" panose="020F0502020204030204" pitchFamily="34" charset="0"/>
              </a:rPr>
              <a:t>459</a:t>
            </a:r>
            <a:r>
              <a:rPr lang="en-US" sz="1400" dirty="0">
                <a:latin typeface="Calibri" panose="020F0502020204030204" pitchFamily="34" charset="0"/>
              </a:rPr>
              <a:t> or </a:t>
            </a:r>
            <a:r>
              <a:rPr lang="en-US" sz="1400" u="sng" dirty="0">
                <a:latin typeface="Calibri" panose="020F0502020204030204" pitchFamily="34" charset="0"/>
              </a:rPr>
              <a:t>460</a:t>
            </a:r>
            <a:r>
              <a:rPr lang="en-US" sz="1400" dirty="0">
                <a:latin typeface="Calibri" panose="020F0502020204030204" pitchFamily="34" charset="0"/>
              </a:rPr>
              <a:t> or </a:t>
            </a:r>
            <a:r>
              <a:rPr lang="en-US" sz="1400" u="sng" dirty="0">
                <a:latin typeface="Calibri" panose="020F0502020204030204" pitchFamily="34" charset="0"/>
              </a:rPr>
              <a:t>461</a:t>
            </a:r>
            <a:r>
              <a:rPr lang="en-US" sz="1400" dirty="0">
                <a:latin typeface="Calibri" panose="020F0502020204030204" pitchFamily="34" charset="0"/>
              </a:rPr>
              <a:t> or </a:t>
            </a:r>
            <a:r>
              <a:rPr lang="en-US" sz="1400" u="sng" dirty="0">
                <a:latin typeface="Calibri" panose="020F0502020204030204" pitchFamily="34" charset="0"/>
              </a:rPr>
              <a:t>462</a:t>
            </a:r>
            <a:r>
              <a:rPr lang="en-US" sz="1400" dirty="0">
                <a:latin typeface="Calibri" panose="020F0502020204030204" pitchFamily="34" charset="0"/>
              </a:rPr>
              <a:t> or </a:t>
            </a:r>
            <a:r>
              <a:rPr lang="en-US" sz="1400" u="sng" dirty="0">
                <a:latin typeface="Calibri" panose="020F0502020204030204" pitchFamily="34" charset="0"/>
              </a:rPr>
              <a:t>463</a:t>
            </a:r>
            <a:r>
              <a:rPr lang="en-US" sz="1400" dirty="0">
                <a:latin typeface="Calibri" panose="020F0502020204030204" pitchFamily="34" charset="0"/>
              </a:rPr>
              <a:t> or </a:t>
            </a:r>
            <a:r>
              <a:rPr lang="en-US" sz="1400" u="sng" dirty="0">
                <a:latin typeface="Calibri" panose="020F0502020204030204" pitchFamily="34" charset="0"/>
              </a:rPr>
              <a:t>465(1)(</a:t>
            </a:r>
            <a:r>
              <a:rPr lang="en-US" sz="1400" i="1" u="sng" dirty="0">
                <a:latin typeface="Calibri" panose="020F0502020204030204" pitchFamily="34" charset="0"/>
              </a:rPr>
              <a:t>c</a:t>
            </a:r>
            <a:r>
              <a:rPr lang="en-US" sz="1400" u="sng" dirty="0">
                <a:latin typeface="Calibri" panose="020F0502020204030204" pitchFamily="34" charset="0"/>
              </a:rPr>
              <a:t>)</a:t>
            </a:r>
            <a:r>
              <a:rPr lang="en-US" sz="1400" dirty="0">
                <a:latin typeface="Calibri" panose="020F0502020204030204" pitchFamily="34" charset="0"/>
              </a:rPr>
              <a:t> or </a:t>
            </a:r>
            <a:r>
              <a:rPr lang="en-US" sz="1400" u="sng" dirty="0">
                <a:latin typeface="Calibri" panose="020F0502020204030204" pitchFamily="34" charset="0"/>
              </a:rPr>
              <a:t>465(1)(</a:t>
            </a:r>
            <a:r>
              <a:rPr lang="en-US" sz="1400" i="1" u="sng" dirty="0">
                <a:latin typeface="Calibri" panose="020F0502020204030204" pitchFamily="34" charset="0"/>
              </a:rPr>
              <a:t>d</a:t>
            </a:r>
            <a:r>
              <a:rPr lang="en-US" sz="1400" u="sng" dirty="0">
                <a:latin typeface="Calibri" panose="020F0502020204030204" pitchFamily="34" charset="0"/>
              </a:rPr>
              <a:t>)</a:t>
            </a:r>
            <a:r>
              <a:rPr lang="en-US" sz="1400" dirty="0">
                <a:latin typeface="Calibri" panose="020F0502020204030204" pitchFamily="34" charset="0"/>
              </a:rPr>
              <a:t> or </a:t>
            </a:r>
            <a:r>
              <a:rPr lang="en-US" sz="1400" u="sng" dirty="0">
                <a:latin typeface="Calibri" panose="020F0502020204030204" pitchFamily="34" charset="0"/>
              </a:rPr>
              <a:t>465(2)</a:t>
            </a:r>
            <a:r>
              <a:rPr lang="en-US" sz="1400" dirty="0">
                <a:latin typeface="Calibri" panose="020F0502020204030204" pitchFamily="34" charset="0"/>
              </a:rPr>
              <a:t> or </a:t>
            </a:r>
            <a:r>
              <a:rPr lang="en-US" sz="1400" u="sng" dirty="0">
                <a:latin typeface="Calibri" panose="020F0502020204030204" pitchFamily="34" charset="0"/>
              </a:rPr>
              <a:t>466</a:t>
            </a:r>
            <a:r>
              <a:rPr lang="en-US" sz="1400" dirty="0">
                <a:latin typeface="Calibri" panose="020F0502020204030204" pitchFamily="34" charset="0"/>
              </a:rPr>
              <a:t> or </a:t>
            </a:r>
            <a:r>
              <a:rPr lang="en-US" sz="1400" u="sng" dirty="0">
                <a:latin typeface="Calibri" panose="020F0502020204030204" pitchFamily="34" charset="0"/>
              </a:rPr>
              <a:t>467</a:t>
            </a:r>
            <a:r>
              <a:rPr lang="en-US" sz="1400" dirty="0">
                <a:latin typeface="Calibri" panose="020F0502020204030204" pitchFamily="34" charset="0"/>
              </a:rPr>
              <a:t> or </a:t>
            </a:r>
            <a:r>
              <a:rPr lang="en-US" sz="1400" u="sng" dirty="0">
                <a:latin typeface="Calibri" panose="020F0502020204030204" pitchFamily="34" charset="0"/>
              </a:rPr>
              <a:t>468</a:t>
            </a:r>
            <a:r>
              <a:rPr lang="en-US" sz="1400" dirty="0">
                <a:latin typeface="Calibri" panose="020F0502020204030204" pitchFamily="34" charset="0"/>
              </a:rPr>
              <a:t>, no penalty shall be imposed on a person or assessee for any failure referred to in the said provisions, if he proves that there was reasonable cause for the said failure.</a:t>
            </a: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685800"/>
            <a:ext cx="2903220" cy="374904"/>
          </a:xfrm>
          <a:prstGeom prst="rect">
            <a:avLst/>
          </a:prstGeom>
          <a:solidFill>
            <a:srgbClr val="5B2C6F"/>
          </a:solidFill>
          <a:ln w="12700">
            <a:solidFill>
              <a:srgbClr val="5B2C6F"/>
            </a:solidFill>
            <a:prstDash val="solid"/>
          </a:ln>
        </p:spPr>
        <p:txBody>
          <a:bodyPr/>
          <a:lstStyle/>
          <a:p>
            <a:pPr algn="ctr"/>
            <a:r>
              <a:rPr lang="en-US" sz="1900" b="1" dirty="0">
                <a:solidFill>
                  <a:schemeClr val="bg1"/>
                </a:solidFill>
                <a:latin typeface="Calibri" panose="020F0502020204030204" pitchFamily="34" charset="0"/>
              </a:rPr>
              <a:t>KEY CHANGES</a:t>
            </a:r>
            <a:endParaRPr lang="en-IN" sz="1900" b="1" dirty="0">
              <a:solidFill>
                <a:schemeClr val="bg1"/>
              </a:solidFill>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1133856"/>
            <a:ext cx="2903220" cy="5632704"/>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rPr>
              <a:t>No substantive changes.</a:t>
            </a:r>
            <a:endParaRPr lang="en-US" sz="1400" dirty="0">
              <a:solidFill>
                <a:srgbClr val="1C1C24"/>
              </a:solidFill>
              <a:latin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rPr>
              <a:t>Some sections were newly added whereas some section were not carry forwarded for relief of reasonable cause.</a:t>
            </a:r>
            <a:endParaRPr lang="en-US" sz="1400" dirty="0">
              <a:solidFill>
                <a:srgbClr val="1C1C24"/>
              </a:solidFill>
              <a:latin typeface="Calibri" panose="020F0502020204030204" pitchFamily="34" charset="0"/>
            </a:endParaRPr>
          </a:p>
          <a:p>
            <a:pPr marL="285750" indent="-285750" algn="just">
              <a:lnSpc>
                <a:spcPct val="150000"/>
              </a:lnSpc>
              <a:buFontTx/>
              <a:buChar char="-"/>
            </a:pPr>
            <a:endParaRPr lang="en-IN"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dirty="0">
              <a:latin typeface="Calibri" panose="020F0502020204030204" pitchFamily="34" charset="0"/>
            </a:endParaRPr>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32</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algn="ctr"/>
            <a:r>
              <a:rPr lang="en-IN" sz="1900" b="1" dirty="0">
                <a:solidFill>
                  <a:schemeClr val="bg1"/>
                </a:solidFill>
                <a:latin typeface="Cambria" panose="02040503050406030204" pitchFamily="34" charset="0"/>
                <a:ea typeface="Cambria" panose="02040503050406030204" pitchFamily="34" charset="0"/>
              </a:rPr>
              <a:t>Procedure for Imposition of Penalty</a:t>
            </a:r>
            <a:endParaRPr lang="en-US" sz="1900" b="1" dirty="0">
              <a:solidFill>
                <a:schemeClr val="bg1"/>
              </a:solidFill>
              <a:latin typeface="Cambria" panose="02040503050406030204" pitchFamily="34" charset="0"/>
              <a:ea typeface="Cambria" panose="02040503050406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4" name="Shape 12"/>
          <p:cNvSpPr/>
          <p:nvPr/>
        </p:nvSpPr>
        <p:spPr>
          <a:xfrm>
            <a:off x="164592" y="685800"/>
            <a:ext cx="4314643" cy="356616"/>
          </a:xfrm>
          <a:prstGeom prst="rect">
            <a:avLst/>
          </a:prstGeom>
          <a:solidFill>
            <a:srgbClr val="375623"/>
          </a:solidFill>
          <a:ln w="12700">
            <a:solidFill>
              <a:srgbClr val="375623"/>
            </a:solidFill>
            <a:prstDash val="solid"/>
          </a:ln>
        </p:spPr>
        <p:txBody>
          <a:bodyPr/>
          <a:lstStyle/>
          <a:p>
            <a:pPr algn="ctr"/>
            <a:r>
              <a:rPr lang="en-US" sz="1900" b="1" dirty="0">
                <a:solidFill>
                  <a:schemeClr val="bg1"/>
                </a:solidFill>
                <a:latin typeface="Calibri" panose="020F0502020204030204" pitchFamily="34" charset="0"/>
                <a:cs typeface="Calibri" panose="020F0502020204030204" pitchFamily="34" charset="0"/>
              </a:rPr>
              <a:t>           Section 274 of ITA, 1961			</a:t>
            </a:r>
            <a:endParaRPr lang="en-IN" sz="1900" b="1" dirty="0">
              <a:solidFill>
                <a:schemeClr val="bg1"/>
              </a:solidFill>
              <a:latin typeface="Calibri" panose="020F0502020204030204" pitchFamily="34" charset="0"/>
              <a:cs typeface="Calibri" panose="020F0502020204030204" pitchFamily="34" charset="0"/>
            </a:endParaRPr>
          </a:p>
        </p:txBody>
      </p:sp>
      <p:sp>
        <p:nvSpPr>
          <p:cNvPr id="15" name="Text 13"/>
          <p:cNvSpPr/>
          <p:nvPr/>
        </p:nvSpPr>
        <p:spPr>
          <a:xfrm>
            <a:off x="-119270" y="685800"/>
            <a:ext cx="6163454" cy="150876"/>
          </a:xfrm>
          <a:prstGeom prst="rect">
            <a:avLst/>
          </a:prstGeom>
          <a:noFill/>
        </p:spPr>
        <p:txBody>
          <a:bodyPr wrap="square" lIns="0" tIns="0" rIns="0" bIns="0" rtlCol="0" anchor="ctr"/>
          <a:lstStyle/>
          <a:p>
            <a:pPr marL="0" indent="0" algn="ctr">
              <a:buNone/>
            </a:pPr>
            <a:endParaRPr lang="en-US" sz="1400" dirty="0">
              <a:latin typeface="Calibri" panose="020F0502020204030204" pitchFamily="34" charset="0"/>
            </a:endParaRPr>
          </a:p>
        </p:txBody>
      </p:sp>
      <p:sp>
        <p:nvSpPr>
          <p:cNvPr id="17" name="Shape 15"/>
          <p:cNvSpPr/>
          <p:nvPr/>
        </p:nvSpPr>
        <p:spPr>
          <a:xfrm>
            <a:off x="164592" y="1133856"/>
            <a:ext cx="4314643" cy="5632704"/>
          </a:xfrm>
          <a:prstGeom prst="rect">
            <a:avLst/>
          </a:prstGeom>
          <a:solidFill>
            <a:srgbClr val="EAF5EA"/>
          </a:solidFill>
          <a:ln w="6350">
            <a:solidFill>
              <a:srgbClr val="B0BEC5"/>
            </a:solidFill>
            <a:prstDash val="solid"/>
          </a:ln>
        </p:spPr>
        <p:txBody>
          <a:bodyPr/>
          <a:lstStyle/>
          <a:p>
            <a:pPr marL="342900" indent="-342900" algn="just">
              <a:lnSpc>
                <a:spcPct val="150000"/>
              </a:lnSpc>
              <a:buAutoNum type="arabicParenBoth"/>
            </a:pPr>
            <a:r>
              <a:rPr lang="en-US" sz="1400" dirty="0">
                <a:latin typeface="Calibri" panose="020F0502020204030204" pitchFamily="34" charset="0"/>
              </a:rPr>
              <a:t>No order imposing a penalty under this Chapter shall be made unless the assessee has been heard, or has been given a reasonable opportunity of being heard </a:t>
            </a:r>
            <a:r>
              <a:rPr lang="en-US" sz="1400" b="1" dirty="0">
                <a:latin typeface="Calibri" panose="020F0502020204030204" pitchFamily="34" charset="0"/>
              </a:rPr>
              <a:t>[</a:t>
            </a:r>
            <a:r>
              <a:rPr lang="en-US" sz="1400" i="1" dirty="0">
                <a:latin typeface="Calibri" panose="020F0502020204030204" pitchFamily="34" charset="0"/>
              </a:rPr>
              <a:t>by way of a show-cause notice to that effect</a:t>
            </a:r>
            <a:r>
              <a:rPr lang="en-US" sz="1400" b="1" dirty="0">
                <a:latin typeface="Calibri" panose="020F0502020204030204" pitchFamily="34" charset="0"/>
              </a:rPr>
              <a:t>]</a:t>
            </a:r>
            <a:r>
              <a:rPr lang="en-US" sz="1400" dirty="0">
                <a:latin typeface="Calibri" panose="020F0502020204030204" pitchFamily="34" charset="0"/>
              </a:rPr>
              <a:t>.</a:t>
            </a:r>
            <a:endParaRPr lang="en-US" sz="1400" dirty="0">
              <a:latin typeface="Calibri" panose="020F0502020204030204" pitchFamily="34" charset="0"/>
            </a:endParaRPr>
          </a:p>
          <a:p>
            <a:pPr marL="342900" indent="-342900" algn="just">
              <a:lnSpc>
                <a:spcPct val="150000"/>
              </a:lnSpc>
              <a:buAutoNum type="arabicParenBoth"/>
            </a:pPr>
            <a:r>
              <a:rPr lang="en-US" sz="1400" dirty="0">
                <a:latin typeface="Calibri" panose="020F0502020204030204" pitchFamily="34" charset="0"/>
              </a:rPr>
              <a:t>No order imposing a penalty under this Chapter shall be made—</a:t>
            </a:r>
            <a:endParaRPr lang="en-US" sz="1400" dirty="0">
              <a:latin typeface="Calibri" panose="020F0502020204030204" pitchFamily="34" charset="0"/>
            </a:endParaRPr>
          </a:p>
          <a:p>
            <a:pPr marL="342900" indent="-342900" algn="just">
              <a:lnSpc>
                <a:spcPct val="150000"/>
              </a:lnSpc>
              <a:buFont typeface="+mj-lt"/>
              <a:buAutoNum type="alphaLcParenR"/>
            </a:pPr>
            <a:r>
              <a:rPr lang="en-US" sz="1400" dirty="0">
                <a:latin typeface="Calibri" panose="020F0502020204030204" pitchFamily="34" charset="0"/>
              </a:rPr>
              <a:t>by the Income-tax Officer, where the penalty exceeds ten thousand rupees;</a:t>
            </a:r>
            <a:endParaRPr lang="en-US" sz="1400" dirty="0">
              <a:latin typeface="Calibri" panose="020F0502020204030204" pitchFamily="34" charset="0"/>
            </a:endParaRPr>
          </a:p>
          <a:p>
            <a:pPr marL="342900" indent="-342900" algn="just">
              <a:lnSpc>
                <a:spcPct val="150000"/>
              </a:lnSpc>
              <a:buFont typeface="+mj-lt"/>
              <a:buAutoNum type="alphaLcParenR"/>
            </a:pPr>
            <a:r>
              <a:rPr lang="en-US" sz="1400" dirty="0">
                <a:latin typeface="Calibri" panose="020F0502020204030204" pitchFamily="34" charset="0"/>
              </a:rPr>
              <a:t>by the Assistant Commissioner or Deputy Commissioner, where the penalty exceeds twenty thousand rupees, except with the prior approval of the Joint Commissioner.</a:t>
            </a:r>
            <a:endParaRPr lang="en-US" sz="1400" dirty="0">
              <a:latin typeface="Calibri" panose="020F0502020204030204" pitchFamily="34" charset="0"/>
            </a:endParaRPr>
          </a:p>
          <a:p>
            <a:pPr marL="342900" indent="-342900" algn="just">
              <a:lnSpc>
                <a:spcPct val="150000"/>
              </a:lnSpc>
              <a:buFont typeface="+mj-lt"/>
              <a:buAutoNum type="arabicParenR" startAt="3"/>
            </a:pPr>
            <a:r>
              <a:rPr lang="en-US" sz="1400" dirty="0">
                <a:latin typeface="Calibri" panose="020F0502020204030204" pitchFamily="34" charset="0"/>
              </a:rPr>
              <a:t>An income-tax authority on making an order under this Chapter imposing a penalty, unless he is himself the Assessing Officer, shall forthwith send a copy of such order to the Assessing Officer.</a:t>
            </a:r>
            <a:endParaRPr lang="en-US" sz="14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541321" y="685800"/>
            <a:ext cx="4479235" cy="356616"/>
          </a:xfrm>
          <a:prstGeom prst="rect">
            <a:avLst/>
          </a:prstGeom>
          <a:solidFill>
            <a:srgbClr val="C55A11"/>
          </a:solidFill>
          <a:ln w="12700">
            <a:solidFill>
              <a:srgbClr val="C55A11"/>
            </a:solidFill>
            <a:prstDash val="solid"/>
          </a:ln>
        </p:spPr>
        <p:txBody>
          <a:bodyPr/>
          <a:lstStyle/>
          <a:p>
            <a:pPr algn="ctr"/>
            <a:r>
              <a:rPr lang="en-US" sz="1900" b="1" dirty="0">
                <a:solidFill>
                  <a:schemeClr val="bg1"/>
                </a:solidFill>
                <a:latin typeface="Calibri" panose="020F0502020204030204" pitchFamily="34" charset="0"/>
                <a:cs typeface="Calibri" panose="020F0502020204030204" pitchFamily="34" charset="0"/>
              </a:rPr>
              <a:t>Section 471 of ITA, 2025</a:t>
            </a:r>
            <a:endParaRPr lang="en-IN" sz="1900" b="1" dirty="0">
              <a:solidFill>
                <a:schemeClr val="bg1"/>
              </a:solidFill>
              <a:latin typeface="Calibri" panose="020F0502020204030204" pitchFamily="34" charset="0"/>
              <a:cs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77897" y="1124712"/>
            <a:ext cx="4479235" cy="5632704"/>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a:pPr>
            <a:r>
              <a:rPr lang="en-US" sz="1400" dirty="0">
                <a:latin typeface="Calibri" panose="020F0502020204030204" pitchFamily="34" charset="0"/>
              </a:rPr>
              <a:t>No order imposing a penalty under this Chapter shall be made unless the assessee has been heard, or has been given a reasonable opportunity of being heard </a:t>
            </a:r>
            <a:r>
              <a:rPr lang="en-US" sz="1400" b="1" dirty="0">
                <a:latin typeface="Calibri" panose="020F0502020204030204" pitchFamily="34" charset="0"/>
              </a:rPr>
              <a:t>[</a:t>
            </a:r>
            <a:r>
              <a:rPr lang="en-US" sz="1400" i="1" dirty="0">
                <a:latin typeface="Calibri" panose="020F0502020204030204" pitchFamily="34" charset="0"/>
              </a:rPr>
              <a:t>by way of a </a:t>
            </a:r>
            <a:r>
              <a:rPr lang="en-US" sz="1400" dirty="0">
                <a:latin typeface="Calibri" panose="020F0502020204030204" pitchFamily="34" charset="0"/>
              </a:rPr>
              <a:t>show-cause </a:t>
            </a:r>
            <a:r>
              <a:rPr lang="en-US" sz="1400" i="1" dirty="0">
                <a:latin typeface="Calibri" panose="020F0502020204030204" pitchFamily="34" charset="0"/>
              </a:rPr>
              <a:t>notice to that effect</a:t>
            </a:r>
            <a:r>
              <a:rPr lang="en-US" sz="1400" b="1" dirty="0">
                <a:latin typeface="Calibri" panose="020F0502020204030204" pitchFamily="34" charset="0"/>
              </a:rPr>
              <a:t>]</a:t>
            </a:r>
            <a:r>
              <a:rPr lang="en-US" sz="1400" dirty="0">
                <a:latin typeface="Calibri" panose="020F0502020204030204" pitchFamily="34" charset="0"/>
              </a:rPr>
              <a:t>.</a:t>
            </a:r>
            <a:endParaRPr lang="en-US" sz="1400" dirty="0">
              <a:latin typeface="Calibri" panose="020F0502020204030204" pitchFamily="34" charset="0"/>
            </a:endParaRPr>
          </a:p>
          <a:p>
            <a:pPr marL="342900" indent="-342900" algn="just">
              <a:lnSpc>
                <a:spcPct val="150000"/>
              </a:lnSpc>
              <a:buFont typeface="+mj-lt"/>
              <a:buAutoNum type="arabicParenR"/>
            </a:pPr>
            <a:r>
              <a:rPr lang="en-US" sz="1400" dirty="0">
                <a:latin typeface="Calibri" panose="020F0502020204030204" pitchFamily="34" charset="0"/>
              </a:rPr>
              <a:t>No order imposing a penalty under this Chapter shall be made without the prior approval of the Joint Commissioner—</a:t>
            </a:r>
            <a:endParaRPr lang="en-US" sz="1400" dirty="0">
              <a:latin typeface="Calibri" panose="020F0502020204030204" pitchFamily="34" charset="0"/>
            </a:endParaRPr>
          </a:p>
          <a:p>
            <a:pPr marL="342900" indent="-342900" algn="just">
              <a:lnSpc>
                <a:spcPct val="150000"/>
              </a:lnSpc>
              <a:buFont typeface="+mj-lt"/>
              <a:buAutoNum type="alphaLcParenR"/>
            </a:pPr>
            <a:r>
              <a:rPr lang="en-US" sz="1400" dirty="0">
                <a:latin typeface="Calibri" panose="020F0502020204030204" pitchFamily="34" charset="0"/>
              </a:rPr>
              <a:t>where the penalty exceeds Rs. 10000, by the Income-tax Officer;</a:t>
            </a:r>
            <a:endParaRPr lang="en-US" sz="1400" dirty="0">
              <a:latin typeface="Calibri" panose="020F0502020204030204" pitchFamily="34" charset="0"/>
            </a:endParaRPr>
          </a:p>
          <a:p>
            <a:pPr marL="342900" indent="-342900" algn="just">
              <a:lnSpc>
                <a:spcPct val="150000"/>
              </a:lnSpc>
              <a:buFont typeface="+mj-lt"/>
              <a:buAutoNum type="alphaLcParenR"/>
            </a:pPr>
            <a:r>
              <a:rPr lang="en-US" sz="1400" dirty="0">
                <a:latin typeface="Calibri" panose="020F0502020204030204" pitchFamily="34" charset="0"/>
              </a:rPr>
              <a:t>where the penalty exceeds Rs. 20000, by the Assistant Commissioner or Deputy Commissioner.</a:t>
            </a:r>
            <a:endParaRPr lang="en-US" sz="1400" dirty="0">
              <a:latin typeface="Calibri" panose="020F0502020204030204" pitchFamily="34" charset="0"/>
            </a:endParaRPr>
          </a:p>
          <a:p>
            <a:pPr marL="342900" indent="-342900" algn="just">
              <a:lnSpc>
                <a:spcPct val="150000"/>
              </a:lnSpc>
              <a:buFont typeface="+mj-lt"/>
              <a:buAutoNum type="arabicParenR" startAt="3"/>
            </a:pPr>
            <a:r>
              <a:rPr lang="en-US" sz="1400" dirty="0">
                <a:latin typeface="Calibri" panose="020F0502020204030204" pitchFamily="34" charset="0"/>
              </a:rPr>
              <a:t>An income-tax authority on making an order under this Chapter imposing a penalty, unless he himself is the Assessing Officer, shall send a copy of the order to the Assessing Officer.</a:t>
            </a:r>
            <a:endParaRPr lang="en-IN" sz="1400" dirty="0">
              <a:latin typeface="Calibri" panose="020F0502020204030204" pitchFamily="34" charset="0"/>
            </a:endParaRPr>
          </a:p>
          <a:p>
            <a:pPr marL="342900" indent="-342900" algn="just">
              <a:lnSpc>
                <a:spcPct val="150000"/>
              </a:lnSpc>
              <a:buFont typeface="+mj-lt"/>
              <a:buAutoNum type="arabicParenR" startAt="3"/>
            </a:pPr>
            <a:r>
              <a:rPr lang="en-US" sz="1400" i="1" dirty="0">
                <a:latin typeface="Calibri" panose="020F0502020204030204" pitchFamily="34" charset="0"/>
              </a:rPr>
              <a:t>Irrespective of anything contained in any other provision of this Act, where any draft of the proposed</a:t>
            </a: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a:p>
            <a:pPr marL="342900" indent="-342900" algn="just">
              <a:lnSpc>
                <a:spcPct val="150000"/>
              </a:lnSpc>
              <a:buFont typeface="+mj-lt"/>
              <a:buAutoNum type="alphaLcParenR"/>
            </a:pPr>
            <a:endParaRPr lang="en-IN" sz="14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685800"/>
            <a:ext cx="2903220" cy="374904"/>
          </a:xfrm>
          <a:prstGeom prst="rect">
            <a:avLst/>
          </a:prstGeom>
          <a:solidFill>
            <a:srgbClr val="5B2C6F"/>
          </a:solidFill>
          <a:ln w="12700">
            <a:solidFill>
              <a:srgbClr val="5B2C6F"/>
            </a:solidFill>
            <a:prstDash val="solid"/>
          </a:ln>
        </p:spPr>
        <p:txBody>
          <a:bodyPr/>
          <a:lstStyle/>
          <a:p>
            <a:pPr algn="ctr"/>
            <a:r>
              <a:rPr lang="en-US" sz="1900" b="1" dirty="0">
                <a:solidFill>
                  <a:schemeClr val="bg1"/>
                </a:solidFill>
                <a:latin typeface="Calibri" panose="020F0502020204030204" pitchFamily="34" charset="0"/>
              </a:rPr>
              <a:t>KEY CHANGES</a:t>
            </a:r>
            <a:endParaRPr lang="en-IN" sz="1900" b="1" dirty="0">
              <a:solidFill>
                <a:schemeClr val="bg1"/>
              </a:solidFill>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1133856"/>
            <a:ext cx="2903220" cy="5632704"/>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rPr>
              <a:t>No Substantive changes</a:t>
            </a:r>
            <a:endParaRPr lang="en-US" sz="1400" dirty="0">
              <a:solidFill>
                <a:srgbClr val="1C1C24"/>
              </a:solidFill>
              <a:latin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rPr>
              <a:t>Section reference updated from Section </a:t>
            </a:r>
            <a:r>
              <a:rPr lang="en-US" sz="1400" b="1" dirty="0">
                <a:solidFill>
                  <a:srgbClr val="1C1C24"/>
                </a:solidFill>
                <a:latin typeface="Calibri" panose="020F0502020204030204" pitchFamily="34" charset="0"/>
              </a:rPr>
              <a:t>274</a:t>
            </a:r>
            <a:r>
              <a:rPr lang="en-US" sz="1400" dirty="0">
                <a:solidFill>
                  <a:srgbClr val="1C1C24"/>
                </a:solidFill>
                <a:latin typeface="Calibri" panose="020F0502020204030204" pitchFamily="34" charset="0"/>
              </a:rPr>
              <a:t> to Section </a:t>
            </a:r>
            <a:r>
              <a:rPr lang="en-US" sz="1400" b="1" dirty="0">
                <a:solidFill>
                  <a:srgbClr val="1C1C24"/>
                </a:solidFill>
                <a:latin typeface="Calibri" panose="020F0502020204030204" pitchFamily="34" charset="0"/>
              </a:rPr>
              <a:t>471.</a:t>
            </a:r>
            <a:endParaRPr lang="en-US" sz="1400" b="1" dirty="0">
              <a:solidFill>
                <a:srgbClr val="1C1C24"/>
              </a:solidFill>
              <a:latin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rPr>
              <a:t>Penalty Order u/s 270A need not be passed separately, it shall form part of assessment or re-assessment order from 01.04.2027.</a:t>
            </a:r>
            <a:endParaRPr lang="en-US" sz="1400" dirty="0">
              <a:solidFill>
                <a:srgbClr val="1C1C24"/>
              </a:solidFill>
              <a:latin typeface="Calibri" panose="020F0502020204030204" pitchFamily="34" charset="0"/>
            </a:endParaRPr>
          </a:p>
          <a:p>
            <a:pPr marL="285750" indent="-285750" algn="just">
              <a:lnSpc>
                <a:spcPct val="150000"/>
              </a:lnSpc>
              <a:buFontTx/>
              <a:buChar char="-"/>
            </a:pPr>
            <a:r>
              <a:rPr lang="en-IN" sz="1400" dirty="0">
                <a:latin typeface="Calibri" panose="020F0502020204030204" pitchFamily="34" charset="0"/>
              </a:rPr>
              <a:t>Sub-section (2A), (2B), (2C) of section 274 has been omitted and not retained in section 471 of new act. (Faceless Scheme provisions).</a:t>
            </a:r>
            <a:endParaRPr lang="en-US" sz="1400" dirty="0">
              <a:solidFill>
                <a:srgbClr val="1C1C24"/>
              </a:solidFill>
              <a:latin typeface="Calibri" panose="020F0502020204030204" pitchFamily="34" charset="0"/>
            </a:endParaRPr>
          </a:p>
          <a:p>
            <a:pPr marL="285750" indent="-285750" algn="just">
              <a:lnSpc>
                <a:spcPct val="150000"/>
              </a:lnSpc>
              <a:buFontTx/>
              <a:buChar char="-"/>
            </a:pPr>
            <a:endParaRPr lang="en-US" sz="1400" dirty="0">
              <a:solidFill>
                <a:srgbClr val="1C1C24"/>
              </a:solidFill>
              <a:latin typeface="Calibri" panose="020F0502020204030204" pitchFamily="34" charset="0"/>
            </a:endParaRPr>
          </a:p>
          <a:p>
            <a:pPr marL="285750" indent="-285750" algn="just">
              <a:lnSpc>
                <a:spcPct val="150000"/>
              </a:lnSpc>
              <a:buFontTx/>
              <a:buChar char="-"/>
            </a:pPr>
            <a:endParaRPr lang="en-US" sz="1400" dirty="0">
              <a:solidFill>
                <a:srgbClr val="1C1C24"/>
              </a:solidFill>
              <a:latin typeface="Calibri" panose="020F0502020204030204" pitchFamily="34" charset="0"/>
            </a:endParaRPr>
          </a:p>
          <a:p>
            <a:pPr marL="285750" indent="-285750" algn="just">
              <a:lnSpc>
                <a:spcPct val="150000"/>
              </a:lnSpc>
              <a:buFontTx/>
              <a:buChar char="-"/>
            </a:pPr>
            <a:endParaRPr lang="en-US" sz="1400" dirty="0">
              <a:solidFill>
                <a:srgbClr val="1C1C24"/>
              </a:solidFill>
              <a:latin typeface="Calibri" panose="020F0502020204030204" pitchFamily="34" charset="0"/>
            </a:endParaRPr>
          </a:p>
          <a:p>
            <a:pPr marL="285750" indent="-285750" algn="just">
              <a:lnSpc>
                <a:spcPct val="150000"/>
              </a:lnSpc>
              <a:buFontTx/>
              <a:buChar char="-"/>
            </a:pPr>
            <a:endParaRPr lang="en-IN"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dirty="0">
              <a:latin typeface="Calibri" panose="020F0502020204030204" pitchFamily="34" charset="0"/>
            </a:endParaRPr>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33</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marL="0" indent="0" algn="ctr">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Bar of Limitation for Imposing Penalties</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4" name="Shape 12"/>
          <p:cNvSpPr/>
          <p:nvPr/>
        </p:nvSpPr>
        <p:spPr>
          <a:xfrm>
            <a:off x="164592" y="685800"/>
            <a:ext cx="4314643" cy="356616"/>
          </a:xfrm>
          <a:prstGeom prst="rect">
            <a:avLst/>
          </a:prstGeom>
          <a:solidFill>
            <a:srgbClr val="375623"/>
          </a:solidFill>
          <a:ln w="12700">
            <a:solidFill>
              <a:srgbClr val="375623"/>
            </a:solidFill>
            <a:prstDash val="solid"/>
          </a:ln>
        </p:spPr>
        <p:txBody>
          <a:bodyPr/>
          <a:lstStyle/>
          <a:p>
            <a:pPr algn="ctr"/>
            <a:r>
              <a:rPr lang="en-US" sz="1900" b="1" dirty="0">
                <a:solidFill>
                  <a:schemeClr val="bg1"/>
                </a:solidFill>
                <a:latin typeface="Calibri" panose="020F0502020204030204" pitchFamily="34" charset="0"/>
              </a:rPr>
              <a:t>           Section 275 of ITA, 1961			</a:t>
            </a:r>
            <a:endParaRPr lang="en-IN" sz="1900" b="1" dirty="0">
              <a:solidFill>
                <a:schemeClr val="bg1"/>
              </a:solidFill>
              <a:latin typeface="Calibri" panose="020F0502020204030204" pitchFamily="34" charset="0"/>
            </a:endParaRPr>
          </a:p>
        </p:txBody>
      </p:sp>
      <p:sp>
        <p:nvSpPr>
          <p:cNvPr id="15" name="Text 13"/>
          <p:cNvSpPr/>
          <p:nvPr/>
        </p:nvSpPr>
        <p:spPr>
          <a:xfrm>
            <a:off x="-119270" y="685800"/>
            <a:ext cx="6163454" cy="150876"/>
          </a:xfrm>
          <a:prstGeom prst="rect">
            <a:avLst/>
          </a:prstGeom>
          <a:noFill/>
        </p:spPr>
        <p:txBody>
          <a:bodyPr wrap="square" lIns="0" tIns="0" rIns="0" bIns="0" rtlCol="0" anchor="ctr"/>
          <a:lstStyle/>
          <a:p>
            <a:pPr marL="0" indent="0" algn="ctr">
              <a:buNone/>
            </a:pPr>
            <a:endParaRPr lang="en-US" sz="1400" dirty="0">
              <a:latin typeface="Calibri" panose="020F0502020204030204" pitchFamily="34" charset="0"/>
            </a:endParaRPr>
          </a:p>
        </p:txBody>
      </p:sp>
      <p:sp>
        <p:nvSpPr>
          <p:cNvPr id="17" name="Shape 15"/>
          <p:cNvSpPr/>
          <p:nvPr/>
        </p:nvSpPr>
        <p:spPr>
          <a:xfrm>
            <a:off x="164592" y="1133856"/>
            <a:ext cx="4314643" cy="5632704"/>
          </a:xfrm>
          <a:prstGeom prst="rect">
            <a:avLst/>
          </a:prstGeom>
          <a:solidFill>
            <a:srgbClr val="EAF5EA"/>
          </a:solidFill>
          <a:ln w="6350">
            <a:solidFill>
              <a:srgbClr val="B0BEC5"/>
            </a:solidFill>
            <a:prstDash val="solid"/>
          </a:ln>
        </p:spPr>
        <p:txBody>
          <a:bodyPr/>
          <a:lstStyle/>
          <a:p>
            <a:pPr marL="342900" indent="-342900" algn="just">
              <a:lnSpc>
                <a:spcPct val="150000"/>
              </a:lnSpc>
              <a:buAutoNum type="arabicParenBoth"/>
            </a:pPr>
            <a:r>
              <a:rPr lang="en-US" sz="1200" dirty="0">
                <a:latin typeface="Calibri" panose="020F0502020204030204" pitchFamily="34" charset="0"/>
              </a:rPr>
              <a:t>No order imposing a penalty under this Chapter shall be passed </a:t>
            </a:r>
            <a:r>
              <a:rPr lang="en-US" sz="1400" b="1" dirty="0">
                <a:latin typeface="Calibri" panose="020F0502020204030204" pitchFamily="34" charset="0"/>
              </a:rPr>
              <a:t>after the expiry of six months from the end of the quarter </a:t>
            </a:r>
            <a:r>
              <a:rPr lang="en-US" sz="1200" dirty="0">
                <a:latin typeface="Calibri" panose="020F0502020204030204" pitchFamily="34" charset="0"/>
              </a:rPr>
              <a:t>in which,—</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proceedings, in the course of which action for the imposition of penalty has been initiated, are completed, if the relevant assessment or other order is not the subject matter of an appeal under </a:t>
            </a:r>
            <a:r>
              <a:rPr lang="en-US" sz="1200" u="sng" dirty="0">
                <a:latin typeface="Calibri" panose="020F0502020204030204" pitchFamily="34" charset="0"/>
              </a:rPr>
              <a:t>section 246</a:t>
            </a:r>
            <a:r>
              <a:rPr lang="en-US" sz="1200" dirty="0">
                <a:latin typeface="Calibri" panose="020F0502020204030204" pitchFamily="34" charset="0"/>
              </a:rPr>
              <a:t> or </a:t>
            </a:r>
            <a:r>
              <a:rPr lang="en-US" sz="1200" u="sng" dirty="0">
                <a:latin typeface="Calibri" panose="020F0502020204030204" pitchFamily="34" charset="0"/>
              </a:rPr>
              <a:t>section 246A</a:t>
            </a:r>
            <a:r>
              <a:rPr lang="en-US" sz="1200" dirty="0">
                <a:latin typeface="Calibri" panose="020F0502020204030204" pitchFamily="34" charset="0"/>
              </a:rPr>
              <a:t> or </a:t>
            </a:r>
            <a:r>
              <a:rPr lang="en-US" sz="1200" u="sng" dirty="0">
                <a:latin typeface="Calibri" panose="020F0502020204030204" pitchFamily="34" charset="0"/>
              </a:rPr>
              <a:t>section 253;</a:t>
            </a:r>
            <a:endParaRPr lang="en-US" sz="1200" u="sng"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order of revision under </a:t>
            </a:r>
            <a:r>
              <a:rPr lang="en-US" sz="1200" u="sng" dirty="0">
                <a:latin typeface="Calibri" panose="020F0502020204030204" pitchFamily="34" charset="0"/>
              </a:rPr>
              <a:t>section 263</a:t>
            </a:r>
            <a:r>
              <a:rPr lang="en-US" sz="1200" dirty="0">
                <a:latin typeface="Calibri" panose="020F0502020204030204" pitchFamily="34" charset="0"/>
              </a:rPr>
              <a:t> or </a:t>
            </a:r>
            <a:r>
              <a:rPr lang="en-US" sz="1200" u="sng" dirty="0">
                <a:latin typeface="Calibri" panose="020F0502020204030204" pitchFamily="34" charset="0"/>
              </a:rPr>
              <a:t>section 264</a:t>
            </a:r>
            <a:r>
              <a:rPr lang="en-US" sz="1200" dirty="0">
                <a:latin typeface="Calibri" panose="020F0502020204030204" pitchFamily="34" charset="0"/>
              </a:rPr>
              <a:t> is passed, if the relevant assessment or other order is the subject matter of revision under the said      sections;</a:t>
            </a:r>
            <a:endParaRPr lang="en-US" sz="1200" dirty="0">
              <a:latin typeface="Calibri" panose="020F0502020204030204" pitchFamily="34" charset="0"/>
            </a:endParaRPr>
          </a:p>
          <a:p>
            <a:pPr marL="342900" indent="-342900" algn="just">
              <a:lnSpc>
                <a:spcPct val="150000"/>
              </a:lnSpc>
              <a:buFont typeface="+mj-lt"/>
              <a:buAutoNum type="alphaLcParenR" startAt="3"/>
            </a:pPr>
            <a:r>
              <a:rPr lang="en-US" sz="1200" dirty="0">
                <a:latin typeface="Calibri" panose="020F0502020204030204" pitchFamily="34" charset="0"/>
              </a:rPr>
              <a:t>the order of appeal under </a:t>
            </a:r>
            <a:r>
              <a:rPr lang="en-US" sz="1200" u="sng" dirty="0">
                <a:latin typeface="Calibri" panose="020F0502020204030204" pitchFamily="34" charset="0"/>
              </a:rPr>
              <a:t>section 246</a:t>
            </a:r>
            <a:r>
              <a:rPr lang="en-US" sz="1200" dirty="0">
                <a:latin typeface="Calibri" panose="020F0502020204030204" pitchFamily="34" charset="0"/>
              </a:rPr>
              <a:t> or </a:t>
            </a:r>
            <a:r>
              <a:rPr lang="en-US" sz="1200" u="sng" dirty="0">
                <a:latin typeface="Calibri" panose="020F0502020204030204" pitchFamily="34" charset="0"/>
              </a:rPr>
              <a:t>section 246A</a:t>
            </a:r>
            <a:r>
              <a:rPr lang="en-US" sz="1200" dirty="0">
                <a:latin typeface="Calibri" panose="020F0502020204030204" pitchFamily="34" charset="0"/>
              </a:rPr>
              <a:t> is received by the jurisdictional Principal Commissioner or Commissioner, if the relevant assessment or other order is the subject matter of an appeal under the said sections and no further appeal has been filed under </a:t>
            </a:r>
            <a:r>
              <a:rPr lang="en-US" sz="1200" u="sng" dirty="0">
                <a:latin typeface="Calibri" panose="020F0502020204030204" pitchFamily="34" charset="0"/>
              </a:rPr>
              <a:t>section 253</a:t>
            </a:r>
            <a:r>
              <a:rPr lang="en-US" sz="1200" dirty="0">
                <a:latin typeface="Calibri" panose="020F0502020204030204" pitchFamily="34" charset="0"/>
              </a:rPr>
              <a:t>; </a:t>
            </a:r>
            <a:endParaRPr lang="en-US" sz="1200" dirty="0">
              <a:latin typeface="Calibri" panose="020F0502020204030204" pitchFamily="34" charset="0"/>
            </a:endParaRPr>
          </a:p>
          <a:p>
            <a:pPr marL="342900" indent="-342900" algn="just">
              <a:lnSpc>
                <a:spcPct val="150000"/>
              </a:lnSpc>
              <a:buFont typeface="+mj-lt"/>
              <a:buAutoNum type="alphaLcParenR" startAt="3"/>
            </a:pPr>
            <a:r>
              <a:rPr lang="en-US" sz="1200" dirty="0">
                <a:latin typeface="Calibri" panose="020F0502020204030204" pitchFamily="34" charset="0"/>
              </a:rPr>
              <a:t>the order of appeal under </a:t>
            </a:r>
            <a:r>
              <a:rPr lang="en-US" sz="1200" u="sng" dirty="0">
                <a:latin typeface="Calibri" panose="020F0502020204030204" pitchFamily="34" charset="0"/>
              </a:rPr>
              <a:t>section 253</a:t>
            </a:r>
            <a:r>
              <a:rPr lang="en-US" sz="1200" dirty="0">
                <a:latin typeface="Calibri" panose="020F0502020204030204" pitchFamily="34" charset="0"/>
              </a:rPr>
              <a:t> is received by the jurisdictional Principal Commissioner or Commissioner, if the relevant assessment or other order is the subject matter of an appeal under the said section;</a:t>
            </a:r>
            <a:endParaRPr lang="en-US" sz="1200" dirty="0">
              <a:latin typeface="Calibri" panose="020F0502020204030204" pitchFamily="34" charset="0"/>
            </a:endParaRPr>
          </a:p>
          <a:p>
            <a:pPr algn="just">
              <a:lnSpc>
                <a:spcPct val="150000"/>
              </a:lnSpc>
            </a:pPr>
            <a:endParaRPr lang="en-US" sz="1200" dirty="0">
              <a:latin typeface="Calibri" panose="020F0502020204030204" pitchFamily="34" charset="0"/>
            </a:endParaRPr>
          </a:p>
          <a:p>
            <a:pPr marL="342900" indent="-342900" algn="just">
              <a:lnSpc>
                <a:spcPct val="150000"/>
              </a:lnSpc>
              <a:buFont typeface="+mj-lt"/>
              <a:buAutoNum type="alphaLcParenR"/>
            </a:pPr>
            <a:endParaRPr lang="en-US" sz="12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552387" y="685800"/>
            <a:ext cx="4479235" cy="356616"/>
          </a:xfrm>
          <a:prstGeom prst="rect">
            <a:avLst/>
          </a:prstGeom>
          <a:solidFill>
            <a:srgbClr val="C55A11"/>
          </a:solidFill>
          <a:ln w="12700">
            <a:solidFill>
              <a:srgbClr val="C55A11"/>
            </a:solidFill>
            <a:prstDash val="solid"/>
          </a:ln>
        </p:spPr>
        <p:txBody>
          <a:bodyPr/>
          <a:lstStyle/>
          <a:p>
            <a:pPr algn="ctr"/>
            <a:r>
              <a:rPr lang="en-US" sz="1900" b="1" dirty="0">
                <a:solidFill>
                  <a:schemeClr val="bg1"/>
                </a:solidFill>
                <a:latin typeface="Calibri" panose="020F0502020204030204" pitchFamily="34" charset="0"/>
              </a:rPr>
              <a:t>Section 472 of ITA, 2025</a:t>
            </a:r>
            <a:endParaRPr lang="en-IN" sz="1900" b="1" dirty="0">
              <a:solidFill>
                <a:schemeClr val="bg1"/>
              </a:solidFill>
              <a:latin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77897" y="1124712"/>
            <a:ext cx="4479235" cy="5632704"/>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a:pPr>
            <a:r>
              <a:rPr lang="en-US" sz="1200" dirty="0">
                <a:latin typeface="Calibri" panose="020F0502020204030204" pitchFamily="34" charset="0"/>
              </a:rPr>
              <a:t>No order imposing a penalty under this Chapter shall be passed after the expiry of six months from the end of the quarter in which—</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proceedings, in the course of which action for the imposition of penalty has been initiated, are completed, if the relevant assessment or other order is not the subject-matter of an appeal under </a:t>
            </a:r>
            <a:r>
              <a:rPr lang="en-US" sz="1200" u="sng" dirty="0">
                <a:latin typeface="Calibri" panose="020F0502020204030204" pitchFamily="34" charset="0"/>
              </a:rPr>
              <a:t>section 356</a:t>
            </a:r>
            <a:r>
              <a:rPr lang="en-US" sz="1200" dirty="0">
                <a:latin typeface="Calibri" panose="020F0502020204030204" pitchFamily="34" charset="0"/>
              </a:rPr>
              <a:t> or </a:t>
            </a:r>
            <a:r>
              <a:rPr lang="en-US" sz="1200" u="sng" dirty="0">
                <a:latin typeface="Calibri" panose="020F0502020204030204" pitchFamily="34" charset="0"/>
              </a:rPr>
              <a:t>357</a:t>
            </a:r>
            <a:r>
              <a:rPr lang="en-US" sz="1200" dirty="0">
                <a:latin typeface="Calibri" panose="020F0502020204030204" pitchFamily="34" charset="0"/>
              </a:rPr>
              <a:t> or </a:t>
            </a:r>
            <a:r>
              <a:rPr lang="en-US" sz="1200" u="sng" dirty="0">
                <a:latin typeface="Calibri" panose="020F0502020204030204" pitchFamily="34" charset="0"/>
              </a:rPr>
              <a:t>362</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order of revision is passed, if the relevant assessment or other order is the subject-matter of revision under </a:t>
            </a:r>
            <a:r>
              <a:rPr lang="en-US" sz="1200" u="sng" dirty="0">
                <a:latin typeface="Calibri" panose="020F0502020204030204" pitchFamily="34" charset="0"/>
              </a:rPr>
              <a:t>section 377</a:t>
            </a:r>
            <a:r>
              <a:rPr lang="en-US" sz="1200" dirty="0">
                <a:latin typeface="Calibri" panose="020F0502020204030204" pitchFamily="34" charset="0"/>
              </a:rPr>
              <a:t> or </a:t>
            </a:r>
            <a:r>
              <a:rPr lang="en-US" sz="1200" u="sng" dirty="0">
                <a:latin typeface="Calibri" panose="020F0502020204030204" pitchFamily="34" charset="0"/>
              </a:rPr>
              <a:t>378</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order of appeal is received by the jurisdictional Principal Commissioner or Commissioner, if the relevant assessment or other order is the subject-matter of an appeal under </a:t>
            </a:r>
            <a:r>
              <a:rPr lang="en-US" sz="1200" u="sng" dirty="0">
                <a:latin typeface="Calibri" panose="020F0502020204030204" pitchFamily="34" charset="0"/>
              </a:rPr>
              <a:t>section 356</a:t>
            </a:r>
            <a:r>
              <a:rPr lang="en-US" sz="1200" dirty="0">
                <a:latin typeface="Calibri" panose="020F0502020204030204" pitchFamily="34" charset="0"/>
              </a:rPr>
              <a:t> or </a:t>
            </a:r>
            <a:r>
              <a:rPr lang="en-US" sz="1200" u="sng" dirty="0">
                <a:latin typeface="Calibri" panose="020F0502020204030204" pitchFamily="34" charset="0"/>
              </a:rPr>
              <a:t>357</a:t>
            </a:r>
            <a:r>
              <a:rPr lang="en-US" sz="1200" dirty="0">
                <a:latin typeface="Calibri" panose="020F0502020204030204" pitchFamily="34" charset="0"/>
              </a:rPr>
              <a:t> or </a:t>
            </a:r>
            <a:r>
              <a:rPr lang="en-US" sz="1200" u="sng" dirty="0">
                <a:latin typeface="Calibri" panose="020F0502020204030204" pitchFamily="34" charset="0"/>
              </a:rPr>
              <a:t>362</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notice for imposition of penalty is issued, in any other case.</a:t>
            </a:r>
            <a:endParaRPr lang="en-US" sz="1200" dirty="0">
              <a:latin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rPr>
              <a:t>The order imposing or enhancing or reducing or cancelling penalty or dropping the proceedings for the imposition of penalty may be revised on the basis of assessment as revised by giving effect to the order under </a:t>
            </a:r>
            <a:r>
              <a:rPr lang="en-US" sz="1200" u="sng" dirty="0">
                <a:latin typeface="Calibri" panose="020F0502020204030204" pitchFamily="34" charset="0"/>
              </a:rPr>
              <a:t>section 356</a:t>
            </a:r>
            <a:r>
              <a:rPr lang="en-US" sz="1200" dirty="0">
                <a:latin typeface="Calibri" panose="020F0502020204030204" pitchFamily="34" charset="0"/>
              </a:rPr>
              <a:t> or </a:t>
            </a:r>
            <a:r>
              <a:rPr lang="en-US" sz="1200" u="sng" dirty="0">
                <a:latin typeface="Calibri" panose="020F0502020204030204" pitchFamily="34" charset="0"/>
              </a:rPr>
              <a:t>357</a:t>
            </a:r>
            <a:r>
              <a:rPr lang="en-US" sz="1200" dirty="0">
                <a:latin typeface="Calibri" panose="020F0502020204030204" pitchFamily="34" charset="0"/>
              </a:rPr>
              <a:t> or </a:t>
            </a:r>
            <a:r>
              <a:rPr lang="en-US" sz="1200" u="sng" dirty="0">
                <a:latin typeface="Calibri" panose="020F0502020204030204" pitchFamily="34" charset="0"/>
              </a:rPr>
              <a:t>362</a:t>
            </a:r>
            <a:r>
              <a:rPr lang="en-US" sz="1200" dirty="0">
                <a:latin typeface="Calibri" panose="020F0502020204030204" pitchFamily="34" charset="0"/>
              </a:rPr>
              <a:t> or </a:t>
            </a:r>
            <a:r>
              <a:rPr lang="en-US" sz="1200" u="sng" dirty="0">
                <a:latin typeface="Calibri" panose="020F0502020204030204" pitchFamily="34" charset="0"/>
              </a:rPr>
              <a:t>365</a:t>
            </a:r>
            <a:r>
              <a:rPr lang="en-US" sz="1200" dirty="0">
                <a:latin typeface="Calibri" panose="020F0502020204030204" pitchFamily="34" charset="0"/>
              </a:rPr>
              <a:t> or </a:t>
            </a:r>
            <a:r>
              <a:rPr lang="en-US" sz="1200" u="sng" dirty="0">
                <a:latin typeface="Calibri" panose="020F0502020204030204" pitchFamily="34" charset="0"/>
              </a:rPr>
              <a:t>367</a:t>
            </a:r>
            <a:r>
              <a:rPr lang="en-US" sz="1200" dirty="0">
                <a:latin typeface="Calibri" panose="020F0502020204030204" pitchFamily="34" charset="0"/>
              </a:rPr>
              <a:t> or revision under </a:t>
            </a:r>
            <a:r>
              <a:rPr lang="en-US" sz="1200" u="sng" dirty="0">
                <a:latin typeface="Calibri" panose="020F0502020204030204" pitchFamily="34" charset="0"/>
              </a:rPr>
              <a:t>section</a:t>
            </a: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685800"/>
            <a:ext cx="2903220" cy="374904"/>
          </a:xfrm>
          <a:prstGeom prst="rect">
            <a:avLst/>
          </a:prstGeom>
          <a:solidFill>
            <a:srgbClr val="5B2C6F"/>
          </a:solidFill>
          <a:ln w="12700">
            <a:solidFill>
              <a:srgbClr val="5B2C6F"/>
            </a:solidFill>
            <a:prstDash val="solid"/>
          </a:ln>
        </p:spPr>
        <p:txBody>
          <a:bodyPr/>
          <a:lstStyle/>
          <a:p>
            <a:pPr algn="ctr"/>
            <a:r>
              <a:rPr lang="en-US" sz="1900" b="1" dirty="0">
                <a:solidFill>
                  <a:schemeClr val="bg1"/>
                </a:solidFill>
                <a:latin typeface="Calibri" panose="020F0502020204030204" pitchFamily="34" charset="0"/>
              </a:rPr>
              <a:t>KEY CHANGES</a:t>
            </a:r>
            <a:endParaRPr lang="en-IN" sz="1900" b="1" dirty="0">
              <a:solidFill>
                <a:schemeClr val="bg1"/>
              </a:solidFill>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1133856"/>
            <a:ext cx="2903220" cy="5632704"/>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200" dirty="0">
                <a:solidFill>
                  <a:srgbClr val="1C1C24"/>
                </a:solidFill>
                <a:latin typeface="Calibri" panose="020F0502020204030204" pitchFamily="34" charset="0"/>
              </a:rPr>
              <a:t>No substantive change.</a:t>
            </a:r>
            <a:endParaRPr lang="en-US" sz="1200" dirty="0">
              <a:solidFill>
                <a:srgbClr val="1C1C24"/>
              </a:solidFill>
              <a:latin typeface="Calibri" panose="020F0502020204030204" pitchFamily="34" charset="0"/>
            </a:endParaRPr>
          </a:p>
          <a:p>
            <a:pPr marL="285750" indent="-285750" algn="just">
              <a:lnSpc>
                <a:spcPct val="150000"/>
              </a:lnSpc>
              <a:buFontTx/>
              <a:buChar char="-"/>
            </a:pPr>
            <a:r>
              <a:rPr lang="en-US" sz="1200" dirty="0">
                <a:solidFill>
                  <a:srgbClr val="1C1C24"/>
                </a:solidFill>
                <a:latin typeface="Calibri" panose="020F0502020204030204" pitchFamily="34" charset="0"/>
              </a:rPr>
              <a:t>Section reference updated from Section </a:t>
            </a:r>
            <a:r>
              <a:rPr lang="en-US" sz="1200" b="1" dirty="0">
                <a:solidFill>
                  <a:srgbClr val="1C1C24"/>
                </a:solidFill>
                <a:latin typeface="Calibri" panose="020F0502020204030204" pitchFamily="34" charset="0"/>
              </a:rPr>
              <a:t>275</a:t>
            </a:r>
            <a:r>
              <a:rPr lang="en-US" sz="1200" dirty="0">
                <a:solidFill>
                  <a:srgbClr val="1C1C24"/>
                </a:solidFill>
                <a:latin typeface="Calibri" panose="020F0502020204030204" pitchFamily="34" charset="0"/>
              </a:rPr>
              <a:t> to Section </a:t>
            </a:r>
            <a:r>
              <a:rPr lang="en-US" sz="1200" b="1" dirty="0">
                <a:solidFill>
                  <a:srgbClr val="1C1C24"/>
                </a:solidFill>
                <a:latin typeface="Calibri" panose="020F0502020204030204" pitchFamily="34" charset="0"/>
              </a:rPr>
              <a:t>472</a:t>
            </a:r>
            <a:r>
              <a:rPr lang="en-US" sz="1200" dirty="0">
                <a:solidFill>
                  <a:srgbClr val="1C1C24"/>
                </a:solidFill>
                <a:latin typeface="Calibri" panose="020F0502020204030204" pitchFamily="34" charset="0"/>
              </a:rPr>
              <a:t>.</a:t>
            </a:r>
            <a:endParaRPr lang="en-US" sz="1200" dirty="0">
              <a:solidFill>
                <a:srgbClr val="1C1C24"/>
              </a:solidFill>
              <a:latin typeface="Calibri" panose="020F0502020204030204" pitchFamily="34" charset="0"/>
            </a:endParaRPr>
          </a:p>
          <a:p>
            <a:pPr marL="285750" indent="-285750" algn="just">
              <a:lnSpc>
                <a:spcPct val="150000"/>
              </a:lnSpc>
              <a:buFontTx/>
              <a:buChar char="-"/>
            </a:pPr>
            <a:r>
              <a:rPr lang="en-US" sz="1200" dirty="0">
                <a:solidFill>
                  <a:srgbClr val="1C1C24"/>
                </a:solidFill>
                <a:latin typeface="Calibri" panose="020F0502020204030204" pitchFamily="34" charset="0"/>
              </a:rPr>
              <a:t>Time Limits and Authority to pass the penalty order remain unchanged and retained the same.</a:t>
            </a:r>
            <a:endParaRPr lang="en-US" sz="1200" dirty="0">
              <a:solidFill>
                <a:srgbClr val="1C1C24"/>
              </a:solidFill>
              <a:latin typeface="Calibri" panose="020F0502020204030204" pitchFamily="34" charset="0"/>
            </a:endParaRPr>
          </a:p>
          <a:p>
            <a:endParaRPr lang="en-IN" sz="1200"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marL="0" indent="0" algn="ctr">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B</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7" name="Shape 15"/>
          <p:cNvSpPr/>
          <p:nvPr/>
        </p:nvSpPr>
        <p:spPr>
          <a:xfrm>
            <a:off x="164592" y="91440"/>
            <a:ext cx="4314643" cy="6583680"/>
          </a:xfrm>
          <a:prstGeom prst="rect">
            <a:avLst/>
          </a:prstGeom>
          <a:solidFill>
            <a:srgbClr val="EAF5EA"/>
          </a:solidFill>
          <a:ln w="6350">
            <a:solidFill>
              <a:srgbClr val="B0BEC5"/>
            </a:solidFill>
            <a:prstDash val="solid"/>
          </a:ln>
        </p:spPr>
        <p:txBody>
          <a:bodyPr/>
          <a:lstStyle/>
          <a:p>
            <a:pPr marL="342900" indent="-342900" algn="just">
              <a:lnSpc>
                <a:spcPct val="150000"/>
              </a:lnSpc>
              <a:buFont typeface="+mj-lt"/>
              <a:buAutoNum type="alphaLcParenR" startAt="5"/>
            </a:pPr>
            <a:r>
              <a:rPr lang="en-US" sz="1200" dirty="0">
                <a:latin typeface="Calibri" panose="020F0502020204030204" pitchFamily="34" charset="0"/>
              </a:rPr>
              <a:t>notice for imposition of penalty is issued, in any other case.</a:t>
            </a:r>
            <a:endParaRPr lang="en-US" sz="1200" dirty="0">
              <a:latin typeface="Calibri" panose="020F0502020204030204" pitchFamily="34" charset="0"/>
            </a:endParaRPr>
          </a:p>
          <a:p>
            <a:pPr marL="342900" indent="-342900" algn="just">
              <a:lnSpc>
                <a:spcPct val="150000"/>
              </a:lnSpc>
              <a:buFont typeface="+mj-lt"/>
              <a:buAutoNum type="arabicParenR" startAt="2"/>
            </a:pPr>
            <a:r>
              <a:rPr lang="en-US" sz="1200" dirty="0">
                <a:latin typeface="Calibri" panose="020F0502020204030204" pitchFamily="34" charset="0"/>
              </a:rPr>
              <a:t> The order imposing or enhancing or reducing or cancelling penalty or dropping the proceedings for the imposition of penalty may be revised on the basis of assessment as revised by giving effect to the order passed under </a:t>
            </a:r>
            <a:r>
              <a:rPr lang="en-US" sz="1200" u="sng" dirty="0">
                <a:latin typeface="Calibri" panose="020F0502020204030204" pitchFamily="34" charset="0"/>
              </a:rPr>
              <a:t>section 246</a:t>
            </a:r>
            <a:r>
              <a:rPr lang="en-US" sz="1200" dirty="0">
                <a:latin typeface="Calibri" panose="020F0502020204030204" pitchFamily="34" charset="0"/>
              </a:rPr>
              <a:t> or </a:t>
            </a:r>
            <a:r>
              <a:rPr lang="en-US" sz="1200" u="sng" dirty="0">
                <a:latin typeface="Calibri" panose="020F0502020204030204" pitchFamily="34" charset="0"/>
              </a:rPr>
              <a:t>section 246A</a:t>
            </a:r>
            <a:r>
              <a:rPr lang="en-US" sz="1200" dirty="0">
                <a:latin typeface="Calibri" panose="020F0502020204030204" pitchFamily="34" charset="0"/>
              </a:rPr>
              <a:t> or </a:t>
            </a:r>
            <a:r>
              <a:rPr lang="en-US" sz="1200" u="sng" dirty="0">
                <a:latin typeface="Calibri" panose="020F0502020204030204" pitchFamily="34" charset="0"/>
              </a:rPr>
              <a:t>section 253</a:t>
            </a:r>
            <a:r>
              <a:rPr lang="en-US" sz="1200" dirty="0">
                <a:latin typeface="Calibri" panose="020F0502020204030204" pitchFamily="34" charset="0"/>
              </a:rPr>
              <a:t> or </a:t>
            </a:r>
            <a:r>
              <a:rPr lang="en-US" sz="1200" u="sng" dirty="0">
                <a:latin typeface="Calibri" panose="020F0502020204030204" pitchFamily="34" charset="0"/>
              </a:rPr>
              <a:t>section 260A</a:t>
            </a:r>
            <a:r>
              <a:rPr lang="en-US" sz="1200" dirty="0">
                <a:latin typeface="Calibri" panose="020F0502020204030204" pitchFamily="34" charset="0"/>
              </a:rPr>
              <a:t> or </a:t>
            </a:r>
            <a:r>
              <a:rPr lang="en-US" sz="1200" u="sng" dirty="0">
                <a:latin typeface="Calibri" panose="020F0502020204030204" pitchFamily="34" charset="0"/>
              </a:rPr>
              <a:t>section 261</a:t>
            </a:r>
            <a:r>
              <a:rPr lang="en-US" sz="1200" dirty="0">
                <a:latin typeface="Calibri" panose="020F0502020204030204" pitchFamily="34" charset="0"/>
              </a:rPr>
              <a:t> or revision under </a:t>
            </a:r>
            <a:r>
              <a:rPr lang="en-US" sz="1200" u="sng" dirty="0">
                <a:latin typeface="Calibri" panose="020F0502020204030204" pitchFamily="34" charset="0"/>
              </a:rPr>
              <a:t>section 263</a:t>
            </a:r>
            <a:r>
              <a:rPr lang="en-US" sz="1200" dirty="0">
                <a:latin typeface="Calibri" panose="020F0502020204030204" pitchFamily="34" charset="0"/>
              </a:rPr>
              <a:t> or </a:t>
            </a:r>
            <a:r>
              <a:rPr lang="en-US" sz="1200" u="sng" dirty="0">
                <a:latin typeface="Calibri" panose="020F0502020204030204" pitchFamily="34" charset="0"/>
              </a:rPr>
              <a:t>section 264</a:t>
            </a:r>
            <a:r>
              <a:rPr lang="en-US" sz="1200" dirty="0">
                <a:latin typeface="Calibri" panose="020F0502020204030204" pitchFamily="34" charset="0"/>
              </a:rPr>
              <a:t>, where the relevant assessment or other order is the subject matter of an appeal or a revision under the said sections.</a:t>
            </a:r>
            <a:endParaRPr lang="en-US" sz="1200" dirty="0">
              <a:latin typeface="Calibri" panose="020F0502020204030204" pitchFamily="34" charset="0"/>
            </a:endParaRPr>
          </a:p>
          <a:p>
            <a:pPr marL="342900" indent="-342900" algn="just">
              <a:lnSpc>
                <a:spcPct val="150000"/>
              </a:lnSpc>
              <a:buFont typeface="+mj-lt"/>
              <a:buAutoNum type="arabicParenR" startAt="3"/>
            </a:pPr>
            <a:r>
              <a:rPr lang="en-US" sz="1200" dirty="0">
                <a:latin typeface="Calibri" panose="020F0502020204030204" pitchFamily="34" charset="0"/>
              </a:rPr>
              <a:t>No order imposing or enhancing or reducing or cancelling penalty or dropping the proceedings for the imposition of penalty under sub-section (2) shall be passed—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 unless the assessee has been heard, or has been given a reasonable opportunity of being heard;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after the expiry of six months from the end of the quarter in which the order passed under </a:t>
            </a:r>
            <a:r>
              <a:rPr lang="en-US" sz="1200" u="sng" dirty="0">
                <a:latin typeface="Calibri" panose="020F0502020204030204" pitchFamily="34" charset="0"/>
              </a:rPr>
              <a:t>section 246</a:t>
            </a:r>
            <a:r>
              <a:rPr lang="en-US" sz="1200" dirty="0">
                <a:latin typeface="Calibri" panose="020F0502020204030204" pitchFamily="34" charset="0"/>
              </a:rPr>
              <a:t> or </a:t>
            </a:r>
            <a:r>
              <a:rPr lang="en-US" sz="1200" u="sng" dirty="0">
                <a:latin typeface="Calibri" panose="020F0502020204030204" pitchFamily="34" charset="0"/>
              </a:rPr>
              <a:t>section 246A</a:t>
            </a:r>
            <a:r>
              <a:rPr lang="en-US" sz="1200" dirty="0">
                <a:latin typeface="Calibri" panose="020F0502020204030204" pitchFamily="34" charset="0"/>
              </a:rPr>
              <a:t> or </a:t>
            </a:r>
            <a:r>
              <a:rPr lang="en-US" sz="1200" u="sng" dirty="0">
                <a:latin typeface="Calibri" panose="020F0502020204030204" pitchFamily="34" charset="0"/>
              </a:rPr>
              <a:t>section 253</a:t>
            </a:r>
            <a:r>
              <a:rPr lang="en-US" sz="1200" dirty="0">
                <a:latin typeface="Calibri" panose="020F0502020204030204" pitchFamily="34" charset="0"/>
              </a:rPr>
              <a:t> or </a:t>
            </a:r>
            <a:r>
              <a:rPr lang="en-US" sz="1200" u="sng" dirty="0">
                <a:latin typeface="Calibri" panose="020F0502020204030204" pitchFamily="34" charset="0"/>
              </a:rPr>
              <a:t>section 260A</a:t>
            </a:r>
            <a:r>
              <a:rPr lang="en-US" sz="1200" dirty="0">
                <a:latin typeface="Calibri" panose="020F0502020204030204" pitchFamily="34" charset="0"/>
              </a:rPr>
              <a:t> or </a:t>
            </a:r>
            <a:r>
              <a:rPr lang="en-US" sz="1200" u="sng" dirty="0">
                <a:latin typeface="Calibri" panose="020F0502020204030204" pitchFamily="34" charset="0"/>
              </a:rPr>
              <a:t>section 261</a:t>
            </a:r>
            <a:r>
              <a:rPr lang="en-US" sz="1200" dirty="0">
                <a:latin typeface="Calibri" panose="020F0502020204030204" pitchFamily="34" charset="0"/>
              </a:rPr>
              <a:t> is received by the jurisdictional Principal Commissioner or Commissioner, or the order of revision under </a:t>
            </a:r>
            <a:r>
              <a:rPr lang="en-US" sz="1200" u="sng" dirty="0">
                <a:latin typeface="Calibri" panose="020F0502020204030204" pitchFamily="34" charset="0"/>
              </a:rPr>
              <a:t>section 263</a:t>
            </a:r>
            <a:r>
              <a:rPr lang="en-US" sz="1200" dirty="0">
                <a:latin typeface="Calibri" panose="020F0502020204030204" pitchFamily="34" charset="0"/>
              </a:rPr>
              <a:t> or </a:t>
            </a:r>
            <a:r>
              <a:rPr lang="en-US" sz="1200" u="sng" dirty="0">
                <a:latin typeface="Calibri" panose="020F0502020204030204" pitchFamily="34" charset="0"/>
              </a:rPr>
              <a:t>section 264</a:t>
            </a:r>
            <a:r>
              <a:rPr lang="en-US" sz="1200" dirty="0">
                <a:latin typeface="Calibri" panose="020F0502020204030204" pitchFamily="34" charset="0"/>
              </a:rPr>
              <a:t> is passed.</a:t>
            </a:r>
            <a:endParaRPr lang="en-US" sz="1200" dirty="0">
              <a:latin typeface="Calibri" panose="020F0502020204030204" pitchFamily="34" charset="0"/>
            </a:endParaRPr>
          </a:p>
          <a:p>
            <a:pPr marL="342900" indent="-342900" algn="just">
              <a:lnSpc>
                <a:spcPct val="150000"/>
              </a:lnSpc>
              <a:buFont typeface="+mj-lt"/>
              <a:buAutoNum type="arabicParenR" startAt="4"/>
            </a:pPr>
            <a:r>
              <a:rPr lang="en-US" sz="1200" dirty="0">
                <a:latin typeface="Calibri" panose="020F0502020204030204" pitchFamily="34" charset="0"/>
              </a:rPr>
              <a:t>The provisions of sub-section (2) of </a:t>
            </a:r>
            <a:r>
              <a:rPr lang="en-US" sz="1200" u="sng" dirty="0">
                <a:latin typeface="Calibri" panose="020F0502020204030204" pitchFamily="34" charset="0"/>
              </a:rPr>
              <a:t>section 274</a:t>
            </a:r>
            <a:r>
              <a:rPr lang="en-US" sz="1200" dirty="0">
                <a:latin typeface="Calibri" panose="020F0502020204030204" pitchFamily="34" charset="0"/>
              </a:rPr>
              <a:t> shall apply to the order imposing or enhancing or reducing penalty under sub-section (2).</a:t>
            </a:r>
            <a:endParaRPr lang="en-US" sz="1200" dirty="0">
              <a:latin typeface="Calibri" panose="020F0502020204030204" pitchFamily="34" charset="0"/>
            </a:endParaRPr>
          </a:p>
          <a:p>
            <a:pPr marL="342900" indent="-342900" algn="just">
              <a:lnSpc>
                <a:spcPct val="150000"/>
              </a:lnSpc>
              <a:buFont typeface="+mj-lt"/>
              <a:buAutoNum type="alphaLcParenR" startAt="3"/>
            </a:pPr>
            <a:endParaRPr lang="en-US" sz="12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52387" y="91440"/>
            <a:ext cx="4479235" cy="6597396"/>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startAt="2"/>
            </a:pPr>
            <a:r>
              <a:rPr lang="en-US" sz="1200" u="sng" dirty="0">
                <a:latin typeface="Calibri" panose="020F0502020204030204" pitchFamily="34" charset="0"/>
              </a:rPr>
              <a:t>377</a:t>
            </a:r>
            <a:r>
              <a:rPr lang="en-US" sz="1200" dirty="0">
                <a:latin typeface="Calibri" panose="020F0502020204030204" pitchFamily="34" charset="0"/>
              </a:rPr>
              <a:t> or </a:t>
            </a:r>
            <a:r>
              <a:rPr lang="en-US" sz="1200" u="sng" dirty="0">
                <a:latin typeface="Calibri" panose="020F0502020204030204" pitchFamily="34" charset="0"/>
              </a:rPr>
              <a:t>378</a:t>
            </a:r>
            <a:r>
              <a:rPr lang="en-US" sz="1200" dirty="0">
                <a:latin typeface="Calibri" panose="020F0502020204030204" pitchFamily="34" charset="0"/>
              </a:rPr>
              <a:t>, where the relevant assessment or other order is the subject-matter of an appeal or revision under the said sections.</a:t>
            </a:r>
            <a:endParaRPr lang="en-US" sz="1200" dirty="0">
              <a:latin typeface="Calibri" panose="020F0502020204030204" pitchFamily="34" charset="0"/>
            </a:endParaRPr>
          </a:p>
          <a:p>
            <a:pPr marL="342900" indent="-342900" algn="just">
              <a:lnSpc>
                <a:spcPct val="150000"/>
              </a:lnSpc>
              <a:buFont typeface="+mj-lt"/>
              <a:buAutoNum type="arabicParenR" startAt="2"/>
            </a:pPr>
            <a:r>
              <a:rPr lang="en-US" sz="1200" dirty="0">
                <a:latin typeface="Calibri" panose="020F0502020204030204" pitchFamily="34" charset="0"/>
              </a:rPr>
              <a:t>No order imposing or enhancing or reducing or cancelling penalty or dropping the proceedings for the imposition of penalty under sub-section (2) shall be passed—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unless the assessee has been heard, or has been given a reasonable opportunity of being heard;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after the expiry of six months from the end of the quarter in which the order under </a:t>
            </a:r>
            <a:r>
              <a:rPr lang="en-US" sz="1200" u="sng" dirty="0">
                <a:latin typeface="Calibri" panose="020F0502020204030204" pitchFamily="34" charset="0"/>
              </a:rPr>
              <a:t>section 356</a:t>
            </a:r>
            <a:r>
              <a:rPr lang="en-US" sz="1200" dirty="0">
                <a:latin typeface="Calibri" panose="020F0502020204030204" pitchFamily="34" charset="0"/>
              </a:rPr>
              <a:t> or </a:t>
            </a:r>
            <a:r>
              <a:rPr lang="en-US" sz="1200" u="sng" dirty="0">
                <a:latin typeface="Calibri" panose="020F0502020204030204" pitchFamily="34" charset="0"/>
              </a:rPr>
              <a:t>357</a:t>
            </a:r>
            <a:r>
              <a:rPr lang="en-US" sz="1200" dirty="0">
                <a:latin typeface="Calibri" panose="020F0502020204030204" pitchFamily="34" charset="0"/>
              </a:rPr>
              <a:t> or </a:t>
            </a:r>
            <a:r>
              <a:rPr lang="en-US" sz="1200" u="sng" dirty="0">
                <a:latin typeface="Calibri" panose="020F0502020204030204" pitchFamily="34" charset="0"/>
              </a:rPr>
              <a:t>362</a:t>
            </a:r>
            <a:r>
              <a:rPr lang="en-US" sz="1200" dirty="0">
                <a:latin typeface="Calibri" panose="020F0502020204030204" pitchFamily="34" charset="0"/>
              </a:rPr>
              <a:t> or </a:t>
            </a:r>
            <a:r>
              <a:rPr lang="en-US" sz="1200" u="sng" dirty="0">
                <a:latin typeface="Calibri" panose="020F0502020204030204" pitchFamily="34" charset="0"/>
              </a:rPr>
              <a:t>365</a:t>
            </a:r>
            <a:r>
              <a:rPr lang="en-US" sz="1200" dirty="0">
                <a:latin typeface="Calibri" panose="020F0502020204030204" pitchFamily="34" charset="0"/>
              </a:rPr>
              <a:t> or </a:t>
            </a:r>
            <a:r>
              <a:rPr lang="en-US" sz="1200" u="sng" dirty="0">
                <a:latin typeface="Calibri" panose="020F0502020204030204" pitchFamily="34" charset="0"/>
              </a:rPr>
              <a:t>367</a:t>
            </a:r>
            <a:r>
              <a:rPr lang="en-US" sz="1200" dirty="0">
                <a:latin typeface="Calibri" panose="020F0502020204030204" pitchFamily="34" charset="0"/>
              </a:rPr>
              <a:t> is received by the jurisdictional Principal Commissioner or Commissioner or the order of revision under </a:t>
            </a:r>
            <a:r>
              <a:rPr lang="en-US" sz="1200" u="sng" dirty="0">
                <a:latin typeface="Calibri" panose="020F0502020204030204" pitchFamily="34" charset="0"/>
              </a:rPr>
              <a:t>section 377</a:t>
            </a:r>
            <a:r>
              <a:rPr lang="en-US" sz="1200" dirty="0">
                <a:latin typeface="Calibri" panose="020F0502020204030204" pitchFamily="34" charset="0"/>
              </a:rPr>
              <a:t> or </a:t>
            </a:r>
            <a:r>
              <a:rPr lang="en-US" sz="1200" u="sng" dirty="0">
                <a:latin typeface="Calibri" panose="020F0502020204030204" pitchFamily="34" charset="0"/>
              </a:rPr>
              <a:t>378</a:t>
            </a:r>
            <a:r>
              <a:rPr lang="en-US" sz="1200" dirty="0">
                <a:latin typeface="Calibri" panose="020F0502020204030204" pitchFamily="34" charset="0"/>
              </a:rPr>
              <a:t> is passed.</a:t>
            </a:r>
            <a:endParaRPr lang="en-US" sz="1200" dirty="0">
              <a:latin typeface="Calibri" panose="020F0502020204030204" pitchFamily="34" charset="0"/>
            </a:endParaRPr>
          </a:p>
          <a:p>
            <a:pPr marL="342900" indent="-342900" algn="just">
              <a:lnSpc>
                <a:spcPct val="150000"/>
              </a:lnSpc>
              <a:buFont typeface="+mj-lt"/>
              <a:buAutoNum type="arabicParenR" startAt="4"/>
            </a:pPr>
            <a:r>
              <a:rPr lang="en-US" sz="1200" dirty="0">
                <a:latin typeface="Calibri" panose="020F0502020204030204" pitchFamily="34" charset="0"/>
              </a:rPr>
              <a:t>The provisions of </a:t>
            </a:r>
            <a:r>
              <a:rPr lang="en-US" sz="1200" u="sng" dirty="0">
                <a:latin typeface="Calibri" panose="020F0502020204030204" pitchFamily="34" charset="0"/>
              </a:rPr>
              <a:t>section 471(2)</a:t>
            </a:r>
            <a:r>
              <a:rPr lang="en-US" sz="1200" dirty="0">
                <a:latin typeface="Calibri" panose="020F0502020204030204" pitchFamily="34" charset="0"/>
              </a:rPr>
              <a:t> shall apply to the order imposing or enhancing or reducing penalty under this section.</a:t>
            </a:r>
            <a:endParaRPr lang="en-US" sz="1200" dirty="0">
              <a:latin typeface="Calibri" panose="020F0502020204030204" pitchFamily="34" charset="0"/>
            </a:endParaRPr>
          </a:p>
          <a:p>
            <a:pPr marL="342900" indent="-342900" algn="just">
              <a:lnSpc>
                <a:spcPct val="150000"/>
              </a:lnSpc>
              <a:buFont typeface="+mj-lt"/>
              <a:buAutoNum type="arabicParenR" startAt="4"/>
            </a:pPr>
            <a:r>
              <a:rPr lang="en-US" sz="1200" dirty="0">
                <a:latin typeface="Calibri" panose="020F0502020204030204" pitchFamily="34" charset="0"/>
              </a:rPr>
              <a:t>In computing the period of limitation for the purposes of this section, following period shall be excluded—</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time taken in giving an opportunity to the assessee to be reheard under </a:t>
            </a:r>
            <a:r>
              <a:rPr lang="en-US" sz="1200" u="sng" dirty="0">
                <a:latin typeface="Calibri" panose="020F0502020204030204" pitchFamily="34" charset="0"/>
              </a:rPr>
              <a:t>section 244(2)</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period commencing on the date on which stay on proceeding for levy of penalty was granted by an order or injunction of any court and ending on the date on which certified copy of the order vacating the stay was received by jurisdictional Principal Commissioner or Commissioner.</a:t>
            </a:r>
            <a:endParaRPr lang="en-IN" sz="1200" dirty="0">
              <a:latin typeface="Calibri" panose="020F0502020204030204" pitchFamily="34" charset="0"/>
            </a:endParaRPr>
          </a:p>
          <a:p>
            <a:pPr marL="342900" indent="-342900" algn="just">
              <a:lnSpc>
                <a:spcPct val="150000"/>
              </a:lnSpc>
              <a:buFont typeface="+mj-lt"/>
              <a:buAutoNum type="alphaLcParenR"/>
            </a:pPr>
            <a:endParaRPr lang="en-US" sz="1200" dirty="0">
              <a:latin typeface="Calibri" panose="020F0502020204030204" pitchFamily="34" charset="0"/>
            </a:endParaRPr>
          </a:p>
          <a:p>
            <a:pPr marL="342900" indent="-342900" algn="just">
              <a:lnSpc>
                <a:spcPct val="150000"/>
              </a:lnSpc>
              <a:buFont typeface="+mj-lt"/>
              <a:buAutoNum type="alphaLcParenR"/>
            </a:pPr>
            <a:endParaRPr lang="en-IN" sz="12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91440"/>
            <a:ext cx="2903220" cy="6565392"/>
          </a:xfrm>
          <a:prstGeom prst="rect">
            <a:avLst/>
          </a:prstGeom>
          <a:solidFill>
            <a:srgbClr val="F5EEF8"/>
          </a:solidFill>
          <a:ln w="6350">
            <a:solidFill>
              <a:srgbClr val="B0BEC5"/>
            </a:solidFill>
            <a:prstDash val="solid"/>
          </a:ln>
        </p:spPr>
        <p:txBody>
          <a:bodyPr/>
          <a:lstStyle/>
          <a:p>
            <a:endParaRPr lang="en-IN"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Bar of Limitation for Imposing Penalties</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8" name="Text 6"/>
          <p:cNvSpPr/>
          <p:nvPr/>
        </p:nvSpPr>
        <p:spPr>
          <a:xfrm>
            <a:off x="2286000"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a:p>
            <a:pPr marL="0" indent="0" algn="ctr">
              <a:buNone/>
            </a:pPr>
            <a:endParaRPr lang="en-US" sz="800" dirty="0">
              <a:latin typeface="Calibri" panose="020F0502020204030204" pitchFamily="34" charset="0"/>
            </a:endParaRPr>
          </a:p>
        </p:txBody>
      </p:sp>
      <p:sp>
        <p:nvSpPr>
          <p:cNvPr id="9" name="Text 7"/>
          <p:cNvSpPr/>
          <p:nvPr/>
        </p:nvSpPr>
        <p:spPr>
          <a:xfrm>
            <a:off x="640080" y="0"/>
            <a:ext cx="11338560" cy="658368"/>
          </a:xfrm>
          <a:prstGeom prst="rect">
            <a:avLst/>
          </a:prstGeom>
          <a:noFill/>
        </p:spPr>
        <p:txBody>
          <a:bodyPr wrap="square" lIns="0" tIns="0" rIns="0" bIns="0" rtlCol="0" anchor="ctr"/>
          <a:lstStyle/>
          <a:p>
            <a:pPr marL="0" indent="0" algn="ctr">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B</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r>
              <a:rPr lang="en-US" sz="850" i="1" dirty="0">
                <a:solidFill>
                  <a:srgbClr val="9E9E9E"/>
                </a:solidFill>
                <a:latin typeface="Calibri" panose="020F0502020204030204" pitchFamily="34" charset="0"/>
                <a:ea typeface="Calibri" panose="020F0502020204030204" pitchFamily="34" charset="-122"/>
                <a:cs typeface="Calibri" panose="020F0502020204030204" pitchFamily="34" charset="-120"/>
              </a:rPr>
              <a:t>Click to add content</a:t>
            </a:r>
            <a:endParaRPr lang="en-US" sz="850" dirty="0">
              <a:latin typeface="Calibri" panose="020F0502020204030204" pitchFamily="34" charset="0"/>
            </a:endParaRPr>
          </a:p>
          <a:p>
            <a:pPr marL="0" indent="0" algn="l">
              <a:buNone/>
            </a:pPr>
            <a:r>
              <a:rPr lang="en-US" sz="850" dirty="0">
                <a:solidFill>
                  <a:srgbClr val="333333"/>
                </a:solidFill>
                <a:latin typeface="Calibri" panose="020F0502020204030204" pitchFamily="34" charset="0"/>
                <a:ea typeface="Calibri" panose="020F0502020204030204" pitchFamily="34" charset="-122"/>
                <a:cs typeface="Calibri" panose="020F0502020204030204" pitchFamily="34" charset="-120"/>
              </a:rPr>
              <a:t> </a:t>
            </a:r>
            <a:endParaRPr lang="en-US" sz="850" dirty="0">
              <a:latin typeface="Calibri" panose="020F0502020204030204" pitchFamily="34" charset="0"/>
            </a:endParaRPr>
          </a:p>
        </p:txBody>
      </p:sp>
      <p:sp>
        <p:nvSpPr>
          <p:cNvPr id="17" name="Shape 15"/>
          <p:cNvSpPr/>
          <p:nvPr/>
        </p:nvSpPr>
        <p:spPr>
          <a:xfrm>
            <a:off x="164592" y="91440"/>
            <a:ext cx="4314643" cy="6748272"/>
          </a:xfrm>
          <a:prstGeom prst="rect">
            <a:avLst/>
          </a:prstGeom>
          <a:solidFill>
            <a:srgbClr val="EAF5EA"/>
          </a:solidFill>
          <a:ln w="6350">
            <a:solidFill>
              <a:srgbClr val="B0BEC5"/>
            </a:solidFill>
            <a:prstDash val="solid"/>
          </a:ln>
        </p:spPr>
        <p:txBody>
          <a:bodyPr/>
          <a:lstStyle/>
          <a:p>
            <a:pPr marL="342900" indent="-342900" algn="just">
              <a:lnSpc>
                <a:spcPct val="150000"/>
              </a:lnSpc>
              <a:buFont typeface="+mj-lt"/>
              <a:buAutoNum type="arabicParenR" startAt="5"/>
            </a:pPr>
            <a:r>
              <a:rPr lang="en-US" sz="1200" dirty="0">
                <a:latin typeface="Calibri" panose="020F0502020204030204" pitchFamily="34" charset="0"/>
              </a:rPr>
              <a:t>In computing the period of limitation for the purposes of this section, the following period shall be excluded:— </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 the time taken in giving an opportunity to the assessee to be reheard under the proviso to </a:t>
            </a:r>
            <a:r>
              <a:rPr lang="en-US" sz="1200" u="sng" dirty="0">
                <a:latin typeface="Calibri" panose="020F0502020204030204" pitchFamily="34" charset="0"/>
              </a:rPr>
              <a:t>section 129</a:t>
            </a:r>
            <a:r>
              <a:rPr lang="en-US" sz="1200" dirty="0">
                <a:latin typeface="Calibri" panose="020F0502020204030204" pitchFamily="34" charset="0"/>
              </a:rPr>
              <a:t>;</a:t>
            </a:r>
            <a:endParaRPr lang="en-US" sz="1200" dirty="0">
              <a:latin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rPr>
              <a:t>the period commencing on the date on which stay  on proceeding for levy of penalty was granted by an order or injunction of any court and ending on the date on which certified copy of the order vacating the stay was received by the jurisdictional Principal Commissioner or Commissioner.] </a:t>
            </a:r>
            <a:endParaRPr lang="en-US" sz="1200" dirty="0">
              <a:latin typeface="Calibri" panose="020F0502020204030204" pitchFamily="34" charset="0"/>
            </a:endParaRPr>
          </a:p>
          <a:p>
            <a:pPr marL="342900" indent="-342900" algn="just">
              <a:lnSpc>
                <a:spcPct val="150000"/>
              </a:lnSpc>
              <a:buFont typeface="+mj-lt"/>
              <a:buAutoNum type="alphaLcParenR"/>
            </a:pPr>
            <a:endParaRPr lang="en-US" sz="1200" dirty="0">
              <a:latin typeface="Calibri" panose="020F0502020204030204" pitchFamily="34" charset="0"/>
            </a:endParaRPr>
          </a:p>
        </p:txBody>
      </p:sp>
      <p:sp>
        <p:nvSpPr>
          <p:cNvPr id="18" name="Text 16"/>
          <p:cNvSpPr/>
          <p:nvPr/>
        </p:nvSpPr>
        <p:spPr>
          <a:xfrm>
            <a:off x="3214116"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0" name="Text 18"/>
          <p:cNvSpPr/>
          <p:nvPr/>
        </p:nvSpPr>
        <p:spPr>
          <a:xfrm>
            <a:off x="6117336"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2" name="Shape 20"/>
          <p:cNvSpPr/>
          <p:nvPr/>
        </p:nvSpPr>
        <p:spPr>
          <a:xfrm>
            <a:off x="4552387" y="91440"/>
            <a:ext cx="4479235" cy="6748272"/>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startAt="4"/>
            </a:pPr>
            <a:endParaRPr lang="en-IN" sz="1200" dirty="0">
              <a:latin typeface="Calibri" panose="020F0502020204030204" pitchFamily="34" charset="0"/>
            </a:endParaRPr>
          </a:p>
        </p:txBody>
      </p:sp>
      <p:sp>
        <p:nvSpPr>
          <p:cNvPr id="23" name="Text 21"/>
          <p:cNvSpPr/>
          <p:nvPr/>
        </p:nvSpPr>
        <p:spPr>
          <a:xfrm>
            <a:off x="4479235" y="1060704"/>
            <a:ext cx="4468169"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685800"/>
            <a:ext cx="2903220" cy="150876"/>
          </a:xfrm>
          <a:prstGeom prst="rect">
            <a:avLst/>
          </a:prstGeom>
          <a:noFill/>
        </p:spPr>
        <p:txBody>
          <a:bodyPr wrap="square" lIns="0" tIns="0" rIns="0" bIns="0" rtlCol="0" anchor="ctr"/>
          <a:lstStyle/>
          <a:p>
            <a:pPr marL="0" indent="0" algn="ctr">
              <a:buNone/>
            </a:pPr>
            <a:endParaRPr lang="en-US" sz="750" dirty="0">
              <a:latin typeface="Calibri" panose="020F0502020204030204" pitchFamily="34" charset="0"/>
            </a:endParaRPr>
          </a:p>
        </p:txBody>
      </p:sp>
      <p:sp>
        <p:nvSpPr>
          <p:cNvPr id="27" name="Shape 25"/>
          <p:cNvSpPr/>
          <p:nvPr/>
        </p:nvSpPr>
        <p:spPr>
          <a:xfrm>
            <a:off x="9093708" y="91440"/>
            <a:ext cx="2903220" cy="6748272"/>
          </a:xfrm>
          <a:prstGeom prst="rect">
            <a:avLst/>
          </a:prstGeom>
          <a:solidFill>
            <a:srgbClr val="F5EEF8"/>
          </a:solidFill>
          <a:ln w="6350">
            <a:solidFill>
              <a:srgbClr val="B0BEC5"/>
            </a:solidFill>
            <a:prstDash val="solid"/>
          </a:ln>
        </p:spPr>
        <p:txBody>
          <a:bodyPr/>
          <a:lstStyle/>
          <a:p>
            <a:endParaRPr lang="en-IN" dirty="0">
              <a:latin typeface="Calibri" panose="020F0502020204030204" pitchFamily="34" charset="0"/>
            </a:endParaRPr>
          </a:p>
        </p:txBody>
      </p:sp>
      <p:sp>
        <p:nvSpPr>
          <p:cNvPr id="28" name="Text 26"/>
          <p:cNvSpPr/>
          <p:nvPr/>
        </p:nvSpPr>
        <p:spPr>
          <a:xfrm>
            <a:off x="9166860"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Bar of Limitation for Imposing Penalties</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33 / 33</a:t>
            </a:r>
            <a:endParaRPr lang="en-US" sz="650" dirty="0">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5002" y="1017142"/>
            <a:ext cx="184731" cy="369332"/>
          </a:xfrm>
          <a:prstGeom prst="rect">
            <a:avLst/>
          </a:prstGeom>
          <a:noFill/>
        </p:spPr>
        <p:txBody>
          <a:bodyPr wrap="none" rtlCol="0">
            <a:spAutoFit/>
          </a:bodyPr>
          <a:lstStyle/>
          <a:p>
            <a:endParaRPr lang="en-IN" dirty="0"/>
          </a:p>
        </p:txBody>
      </p:sp>
      <p:graphicFrame>
        <p:nvGraphicFramePr>
          <p:cNvPr id="4" name="Table 3"/>
          <p:cNvGraphicFramePr>
            <a:graphicFrameLocks noGrp="1"/>
          </p:cNvGraphicFramePr>
          <p:nvPr/>
        </p:nvGraphicFramePr>
        <p:xfrm>
          <a:off x="0" y="0"/>
          <a:ext cx="12267344" cy="6857995"/>
        </p:xfrm>
        <a:graphic>
          <a:graphicData uri="http://schemas.openxmlformats.org/drawingml/2006/table">
            <a:tbl>
              <a:tblPr>
                <a:tableStyleId>{5C22544A-7EE6-4342-B048-85BDC9FD1C3A}</a:tableStyleId>
              </a:tblPr>
              <a:tblGrid>
                <a:gridCol w="688631"/>
                <a:gridCol w="4065572"/>
                <a:gridCol w="2370480"/>
                <a:gridCol w="2542638"/>
                <a:gridCol w="1024118"/>
                <a:gridCol w="781331"/>
                <a:gridCol w="794574"/>
              </a:tblGrid>
              <a:tr h="552206">
                <a:tc gridSpan="7">
                  <a:txBody>
                    <a:bodyPr/>
                    <a:lstStyle/>
                    <a:p>
                      <a:pPr algn="ctr" fontAlgn="ctr">
                        <a:buNone/>
                      </a:pPr>
                      <a:r>
                        <a:rPr lang="en-IN" sz="2000" b="1" u="none" strike="noStrike" dirty="0">
                          <a:effectLst/>
                        </a:rPr>
                        <a:t>Bar of Limitations for imposing penalty</a:t>
                      </a:r>
                      <a:endParaRPr lang="en-IN" sz="2000" b="1" i="0" u="none" strike="noStrike" dirty="0">
                        <a:solidFill>
                          <a:srgbClr val="000000"/>
                        </a:solidFill>
                        <a:effectLst/>
                        <a:latin typeface="Book Antiqua" panose="02040602050305030304" pitchFamily="18" charset="0"/>
                      </a:endParaRPr>
                    </a:p>
                  </a:txBody>
                  <a:tcPr marL="9525" marR="9525" marT="9525" marB="0" anchor="ctr"/>
                </a:tc>
                <a:tc hMerge="1">
                  <a:tcPr/>
                </a:tc>
                <a:tc hMerge="1">
                  <a:tcPr/>
                </a:tc>
                <a:tc hMerge="1">
                  <a:tcPr/>
                </a:tc>
                <a:tc hMerge="1">
                  <a:tcPr/>
                </a:tc>
                <a:tc hMerge="1">
                  <a:tcPr/>
                </a:tc>
                <a:tc hMerge="1">
                  <a:tcPr/>
                </a:tc>
              </a:tr>
              <a:tr h="552206">
                <a:tc>
                  <a:txBody>
                    <a:bodyPr/>
                    <a:lstStyle/>
                    <a:p>
                      <a:pPr algn="ctr" fontAlgn="ctr">
                        <a:buNone/>
                      </a:pPr>
                      <a:r>
                        <a:rPr lang="en-IN" sz="1200" u="none" strike="noStrike">
                          <a:effectLst/>
                        </a:rPr>
                        <a:t>1</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CIT VS Hissaria Brothers</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Supreme Court of India</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 74 taxmann.com 22 (SC)</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Headnote</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28</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28</a:t>
                      </a:r>
                      <a:endParaRPr lang="en-IN" sz="1200" b="0" i="0" u="none" strike="noStrike">
                        <a:solidFill>
                          <a:srgbClr val="000000"/>
                        </a:solidFill>
                        <a:effectLst/>
                        <a:latin typeface="Book Antiqua" panose="02040602050305030304" pitchFamily="18" charset="0"/>
                      </a:endParaRPr>
                    </a:p>
                  </a:txBody>
                  <a:tcPr marL="9525" marR="9525" marT="9525" marB="0" anchor="ctr"/>
                </a:tc>
              </a:tr>
              <a:tr h="690943">
                <a:tc>
                  <a:txBody>
                    <a:bodyPr/>
                    <a:lstStyle/>
                    <a:p>
                      <a:pPr algn="ctr" fontAlgn="ctr">
                        <a:buNone/>
                      </a:pPr>
                      <a:r>
                        <a:rPr lang="en-IN" sz="1200" u="none" strike="noStrike">
                          <a:effectLst/>
                        </a:rPr>
                        <a:t>2</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Salora Intl Ltd. Vs. CIT</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High Court of Delhi</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91 taxmann.com 287</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11 &amp; 12</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34</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29-34</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a:txBody>
                    <a:bodyPr/>
                    <a:lstStyle/>
                    <a:p>
                      <a:pPr algn="ctr" fontAlgn="ctr">
                        <a:buNone/>
                      </a:pPr>
                      <a:r>
                        <a:rPr lang="en-IN" sz="1200" u="none" strike="noStrike">
                          <a:effectLst/>
                        </a:rPr>
                        <a:t>3</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b">
                        <a:buNone/>
                      </a:pPr>
                      <a:r>
                        <a:rPr lang="en-IN" sz="1200" u="none" strike="noStrike">
                          <a:effectLst/>
                        </a:rPr>
                        <a:t>PCIT Vs Mahesh Wood Products (P.) Ltd</a:t>
                      </a:r>
                      <a:endParaRPr lang="en-IN" sz="1200" b="0"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ctr">
                        <a:buNone/>
                      </a:pPr>
                      <a:r>
                        <a:rPr lang="en-IN" sz="1200" u="none" strike="noStrike">
                          <a:effectLst/>
                        </a:rPr>
                        <a:t>High Court of Delhi </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b">
                        <a:buNone/>
                      </a:pPr>
                      <a:r>
                        <a:rPr lang="en-IN" sz="1200" u="none" strike="noStrike">
                          <a:effectLst/>
                        </a:rPr>
                        <a:t>82 taxmann.com 39</a:t>
                      </a:r>
                      <a:endParaRPr lang="en-IN" sz="1200" b="0"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ctr">
                        <a:buNone/>
                      </a:pPr>
                      <a:r>
                        <a:rPr lang="en-IN" sz="1200" u="none" strike="noStrike">
                          <a:effectLst/>
                        </a:rPr>
                        <a:t>9</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36</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35-37</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a:txBody>
                    <a:bodyPr/>
                    <a:lstStyle/>
                    <a:p>
                      <a:pPr algn="ctr" fontAlgn="ctr">
                        <a:buNone/>
                      </a:pPr>
                      <a:r>
                        <a:rPr lang="en-IN" sz="1200" u="none" strike="noStrike">
                          <a:effectLst/>
                        </a:rPr>
                        <a:t>4</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PCIT Vs Thapar Homes Ltd.</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High Court of Delhi </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159 taxmann.com 450</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15 &amp; 16</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41</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38-42</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a:txBody>
                    <a:bodyPr/>
                    <a:lstStyle/>
                    <a:p>
                      <a:pPr algn="ctr" fontAlgn="ctr">
                        <a:buNone/>
                      </a:pPr>
                      <a:r>
                        <a:rPr lang="en-IN" sz="1200" u="none" strike="noStrike">
                          <a:effectLst/>
                        </a:rPr>
                        <a:t>5</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PCIT Vs Rishikesh Buildcon (P) Ltd.</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High Court of Delhi </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147 taxmann.com 220</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12</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48</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43-48</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a:txBody>
                    <a:bodyPr/>
                    <a:lstStyle/>
                    <a:p>
                      <a:pPr algn="ctr" fontAlgn="ctr">
                        <a:buNone/>
                      </a:pPr>
                      <a:r>
                        <a:rPr lang="en-IN" sz="1200" u="none" strike="noStrike">
                          <a:effectLst/>
                        </a:rPr>
                        <a:t>6</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Jagdish Chandra Suwalka Vs JCIT</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ITAT Jaipur</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154 taxmann.com 504</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7.1</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59</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49-61</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a:txBody>
                    <a:bodyPr/>
                    <a:lstStyle/>
                    <a:p>
                      <a:pPr algn="ctr" fontAlgn="ctr">
                        <a:buNone/>
                      </a:pPr>
                      <a:r>
                        <a:rPr lang="en-IN" sz="1200" u="none" strike="noStrike">
                          <a:effectLst/>
                        </a:rPr>
                        <a:t>7</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ITO Vs. Prashant Sharma</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ITAT Jaipur</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ITA No. 960/JP/2016</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5</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66</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62-69</a:t>
                      </a:r>
                      <a:endParaRPr lang="en-IN" sz="1200" b="0" i="0" u="none" strike="noStrike">
                        <a:solidFill>
                          <a:srgbClr val="000000"/>
                        </a:solidFill>
                        <a:effectLst/>
                        <a:latin typeface="Book Antiqua" panose="02040602050305030304" pitchFamily="18" charset="0"/>
                      </a:endParaRPr>
                    </a:p>
                  </a:txBody>
                  <a:tcPr marL="9525" marR="9525" marT="9525" marB="0" anchor="ctr"/>
                </a:tc>
              </a:tr>
              <a:tr h="644992">
                <a:tc>
                  <a:txBody>
                    <a:bodyPr/>
                    <a:lstStyle/>
                    <a:p>
                      <a:pPr algn="ctr" fontAlgn="ctr">
                        <a:buNone/>
                      </a:pPr>
                      <a:r>
                        <a:rPr lang="en-IN" sz="1200" u="none" strike="noStrike">
                          <a:effectLst/>
                        </a:rPr>
                        <a:t>8</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DCIT Vs Kiran Fine Jewellers (P.) Ltd.</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ITAT Jaipur</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176 taxmann.com 360</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8 &amp; 9</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79</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70-84</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a:txBody>
                    <a:bodyPr/>
                    <a:lstStyle/>
                    <a:p>
                      <a:pPr algn="ctr" fontAlgn="ctr">
                        <a:buNone/>
                      </a:pPr>
                      <a:r>
                        <a:rPr lang="en-IN" sz="1200" u="none" strike="noStrike">
                          <a:effectLst/>
                        </a:rPr>
                        <a:t>9</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Karia Builders  Vs ITO</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ITAT, Pune</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176 taxmann.com 872</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20 &amp; 29</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91 &amp; 94</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85-95</a:t>
                      </a:r>
                      <a:endParaRPr lang="en-IN" sz="1200" b="0" i="0" u="none" strike="noStrike">
                        <a:solidFill>
                          <a:srgbClr val="000000"/>
                        </a:solidFill>
                        <a:effectLst/>
                        <a:latin typeface="Book Antiqua" panose="02040602050305030304" pitchFamily="18" charset="0"/>
                      </a:endParaRPr>
                    </a:p>
                  </a:txBody>
                  <a:tcPr marL="9525" marR="9525" marT="9525" marB="0" anchor="ctr"/>
                </a:tc>
              </a:tr>
              <a:tr h="552206">
                <a:tc gridSpan="7">
                  <a:txBody>
                    <a:bodyPr/>
                    <a:lstStyle/>
                    <a:p>
                      <a:pPr algn="ctr" fontAlgn="ctr">
                        <a:buNone/>
                      </a:pPr>
                      <a:r>
                        <a:rPr lang="en-IN" sz="1800" b="1" u="none" strike="noStrike" dirty="0">
                          <a:effectLst/>
                        </a:rPr>
                        <a:t>Sale of Agricultural Land was not covered under section 269SS of the Act so as to violate provisions of 271D of the Act </a:t>
                      </a:r>
                      <a:endParaRPr lang="en-IN" sz="1800" b="1" i="0" u="none" strike="noStrike" dirty="0">
                        <a:solidFill>
                          <a:srgbClr val="000000"/>
                        </a:solidFill>
                        <a:effectLst/>
                        <a:latin typeface="Book Antiqua" panose="02040602050305030304" pitchFamily="18" charset="0"/>
                      </a:endParaRPr>
                    </a:p>
                  </a:txBody>
                  <a:tcPr marL="9525" marR="9525" marT="9525" marB="0" anchor="ctr"/>
                </a:tc>
                <a:tc hMerge="1">
                  <a:tcPr/>
                </a:tc>
                <a:tc hMerge="1">
                  <a:tcPr/>
                </a:tc>
                <a:tc hMerge="1">
                  <a:tcPr/>
                </a:tc>
                <a:tc hMerge="1">
                  <a:tcPr/>
                </a:tc>
                <a:tc hMerge="1">
                  <a:tcPr/>
                </a:tc>
                <a:tc hMerge="1">
                  <a:tcPr/>
                </a:tc>
              </a:tr>
              <a:tr h="552206">
                <a:tc>
                  <a:txBody>
                    <a:bodyPr/>
                    <a:lstStyle/>
                    <a:p>
                      <a:pPr algn="ctr" fontAlgn="ctr">
                        <a:buNone/>
                      </a:pPr>
                      <a:r>
                        <a:rPr lang="en-IN" sz="1200" u="none" strike="noStrike">
                          <a:effectLst/>
                        </a:rPr>
                        <a:t>10</a:t>
                      </a:r>
                      <a:endParaRPr lang="en-IN" sz="1200" b="1"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dirty="0">
                          <a:effectLst/>
                        </a:rPr>
                        <a:t>Rakesh Ganapathy Vs JCIT</a:t>
                      </a:r>
                      <a:endParaRPr lang="en-IN" sz="1200" b="0" i="0" u="none" strike="noStrike" dirty="0">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ITAT, Bangalore</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170 taxmann.com 239</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Headnote</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a:effectLst/>
                        </a:rPr>
                        <a:t>96</a:t>
                      </a:r>
                      <a:endParaRPr lang="en-IN" sz="1200" b="0" i="0" u="none" strike="noStrike">
                        <a:solidFill>
                          <a:srgbClr val="000000"/>
                        </a:solidFill>
                        <a:effectLst/>
                        <a:latin typeface="Book Antiqua" panose="02040602050305030304" pitchFamily="18" charset="0"/>
                      </a:endParaRPr>
                    </a:p>
                  </a:txBody>
                  <a:tcPr marL="9525" marR="9525" marT="9525" marB="0" anchor="ctr"/>
                </a:tc>
                <a:tc>
                  <a:txBody>
                    <a:bodyPr/>
                    <a:lstStyle/>
                    <a:p>
                      <a:pPr algn="ctr" fontAlgn="ctr">
                        <a:buNone/>
                      </a:pPr>
                      <a:r>
                        <a:rPr lang="en-IN" sz="1200" u="none" strike="noStrike" dirty="0">
                          <a:effectLst/>
                        </a:rPr>
                        <a:t>96-105</a:t>
                      </a:r>
                      <a:endParaRPr lang="en-IN" sz="1200" b="0" i="0" u="none" strike="noStrike" dirty="0">
                        <a:solidFill>
                          <a:srgbClr val="000000"/>
                        </a:solidFill>
                        <a:effectLst/>
                        <a:latin typeface="Book Antiqua" panose="02040602050305030304" pitchFamily="18" charset="0"/>
                      </a:endParaRPr>
                    </a:p>
                  </a:txBody>
                  <a:tcPr marL="9525" marR="9525" marT="9525" marB="0"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12191998" cy="6858001"/>
        </p:xfrm>
        <a:graphic>
          <a:graphicData uri="http://schemas.openxmlformats.org/drawingml/2006/table">
            <a:tbl>
              <a:tblPr>
                <a:tableStyleId>{5C22544A-7EE6-4342-B048-85BDC9FD1C3A}</a:tableStyleId>
              </a:tblPr>
              <a:tblGrid>
                <a:gridCol w="684401"/>
                <a:gridCol w="4040601"/>
                <a:gridCol w="2355920"/>
                <a:gridCol w="2527022"/>
                <a:gridCol w="1017828"/>
                <a:gridCol w="776532"/>
                <a:gridCol w="789694"/>
              </a:tblGrid>
              <a:tr h="412229">
                <a:tc gridSpan="7">
                  <a:txBody>
                    <a:bodyPr/>
                    <a:lstStyle/>
                    <a:p>
                      <a:pPr algn="ctr" fontAlgn="ctr">
                        <a:buNone/>
                      </a:pPr>
                      <a:r>
                        <a:rPr lang="en-IN" sz="1800" b="1" u="none" strike="noStrike" dirty="0">
                          <a:effectLst/>
                        </a:rPr>
                        <a:t>Invalid recording of satisfaction u/s 271D of the Act</a:t>
                      </a:r>
                      <a:endParaRPr lang="en-IN" sz="1800" b="1" i="0" u="none" strike="noStrike" dirty="0">
                        <a:solidFill>
                          <a:srgbClr val="000000"/>
                        </a:solidFill>
                        <a:effectLst/>
                        <a:latin typeface="Book Antiqua" panose="02040602050305030304" pitchFamily="18" charset="0"/>
                      </a:endParaRPr>
                    </a:p>
                  </a:txBody>
                  <a:tcPr marL="8536" marR="8536" marT="8536" marB="0" anchor="ctr"/>
                </a:tc>
                <a:tc hMerge="1">
                  <a:tcPr/>
                </a:tc>
                <a:tc hMerge="1">
                  <a:tcPr/>
                </a:tc>
                <a:tc hMerge="1">
                  <a:tcPr/>
                </a:tc>
                <a:tc hMerge="1">
                  <a:tcPr/>
                </a:tc>
                <a:tc hMerge="1">
                  <a:tcPr/>
                </a:tc>
                <a:tc hMerge="1">
                  <a:tcPr/>
                </a:tc>
              </a:tr>
              <a:tr h="412229">
                <a:tc>
                  <a:txBody>
                    <a:bodyPr/>
                    <a:lstStyle/>
                    <a:p>
                      <a:pPr algn="ctr" fontAlgn="ctr">
                        <a:buNone/>
                      </a:pPr>
                      <a:r>
                        <a:rPr lang="en-IN" sz="1100" u="none" strike="noStrike">
                          <a:effectLst/>
                        </a:rPr>
                        <a:t>11</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CIT Vs. Jai Laxmi Rice Mills</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Supreme Court of India</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64 taxmann.com 75</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Headnote</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106</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106-108</a:t>
                      </a:r>
                      <a:endParaRPr lang="en-IN" sz="1100" b="0" i="0" u="none" strike="noStrike">
                        <a:solidFill>
                          <a:srgbClr val="000000"/>
                        </a:solidFill>
                        <a:effectLst/>
                        <a:latin typeface="Book Antiqua" panose="02040602050305030304" pitchFamily="18" charset="0"/>
                      </a:endParaRPr>
                    </a:p>
                  </a:txBody>
                  <a:tcPr marL="8536" marR="8536" marT="8536" marB="0" anchor="ctr"/>
                </a:tc>
              </a:tr>
              <a:tr h="786985">
                <a:tc>
                  <a:txBody>
                    <a:bodyPr/>
                    <a:lstStyle/>
                    <a:p>
                      <a:pPr algn="ctr" fontAlgn="ctr">
                        <a:buNone/>
                      </a:pPr>
                      <a:r>
                        <a:rPr lang="en-IN" sz="1100" u="none" strike="noStrike">
                          <a:effectLst/>
                        </a:rPr>
                        <a:t>12</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Srinivasa Reddeppagari Vs. JCIT</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High Court of Telangana</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WP No. 44285 of 2022</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24 to 28</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124</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109-128</a:t>
                      </a:r>
                      <a:endParaRPr lang="en-IN" sz="1100" b="0" i="0" u="none" strike="noStrike">
                        <a:solidFill>
                          <a:srgbClr val="000000"/>
                        </a:solidFill>
                        <a:effectLst/>
                        <a:latin typeface="Book Antiqua" panose="02040602050305030304" pitchFamily="18" charset="0"/>
                      </a:endParaRPr>
                    </a:p>
                  </a:txBody>
                  <a:tcPr marL="8536" marR="8536" marT="8536" marB="0" anchor="ctr"/>
                </a:tc>
              </a:tr>
              <a:tr h="786985">
                <a:tc>
                  <a:txBody>
                    <a:bodyPr/>
                    <a:lstStyle/>
                    <a:p>
                      <a:pPr algn="ctr" fontAlgn="ctr">
                        <a:buNone/>
                      </a:pPr>
                      <a:r>
                        <a:rPr lang="en-IN" sz="1100" u="none" strike="noStrike">
                          <a:effectLst/>
                        </a:rPr>
                        <a:t>13</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Grandhi Sri Venkata Amarendra Vs. JCIT</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High Court of Andhra Pradesh</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167 taxmann.com 352</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8 &amp; 9</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132</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129-132</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a:txBody>
                    <a:bodyPr/>
                    <a:lstStyle/>
                    <a:p>
                      <a:pPr algn="ctr" fontAlgn="ctr">
                        <a:buNone/>
                      </a:pPr>
                      <a:r>
                        <a:rPr lang="en-IN" sz="1100" u="none" strike="noStrike">
                          <a:effectLst/>
                        </a:rPr>
                        <a:t>14</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Bhowmick Singh Vs. JCIT</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ITAT Raipur</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171 taxmann.com 575</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15</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141</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133-142</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a:txBody>
                    <a:bodyPr/>
                    <a:lstStyle/>
                    <a:p>
                      <a:pPr algn="ctr" fontAlgn="ctr">
                        <a:buNone/>
                      </a:pPr>
                      <a:r>
                        <a:rPr lang="en-IN" sz="1100" u="none" strike="noStrike">
                          <a:effectLst/>
                        </a:rPr>
                        <a:t>15</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Raja Reddy Nalla Vs. ACIT</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ITAT Hyderabad</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ITA No. 520/Hyd/2022</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14</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165</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143-167</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gridSpan="7">
                  <a:txBody>
                    <a:bodyPr/>
                    <a:lstStyle/>
                    <a:p>
                      <a:pPr algn="ctr" fontAlgn="b">
                        <a:buNone/>
                      </a:pPr>
                      <a:r>
                        <a:rPr lang="en-IN" sz="1600" b="1" u="none" strike="noStrike" dirty="0">
                          <a:effectLst/>
                        </a:rPr>
                        <a:t>Once the amount is recorded in Books of Accounts- No penalty u/s 271D of the Act</a:t>
                      </a:r>
                      <a:endParaRPr lang="en-IN" sz="1600" b="1" i="0" u="none" strike="noStrike" dirty="0">
                        <a:solidFill>
                          <a:srgbClr val="000000"/>
                        </a:solidFill>
                        <a:effectLst/>
                        <a:latin typeface="Book Antiqua" panose="02040602050305030304" pitchFamily="18" charset="0"/>
                      </a:endParaRPr>
                    </a:p>
                  </a:txBody>
                  <a:tcPr marL="8536" marR="8536" marT="8536" marB="0" anchor="b"/>
                </a:tc>
                <a:tc hMerge="1">
                  <a:tcPr/>
                </a:tc>
                <a:tc hMerge="1">
                  <a:tcPr/>
                </a:tc>
                <a:tc hMerge="1">
                  <a:tcPr/>
                </a:tc>
                <a:tc hMerge="1">
                  <a:tcPr/>
                </a:tc>
                <a:tc hMerge="1">
                  <a:tcPr/>
                </a:tc>
                <a:tc hMerge="1">
                  <a:tcPr/>
                </a:tc>
              </a:tr>
              <a:tr h="786985">
                <a:tc>
                  <a:txBody>
                    <a:bodyPr/>
                    <a:lstStyle/>
                    <a:p>
                      <a:pPr algn="ctr" fontAlgn="ctr">
                        <a:buNone/>
                      </a:pPr>
                      <a:r>
                        <a:rPr lang="en-IN" sz="1100" u="none" strike="noStrike">
                          <a:effectLst/>
                        </a:rPr>
                        <a:t>16</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Diwan Enterprises vs CIT </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High Court of Delhi </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[2000] 246 ITR 571 (Delhi)</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Headnote</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168</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168-174</a:t>
                      </a:r>
                      <a:endParaRPr lang="en-IN" sz="1100" b="0" i="0" u="none" strike="noStrike">
                        <a:solidFill>
                          <a:srgbClr val="000000"/>
                        </a:solidFill>
                        <a:effectLst/>
                        <a:latin typeface="Book Antiqua" panose="02040602050305030304" pitchFamily="18" charset="0"/>
                      </a:endParaRPr>
                    </a:p>
                  </a:txBody>
                  <a:tcPr marL="8536" marR="8536" marT="8536" marB="0" anchor="ctr"/>
                </a:tc>
              </a:tr>
              <a:tr h="786985">
                <a:tc>
                  <a:txBody>
                    <a:bodyPr/>
                    <a:lstStyle/>
                    <a:p>
                      <a:pPr algn="ctr" fontAlgn="ctr">
                        <a:buNone/>
                      </a:pPr>
                      <a:r>
                        <a:rPr lang="en-IN" sz="1100" u="none" strike="noStrike">
                          <a:effectLst/>
                        </a:rPr>
                        <a:t>17</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PCIT vs Aman Sharma</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High Court of Punjab and Haryana </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149 taxmann.com 377</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10</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177</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175-177</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a:txBody>
                    <a:bodyPr/>
                    <a:lstStyle/>
                    <a:p>
                      <a:pPr algn="ctr" fontAlgn="ctr">
                        <a:buNone/>
                      </a:pPr>
                      <a:r>
                        <a:rPr lang="en-IN" sz="1100" u="none" strike="noStrike">
                          <a:effectLst/>
                        </a:rPr>
                        <a:t>18</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CIT Vs Bhagwati Prasad Bajoria (HUF)</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High Court of Gauhati</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[2003] 133 Taxman 426 </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Headnote</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178</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178-182</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a:txBody>
                    <a:bodyPr/>
                    <a:lstStyle/>
                    <a:p>
                      <a:pPr algn="ctr" fontAlgn="ctr">
                        <a:buNone/>
                      </a:pPr>
                      <a:r>
                        <a:rPr lang="en-IN" sz="1100" u="none" strike="noStrike">
                          <a:effectLst/>
                        </a:rPr>
                        <a:t>19</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DCIT vs Deepak Kumar </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ITAT Delhi </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ITA No.1306/Del/2020</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5 &amp; 6</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185</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183-192</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a:txBody>
                    <a:bodyPr/>
                    <a:lstStyle/>
                    <a:p>
                      <a:pPr algn="ctr" fontAlgn="ctr">
                        <a:buNone/>
                      </a:pPr>
                      <a:r>
                        <a:rPr lang="en-IN" sz="1100" u="none" strike="noStrike">
                          <a:effectLst/>
                        </a:rPr>
                        <a:t>20</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DCIT vs M/s H.S Raghav Constructions </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ITAT Amritsar </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ITA No. 5/(Asr/2011</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8</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196</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ctr">
                        <a:buNone/>
                      </a:pPr>
                      <a:r>
                        <a:rPr lang="en-IN" sz="1100" u="none" strike="noStrike">
                          <a:effectLst/>
                        </a:rPr>
                        <a:t>193-196</a:t>
                      </a:r>
                      <a:endParaRPr lang="en-IN" sz="1100" b="0" i="0" u="none" strike="noStrike">
                        <a:solidFill>
                          <a:srgbClr val="000000"/>
                        </a:solidFill>
                        <a:effectLst/>
                        <a:latin typeface="Book Antiqua" panose="02040602050305030304" pitchFamily="18" charset="0"/>
                      </a:endParaRPr>
                    </a:p>
                  </a:txBody>
                  <a:tcPr marL="8536" marR="8536" marT="8536" marB="0" anchor="ctr"/>
                </a:tc>
              </a:tr>
              <a:tr h="412229">
                <a:tc>
                  <a:txBody>
                    <a:bodyPr/>
                    <a:lstStyle/>
                    <a:p>
                      <a:pPr algn="ctr" fontAlgn="ctr">
                        <a:buNone/>
                      </a:pPr>
                      <a:r>
                        <a:rPr lang="en-IN" sz="1100" u="none" strike="noStrike">
                          <a:effectLst/>
                        </a:rPr>
                        <a:t>21</a:t>
                      </a:r>
                      <a:endParaRPr lang="en-IN" sz="1100" b="1"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DCIT vs G.S. Entertainment </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a:effectLst/>
                        </a:rPr>
                        <a:t>ITAT Mumbai </a:t>
                      </a:r>
                      <a:endParaRPr lang="en-IN" sz="1100" b="0" i="0" u="none" strike="noStrike">
                        <a:solidFill>
                          <a:srgbClr val="000000"/>
                        </a:solidFill>
                        <a:effectLst/>
                        <a:latin typeface="Book Antiqua" panose="02040602050305030304" pitchFamily="18" charset="0"/>
                      </a:endParaRPr>
                    </a:p>
                  </a:txBody>
                  <a:tcPr marL="8536" marR="8536" marT="8536" marB="0" anchor="ctr"/>
                </a:tc>
                <a:tc>
                  <a:txBody>
                    <a:bodyPr/>
                    <a:lstStyle/>
                    <a:p>
                      <a:pPr algn="ctr" fontAlgn="b">
                        <a:buNone/>
                      </a:pPr>
                      <a:r>
                        <a:rPr lang="en-IN" sz="1100" u="none" strike="noStrike">
                          <a:effectLst/>
                        </a:rPr>
                        <a:t>28 SOT 39</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b">
                        <a:buNone/>
                      </a:pPr>
                      <a:r>
                        <a:rPr lang="en-IN" sz="1100" u="none" strike="noStrike">
                          <a:effectLst/>
                        </a:rPr>
                        <a:t>Headnote</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b">
                        <a:buNone/>
                      </a:pPr>
                      <a:r>
                        <a:rPr lang="en-IN" sz="1100" u="none" strike="noStrike">
                          <a:effectLst/>
                        </a:rPr>
                        <a:t>197</a:t>
                      </a:r>
                      <a:endParaRPr lang="en-IN" sz="1100" b="0" i="0" u="none" strike="noStrike">
                        <a:solidFill>
                          <a:srgbClr val="000000"/>
                        </a:solidFill>
                        <a:effectLst/>
                        <a:latin typeface="Book Antiqua" panose="02040602050305030304" pitchFamily="18" charset="0"/>
                      </a:endParaRPr>
                    </a:p>
                  </a:txBody>
                  <a:tcPr marL="8536" marR="8536" marT="8536" marB="0" anchor="b"/>
                </a:tc>
                <a:tc>
                  <a:txBody>
                    <a:bodyPr/>
                    <a:lstStyle/>
                    <a:p>
                      <a:pPr algn="ctr" fontAlgn="ctr">
                        <a:buNone/>
                      </a:pPr>
                      <a:r>
                        <a:rPr lang="en-IN" sz="1100" u="none" strike="noStrike" dirty="0">
                          <a:effectLst/>
                        </a:rPr>
                        <a:t>197-198</a:t>
                      </a:r>
                      <a:endParaRPr lang="en-IN" sz="1100" b="0" i="0" u="none" strike="noStrike" dirty="0">
                        <a:solidFill>
                          <a:srgbClr val="000000"/>
                        </a:solidFill>
                        <a:effectLst/>
                        <a:latin typeface="Book Antiqua" panose="02040602050305030304" pitchFamily="18" charset="0"/>
                      </a:endParaRPr>
                    </a:p>
                  </a:txBody>
                  <a:tcPr marL="8536" marR="8536" marT="8536" marB="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1550504" y="1862939"/>
            <a:ext cx="9409044" cy="2637183"/>
          </a:xfrm>
          <a:prstGeom prst="rect">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IN" dirty="0">
              <a:latin typeface="Calibri" panose="020F0502020204030204" pitchFamily="34" charset="0"/>
            </a:endParaRPr>
          </a:p>
        </p:txBody>
      </p:sp>
      <p:sp>
        <p:nvSpPr>
          <p:cNvPr id="3" name="Rectangle 2"/>
          <p:cNvSpPr/>
          <p:nvPr/>
        </p:nvSpPr>
        <p:spPr>
          <a:xfrm>
            <a:off x="3837952" y="2505670"/>
            <a:ext cx="4054187" cy="923330"/>
          </a:xfrm>
          <a:prstGeom prst="rect">
            <a:avLst/>
          </a:prstGeom>
          <a:noFill/>
          <a:effectLst>
            <a:innerShdw blurRad="63500" dist="50800" dir="13500000">
              <a:prstClr val="black">
                <a:alpha val="50000"/>
              </a:prstClr>
            </a:innerShdw>
          </a:effectLst>
        </p:spPr>
        <p:txBody>
          <a:bodyPr wrap="none" lIns="91440" tIns="45720" rIns="91440" bIns="45720">
            <a:spAutoFit/>
          </a:bodyPr>
          <a:lstStyle/>
          <a:p>
            <a:pPr algn="ctr"/>
            <a:r>
              <a:rPr lang="en-US" sz="5400" b="0" cap="none" spc="0" dirty="0">
                <a:ln w="0"/>
                <a:effectLst>
                  <a:reflection blurRad="6350" stA="53000" endA="300" endPos="35500" dir="5400000" sy="-90000" algn="bl" rotWithShape="0"/>
                </a:effectLst>
                <a:latin typeface="Cambria" panose="02040503050406030204" pitchFamily="34" charset="0"/>
                <a:ea typeface="Cambria" panose="02040503050406030204" pitchFamily="34" charset="0"/>
              </a:rPr>
              <a:t>THANKIYOU</a:t>
            </a:r>
            <a:endParaRPr lang="en-US" sz="5400" b="0" cap="none" spc="0" dirty="0">
              <a:ln w="0"/>
              <a:effectLst>
                <a:reflection blurRad="6350" stA="53000" endA="300" endPos="35500" dir="5400000" sy="-90000" algn="bl" rotWithShape="0"/>
              </a:effectLst>
              <a:latin typeface="Cambria" panose="02040503050406030204" pitchFamily="34" charset="0"/>
              <a:ea typeface="Cambria" panose="02040503050406030204" pitchFamily="34" charset="0"/>
            </a:endParaRPr>
          </a:p>
        </p:txBody>
      </p:sp>
      <p:sp>
        <p:nvSpPr>
          <p:cNvPr id="4" name="Rectangle 3"/>
          <p:cNvSpPr/>
          <p:nvPr/>
        </p:nvSpPr>
        <p:spPr>
          <a:xfrm>
            <a:off x="0" y="0"/>
            <a:ext cx="12192000" cy="6858000"/>
          </a:xfrm>
          <a:prstGeom prst="rect">
            <a:avLst/>
          </a:prstGeom>
          <a:solidFill>
            <a:srgbClr val="0E26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5" name="Parallelogram 4"/>
          <p:cNvSpPr/>
          <p:nvPr/>
        </p:nvSpPr>
        <p:spPr>
          <a:xfrm>
            <a:off x="8778240" y="0"/>
            <a:ext cx="3422241" cy="6858000"/>
          </a:xfrm>
          <a:prstGeom prst="parallelogram">
            <a:avLst/>
          </a:prstGeom>
          <a:solidFill>
            <a:srgbClr val="127C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6" name="Rectangle 5"/>
          <p:cNvSpPr/>
          <p:nvPr/>
        </p:nvSpPr>
        <p:spPr>
          <a:xfrm>
            <a:off x="8351520" y="0"/>
            <a:ext cx="97536" cy="6858000"/>
          </a:xfrm>
          <a:prstGeom prst="rect">
            <a:avLst/>
          </a:prstGeom>
          <a:solidFill>
            <a:srgbClr val="E68C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7" name="TextBox 6"/>
          <p:cNvSpPr txBox="1"/>
          <p:nvPr/>
        </p:nvSpPr>
        <p:spPr>
          <a:xfrm>
            <a:off x="3163165" y="914400"/>
            <a:ext cx="2086148" cy="923330"/>
          </a:xfrm>
          <a:prstGeom prst="rect">
            <a:avLst/>
          </a:prstGeom>
          <a:noFill/>
        </p:spPr>
        <p:txBody>
          <a:bodyPr wrap="none">
            <a:spAutoFit/>
          </a:bodyPr>
          <a:lstStyle/>
          <a:p>
            <a:pPr algn="ctr">
              <a:defRPr sz="3400" b="1">
                <a:solidFill>
                  <a:srgbClr val="FFFFFF"/>
                </a:solidFill>
                <a:latin typeface="Calibri" panose="020F0502020204030204"/>
              </a:defRPr>
            </a:pPr>
            <a:r>
              <a:rPr dirty="0"/>
              <a:t>Thank You</a:t>
            </a:r>
            <a:endParaRPr dirty="0"/>
          </a:p>
          <a:p>
            <a:pPr algn="ctr">
              <a:defRPr sz="2000">
                <a:solidFill>
                  <a:srgbClr val="DCE6EB"/>
                </a:solidFill>
                <a:latin typeface="Calibri" panose="020F0502020204030204"/>
              </a:defRPr>
            </a:pPr>
            <a:endParaRPr dirty="0"/>
          </a:p>
        </p:txBody>
      </p:sp>
      <p:sp>
        <p:nvSpPr>
          <p:cNvPr id="8" name="Rectangle 7"/>
          <p:cNvSpPr/>
          <p:nvPr/>
        </p:nvSpPr>
        <p:spPr>
          <a:xfrm>
            <a:off x="1828800" y="2286000"/>
            <a:ext cx="4572000" cy="38100"/>
          </a:xfrm>
          <a:prstGeom prst="rect">
            <a:avLst/>
          </a:prstGeom>
          <a:solidFill>
            <a:srgbClr val="E68C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9" name="TextBox 8"/>
          <p:cNvSpPr txBox="1"/>
          <p:nvPr/>
        </p:nvSpPr>
        <p:spPr>
          <a:xfrm>
            <a:off x="914400" y="2560320"/>
            <a:ext cx="6583680" cy="914400"/>
          </a:xfrm>
          <a:prstGeom prst="rect">
            <a:avLst/>
          </a:prstGeom>
          <a:noFill/>
        </p:spPr>
        <p:txBody>
          <a:bodyPr wrap="none">
            <a:spAutoFit/>
          </a:bodyPr>
          <a:lstStyle/>
          <a:p>
            <a:pPr algn="ctr">
              <a:defRPr sz="1600">
                <a:solidFill>
                  <a:srgbClr val="FFFFFF"/>
                </a:solidFill>
                <a:latin typeface="Calibri" panose="020F0502020204030204"/>
              </a:defRPr>
            </a:pPr>
            <a:r>
              <a:t>Income-tax Act, 1961  ⇄  Income-tax Act, 2025</a:t>
            </a:r>
            <a:br/>
            <a:r>
              <a:t>Penalty Provisions</a:t>
            </a:r>
          </a:p>
        </p:txBody>
      </p:sp>
      <p:pic>
        <p:nvPicPr>
          <p:cNvPr id="11" name="Picture 10"/>
          <p:cNvPicPr>
            <a:picLocks noChangeAspect="1"/>
          </p:cNvPicPr>
          <p:nvPr/>
        </p:nvPicPr>
        <p:blipFill>
          <a:blip r:embed="rId1"/>
          <a:stretch>
            <a:fillRect/>
          </a:stretch>
        </p:blipFill>
        <p:spPr>
          <a:xfrm>
            <a:off x="0" y="0"/>
            <a:ext cx="12192000" cy="6858000"/>
          </a:xfrm>
          <a:prstGeom prst="rect">
            <a:avLst/>
          </a:prstGeom>
        </p:spPr>
      </p:pic>
      <p:sp>
        <p:nvSpPr>
          <p:cNvPr id="12" name="TextBox 11"/>
          <p:cNvSpPr txBox="1"/>
          <p:nvPr/>
        </p:nvSpPr>
        <p:spPr>
          <a:xfrm>
            <a:off x="6723854" y="4423027"/>
            <a:ext cx="6299405" cy="954107"/>
          </a:xfrm>
          <a:prstGeom prst="rect">
            <a:avLst/>
          </a:prstGeom>
          <a:noFill/>
        </p:spPr>
        <p:txBody>
          <a:bodyPr wrap="square" rtlCol="0">
            <a:spAutoFit/>
          </a:bodyPr>
          <a:lstStyle/>
          <a:p>
            <a:pPr marL="457200" indent="-457200">
              <a:buFontTx/>
              <a:buChar char="-"/>
            </a:pPr>
            <a:r>
              <a:rPr lang="en-US" sz="2800" dirty="0">
                <a:solidFill>
                  <a:schemeClr val="bg1">
                    <a:lumMod val="95000"/>
                  </a:schemeClr>
                </a:solidFill>
                <a:latin typeface="Book Antiqua" panose="02040602050305030304" pitchFamily="18" charset="0"/>
                <a:cs typeface="Calibri" panose="020F0502020204030204" pitchFamily="34" charset="0"/>
              </a:rPr>
              <a:t>CA LAXMIKANTH RATHI</a:t>
            </a:r>
            <a:endParaRPr lang="en-US" sz="2800" dirty="0">
              <a:solidFill>
                <a:schemeClr val="bg1">
                  <a:lumMod val="95000"/>
                </a:schemeClr>
              </a:solidFill>
              <a:latin typeface="Book Antiqua" panose="02040602050305030304" pitchFamily="18" charset="0"/>
              <a:cs typeface="Calibri" panose="020F0502020204030204" pitchFamily="34" charset="0"/>
            </a:endParaRPr>
          </a:p>
          <a:p>
            <a:pPr marL="457200" indent="-457200">
              <a:buFontTx/>
              <a:buChar char="-"/>
            </a:pPr>
            <a:r>
              <a:rPr lang="en-US" sz="2800" dirty="0">
                <a:solidFill>
                  <a:schemeClr val="bg1">
                    <a:lumMod val="95000"/>
                  </a:schemeClr>
                </a:solidFill>
                <a:latin typeface="Book Antiqua" panose="02040602050305030304" pitchFamily="18" charset="0"/>
                <a:cs typeface="Calibri" panose="020F0502020204030204" pitchFamily="34" charset="0"/>
              </a:rPr>
              <a:t>Contact: 8121060396 </a:t>
            </a:r>
            <a:endParaRPr lang="en-IN" sz="2800" dirty="0">
              <a:solidFill>
                <a:schemeClr val="bg1">
                  <a:lumMod val="95000"/>
                </a:schemeClr>
              </a:solidFill>
              <a:latin typeface="Book Antiqua" panose="02040602050305030304" pitchFamily="18"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565392"/>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98756"/>
            <a:ext cx="4161183" cy="6565392"/>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66591" y="91440"/>
            <a:ext cx="4653965" cy="6565391"/>
          </a:xfrm>
          <a:prstGeom prst="rect">
            <a:avLst/>
          </a:prstGeom>
          <a:solidFill>
            <a:srgbClr val="FEF5E7"/>
          </a:solidFill>
          <a:ln w="6350">
            <a:solidFill>
              <a:srgbClr val="B0BEC5"/>
            </a:solidFill>
            <a:prstDash val="solid"/>
          </a:ln>
        </p:spPr>
        <p:txBody>
          <a:bodyPr/>
          <a:lstStyle/>
          <a:p>
            <a:pPr algn="just">
              <a:lnSpc>
                <a:spcPct val="150000"/>
              </a:lnSpc>
            </a:pPr>
            <a:r>
              <a:rPr lang="en-US" sz="1700" b="0" i="0" dirty="0">
                <a:solidFill>
                  <a:srgbClr val="1C1C24"/>
                </a:solidFill>
                <a:effectLst/>
                <a:latin typeface="Calibri" panose="020F0502020204030204" pitchFamily="34" charset="0"/>
              </a:rPr>
              <a:t>(2) The prescribed income-tax authority referred to in </a:t>
            </a:r>
            <a:r>
              <a:rPr lang="en-US" sz="1700" b="0" i="0" u="sng" dirty="0">
                <a:solidFill>
                  <a:srgbClr val="076BCF"/>
                </a:solidFill>
                <a:effectLst/>
                <a:latin typeface="Calibri" panose="020F0502020204030204" pitchFamily="34" charset="0"/>
              </a:rPr>
              <a:t>section 171(4)</a:t>
            </a:r>
            <a:r>
              <a:rPr lang="en-US" sz="1700" b="0" i="0" dirty="0">
                <a:solidFill>
                  <a:srgbClr val="1C1C24"/>
                </a:solidFill>
                <a:effectLst/>
                <a:latin typeface="Calibri" panose="020F0502020204030204" pitchFamily="34" charset="0"/>
              </a:rPr>
              <a:t> may impose a penalty of Rs. 5,00,000 on a person, if he fails to furnish the information and document required under the said section.</a:t>
            </a:r>
            <a:endParaRPr lang="en-IN" sz="1700" dirty="0">
              <a:solidFill>
                <a:srgbClr val="1C1C24"/>
              </a:solidFill>
              <a:latin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565391"/>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pic>
        <p:nvPicPr>
          <p:cNvPr id="10" name="Picture 9"/>
          <p:cNvPicPr>
            <a:picLocks noChangeAspect="1"/>
          </p:cNvPicPr>
          <p:nvPr/>
        </p:nvPicPr>
        <p:blipFill>
          <a:blip r:embed="rId1"/>
          <a:stretch>
            <a:fillRect/>
          </a:stretch>
        </p:blipFill>
        <p:spPr>
          <a:xfrm>
            <a:off x="4397871" y="73152"/>
            <a:ext cx="4622685" cy="3374138"/>
          </a:xfrm>
          <a:prstGeom prst="rect">
            <a:avLst/>
          </a:prstGeom>
        </p:spPr>
      </p:pic>
      <p:pic>
        <p:nvPicPr>
          <p:cNvPr id="14" name="Picture 13"/>
          <p:cNvPicPr>
            <a:picLocks noChangeAspect="1"/>
          </p:cNvPicPr>
          <p:nvPr/>
        </p:nvPicPr>
        <p:blipFill>
          <a:blip r:embed="rId2"/>
          <a:stretch>
            <a:fillRect/>
          </a:stretch>
        </p:blipFill>
        <p:spPr>
          <a:xfrm>
            <a:off x="4397871" y="3407284"/>
            <a:ext cx="4653965" cy="32129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565392"/>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98756"/>
            <a:ext cx="4161183" cy="6565392"/>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13183" y="164592"/>
            <a:ext cx="4653965" cy="6565391"/>
          </a:xfrm>
          <a:prstGeom prst="rect">
            <a:avLst/>
          </a:prstGeom>
          <a:solidFill>
            <a:srgbClr val="FEF5E7"/>
          </a:solidFill>
          <a:ln w="6350">
            <a:solidFill>
              <a:srgbClr val="B0BEC5"/>
            </a:solidFill>
            <a:prstDash val="solid"/>
          </a:ln>
        </p:spPr>
        <p:txBody>
          <a:bodyPr/>
          <a:lstStyle/>
          <a:p>
            <a:pPr algn="just">
              <a:lnSpc>
                <a:spcPct val="150000"/>
              </a:lnSpc>
            </a:pPr>
            <a:r>
              <a:rPr lang="en-US" sz="1700" b="0" i="0" dirty="0">
                <a:solidFill>
                  <a:srgbClr val="1C1C24"/>
                </a:solidFill>
                <a:effectLst/>
                <a:latin typeface="Calibri" panose="020F0502020204030204" pitchFamily="34" charset="0"/>
              </a:rPr>
              <a:t>(2) The prescribed income-tax authority referred to in </a:t>
            </a:r>
            <a:r>
              <a:rPr lang="en-US" sz="1700" b="0" i="0" u="sng" dirty="0">
                <a:solidFill>
                  <a:srgbClr val="076BCF"/>
                </a:solidFill>
                <a:effectLst/>
                <a:latin typeface="Calibri" panose="020F0502020204030204" pitchFamily="34" charset="0"/>
              </a:rPr>
              <a:t>section 171(4)</a:t>
            </a:r>
            <a:r>
              <a:rPr lang="en-US" sz="1700" b="0" i="0" dirty="0">
                <a:solidFill>
                  <a:srgbClr val="1C1C24"/>
                </a:solidFill>
                <a:effectLst/>
                <a:latin typeface="Calibri" panose="020F0502020204030204" pitchFamily="34" charset="0"/>
              </a:rPr>
              <a:t> may impose a penalty of Rs. 5,00,000 on a person, if he fails to furnish the information and document required under the said section.</a:t>
            </a:r>
            <a:endParaRPr lang="en-IN" sz="1700" dirty="0">
              <a:solidFill>
                <a:srgbClr val="1C1C24"/>
              </a:solidFill>
              <a:latin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565391"/>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pic>
        <p:nvPicPr>
          <p:cNvPr id="12" name="Picture 11"/>
          <p:cNvPicPr>
            <a:picLocks noChangeAspect="1"/>
          </p:cNvPicPr>
          <p:nvPr/>
        </p:nvPicPr>
        <p:blipFill>
          <a:blip r:embed="rId1"/>
          <a:stretch>
            <a:fillRect/>
          </a:stretch>
        </p:blipFill>
        <p:spPr>
          <a:xfrm>
            <a:off x="4346583" y="73151"/>
            <a:ext cx="4611421" cy="3374137"/>
          </a:xfrm>
          <a:prstGeom prst="rect">
            <a:avLst/>
          </a:prstGeom>
        </p:spPr>
      </p:pic>
      <p:pic>
        <p:nvPicPr>
          <p:cNvPr id="16" name="Picture 15"/>
          <p:cNvPicPr>
            <a:picLocks noChangeAspect="1"/>
          </p:cNvPicPr>
          <p:nvPr/>
        </p:nvPicPr>
        <p:blipFill>
          <a:blip r:embed="rId2"/>
          <a:stretch>
            <a:fillRect/>
          </a:stretch>
        </p:blipFill>
        <p:spPr>
          <a:xfrm>
            <a:off x="4329487" y="3465575"/>
            <a:ext cx="4611421" cy="3256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565392"/>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98756"/>
            <a:ext cx="4161183" cy="6565392"/>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66591" y="91440"/>
            <a:ext cx="4653965" cy="6565391"/>
          </a:xfrm>
          <a:prstGeom prst="rect">
            <a:avLst/>
          </a:prstGeom>
          <a:solidFill>
            <a:srgbClr val="FEF5E7"/>
          </a:solidFill>
          <a:ln w="6350">
            <a:solidFill>
              <a:srgbClr val="B0BEC5"/>
            </a:solidFill>
            <a:prstDash val="solid"/>
          </a:ln>
        </p:spPr>
        <p:txBody>
          <a:bodyPr/>
          <a:lstStyle/>
          <a:p>
            <a:pPr algn="just">
              <a:lnSpc>
                <a:spcPct val="150000"/>
              </a:lnSpc>
            </a:pPr>
            <a:r>
              <a:rPr lang="en-US" sz="1700" b="0" i="0" dirty="0">
                <a:solidFill>
                  <a:srgbClr val="1C1C24"/>
                </a:solidFill>
                <a:effectLst/>
                <a:latin typeface="Calibri" panose="020F0502020204030204" pitchFamily="34" charset="0"/>
              </a:rPr>
              <a:t>(2) The prescribed income-tax authority referred to in </a:t>
            </a:r>
            <a:r>
              <a:rPr lang="en-US" sz="1700" b="0" i="0" u="sng" dirty="0">
                <a:solidFill>
                  <a:srgbClr val="076BCF"/>
                </a:solidFill>
                <a:effectLst/>
                <a:latin typeface="Calibri" panose="020F0502020204030204" pitchFamily="34" charset="0"/>
              </a:rPr>
              <a:t>section 171(4)</a:t>
            </a:r>
            <a:r>
              <a:rPr lang="en-US" sz="1700" b="0" i="0" dirty="0">
                <a:solidFill>
                  <a:srgbClr val="1C1C24"/>
                </a:solidFill>
                <a:effectLst/>
                <a:latin typeface="Calibri" panose="020F0502020204030204" pitchFamily="34" charset="0"/>
              </a:rPr>
              <a:t> may impose a penalty of Rs. 5,00,000 on a person, if he fails to furnish the information and document required under the said section.</a:t>
            </a:r>
            <a:endParaRPr lang="en-IN" sz="1700" dirty="0">
              <a:solidFill>
                <a:srgbClr val="1C1C24"/>
              </a:solidFill>
              <a:latin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565391"/>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pic>
        <p:nvPicPr>
          <p:cNvPr id="10" name="Picture 9"/>
          <p:cNvPicPr>
            <a:picLocks noChangeAspect="1"/>
          </p:cNvPicPr>
          <p:nvPr/>
        </p:nvPicPr>
        <p:blipFill>
          <a:blip r:embed="rId1"/>
          <a:stretch>
            <a:fillRect/>
          </a:stretch>
        </p:blipFill>
        <p:spPr>
          <a:xfrm>
            <a:off x="4398927" y="123374"/>
            <a:ext cx="4621629" cy="2734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rPr>
              <a:t>2</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2676939" y="0"/>
            <a:ext cx="9301701" cy="658368"/>
          </a:xfrm>
          <a:prstGeom prst="rect">
            <a:avLst/>
          </a:prstGeom>
          <a:noFill/>
        </p:spPr>
        <p:txBody>
          <a:bodyPr wrap="square" lIns="0" tIns="0" rIns="0" bIns="0" rtlCol="0" anchor="ctr"/>
          <a:lstStyle/>
          <a:p>
            <a:pPr marL="0" indent="0" algn="l">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Immunity from Penalty under section 270A.</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270AA of ITA, 1961.</a:t>
            </a:r>
            <a:endParaRPr lang="en-US" dirty="0">
              <a:latin typeface="Calibri" panose="020F0502020204030204" pitchFamily="34" charset="0"/>
            </a:endParaRPr>
          </a:p>
        </p:txBody>
      </p:sp>
      <p:sp>
        <p:nvSpPr>
          <p:cNvPr id="17" name="Shape 15"/>
          <p:cNvSpPr/>
          <p:nvPr/>
        </p:nvSpPr>
        <p:spPr>
          <a:xfrm>
            <a:off x="132520" y="1115568"/>
            <a:ext cx="4161183" cy="5724144"/>
          </a:xfrm>
          <a:prstGeom prst="rect">
            <a:avLst/>
          </a:prstGeom>
          <a:solidFill>
            <a:srgbClr val="EAF5EA"/>
          </a:solidFill>
          <a:ln w="6350">
            <a:solidFill>
              <a:srgbClr val="B0BEC5"/>
            </a:solidFill>
            <a:prstDash val="solid"/>
          </a:ln>
        </p:spPr>
        <p:txBody>
          <a:bodyPr/>
          <a:lstStyle/>
          <a:p>
            <a:pPr marL="342900" indent="-342900" algn="just">
              <a:lnSpc>
                <a:spcPct val="150000"/>
              </a:lnSpc>
              <a:buFont typeface="+mj-lt"/>
              <a:buAutoNum type="arabicParenR"/>
            </a:pPr>
            <a:r>
              <a:rPr lang="en-US" sz="1200" dirty="0">
                <a:latin typeface="Calibri" panose="020F0502020204030204" pitchFamily="34" charset="0"/>
                <a:cs typeface="Calibri" panose="020F0502020204030204" pitchFamily="34" charset="0"/>
              </a:rPr>
              <a:t>An assessee may make an application to the Assessing Officer to grant immunity from imposition or, as the case may be, waiver of penalty under </a:t>
            </a:r>
            <a:r>
              <a:rPr lang="en-US" sz="1200" u="sng" dirty="0">
                <a:latin typeface="Calibri" panose="020F0502020204030204" pitchFamily="34" charset="0"/>
                <a:cs typeface="Calibri" panose="020F0502020204030204" pitchFamily="34" charset="0"/>
              </a:rPr>
              <a:t>section 270A</a:t>
            </a:r>
            <a:r>
              <a:rPr lang="en-US" sz="1200" dirty="0">
                <a:latin typeface="Calibri" panose="020F0502020204030204" pitchFamily="34" charset="0"/>
                <a:cs typeface="Calibri" panose="020F0502020204030204" pitchFamily="34" charset="0"/>
              </a:rPr>
              <a:t> and immunity from initiation of proceedings under </a:t>
            </a:r>
            <a:r>
              <a:rPr lang="en-US" sz="1200" u="sng" dirty="0">
                <a:latin typeface="Calibri" panose="020F0502020204030204" pitchFamily="34" charset="0"/>
                <a:cs typeface="Calibri" panose="020F0502020204030204" pitchFamily="34" charset="0"/>
              </a:rPr>
              <a:t>section 276C</a:t>
            </a:r>
            <a:r>
              <a:rPr lang="en-US" sz="1200" dirty="0">
                <a:latin typeface="Calibri" panose="020F0502020204030204" pitchFamily="34" charset="0"/>
                <a:cs typeface="Calibri" panose="020F0502020204030204" pitchFamily="34" charset="0"/>
              </a:rPr>
              <a:t> or </a:t>
            </a:r>
            <a:r>
              <a:rPr lang="en-US" sz="1200" u="sng" dirty="0">
                <a:latin typeface="Calibri" panose="020F0502020204030204" pitchFamily="34" charset="0"/>
                <a:cs typeface="Calibri" panose="020F0502020204030204" pitchFamily="34" charset="0"/>
              </a:rPr>
              <a:t>section 276CC</a:t>
            </a:r>
            <a:r>
              <a:rPr lang="en-US" sz="1200" dirty="0">
                <a:latin typeface="Calibri" panose="020F0502020204030204" pitchFamily="34" charset="0"/>
                <a:cs typeface="Calibri" panose="020F0502020204030204" pitchFamily="34" charset="0"/>
              </a:rPr>
              <a:t>, if he fulfils the following conditions, namely: —</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cs typeface="Calibri" panose="020F0502020204030204" pitchFamily="34" charset="0"/>
              </a:rPr>
              <a:t>the tax and interest payable as per the order of assessment under sub-section (3) of </a:t>
            </a:r>
            <a:r>
              <a:rPr lang="en-US" sz="1200" u="sng" dirty="0">
                <a:latin typeface="Calibri" panose="020F0502020204030204" pitchFamily="34" charset="0"/>
                <a:cs typeface="Calibri" panose="020F0502020204030204" pitchFamily="34" charset="0"/>
              </a:rPr>
              <a:t>section 143</a:t>
            </a:r>
            <a:r>
              <a:rPr lang="en-US" sz="1200" dirty="0">
                <a:latin typeface="Calibri" panose="020F0502020204030204" pitchFamily="34" charset="0"/>
                <a:cs typeface="Calibri" panose="020F0502020204030204" pitchFamily="34" charset="0"/>
              </a:rPr>
              <a:t> or reassessment under </a:t>
            </a:r>
            <a:r>
              <a:rPr lang="en-US" sz="1200" u="sng" dirty="0">
                <a:latin typeface="Calibri" panose="020F0502020204030204" pitchFamily="34" charset="0"/>
                <a:cs typeface="Calibri" panose="020F0502020204030204" pitchFamily="34" charset="0"/>
              </a:rPr>
              <a:t>section 147</a:t>
            </a:r>
            <a:r>
              <a:rPr lang="en-US" sz="1200" dirty="0">
                <a:latin typeface="Calibri" panose="020F0502020204030204" pitchFamily="34" charset="0"/>
                <a:cs typeface="Calibri" panose="020F0502020204030204" pitchFamily="34" charset="0"/>
              </a:rPr>
              <a:t> has been paid within the period specified in the notice of demand;</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b="1" dirty="0">
                <a:latin typeface="Calibri" panose="020F0502020204030204" pitchFamily="34" charset="0"/>
                <a:cs typeface="Calibri" panose="020F0502020204030204" pitchFamily="34" charset="0"/>
              </a:rPr>
              <a:t>where penalty has been levied or, as the case may be, leviable under the circumstances referred to in sub-section (9) of </a:t>
            </a:r>
            <a:r>
              <a:rPr lang="en-US" sz="1200" b="1" u="sng" dirty="0">
                <a:latin typeface="Calibri" panose="020F0502020204030204" pitchFamily="34" charset="0"/>
                <a:cs typeface="Calibri" panose="020F0502020204030204" pitchFamily="34" charset="0"/>
              </a:rPr>
              <a:t>section 270A</a:t>
            </a:r>
            <a:r>
              <a:rPr lang="en-US" sz="1200" b="1" dirty="0">
                <a:latin typeface="Calibri" panose="020F0502020204030204" pitchFamily="34" charset="0"/>
                <a:cs typeface="Calibri" panose="020F0502020204030204" pitchFamily="34" charset="0"/>
              </a:rPr>
              <a:t>, additional income-tax amounting to one hundred per cent of the amount of tax payable on under-reported income has been paid within the period specified in the notice of demand, in lieu of such penalty; and  ( WEF 01.03.2026)</a:t>
            </a:r>
            <a:endParaRPr lang="en-US" sz="1200" b="1"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cs typeface="Calibri" panose="020F0502020204030204" pitchFamily="34" charset="0"/>
              </a:rPr>
              <a:t>no appeal has been filed against the order referred to in clauses (a) and (b).</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An application referred to in sub-section (1) shall be made </a:t>
            </a:r>
            <a:endParaRPr lang="en-US" sz="1200" dirty="0">
              <a:latin typeface="Calibri" panose="020F0502020204030204" pitchFamily="34" charset="0"/>
              <a:cs typeface="Calibri" panose="020F0502020204030204" pitchFamily="34" charset="0"/>
            </a:endParaRPr>
          </a:p>
          <a:p>
            <a:pPr algn="just">
              <a:lnSpc>
                <a:spcPct val="150000"/>
              </a:lnSpc>
            </a:pPr>
            <a:br>
              <a:rPr lang="en-US" sz="1300" dirty="0">
                <a:latin typeface="Calibri" panose="020F0502020204030204" pitchFamily="34" charset="0"/>
                <a:cs typeface="Calibri" panose="020F0502020204030204" pitchFamily="34" charset="0"/>
              </a:rPr>
            </a:br>
            <a:endParaRPr lang="en-IN" sz="1300" dirty="0">
              <a:latin typeface="Calibri" panose="020F0502020204030204" pitchFamily="34" charset="0"/>
              <a:cs typeface="Calibri" panose="020F0502020204030204" pitchFamily="34" charset="0"/>
            </a:endParaRPr>
          </a:p>
        </p:txBody>
      </p:sp>
      <p:sp>
        <p:nvSpPr>
          <p:cNvPr id="18" name="Text 16"/>
          <p:cNvSpPr/>
          <p:nvPr/>
        </p:nvSpPr>
        <p:spPr>
          <a:xfrm>
            <a:off x="132520" y="1115568"/>
            <a:ext cx="4161183" cy="5548579"/>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440 of ITA, 2025.</a:t>
            </a:r>
            <a:endParaRPr lang="en-US" dirty="0">
              <a:latin typeface="Calibri" panose="020F0502020204030204" pitchFamily="34" charset="0"/>
            </a:endParaRPr>
          </a:p>
        </p:txBody>
      </p:sp>
      <p:sp>
        <p:nvSpPr>
          <p:cNvPr id="22" name="Shape 20"/>
          <p:cNvSpPr/>
          <p:nvPr/>
        </p:nvSpPr>
        <p:spPr>
          <a:xfrm>
            <a:off x="4366591" y="1115566"/>
            <a:ext cx="4653965" cy="5724144"/>
          </a:xfrm>
          <a:prstGeom prst="rect">
            <a:avLst/>
          </a:prstGeom>
          <a:solidFill>
            <a:srgbClr val="FEF5E7"/>
          </a:solidFill>
          <a:ln w="6350">
            <a:solidFill>
              <a:srgbClr val="B0BEC5"/>
            </a:solidFill>
            <a:prstDash val="solid"/>
          </a:ln>
        </p:spPr>
        <p:txBody>
          <a:bodyPr/>
          <a:lstStyle/>
          <a:p>
            <a:pPr marL="342900" indent="-342900" algn="just">
              <a:lnSpc>
                <a:spcPct val="150000"/>
              </a:lnSpc>
              <a:buFont typeface="+mj-lt"/>
              <a:buAutoNum type="arabicParenR"/>
            </a:pPr>
            <a:r>
              <a:rPr lang="en-US" sz="1200" dirty="0">
                <a:latin typeface="Calibri" panose="020F0502020204030204" pitchFamily="34" charset="0"/>
                <a:cs typeface="Calibri" panose="020F0502020204030204" pitchFamily="34" charset="0"/>
              </a:rPr>
              <a:t>An assessee may make an application to the AO to grant waiver of penalty levied under </a:t>
            </a:r>
            <a:r>
              <a:rPr lang="en-US" sz="1200" u="sng" dirty="0">
                <a:latin typeface="Calibri" panose="020F0502020204030204" pitchFamily="34" charset="0"/>
                <a:cs typeface="Calibri" panose="020F0502020204030204" pitchFamily="34" charset="0"/>
              </a:rPr>
              <a:t>section 439</a:t>
            </a:r>
            <a:r>
              <a:rPr lang="en-US" sz="1200" dirty="0">
                <a:latin typeface="Calibri" panose="020F0502020204030204" pitchFamily="34" charset="0"/>
                <a:cs typeface="Calibri" panose="020F0502020204030204" pitchFamily="34" charset="0"/>
              </a:rPr>
              <a:t> and immunity from initiation of proceedings under </a:t>
            </a:r>
            <a:r>
              <a:rPr lang="en-US" sz="1200" u="sng" dirty="0">
                <a:latin typeface="Calibri" panose="020F0502020204030204" pitchFamily="34" charset="0"/>
                <a:cs typeface="Calibri" panose="020F0502020204030204" pitchFamily="34" charset="0"/>
              </a:rPr>
              <a:t>section 478</a:t>
            </a:r>
            <a:r>
              <a:rPr lang="en-US" sz="1200" dirty="0">
                <a:latin typeface="Calibri" panose="020F0502020204030204" pitchFamily="34" charset="0"/>
                <a:cs typeface="Calibri" panose="020F0502020204030204" pitchFamily="34" charset="0"/>
              </a:rPr>
              <a:t> or </a:t>
            </a:r>
            <a:r>
              <a:rPr lang="en-US" sz="1200" u="sng" dirty="0">
                <a:latin typeface="Calibri" panose="020F0502020204030204" pitchFamily="34" charset="0"/>
                <a:cs typeface="Calibri" panose="020F0502020204030204" pitchFamily="34" charset="0"/>
              </a:rPr>
              <a:t>479</a:t>
            </a:r>
            <a:r>
              <a:rPr lang="en-US" sz="1200" dirty="0">
                <a:latin typeface="Calibri" panose="020F0502020204030204" pitchFamily="34" charset="0"/>
                <a:cs typeface="Calibri" panose="020F0502020204030204" pitchFamily="34" charset="0"/>
              </a:rPr>
              <a:t> on fulfilment of the following conditions: ––</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cs typeface="Calibri" panose="020F0502020204030204" pitchFamily="34" charset="0"/>
              </a:rPr>
              <a:t>the tax and interest payable as per the order of assessment under </a:t>
            </a:r>
            <a:r>
              <a:rPr lang="en-US" sz="1200" u="sng" dirty="0">
                <a:latin typeface="Calibri" panose="020F0502020204030204" pitchFamily="34" charset="0"/>
                <a:cs typeface="Calibri" panose="020F0502020204030204" pitchFamily="34" charset="0"/>
              </a:rPr>
              <a:t>section 270(10)</a:t>
            </a:r>
            <a:r>
              <a:rPr lang="en-US" sz="1200" dirty="0">
                <a:latin typeface="Calibri" panose="020F0502020204030204" pitchFamily="34" charset="0"/>
                <a:cs typeface="Calibri" panose="020F0502020204030204" pitchFamily="34" charset="0"/>
              </a:rPr>
              <a:t> or reassessment under </a:t>
            </a:r>
            <a:r>
              <a:rPr lang="en-US" sz="1200" u="sng" dirty="0">
                <a:latin typeface="Calibri" panose="020F0502020204030204" pitchFamily="34" charset="0"/>
                <a:cs typeface="Calibri" panose="020F0502020204030204" pitchFamily="34" charset="0"/>
              </a:rPr>
              <a:t>section 279</a:t>
            </a:r>
            <a:r>
              <a:rPr lang="en-US" sz="1200" dirty="0">
                <a:latin typeface="Calibri" panose="020F0502020204030204" pitchFamily="34" charset="0"/>
                <a:cs typeface="Calibri" panose="020F0502020204030204" pitchFamily="34" charset="0"/>
              </a:rPr>
              <a:t>, has been paid within the period specified in the notice of demand;</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cs typeface="Calibri" panose="020F0502020204030204" pitchFamily="34" charset="0"/>
              </a:rPr>
              <a:t>where penalty has been levied under the circumstances referred to in </a:t>
            </a:r>
            <a:r>
              <a:rPr lang="en-US" sz="1200" u="sng" dirty="0">
                <a:latin typeface="Calibri" panose="020F0502020204030204" pitchFamily="34" charset="0"/>
                <a:cs typeface="Calibri" panose="020F0502020204030204" pitchFamily="34" charset="0"/>
              </a:rPr>
              <a:t>section 439(11)(a)</a:t>
            </a:r>
            <a:r>
              <a:rPr lang="en-US" sz="1200" dirty="0">
                <a:latin typeface="Calibri" panose="020F0502020204030204" pitchFamily="34" charset="0"/>
                <a:cs typeface="Calibri" panose="020F0502020204030204" pitchFamily="34" charset="0"/>
              </a:rPr>
              <a:t> to (f), additional income-tax amounting to 100% of the amount of tax payable on under-reported income has been paid within the period specified in the notice of demand, in lieu of such penalty;</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cs typeface="Calibri" panose="020F0502020204030204" pitchFamily="34" charset="0"/>
              </a:rPr>
              <a:t>where penalty has been levied under the circumstances referred to in </a:t>
            </a:r>
            <a:r>
              <a:rPr lang="en-US" sz="1200" u="sng" dirty="0">
                <a:latin typeface="Calibri" panose="020F0502020204030204" pitchFamily="34" charset="0"/>
                <a:cs typeface="Calibri" panose="020F0502020204030204" pitchFamily="34" charset="0"/>
              </a:rPr>
              <a:t>section 439(11)(g)</a:t>
            </a:r>
            <a:r>
              <a:rPr lang="en-US" sz="1200" dirty="0">
                <a:latin typeface="Calibri" panose="020F0502020204030204" pitchFamily="34" charset="0"/>
                <a:cs typeface="Calibri" panose="020F0502020204030204" pitchFamily="34" charset="0"/>
              </a:rPr>
              <a:t>, additional income-tax amounting to 120% of the amount of tax payable on under-reported income has been paid within the period specified in the notice of demand, in lieu of such penalty; and</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lphaLcParenR"/>
            </a:pPr>
            <a:r>
              <a:rPr lang="en-US" sz="1200" dirty="0">
                <a:latin typeface="Calibri" panose="020F0502020204030204" pitchFamily="34" charset="0"/>
                <a:cs typeface="Calibri" panose="020F0502020204030204" pitchFamily="34" charset="0"/>
              </a:rPr>
              <a:t>no appeal been filed against the order of re or assessment and levy of penalty referred to in clauses (a), (b) and (c).</a:t>
            </a:r>
            <a:endParaRPr lang="en-IN" sz="12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05392"/>
            <a:ext cx="2965772" cy="363150"/>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717609"/>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200" dirty="0">
                <a:latin typeface="Calibri" panose="020F0502020204030204" pitchFamily="34" charset="0"/>
                <a:cs typeface="Calibri" panose="020F0502020204030204" pitchFamily="34" charset="0"/>
              </a:rPr>
              <a:t>Section reference updated from Section </a:t>
            </a:r>
            <a:r>
              <a:rPr lang="en-US" sz="1200" b="1" dirty="0">
                <a:latin typeface="Calibri" panose="020F0502020204030204" pitchFamily="34" charset="0"/>
                <a:cs typeface="Calibri" panose="020F0502020204030204" pitchFamily="34" charset="0"/>
              </a:rPr>
              <a:t>270AA</a:t>
            </a:r>
            <a:r>
              <a:rPr lang="en-US" sz="1200" dirty="0">
                <a:latin typeface="Calibri" panose="020F0502020204030204" pitchFamily="34" charset="0"/>
                <a:cs typeface="Calibri" panose="020F0502020204030204" pitchFamily="34" charset="0"/>
              </a:rPr>
              <a:t> to Section </a:t>
            </a:r>
            <a:r>
              <a:rPr lang="en-US" sz="1200" b="1" dirty="0">
                <a:latin typeface="Calibri" panose="020F0502020204030204" pitchFamily="34" charset="0"/>
                <a:cs typeface="Calibri" panose="020F0502020204030204" pitchFamily="34" charset="0"/>
              </a:rPr>
              <a:t>440.</a:t>
            </a:r>
            <a:endParaRPr lang="en-US" sz="1200" b="1"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200" b="1" dirty="0">
                <a:latin typeface="Calibri" panose="020F0502020204030204" pitchFamily="34" charset="0"/>
                <a:cs typeface="Calibri" panose="020F0502020204030204" pitchFamily="34" charset="0"/>
              </a:rPr>
              <a:t>Additional income-tax for waiver increased to 120%</a:t>
            </a:r>
            <a:r>
              <a:rPr lang="en-US" sz="1200" dirty="0">
                <a:latin typeface="Calibri" panose="020F0502020204030204" pitchFamily="34" charset="0"/>
                <a:cs typeface="Calibri" panose="020F0502020204030204" pitchFamily="34" charset="0"/>
              </a:rPr>
              <a:t> (from </a:t>
            </a:r>
            <a:r>
              <a:rPr lang="en-US" sz="1200" b="1" dirty="0">
                <a:latin typeface="Calibri" panose="020F0502020204030204" pitchFamily="34" charset="0"/>
                <a:cs typeface="Calibri" panose="020F0502020204030204" pitchFamily="34" charset="0"/>
              </a:rPr>
              <a:t>100%</a:t>
            </a:r>
            <a:r>
              <a:rPr lang="en-US" sz="1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for cases covered under Section 439(11)(g)</a:t>
            </a:r>
            <a:r>
              <a:rPr lang="en-US" sz="1200" dirty="0">
                <a:latin typeface="Calibri" panose="020F0502020204030204" pitchFamily="34" charset="0"/>
                <a:cs typeface="Calibri" panose="020F0502020204030204" pitchFamily="34" charset="0"/>
              </a:rPr>
              <a:t> (new category of misreporting)</a:t>
            </a:r>
            <a:endParaRPr lang="en-US" sz="1200" dirty="0">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200" b="1" dirty="0">
                <a:latin typeface="Calibri" panose="020F0502020204030204" pitchFamily="34" charset="0"/>
                <a:cs typeface="Calibri" panose="020F0502020204030204" pitchFamily="34" charset="0"/>
              </a:rPr>
              <a:t>100% additional income-tax continues</a:t>
            </a:r>
            <a:r>
              <a:rPr lang="en-US" sz="1200" dirty="0">
                <a:latin typeface="Calibri" panose="020F0502020204030204" pitchFamily="34" charset="0"/>
                <a:cs typeface="Calibri" panose="020F0502020204030204" pitchFamily="34" charset="0"/>
              </a:rPr>
              <a:t> for other misreporting cases under </a:t>
            </a:r>
            <a:r>
              <a:rPr lang="en-US" sz="1200" b="1" dirty="0">
                <a:latin typeface="Calibri" panose="020F0502020204030204" pitchFamily="34" charset="0"/>
                <a:cs typeface="Calibri" panose="020F0502020204030204" pitchFamily="34" charset="0"/>
              </a:rPr>
              <a:t>Section 439(11)(a) to (f)</a:t>
            </a:r>
            <a:r>
              <a:rPr lang="en-IN" sz="1200" b="1" dirty="0">
                <a:solidFill>
                  <a:srgbClr val="1C1C24"/>
                </a:solidFill>
                <a:latin typeface="Calibri" panose="020F0502020204030204" pitchFamily="34" charset="0"/>
                <a:cs typeface="Calibri" panose="020F0502020204030204" pitchFamily="34" charset="0"/>
              </a:rPr>
              <a:t>.</a:t>
            </a:r>
            <a:endParaRPr lang="en-US" sz="12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17" name="Shape 15"/>
          <p:cNvSpPr/>
          <p:nvPr/>
        </p:nvSpPr>
        <p:spPr>
          <a:xfrm>
            <a:off x="132520" y="91440"/>
            <a:ext cx="4161183" cy="6748272"/>
          </a:xfrm>
          <a:prstGeom prst="rect">
            <a:avLst/>
          </a:prstGeom>
          <a:solidFill>
            <a:srgbClr val="EAF5EA"/>
          </a:solidFill>
          <a:ln w="6350">
            <a:solidFill>
              <a:srgbClr val="B0BEC5"/>
            </a:solidFill>
            <a:prstDash val="solid"/>
          </a:ln>
        </p:spPr>
        <p:txBody>
          <a:bodyPr/>
          <a:lstStyle/>
          <a:p>
            <a:pPr marL="342900" indent="-3429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within one month from the end of the month in which the order referred to in clause (a) and clause (b) of the said sub-section has been received by the assessee, in such form and verified in such manner, as may be prescribed.</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The AO shall, on fulfilment of the conditions specified in sub-section (1) and after the expiry of the period of filing the appeal as specified in clause (b) of sub-section (2) of </a:t>
            </a:r>
            <a:r>
              <a:rPr lang="en-US" sz="1200" u="sng" dirty="0">
                <a:latin typeface="Calibri" panose="020F0502020204030204" pitchFamily="34" charset="0"/>
                <a:cs typeface="Calibri" panose="020F0502020204030204" pitchFamily="34" charset="0"/>
              </a:rPr>
              <a:t>section 249</a:t>
            </a:r>
            <a:r>
              <a:rPr lang="en-US" sz="1200" dirty="0">
                <a:latin typeface="Calibri" panose="020F0502020204030204" pitchFamily="34" charset="0"/>
                <a:cs typeface="Calibri" panose="020F0502020204030204" pitchFamily="34" charset="0"/>
              </a:rPr>
              <a:t>, grant immunity from imposition or, as the case may be, waiver of penalty under </a:t>
            </a:r>
            <a:r>
              <a:rPr lang="en-US" sz="1200" u="sng" dirty="0">
                <a:latin typeface="Calibri" panose="020F0502020204030204" pitchFamily="34" charset="0"/>
                <a:cs typeface="Calibri" panose="020F0502020204030204" pitchFamily="34" charset="0"/>
              </a:rPr>
              <a:t>section 270A</a:t>
            </a:r>
            <a:r>
              <a:rPr lang="en-US" sz="1200" dirty="0">
                <a:latin typeface="Calibri" panose="020F0502020204030204" pitchFamily="34" charset="0"/>
                <a:cs typeface="Calibri" panose="020F0502020204030204" pitchFamily="34" charset="0"/>
              </a:rPr>
              <a:t> and initiation of proceedings under </a:t>
            </a:r>
            <a:r>
              <a:rPr lang="en-US" sz="1200" u="sng" dirty="0">
                <a:latin typeface="Calibri" panose="020F0502020204030204" pitchFamily="34" charset="0"/>
                <a:cs typeface="Calibri" panose="020F0502020204030204" pitchFamily="34" charset="0"/>
              </a:rPr>
              <a:t>sec 276C</a:t>
            </a:r>
            <a:r>
              <a:rPr lang="en-US" sz="1200" dirty="0">
                <a:latin typeface="Calibri" panose="020F0502020204030204" pitchFamily="34" charset="0"/>
                <a:cs typeface="Calibri" panose="020F0502020204030204" pitchFamily="34" charset="0"/>
              </a:rPr>
              <a:t> or </a:t>
            </a:r>
            <a:r>
              <a:rPr lang="en-US" sz="1200" u="sng" dirty="0">
                <a:latin typeface="Calibri" panose="020F0502020204030204" pitchFamily="34" charset="0"/>
                <a:cs typeface="Calibri" panose="020F0502020204030204" pitchFamily="34" charset="0"/>
              </a:rPr>
              <a:t>section 276CC</a:t>
            </a:r>
            <a:r>
              <a:rPr 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algn="just">
              <a:lnSpc>
                <a:spcPct val="150000"/>
              </a:lnSpc>
            </a:pPr>
            <a:r>
              <a:rPr lang="en-US" sz="1200" dirty="0">
                <a:latin typeface="Calibri" panose="020F0502020204030204" pitchFamily="34" charset="0"/>
                <a:cs typeface="Calibri" panose="020F0502020204030204" pitchFamily="34" charset="0"/>
              </a:rPr>
              <a:t>(3A) No immunity or, as the case may be, waiver under sub-section (3) shall be granted where any proceedings has been initiated under Chapter XXII.]</a:t>
            </a:r>
            <a:endParaRPr lang="en-US" sz="1200" dirty="0">
              <a:latin typeface="Calibri" panose="020F0502020204030204" pitchFamily="34" charset="0"/>
              <a:cs typeface="Calibri" panose="020F0502020204030204" pitchFamily="34" charset="0"/>
            </a:endParaRPr>
          </a:p>
          <a:p>
            <a:pPr marL="342900" indent="-342900" algn="just">
              <a:lnSpc>
                <a:spcPct val="150000"/>
              </a:lnSpc>
              <a:buFont typeface="+mj-lt"/>
              <a:buAutoNum type="arabicParenR" startAt="4"/>
            </a:pPr>
            <a:r>
              <a:rPr lang="en-US" sz="1200" dirty="0">
                <a:latin typeface="Calibri" panose="020F0502020204030204" pitchFamily="34" charset="0"/>
                <a:cs typeface="Calibri" panose="020F0502020204030204" pitchFamily="34" charset="0"/>
              </a:rPr>
              <a:t>The AO shall, within a period of 3 months from the end of the month in which the application under sub-section (1) is received, pass an order accepting or rejecting such application:</a:t>
            </a:r>
            <a:endParaRPr lang="en-US" sz="1200" dirty="0">
              <a:latin typeface="Calibri" panose="020F0502020204030204" pitchFamily="34" charset="0"/>
              <a:cs typeface="Calibri" panose="020F0502020204030204" pitchFamily="34" charset="0"/>
            </a:endParaRPr>
          </a:p>
          <a:p>
            <a:pPr algn="just">
              <a:lnSpc>
                <a:spcPct val="150000"/>
              </a:lnSpc>
            </a:pPr>
            <a:r>
              <a:rPr lang="en-US" sz="1200" dirty="0">
                <a:latin typeface="Calibri" panose="020F0502020204030204" pitchFamily="34" charset="0"/>
                <a:cs typeface="Calibri" panose="020F0502020204030204" pitchFamily="34" charset="0"/>
              </a:rPr>
              <a:t>the assessee shall be been given an opportunity of being heard before accepting or rejecting such application.`</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5"/>
            </a:pPr>
            <a:r>
              <a:rPr lang="en-US" sz="1200" dirty="0">
                <a:latin typeface="Calibri" panose="020F0502020204030204" pitchFamily="34" charset="0"/>
                <a:cs typeface="Calibri" panose="020F0502020204030204" pitchFamily="34" charset="0"/>
              </a:rPr>
              <a:t> The order made under sub-section (4) shall be final.</a:t>
            </a:r>
            <a:endParaRPr lang="en-US" sz="1200" dirty="0">
              <a:latin typeface="Calibri" panose="020F0502020204030204" pitchFamily="34" charset="0"/>
              <a:cs typeface="Calibri" panose="020F0502020204030204" pitchFamily="34" charset="0"/>
            </a:endParaRPr>
          </a:p>
          <a:p>
            <a:pPr marL="228600" indent="-228600" algn="just">
              <a:buFont typeface="+mj-lt"/>
              <a:buAutoNum type="arabicParenR" startAt="5"/>
            </a:pPr>
            <a:r>
              <a:rPr lang="en-US" sz="1200" dirty="0">
                <a:latin typeface="Calibri" panose="020F0502020204030204" pitchFamily="34" charset="0"/>
                <a:cs typeface="Calibri" panose="020F0502020204030204" pitchFamily="34" charset="0"/>
              </a:rPr>
              <a:t>No appeal under </a:t>
            </a:r>
            <a:r>
              <a:rPr lang="en-US" sz="1200" u="sng" dirty="0">
                <a:latin typeface="Calibri" panose="020F0502020204030204" pitchFamily="34" charset="0"/>
                <a:cs typeface="Calibri" panose="020F0502020204030204" pitchFamily="34" charset="0"/>
              </a:rPr>
              <a:t>sec 246</a:t>
            </a:r>
            <a:r>
              <a:rPr lang="en-US" sz="1200" dirty="0">
                <a:latin typeface="Calibri" panose="020F0502020204030204" pitchFamily="34" charset="0"/>
                <a:cs typeface="Calibri" panose="020F0502020204030204" pitchFamily="34" charset="0"/>
              </a:rPr>
              <a:t> or </a:t>
            </a:r>
            <a:r>
              <a:rPr lang="en-US" sz="1200" u="sng" dirty="0">
                <a:latin typeface="Calibri" panose="020F0502020204030204" pitchFamily="34" charset="0"/>
                <a:cs typeface="Calibri" panose="020F0502020204030204" pitchFamily="34" charset="0"/>
              </a:rPr>
              <a:t>sec 246A</a:t>
            </a:r>
            <a:r>
              <a:rPr lang="en-US" sz="1200" dirty="0">
                <a:latin typeface="Calibri" panose="020F0502020204030204" pitchFamily="34" charset="0"/>
                <a:cs typeface="Calibri" panose="020F0502020204030204" pitchFamily="34" charset="0"/>
              </a:rPr>
              <a:t> or an application for revision under </a:t>
            </a:r>
            <a:r>
              <a:rPr lang="en-US" sz="1200" u="sng" dirty="0">
                <a:latin typeface="Calibri" panose="020F0502020204030204" pitchFamily="34" charset="0"/>
                <a:cs typeface="Calibri" panose="020F0502020204030204" pitchFamily="34" charset="0"/>
              </a:rPr>
              <a:t>sec 264</a:t>
            </a:r>
            <a:r>
              <a:rPr lang="en-US" sz="1200" dirty="0">
                <a:latin typeface="Calibri" panose="020F0502020204030204" pitchFamily="34" charset="0"/>
                <a:cs typeface="Calibri" panose="020F0502020204030204" pitchFamily="34" charset="0"/>
              </a:rPr>
              <a:t> shall be admissible against the order of assessment or reassessment, referred to in clause (a) of sub-section (1), in a case where an order under sub-section (4) has been made accepting the application.</a:t>
            </a:r>
            <a:endParaRPr lang="en-IN" sz="1200" dirty="0">
              <a:latin typeface="Calibri" panose="020F0502020204030204" pitchFamily="34" charset="0"/>
              <a:cs typeface="Calibri" panose="020F0502020204030204" pitchFamily="34" charset="0"/>
            </a:endParaRPr>
          </a:p>
        </p:txBody>
      </p:sp>
      <p:sp>
        <p:nvSpPr>
          <p:cNvPr id="18" name="Text 16"/>
          <p:cNvSpPr/>
          <p:nvPr/>
        </p:nvSpPr>
        <p:spPr>
          <a:xfrm>
            <a:off x="132520" y="98756"/>
            <a:ext cx="4161183" cy="6565392"/>
          </a:xfrm>
          <a:prstGeom prst="rect">
            <a:avLst/>
          </a:prstGeom>
          <a:noFill/>
        </p:spPr>
        <p:txBody>
          <a:bodyPr wrap="square" rtlCol="0" anchor="t"/>
          <a:lstStyle/>
          <a:p>
            <a:pPr algn="just">
              <a:lnSpc>
                <a:spcPct val="150000"/>
              </a:lnSpc>
            </a:pPr>
            <a:endParaRPr lang="en-US" sz="1400" dirty="0">
              <a:solidFill>
                <a:srgbClr val="1C1C24"/>
              </a:solidFill>
              <a:latin typeface="Calibri" panose="020F0502020204030204" pitchFamily="34" charset="0"/>
            </a:endParaRPr>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2" name="Shape 20"/>
          <p:cNvSpPr/>
          <p:nvPr/>
        </p:nvSpPr>
        <p:spPr>
          <a:xfrm>
            <a:off x="4366591" y="91440"/>
            <a:ext cx="4653965" cy="6748272"/>
          </a:xfrm>
          <a:prstGeom prst="rect">
            <a:avLst/>
          </a:prstGeom>
          <a:solidFill>
            <a:srgbClr val="FEF5E7"/>
          </a:solidFill>
          <a:ln w="6350">
            <a:solidFill>
              <a:srgbClr val="B0BEC5"/>
            </a:solidFill>
            <a:prstDash val="solid"/>
          </a:ln>
        </p:spPr>
        <p:txBody>
          <a:bodyPr/>
          <a:lstStyle/>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An application referred in sub-section (1) shall be made within one month from the end of the month in which the order referred to in the said sub-section is received by the assessee, in such form and verified in such manner, as may be prescribed.</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The Assessing Officer shall, on fulfilment of the conditions as specified in sub-section (1), and after the expiry of the period of filing appeal as specified in </a:t>
            </a:r>
            <a:r>
              <a:rPr lang="en-US" sz="1200" u="sng" dirty="0">
                <a:latin typeface="Calibri" panose="020F0502020204030204" pitchFamily="34" charset="0"/>
                <a:cs typeface="Calibri" panose="020F0502020204030204" pitchFamily="34" charset="0"/>
              </a:rPr>
              <a:t>section 358(3)(a)</a:t>
            </a:r>
            <a:r>
              <a:rPr lang="en-US" sz="1200" dirty="0">
                <a:latin typeface="Calibri" panose="020F0502020204030204" pitchFamily="34" charset="0"/>
                <a:cs typeface="Calibri" panose="020F0502020204030204" pitchFamily="34" charset="0"/>
              </a:rPr>
              <a:t>, grant waiver of penalty under </a:t>
            </a:r>
            <a:r>
              <a:rPr lang="en-US" sz="1200" u="sng" dirty="0">
                <a:latin typeface="Calibri" panose="020F0502020204030204" pitchFamily="34" charset="0"/>
                <a:cs typeface="Calibri" panose="020F0502020204030204" pitchFamily="34" charset="0"/>
              </a:rPr>
              <a:t>section 439</a:t>
            </a:r>
            <a:r>
              <a:rPr lang="en-US" sz="1200" dirty="0">
                <a:latin typeface="Calibri" panose="020F0502020204030204" pitchFamily="34" charset="0"/>
                <a:cs typeface="Calibri" panose="020F0502020204030204" pitchFamily="34" charset="0"/>
              </a:rPr>
              <a:t> and immunity from initiation of proceedings under </a:t>
            </a:r>
            <a:r>
              <a:rPr lang="en-US" sz="1200" u="sng" dirty="0">
                <a:latin typeface="Calibri" panose="020F0502020204030204" pitchFamily="34" charset="0"/>
                <a:cs typeface="Calibri" panose="020F0502020204030204" pitchFamily="34" charset="0"/>
              </a:rPr>
              <a:t>section 478</a:t>
            </a:r>
            <a:r>
              <a:rPr lang="en-US" sz="1200" dirty="0">
                <a:latin typeface="Calibri" panose="020F0502020204030204" pitchFamily="34" charset="0"/>
                <a:cs typeface="Calibri" panose="020F0502020204030204" pitchFamily="34" charset="0"/>
              </a:rPr>
              <a:t> or </a:t>
            </a:r>
            <a:r>
              <a:rPr lang="en-US" sz="1200" u="sng" dirty="0">
                <a:latin typeface="Calibri" panose="020F0502020204030204" pitchFamily="34" charset="0"/>
                <a:cs typeface="Calibri" panose="020F0502020204030204" pitchFamily="34" charset="0"/>
              </a:rPr>
              <a:t>479</a:t>
            </a:r>
            <a:r>
              <a:rPr lang="en-US"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No waiver or immunity under sub-section (3) shall be granted if any proceeding has been initiated under Chapter XXII.</a:t>
            </a:r>
            <a:r>
              <a:rPr lang="en-US" sz="1200" b="1" dirty="0">
                <a:latin typeface="Calibri" panose="020F0502020204030204" pitchFamily="34" charset="0"/>
                <a:cs typeface="Calibri" panose="020F0502020204030204" pitchFamily="34" charset="0"/>
              </a:rPr>
              <a:t>]</a:t>
            </a:r>
            <a:endParaRPr lang="en-US" sz="1200" b="1"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The Assessing Officer, shall pass an order accepting or rejecting the application as referred to in sub-section (1) within three months from the end of the month of its receipt.</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No order of rejection under sub-section (5) shall be made without giving the assessee an opportunity of being heard.</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The order made under sub-section (5) shall be final.</a:t>
            </a:r>
            <a:endParaRPr lang="en-US" sz="1200" dirty="0">
              <a:latin typeface="Calibri" panose="020F0502020204030204" pitchFamily="34" charset="0"/>
              <a:cs typeface="Calibri" panose="020F0502020204030204" pitchFamily="34" charset="0"/>
            </a:endParaRPr>
          </a:p>
          <a:p>
            <a:pPr marL="228600" indent="-228600" algn="just">
              <a:lnSpc>
                <a:spcPct val="150000"/>
              </a:lnSpc>
              <a:buFont typeface="+mj-lt"/>
              <a:buAutoNum type="arabicParenR" startAt="2"/>
            </a:pPr>
            <a:r>
              <a:rPr lang="en-US" sz="1200" dirty="0">
                <a:latin typeface="Calibri" panose="020F0502020204030204" pitchFamily="34" charset="0"/>
                <a:cs typeface="Calibri" panose="020F0502020204030204" pitchFamily="34" charset="0"/>
              </a:rPr>
              <a:t>No appeal under </a:t>
            </a:r>
            <a:r>
              <a:rPr lang="en-US" sz="1200" u="sng" dirty="0">
                <a:latin typeface="Calibri" panose="020F0502020204030204" pitchFamily="34" charset="0"/>
                <a:cs typeface="Calibri" panose="020F0502020204030204" pitchFamily="34" charset="0"/>
              </a:rPr>
              <a:t>section 356</a:t>
            </a:r>
            <a:r>
              <a:rPr lang="en-US" sz="1200" dirty="0">
                <a:latin typeface="Calibri" panose="020F0502020204030204" pitchFamily="34" charset="0"/>
                <a:cs typeface="Calibri" panose="020F0502020204030204" pitchFamily="34" charset="0"/>
              </a:rPr>
              <a:t> or </a:t>
            </a:r>
            <a:r>
              <a:rPr lang="en-US" sz="1200" u="sng" dirty="0">
                <a:latin typeface="Calibri" panose="020F0502020204030204" pitchFamily="34" charset="0"/>
                <a:cs typeface="Calibri" panose="020F0502020204030204" pitchFamily="34" charset="0"/>
              </a:rPr>
              <a:t>357</a:t>
            </a:r>
            <a:r>
              <a:rPr lang="en-US" sz="1200" dirty="0">
                <a:latin typeface="Calibri" panose="020F0502020204030204" pitchFamily="34" charset="0"/>
                <a:cs typeface="Calibri" panose="020F0502020204030204" pitchFamily="34" charset="0"/>
              </a:rPr>
              <a:t> or an application for revision under </a:t>
            </a:r>
            <a:r>
              <a:rPr lang="en-US" sz="1200" u="sng" dirty="0">
                <a:latin typeface="Calibri" panose="020F0502020204030204" pitchFamily="34" charset="0"/>
                <a:cs typeface="Calibri" panose="020F0502020204030204" pitchFamily="34" charset="0"/>
              </a:rPr>
              <a:t>section 378</a:t>
            </a:r>
            <a:r>
              <a:rPr lang="en-US" sz="1200" dirty="0">
                <a:latin typeface="Calibri" panose="020F0502020204030204" pitchFamily="34" charset="0"/>
                <a:cs typeface="Calibri" panose="020F0502020204030204" pitchFamily="34" charset="0"/>
              </a:rPr>
              <a:t> shall be admissible against the order referred to in sub-section (1)(a), if an order under sub-section (5) has been made accepting the application.</a:t>
            </a:r>
            <a:endParaRPr lang="en-US" sz="12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98756"/>
            <a:ext cx="4654493" cy="6484923"/>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endParaRPr lang="en-US" dirty="0">
              <a:latin typeface="Calibri" panose="020F0502020204030204" pitchFamily="34" charset="0"/>
            </a:endParaRPr>
          </a:p>
        </p:txBody>
      </p:sp>
      <p:sp>
        <p:nvSpPr>
          <p:cNvPr id="27" name="Shape 25"/>
          <p:cNvSpPr/>
          <p:nvPr/>
        </p:nvSpPr>
        <p:spPr>
          <a:xfrm>
            <a:off x="9093708" y="91440"/>
            <a:ext cx="2965772" cy="6748272"/>
          </a:xfrm>
          <a:prstGeom prst="rect">
            <a:avLst/>
          </a:prstGeom>
          <a:solidFill>
            <a:srgbClr val="F5EEF8"/>
          </a:solidFill>
          <a:ln w="6350">
            <a:solidFill>
              <a:srgbClr val="B0BEC5"/>
            </a:solidFill>
            <a:prstDash val="solid"/>
          </a:ln>
        </p:spPr>
        <p:txBody>
          <a:bodyPr/>
          <a:lstStyle/>
          <a:p>
            <a:pPr algn="just">
              <a:lnSpc>
                <a:spcPct val="150000"/>
              </a:lnSpc>
            </a:pPr>
            <a:endParaRPr lang="en-IN" sz="1700" dirty="0">
              <a:solidFill>
                <a:srgbClr val="1C1C24"/>
              </a:solidFill>
              <a:latin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0"/>
          <p:cNvSpPr/>
          <p:nvPr/>
        </p:nvSpPr>
        <p:spPr>
          <a:xfrm>
            <a:off x="0" y="0"/>
            <a:ext cx="12161520" cy="658368"/>
          </a:xfrm>
          <a:prstGeom prst="rect">
            <a:avLst/>
          </a:prstGeom>
          <a:solidFill>
            <a:srgbClr val="1F3864"/>
          </a:solidFill>
          <a:ln w="12700">
            <a:solidFill>
              <a:srgbClr val="1F3864"/>
            </a:solidFill>
            <a:prstDash val="solid"/>
          </a:ln>
        </p:spPr>
        <p:txBody>
          <a:bodyPr/>
          <a:lstStyle/>
          <a:p>
            <a:endParaRPr lang="en-IN"/>
          </a:p>
        </p:txBody>
      </p:sp>
      <p:sp>
        <p:nvSpPr>
          <p:cNvPr id="3" name="Shape 1"/>
          <p:cNvSpPr/>
          <p:nvPr/>
        </p:nvSpPr>
        <p:spPr>
          <a:xfrm>
            <a:off x="0" y="0"/>
            <a:ext cx="640080" cy="658368"/>
          </a:xfrm>
          <a:prstGeom prst="rect">
            <a:avLst/>
          </a:prstGeom>
          <a:solidFill>
            <a:srgbClr val="2E5FA3"/>
          </a:solidFill>
          <a:ln w="12700">
            <a:solidFill>
              <a:srgbClr val="2E5FA3"/>
            </a:solidFill>
            <a:prstDash val="solid"/>
          </a:ln>
        </p:spPr>
        <p:txBody>
          <a:bodyPr/>
          <a:lstStyle/>
          <a:p>
            <a:endParaRPr lang="en-IN"/>
          </a:p>
        </p:txBody>
      </p:sp>
      <p:sp>
        <p:nvSpPr>
          <p:cNvPr id="4" name="Text 2"/>
          <p:cNvSpPr/>
          <p:nvPr/>
        </p:nvSpPr>
        <p:spPr>
          <a:xfrm>
            <a:off x="0" y="0"/>
            <a:ext cx="640080" cy="658368"/>
          </a:xfrm>
          <a:prstGeom prst="rect">
            <a:avLst/>
          </a:prstGeom>
          <a:noFill/>
        </p:spPr>
        <p:txBody>
          <a:bodyPr wrap="square" lIns="0" tIns="0" rIns="0" bIns="0" rtlCol="0" anchor="ctr"/>
          <a:lstStyle/>
          <a:p>
            <a:pPr marL="0" indent="0" algn="ctr">
              <a:buNone/>
            </a:pPr>
            <a:r>
              <a:rPr lang="en-US" sz="2200" b="1" dirty="0">
                <a:solidFill>
                  <a:srgbClr val="FFFFFF"/>
                </a:solidFill>
                <a:latin typeface="Cambria" panose="02040503050406030204" pitchFamily="34" charset="0"/>
                <a:ea typeface="Cambria" panose="02040503050406030204" pitchFamily="34" charset="-122"/>
                <a:cs typeface="Cambria" panose="02040503050406030204" pitchFamily="34" charset="-120"/>
              </a:rPr>
              <a:t>3</a:t>
            </a:r>
            <a:endParaRPr lang="en-US" sz="2200" dirty="0">
              <a:latin typeface="Calibri" panose="020F0502020204030204" pitchFamily="34" charset="0"/>
            </a:endParaRPr>
          </a:p>
        </p:txBody>
      </p:sp>
      <p:sp>
        <p:nvSpPr>
          <p:cNvPr id="6" name="Text 4"/>
          <p:cNvSpPr/>
          <p:nvPr/>
        </p:nvSpPr>
        <p:spPr>
          <a:xfrm>
            <a:off x="749808" y="91440"/>
            <a:ext cx="1463040" cy="228600"/>
          </a:xfrm>
          <a:prstGeom prst="rect">
            <a:avLst/>
          </a:prstGeom>
          <a:noFill/>
        </p:spPr>
        <p:txBody>
          <a:bodyPr wrap="square" lIns="0" tIns="0" rIns="0" bIns="0" rtlCol="0" anchor="ctr"/>
          <a:lstStyle/>
          <a:p>
            <a:pPr marL="0" indent="0" algn="ctr">
              <a:buNone/>
            </a:pPr>
            <a:endParaRPr lang="en-US" sz="800" dirty="0">
              <a:latin typeface="Calibri" panose="020F0502020204030204" pitchFamily="34" charset="0"/>
            </a:endParaRPr>
          </a:p>
        </p:txBody>
      </p:sp>
      <p:sp>
        <p:nvSpPr>
          <p:cNvPr id="9" name="Text 7"/>
          <p:cNvSpPr/>
          <p:nvPr/>
        </p:nvSpPr>
        <p:spPr>
          <a:xfrm>
            <a:off x="2676939" y="0"/>
            <a:ext cx="9301701" cy="658368"/>
          </a:xfrm>
          <a:prstGeom prst="rect">
            <a:avLst/>
          </a:prstGeom>
          <a:noFill/>
        </p:spPr>
        <p:txBody>
          <a:bodyPr wrap="square" lIns="0" tIns="0" rIns="0" bIns="0" rtlCol="0" anchor="ctr"/>
          <a:lstStyle/>
          <a:p>
            <a:pPr marL="0" indent="0" algn="l">
              <a:buNone/>
            </a:pPr>
            <a:r>
              <a:rPr lang="en-US" sz="1900" b="1" dirty="0">
                <a:solidFill>
                  <a:srgbClr val="FFFFFF"/>
                </a:solidFill>
                <a:latin typeface="Cambria" panose="02040503050406030204" pitchFamily="34" charset="0"/>
                <a:ea typeface="Cambria" panose="02040503050406030204" pitchFamily="34" charset="-122"/>
                <a:cs typeface="Cambria" panose="02040503050406030204" pitchFamily="34" charset="-120"/>
              </a:rPr>
              <a:t>Failure to Keep, Maintain or Retain Books, Documents, etc.</a:t>
            </a:r>
            <a:endParaRPr lang="en-US" sz="1900" dirty="0">
              <a:latin typeface="Calibri" panose="020F0502020204030204" pitchFamily="34" charset="0"/>
            </a:endParaRPr>
          </a:p>
        </p:txBody>
      </p:sp>
      <p:sp>
        <p:nvSpPr>
          <p:cNvPr id="11" name="Text 9"/>
          <p:cNvSpPr/>
          <p:nvPr/>
        </p:nvSpPr>
        <p:spPr>
          <a:xfrm>
            <a:off x="164592" y="685800"/>
            <a:ext cx="2903220" cy="150876"/>
          </a:xfrm>
          <a:prstGeom prst="rect">
            <a:avLst/>
          </a:prstGeom>
          <a:noFill/>
        </p:spPr>
        <p:txBody>
          <a:bodyPr wrap="square" lIns="0" tIns="0" rIns="0" bIns="0" rtlCol="0" anchor="ctr"/>
          <a:lstStyle/>
          <a:p>
            <a:pPr marL="0" indent="0" algn="ctr">
              <a:buNone/>
            </a:pPr>
            <a:r>
              <a:rPr lang="en-US" sz="750" b="1" dirty="0">
                <a:solidFill>
                  <a:srgbClr val="FFFFFF"/>
                </a:solidFill>
                <a:latin typeface="Calibri" panose="020F0502020204030204" pitchFamily="34" charset="0"/>
                <a:ea typeface="Calibri" panose="020F0502020204030204" pitchFamily="34" charset="-122"/>
                <a:cs typeface="Calibri" panose="020F0502020204030204" pitchFamily="34" charset="-120"/>
              </a:rPr>
              <a:t>WHAT IS THE PENALTY FOR?</a:t>
            </a:r>
            <a:endParaRPr lang="en-US" sz="750" dirty="0">
              <a:latin typeface="Calibri" panose="020F0502020204030204" pitchFamily="34" charset="0"/>
            </a:endParaRPr>
          </a:p>
        </p:txBody>
      </p:sp>
      <p:sp>
        <p:nvSpPr>
          <p:cNvPr id="13" name="Text 11"/>
          <p:cNvSpPr/>
          <p:nvPr/>
        </p:nvSpPr>
        <p:spPr>
          <a:xfrm>
            <a:off x="237744" y="1060704"/>
            <a:ext cx="2756916" cy="5522976"/>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14" name="Shape 12"/>
          <p:cNvSpPr/>
          <p:nvPr/>
        </p:nvSpPr>
        <p:spPr>
          <a:xfrm>
            <a:off x="132256" y="711926"/>
            <a:ext cx="4161183" cy="356616"/>
          </a:xfrm>
          <a:prstGeom prst="rect">
            <a:avLst/>
          </a:prstGeom>
          <a:solidFill>
            <a:srgbClr val="375623"/>
          </a:solidFill>
          <a:ln w="12700">
            <a:solidFill>
              <a:srgbClr val="375623"/>
            </a:solidFill>
            <a:prstDash val="solid"/>
          </a:ln>
        </p:spPr>
        <p:txBody>
          <a:bodyPr/>
          <a:lstStyle/>
          <a:p>
            <a:endParaRPr lang="en-IN"/>
          </a:p>
        </p:txBody>
      </p:sp>
      <p:sp>
        <p:nvSpPr>
          <p:cNvPr id="15" name="Text 13"/>
          <p:cNvSpPr/>
          <p:nvPr/>
        </p:nvSpPr>
        <p:spPr>
          <a:xfrm>
            <a:off x="640080" y="806958"/>
            <a:ext cx="2903220" cy="1508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271A of ITA, 1961.</a:t>
            </a:r>
            <a:endParaRPr lang="en-US" dirty="0">
              <a:latin typeface="Calibri" panose="020F0502020204030204" pitchFamily="34" charset="0"/>
            </a:endParaRPr>
          </a:p>
        </p:txBody>
      </p:sp>
      <p:sp>
        <p:nvSpPr>
          <p:cNvPr id="17" name="Shape 15"/>
          <p:cNvSpPr/>
          <p:nvPr/>
        </p:nvSpPr>
        <p:spPr>
          <a:xfrm>
            <a:off x="132520" y="1115568"/>
            <a:ext cx="4161183" cy="5541264"/>
          </a:xfrm>
          <a:prstGeom prst="rect">
            <a:avLst/>
          </a:prstGeom>
          <a:solidFill>
            <a:srgbClr val="EAF5EA"/>
          </a:solidFill>
          <a:ln w="6350">
            <a:solidFill>
              <a:srgbClr val="B0BEC5"/>
            </a:solidFill>
            <a:prstDash val="solid"/>
          </a:ln>
        </p:spPr>
        <p:txBody>
          <a:bodyPr/>
          <a:lstStyle/>
          <a:p>
            <a:endParaRPr lang="en-IN"/>
          </a:p>
        </p:txBody>
      </p:sp>
      <p:sp>
        <p:nvSpPr>
          <p:cNvPr id="18" name="Text 16"/>
          <p:cNvSpPr/>
          <p:nvPr/>
        </p:nvSpPr>
        <p:spPr>
          <a:xfrm>
            <a:off x="132520" y="1115568"/>
            <a:ext cx="4161183" cy="5548579"/>
          </a:xfrm>
          <a:prstGeom prst="rect">
            <a:avLst/>
          </a:prstGeom>
          <a:noFill/>
        </p:spPr>
        <p:txBody>
          <a:bodyPr wrap="square" rtlCol="0" anchor="t"/>
          <a:lstStyle/>
          <a:p>
            <a:pPr marL="0" indent="0" algn="just">
              <a:lnSpc>
                <a:spcPct val="150000"/>
              </a:lnSpc>
              <a:buNone/>
            </a:pPr>
            <a:r>
              <a:rPr lang="en-US" sz="1400" b="0" i="0" dirty="0">
                <a:solidFill>
                  <a:srgbClr val="1C1C24"/>
                </a:solidFill>
                <a:effectLst/>
                <a:latin typeface="Calibri" panose="020F0502020204030204" pitchFamily="34" charset="0"/>
                <a:cs typeface="Calibri" panose="020F0502020204030204" pitchFamily="34" charset="0"/>
              </a:rPr>
              <a:t>Without prejudice to the provisions of </a:t>
            </a:r>
            <a:r>
              <a:rPr lang="en-US" sz="1400" b="0" i="0" u="sng" dirty="0">
                <a:solidFill>
                  <a:srgbClr val="076BCF"/>
                </a:solidFill>
                <a:effectLst/>
                <a:latin typeface="Calibri" panose="020F0502020204030204" pitchFamily="34" charset="0"/>
                <a:cs typeface="Calibri" panose="020F0502020204030204" pitchFamily="34" charset="0"/>
              </a:rPr>
              <a:t>section 270A</a:t>
            </a:r>
            <a:r>
              <a:rPr lang="en-US" sz="1400" b="0" i="0" dirty="0">
                <a:solidFill>
                  <a:srgbClr val="1C1C24"/>
                </a:solidFill>
                <a:effectLst/>
                <a:latin typeface="Calibri" panose="020F0502020204030204" pitchFamily="34" charset="0"/>
                <a:cs typeface="Calibri" panose="020F0502020204030204" pitchFamily="34" charset="0"/>
              </a:rPr>
              <a:t> or </a:t>
            </a:r>
            <a:r>
              <a:rPr lang="en-US" sz="1400" b="0" i="0" u="sng" dirty="0">
                <a:solidFill>
                  <a:srgbClr val="076BCF"/>
                </a:solidFill>
                <a:effectLst/>
                <a:latin typeface="Calibri" panose="020F0502020204030204" pitchFamily="34" charset="0"/>
                <a:cs typeface="Calibri" panose="020F0502020204030204" pitchFamily="34" charset="0"/>
              </a:rPr>
              <a:t>section 271</a:t>
            </a:r>
            <a:r>
              <a:rPr lang="en-US" sz="1400" b="0" i="0" dirty="0">
                <a:solidFill>
                  <a:srgbClr val="1C1C24"/>
                </a:solidFill>
                <a:effectLst/>
                <a:latin typeface="Calibri" panose="020F0502020204030204" pitchFamily="34" charset="0"/>
                <a:cs typeface="Calibri" panose="020F0502020204030204" pitchFamily="34" charset="0"/>
              </a:rPr>
              <a:t>, if any person fails to keep and maintain any such books of account and other documents as required by </a:t>
            </a:r>
            <a:r>
              <a:rPr lang="en-US" sz="1400" b="0" i="0" u="sng" dirty="0">
                <a:solidFill>
                  <a:srgbClr val="076BCF"/>
                </a:solidFill>
                <a:effectLst/>
                <a:latin typeface="Calibri" panose="020F0502020204030204" pitchFamily="34" charset="0"/>
                <a:cs typeface="Calibri" panose="020F0502020204030204" pitchFamily="34" charset="0"/>
              </a:rPr>
              <a:t>section 44AA</a:t>
            </a:r>
            <a:r>
              <a:rPr lang="en-US" sz="1400" b="0" i="0" dirty="0">
                <a:solidFill>
                  <a:srgbClr val="1C1C24"/>
                </a:solidFill>
                <a:effectLst/>
                <a:latin typeface="Calibri" panose="020F0502020204030204" pitchFamily="34" charset="0"/>
                <a:cs typeface="Calibri" panose="020F0502020204030204" pitchFamily="34" charset="0"/>
              </a:rPr>
              <a:t> or the rules made thereunder, in respect of any previous year or to retain such books of account and other documents for the period specified in the said rules, the Assessing Officer or the Joint Commissioner (Appeals) or the Commissioner (Appeals) may direct that such person shall pay, by way of penalty, a sum of </a:t>
            </a:r>
            <a:r>
              <a:rPr lang="en-US" sz="1400" b="1" i="0" dirty="0">
                <a:solidFill>
                  <a:srgbClr val="1C1C24"/>
                </a:solidFill>
                <a:effectLst/>
                <a:latin typeface="Calibri" panose="020F0502020204030204" pitchFamily="34" charset="0"/>
                <a:cs typeface="Calibri" panose="020F0502020204030204" pitchFamily="34" charset="0"/>
              </a:rPr>
              <a:t>twenty-five thousand rupees.</a:t>
            </a:r>
            <a:r>
              <a:rPr lang="en-US" sz="1400" b="1" dirty="0">
                <a:solidFill>
                  <a:srgbClr val="333333"/>
                </a:solidFill>
                <a:latin typeface="Calibri" panose="020F0502020204030204" pitchFamily="34" charset="0"/>
                <a:ea typeface="Calibri" panose="020F0502020204030204" pitchFamily="34" charset="-122"/>
                <a:cs typeface="Calibri" panose="020F0502020204030204" pitchFamily="34" charset="0"/>
              </a:rPr>
              <a:t> </a:t>
            </a:r>
            <a:endParaRPr lang="en-US" sz="1400" b="1" dirty="0">
              <a:latin typeface="Calibri" panose="020F0502020204030204" pitchFamily="34" charset="0"/>
              <a:cs typeface="Calibri" panose="020F0502020204030204" pitchFamily="34" charset="0"/>
            </a:endParaRPr>
          </a:p>
          <a:p>
            <a:pPr marL="0" indent="0" algn="l">
              <a:buNone/>
            </a:pPr>
            <a:endParaRPr lang="en-US" sz="850" dirty="0">
              <a:latin typeface="Calibri" panose="020F0502020204030204" pitchFamily="34" charset="0"/>
              <a:cs typeface="Calibri" panose="020F0502020204030204" pitchFamily="34" charset="0"/>
            </a:endParaRPr>
          </a:p>
        </p:txBody>
      </p:sp>
      <p:sp>
        <p:nvSpPr>
          <p:cNvPr id="19" name="Shape 17"/>
          <p:cNvSpPr/>
          <p:nvPr/>
        </p:nvSpPr>
        <p:spPr>
          <a:xfrm>
            <a:off x="4366590" y="711927"/>
            <a:ext cx="4653965" cy="356615"/>
          </a:xfrm>
          <a:prstGeom prst="rect">
            <a:avLst/>
          </a:prstGeom>
          <a:solidFill>
            <a:srgbClr val="C55A11"/>
          </a:solidFill>
          <a:ln w="12700">
            <a:solidFill>
              <a:srgbClr val="C55A11"/>
            </a:solidFill>
            <a:prstDash val="solid"/>
          </a:ln>
        </p:spPr>
        <p:txBody>
          <a:bodyPr/>
          <a:lstStyle/>
          <a:p>
            <a:endParaRPr lang="en-IN"/>
          </a:p>
        </p:txBody>
      </p:sp>
      <p:sp>
        <p:nvSpPr>
          <p:cNvPr id="20" name="Text 18"/>
          <p:cNvSpPr/>
          <p:nvPr/>
        </p:nvSpPr>
        <p:spPr>
          <a:xfrm>
            <a:off x="4366327" y="705392"/>
            <a:ext cx="4654229" cy="410176"/>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cs typeface="Calibri" panose="020F0502020204030204" pitchFamily="34" charset="-120"/>
              </a:rPr>
              <a:t>Section 441 of ITA, 2025.</a:t>
            </a:r>
            <a:endParaRPr lang="en-US" dirty="0">
              <a:latin typeface="Calibri" panose="020F0502020204030204" pitchFamily="34" charset="0"/>
            </a:endParaRPr>
          </a:p>
        </p:txBody>
      </p:sp>
      <p:sp>
        <p:nvSpPr>
          <p:cNvPr id="22" name="Shape 20"/>
          <p:cNvSpPr/>
          <p:nvPr/>
        </p:nvSpPr>
        <p:spPr>
          <a:xfrm>
            <a:off x="4366591" y="1115566"/>
            <a:ext cx="4653965" cy="5541265"/>
          </a:xfrm>
          <a:prstGeom prst="rect">
            <a:avLst/>
          </a:prstGeom>
          <a:solidFill>
            <a:srgbClr val="FEF5E7"/>
          </a:solidFill>
          <a:ln w="6350">
            <a:solidFill>
              <a:srgbClr val="B0BEC5"/>
            </a:solidFill>
            <a:prstDash val="solid"/>
          </a:ln>
        </p:spPr>
        <p:txBody>
          <a:bodyPr/>
          <a:lstStyle/>
          <a:p>
            <a:pPr algn="just">
              <a:lnSpc>
                <a:spcPct val="150000"/>
              </a:lnSpc>
            </a:pPr>
            <a:r>
              <a:rPr lang="en-US" sz="1400" dirty="0">
                <a:solidFill>
                  <a:srgbClr val="1C1C24"/>
                </a:solidFill>
                <a:latin typeface="Calibri" panose="020F0502020204030204" pitchFamily="34" charset="0"/>
                <a:cs typeface="Calibri" panose="020F0502020204030204" pitchFamily="34" charset="0"/>
              </a:rPr>
              <a:t>A penalty of </a:t>
            </a:r>
            <a:r>
              <a:rPr lang="en-US" sz="1400" b="1" dirty="0">
                <a:latin typeface="Calibri" panose="020F0502020204030204" pitchFamily="34" charset="0"/>
                <a:cs typeface="Calibri" panose="020F0502020204030204" pitchFamily="34" charset="0"/>
              </a:rPr>
              <a:t>Rs. 25,000 </a:t>
            </a:r>
            <a:r>
              <a:rPr lang="en-US" sz="1400" dirty="0">
                <a:solidFill>
                  <a:srgbClr val="1C1C24"/>
                </a:solidFill>
                <a:latin typeface="Calibri" panose="020F0502020204030204" pitchFamily="34" charset="0"/>
                <a:cs typeface="Calibri" panose="020F0502020204030204" pitchFamily="34" charset="0"/>
              </a:rPr>
              <a:t>may be imposed on a person by the Assessing Officer or the Joint Commissioner (Appeals) or the Commissioner (Appeals), if he fails to—</a:t>
            </a:r>
            <a:endParaRPr lang="en-US" sz="1400" dirty="0">
              <a:solidFill>
                <a:srgbClr val="1C1C24"/>
              </a:solidFill>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solidFill>
                  <a:srgbClr val="1C1C24"/>
                </a:solidFill>
                <a:latin typeface="Calibri" panose="020F0502020204030204" pitchFamily="34" charset="0"/>
                <a:cs typeface="Calibri" panose="020F0502020204030204" pitchFamily="34" charset="0"/>
              </a:rPr>
              <a:t>keep and maintain the books of account and other documents as per </a:t>
            </a:r>
            <a:r>
              <a:rPr lang="en-US" sz="1400" u="sng" dirty="0">
                <a:solidFill>
                  <a:srgbClr val="076BCF"/>
                </a:solidFill>
                <a:latin typeface="Calibri" panose="020F0502020204030204" pitchFamily="34" charset="0"/>
                <a:cs typeface="Calibri" panose="020F0502020204030204" pitchFamily="34" charset="0"/>
              </a:rPr>
              <a:t>section 62 </a:t>
            </a:r>
            <a:r>
              <a:rPr lang="en-US" sz="1400" dirty="0">
                <a:solidFill>
                  <a:srgbClr val="1C1C24"/>
                </a:solidFill>
                <a:latin typeface="Calibri" panose="020F0502020204030204" pitchFamily="34" charset="0"/>
                <a:cs typeface="Calibri" panose="020F0502020204030204" pitchFamily="34" charset="0"/>
              </a:rPr>
              <a:t>or the rules made thereunder, in respect of any tax year; or</a:t>
            </a:r>
            <a:endParaRPr lang="en-US" sz="1400" dirty="0">
              <a:solidFill>
                <a:srgbClr val="1C1C24"/>
              </a:solidFill>
              <a:latin typeface="Calibri" panose="020F0502020204030204" pitchFamily="34" charset="0"/>
              <a:cs typeface="Calibri" panose="020F0502020204030204" pitchFamily="34" charset="0"/>
            </a:endParaRPr>
          </a:p>
          <a:p>
            <a:pPr marL="342900" indent="-342900" algn="just">
              <a:lnSpc>
                <a:spcPct val="150000"/>
              </a:lnSpc>
              <a:buAutoNum type="alphaLcPeriod"/>
            </a:pPr>
            <a:r>
              <a:rPr lang="en-US" sz="1400" dirty="0">
                <a:solidFill>
                  <a:srgbClr val="1C1C24"/>
                </a:solidFill>
                <a:latin typeface="Calibri" panose="020F0502020204030204" pitchFamily="34" charset="0"/>
                <a:cs typeface="Calibri" panose="020F0502020204030204" pitchFamily="34" charset="0"/>
              </a:rPr>
              <a:t>retain such books of account and other documents for the period specified in the said rules.</a:t>
            </a:r>
            <a:endParaRPr lang="en-IN" sz="1400" dirty="0">
              <a:solidFill>
                <a:srgbClr val="1C1C24"/>
              </a:solidFill>
              <a:latin typeface="Calibri" panose="020F0502020204030204" pitchFamily="34" charset="0"/>
              <a:cs typeface="Calibri" panose="020F0502020204030204" pitchFamily="34" charset="0"/>
            </a:endParaRPr>
          </a:p>
        </p:txBody>
      </p:sp>
      <p:sp>
        <p:nvSpPr>
          <p:cNvPr id="23" name="Text 21"/>
          <p:cNvSpPr/>
          <p:nvPr/>
        </p:nvSpPr>
        <p:spPr>
          <a:xfrm>
            <a:off x="4366063" y="1122102"/>
            <a:ext cx="4654493" cy="5461577"/>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4" name="Shape 22"/>
          <p:cNvSpPr/>
          <p:nvPr/>
        </p:nvSpPr>
        <p:spPr>
          <a:xfrm>
            <a:off x="9093708" y="705392"/>
            <a:ext cx="2965772" cy="363150"/>
          </a:xfrm>
          <a:prstGeom prst="rect">
            <a:avLst/>
          </a:prstGeom>
          <a:solidFill>
            <a:srgbClr val="5B2C6F"/>
          </a:solidFill>
          <a:ln w="12700">
            <a:solidFill>
              <a:srgbClr val="5B2C6F"/>
            </a:solidFill>
            <a:prstDash val="solid"/>
          </a:ln>
        </p:spPr>
        <p:txBody>
          <a:bodyPr/>
          <a:lstStyle/>
          <a:p>
            <a:endParaRPr lang="en-IN"/>
          </a:p>
        </p:txBody>
      </p:sp>
      <p:sp>
        <p:nvSpPr>
          <p:cNvPr id="25" name="Text 23"/>
          <p:cNvSpPr/>
          <p:nvPr/>
        </p:nvSpPr>
        <p:spPr>
          <a:xfrm>
            <a:off x="9093708" y="705390"/>
            <a:ext cx="2903220" cy="363151"/>
          </a:xfrm>
          <a:prstGeom prst="rect">
            <a:avLst/>
          </a:prstGeom>
          <a:noFill/>
        </p:spPr>
        <p:txBody>
          <a:bodyPr wrap="square" lIns="0" tIns="0" rIns="0" bIns="0" rtlCol="0" anchor="ctr"/>
          <a:lstStyle/>
          <a:p>
            <a:pPr marL="0" indent="0" algn="ctr">
              <a:buNone/>
            </a:pPr>
            <a:r>
              <a:rPr lang="en-US" b="1" dirty="0">
                <a:solidFill>
                  <a:srgbClr val="FFFFFF"/>
                </a:solidFill>
                <a:latin typeface="Calibri" panose="020F0502020204030204" pitchFamily="34" charset="0"/>
                <a:ea typeface="Calibri" panose="020F0502020204030204" pitchFamily="34" charset="-122"/>
                <a:cs typeface="Calibri" panose="020F0502020204030204" pitchFamily="34" charset="-120"/>
              </a:rPr>
              <a:t>KEY CHANGES</a:t>
            </a:r>
            <a:endParaRPr lang="en-US" dirty="0">
              <a:latin typeface="Calibri" panose="020F0502020204030204" pitchFamily="34" charset="0"/>
            </a:endParaRPr>
          </a:p>
        </p:txBody>
      </p:sp>
      <p:sp>
        <p:nvSpPr>
          <p:cNvPr id="27" name="Shape 25"/>
          <p:cNvSpPr/>
          <p:nvPr/>
        </p:nvSpPr>
        <p:spPr>
          <a:xfrm>
            <a:off x="9093708" y="1122101"/>
            <a:ext cx="2965772" cy="5496325"/>
          </a:xfrm>
          <a:prstGeom prst="rect">
            <a:avLst/>
          </a:prstGeom>
          <a:solidFill>
            <a:srgbClr val="F5EEF8"/>
          </a:solidFill>
          <a:ln w="6350">
            <a:solidFill>
              <a:srgbClr val="B0BEC5"/>
            </a:solidFill>
            <a:prstDash val="solid"/>
          </a:ln>
        </p:spPr>
        <p:txBody>
          <a:bodyPr/>
          <a:lstStyle/>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No substantive change.</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Section reference updated from Section </a:t>
            </a:r>
            <a:r>
              <a:rPr lang="en-US" sz="1400" b="1" dirty="0">
                <a:solidFill>
                  <a:srgbClr val="1C1C24"/>
                </a:solidFill>
                <a:latin typeface="Calibri" panose="020F0502020204030204" pitchFamily="34" charset="0"/>
                <a:cs typeface="Calibri" panose="020F0502020204030204" pitchFamily="34" charset="0"/>
              </a:rPr>
              <a:t>271A</a:t>
            </a:r>
            <a:r>
              <a:rPr lang="en-US" sz="1400" dirty="0">
                <a:solidFill>
                  <a:srgbClr val="1C1C24"/>
                </a:solidFill>
                <a:latin typeface="Calibri" panose="020F0502020204030204" pitchFamily="34" charset="0"/>
                <a:cs typeface="Calibri" panose="020F0502020204030204" pitchFamily="34" charset="0"/>
              </a:rPr>
              <a:t> to Section </a:t>
            </a:r>
            <a:r>
              <a:rPr lang="en-US" sz="1400" b="1" dirty="0">
                <a:solidFill>
                  <a:srgbClr val="1C1C24"/>
                </a:solidFill>
                <a:latin typeface="Calibri" panose="020F0502020204030204" pitchFamily="34" charset="0"/>
                <a:cs typeface="Calibri" panose="020F0502020204030204" pitchFamily="34" charset="0"/>
              </a:rPr>
              <a:t>441</a:t>
            </a:r>
            <a:r>
              <a:rPr lang="en-US" sz="1400" dirty="0">
                <a:solidFill>
                  <a:srgbClr val="1C1C24"/>
                </a:solidFill>
                <a:latin typeface="Calibri" panose="020F0502020204030204" pitchFamily="34" charset="0"/>
                <a:cs typeface="Calibri" panose="020F0502020204030204" pitchFamily="34" charset="0"/>
              </a:rPr>
              <a:t>.</a:t>
            </a:r>
            <a:endParaRPr lang="en-US" sz="1400" dirty="0">
              <a:solidFill>
                <a:srgbClr val="1C1C24"/>
              </a:solidFill>
              <a:latin typeface="Calibri" panose="020F0502020204030204" pitchFamily="34" charset="0"/>
              <a:cs typeface="Calibri" panose="020F0502020204030204" pitchFamily="34" charset="0"/>
            </a:endParaRPr>
          </a:p>
          <a:p>
            <a:pPr marL="285750" indent="-285750" algn="just">
              <a:lnSpc>
                <a:spcPct val="150000"/>
              </a:lnSpc>
              <a:buFontTx/>
              <a:buChar char="-"/>
            </a:pPr>
            <a:r>
              <a:rPr lang="en-US" sz="1400" dirty="0">
                <a:solidFill>
                  <a:srgbClr val="1C1C24"/>
                </a:solidFill>
                <a:latin typeface="Calibri" panose="020F0502020204030204" pitchFamily="34" charset="0"/>
                <a:cs typeface="Calibri" panose="020F0502020204030204" pitchFamily="34" charset="0"/>
              </a:rPr>
              <a:t>Penalty of </a:t>
            </a:r>
            <a:r>
              <a:rPr lang="en-US" sz="1400" b="1" dirty="0">
                <a:solidFill>
                  <a:srgbClr val="1C1C24"/>
                </a:solidFill>
                <a:latin typeface="Calibri" panose="020F0502020204030204" pitchFamily="34" charset="0"/>
                <a:cs typeface="Calibri" panose="020F0502020204030204" pitchFamily="34" charset="0"/>
              </a:rPr>
              <a:t>Rs. 25,000 </a:t>
            </a:r>
            <a:r>
              <a:rPr lang="en-US" sz="1400" dirty="0">
                <a:solidFill>
                  <a:srgbClr val="1C1C24"/>
                </a:solidFill>
                <a:latin typeface="Calibri" panose="020F0502020204030204" pitchFamily="34" charset="0"/>
                <a:cs typeface="Calibri" panose="020F0502020204030204" pitchFamily="34" charset="0"/>
              </a:rPr>
              <a:t>remains unchanged.  </a:t>
            </a:r>
            <a:endParaRPr lang="en-IN" sz="1400" dirty="0">
              <a:solidFill>
                <a:srgbClr val="1C1C24"/>
              </a:solidFill>
              <a:latin typeface="Calibri" panose="020F0502020204030204" pitchFamily="34" charset="0"/>
              <a:cs typeface="Calibri" panose="020F0502020204030204" pitchFamily="34" charset="0"/>
            </a:endParaRPr>
          </a:p>
        </p:txBody>
      </p:sp>
      <p:sp>
        <p:nvSpPr>
          <p:cNvPr id="28" name="Text 26"/>
          <p:cNvSpPr/>
          <p:nvPr/>
        </p:nvSpPr>
        <p:spPr>
          <a:xfrm>
            <a:off x="9093708" y="1122102"/>
            <a:ext cx="2830068" cy="5461578"/>
          </a:xfrm>
          <a:prstGeom prst="rect">
            <a:avLst/>
          </a:prstGeom>
          <a:noFill/>
        </p:spPr>
        <p:txBody>
          <a:bodyPr wrap="square" rtlCol="0" anchor="t"/>
          <a:lstStyle/>
          <a:p>
            <a:pPr marL="0" indent="0" algn="l">
              <a:buNone/>
            </a:pPr>
            <a:endParaRPr lang="en-US" sz="850" dirty="0">
              <a:latin typeface="Calibri" panose="020F0502020204030204" pitchFamily="34" charset="0"/>
            </a:endParaRPr>
          </a:p>
        </p:txBody>
      </p:sp>
      <p:sp>
        <p:nvSpPr>
          <p:cNvPr id="29" name="Text 27"/>
          <p:cNvSpPr/>
          <p:nvPr/>
        </p:nvSpPr>
        <p:spPr>
          <a:xfrm>
            <a:off x="164592" y="6675120"/>
            <a:ext cx="10515600" cy="164592"/>
          </a:xfrm>
          <a:prstGeom prst="rect">
            <a:avLst/>
          </a:prstGeom>
          <a:noFill/>
        </p:spPr>
        <p:txBody>
          <a:bodyPr wrap="square" rtlCol="0" anchor="ctr"/>
          <a:lstStyle/>
          <a:p>
            <a:pPr marL="0" indent="0" algn="l">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IT Act 2025 vs IT Act 1961  |  Penalty Provisions  |  Failure to Keep, Maintain or Retain Books, Documents, etc.</a:t>
            </a:r>
            <a:endParaRPr lang="en-US" sz="650" dirty="0">
              <a:latin typeface="Calibri" panose="020F0502020204030204" pitchFamily="34" charset="0"/>
            </a:endParaRPr>
          </a:p>
        </p:txBody>
      </p:sp>
      <p:sp>
        <p:nvSpPr>
          <p:cNvPr id="30" name="Text 28"/>
          <p:cNvSpPr/>
          <p:nvPr/>
        </p:nvSpPr>
        <p:spPr>
          <a:xfrm>
            <a:off x="11064240" y="6675120"/>
            <a:ext cx="914400" cy="164592"/>
          </a:xfrm>
          <a:prstGeom prst="rect">
            <a:avLst/>
          </a:prstGeom>
          <a:noFill/>
        </p:spPr>
        <p:txBody>
          <a:bodyPr wrap="square" rtlCol="0" anchor="ctr"/>
          <a:lstStyle/>
          <a:p>
            <a:pPr marL="0" indent="0" algn="r">
              <a:buNone/>
            </a:pPr>
            <a:r>
              <a:rPr lang="en-US" sz="650" dirty="0">
                <a:solidFill>
                  <a:srgbClr val="9E9E9E"/>
                </a:solidFill>
                <a:latin typeface="Calibri" panose="020F0502020204030204" pitchFamily="34" charset="0"/>
                <a:ea typeface="Calibri" panose="020F0502020204030204" pitchFamily="34" charset="-122"/>
                <a:cs typeface="Calibri" panose="020F0502020204030204" pitchFamily="34" charset="-120"/>
              </a:rPr>
              <a:t>3 / 33</a:t>
            </a:r>
            <a:endParaRPr lang="en-US" sz="650" dirty="0">
              <a:latin typeface="Calibri" panose="020F050202020403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57098</Words>
  <Application>WPS Presentation</Application>
  <PresentationFormat>Widescreen</PresentationFormat>
  <Paragraphs>1426</Paragraphs>
  <Slides>39</Slides>
  <Notes>33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39</vt:i4>
      </vt:variant>
    </vt:vector>
  </HeadingPairs>
  <TitlesOfParts>
    <vt:vector size="55" baseType="lpstr">
      <vt:lpstr>Arial</vt:lpstr>
      <vt:lpstr>SimSun</vt:lpstr>
      <vt:lpstr>Wingdings</vt:lpstr>
      <vt:lpstr>Calibri</vt:lpstr>
      <vt:lpstr>Arial</vt:lpstr>
      <vt:lpstr>Cambria</vt:lpstr>
      <vt:lpstr>Cambria</vt:lpstr>
      <vt:lpstr>Cambria</vt:lpstr>
      <vt:lpstr>Calibri</vt:lpstr>
      <vt:lpstr>Calibri</vt:lpstr>
      <vt:lpstr>Calibri</vt:lpstr>
      <vt:lpstr>Microsoft YaHei</vt:lpstr>
      <vt:lpstr>Arial Unicode MS</vt:lpstr>
      <vt:lpstr>Book Antiqua</vt:lpstr>
      <vt:lpstr>Bookman Old Style</vt:lpstr>
      <vt:lpstr>Parallax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Act Penalty Provisions Template</dc:title>
  <dc:creator>PptxGenJS</dc:creator>
  <dc:subject>PptxGenJS Presentation</dc:subject>
  <cp:lastModifiedBy>Admin</cp:lastModifiedBy>
  <cp:revision>348</cp:revision>
  <cp:lastPrinted>2026-06-20T11:57:00Z</cp:lastPrinted>
  <dcterms:created xsi:type="dcterms:W3CDTF">2026-06-18T05:14:00Z</dcterms:created>
  <dcterms:modified xsi:type="dcterms:W3CDTF">2026-06-22T05:08:46Z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09065D7B4CAA41A7BCA3345F860FED35_13</vt:lpwstr>
  </property>
  <property fmtid="{D5CDD505-2E9C-101B-9397-08002B2CF9AE}" pid="3" name="KSOProductBuildVer">
    <vt:lpwstr>1033-12.1.0.26880</vt:lpwstr>
  </property>
</Properties>
</file>