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5" r:id="rId1"/>
  </p:sldMasterIdLst>
  <p:notesMasterIdLst>
    <p:notesMasterId r:id="rId186"/>
  </p:notesMasterIdLst>
  <p:handoutMasterIdLst>
    <p:handoutMasterId r:id="rId187"/>
  </p:handoutMasterIdLst>
  <p:sldIdLst>
    <p:sldId id="256" r:id="rId2"/>
    <p:sldId id="506" r:id="rId3"/>
    <p:sldId id="507" r:id="rId4"/>
    <p:sldId id="337" r:id="rId5"/>
    <p:sldId id="551" r:id="rId6"/>
    <p:sldId id="263" r:id="rId7"/>
    <p:sldId id="500" r:id="rId8"/>
    <p:sldId id="332" r:id="rId9"/>
    <p:sldId id="510" r:id="rId10"/>
    <p:sldId id="511" r:id="rId11"/>
    <p:sldId id="512" r:id="rId12"/>
    <p:sldId id="853" r:id="rId13"/>
    <p:sldId id="833" r:id="rId14"/>
    <p:sldId id="834" r:id="rId15"/>
    <p:sldId id="835" r:id="rId16"/>
    <p:sldId id="836" r:id="rId17"/>
    <p:sldId id="837" r:id="rId18"/>
    <p:sldId id="838" r:id="rId19"/>
    <p:sldId id="845" r:id="rId20"/>
    <p:sldId id="846" r:id="rId21"/>
    <p:sldId id="847" r:id="rId22"/>
    <p:sldId id="911" r:id="rId23"/>
    <p:sldId id="832" r:id="rId24"/>
    <p:sldId id="874" r:id="rId25"/>
    <p:sldId id="1060" r:id="rId26"/>
    <p:sldId id="750" r:id="rId27"/>
    <p:sldId id="751" r:id="rId28"/>
    <p:sldId id="742" r:id="rId29"/>
    <p:sldId id="743" r:id="rId30"/>
    <p:sldId id="744" r:id="rId31"/>
    <p:sldId id="745" r:id="rId32"/>
    <p:sldId id="746" r:id="rId33"/>
    <p:sldId id="747" r:id="rId34"/>
    <p:sldId id="748" r:id="rId35"/>
    <p:sldId id="619" r:id="rId36"/>
    <p:sldId id="620" r:id="rId37"/>
    <p:sldId id="1057" r:id="rId38"/>
    <p:sldId id="338" r:id="rId39"/>
    <p:sldId id="677" r:id="rId40"/>
    <p:sldId id="1061" r:id="rId41"/>
    <p:sldId id="1048" r:id="rId42"/>
    <p:sldId id="1079" r:id="rId43"/>
    <p:sldId id="1063" r:id="rId44"/>
    <p:sldId id="1064" r:id="rId45"/>
    <p:sldId id="1065" r:id="rId46"/>
    <p:sldId id="1066" r:id="rId47"/>
    <p:sldId id="1067" r:id="rId48"/>
    <p:sldId id="1068" r:id="rId49"/>
    <p:sldId id="1069" r:id="rId50"/>
    <p:sldId id="1076" r:id="rId51"/>
    <p:sldId id="1071" r:id="rId52"/>
    <p:sldId id="1077" r:id="rId53"/>
    <p:sldId id="1072" r:id="rId54"/>
    <p:sldId id="1078" r:id="rId55"/>
    <p:sldId id="1073" r:id="rId56"/>
    <p:sldId id="1074" r:id="rId57"/>
    <p:sldId id="683" r:id="rId58"/>
    <p:sldId id="1083" r:id="rId59"/>
    <p:sldId id="1084" r:id="rId60"/>
    <p:sldId id="693" r:id="rId61"/>
    <p:sldId id="1055" r:id="rId62"/>
    <p:sldId id="1054" r:id="rId63"/>
    <p:sldId id="1081" r:id="rId64"/>
    <p:sldId id="695" r:id="rId65"/>
    <p:sldId id="696" r:id="rId66"/>
    <p:sldId id="697" r:id="rId67"/>
    <p:sldId id="698" r:id="rId68"/>
    <p:sldId id="700" r:id="rId69"/>
    <p:sldId id="701" r:id="rId70"/>
    <p:sldId id="735" r:id="rId71"/>
    <p:sldId id="736" r:id="rId72"/>
    <p:sldId id="737" r:id="rId73"/>
    <p:sldId id="738" r:id="rId74"/>
    <p:sldId id="739" r:id="rId75"/>
    <p:sldId id="703" r:id="rId76"/>
    <p:sldId id="704" r:id="rId77"/>
    <p:sldId id="705" r:id="rId78"/>
    <p:sldId id="752" r:id="rId79"/>
    <p:sldId id="740" r:id="rId80"/>
    <p:sldId id="753" r:id="rId81"/>
    <p:sldId id="754" r:id="rId82"/>
    <p:sldId id="854" r:id="rId83"/>
    <p:sldId id="855" r:id="rId84"/>
    <p:sldId id="755" r:id="rId85"/>
    <p:sldId id="756" r:id="rId86"/>
    <p:sldId id="757" r:id="rId87"/>
    <p:sldId id="758" r:id="rId88"/>
    <p:sldId id="759" r:id="rId89"/>
    <p:sldId id="760" r:id="rId90"/>
    <p:sldId id="761" r:id="rId91"/>
    <p:sldId id="762" r:id="rId92"/>
    <p:sldId id="763" r:id="rId93"/>
    <p:sldId id="764" r:id="rId94"/>
    <p:sldId id="765" r:id="rId95"/>
    <p:sldId id="830" r:id="rId96"/>
    <p:sldId id="979" r:id="rId97"/>
    <p:sldId id="892" r:id="rId98"/>
    <p:sldId id="873" r:id="rId99"/>
    <p:sldId id="910" r:id="rId100"/>
    <p:sldId id="876" r:id="rId101"/>
    <p:sldId id="858" r:id="rId102"/>
    <p:sldId id="859" r:id="rId103"/>
    <p:sldId id="860" r:id="rId104"/>
    <p:sldId id="862" r:id="rId105"/>
    <p:sldId id="863" r:id="rId106"/>
    <p:sldId id="864" r:id="rId107"/>
    <p:sldId id="865" r:id="rId108"/>
    <p:sldId id="866" r:id="rId109"/>
    <p:sldId id="867" r:id="rId110"/>
    <p:sldId id="868" r:id="rId111"/>
    <p:sldId id="869" r:id="rId112"/>
    <p:sldId id="871" r:id="rId113"/>
    <p:sldId id="872" r:id="rId114"/>
    <p:sldId id="983" r:id="rId115"/>
    <p:sldId id="1090" r:id="rId116"/>
    <p:sldId id="984" r:id="rId117"/>
    <p:sldId id="985" r:id="rId118"/>
    <p:sldId id="986" r:id="rId119"/>
    <p:sldId id="1085" r:id="rId120"/>
    <p:sldId id="1086" r:id="rId121"/>
    <p:sldId id="1087" r:id="rId122"/>
    <p:sldId id="1088" r:id="rId123"/>
    <p:sldId id="1089" r:id="rId124"/>
    <p:sldId id="987" r:id="rId125"/>
    <p:sldId id="988" r:id="rId126"/>
    <p:sldId id="989" r:id="rId127"/>
    <p:sldId id="990" r:id="rId128"/>
    <p:sldId id="991" r:id="rId129"/>
    <p:sldId id="992" r:id="rId130"/>
    <p:sldId id="993" r:id="rId131"/>
    <p:sldId id="994" r:id="rId132"/>
    <p:sldId id="995" r:id="rId133"/>
    <p:sldId id="996" r:id="rId134"/>
    <p:sldId id="997" r:id="rId135"/>
    <p:sldId id="998" r:id="rId136"/>
    <p:sldId id="999" r:id="rId137"/>
    <p:sldId id="1000" r:id="rId138"/>
    <p:sldId id="1001" r:id="rId139"/>
    <p:sldId id="1002" r:id="rId140"/>
    <p:sldId id="1003" r:id="rId141"/>
    <p:sldId id="1004" r:id="rId142"/>
    <p:sldId id="1005" r:id="rId143"/>
    <p:sldId id="1006" r:id="rId144"/>
    <p:sldId id="1007" r:id="rId145"/>
    <p:sldId id="1008" r:id="rId146"/>
    <p:sldId id="1009" r:id="rId147"/>
    <p:sldId id="1010" r:id="rId148"/>
    <p:sldId id="1011" r:id="rId149"/>
    <p:sldId id="1012" r:id="rId150"/>
    <p:sldId id="1013" r:id="rId151"/>
    <p:sldId id="1014" r:id="rId152"/>
    <p:sldId id="1015" r:id="rId153"/>
    <p:sldId id="1016" r:id="rId154"/>
    <p:sldId id="1017" r:id="rId155"/>
    <p:sldId id="1018" r:id="rId156"/>
    <p:sldId id="1019" r:id="rId157"/>
    <p:sldId id="1020" r:id="rId158"/>
    <p:sldId id="1021" r:id="rId159"/>
    <p:sldId id="1022" r:id="rId160"/>
    <p:sldId id="1023" r:id="rId161"/>
    <p:sldId id="1024" r:id="rId162"/>
    <p:sldId id="1025" r:id="rId163"/>
    <p:sldId id="1026" r:id="rId164"/>
    <p:sldId id="1027" r:id="rId165"/>
    <p:sldId id="1028" r:id="rId166"/>
    <p:sldId id="1029" r:id="rId167"/>
    <p:sldId id="1030" r:id="rId168"/>
    <p:sldId id="1031" r:id="rId169"/>
    <p:sldId id="1032" r:id="rId170"/>
    <p:sldId id="1033" r:id="rId171"/>
    <p:sldId id="1034" r:id="rId172"/>
    <p:sldId id="1035" r:id="rId173"/>
    <p:sldId id="1036" r:id="rId174"/>
    <p:sldId id="1037" r:id="rId175"/>
    <p:sldId id="1038" r:id="rId176"/>
    <p:sldId id="1039" r:id="rId177"/>
    <p:sldId id="1040" r:id="rId178"/>
    <p:sldId id="1041" r:id="rId179"/>
    <p:sldId id="1042" r:id="rId180"/>
    <p:sldId id="1043" r:id="rId181"/>
    <p:sldId id="1044" r:id="rId182"/>
    <p:sldId id="1091" r:id="rId183"/>
    <p:sldId id="981" r:id="rId184"/>
    <p:sldId id="982" r:id="rId185"/>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3024">
          <p15:clr>
            <a:srgbClr val="A4A3A4"/>
          </p15:clr>
        </p15:guide>
        <p15:guide id="4" pos="230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ABF961-7D21-4C63-A303-0E020CB3092F}" v="5" dt="2025-05-21T04:55:26.9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9" d="100"/>
          <a:sy n="59" d="100"/>
        </p:scale>
        <p:origin x="1500" y="5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010"/>
    </p:cViewPr>
  </p:sorterViewPr>
  <p:notesViewPr>
    <p:cSldViewPr>
      <p:cViewPr varScale="1">
        <p:scale>
          <a:sx n="55" d="100"/>
          <a:sy n="55" d="100"/>
        </p:scale>
        <p:origin x="-2856" y="-102"/>
      </p:cViewPr>
      <p:guideLst>
        <p:guide orient="horz" pos="2880"/>
        <p:guide pos="2160"/>
        <p:guide orient="horz" pos="3024"/>
        <p:guide pos="2305"/>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tableStyles" Target="tableStyle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microsoft.com/office/2015/10/relationships/revisionInfo" Target="revisionInfo.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notesMaster" Target="notesMasters/notesMaster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handoutMaster" Target="handoutMasters/handoutMaster1.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8442C6-2A08-4FD9-A6A8-29440F508867}"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IN"/>
        </a:p>
      </dgm:t>
    </dgm:pt>
    <dgm:pt modelId="{C7184639-2790-459C-9B00-AA428C4972A2}">
      <dgm:prSet phldrT="[Text]"/>
      <dgm:spPr>
        <a:solidFill>
          <a:schemeClr val="tx2">
            <a:lumMod val="75000"/>
          </a:schemeClr>
        </a:solidFill>
      </dgm:spPr>
      <dgm:t>
        <a:bodyPr/>
        <a:lstStyle/>
        <a:p>
          <a:r>
            <a:rPr lang="en-US" b="1" dirty="0"/>
            <a:t>Objectives of TDS</a:t>
          </a:r>
          <a:endParaRPr lang="en-IN" dirty="0"/>
        </a:p>
      </dgm:t>
    </dgm:pt>
    <dgm:pt modelId="{8C94CA89-86F1-4F81-9E50-9582E800B710}" type="parTrans" cxnId="{0B8C0378-CCD9-448E-B5CB-986FC5FA5CD2}">
      <dgm:prSet/>
      <dgm:spPr/>
      <dgm:t>
        <a:bodyPr/>
        <a:lstStyle/>
        <a:p>
          <a:endParaRPr lang="en-IN"/>
        </a:p>
      </dgm:t>
    </dgm:pt>
    <dgm:pt modelId="{CF968A8A-D283-4D4A-9183-C9374CBDEC23}" type="sibTrans" cxnId="{0B8C0378-CCD9-448E-B5CB-986FC5FA5CD2}">
      <dgm:prSet/>
      <dgm:spPr/>
      <dgm:t>
        <a:bodyPr/>
        <a:lstStyle/>
        <a:p>
          <a:endParaRPr lang="en-IN"/>
        </a:p>
      </dgm:t>
    </dgm:pt>
    <dgm:pt modelId="{6726E6C4-8DD4-4A05-A2BC-0C9AE09B8F1A}">
      <dgm:prSet phldrT="[Text]"/>
      <dgm:spPr>
        <a:solidFill>
          <a:srgbClr val="EA4316">
            <a:alpha val="93000"/>
          </a:srgbClr>
        </a:solidFill>
      </dgm:spPr>
      <dgm:t>
        <a:bodyPr/>
        <a:lstStyle/>
        <a:p>
          <a:r>
            <a:rPr lang="en-US" dirty="0"/>
            <a:t>Regular inflow of revenue for the Government</a:t>
          </a:r>
          <a:endParaRPr lang="en-IN" dirty="0"/>
        </a:p>
      </dgm:t>
    </dgm:pt>
    <dgm:pt modelId="{9B122DF3-71C1-4CDE-A33F-CCD3B0F6BA60}" type="parTrans" cxnId="{FA32917C-1CF9-4F52-8527-D7CBB461E01F}">
      <dgm:prSet/>
      <dgm:spPr/>
      <dgm:t>
        <a:bodyPr/>
        <a:lstStyle/>
        <a:p>
          <a:endParaRPr lang="en-IN"/>
        </a:p>
      </dgm:t>
    </dgm:pt>
    <dgm:pt modelId="{F8CE0FB3-9464-4CAC-9F27-EE1F1D019325}" type="sibTrans" cxnId="{FA32917C-1CF9-4F52-8527-D7CBB461E01F}">
      <dgm:prSet/>
      <dgm:spPr/>
      <dgm:t>
        <a:bodyPr/>
        <a:lstStyle/>
        <a:p>
          <a:endParaRPr lang="en-IN"/>
        </a:p>
      </dgm:t>
    </dgm:pt>
    <dgm:pt modelId="{B9A0B679-2A74-49B5-8A64-D098F7416A5F}">
      <dgm:prSet phldrT="[Text]"/>
      <dgm:spPr>
        <a:solidFill>
          <a:schemeClr val="bg1"/>
        </a:solidFill>
        <a:ln>
          <a:solidFill>
            <a:schemeClr val="tx1"/>
          </a:solidFill>
        </a:ln>
      </dgm:spPr>
      <dgm:t>
        <a:bodyPr/>
        <a:lstStyle/>
        <a:p>
          <a:r>
            <a:rPr lang="en-US" dirty="0">
              <a:solidFill>
                <a:srgbClr val="000000"/>
              </a:solidFill>
            </a:rPr>
            <a:t>Checking of tax evasion</a:t>
          </a:r>
          <a:endParaRPr lang="en-IN" dirty="0">
            <a:solidFill>
              <a:srgbClr val="000000"/>
            </a:solidFill>
          </a:endParaRPr>
        </a:p>
      </dgm:t>
    </dgm:pt>
    <dgm:pt modelId="{016ABC90-80DC-4302-9DF5-5832C65EFB78}" type="parTrans" cxnId="{957BF028-348C-4423-903C-8AC33E650C56}">
      <dgm:prSet/>
      <dgm:spPr/>
      <dgm:t>
        <a:bodyPr/>
        <a:lstStyle/>
        <a:p>
          <a:endParaRPr lang="en-IN"/>
        </a:p>
      </dgm:t>
    </dgm:pt>
    <dgm:pt modelId="{E0A1B7CD-7567-4855-B875-A72C445C1430}" type="sibTrans" cxnId="{957BF028-348C-4423-903C-8AC33E650C56}">
      <dgm:prSet/>
      <dgm:spPr/>
      <dgm:t>
        <a:bodyPr/>
        <a:lstStyle/>
        <a:p>
          <a:endParaRPr lang="en-IN"/>
        </a:p>
      </dgm:t>
    </dgm:pt>
    <dgm:pt modelId="{A5EC885B-247E-42D5-972D-0201F61D8266}">
      <dgm:prSet phldrT="[Text]"/>
      <dgm:spPr>
        <a:solidFill>
          <a:srgbClr val="008000"/>
        </a:solidFill>
      </dgm:spPr>
      <dgm:t>
        <a:bodyPr/>
        <a:lstStyle/>
        <a:p>
          <a:r>
            <a:rPr lang="en-US" dirty="0"/>
            <a:t>Widening of tax base</a:t>
          </a:r>
          <a:endParaRPr lang="en-IN" dirty="0"/>
        </a:p>
      </dgm:t>
    </dgm:pt>
    <dgm:pt modelId="{5097F09B-EE59-4798-90C8-74EC859BA080}" type="parTrans" cxnId="{60F6C7B6-4C02-425A-A50C-44C9803C2661}">
      <dgm:prSet/>
      <dgm:spPr/>
      <dgm:t>
        <a:bodyPr/>
        <a:lstStyle/>
        <a:p>
          <a:endParaRPr lang="en-IN"/>
        </a:p>
      </dgm:t>
    </dgm:pt>
    <dgm:pt modelId="{78F1B37D-B36A-4694-8681-0FD584CC907F}" type="sibTrans" cxnId="{60F6C7B6-4C02-425A-A50C-44C9803C2661}">
      <dgm:prSet/>
      <dgm:spPr/>
      <dgm:t>
        <a:bodyPr/>
        <a:lstStyle/>
        <a:p>
          <a:endParaRPr lang="en-IN"/>
        </a:p>
      </dgm:t>
    </dgm:pt>
    <dgm:pt modelId="{83AFAFEB-D71E-451B-B727-ACA965FB2033}" type="pres">
      <dgm:prSet presAssocID="{BC8442C6-2A08-4FD9-A6A8-29440F508867}" presName="hierChild1" presStyleCnt="0">
        <dgm:presLayoutVars>
          <dgm:orgChart val="1"/>
          <dgm:chPref val="1"/>
          <dgm:dir/>
          <dgm:animOne val="branch"/>
          <dgm:animLvl val="lvl"/>
          <dgm:resizeHandles/>
        </dgm:presLayoutVars>
      </dgm:prSet>
      <dgm:spPr/>
    </dgm:pt>
    <dgm:pt modelId="{92EF5042-209C-4A13-AB30-8FA0BED259B3}" type="pres">
      <dgm:prSet presAssocID="{C7184639-2790-459C-9B00-AA428C4972A2}" presName="hierRoot1" presStyleCnt="0">
        <dgm:presLayoutVars>
          <dgm:hierBranch val="init"/>
        </dgm:presLayoutVars>
      </dgm:prSet>
      <dgm:spPr/>
    </dgm:pt>
    <dgm:pt modelId="{B1E416F7-A3D0-4B15-A4E4-54B74A610894}" type="pres">
      <dgm:prSet presAssocID="{C7184639-2790-459C-9B00-AA428C4972A2}" presName="rootComposite1" presStyleCnt="0"/>
      <dgm:spPr/>
    </dgm:pt>
    <dgm:pt modelId="{2B5659D8-7FBE-4727-BCD6-BD7993AF5D40}" type="pres">
      <dgm:prSet presAssocID="{C7184639-2790-459C-9B00-AA428C4972A2}" presName="rootText1" presStyleLbl="node0" presStyleIdx="0" presStyleCnt="1" custLinFactNeighborX="-301" custLinFactNeighborY="-13136">
        <dgm:presLayoutVars>
          <dgm:chPref val="3"/>
        </dgm:presLayoutVars>
      </dgm:prSet>
      <dgm:spPr/>
    </dgm:pt>
    <dgm:pt modelId="{BE37B222-ED02-439F-A5A8-A95C98BD09F9}" type="pres">
      <dgm:prSet presAssocID="{C7184639-2790-459C-9B00-AA428C4972A2}" presName="rootConnector1" presStyleLbl="node1" presStyleIdx="0" presStyleCnt="0"/>
      <dgm:spPr/>
    </dgm:pt>
    <dgm:pt modelId="{7AF21C3F-55BA-45E6-BBBD-2A2FB2745223}" type="pres">
      <dgm:prSet presAssocID="{C7184639-2790-459C-9B00-AA428C4972A2}" presName="hierChild2" presStyleCnt="0"/>
      <dgm:spPr/>
    </dgm:pt>
    <dgm:pt modelId="{C0EBF999-8538-4189-BD9F-6E0CF375D607}" type="pres">
      <dgm:prSet presAssocID="{9B122DF3-71C1-4CDE-A33F-CCD3B0F6BA60}" presName="Name37" presStyleLbl="parChTrans1D2" presStyleIdx="0" presStyleCnt="3"/>
      <dgm:spPr/>
    </dgm:pt>
    <dgm:pt modelId="{2F9C451E-C391-42F9-ABA1-7DCC6A133F39}" type="pres">
      <dgm:prSet presAssocID="{6726E6C4-8DD4-4A05-A2BC-0C9AE09B8F1A}" presName="hierRoot2" presStyleCnt="0">
        <dgm:presLayoutVars>
          <dgm:hierBranch val="init"/>
        </dgm:presLayoutVars>
      </dgm:prSet>
      <dgm:spPr/>
    </dgm:pt>
    <dgm:pt modelId="{DA4D64D4-A906-4996-B787-FEE9D5E87554}" type="pres">
      <dgm:prSet presAssocID="{6726E6C4-8DD4-4A05-A2BC-0C9AE09B8F1A}" presName="rootComposite" presStyleCnt="0"/>
      <dgm:spPr/>
    </dgm:pt>
    <dgm:pt modelId="{2282CE80-3167-463E-9B52-FB7D6427F598}" type="pres">
      <dgm:prSet presAssocID="{6726E6C4-8DD4-4A05-A2BC-0C9AE09B8F1A}" presName="rootText" presStyleLbl="node2" presStyleIdx="0" presStyleCnt="3" custLinFactNeighborX="-23" custLinFactNeighborY="-3898">
        <dgm:presLayoutVars>
          <dgm:chPref val="3"/>
        </dgm:presLayoutVars>
      </dgm:prSet>
      <dgm:spPr/>
    </dgm:pt>
    <dgm:pt modelId="{73B7DA90-E1D9-404B-A058-482480979C93}" type="pres">
      <dgm:prSet presAssocID="{6726E6C4-8DD4-4A05-A2BC-0C9AE09B8F1A}" presName="rootConnector" presStyleLbl="node2" presStyleIdx="0" presStyleCnt="3"/>
      <dgm:spPr/>
    </dgm:pt>
    <dgm:pt modelId="{6D37735C-52A4-4891-AA02-46B4CF1F81B4}" type="pres">
      <dgm:prSet presAssocID="{6726E6C4-8DD4-4A05-A2BC-0C9AE09B8F1A}" presName="hierChild4" presStyleCnt="0"/>
      <dgm:spPr/>
    </dgm:pt>
    <dgm:pt modelId="{1E357671-F7E7-48ED-BA2B-3A750813D848}" type="pres">
      <dgm:prSet presAssocID="{6726E6C4-8DD4-4A05-A2BC-0C9AE09B8F1A}" presName="hierChild5" presStyleCnt="0"/>
      <dgm:spPr/>
    </dgm:pt>
    <dgm:pt modelId="{7E2CC9F0-1794-45E7-960B-C933CAD245F7}" type="pres">
      <dgm:prSet presAssocID="{016ABC90-80DC-4302-9DF5-5832C65EFB78}" presName="Name37" presStyleLbl="parChTrans1D2" presStyleIdx="1" presStyleCnt="3"/>
      <dgm:spPr/>
    </dgm:pt>
    <dgm:pt modelId="{93010817-1ED5-4E1A-92B9-22785086EF2C}" type="pres">
      <dgm:prSet presAssocID="{B9A0B679-2A74-49B5-8A64-D098F7416A5F}" presName="hierRoot2" presStyleCnt="0">
        <dgm:presLayoutVars>
          <dgm:hierBranch val="init"/>
        </dgm:presLayoutVars>
      </dgm:prSet>
      <dgm:spPr/>
    </dgm:pt>
    <dgm:pt modelId="{D8D274EA-C784-4896-84CE-58B8F8D3171E}" type="pres">
      <dgm:prSet presAssocID="{B9A0B679-2A74-49B5-8A64-D098F7416A5F}" presName="rootComposite" presStyleCnt="0"/>
      <dgm:spPr/>
    </dgm:pt>
    <dgm:pt modelId="{BCED0B2D-DB86-4730-9340-BAA87E6ACA31}" type="pres">
      <dgm:prSet presAssocID="{B9A0B679-2A74-49B5-8A64-D098F7416A5F}" presName="rootText" presStyleLbl="node2" presStyleIdx="1" presStyleCnt="3" custAng="0" custLinFactNeighborX="0">
        <dgm:presLayoutVars>
          <dgm:chPref val="3"/>
        </dgm:presLayoutVars>
      </dgm:prSet>
      <dgm:spPr/>
    </dgm:pt>
    <dgm:pt modelId="{E05783D7-AD40-4A36-BFA6-9CB0A009A001}" type="pres">
      <dgm:prSet presAssocID="{B9A0B679-2A74-49B5-8A64-D098F7416A5F}" presName="rootConnector" presStyleLbl="node2" presStyleIdx="1" presStyleCnt="3"/>
      <dgm:spPr/>
    </dgm:pt>
    <dgm:pt modelId="{0E74451D-1407-4D12-8F69-F9D05443D95E}" type="pres">
      <dgm:prSet presAssocID="{B9A0B679-2A74-49B5-8A64-D098F7416A5F}" presName="hierChild4" presStyleCnt="0"/>
      <dgm:spPr/>
    </dgm:pt>
    <dgm:pt modelId="{532C82C3-FDD3-45DD-A55D-599DD369B265}" type="pres">
      <dgm:prSet presAssocID="{B9A0B679-2A74-49B5-8A64-D098F7416A5F}" presName="hierChild5" presStyleCnt="0"/>
      <dgm:spPr/>
    </dgm:pt>
    <dgm:pt modelId="{2E193C0D-61D9-4C13-8966-018FA4A4FBEB}" type="pres">
      <dgm:prSet presAssocID="{5097F09B-EE59-4798-90C8-74EC859BA080}" presName="Name37" presStyleLbl="parChTrans1D2" presStyleIdx="2" presStyleCnt="3"/>
      <dgm:spPr/>
    </dgm:pt>
    <dgm:pt modelId="{D137F4B4-DD27-4060-B80B-64CF68F5BF7D}" type="pres">
      <dgm:prSet presAssocID="{A5EC885B-247E-42D5-972D-0201F61D8266}" presName="hierRoot2" presStyleCnt="0">
        <dgm:presLayoutVars>
          <dgm:hierBranch val="init"/>
        </dgm:presLayoutVars>
      </dgm:prSet>
      <dgm:spPr/>
    </dgm:pt>
    <dgm:pt modelId="{3EE2E628-BB88-49E0-B6E1-EAB304352177}" type="pres">
      <dgm:prSet presAssocID="{A5EC885B-247E-42D5-972D-0201F61D8266}" presName="rootComposite" presStyleCnt="0"/>
      <dgm:spPr/>
    </dgm:pt>
    <dgm:pt modelId="{3368EB44-3FD5-437A-90CC-6CA726A77014}" type="pres">
      <dgm:prSet presAssocID="{A5EC885B-247E-42D5-972D-0201F61D8266}" presName="rootText" presStyleLbl="node2" presStyleIdx="2" presStyleCnt="3" custLinFactNeighborX="-2591" custLinFactNeighborY="-3898">
        <dgm:presLayoutVars>
          <dgm:chPref val="3"/>
        </dgm:presLayoutVars>
      </dgm:prSet>
      <dgm:spPr/>
    </dgm:pt>
    <dgm:pt modelId="{ED2D0CE6-F69D-4E71-83D7-A6776DB52C9A}" type="pres">
      <dgm:prSet presAssocID="{A5EC885B-247E-42D5-972D-0201F61D8266}" presName="rootConnector" presStyleLbl="node2" presStyleIdx="2" presStyleCnt="3"/>
      <dgm:spPr/>
    </dgm:pt>
    <dgm:pt modelId="{9A6C142D-9592-4FAB-A81C-C361841512B8}" type="pres">
      <dgm:prSet presAssocID="{A5EC885B-247E-42D5-972D-0201F61D8266}" presName="hierChild4" presStyleCnt="0"/>
      <dgm:spPr/>
    </dgm:pt>
    <dgm:pt modelId="{EBEBDC16-1C5C-4A21-AED3-CE24087F7513}" type="pres">
      <dgm:prSet presAssocID="{A5EC885B-247E-42D5-972D-0201F61D8266}" presName="hierChild5" presStyleCnt="0"/>
      <dgm:spPr/>
    </dgm:pt>
    <dgm:pt modelId="{64E59E56-0C63-4A13-8B4F-27A02D45D042}" type="pres">
      <dgm:prSet presAssocID="{C7184639-2790-459C-9B00-AA428C4972A2}" presName="hierChild3" presStyleCnt="0"/>
      <dgm:spPr/>
    </dgm:pt>
  </dgm:ptLst>
  <dgm:cxnLst>
    <dgm:cxn modelId="{E4456617-F4CD-4D1C-9AFE-0BB259E6CD35}" type="presOf" srcId="{BC8442C6-2A08-4FD9-A6A8-29440F508867}" destId="{83AFAFEB-D71E-451B-B727-ACA965FB2033}" srcOrd="0" destOrd="0" presId="urn:microsoft.com/office/officeart/2005/8/layout/orgChart1"/>
    <dgm:cxn modelId="{957BF028-348C-4423-903C-8AC33E650C56}" srcId="{C7184639-2790-459C-9B00-AA428C4972A2}" destId="{B9A0B679-2A74-49B5-8A64-D098F7416A5F}" srcOrd="1" destOrd="0" parTransId="{016ABC90-80DC-4302-9DF5-5832C65EFB78}" sibTransId="{E0A1B7CD-7567-4855-B875-A72C445C1430}"/>
    <dgm:cxn modelId="{8C3BFD29-C431-43EF-82DA-1E1CF088EDF0}" type="presOf" srcId="{6726E6C4-8DD4-4A05-A2BC-0C9AE09B8F1A}" destId="{73B7DA90-E1D9-404B-A058-482480979C93}" srcOrd="1" destOrd="0" presId="urn:microsoft.com/office/officeart/2005/8/layout/orgChart1"/>
    <dgm:cxn modelId="{18F3235F-756B-4D57-9C4B-5400E7341877}" type="presOf" srcId="{C7184639-2790-459C-9B00-AA428C4972A2}" destId="{BE37B222-ED02-439F-A5A8-A95C98BD09F9}" srcOrd="1" destOrd="0" presId="urn:microsoft.com/office/officeart/2005/8/layout/orgChart1"/>
    <dgm:cxn modelId="{0B8C0378-CCD9-448E-B5CB-986FC5FA5CD2}" srcId="{BC8442C6-2A08-4FD9-A6A8-29440F508867}" destId="{C7184639-2790-459C-9B00-AA428C4972A2}" srcOrd="0" destOrd="0" parTransId="{8C94CA89-86F1-4F81-9E50-9582E800B710}" sibTransId="{CF968A8A-D283-4D4A-9183-C9374CBDEC23}"/>
    <dgm:cxn modelId="{FA32917C-1CF9-4F52-8527-D7CBB461E01F}" srcId="{C7184639-2790-459C-9B00-AA428C4972A2}" destId="{6726E6C4-8DD4-4A05-A2BC-0C9AE09B8F1A}" srcOrd="0" destOrd="0" parTransId="{9B122DF3-71C1-4CDE-A33F-CCD3B0F6BA60}" sibTransId="{F8CE0FB3-9464-4CAC-9F27-EE1F1D019325}"/>
    <dgm:cxn modelId="{6B4C5688-A049-408E-9A07-5D5BCC2CB3EE}" type="presOf" srcId="{B9A0B679-2A74-49B5-8A64-D098F7416A5F}" destId="{BCED0B2D-DB86-4730-9340-BAA87E6ACA31}" srcOrd="0" destOrd="0" presId="urn:microsoft.com/office/officeart/2005/8/layout/orgChart1"/>
    <dgm:cxn modelId="{B31C8B9F-B780-4546-83E9-F76BB1758383}" type="presOf" srcId="{B9A0B679-2A74-49B5-8A64-D098F7416A5F}" destId="{E05783D7-AD40-4A36-BFA6-9CB0A009A001}" srcOrd="1" destOrd="0" presId="urn:microsoft.com/office/officeart/2005/8/layout/orgChart1"/>
    <dgm:cxn modelId="{62397FA3-F8C1-476E-BB94-68732E92727D}" type="presOf" srcId="{A5EC885B-247E-42D5-972D-0201F61D8266}" destId="{ED2D0CE6-F69D-4E71-83D7-A6776DB52C9A}" srcOrd="1" destOrd="0" presId="urn:microsoft.com/office/officeart/2005/8/layout/orgChart1"/>
    <dgm:cxn modelId="{7DFBCAA6-A55C-41FC-BB3B-F8F2CD28F5C0}" type="presOf" srcId="{9B122DF3-71C1-4CDE-A33F-CCD3B0F6BA60}" destId="{C0EBF999-8538-4189-BD9F-6E0CF375D607}" srcOrd="0" destOrd="0" presId="urn:microsoft.com/office/officeart/2005/8/layout/orgChart1"/>
    <dgm:cxn modelId="{7C51EBAA-248F-439F-9435-F50A39FB568F}" type="presOf" srcId="{016ABC90-80DC-4302-9DF5-5832C65EFB78}" destId="{7E2CC9F0-1794-45E7-960B-C933CAD245F7}" srcOrd="0" destOrd="0" presId="urn:microsoft.com/office/officeart/2005/8/layout/orgChart1"/>
    <dgm:cxn modelId="{DE16D4AF-D630-46F9-A7AA-14E136CEFC39}" type="presOf" srcId="{5097F09B-EE59-4798-90C8-74EC859BA080}" destId="{2E193C0D-61D9-4C13-8966-018FA4A4FBEB}" srcOrd="0" destOrd="0" presId="urn:microsoft.com/office/officeart/2005/8/layout/orgChart1"/>
    <dgm:cxn modelId="{60F6C7B6-4C02-425A-A50C-44C9803C2661}" srcId="{C7184639-2790-459C-9B00-AA428C4972A2}" destId="{A5EC885B-247E-42D5-972D-0201F61D8266}" srcOrd="2" destOrd="0" parTransId="{5097F09B-EE59-4798-90C8-74EC859BA080}" sibTransId="{78F1B37D-B36A-4694-8681-0FD584CC907F}"/>
    <dgm:cxn modelId="{EE0B7BC6-CC59-4E26-9D58-EE1248C06FEF}" type="presOf" srcId="{C7184639-2790-459C-9B00-AA428C4972A2}" destId="{2B5659D8-7FBE-4727-BCD6-BD7993AF5D40}" srcOrd="0" destOrd="0" presId="urn:microsoft.com/office/officeart/2005/8/layout/orgChart1"/>
    <dgm:cxn modelId="{799DC5F6-0255-49A5-A53B-4C0261C90D8B}" type="presOf" srcId="{6726E6C4-8DD4-4A05-A2BC-0C9AE09B8F1A}" destId="{2282CE80-3167-463E-9B52-FB7D6427F598}" srcOrd="0" destOrd="0" presId="urn:microsoft.com/office/officeart/2005/8/layout/orgChart1"/>
    <dgm:cxn modelId="{8E11E5FB-3371-4C07-A300-E7212E295DEB}" type="presOf" srcId="{A5EC885B-247E-42D5-972D-0201F61D8266}" destId="{3368EB44-3FD5-437A-90CC-6CA726A77014}" srcOrd="0" destOrd="0" presId="urn:microsoft.com/office/officeart/2005/8/layout/orgChart1"/>
    <dgm:cxn modelId="{935C219C-9DC0-49A1-B972-4E463FB595F9}" type="presParOf" srcId="{83AFAFEB-D71E-451B-B727-ACA965FB2033}" destId="{92EF5042-209C-4A13-AB30-8FA0BED259B3}" srcOrd="0" destOrd="0" presId="urn:microsoft.com/office/officeart/2005/8/layout/orgChart1"/>
    <dgm:cxn modelId="{26190ADE-49C0-44D9-8A86-34190F872FD6}" type="presParOf" srcId="{92EF5042-209C-4A13-AB30-8FA0BED259B3}" destId="{B1E416F7-A3D0-4B15-A4E4-54B74A610894}" srcOrd="0" destOrd="0" presId="urn:microsoft.com/office/officeart/2005/8/layout/orgChart1"/>
    <dgm:cxn modelId="{E4869C7D-DDF4-40A9-9017-38B721A04749}" type="presParOf" srcId="{B1E416F7-A3D0-4B15-A4E4-54B74A610894}" destId="{2B5659D8-7FBE-4727-BCD6-BD7993AF5D40}" srcOrd="0" destOrd="0" presId="urn:microsoft.com/office/officeart/2005/8/layout/orgChart1"/>
    <dgm:cxn modelId="{670A9109-A47F-45F5-B9EC-8A443A7A3627}" type="presParOf" srcId="{B1E416F7-A3D0-4B15-A4E4-54B74A610894}" destId="{BE37B222-ED02-439F-A5A8-A95C98BD09F9}" srcOrd="1" destOrd="0" presId="urn:microsoft.com/office/officeart/2005/8/layout/orgChart1"/>
    <dgm:cxn modelId="{8BB83451-9CC8-475A-80A7-10212027EDD8}" type="presParOf" srcId="{92EF5042-209C-4A13-AB30-8FA0BED259B3}" destId="{7AF21C3F-55BA-45E6-BBBD-2A2FB2745223}" srcOrd="1" destOrd="0" presId="urn:microsoft.com/office/officeart/2005/8/layout/orgChart1"/>
    <dgm:cxn modelId="{3A78C552-986F-44B2-90EA-728F81DB07DE}" type="presParOf" srcId="{7AF21C3F-55BA-45E6-BBBD-2A2FB2745223}" destId="{C0EBF999-8538-4189-BD9F-6E0CF375D607}" srcOrd="0" destOrd="0" presId="urn:microsoft.com/office/officeart/2005/8/layout/orgChart1"/>
    <dgm:cxn modelId="{FA1DDB97-2CD1-4D22-8BC0-8A7F375F5B5B}" type="presParOf" srcId="{7AF21C3F-55BA-45E6-BBBD-2A2FB2745223}" destId="{2F9C451E-C391-42F9-ABA1-7DCC6A133F39}" srcOrd="1" destOrd="0" presId="urn:microsoft.com/office/officeart/2005/8/layout/orgChart1"/>
    <dgm:cxn modelId="{6D99BC94-0527-4519-8CD9-6F2C074B6F7B}" type="presParOf" srcId="{2F9C451E-C391-42F9-ABA1-7DCC6A133F39}" destId="{DA4D64D4-A906-4996-B787-FEE9D5E87554}" srcOrd="0" destOrd="0" presId="urn:microsoft.com/office/officeart/2005/8/layout/orgChart1"/>
    <dgm:cxn modelId="{6BFBBAFD-A85C-403B-BDAC-798B97286B64}" type="presParOf" srcId="{DA4D64D4-A906-4996-B787-FEE9D5E87554}" destId="{2282CE80-3167-463E-9B52-FB7D6427F598}" srcOrd="0" destOrd="0" presId="urn:microsoft.com/office/officeart/2005/8/layout/orgChart1"/>
    <dgm:cxn modelId="{CB547A19-F54C-4CD0-8C3E-A165772D1DF3}" type="presParOf" srcId="{DA4D64D4-A906-4996-B787-FEE9D5E87554}" destId="{73B7DA90-E1D9-404B-A058-482480979C93}" srcOrd="1" destOrd="0" presId="urn:microsoft.com/office/officeart/2005/8/layout/orgChart1"/>
    <dgm:cxn modelId="{0444064F-313F-4BFF-8466-AB820849CDAD}" type="presParOf" srcId="{2F9C451E-C391-42F9-ABA1-7DCC6A133F39}" destId="{6D37735C-52A4-4891-AA02-46B4CF1F81B4}" srcOrd="1" destOrd="0" presId="urn:microsoft.com/office/officeart/2005/8/layout/orgChart1"/>
    <dgm:cxn modelId="{F439B8E7-0B13-4EAB-82D8-A4D223A54756}" type="presParOf" srcId="{2F9C451E-C391-42F9-ABA1-7DCC6A133F39}" destId="{1E357671-F7E7-48ED-BA2B-3A750813D848}" srcOrd="2" destOrd="0" presId="urn:microsoft.com/office/officeart/2005/8/layout/orgChart1"/>
    <dgm:cxn modelId="{D63D8AB6-D469-47C6-9998-E13BB90CA86E}" type="presParOf" srcId="{7AF21C3F-55BA-45E6-BBBD-2A2FB2745223}" destId="{7E2CC9F0-1794-45E7-960B-C933CAD245F7}" srcOrd="2" destOrd="0" presId="urn:microsoft.com/office/officeart/2005/8/layout/orgChart1"/>
    <dgm:cxn modelId="{76596355-D070-4929-9EDC-8FCCF08379B8}" type="presParOf" srcId="{7AF21C3F-55BA-45E6-BBBD-2A2FB2745223}" destId="{93010817-1ED5-4E1A-92B9-22785086EF2C}" srcOrd="3" destOrd="0" presId="urn:microsoft.com/office/officeart/2005/8/layout/orgChart1"/>
    <dgm:cxn modelId="{266C8FCD-B659-49A3-AE71-E2E403F0ECAD}" type="presParOf" srcId="{93010817-1ED5-4E1A-92B9-22785086EF2C}" destId="{D8D274EA-C784-4896-84CE-58B8F8D3171E}" srcOrd="0" destOrd="0" presId="urn:microsoft.com/office/officeart/2005/8/layout/orgChart1"/>
    <dgm:cxn modelId="{C7611349-DDE5-49B5-B827-A25FA5C4AC1F}" type="presParOf" srcId="{D8D274EA-C784-4896-84CE-58B8F8D3171E}" destId="{BCED0B2D-DB86-4730-9340-BAA87E6ACA31}" srcOrd="0" destOrd="0" presId="urn:microsoft.com/office/officeart/2005/8/layout/orgChart1"/>
    <dgm:cxn modelId="{F38C5C63-2F3D-4DD1-9E87-9B6DB32F063B}" type="presParOf" srcId="{D8D274EA-C784-4896-84CE-58B8F8D3171E}" destId="{E05783D7-AD40-4A36-BFA6-9CB0A009A001}" srcOrd="1" destOrd="0" presId="urn:microsoft.com/office/officeart/2005/8/layout/orgChart1"/>
    <dgm:cxn modelId="{926F2538-9520-42E8-B572-8E13E1ED62E5}" type="presParOf" srcId="{93010817-1ED5-4E1A-92B9-22785086EF2C}" destId="{0E74451D-1407-4D12-8F69-F9D05443D95E}" srcOrd="1" destOrd="0" presId="urn:microsoft.com/office/officeart/2005/8/layout/orgChart1"/>
    <dgm:cxn modelId="{C0F7DA52-21A1-4B3D-99A6-77CC5C3F22BD}" type="presParOf" srcId="{93010817-1ED5-4E1A-92B9-22785086EF2C}" destId="{532C82C3-FDD3-45DD-A55D-599DD369B265}" srcOrd="2" destOrd="0" presId="urn:microsoft.com/office/officeart/2005/8/layout/orgChart1"/>
    <dgm:cxn modelId="{D604EBEE-66EC-4113-93FF-634E980972F9}" type="presParOf" srcId="{7AF21C3F-55BA-45E6-BBBD-2A2FB2745223}" destId="{2E193C0D-61D9-4C13-8966-018FA4A4FBEB}" srcOrd="4" destOrd="0" presId="urn:microsoft.com/office/officeart/2005/8/layout/orgChart1"/>
    <dgm:cxn modelId="{3F71D6B1-0D1B-44C4-8FA7-0E015C1E82BC}" type="presParOf" srcId="{7AF21C3F-55BA-45E6-BBBD-2A2FB2745223}" destId="{D137F4B4-DD27-4060-B80B-64CF68F5BF7D}" srcOrd="5" destOrd="0" presId="urn:microsoft.com/office/officeart/2005/8/layout/orgChart1"/>
    <dgm:cxn modelId="{4528C547-4BB9-40FC-B12A-AA82E5906581}" type="presParOf" srcId="{D137F4B4-DD27-4060-B80B-64CF68F5BF7D}" destId="{3EE2E628-BB88-49E0-B6E1-EAB304352177}" srcOrd="0" destOrd="0" presId="urn:microsoft.com/office/officeart/2005/8/layout/orgChart1"/>
    <dgm:cxn modelId="{7EE778C8-2C57-41C3-A130-1506BA98F48E}" type="presParOf" srcId="{3EE2E628-BB88-49E0-B6E1-EAB304352177}" destId="{3368EB44-3FD5-437A-90CC-6CA726A77014}" srcOrd="0" destOrd="0" presId="urn:microsoft.com/office/officeart/2005/8/layout/orgChart1"/>
    <dgm:cxn modelId="{7A0239F9-4032-4DFD-B632-0332E43F37CB}" type="presParOf" srcId="{3EE2E628-BB88-49E0-B6E1-EAB304352177}" destId="{ED2D0CE6-F69D-4E71-83D7-A6776DB52C9A}" srcOrd="1" destOrd="0" presId="urn:microsoft.com/office/officeart/2005/8/layout/orgChart1"/>
    <dgm:cxn modelId="{8C9295A0-6AFB-4689-8142-733858E0AC14}" type="presParOf" srcId="{D137F4B4-DD27-4060-B80B-64CF68F5BF7D}" destId="{9A6C142D-9592-4FAB-A81C-C361841512B8}" srcOrd="1" destOrd="0" presId="urn:microsoft.com/office/officeart/2005/8/layout/orgChart1"/>
    <dgm:cxn modelId="{C2932496-6AB2-4C1E-BC4C-64A8286D9151}" type="presParOf" srcId="{D137F4B4-DD27-4060-B80B-64CF68F5BF7D}" destId="{EBEBDC16-1C5C-4A21-AED3-CE24087F7513}" srcOrd="2" destOrd="0" presId="urn:microsoft.com/office/officeart/2005/8/layout/orgChart1"/>
    <dgm:cxn modelId="{990BA223-5C10-4581-89FA-5FF769DE6E77}" type="presParOf" srcId="{92EF5042-209C-4A13-AB30-8FA0BED259B3}" destId="{64E59E56-0C63-4A13-8B4F-27A02D45D042}"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4DD745F-3C09-4F74-99B8-B40271818BE9}" type="doc">
      <dgm:prSet loTypeId="urn:microsoft.com/office/officeart/2005/8/layout/vList6" loCatId="list" qsTypeId="urn:microsoft.com/office/officeart/2005/8/quickstyle/3d3" qsCatId="3D" csTypeId="urn:microsoft.com/office/officeart/2005/8/colors/colorful4" csCatId="colorful" phldr="1"/>
      <dgm:spPr/>
      <dgm:t>
        <a:bodyPr/>
        <a:lstStyle/>
        <a:p>
          <a:endParaRPr lang="en-IN"/>
        </a:p>
      </dgm:t>
    </dgm:pt>
    <dgm:pt modelId="{9947402A-5B7E-48DE-B477-6D1D00AA58B7}">
      <dgm:prSet phldrT="[Text]" custT="1"/>
      <dgm:spPr/>
      <dgm:t>
        <a:bodyPr/>
        <a:lstStyle/>
        <a:p>
          <a:r>
            <a:rPr lang="en-US" sz="2400" dirty="0">
              <a:latin typeface="Arial" pitchFamily="34" charset="0"/>
              <a:cs typeface="Arial" pitchFamily="34" charset="0"/>
            </a:rPr>
            <a:t>In the case of salaries</a:t>
          </a:r>
          <a:endParaRPr lang="en-IN" sz="2400" dirty="0">
            <a:latin typeface="Arial" pitchFamily="34" charset="0"/>
            <a:cs typeface="Arial" pitchFamily="34" charset="0"/>
          </a:endParaRPr>
        </a:p>
      </dgm:t>
    </dgm:pt>
    <dgm:pt modelId="{C6863C37-281B-45A0-959C-6D69161DA8DC}" type="parTrans" cxnId="{8E866FA9-82F4-44BC-837B-20524B71EAF9}">
      <dgm:prSet/>
      <dgm:spPr/>
      <dgm:t>
        <a:bodyPr/>
        <a:lstStyle/>
        <a:p>
          <a:endParaRPr lang="en-IN">
            <a:latin typeface="Arial" pitchFamily="34" charset="0"/>
            <a:cs typeface="Arial" pitchFamily="34" charset="0"/>
          </a:endParaRPr>
        </a:p>
      </dgm:t>
    </dgm:pt>
    <dgm:pt modelId="{6B2465F7-484A-4109-B829-377B15766EC8}" type="sibTrans" cxnId="{8E866FA9-82F4-44BC-837B-20524B71EAF9}">
      <dgm:prSet/>
      <dgm:spPr/>
      <dgm:t>
        <a:bodyPr/>
        <a:lstStyle/>
        <a:p>
          <a:endParaRPr lang="en-IN">
            <a:latin typeface="Arial" pitchFamily="34" charset="0"/>
            <a:cs typeface="Arial" pitchFamily="34" charset="0"/>
          </a:endParaRPr>
        </a:p>
      </dgm:t>
    </dgm:pt>
    <dgm:pt modelId="{54128D43-1B07-4E19-BA13-A29C74879223}">
      <dgm:prSet phldrT="[Text]" custT="1"/>
      <dgm:spPr/>
      <dgm:t>
        <a:bodyPr/>
        <a:lstStyle/>
        <a:p>
          <a:r>
            <a:rPr lang="en-US" sz="2400" dirty="0">
              <a:latin typeface="Arial" pitchFamily="34" charset="0"/>
              <a:cs typeface="Arial" pitchFamily="34" charset="0"/>
            </a:rPr>
            <a:t>In the case of other payments</a:t>
          </a:r>
          <a:endParaRPr lang="en-IN" sz="2400" dirty="0">
            <a:latin typeface="Arial" pitchFamily="34" charset="0"/>
            <a:cs typeface="Arial" pitchFamily="34" charset="0"/>
          </a:endParaRPr>
        </a:p>
      </dgm:t>
    </dgm:pt>
    <dgm:pt modelId="{C95FAACD-9FA7-4102-88F5-19F733FBACFB}" type="parTrans" cxnId="{ACF9CED9-A803-4A63-B2D7-50C04ACFE57E}">
      <dgm:prSet/>
      <dgm:spPr/>
      <dgm:t>
        <a:bodyPr/>
        <a:lstStyle/>
        <a:p>
          <a:endParaRPr lang="en-IN">
            <a:latin typeface="Arial" pitchFamily="34" charset="0"/>
            <a:cs typeface="Arial" pitchFamily="34" charset="0"/>
          </a:endParaRPr>
        </a:p>
      </dgm:t>
    </dgm:pt>
    <dgm:pt modelId="{4D1FEF50-08E7-4E1F-AE9A-754934F242C6}" type="sibTrans" cxnId="{ACF9CED9-A803-4A63-B2D7-50C04ACFE57E}">
      <dgm:prSet/>
      <dgm:spPr/>
      <dgm:t>
        <a:bodyPr/>
        <a:lstStyle/>
        <a:p>
          <a:endParaRPr lang="en-IN">
            <a:latin typeface="Arial" pitchFamily="34" charset="0"/>
            <a:cs typeface="Arial" pitchFamily="34" charset="0"/>
          </a:endParaRPr>
        </a:p>
      </dgm:t>
    </dgm:pt>
    <dgm:pt modelId="{5DF80934-CA14-4136-96FB-2C4D225EF7C6}">
      <dgm:prSet phldrT="[Text]" custT="1"/>
      <dgm:spPr/>
      <dgm:t>
        <a:bodyPr anchor="ctr" anchorCtr="0"/>
        <a:lstStyle/>
        <a:p>
          <a:pPr algn="l"/>
          <a:r>
            <a:rPr lang="en-US" sz="2400" dirty="0">
              <a:latin typeface="Arial" pitchFamily="34" charset="0"/>
              <a:cs typeface="Arial" pitchFamily="34" charset="0"/>
            </a:rPr>
            <a:t>At the time of payment </a:t>
          </a:r>
          <a:endParaRPr lang="en-IN" sz="2400" dirty="0">
            <a:latin typeface="Arial" pitchFamily="34" charset="0"/>
            <a:cs typeface="Arial" pitchFamily="34" charset="0"/>
          </a:endParaRPr>
        </a:p>
      </dgm:t>
    </dgm:pt>
    <dgm:pt modelId="{0A539164-C3CE-4ED6-B3E0-ABE0C58D260A}" type="parTrans" cxnId="{32088851-2651-4D93-81D3-DC139B922E75}">
      <dgm:prSet/>
      <dgm:spPr/>
      <dgm:t>
        <a:bodyPr/>
        <a:lstStyle/>
        <a:p>
          <a:endParaRPr lang="en-IN">
            <a:latin typeface="Arial" pitchFamily="34" charset="0"/>
            <a:cs typeface="Arial" pitchFamily="34" charset="0"/>
          </a:endParaRPr>
        </a:p>
      </dgm:t>
    </dgm:pt>
    <dgm:pt modelId="{5E9A1F2D-AE7A-4391-837D-0D8D41D44EC4}" type="sibTrans" cxnId="{32088851-2651-4D93-81D3-DC139B922E75}">
      <dgm:prSet/>
      <dgm:spPr/>
      <dgm:t>
        <a:bodyPr/>
        <a:lstStyle/>
        <a:p>
          <a:endParaRPr lang="en-IN">
            <a:latin typeface="Arial" pitchFamily="34" charset="0"/>
            <a:cs typeface="Arial" pitchFamily="34" charset="0"/>
          </a:endParaRPr>
        </a:p>
      </dgm:t>
    </dgm:pt>
    <dgm:pt modelId="{367FE3A2-EC20-40FB-A867-9B75E0E42FE2}">
      <dgm:prSet phldrT="[Text]" custT="1"/>
      <dgm:spPr/>
      <dgm:t>
        <a:bodyPr anchor="ctr" anchorCtr="0"/>
        <a:lstStyle/>
        <a:p>
          <a:r>
            <a:rPr lang="en-US" sz="2400" dirty="0">
              <a:latin typeface="Arial" pitchFamily="34" charset="0"/>
              <a:cs typeface="Arial" pitchFamily="34" charset="0"/>
            </a:rPr>
            <a:t>At the time of payment or credit, whichever is earlier</a:t>
          </a:r>
          <a:endParaRPr lang="en-IN" sz="1600" dirty="0">
            <a:latin typeface="Arial" pitchFamily="34" charset="0"/>
            <a:cs typeface="Arial" pitchFamily="34" charset="0"/>
          </a:endParaRPr>
        </a:p>
      </dgm:t>
    </dgm:pt>
    <dgm:pt modelId="{09B23F2D-55E9-4B3C-BCCF-D1AA608CD875}" type="parTrans" cxnId="{4F1EB91F-DF76-4AA2-9706-D0A487CF92C0}">
      <dgm:prSet/>
      <dgm:spPr/>
      <dgm:t>
        <a:bodyPr/>
        <a:lstStyle/>
        <a:p>
          <a:endParaRPr lang="en-IN">
            <a:latin typeface="Arial" pitchFamily="34" charset="0"/>
            <a:cs typeface="Arial" pitchFamily="34" charset="0"/>
          </a:endParaRPr>
        </a:p>
      </dgm:t>
    </dgm:pt>
    <dgm:pt modelId="{C1284A3D-4385-4B3A-A676-9EE47A82933C}" type="sibTrans" cxnId="{4F1EB91F-DF76-4AA2-9706-D0A487CF92C0}">
      <dgm:prSet/>
      <dgm:spPr/>
      <dgm:t>
        <a:bodyPr/>
        <a:lstStyle/>
        <a:p>
          <a:endParaRPr lang="en-IN">
            <a:latin typeface="Arial" pitchFamily="34" charset="0"/>
            <a:cs typeface="Arial" pitchFamily="34" charset="0"/>
          </a:endParaRPr>
        </a:p>
      </dgm:t>
    </dgm:pt>
    <dgm:pt modelId="{08C7A9CE-B12E-4003-8272-C5E8A7E17587}" type="pres">
      <dgm:prSet presAssocID="{84DD745F-3C09-4F74-99B8-B40271818BE9}" presName="Name0" presStyleCnt="0">
        <dgm:presLayoutVars>
          <dgm:dir/>
          <dgm:animLvl val="lvl"/>
          <dgm:resizeHandles/>
        </dgm:presLayoutVars>
      </dgm:prSet>
      <dgm:spPr/>
    </dgm:pt>
    <dgm:pt modelId="{A5610439-0515-4D6B-8D28-B68BDD4D49EE}" type="pres">
      <dgm:prSet presAssocID="{9947402A-5B7E-48DE-B477-6D1D00AA58B7}" presName="linNode" presStyleCnt="0"/>
      <dgm:spPr/>
    </dgm:pt>
    <dgm:pt modelId="{B7732794-7AE3-4B45-9FE1-F0C3C638065B}" type="pres">
      <dgm:prSet presAssocID="{9947402A-5B7E-48DE-B477-6D1D00AA58B7}" presName="parentShp" presStyleLbl="node1" presStyleIdx="0" presStyleCnt="2" custLinFactNeighborY="-26">
        <dgm:presLayoutVars>
          <dgm:bulletEnabled val="1"/>
        </dgm:presLayoutVars>
      </dgm:prSet>
      <dgm:spPr/>
    </dgm:pt>
    <dgm:pt modelId="{64EE9779-E172-44E1-8584-1F6B73685057}" type="pres">
      <dgm:prSet presAssocID="{9947402A-5B7E-48DE-B477-6D1D00AA58B7}" presName="childShp" presStyleLbl="bgAccFollowNode1" presStyleIdx="0" presStyleCnt="2" custLinFactNeighborY="-26">
        <dgm:presLayoutVars>
          <dgm:bulletEnabled val="1"/>
        </dgm:presLayoutVars>
      </dgm:prSet>
      <dgm:spPr/>
    </dgm:pt>
    <dgm:pt modelId="{F00A54CC-C056-4FA3-87C9-78E3EF433CEC}" type="pres">
      <dgm:prSet presAssocID="{6B2465F7-484A-4109-B829-377B15766EC8}" presName="spacing" presStyleCnt="0"/>
      <dgm:spPr/>
    </dgm:pt>
    <dgm:pt modelId="{FCB4188F-9959-4737-A82A-CA5DFEC13204}" type="pres">
      <dgm:prSet presAssocID="{54128D43-1B07-4E19-BA13-A29C74879223}" presName="linNode" presStyleCnt="0"/>
      <dgm:spPr/>
    </dgm:pt>
    <dgm:pt modelId="{26D656A5-3CBA-400D-AEBF-735959B85885}" type="pres">
      <dgm:prSet presAssocID="{54128D43-1B07-4E19-BA13-A29C74879223}" presName="parentShp" presStyleLbl="node1" presStyleIdx="1" presStyleCnt="2">
        <dgm:presLayoutVars>
          <dgm:bulletEnabled val="1"/>
        </dgm:presLayoutVars>
      </dgm:prSet>
      <dgm:spPr/>
    </dgm:pt>
    <dgm:pt modelId="{189AE07C-7827-4529-8B0E-CBC6190F74B4}" type="pres">
      <dgm:prSet presAssocID="{54128D43-1B07-4E19-BA13-A29C74879223}" presName="childShp" presStyleLbl="bgAccFollowNode1" presStyleIdx="1" presStyleCnt="2">
        <dgm:presLayoutVars>
          <dgm:bulletEnabled val="1"/>
        </dgm:presLayoutVars>
      </dgm:prSet>
      <dgm:spPr/>
    </dgm:pt>
  </dgm:ptLst>
  <dgm:cxnLst>
    <dgm:cxn modelId="{4F1EB91F-DF76-4AA2-9706-D0A487CF92C0}" srcId="{54128D43-1B07-4E19-BA13-A29C74879223}" destId="{367FE3A2-EC20-40FB-A867-9B75E0E42FE2}" srcOrd="0" destOrd="0" parTransId="{09B23F2D-55E9-4B3C-BCCF-D1AA608CD875}" sibTransId="{C1284A3D-4385-4B3A-A676-9EE47A82933C}"/>
    <dgm:cxn modelId="{DE6DE026-4000-4DED-A7B5-32C6BCACF944}" type="presOf" srcId="{9947402A-5B7E-48DE-B477-6D1D00AA58B7}" destId="{B7732794-7AE3-4B45-9FE1-F0C3C638065B}" srcOrd="0" destOrd="0" presId="urn:microsoft.com/office/officeart/2005/8/layout/vList6"/>
    <dgm:cxn modelId="{B7E74963-35E7-4FA6-92F7-04E740574129}" type="presOf" srcId="{5DF80934-CA14-4136-96FB-2C4D225EF7C6}" destId="{64EE9779-E172-44E1-8584-1F6B73685057}" srcOrd="0" destOrd="0" presId="urn:microsoft.com/office/officeart/2005/8/layout/vList6"/>
    <dgm:cxn modelId="{11AFEA67-4319-4715-A298-CB0155685142}" type="presOf" srcId="{54128D43-1B07-4E19-BA13-A29C74879223}" destId="{26D656A5-3CBA-400D-AEBF-735959B85885}" srcOrd="0" destOrd="0" presId="urn:microsoft.com/office/officeart/2005/8/layout/vList6"/>
    <dgm:cxn modelId="{32088851-2651-4D93-81D3-DC139B922E75}" srcId="{9947402A-5B7E-48DE-B477-6D1D00AA58B7}" destId="{5DF80934-CA14-4136-96FB-2C4D225EF7C6}" srcOrd="0" destOrd="0" parTransId="{0A539164-C3CE-4ED6-B3E0-ABE0C58D260A}" sibTransId="{5E9A1F2D-AE7A-4391-837D-0D8D41D44EC4}"/>
    <dgm:cxn modelId="{8E866FA9-82F4-44BC-837B-20524B71EAF9}" srcId="{84DD745F-3C09-4F74-99B8-B40271818BE9}" destId="{9947402A-5B7E-48DE-B477-6D1D00AA58B7}" srcOrd="0" destOrd="0" parTransId="{C6863C37-281B-45A0-959C-6D69161DA8DC}" sibTransId="{6B2465F7-484A-4109-B829-377B15766EC8}"/>
    <dgm:cxn modelId="{ACF9CED9-A803-4A63-B2D7-50C04ACFE57E}" srcId="{84DD745F-3C09-4F74-99B8-B40271818BE9}" destId="{54128D43-1B07-4E19-BA13-A29C74879223}" srcOrd="1" destOrd="0" parTransId="{C95FAACD-9FA7-4102-88F5-19F733FBACFB}" sibTransId="{4D1FEF50-08E7-4E1F-AE9A-754934F242C6}"/>
    <dgm:cxn modelId="{0E5484DC-70DE-4297-B22D-453E1107C7FA}" type="presOf" srcId="{367FE3A2-EC20-40FB-A867-9B75E0E42FE2}" destId="{189AE07C-7827-4529-8B0E-CBC6190F74B4}" srcOrd="0" destOrd="0" presId="urn:microsoft.com/office/officeart/2005/8/layout/vList6"/>
    <dgm:cxn modelId="{547C10FA-9A85-4441-BA1E-71B98853A0BC}" type="presOf" srcId="{84DD745F-3C09-4F74-99B8-B40271818BE9}" destId="{08C7A9CE-B12E-4003-8272-C5E8A7E17587}" srcOrd="0" destOrd="0" presId="urn:microsoft.com/office/officeart/2005/8/layout/vList6"/>
    <dgm:cxn modelId="{A60A15A6-AF21-43E7-AE94-A74CA2368244}" type="presParOf" srcId="{08C7A9CE-B12E-4003-8272-C5E8A7E17587}" destId="{A5610439-0515-4D6B-8D28-B68BDD4D49EE}" srcOrd="0" destOrd="0" presId="urn:microsoft.com/office/officeart/2005/8/layout/vList6"/>
    <dgm:cxn modelId="{027888EE-9ED0-480F-9274-4B27F3E1D3F7}" type="presParOf" srcId="{A5610439-0515-4D6B-8D28-B68BDD4D49EE}" destId="{B7732794-7AE3-4B45-9FE1-F0C3C638065B}" srcOrd="0" destOrd="0" presId="urn:microsoft.com/office/officeart/2005/8/layout/vList6"/>
    <dgm:cxn modelId="{29DC077A-11B6-4EAC-80DF-4D95957A28CF}" type="presParOf" srcId="{A5610439-0515-4D6B-8D28-B68BDD4D49EE}" destId="{64EE9779-E172-44E1-8584-1F6B73685057}" srcOrd="1" destOrd="0" presId="urn:microsoft.com/office/officeart/2005/8/layout/vList6"/>
    <dgm:cxn modelId="{EFEB2C39-1B10-484E-BC4C-66535AA0FC86}" type="presParOf" srcId="{08C7A9CE-B12E-4003-8272-C5E8A7E17587}" destId="{F00A54CC-C056-4FA3-87C9-78E3EF433CEC}" srcOrd="1" destOrd="0" presId="urn:microsoft.com/office/officeart/2005/8/layout/vList6"/>
    <dgm:cxn modelId="{1A37A07A-1323-4089-9A17-8AB95759D95E}" type="presParOf" srcId="{08C7A9CE-B12E-4003-8272-C5E8A7E17587}" destId="{FCB4188F-9959-4737-A82A-CA5DFEC13204}" srcOrd="2" destOrd="0" presId="urn:microsoft.com/office/officeart/2005/8/layout/vList6"/>
    <dgm:cxn modelId="{41587D14-F361-4140-B4BB-8B8E9497E980}" type="presParOf" srcId="{FCB4188F-9959-4737-A82A-CA5DFEC13204}" destId="{26D656A5-3CBA-400D-AEBF-735959B85885}" srcOrd="0" destOrd="0" presId="urn:microsoft.com/office/officeart/2005/8/layout/vList6"/>
    <dgm:cxn modelId="{24E778F0-9A82-45B4-A490-0185A2251BAD}" type="presParOf" srcId="{FCB4188F-9959-4737-A82A-CA5DFEC13204}" destId="{189AE07C-7827-4529-8B0E-CBC6190F74B4}"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4DD745F-3C09-4F74-99B8-B40271818BE9}" type="doc">
      <dgm:prSet loTypeId="urn:microsoft.com/office/officeart/2005/8/layout/vList6" loCatId="list" qsTypeId="urn:microsoft.com/office/officeart/2005/8/quickstyle/simple3" qsCatId="simple" csTypeId="urn:microsoft.com/office/officeart/2005/8/colors/colorful4" csCatId="colorful" phldr="1"/>
      <dgm:spPr/>
      <dgm:t>
        <a:bodyPr/>
        <a:lstStyle/>
        <a:p>
          <a:endParaRPr lang="en-IN"/>
        </a:p>
      </dgm:t>
    </dgm:pt>
    <dgm:pt modelId="{9947402A-5B7E-48DE-B477-6D1D00AA58B7}">
      <dgm:prSet phldrT="[Text]" custT="1"/>
      <dgm:spPr/>
      <dgm:t>
        <a:bodyPr/>
        <a:lstStyle/>
        <a:p>
          <a:r>
            <a:rPr kumimoji="0" lang="en-US" sz="2400" b="0" i="0" u="none" strike="noStrike" cap="none" normalizeH="0" baseline="0" dirty="0">
              <a:ln>
                <a:noFill/>
              </a:ln>
              <a:solidFill>
                <a:schemeClr val="bg1"/>
              </a:solidFill>
              <a:effectLst/>
              <a:latin typeface="Arial" pitchFamily="34" charset="0"/>
              <a:ea typeface="Times New Roman" pitchFamily="18" charset="0"/>
              <a:cs typeface="Arial" pitchFamily="34" charset="0"/>
            </a:rPr>
            <a:t>When the tax is paid without producing an income tax </a:t>
          </a:r>
          <a:r>
            <a:rPr kumimoji="0" lang="en-US" sz="2400" b="0" i="0" u="none" strike="noStrike" cap="none" normalizeH="0" baseline="0" dirty="0" err="1">
              <a:ln>
                <a:noFill/>
              </a:ln>
              <a:solidFill>
                <a:schemeClr val="bg1"/>
              </a:solidFill>
              <a:effectLst/>
              <a:latin typeface="Arial" pitchFamily="34" charset="0"/>
              <a:ea typeface="Times New Roman" pitchFamily="18" charset="0"/>
              <a:cs typeface="Arial" pitchFamily="34" charset="0"/>
            </a:rPr>
            <a:t>challan</a:t>
          </a:r>
          <a:endParaRPr lang="en-IN" sz="2400" dirty="0">
            <a:latin typeface="Arial" pitchFamily="34" charset="0"/>
            <a:cs typeface="Arial" pitchFamily="34" charset="0"/>
          </a:endParaRPr>
        </a:p>
      </dgm:t>
    </dgm:pt>
    <dgm:pt modelId="{C6863C37-281B-45A0-959C-6D69161DA8DC}" type="parTrans" cxnId="{8E866FA9-82F4-44BC-837B-20524B71EAF9}">
      <dgm:prSet/>
      <dgm:spPr/>
      <dgm:t>
        <a:bodyPr/>
        <a:lstStyle/>
        <a:p>
          <a:endParaRPr lang="en-IN">
            <a:latin typeface="Arial" pitchFamily="34" charset="0"/>
            <a:cs typeface="Arial" pitchFamily="34" charset="0"/>
          </a:endParaRPr>
        </a:p>
      </dgm:t>
    </dgm:pt>
    <dgm:pt modelId="{6B2465F7-484A-4109-B829-377B15766EC8}" type="sibTrans" cxnId="{8E866FA9-82F4-44BC-837B-20524B71EAF9}">
      <dgm:prSet/>
      <dgm:spPr/>
      <dgm:t>
        <a:bodyPr/>
        <a:lstStyle/>
        <a:p>
          <a:endParaRPr lang="en-IN">
            <a:latin typeface="Arial" pitchFamily="34" charset="0"/>
            <a:cs typeface="Arial" pitchFamily="34" charset="0"/>
          </a:endParaRPr>
        </a:p>
      </dgm:t>
    </dgm:pt>
    <dgm:pt modelId="{54128D43-1B07-4E19-BA13-A29C74879223}">
      <dgm:prSet phldrT="[Text]" custT="1"/>
      <dgm:spPr/>
      <dgm:t>
        <a:bodyPr/>
        <a:lstStyle/>
        <a:p>
          <a:r>
            <a:rPr kumimoji="0" lang="en-US" sz="2400" b="0" i="0" u="none" strike="noStrike" cap="none" normalizeH="0" baseline="0" dirty="0">
              <a:ln>
                <a:noFill/>
              </a:ln>
              <a:solidFill>
                <a:schemeClr val="bg1"/>
              </a:solidFill>
              <a:effectLst/>
              <a:latin typeface="Arial" pitchFamily="34" charset="0"/>
              <a:ea typeface="Times New Roman" pitchFamily="18" charset="0"/>
              <a:cs typeface="Arial" pitchFamily="34" charset="0"/>
            </a:rPr>
            <a:t>When the tax paid is accompanied by an income tax </a:t>
          </a:r>
          <a:r>
            <a:rPr kumimoji="0" lang="en-US" sz="2400" b="0" i="0" u="none" strike="noStrike" cap="none" normalizeH="0" baseline="0" dirty="0" err="1">
              <a:ln>
                <a:noFill/>
              </a:ln>
              <a:solidFill>
                <a:schemeClr val="bg1"/>
              </a:solidFill>
              <a:effectLst/>
              <a:latin typeface="Arial" pitchFamily="34" charset="0"/>
              <a:ea typeface="Times New Roman" pitchFamily="18" charset="0"/>
              <a:cs typeface="Arial" pitchFamily="34" charset="0"/>
            </a:rPr>
            <a:t>challan</a:t>
          </a:r>
          <a:endParaRPr lang="en-IN" sz="2400" dirty="0">
            <a:latin typeface="Arial" pitchFamily="34" charset="0"/>
            <a:cs typeface="Arial" pitchFamily="34" charset="0"/>
          </a:endParaRPr>
        </a:p>
      </dgm:t>
    </dgm:pt>
    <dgm:pt modelId="{C95FAACD-9FA7-4102-88F5-19F733FBACFB}" type="parTrans" cxnId="{ACF9CED9-A803-4A63-B2D7-50C04ACFE57E}">
      <dgm:prSet/>
      <dgm:spPr/>
      <dgm:t>
        <a:bodyPr/>
        <a:lstStyle/>
        <a:p>
          <a:endParaRPr lang="en-IN">
            <a:latin typeface="Arial" pitchFamily="34" charset="0"/>
            <a:cs typeface="Arial" pitchFamily="34" charset="0"/>
          </a:endParaRPr>
        </a:p>
      </dgm:t>
    </dgm:pt>
    <dgm:pt modelId="{4D1FEF50-08E7-4E1F-AE9A-754934F242C6}" type="sibTrans" cxnId="{ACF9CED9-A803-4A63-B2D7-50C04ACFE57E}">
      <dgm:prSet/>
      <dgm:spPr/>
      <dgm:t>
        <a:bodyPr/>
        <a:lstStyle/>
        <a:p>
          <a:endParaRPr lang="en-IN">
            <a:latin typeface="Arial" pitchFamily="34" charset="0"/>
            <a:cs typeface="Arial" pitchFamily="34" charset="0"/>
          </a:endParaRPr>
        </a:p>
      </dgm:t>
    </dgm:pt>
    <dgm:pt modelId="{5DF80934-CA14-4136-96FB-2C4D225EF7C6}">
      <dgm:prSet phldrT="[Text]" custT="1"/>
      <dgm:spPr/>
      <dgm:t>
        <a:bodyPr anchor="ctr" anchorCtr="0"/>
        <a:lstStyle/>
        <a:p>
          <a:pPr algn="l"/>
          <a:r>
            <a:rPr kumimoji="0" lang="en-US" sz="2400" b="0" i="0" u="none" strike="noStrike" cap="none" normalizeH="0" baseline="0" dirty="0">
              <a:ln>
                <a:noFill/>
              </a:ln>
              <a:solidFill>
                <a:schemeClr val="tx1"/>
              </a:solidFill>
              <a:effectLst/>
              <a:latin typeface="Arial" pitchFamily="34" charset="0"/>
              <a:ea typeface="Times New Roman" pitchFamily="18" charset="0"/>
              <a:cs typeface="Arial" pitchFamily="34" charset="0"/>
            </a:rPr>
            <a:t>On the same day</a:t>
          </a:r>
          <a:endParaRPr lang="en-IN" sz="2400" dirty="0">
            <a:latin typeface="Arial" pitchFamily="34" charset="0"/>
            <a:cs typeface="Arial" pitchFamily="34" charset="0"/>
          </a:endParaRPr>
        </a:p>
      </dgm:t>
    </dgm:pt>
    <dgm:pt modelId="{0A539164-C3CE-4ED6-B3E0-ABE0C58D260A}" type="parTrans" cxnId="{32088851-2651-4D93-81D3-DC139B922E75}">
      <dgm:prSet/>
      <dgm:spPr/>
      <dgm:t>
        <a:bodyPr/>
        <a:lstStyle/>
        <a:p>
          <a:endParaRPr lang="en-IN">
            <a:latin typeface="Arial" pitchFamily="34" charset="0"/>
            <a:cs typeface="Arial" pitchFamily="34" charset="0"/>
          </a:endParaRPr>
        </a:p>
      </dgm:t>
    </dgm:pt>
    <dgm:pt modelId="{5E9A1F2D-AE7A-4391-837D-0D8D41D44EC4}" type="sibTrans" cxnId="{32088851-2651-4D93-81D3-DC139B922E75}">
      <dgm:prSet/>
      <dgm:spPr/>
      <dgm:t>
        <a:bodyPr/>
        <a:lstStyle/>
        <a:p>
          <a:endParaRPr lang="en-IN">
            <a:latin typeface="Arial" pitchFamily="34" charset="0"/>
            <a:cs typeface="Arial" pitchFamily="34" charset="0"/>
          </a:endParaRPr>
        </a:p>
      </dgm:t>
    </dgm:pt>
    <dgm:pt modelId="{367FE3A2-EC20-40FB-A867-9B75E0E42FE2}">
      <dgm:prSet phldrT="[Text]" custT="1"/>
      <dgm:spPr/>
      <dgm:t>
        <a:bodyPr anchor="ctr" anchorCtr="0"/>
        <a:lstStyle/>
        <a:p>
          <a:r>
            <a:rPr kumimoji="0" lang="en-US" sz="2400" b="0" i="0" u="none" strike="noStrike" cap="none" normalizeH="0" baseline="0" dirty="0">
              <a:ln>
                <a:noFill/>
              </a:ln>
              <a:solidFill>
                <a:schemeClr val="tx1"/>
              </a:solidFill>
              <a:effectLst/>
              <a:latin typeface="Arial" pitchFamily="34" charset="0"/>
              <a:ea typeface="Times New Roman" pitchFamily="18" charset="0"/>
              <a:cs typeface="Arial" pitchFamily="34" charset="0"/>
            </a:rPr>
            <a:t>On or before 7 days from the end of the month in which the deduction is made</a:t>
          </a:r>
          <a:endParaRPr kumimoji="0" lang="en-IN" sz="24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dgm:t>
    </dgm:pt>
    <dgm:pt modelId="{09B23F2D-55E9-4B3C-BCCF-D1AA608CD875}" type="parTrans" cxnId="{4F1EB91F-DF76-4AA2-9706-D0A487CF92C0}">
      <dgm:prSet/>
      <dgm:spPr/>
      <dgm:t>
        <a:bodyPr/>
        <a:lstStyle/>
        <a:p>
          <a:endParaRPr lang="en-IN">
            <a:latin typeface="Arial" pitchFamily="34" charset="0"/>
            <a:cs typeface="Arial" pitchFamily="34" charset="0"/>
          </a:endParaRPr>
        </a:p>
      </dgm:t>
    </dgm:pt>
    <dgm:pt modelId="{C1284A3D-4385-4B3A-A676-9EE47A82933C}" type="sibTrans" cxnId="{4F1EB91F-DF76-4AA2-9706-D0A487CF92C0}">
      <dgm:prSet/>
      <dgm:spPr/>
      <dgm:t>
        <a:bodyPr/>
        <a:lstStyle/>
        <a:p>
          <a:endParaRPr lang="en-IN">
            <a:latin typeface="Arial" pitchFamily="34" charset="0"/>
            <a:cs typeface="Arial" pitchFamily="34" charset="0"/>
          </a:endParaRPr>
        </a:p>
      </dgm:t>
    </dgm:pt>
    <dgm:pt modelId="{5C7B32F9-667C-43BD-9E66-91C8ECD410C7}">
      <dgm:prSet phldrT="[Text]" custT="1"/>
      <dgm:spPr/>
      <dgm:t>
        <a:bodyPr anchor="ctr" anchorCtr="0"/>
        <a:lstStyle/>
        <a:p>
          <a:r>
            <a:rPr kumimoji="0" lang="en-IN" sz="2400" b="0" i="0" u="none" strike="noStrike" cap="none" normalizeH="0" baseline="0" dirty="0">
              <a:ln>
                <a:noFill/>
              </a:ln>
              <a:solidFill>
                <a:schemeClr val="tx1"/>
              </a:solidFill>
              <a:effectLst/>
              <a:latin typeface="Arial" pitchFamily="34" charset="0"/>
              <a:ea typeface="Times New Roman" pitchFamily="18" charset="0"/>
              <a:cs typeface="Arial" pitchFamily="34" charset="0"/>
            </a:rPr>
            <a:t>March Month – 30</a:t>
          </a:r>
          <a:r>
            <a:rPr kumimoji="0" lang="en-IN" sz="2400" b="0" i="0" u="none" strike="noStrike" cap="none" normalizeH="0" baseline="30000" dirty="0">
              <a:ln>
                <a:noFill/>
              </a:ln>
              <a:solidFill>
                <a:schemeClr val="tx1"/>
              </a:solidFill>
              <a:effectLst/>
              <a:latin typeface="Arial" pitchFamily="34" charset="0"/>
              <a:ea typeface="Times New Roman" pitchFamily="18" charset="0"/>
              <a:cs typeface="Arial" pitchFamily="34" charset="0"/>
            </a:rPr>
            <a:t>th</a:t>
          </a:r>
          <a:r>
            <a:rPr kumimoji="0" lang="en-IN" sz="2400" b="0" i="0" u="none" strike="noStrike" cap="none" normalizeH="0" baseline="0" dirty="0">
              <a:ln>
                <a:noFill/>
              </a:ln>
              <a:solidFill>
                <a:schemeClr val="tx1"/>
              </a:solidFill>
              <a:effectLst/>
              <a:latin typeface="Arial" pitchFamily="34" charset="0"/>
              <a:ea typeface="Times New Roman" pitchFamily="18" charset="0"/>
              <a:cs typeface="Arial" pitchFamily="34" charset="0"/>
            </a:rPr>
            <a:t> April</a:t>
          </a:r>
        </a:p>
      </dgm:t>
    </dgm:pt>
    <dgm:pt modelId="{4BC46787-863C-4270-B4E9-FE092708ED0B}" type="parTrans" cxnId="{B2A184F7-B93A-4CD5-A0A9-9D63324E78FE}">
      <dgm:prSet/>
      <dgm:spPr/>
    </dgm:pt>
    <dgm:pt modelId="{56E568BA-030F-4751-9A3C-2CF04753E65A}" type="sibTrans" cxnId="{B2A184F7-B93A-4CD5-A0A9-9D63324E78FE}">
      <dgm:prSet/>
      <dgm:spPr/>
    </dgm:pt>
    <dgm:pt modelId="{08C7A9CE-B12E-4003-8272-C5E8A7E17587}" type="pres">
      <dgm:prSet presAssocID="{84DD745F-3C09-4F74-99B8-B40271818BE9}" presName="Name0" presStyleCnt="0">
        <dgm:presLayoutVars>
          <dgm:dir/>
          <dgm:animLvl val="lvl"/>
          <dgm:resizeHandles/>
        </dgm:presLayoutVars>
      </dgm:prSet>
      <dgm:spPr/>
    </dgm:pt>
    <dgm:pt modelId="{A5610439-0515-4D6B-8D28-B68BDD4D49EE}" type="pres">
      <dgm:prSet presAssocID="{9947402A-5B7E-48DE-B477-6D1D00AA58B7}" presName="linNode" presStyleCnt="0"/>
      <dgm:spPr/>
    </dgm:pt>
    <dgm:pt modelId="{B7732794-7AE3-4B45-9FE1-F0C3C638065B}" type="pres">
      <dgm:prSet presAssocID="{9947402A-5B7E-48DE-B477-6D1D00AA58B7}" presName="parentShp" presStyleLbl="node1" presStyleIdx="0" presStyleCnt="2" custLinFactNeighborY="-26">
        <dgm:presLayoutVars>
          <dgm:bulletEnabled val="1"/>
        </dgm:presLayoutVars>
      </dgm:prSet>
      <dgm:spPr/>
    </dgm:pt>
    <dgm:pt modelId="{64EE9779-E172-44E1-8584-1F6B73685057}" type="pres">
      <dgm:prSet presAssocID="{9947402A-5B7E-48DE-B477-6D1D00AA58B7}" presName="childShp" presStyleLbl="bgAccFollowNode1" presStyleIdx="0" presStyleCnt="2" custLinFactNeighborY="-26">
        <dgm:presLayoutVars>
          <dgm:bulletEnabled val="1"/>
        </dgm:presLayoutVars>
      </dgm:prSet>
      <dgm:spPr/>
    </dgm:pt>
    <dgm:pt modelId="{F00A54CC-C056-4FA3-87C9-78E3EF433CEC}" type="pres">
      <dgm:prSet presAssocID="{6B2465F7-484A-4109-B829-377B15766EC8}" presName="spacing" presStyleCnt="0"/>
      <dgm:spPr/>
    </dgm:pt>
    <dgm:pt modelId="{FCB4188F-9959-4737-A82A-CA5DFEC13204}" type="pres">
      <dgm:prSet presAssocID="{54128D43-1B07-4E19-BA13-A29C74879223}" presName="linNode" presStyleCnt="0"/>
      <dgm:spPr/>
    </dgm:pt>
    <dgm:pt modelId="{26D656A5-3CBA-400D-AEBF-735959B85885}" type="pres">
      <dgm:prSet presAssocID="{54128D43-1B07-4E19-BA13-A29C74879223}" presName="parentShp" presStyleLbl="node1" presStyleIdx="1" presStyleCnt="2">
        <dgm:presLayoutVars>
          <dgm:bulletEnabled val="1"/>
        </dgm:presLayoutVars>
      </dgm:prSet>
      <dgm:spPr/>
    </dgm:pt>
    <dgm:pt modelId="{189AE07C-7827-4529-8B0E-CBC6190F74B4}" type="pres">
      <dgm:prSet presAssocID="{54128D43-1B07-4E19-BA13-A29C74879223}" presName="childShp" presStyleLbl="bgAccFollowNode1" presStyleIdx="1" presStyleCnt="2">
        <dgm:presLayoutVars>
          <dgm:bulletEnabled val="1"/>
        </dgm:presLayoutVars>
      </dgm:prSet>
      <dgm:spPr/>
    </dgm:pt>
  </dgm:ptLst>
  <dgm:cxnLst>
    <dgm:cxn modelId="{46E91E17-2A11-4E8A-B96F-E0A14B9229C0}" type="presOf" srcId="{9947402A-5B7E-48DE-B477-6D1D00AA58B7}" destId="{B7732794-7AE3-4B45-9FE1-F0C3C638065B}" srcOrd="0" destOrd="0" presId="urn:microsoft.com/office/officeart/2005/8/layout/vList6"/>
    <dgm:cxn modelId="{4F1EB91F-DF76-4AA2-9706-D0A487CF92C0}" srcId="{54128D43-1B07-4E19-BA13-A29C74879223}" destId="{367FE3A2-EC20-40FB-A867-9B75E0E42FE2}" srcOrd="0" destOrd="0" parTransId="{09B23F2D-55E9-4B3C-BCCF-D1AA608CD875}" sibTransId="{C1284A3D-4385-4B3A-A676-9EE47A82933C}"/>
    <dgm:cxn modelId="{717DDB2C-63E6-46E1-9706-1D51339012C6}" type="presOf" srcId="{5C7B32F9-667C-43BD-9E66-91C8ECD410C7}" destId="{189AE07C-7827-4529-8B0E-CBC6190F74B4}" srcOrd="0" destOrd="1" presId="urn:microsoft.com/office/officeart/2005/8/layout/vList6"/>
    <dgm:cxn modelId="{93483A60-8948-4619-98CF-2DF7E7DE70F5}" type="presOf" srcId="{84DD745F-3C09-4F74-99B8-B40271818BE9}" destId="{08C7A9CE-B12E-4003-8272-C5E8A7E17587}" srcOrd="0" destOrd="0" presId="urn:microsoft.com/office/officeart/2005/8/layout/vList6"/>
    <dgm:cxn modelId="{D4E5A444-49B3-4239-A7FD-3AC84EB35676}" type="presOf" srcId="{5DF80934-CA14-4136-96FB-2C4D225EF7C6}" destId="{64EE9779-E172-44E1-8584-1F6B73685057}" srcOrd="0" destOrd="0" presId="urn:microsoft.com/office/officeart/2005/8/layout/vList6"/>
    <dgm:cxn modelId="{32088851-2651-4D93-81D3-DC139B922E75}" srcId="{9947402A-5B7E-48DE-B477-6D1D00AA58B7}" destId="{5DF80934-CA14-4136-96FB-2C4D225EF7C6}" srcOrd="0" destOrd="0" parTransId="{0A539164-C3CE-4ED6-B3E0-ABE0C58D260A}" sibTransId="{5E9A1F2D-AE7A-4391-837D-0D8D41D44EC4}"/>
    <dgm:cxn modelId="{34129F86-9D41-4ABC-8F6C-B8A916F7C726}" type="presOf" srcId="{367FE3A2-EC20-40FB-A867-9B75E0E42FE2}" destId="{189AE07C-7827-4529-8B0E-CBC6190F74B4}" srcOrd="0" destOrd="0" presId="urn:microsoft.com/office/officeart/2005/8/layout/vList6"/>
    <dgm:cxn modelId="{8E866FA9-82F4-44BC-837B-20524B71EAF9}" srcId="{84DD745F-3C09-4F74-99B8-B40271818BE9}" destId="{9947402A-5B7E-48DE-B477-6D1D00AA58B7}" srcOrd="0" destOrd="0" parTransId="{C6863C37-281B-45A0-959C-6D69161DA8DC}" sibTransId="{6B2465F7-484A-4109-B829-377B15766EC8}"/>
    <dgm:cxn modelId="{ACF9CED9-A803-4A63-B2D7-50C04ACFE57E}" srcId="{84DD745F-3C09-4F74-99B8-B40271818BE9}" destId="{54128D43-1B07-4E19-BA13-A29C74879223}" srcOrd="1" destOrd="0" parTransId="{C95FAACD-9FA7-4102-88F5-19F733FBACFB}" sibTransId="{4D1FEF50-08E7-4E1F-AE9A-754934F242C6}"/>
    <dgm:cxn modelId="{B2A184F7-B93A-4CD5-A0A9-9D63324E78FE}" srcId="{54128D43-1B07-4E19-BA13-A29C74879223}" destId="{5C7B32F9-667C-43BD-9E66-91C8ECD410C7}" srcOrd="1" destOrd="0" parTransId="{4BC46787-863C-4270-B4E9-FE092708ED0B}" sibTransId="{56E568BA-030F-4751-9A3C-2CF04753E65A}"/>
    <dgm:cxn modelId="{D4FAD9F7-B94F-4782-AC5D-DD626E245983}" type="presOf" srcId="{54128D43-1B07-4E19-BA13-A29C74879223}" destId="{26D656A5-3CBA-400D-AEBF-735959B85885}" srcOrd="0" destOrd="0" presId="urn:microsoft.com/office/officeart/2005/8/layout/vList6"/>
    <dgm:cxn modelId="{9D546503-3093-4B36-BB4B-CC17D46F57D5}" type="presParOf" srcId="{08C7A9CE-B12E-4003-8272-C5E8A7E17587}" destId="{A5610439-0515-4D6B-8D28-B68BDD4D49EE}" srcOrd="0" destOrd="0" presId="urn:microsoft.com/office/officeart/2005/8/layout/vList6"/>
    <dgm:cxn modelId="{4D5A2430-84D6-4E9C-9187-CCE642AF0844}" type="presParOf" srcId="{A5610439-0515-4D6B-8D28-B68BDD4D49EE}" destId="{B7732794-7AE3-4B45-9FE1-F0C3C638065B}" srcOrd="0" destOrd="0" presId="urn:microsoft.com/office/officeart/2005/8/layout/vList6"/>
    <dgm:cxn modelId="{494087AE-FD55-4371-9EAE-20D1C54DFF90}" type="presParOf" srcId="{A5610439-0515-4D6B-8D28-B68BDD4D49EE}" destId="{64EE9779-E172-44E1-8584-1F6B73685057}" srcOrd="1" destOrd="0" presId="urn:microsoft.com/office/officeart/2005/8/layout/vList6"/>
    <dgm:cxn modelId="{B9B6F8E3-2CB1-4BE4-80F6-0F4D63FC2BA2}" type="presParOf" srcId="{08C7A9CE-B12E-4003-8272-C5E8A7E17587}" destId="{F00A54CC-C056-4FA3-87C9-78E3EF433CEC}" srcOrd="1" destOrd="0" presId="urn:microsoft.com/office/officeart/2005/8/layout/vList6"/>
    <dgm:cxn modelId="{422B070F-431F-4915-9BA7-7E0D084FDDC8}" type="presParOf" srcId="{08C7A9CE-B12E-4003-8272-C5E8A7E17587}" destId="{FCB4188F-9959-4737-A82A-CA5DFEC13204}" srcOrd="2" destOrd="0" presId="urn:microsoft.com/office/officeart/2005/8/layout/vList6"/>
    <dgm:cxn modelId="{C3A9D91D-78B8-4C13-A1F6-C12700F4CA46}" type="presParOf" srcId="{FCB4188F-9959-4737-A82A-CA5DFEC13204}" destId="{26D656A5-3CBA-400D-AEBF-735959B85885}" srcOrd="0" destOrd="0" presId="urn:microsoft.com/office/officeart/2005/8/layout/vList6"/>
    <dgm:cxn modelId="{533E30E3-0EFE-4C26-B79F-B760A93FB3BA}" type="presParOf" srcId="{FCB4188F-9959-4737-A82A-CA5DFEC13204}" destId="{189AE07C-7827-4529-8B0E-CBC6190F74B4}"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4DD745F-3C09-4F74-99B8-B40271818BE9}" type="doc">
      <dgm:prSet loTypeId="urn:microsoft.com/office/officeart/2005/8/layout/vList6" loCatId="list" qsTypeId="urn:microsoft.com/office/officeart/2005/8/quickstyle/simple3" qsCatId="simple" csTypeId="urn:microsoft.com/office/officeart/2005/8/colors/colorful4" csCatId="colorful" phldr="1"/>
      <dgm:spPr/>
      <dgm:t>
        <a:bodyPr/>
        <a:lstStyle/>
        <a:p>
          <a:endParaRPr lang="en-IN"/>
        </a:p>
      </dgm:t>
    </dgm:pt>
    <dgm:pt modelId="{9947402A-5B7E-48DE-B477-6D1D00AA58B7}">
      <dgm:prSet phldrT="[Text]" custT="1"/>
      <dgm:spPr/>
      <dgm:t>
        <a:bodyPr/>
        <a:lstStyle/>
        <a:p>
          <a:r>
            <a:rPr kumimoji="0" lang="en-US" sz="2400" b="0" i="0" u="none" strike="noStrike" cap="none" normalizeH="0" baseline="0" dirty="0">
              <a:ln>
                <a:noFill/>
              </a:ln>
              <a:solidFill>
                <a:schemeClr val="bg1"/>
              </a:solidFill>
              <a:effectLst/>
              <a:latin typeface="Arial" pitchFamily="34" charset="0"/>
              <a:ea typeface="Times New Roman" pitchFamily="18" charset="0"/>
              <a:cs typeface="Arial" pitchFamily="34" charset="0"/>
            </a:rPr>
            <a:t>Delay in deduction of tax</a:t>
          </a:r>
          <a:endParaRPr kumimoji="0" lang="en-IN" sz="2400" b="0" i="0" u="none" strike="noStrike" cap="none" normalizeH="0" baseline="0" dirty="0">
            <a:ln>
              <a:noFill/>
            </a:ln>
            <a:solidFill>
              <a:schemeClr val="bg1"/>
            </a:solidFill>
            <a:effectLst/>
            <a:latin typeface="Arial" pitchFamily="34" charset="0"/>
            <a:ea typeface="Times New Roman" pitchFamily="18" charset="0"/>
            <a:cs typeface="Arial" pitchFamily="34" charset="0"/>
          </a:endParaRPr>
        </a:p>
      </dgm:t>
    </dgm:pt>
    <dgm:pt modelId="{C6863C37-281B-45A0-959C-6D69161DA8DC}" type="parTrans" cxnId="{8E866FA9-82F4-44BC-837B-20524B71EAF9}">
      <dgm:prSet/>
      <dgm:spPr/>
      <dgm:t>
        <a:bodyPr/>
        <a:lstStyle/>
        <a:p>
          <a:endParaRPr lang="en-IN">
            <a:latin typeface="Arial" pitchFamily="34" charset="0"/>
            <a:cs typeface="Arial" pitchFamily="34" charset="0"/>
          </a:endParaRPr>
        </a:p>
      </dgm:t>
    </dgm:pt>
    <dgm:pt modelId="{6B2465F7-484A-4109-B829-377B15766EC8}" type="sibTrans" cxnId="{8E866FA9-82F4-44BC-837B-20524B71EAF9}">
      <dgm:prSet/>
      <dgm:spPr/>
      <dgm:t>
        <a:bodyPr/>
        <a:lstStyle/>
        <a:p>
          <a:endParaRPr lang="en-IN">
            <a:latin typeface="Arial" pitchFamily="34" charset="0"/>
            <a:cs typeface="Arial" pitchFamily="34" charset="0"/>
          </a:endParaRPr>
        </a:p>
      </dgm:t>
    </dgm:pt>
    <dgm:pt modelId="{54128D43-1B07-4E19-BA13-A29C74879223}">
      <dgm:prSet phldrT="[Text]" custT="1"/>
      <dgm:spPr/>
      <dgm:t>
        <a:bodyPr/>
        <a:lstStyle/>
        <a:p>
          <a:r>
            <a:rPr lang="en-US" sz="2400" spc="100" dirty="0">
              <a:solidFill>
                <a:schemeClr val="bg1"/>
              </a:solidFill>
            </a:rPr>
            <a:t>Delay in payment of tax</a:t>
          </a:r>
          <a:endParaRPr lang="en-IN" sz="2400" dirty="0">
            <a:solidFill>
              <a:schemeClr val="bg1"/>
            </a:solidFill>
            <a:latin typeface="Arial" pitchFamily="34" charset="0"/>
            <a:cs typeface="Arial" pitchFamily="34" charset="0"/>
          </a:endParaRPr>
        </a:p>
      </dgm:t>
    </dgm:pt>
    <dgm:pt modelId="{C95FAACD-9FA7-4102-88F5-19F733FBACFB}" type="parTrans" cxnId="{ACF9CED9-A803-4A63-B2D7-50C04ACFE57E}">
      <dgm:prSet/>
      <dgm:spPr/>
      <dgm:t>
        <a:bodyPr/>
        <a:lstStyle/>
        <a:p>
          <a:endParaRPr lang="en-IN">
            <a:latin typeface="Arial" pitchFamily="34" charset="0"/>
            <a:cs typeface="Arial" pitchFamily="34" charset="0"/>
          </a:endParaRPr>
        </a:p>
      </dgm:t>
    </dgm:pt>
    <dgm:pt modelId="{4D1FEF50-08E7-4E1F-AE9A-754934F242C6}" type="sibTrans" cxnId="{ACF9CED9-A803-4A63-B2D7-50C04ACFE57E}">
      <dgm:prSet/>
      <dgm:spPr/>
      <dgm:t>
        <a:bodyPr/>
        <a:lstStyle/>
        <a:p>
          <a:endParaRPr lang="en-IN">
            <a:latin typeface="Arial" pitchFamily="34" charset="0"/>
            <a:cs typeface="Arial" pitchFamily="34" charset="0"/>
          </a:endParaRPr>
        </a:p>
      </dgm:t>
    </dgm:pt>
    <dgm:pt modelId="{5DF80934-CA14-4136-96FB-2C4D225EF7C6}">
      <dgm:prSet phldrT="[Text]" custT="1"/>
      <dgm:spPr/>
      <dgm:t>
        <a:bodyPr anchor="ctr" anchorCtr="0"/>
        <a:lstStyle/>
        <a:p>
          <a:pPr algn="l"/>
          <a:r>
            <a:rPr lang="en-US" sz="2400" spc="100" dirty="0"/>
            <a:t>@ 1% per month or part of the month</a:t>
          </a:r>
          <a:endParaRPr lang="en-IN" sz="2400" dirty="0">
            <a:latin typeface="Arial" pitchFamily="34" charset="0"/>
            <a:cs typeface="Arial" pitchFamily="34" charset="0"/>
          </a:endParaRPr>
        </a:p>
      </dgm:t>
    </dgm:pt>
    <dgm:pt modelId="{0A539164-C3CE-4ED6-B3E0-ABE0C58D260A}" type="parTrans" cxnId="{32088851-2651-4D93-81D3-DC139B922E75}">
      <dgm:prSet/>
      <dgm:spPr/>
      <dgm:t>
        <a:bodyPr/>
        <a:lstStyle/>
        <a:p>
          <a:endParaRPr lang="en-IN">
            <a:latin typeface="Arial" pitchFamily="34" charset="0"/>
            <a:cs typeface="Arial" pitchFamily="34" charset="0"/>
          </a:endParaRPr>
        </a:p>
      </dgm:t>
    </dgm:pt>
    <dgm:pt modelId="{5E9A1F2D-AE7A-4391-837D-0D8D41D44EC4}" type="sibTrans" cxnId="{32088851-2651-4D93-81D3-DC139B922E75}">
      <dgm:prSet/>
      <dgm:spPr/>
      <dgm:t>
        <a:bodyPr/>
        <a:lstStyle/>
        <a:p>
          <a:endParaRPr lang="en-IN">
            <a:latin typeface="Arial" pitchFamily="34" charset="0"/>
            <a:cs typeface="Arial" pitchFamily="34" charset="0"/>
          </a:endParaRPr>
        </a:p>
      </dgm:t>
    </dgm:pt>
    <dgm:pt modelId="{367FE3A2-EC20-40FB-A867-9B75E0E42FE2}">
      <dgm:prSet phldrT="[Text]" custT="1"/>
      <dgm:spPr/>
      <dgm:t>
        <a:bodyPr anchor="ctr" anchorCtr="0"/>
        <a:lstStyle/>
        <a:p>
          <a:r>
            <a:rPr lang="en-US" sz="2400" spc="100" dirty="0"/>
            <a:t>@ 1.5% per month or part of the month </a:t>
          </a:r>
          <a:endParaRPr kumimoji="0" lang="en-IN" sz="24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dgm:t>
    </dgm:pt>
    <dgm:pt modelId="{09B23F2D-55E9-4B3C-BCCF-D1AA608CD875}" type="parTrans" cxnId="{4F1EB91F-DF76-4AA2-9706-D0A487CF92C0}">
      <dgm:prSet/>
      <dgm:spPr/>
      <dgm:t>
        <a:bodyPr/>
        <a:lstStyle/>
        <a:p>
          <a:endParaRPr lang="en-IN">
            <a:latin typeface="Arial" pitchFamily="34" charset="0"/>
            <a:cs typeface="Arial" pitchFamily="34" charset="0"/>
          </a:endParaRPr>
        </a:p>
      </dgm:t>
    </dgm:pt>
    <dgm:pt modelId="{C1284A3D-4385-4B3A-A676-9EE47A82933C}" type="sibTrans" cxnId="{4F1EB91F-DF76-4AA2-9706-D0A487CF92C0}">
      <dgm:prSet/>
      <dgm:spPr/>
      <dgm:t>
        <a:bodyPr/>
        <a:lstStyle/>
        <a:p>
          <a:endParaRPr lang="en-IN">
            <a:latin typeface="Arial" pitchFamily="34" charset="0"/>
            <a:cs typeface="Arial" pitchFamily="34" charset="0"/>
          </a:endParaRPr>
        </a:p>
      </dgm:t>
    </dgm:pt>
    <dgm:pt modelId="{08C7A9CE-B12E-4003-8272-C5E8A7E17587}" type="pres">
      <dgm:prSet presAssocID="{84DD745F-3C09-4F74-99B8-B40271818BE9}" presName="Name0" presStyleCnt="0">
        <dgm:presLayoutVars>
          <dgm:dir/>
          <dgm:animLvl val="lvl"/>
          <dgm:resizeHandles/>
        </dgm:presLayoutVars>
      </dgm:prSet>
      <dgm:spPr/>
    </dgm:pt>
    <dgm:pt modelId="{A5610439-0515-4D6B-8D28-B68BDD4D49EE}" type="pres">
      <dgm:prSet presAssocID="{9947402A-5B7E-48DE-B477-6D1D00AA58B7}" presName="linNode" presStyleCnt="0"/>
      <dgm:spPr/>
    </dgm:pt>
    <dgm:pt modelId="{B7732794-7AE3-4B45-9FE1-F0C3C638065B}" type="pres">
      <dgm:prSet presAssocID="{9947402A-5B7E-48DE-B477-6D1D00AA58B7}" presName="parentShp" presStyleLbl="node1" presStyleIdx="0" presStyleCnt="2" custLinFactNeighborY="-26">
        <dgm:presLayoutVars>
          <dgm:bulletEnabled val="1"/>
        </dgm:presLayoutVars>
      </dgm:prSet>
      <dgm:spPr/>
    </dgm:pt>
    <dgm:pt modelId="{64EE9779-E172-44E1-8584-1F6B73685057}" type="pres">
      <dgm:prSet presAssocID="{9947402A-5B7E-48DE-B477-6D1D00AA58B7}" presName="childShp" presStyleLbl="bgAccFollowNode1" presStyleIdx="0" presStyleCnt="2" custLinFactNeighborY="-26">
        <dgm:presLayoutVars>
          <dgm:bulletEnabled val="1"/>
        </dgm:presLayoutVars>
      </dgm:prSet>
      <dgm:spPr/>
    </dgm:pt>
    <dgm:pt modelId="{F00A54CC-C056-4FA3-87C9-78E3EF433CEC}" type="pres">
      <dgm:prSet presAssocID="{6B2465F7-484A-4109-B829-377B15766EC8}" presName="spacing" presStyleCnt="0"/>
      <dgm:spPr/>
    </dgm:pt>
    <dgm:pt modelId="{FCB4188F-9959-4737-A82A-CA5DFEC13204}" type="pres">
      <dgm:prSet presAssocID="{54128D43-1B07-4E19-BA13-A29C74879223}" presName="linNode" presStyleCnt="0"/>
      <dgm:spPr/>
    </dgm:pt>
    <dgm:pt modelId="{26D656A5-3CBA-400D-AEBF-735959B85885}" type="pres">
      <dgm:prSet presAssocID="{54128D43-1B07-4E19-BA13-A29C74879223}" presName="parentShp" presStyleLbl="node1" presStyleIdx="1" presStyleCnt="2">
        <dgm:presLayoutVars>
          <dgm:bulletEnabled val="1"/>
        </dgm:presLayoutVars>
      </dgm:prSet>
      <dgm:spPr/>
    </dgm:pt>
    <dgm:pt modelId="{189AE07C-7827-4529-8B0E-CBC6190F74B4}" type="pres">
      <dgm:prSet presAssocID="{54128D43-1B07-4E19-BA13-A29C74879223}" presName="childShp" presStyleLbl="bgAccFollowNode1" presStyleIdx="1" presStyleCnt="2">
        <dgm:presLayoutVars>
          <dgm:bulletEnabled val="1"/>
        </dgm:presLayoutVars>
      </dgm:prSet>
      <dgm:spPr/>
    </dgm:pt>
  </dgm:ptLst>
  <dgm:cxnLst>
    <dgm:cxn modelId="{A83D050E-0B7B-4CB2-B0F0-9D5213B9CE14}" type="presOf" srcId="{9947402A-5B7E-48DE-B477-6D1D00AA58B7}" destId="{B7732794-7AE3-4B45-9FE1-F0C3C638065B}" srcOrd="0" destOrd="0" presId="urn:microsoft.com/office/officeart/2005/8/layout/vList6"/>
    <dgm:cxn modelId="{E02F800E-3F6A-4150-96F7-BD9365269933}" type="presOf" srcId="{84DD745F-3C09-4F74-99B8-B40271818BE9}" destId="{08C7A9CE-B12E-4003-8272-C5E8A7E17587}" srcOrd="0" destOrd="0" presId="urn:microsoft.com/office/officeart/2005/8/layout/vList6"/>
    <dgm:cxn modelId="{4F1EB91F-DF76-4AA2-9706-D0A487CF92C0}" srcId="{54128D43-1B07-4E19-BA13-A29C74879223}" destId="{367FE3A2-EC20-40FB-A867-9B75E0E42FE2}" srcOrd="0" destOrd="0" parTransId="{09B23F2D-55E9-4B3C-BCCF-D1AA608CD875}" sibTransId="{C1284A3D-4385-4B3A-A676-9EE47A82933C}"/>
    <dgm:cxn modelId="{B8D7CA6A-E67E-496E-9612-4583D20F998F}" type="presOf" srcId="{5DF80934-CA14-4136-96FB-2C4D225EF7C6}" destId="{64EE9779-E172-44E1-8584-1F6B73685057}" srcOrd="0" destOrd="0" presId="urn:microsoft.com/office/officeart/2005/8/layout/vList6"/>
    <dgm:cxn modelId="{32088851-2651-4D93-81D3-DC139B922E75}" srcId="{9947402A-5B7E-48DE-B477-6D1D00AA58B7}" destId="{5DF80934-CA14-4136-96FB-2C4D225EF7C6}" srcOrd="0" destOrd="0" parTransId="{0A539164-C3CE-4ED6-B3E0-ABE0C58D260A}" sibTransId="{5E9A1F2D-AE7A-4391-837D-0D8D41D44EC4}"/>
    <dgm:cxn modelId="{8E866FA9-82F4-44BC-837B-20524B71EAF9}" srcId="{84DD745F-3C09-4F74-99B8-B40271818BE9}" destId="{9947402A-5B7E-48DE-B477-6D1D00AA58B7}" srcOrd="0" destOrd="0" parTransId="{C6863C37-281B-45A0-959C-6D69161DA8DC}" sibTransId="{6B2465F7-484A-4109-B829-377B15766EC8}"/>
    <dgm:cxn modelId="{894F1AC1-E55B-4F2C-9819-F22CEFF59477}" type="presOf" srcId="{367FE3A2-EC20-40FB-A867-9B75E0E42FE2}" destId="{189AE07C-7827-4529-8B0E-CBC6190F74B4}" srcOrd="0" destOrd="0" presId="urn:microsoft.com/office/officeart/2005/8/layout/vList6"/>
    <dgm:cxn modelId="{ACF9CED9-A803-4A63-B2D7-50C04ACFE57E}" srcId="{84DD745F-3C09-4F74-99B8-B40271818BE9}" destId="{54128D43-1B07-4E19-BA13-A29C74879223}" srcOrd="1" destOrd="0" parTransId="{C95FAACD-9FA7-4102-88F5-19F733FBACFB}" sibTransId="{4D1FEF50-08E7-4E1F-AE9A-754934F242C6}"/>
    <dgm:cxn modelId="{E49BBAF7-3323-4E75-8090-5C398D18FA22}" type="presOf" srcId="{54128D43-1B07-4E19-BA13-A29C74879223}" destId="{26D656A5-3CBA-400D-AEBF-735959B85885}" srcOrd="0" destOrd="0" presId="urn:microsoft.com/office/officeart/2005/8/layout/vList6"/>
    <dgm:cxn modelId="{34E9ECDA-C752-4317-BC8D-84BAA57C92AC}" type="presParOf" srcId="{08C7A9CE-B12E-4003-8272-C5E8A7E17587}" destId="{A5610439-0515-4D6B-8D28-B68BDD4D49EE}" srcOrd="0" destOrd="0" presId="urn:microsoft.com/office/officeart/2005/8/layout/vList6"/>
    <dgm:cxn modelId="{87166478-12C4-401C-938E-3C853F146503}" type="presParOf" srcId="{A5610439-0515-4D6B-8D28-B68BDD4D49EE}" destId="{B7732794-7AE3-4B45-9FE1-F0C3C638065B}" srcOrd="0" destOrd="0" presId="urn:microsoft.com/office/officeart/2005/8/layout/vList6"/>
    <dgm:cxn modelId="{29C11EAA-C23C-4250-AC92-F3B8D16D7CAB}" type="presParOf" srcId="{A5610439-0515-4D6B-8D28-B68BDD4D49EE}" destId="{64EE9779-E172-44E1-8584-1F6B73685057}" srcOrd="1" destOrd="0" presId="urn:microsoft.com/office/officeart/2005/8/layout/vList6"/>
    <dgm:cxn modelId="{A5047712-F9C6-41CF-9E82-D83764E947F9}" type="presParOf" srcId="{08C7A9CE-B12E-4003-8272-C5E8A7E17587}" destId="{F00A54CC-C056-4FA3-87C9-78E3EF433CEC}" srcOrd="1" destOrd="0" presId="urn:microsoft.com/office/officeart/2005/8/layout/vList6"/>
    <dgm:cxn modelId="{4429BFDB-DBD9-426A-AC54-A6E67CC8587D}" type="presParOf" srcId="{08C7A9CE-B12E-4003-8272-C5E8A7E17587}" destId="{FCB4188F-9959-4737-A82A-CA5DFEC13204}" srcOrd="2" destOrd="0" presId="urn:microsoft.com/office/officeart/2005/8/layout/vList6"/>
    <dgm:cxn modelId="{3EFA99CC-8588-46E7-B407-6BE70F836574}" type="presParOf" srcId="{FCB4188F-9959-4737-A82A-CA5DFEC13204}" destId="{26D656A5-3CBA-400D-AEBF-735959B85885}" srcOrd="0" destOrd="0" presId="urn:microsoft.com/office/officeart/2005/8/layout/vList6"/>
    <dgm:cxn modelId="{6F6E6187-5BA3-4FBF-956C-83FE162F97BE}" type="presParOf" srcId="{FCB4188F-9959-4737-A82A-CA5DFEC13204}" destId="{189AE07C-7827-4529-8B0E-CBC6190F74B4}"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4DD745F-3C09-4F74-99B8-B40271818BE9}" type="doc">
      <dgm:prSet loTypeId="urn:microsoft.com/office/officeart/2005/8/layout/vList6" loCatId="list" qsTypeId="urn:microsoft.com/office/officeart/2005/8/quickstyle/3d3" qsCatId="3D" csTypeId="urn:microsoft.com/office/officeart/2005/8/colors/colorful4" csCatId="colorful" phldr="1"/>
      <dgm:spPr/>
      <dgm:t>
        <a:bodyPr/>
        <a:lstStyle/>
        <a:p>
          <a:endParaRPr lang="en-IN"/>
        </a:p>
      </dgm:t>
    </dgm:pt>
    <dgm:pt modelId="{9947402A-5B7E-48DE-B477-6D1D00AA58B7}">
      <dgm:prSet phldrT="[Text]" custT="1"/>
      <dgm:spPr/>
      <dgm:t>
        <a:bodyPr/>
        <a:lstStyle/>
        <a:p>
          <a:r>
            <a:rPr lang="en-US" sz="2400" dirty="0">
              <a:latin typeface="Arial" pitchFamily="34" charset="0"/>
              <a:cs typeface="Arial" pitchFamily="34" charset="0"/>
            </a:rPr>
            <a:t>In the case of salaries</a:t>
          </a:r>
          <a:br>
            <a:rPr lang="en-US" sz="2400" dirty="0">
              <a:latin typeface="Arial" pitchFamily="34" charset="0"/>
              <a:cs typeface="Arial" pitchFamily="34" charset="0"/>
            </a:rPr>
          </a:br>
          <a:r>
            <a:rPr lang="en-US" sz="2400" dirty="0">
              <a:latin typeface="Arial" pitchFamily="34" charset="0"/>
              <a:cs typeface="Arial" pitchFamily="34" charset="0"/>
            </a:rPr>
            <a:t>Form 16</a:t>
          </a:r>
          <a:endParaRPr lang="en-IN" sz="2400" dirty="0">
            <a:latin typeface="Arial" pitchFamily="34" charset="0"/>
            <a:cs typeface="Arial" pitchFamily="34" charset="0"/>
          </a:endParaRPr>
        </a:p>
      </dgm:t>
    </dgm:pt>
    <dgm:pt modelId="{C6863C37-281B-45A0-959C-6D69161DA8DC}" type="parTrans" cxnId="{8E866FA9-82F4-44BC-837B-20524B71EAF9}">
      <dgm:prSet/>
      <dgm:spPr/>
      <dgm:t>
        <a:bodyPr/>
        <a:lstStyle/>
        <a:p>
          <a:endParaRPr lang="en-IN">
            <a:latin typeface="Arial" pitchFamily="34" charset="0"/>
            <a:cs typeface="Arial" pitchFamily="34" charset="0"/>
          </a:endParaRPr>
        </a:p>
      </dgm:t>
    </dgm:pt>
    <dgm:pt modelId="{6B2465F7-484A-4109-B829-377B15766EC8}" type="sibTrans" cxnId="{8E866FA9-82F4-44BC-837B-20524B71EAF9}">
      <dgm:prSet/>
      <dgm:spPr/>
      <dgm:t>
        <a:bodyPr/>
        <a:lstStyle/>
        <a:p>
          <a:endParaRPr lang="en-IN">
            <a:latin typeface="Arial" pitchFamily="34" charset="0"/>
            <a:cs typeface="Arial" pitchFamily="34" charset="0"/>
          </a:endParaRPr>
        </a:p>
      </dgm:t>
    </dgm:pt>
    <dgm:pt modelId="{54128D43-1B07-4E19-BA13-A29C74879223}">
      <dgm:prSet phldrT="[Text]" custT="1"/>
      <dgm:spPr/>
      <dgm:t>
        <a:bodyPr/>
        <a:lstStyle/>
        <a:p>
          <a:r>
            <a:rPr lang="en-US" sz="2400" dirty="0">
              <a:latin typeface="Arial" pitchFamily="34" charset="0"/>
              <a:cs typeface="Arial" pitchFamily="34" charset="0"/>
            </a:rPr>
            <a:t>In other cases</a:t>
          </a:r>
          <a:br>
            <a:rPr lang="en-US" sz="2400" dirty="0">
              <a:latin typeface="Arial" pitchFamily="34" charset="0"/>
              <a:cs typeface="Arial" pitchFamily="34" charset="0"/>
            </a:rPr>
          </a:br>
          <a:br>
            <a:rPr lang="en-US" sz="2400" dirty="0">
              <a:latin typeface="Arial" pitchFamily="34" charset="0"/>
              <a:cs typeface="Arial" pitchFamily="34" charset="0"/>
            </a:rPr>
          </a:br>
          <a:r>
            <a:rPr lang="en-US" sz="2400" dirty="0">
              <a:latin typeface="Arial" pitchFamily="34" charset="0"/>
              <a:cs typeface="Arial" pitchFamily="34" charset="0"/>
            </a:rPr>
            <a:t>TDS in Form16A</a:t>
          </a:r>
        </a:p>
        <a:p>
          <a:r>
            <a:rPr lang="en-US" sz="2400" dirty="0">
              <a:latin typeface="Arial" pitchFamily="34" charset="0"/>
              <a:cs typeface="Arial" pitchFamily="34" charset="0"/>
            </a:rPr>
            <a:t>TCS in Form 27D</a:t>
          </a:r>
          <a:endParaRPr lang="en-IN" sz="2400" dirty="0">
            <a:latin typeface="Arial" pitchFamily="34" charset="0"/>
            <a:cs typeface="Arial" pitchFamily="34" charset="0"/>
          </a:endParaRPr>
        </a:p>
      </dgm:t>
    </dgm:pt>
    <dgm:pt modelId="{C95FAACD-9FA7-4102-88F5-19F733FBACFB}" type="parTrans" cxnId="{ACF9CED9-A803-4A63-B2D7-50C04ACFE57E}">
      <dgm:prSet/>
      <dgm:spPr/>
      <dgm:t>
        <a:bodyPr/>
        <a:lstStyle/>
        <a:p>
          <a:endParaRPr lang="en-IN">
            <a:latin typeface="Arial" pitchFamily="34" charset="0"/>
            <a:cs typeface="Arial" pitchFamily="34" charset="0"/>
          </a:endParaRPr>
        </a:p>
      </dgm:t>
    </dgm:pt>
    <dgm:pt modelId="{4D1FEF50-08E7-4E1F-AE9A-754934F242C6}" type="sibTrans" cxnId="{ACF9CED9-A803-4A63-B2D7-50C04ACFE57E}">
      <dgm:prSet/>
      <dgm:spPr/>
      <dgm:t>
        <a:bodyPr/>
        <a:lstStyle/>
        <a:p>
          <a:endParaRPr lang="en-IN">
            <a:latin typeface="Arial" pitchFamily="34" charset="0"/>
            <a:cs typeface="Arial" pitchFamily="34" charset="0"/>
          </a:endParaRPr>
        </a:p>
      </dgm:t>
    </dgm:pt>
    <dgm:pt modelId="{367FE3A2-EC20-40FB-A867-9B75E0E42FE2}">
      <dgm:prSet phldrT="[Text]" custT="1"/>
      <dgm:spPr/>
      <dgm:t>
        <a:bodyPr anchor="ctr" anchorCtr="0"/>
        <a:lstStyle/>
        <a:p>
          <a:pPr algn="l"/>
          <a:r>
            <a:rPr lang="en-IN" sz="2400" dirty="0">
              <a:latin typeface="Arial" pitchFamily="34" charset="0"/>
              <a:cs typeface="Arial" pitchFamily="34" charset="0"/>
            </a:rPr>
            <a:t>Within 15 days of </a:t>
          </a:r>
          <a:r>
            <a:rPr lang="en-IN" sz="2400" dirty="0" err="1">
              <a:latin typeface="Arial" pitchFamily="34" charset="0"/>
              <a:cs typeface="Arial" pitchFamily="34" charset="0"/>
            </a:rPr>
            <a:t>Duedate</a:t>
          </a:r>
          <a:r>
            <a:rPr lang="en-IN" sz="2400" dirty="0">
              <a:latin typeface="Arial" pitchFamily="34" charset="0"/>
              <a:cs typeface="Arial" pitchFamily="34" charset="0"/>
            </a:rPr>
            <a:t> of filing of Quarterly TDS Return</a:t>
          </a:r>
        </a:p>
      </dgm:t>
    </dgm:pt>
    <dgm:pt modelId="{09B23F2D-55E9-4B3C-BCCF-D1AA608CD875}" type="parTrans" cxnId="{4F1EB91F-DF76-4AA2-9706-D0A487CF92C0}">
      <dgm:prSet/>
      <dgm:spPr/>
      <dgm:t>
        <a:bodyPr/>
        <a:lstStyle/>
        <a:p>
          <a:endParaRPr lang="en-IN">
            <a:latin typeface="Arial" pitchFamily="34" charset="0"/>
            <a:cs typeface="Arial" pitchFamily="34" charset="0"/>
          </a:endParaRPr>
        </a:p>
      </dgm:t>
    </dgm:pt>
    <dgm:pt modelId="{C1284A3D-4385-4B3A-A676-9EE47A82933C}" type="sibTrans" cxnId="{4F1EB91F-DF76-4AA2-9706-D0A487CF92C0}">
      <dgm:prSet/>
      <dgm:spPr/>
      <dgm:t>
        <a:bodyPr/>
        <a:lstStyle/>
        <a:p>
          <a:endParaRPr lang="en-IN">
            <a:latin typeface="Arial" pitchFamily="34" charset="0"/>
            <a:cs typeface="Arial" pitchFamily="34" charset="0"/>
          </a:endParaRPr>
        </a:p>
      </dgm:t>
    </dgm:pt>
    <dgm:pt modelId="{69AF5DFA-6488-4F6E-B334-0876FD5126C0}">
      <dgm:prSet phldrT="[Text]" custT="1"/>
      <dgm:spPr/>
      <dgm:t>
        <a:bodyPr/>
        <a:lstStyle/>
        <a:p>
          <a:pPr algn="l"/>
          <a:endParaRPr lang="en-IN" sz="2400" dirty="0">
            <a:latin typeface="Arial" pitchFamily="34" charset="0"/>
            <a:cs typeface="Arial" pitchFamily="34" charset="0"/>
          </a:endParaRPr>
        </a:p>
      </dgm:t>
    </dgm:pt>
    <dgm:pt modelId="{8D9B1E75-45A9-49C5-A67A-45A5B72FB3B6}" type="parTrans" cxnId="{B63E0946-4EBC-472F-A346-28B8BA2E869A}">
      <dgm:prSet/>
      <dgm:spPr/>
      <dgm:t>
        <a:bodyPr/>
        <a:lstStyle/>
        <a:p>
          <a:endParaRPr lang="en-IN"/>
        </a:p>
      </dgm:t>
    </dgm:pt>
    <dgm:pt modelId="{17C392AB-E8DF-4B56-8A6A-53A8F7C851B2}" type="sibTrans" cxnId="{B63E0946-4EBC-472F-A346-28B8BA2E869A}">
      <dgm:prSet/>
      <dgm:spPr/>
      <dgm:t>
        <a:bodyPr/>
        <a:lstStyle/>
        <a:p>
          <a:endParaRPr lang="en-IN"/>
        </a:p>
      </dgm:t>
    </dgm:pt>
    <dgm:pt modelId="{668BA8B7-AB08-4C4A-A8D5-C89CA0C5074D}">
      <dgm:prSet custT="1"/>
      <dgm:spPr/>
      <dgm:t>
        <a:bodyPr/>
        <a:lstStyle/>
        <a:p>
          <a:pPr algn="l"/>
          <a:r>
            <a:rPr lang="en-IN" sz="2400" dirty="0">
              <a:latin typeface="Arial" pitchFamily="34" charset="0"/>
              <a:cs typeface="Arial" pitchFamily="34" charset="0"/>
            </a:rPr>
            <a:t>Yearly once before 15</a:t>
          </a:r>
          <a:r>
            <a:rPr lang="en-IN" sz="2400" baseline="30000" dirty="0">
              <a:latin typeface="Arial" pitchFamily="34" charset="0"/>
              <a:cs typeface="Arial" pitchFamily="34" charset="0"/>
            </a:rPr>
            <a:t>th</a:t>
          </a:r>
          <a:r>
            <a:rPr lang="en-IN" sz="2400" dirty="0">
              <a:latin typeface="Arial" pitchFamily="34" charset="0"/>
              <a:cs typeface="Arial" pitchFamily="34" charset="0"/>
            </a:rPr>
            <a:t> of June</a:t>
          </a:r>
        </a:p>
      </dgm:t>
    </dgm:pt>
    <dgm:pt modelId="{F47F5F94-44BA-46FD-ADF9-E0E20E755C76}" type="sibTrans" cxnId="{D6F4E148-EC56-4B11-BD51-CC29F32BE053}">
      <dgm:prSet/>
      <dgm:spPr/>
      <dgm:t>
        <a:bodyPr/>
        <a:lstStyle/>
        <a:p>
          <a:endParaRPr lang="en-GB"/>
        </a:p>
      </dgm:t>
    </dgm:pt>
    <dgm:pt modelId="{CB8520C3-2DD1-4673-843B-B65227F3AF85}" type="parTrans" cxnId="{D6F4E148-EC56-4B11-BD51-CC29F32BE053}">
      <dgm:prSet/>
      <dgm:spPr/>
      <dgm:t>
        <a:bodyPr/>
        <a:lstStyle/>
        <a:p>
          <a:endParaRPr lang="en-GB"/>
        </a:p>
      </dgm:t>
    </dgm:pt>
    <dgm:pt modelId="{08C7A9CE-B12E-4003-8272-C5E8A7E17587}" type="pres">
      <dgm:prSet presAssocID="{84DD745F-3C09-4F74-99B8-B40271818BE9}" presName="Name0" presStyleCnt="0">
        <dgm:presLayoutVars>
          <dgm:dir/>
          <dgm:animLvl val="lvl"/>
          <dgm:resizeHandles/>
        </dgm:presLayoutVars>
      </dgm:prSet>
      <dgm:spPr/>
    </dgm:pt>
    <dgm:pt modelId="{A5610439-0515-4D6B-8D28-B68BDD4D49EE}" type="pres">
      <dgm:prSet presAssocID="{9947402A-5B7E-48DE-B477-6D1D00AA58B7}" presName="linNode" presStyleCnt="0"/>
      <dgm:spPr/>
    </dgm:pt>
    <dgm:pt modelId="{B7732794-7AE3-4B45-9FE1-F0C3C638065B}" type="pres">
      <dgm:prSet presAssocID="{9947402A-5B7E-48DE-B477-6D1D00AA58B7}" presName="parentShp" presStyleLbl="node1" presStyleIdx="0" presStyleCnt="2" custLinFactNeighborY="-26">
        <dgm:presLayoutVars>
          <dgm:bulletEnabled val="1"/>
        </dgm:presLayoutVars>
      </dgm:prSet>
      <dgm:spPr/>
    </dgm:pt>
    <dgm:pt modelId="{64EE9779-E172-44E1-8584-1F6B73685057}" type="pres">
      <dgm:prSet presAssocID="{9947402A-5B7E-48DE-B477-6D1D00AA58B7}" presName="childShp" presStyleLbl="bgAccFollowNode1" presStyleIdx="0" presStyleCnt="2" custLinFactNeighborY="-26">
        <dgm:presLayoutVars>
          <dgm:bulletEnabled val="1"/>
        </dgm:presLayoutVars>
      </dgm:prSet>
      <dgm:spPr/>
    </dgm:pt>
    <dgm:pt modelId="{F00A54CC-C056-4FA3-87C9-78E3EF433CEC}" type="pres">
      <dgm:prSet presAssocID="{6B2465F7-484A-4109-B829-377B15766EC8}" presName="spacing" presStyleCnt="0"/>
      <dgm:spPr/>
    </dgm:pt>
    <dgm:pt modelId="{FCB4188F-9959-4737-A82A-CA5DFEC13204}" type="pres">
      <dgm:prSet presAssocID="{54128D43-1B07-4E19-BA13-A29C74879223}" presName="linNode" presStyleCnt="0"/>
      <dgm:spPr/>
    </dgm:pt>
    <dgm:pt modelId="{26D656A5-3CBA-400D-AEBF-735959B85885}" type="pres">
      <dgm:prSet presAssocID="{54128D43-1B07-4E19-BA13-A29C74879223}" presName="parentShp" presStyleLbl="node1" presStyleIdx="1" presStyleCnt="2">
        <dgm:presLayoutVars>
          <dgm:bulletEnabled val="1"/>
        </dgm:presLayoutVars>
      </dgm:prSet>
      <dgm:spPr/>
    </dgm:pt>
    <dgm:pt modelId="{189AE07C-7827-4529-8B0E-CBC6190F74B4}" type="pres">
      <dgm:prSet presAssocID="{54128D43-1B07-4E19-BA13-A29C74879223}" presName="childShp" presStyleLbl="bgAccFollowNode1" presStyleIdx="1" presStyleCnt="2">
        <dgm:presLayoutVars>
          <dgm:bulletEnabled val="1"/>
        </dgm:presLayoutVars>
      </dgm:prSet>
      <dgm:spPr/>
    </dgm:pt>
  </dgm:ptLst>
  <dgm:cxnLst>
    <dgm:cxn modelId="{758DCA04-54B3-44BF-9906-DD7DE287D427}" type="presOf" srcId="{84DD745F-3C09-4F74-99B8-B40271818BE9}" destId="{08C7A9CE-B12E-4003-8272-C5E8A7E17587}" srcOrd="0" destOrd="0" presId="urn:microsoft.com/office/officeart/2005/8/layout/vList6"/>
    <dgm:cxn modelId="{B7CF4108-D141-4DF8-BF14-E55D3650AA3F}" type="presOf" srcId="{69AF5DFA-6488-4F6E-B334-0876FD5126C0}" destId="{64EE9779-E172-44E1-8584-1F6B73685057}" srcOrd="0" destOrd="0" presId="urn:microsoft.com/office/officeart/2005/8/layout/vList6"/>
    <dgm:cxn modelId="{6B921D12-9D4C-40D6-9100-DD7CE4853185}" type="presOf" srcId="{367FE3A2-EC20-40FB-A867-9B75E0E42FE2}" destId="{189AE07C-7827-4529-8B0E-CBC6190F74B4}" srcOrd="0" destOrd="0" presId="urn:microsoft.com/office/officeart/2005/8/layout/vList6"/>
    <dgm:cxn modelId="{4F1EB91F-DF76-4AA2-9706-D0A487CF92C0}" srcId="{54128D43-1B07-4E19-BA13-A29C74879223}" destId="{367FE3A2-EC20-40FB-A867-9B75E0E42FE2}" srcOrd="0" destOrd="0" parTransId="{09B23F2D-55E9-4B3C-BCCF-D1AA608CD875}" sibTransId="{C1284A3D-4385-4B3A-A676-9EE47A82933C}"/>
    <dgm:cxn modelId="{E4497422-9FA0-46C7-BFC0-F5B4D2C0B6F9}" type="presOf" srcId="{54128D43-1B07-4E19-BA13-A29C74879223}" destId="{26D656A5-3CBA-400D-AEBF-735959B85885}" srcOrd="0" destOrd="0" presId="urn:microsoft.com/office/officeart/2005/8/layout/vList6"/>
    <dgm:cxn modelId="{B63E0946-4EBC-472F-A346-28B8BA2E869A}" srcId="{9947402A-5B7E-48DE-B477-6D1D00AA58B7}" destId="{69AF5DFA-6488-4F6E-B334-0876FD5126C0}" srcOrd="0" destOrd="0" parTransId="{8D9B1E75-45A9-49C5-A67A-45A5B72FB3B6}" sibTransId="{17C392AB-E8DF-4B56-8A6A-53A8F7C851B2}"/>
    <dgm:cxn modelId="{D6F4E148-EC56-4B11-BD51-CC29F32BE053}" srcId="{9947402A-5B7E-48DE-B477-6D1D00AA58B7}" destId="{668BA8B7-AB08-4C4A-A8D5-C89CA0C5074D}" srcOrd="1" destOrd="0" parTransId="{CB8520C3-2DD1-4673-843B-B65227F3AF85}" sibTransId="{F47F5F94-44BA-46FD-ADF9-E0E20E755C76}"/>
    <dgm:cxn modelId="{587A136D-23F9-4A72-8E8D-50B0887D12B7}" type="presOf" srcId="{668BA8B7-AB08-4C4A-A8D5-C89CA0C5074D}" destId="{64EE9779-E172-44E1-8584-1F6B73685057}" srcOrd="0" destOrd="1" presId="urn:microsoft.com/office/officeart/2005/8/layout/vList6"/>
    <dgm:cxn modelId="{8E866FA9-82F4-44BC-837B-20524B71EAF9}" srcId="{84DD745F-3C09-4F74-99B8-B40271818BE9}" destId="{9947402A-5B7E-48DE-B477-6D1D00AA58B7}" srcOrd="0" destOrd="0" parTransId="{C6863C37-281B-45A0-959C-6D69161DA8DC}" sibTransId="{6B2465F7-484A-4109-B829-377B15766EC8}"/>
    <dgm:cxn modelId="{0A6BF2AA-0414-4D10-B6A5-8E97DB314D6A}" type="presOf" srcId="{9947402A-5B7E-48DE-B477-6D1D00AA58B7}" destId="{B7732794-7AE3-4B45-9FE1-F0C3C638065B}" srcOrd="0" destOrd="0" presId="urn:microsoft.com/office/officeart/2005/8/layout/vList6"/>
    <dgm:cxn modelId="{ACF9CED9-A803-4A63-B2D7-50C04ACFE57E}" srcId="{84DD745F-3C09-4F74-99B8-B40271818BE9}" destId="{54128D43-1B07-4E19-BA13-A29C74879223}" srcOrd="1" destOrd="0" parTransId="{C95FAACD-9FA7-4102-88F5-19F733FBACFB}" sibTransId="{4D1FEF50-08E7-4E1F-AE9A-754934F242C6}"/>
    <dgm:cxn modelId="{F02FDC6D-FA6C-4BDB-86FD-8A89EBFCFEAA}" type="presParOf" srcId="{08C7A9CE-B12E-4003-8272-C5E8A7E17587}" destId="{A5610439-0515-4D6B-8D28-B68BDD4D49EE}" srcOrd="0" destOrd="0" presId="urn:microsoft.com/office/officeart/2005/8/layout/vList6"/>
    <dgm:cxn modelId="{34F14280-B5B1-4278-ACF8-26A4C33DA794}" type="presParOf" srcId="{A5610439-0515-4D6B-8D28-B68BDD4D49EE}" destId="{B7732794-7AE3-4B45-9FE1-F0C3C638065B}" srcOrd="0" destOrd="0" presId="urn:microsoft.com/office/officeart/2005/8/layout/vList6"/>
    <dgm:cxn modelId="{D5A61A58-19B7-4F14-92AE-BF9E9A5D02A9}" type="presParOf" srcId="{A5610439-0515-4D6B-8D28-B68BDD4D49EE}" destId="{64EE9779-E172-44E1-8584-1F6B73685057}" srcOrd="1" destOrd="0" presId="urn:microsoft.com/office/officeart/2005/8/layout/vList6"/>
    <dgm:cxn modelId="{742E4660-6393-4B0E-A597-321A188170B3}" type="presParOf" srcId="{08C7A9CE-B12E-4003-8272-C5E8A7E17587}" destId="{F00A54CC-C056-4FA3-87C9-78E3EF433CEC}" srcOrd="1" destOrd="0" presId="urn:microsoft.com/office/officeart/2005/8/layout/vList6"/>
    <dgm:cxn modelId="{C48522A5-7890-4FE9-9A6A-DABE382222D7}" type="presParOf" srcId="{08C7A9CE-B12E-4003-8272-C5E8A7E17587}" destId="{FCB4188F-9959-4737-A82A-CA5DFEC13204}" srcOrd="2" destOrd="0" presId="urn:microsoft.com/office/officeart/2005/8/layout/vList6"/>
    <dgm:cxn modelId="{05986742-4568-40E3-905D-F1A90EE55A20}" type="presParOf" srcId="{FCB4188F-9959-4737-A82A-CA5DFEC13204}" destId="{26D656A5-3CBA-400D-AEBF-735959B85885}" srcOrd="0" destOrd="0" presId="urn:microsoft.com/office/officeart/2005/8/layout/vList6"/>
    <dgm:cxn modelId="{B042538D-A9AB-4231-815D-A038BF7D1B01}" type="presParOf" srcId="{FCB4188F-9959-4737-A82A-CA5DFEC13204}" destId="{189AE07C-7827-4529-8B0E-CBC6190F74B4}"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193C0D-61D9-4C13-8966-018FA4A4FBEB}">
      <dsp:nvSpPr>
        <dsp:cNvPr id="0" name=""/>
        <dsp:cNvSpPr/>
      </dsp:nvSpPr>
      <dsp:spPr>
        <a:xfrm>
          <a:off x="3879360" y="1783859"/>
          <a:ext cx="2697478" cy="582147"/>
        </a:xfrm>
        <a:custGeom>
          <a:avLst/>
          <a:gdLst/>
          <a:ahLst/>
          <a:cxnLst/>
          <a:rect l="0" t="0" r="0" b="0"/>
          <a:pathLst>
            <a:path>
              <a:moveTo>
                <a:pt x="0" y="0"/>
              </a:moveTo>
              <a:lnTo>
                <a:pt x="0" y="343553"/>
              </a:lnTo>
              <a:lnTo>
                <a:pt x="2697478" y="343553"/>
              </a:lnTo>
              <a:lnTo>
                <a:pt x="2697478" y="582147"/>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E2CC9F0-1794-45E7-960B-C933CAD245F7}">
      <dsp:nvSpPr>
        <dsp:cNvPr id="0" name=""/>
        <dsp:cNvSpPr/>
      </dsp:nvSpPr>
      <dsp:spPr>
        <a:xfrm>
          <a:off x="3833640" y="1783859"/>
          <a:ext cx="91440" cy="626434"/>
        </a:xfrm>
        <a:custGeom>
          <a:avLst/>
          <a:gdLst/>
          <a:ahLst/>
          <a:cxnLst/>
          <a:rect l="0" t="0" r="0" b="0"/>
          <a:pathLst>
            <a:path>
              <a:moveTo>
                <a:pt x="45720" y="0"/>
              </a:moveTo>
              <a:lnTo>
                <a:pt x="45720" y="387840"/>
              </a:lnTo>
              <a:lnTo>
                <a:pt x="52559" y="387840"/>
              </a:lnTo>
              <a:lnTo>
                <a:pt x="52559" y="626434"/>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0EBF999-8538-4189-BD9F-6E0CF375D607}">
      <dsp:nvSpPr>
        <dsp:cNvPr id="0" name=""/>
        <dsp:cNvSpPr/>
      </dsp:nvSpPr>
      <dsp:spPr>
        <a:xfrm>
          <a:off x="1136163" y="1783859"/>
          <a:ext cx="2743197" cy="582147"/>
        </a:xfrm>
        <a:custGeom>
          <a:avLst/>
          <a:gdLst/>
          <a:ahLst/>
          <a:cxnLst/>
          <a:rect l="0" t="0" r="0" b="0"/>
          <a:pathLst>
            <a:path>
              <a:moveTo>
                <a:pt x="2743197" y="0"/>
              </a:moveTo>
              <a:lnTo>
                <a:pt x="2743197" y="343553"/>
              </a:lnTo>
              <a:lnTo>
                <a:pt x="0" y="343553"/>
              </a:lnTo>
              <a:lnTo>
                <a:pt x="0" y="582147"/>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5659D8-7FBE-4727-BCD6-BD7993AF5D40}">
      <dsp:nvSpPr>
        <dsp:cNvPr id="0" name=""/>
        <dsp:cNvSpPr/>
      </dsp:nvSpPr>
      <dsp:spPr>
        <a:xfrm>
          <a:off x="2743197" y="647696"/>
          <a:ext cx="2272326" cy="1136163"/>
        </a:xfrm>
        <a:prstGeom prst="rect">
          <a:avLst/>
        </a:prstGeom>
        <a:solidFill>
          <a:schemeClr val="tx2">
            <a:lumMod val="7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b="1" kern="1200" dirty="0"/>
            <a:t>Objectives of TDS</a:t>
          </a:r>
          <a:endParaRPr lang="en-IN" sz="2500" kern="1200" dirty="0"/>
        </a:p>
      </dsp:txBody>
      <dsp:txXfrm>
        <a:off x="2743197" y="647696"/>
        <a:ext cx="2272326" cy="1136163"/>
      </dsp:txXfrm>
    </dsp:sp>
    <dsp:sp modelId="{2282CE80-3167-463E-9B52-FB7D6427F598}">
      <dsp:nvSpPr>
        <dsp:cNvPr id="0" name=""/>
        <dsp:cNvSpPr/>
      </dsp:nvSpPr>
      <dsp:spPr>
        <a:xfrm>
          <a:off x="0" y="2366006"/>
          <a:ext cx="2272326" cy="1136163"/>
        </a:xfrm>
        <a:prstGeom prst="rect">
          <a:avLst/>
        </a:prstGeom>
        <a:solidFill>
          <a:srgbClr val="EA4316">
            <a:alpha val="93000"/>
          </a:srgb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dirty="0"/>
            <a:t>Regular inflow of revenue for the Government</a:t>
          </a:r>
          <a:endParaRPr lang="en-IN" sz="2500" kern="1200" dirty="0"/>
        </a:p>
      </dsp:txBody>
      <dsp:txXfrm>
        <a:off x="0" y="2366006"/>
        <a:ext cx="2272326" cy="1136163"/>
      </dsp:txXfrm>
    </dsp:sp>
    <dsp:sp modelId="{BCED0B2D-DB86-4730-9340-BAA87E6ACA31}">
      <dsp:nvSpPr>
        <dsp:cNvPr id="0" name=""/>
        <dsp:cNvSpPr/>
      </dsp:nvSpPr>
      <dsp:spPr>
        <a:xfrm>
          <a:off x="2750036" y="2410294"/>
          <a:ext cx="2272326" cy="1136163"/>
        </a:xfrm>
        <a:prstGeom prst="rect">
          <a:avLst/>
        </a:prstGeom>
        <a:solidFill>
          <a:schemeClr val="bg1"/>
        </a:solidFill>
        <a:ln w="1905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rgbClr val="000000"/>
              </a:solidFill>
            </a:rPr>
            <a:t>Checking of tax evasion</a:t>
          </a:r>
          <a:endParaRPr lang="en-IN" sz="2500" kern="1200" dirty="0">
            <a:solidFill>
              <a:srgbClr val="000000"/>
            </a:solidFill>
          </a:endParaRPr>
        </a:p>
      </dsp:txBody>
      <dsp:txXfrm>
        <a:off x="2750036" y="2410294"/>
        <a:ext cx="2272326" cy="1136163"/>
      </dsp:txXfrm>
    </dsp:sp>
    <dsp:sp modelId="{3368EB44-3FD5-437A-90CC-6CA726A77014}">
      <dsp:nvSpPr>
        <dsp:cNvPr id="0" name=""/>
        <dsp:cNvSpPr/>
      </dsp:nvSpPr>
      <dsp:spPr>
        <a:xfrm>
          <a:off x="5440675" y="2366006"/>
          <a:ext cx="2272326" cy="1136163"/>
        </a:xfrm>
        <a:prstGeom prst="rect">
          <a:avLst/>
        </a:prstGeom>
        <a:solidFill>
          <a:srgbClr val="00800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dirty="0"/>
            <a:t>Widening of tax base</a:t>
          </a:r>
          <a:endParaRPr lang="en-IN" sz="2500" kern="1200" dirty="0"/>
        </a:p>
      </dsp:txBody>
      <dsp:txXfrm>
        <a:off x="5440675" y="2366006"/>
        <a:ext cx="2272326" cy="11361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EE9779-E172-44E1-8584-1F6B73685057}">
      <dsp:nvSpPr>
        <dsp:cNvPr id="0" name=""/>
        <dsp:cNvSpPr/>
      </dsp:nvSpPr>
      <dsp:spPr>
        <a:xfrm>
          <a:off x="3230879" y="0"/>
          <a:ext cx="4846320" cy="1934765"/>
        </a:xfrm>
        <a:prstGeom prst="rightArrow">
          <a:avLst>
            <a:gd name="adj1" fmla="val 75000"/>
            <a:gd name="adj2" fmla="val 50000"/>
          </a:avLst>
        </a:prstGeom>
        <a:solidFill>
          <a:schemeClr val="accent4">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latin typeface="Arial" pitchFamily="34" charset="0"/>
              <a:cs typeface="Arial" pitchFamily="34" charset="0"/>
            </a:rPr>
            <a:t>At the time of payment </a:t>
          </a:r>
          <a:endParaRPr lang="en-IN" sz="2400" kern="1200" dirty="0">
            <a:latin typeface="Arial" pitchFamily="34" charset="0"/>
            <a:cs typeface="Arial" pitchFamily="34" charset="0"/>
          </a:endParaRPr>
        </a:p>
      </dsp:txBody>
      <dsp:txXfrm>
        <a:off x="3230879" y="241846"/>
        <a:ext cx="4120783" cy="1451073"/>
      </dsp:txXfrm>
    </dsp:sp>
    <dsp:sp modelId="{B7732794-7AE3-4B45-9FE1-F0C3C638065B}">
      <dsp:nvSpPr>
        <dsp:cNvPr id="0" name=""/>
        <dsp:cNvSpPr/>
      </dsp:nvSpPr>
      <dsp:spPr>
        <a:xfrm>
          <a:off x="0" y="0"/>
          <a:ext cx="3230880" cy="1934765"/>
        </a:xfrm>
        <a:prstGeom prst="roundRect">
          <a:avLst/>
        </a:prstGeom>
        <a:solidFill>
          <a:schemeClr val="accent4">
            <a:hueOff val="0"/>
            <a:satOff val="0"/>
            <a:lumOff val="0"/>
            <a:alphaOff val="0"/>
          </a:schemeClr>
        </a:solidFill>
        <a:ln>
          <a:noFill/>
        </a:ln>
        <a:effectLst>
          <a:outerShdw blurRad="31750" dist="25400" dir="5400000"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itchFamily="34" charset="0"/>
              <a:cs typeface="Arial" pitchFamily="34" charset="0"/>
            </a:rPr>
            <a:t>In the case of salaries</a:t>
          </a:r>
          <a:endParaRPr lang="en-IN" sz="2400" kern="1200" dirty="0">
            <a:latin typeface="Arial" pitchFamily="34" charset="0"/>
            <a:cs typeface="Arial" pitchFamily="34" charset="0"/>
          </a:endParaRPr>
        </a:p>
      </dsp:txBody>
      <dsp:txXfrm>
        <a:off x="94447" y="94447"/>
        <a:ext cx="3041986" cy="1745871"/>
      </dsp:txXfrm>
    </dsp:sp>
    <dsp:sp modelId="{189AE07C-7827-4529-8B0E-CBC6190F74B4}">
      <dsp:nvSpPr>
        <dsp:cNvPr id="0" name=""/>
        <dsp:cNvSpPr/>
      </dsp:nvSpPr>
      <dsp:spPr>
        <a:xfrm>
          <a:off x="3230879" y="2128738"/>
          <a:ext cx="4846320" cy="1934765"/>
        </a:xfrm>
        <a:prstGeom prst="rightArrow">
          <a:avLst>
            <a:gd name="adj1" fmla="val 75000"/>
            <a:gd name="adj2" fmla="val 50000"/>
          </a:avLst>
        </a:prstGeom>
        <a:solidFill>
          <a:schemeClr val="accent4">
            <a:tint val="40000"/>
            <a:alpha val="90000"/>
            <a:hueOff val="1017961"/>
            <a:satOff val="8550"/>
            <a:lumOff val="-225"/>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latin typeface="Arial" pitchFamily="34" charset="0"/>
              <a:cs typeface="Arial" pitchFamily="34" charset="0"/>
            </a:rPr>
            <a:t>At the time of payment or credit, whichever is earlier</a:t>
          </a:r>
          <a:endParaRPr lang="en-IN" sz="1600" kern="1200" dirty="0">
            <a:latin typeface="Arial" pitchFamily="34" charset="0"/>
            <a:cs typeface="Arial" pitchFamily="34" charset="0"/>
          </a:endParaRPr>
        </a:p>
      </dsp:txBody>
      <dsp:txXfrm>
        <a:off x="3230879" y="2370584"/>
        <a:ext cx="4120783" cy="1451073"/>
      </dsp:txXfrm>
    </dsp:sp>
    <dsp:sp modelId="{26D656A5-3CBA-400D-AEBF-735959B85885}">
      <dsp:nvSpPr>
        <dsp:cNvPr id="0" name=""/>
        <dsp:cNvSpPr/>
      </dsp:nvSpPr>
      <dsp:spPr>
        <a:xfrm>
          <a:off x="0" y="2128738"/>
          <a:ext cx="3230880" cy="1934765"/>
        </a:xfrm>
        <a:prstGeom prst="roundRect">
          <a:avLst/>
        </a:prstGeom>
        <a:solidFill>
          <a:schemeClr val="accent4">
            <a:hueOff val="1259981"/>
            <a:satOff val="19402"/>
            <a:lumOff val="-3137"/>
            <a:alphaOff val="0"/>
          </a:schemeClr>
        </a:solidFill>
        <a:ln>
          <a:noFill/>
        </a:ln>
        <a:effectLst>
          <a:outerShdw blurRad="31750" dist="25400" dir="5400000"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itchFamily="34" charset="0"/>
              <a:cs typeface="Arial" pitchFamily="34" charset="0"/>
            </a:rPr>
            <a:t>In the case of other payments</a:t>
          </a:r>
          <a:endParaRPr lang="en-IN" sz="2400" kern="1200" dirty="0">
            <a:latin typeface="Arial" pitchFamily="34" charset="0"/>
            <a:cs typeface="Arial" pitchFamily="34" charset="0"/>
          </a:endParaRPr>
        </a:p>
      </dsp:txBody>
      <dsp:txXfrm>
        <a:off x="94447" y="2223185"/>
        <a:ext cx="3041986" cy="17458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EE9779-E172-44E1-8584-1F6B73685057}">
      <dsp:nvSpPr>
        <dsp:cNvPr id="0" name=""/>
        <dsp:cNvSpPr/>
      </dsp:nvSpPr>
      <dsp:spPr>
        <a:xfrm>
          <a:off x="3230879" y="0"/>
          <a:ext cx="4846320" cy="1934765"/>
        </a:xfrm>
        <a:prstGeom prst="rightArrow">
          <a:avLst>
            <a:gd name="adj1" fmla="val 75000"/>
            <a:gd name="adj2" fmla="val 50000"/>
          </a:avLst>
        </a:prstGeom>
        <a:solidFill>
          <a:schemeClr val="accent4">
            <a:tint val="40000"/>
            <a:alpha val="90000"/>
            <a:hueOff val="0"/>
            <a:satOff val="0"/>
            <a:lumOff val="0"/>
            <a:alphaOff val="0"/>
          </a:schemeClr>
        </a:solidFill>
        <a:ln w="10000"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228600" lvl="1" indent="-228600" algn="l" defTabSz="1066800">
            <a:lnSpc>
              <a:spcPct val="90000"/>
            </a:lnSpc>
            <a:spcBef>
              <a:spcPct val="0"/>
            </a:spcBef>
            <a:spcAft>
              <a:spcPct val="15000"/>
            </a:spcAft>
            <a:buChar char="•"/>
          </a:pPr>
          <a:r>
            <a:rPr kumimoji="0" lang="en-US" sz="2400" b="0" i="0" u="none" strike="noStrike" kern="1200" cap="none" normalizeH="0" baseline="0" dirty="0">
              <a:ln>
                <a:noFill/>
              </a:ln>
              <a:solidFill>
                <a:schemeClr val="tx1"/>
              </a:solidFill>
              <a:effectLst/>
              <a:latin typeface="Arial" pitchFamily="34" charset="0"/>
              <a:ea typeface="Times New Roman" pitchFamily="18" charset="0"/>
              <a:cs typeface="Arial" pitchFamily="34" charset="0"/>
            </a:rPr>
            <a:t>On the same day</a:t>
          </a:r>
          <a:endParaRPr lang="en-IN" sz="2400" kern="1200" dirty="0">
            <a:latin typeface="Arial" pitchFamily="34" charset="0"/>
            <a:cs typeface="Arial" pitchFamily="34" charset="0"/>
          </a:endParaRPr>
        </a:p>
      </dsp:txBody>
      <dsp:txXfrm>
        <a:off x="3230879" y="241846"/>
        <a:ext cx="4120783" cy="1451073"/>
      </dsp:txXfrm>
    </dsp:sp>
    <dsp:sp modelId="{B7732794-7AE3-4B45-9FE1-F0C3C638065B}">
      <dsp:nvSpPr>
        <dsp:cNvPr id="0" name=""/>
        <dsp:cNvSpPr/>
      </dsp:nvSpPr>
      <dsp:spPr>
        <a:xfrm>
          <a:off x="0" y="0"/>
          <a:ext cx="3230880" cy="1934765"/>
        </a:xfrm>
        <a:prstGeom prst="roundRect">
          <a:avLst/>
        </a:prstGeom>
        <a:solidFill>
          <a:schemeClr val="accent4">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kumimoji="0" lang="en-US" sz="2400" b="0" i="0" u="none" strike="noStrike" kern="1200" cap="none" normalizeH="0" baseline="0" dirty="0">
              <a:ln>
                <a:noFill/>
              </a:ln>
              <a:solidFill>
                <a:schemeClr val="bg1"/>
              </a:solidFill>
              <a:effectLst/>
              <a:latin typeface="Arial" pitchFamily="34" charset="0"/>
              <a:ea typeface="Times New Roman" pitchFamily="18" charset="0"/>
              <a:cs typeface="Arial" pitchFamily="34" charset="0"/>
            </a:rPr>
            <a:t>When the tax is paid without producing an income tax </a:t>
          </a:r>
          <a:r>
            <a:rPr kumimoji="0" lang="en-US" sz="2400" b="0" i="0" u="none" strike="noStrike" kern="1200" cap="none" normalizeH="0" baseline="0" dirty="0" err="1">
              <a:ln>
                <a:noFill/>
              </a:ln>
              <a:solidFill>
                <a:schemeClr val="bg1"/>
              </a:solidFill>
              <a:effectLst/>
              <a:latin typeface="Arial" pitchFamily="34" charset="0"/>
              <a:ea typeface="Times New Roman" pitchFamily="18" charset="0"/>
              <a:cs typeface="Arial" pitchFamily="34" charset="0"/>
            </a:rPr>
            <a:t>challan</a:t>
          </a:r>
          <a:endParaRPr lang="en-IN" sz="2400" kern="1200" dirty="0">
            <a:latin typeface="Arial" pitchFamily="34" charset="0"/>
            <a:cs typeface="Arial" pitchFamily="34" charset="0"/>
          </a:endParaRPr>
        </a:p>
      </dsp:txBody>
      <dsp:txXfrm>
        <a:off x="94447" y="94447"/>
        <a:ext cx="3041986" cy="1745871"/>
      </dsp:txXfrm>
    </dsp:sp>
    <dsp:sp modelId="{189AE07C-7827-4529-8B0E-CBC6190F74B4}">
      <dsp:nvSpPr>
        <dsp:cNvPr id="0" name=""/>
        <dsp:cNvSpPr/>
      </dsp:nvSpPr>
      <dsp:spPr>
        <a:xfrm>
          <a:off x="3230879" y="2128738"/>
          <a:ext cx="4846320" cy="1934765"/>
        </a:xfrm>
        <a:prstGeom prst="rightArrow">
          <a:avLst>
            <a:gd name="adj1" fmla="val 75000"/>
            <a:gd name="adj2" fmla="val 50000"/>
          </a:avLst>
        </a:prstGeom>
        <a:solidFill>
          <a:schemeClr val="accent4">
            <a:tint val="40000"/>
            <a:alpha val="90000"/>
            <a:hueOff val="1017961"/>
            <a:satOff val="8550"/>
            <a:lumOff val="-225"/>
            <a:alphaOff val="0"/>
          </a:schemeClr>
        </a:solidFill>
        <a:ln w="10000" cap="flat" cmpd="sng" algn="ctr">
          <a:solidFill>
            <a:schemeClr val="accent4">
              <a:tint val="40000"/>
              <a:alpha val="90000"/>
              <a:hueOff val="1017961"/>
              <a:satOff val="8550"/>
              <a:lumOff val="-22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228600" lvl="1" indent="-228600" algn="l" defTabSz="1066800">
            <a:lnSpc>
              <a:spcPct val="90000"/>
            </a:lnSpc>
            <a:spcBef>
              <a:spcPct val="0"/>
            </a:spcBef>
            <a:spcAft>
              <a:spcPct val="15000"/>
            </a:spcAft>
            <a:buChar char="•"/>
          </a:pPr>
          <a:r>
            <a:rPr kumimoji="0" lang="en-US" sz="2400" b="0" i="0" u="none" strike="noStrike" kern="1200" cap="none" normalizeH="0" baseline="0" dirty="0">
              <a:ln>
                <a:noFill/>
              </a:ln>
              <a:solidFill>
                <a:schemeClr val="tx1"/>
              </a:solidFill>
              <a:effectLst/>
              <a:latin typeface="Arial" pitchFamily="34" charset="0"/>
              <a:ea typeface="Times New Roman" pitchFamily="18" charset="0"/>
              <a:cs typeface="Arial" pitchFamily="34" charset="0"/>
            </a:rPr>
            <a:t>On or before 7 days from the end of the month in which the deduction is made</a:t>
          </a:r>
          <a:endParaRPr kumimoji="0" lang="en-IN" sz="2400" b="0" i="0" u="none" strike="noStrike" kern="1200" cap="none" normalizeH="0" baseline="0" dirty="0">
            <a:ln>
              <a:noFill/>
            </a:ln>
            <a:solidFill>
              <a:schemeClr val="tx1"/>
            </a:solidFill>
            <a:effectLst/>
            <a:latin typeface="Arial" pitchFamily="34" charset="0"/>
            <a:ea typeface="Times New Roman" pitchFamily="18" charset="0"/>
            <a:cs typeface="Arial" pitchFamily="34" charset="0"/>
          </a:endParaRPr>
        </a:p>
        <a:p>
          <a:pPr marL="228600" lvl="1" indent="-228600" algn="l" defTabSz="1066800">
            <a:lnSpc>
              <a:spcPct val="90000"/>
            </a:lnSpc>
            <a:spcBef>
              <a:spcPct val="0"/>
            </a:spcBef>
            <a:spcAft>
              <a:spcPct val="15000"/>
            </a:spcAft>
            <a:buChar char="•"/>
          </a:pPr>
          <a:r>
            <a:rPr kumimoji="0" lang="en-IN" sz="2400" b="0" i="0" u="none" strike="noStrike" kern="1200" cap="none" normalizeH="0" baseline="0" dirty="0">
              <a:ln>
                <a:noFill/>
              </a:ln>
              <a:solidFill>
                <a:schemeClr val="tx1"/>
              </a:solidFill>
              <a:effectLst/>
              <a:latin typeface="Arial" pitchFamily="34" charset="0"/>
              <a:ea typeface="Times New Roman" pitchFamily="18" charset="0"/>
              <a:cs typeface="Arial" pitchFamily="34" charset="0"/>
            </a:rPr>
            <a:t>March Month – 30</a:t>
          </a:r>
          <a:r>
            <a:rPr kumimoji="0" lang="en-IN" sz="2400" b="0" i="0" u="none" strike="noStrike" kern="1200" cap="none" normalizeH="0" baseline="30000" dirty="0">
              <a:ln>
                <a:noFill/>
              </a:ln>
              <a:solidFill>
                <a:schemeClr val="tx1"/>
              </a:solidFill>
              <a:effectLst/>
              <a:latin typeface="Arial" pitchFamily="34" charset="0"/>
              <a:ea typeface="Times New Roman" pitchFamily="18" charset="0"/>
              <a:cs typeface="Arial" pitchFamily="34" charset="0"/>
            </a:rPr>
            <a:t>th</a:t>
          </a:r>
          <a:r>
            <a:rPr kumimoji="0" lang="en-IN" sz="2400" b="0" i="0" u="none" strike="noStrike" kern="1200" cap="none" normalizeH="0" baseline="0" dirty="0">
              <a:ln>
                <a:noFill/>
              </a:ln>
              <a:solidFill>
                <a:schemeClr val="tx1"/>
              </a:solidFill>
              <a:effectLst/>
              <a:latin typeface="Arial" pitchFamily="34" charset="0"/>
              <a:ea typeface="Times New Roman" pitchFamily="18" charset="0"/>
              <a:cs typeface="Arial" pitchFamily="34" charset="0"/>
            </a:rPr>
            <a:t> April</a:t>
          </a:r>
        </a:p>
      </dsp:txBody>
      <dsp:txXfrm>
        <a:off x="3230879" y="2370584"/>
        <a:ext cx="4120783" cy="1451073"/>
      </dsp:txXfrm>
    </dsp:sp>
    <dsp:sp modelId="{26D656A5-3CBA-400D-AEBF-735959B85885}">
      <dsp:nvSpPr>
        <dsp:cNvPr id="0" name=""/>
        <dsp:cNvSpPr/>
      </dsp:nvSpPr>
      <dsp:spPr>
        <a:xfrm>
          <a:off x="0" y="2128738"/>
          <a:ext cx="3230880" cy="1934765"/>
        </a:xfrm>
        <a:prstGeom prst="roundRect">
          <a:avLst/>
        </a:prstGeom>
        <a:solidFill>
          <a:schemeClr val="accent4">
            <a:hueOff val="1259981"/>
            <a:satOff val="19402"/>
            <a:lumOff val="-3137"/>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kumimoji="0" lang="en-US" sz="2400" b="0" i="0" u="none" strike="noStrike" kern="1200" cap="none" normalizeH="0" baseline="0" dirty="0">
              <a:ln>
                <a:noFill/>
              </a:ln>
              <a:solidFill>
                <a:schemeClr val="bg1"/>
              </a:solidFill>
              <a:effectLst/>
              <a:latin typeface="Arial" pitchFamily="34" charset="0"/>
              <a:ea typeface="Times New Roman" pitchFamily="18" charset="0"/>
              <a:cs typeface="Arial" pitchFamily="34" charset="0"/>
            </a:rPr>
            <a:t>When the tax paid is accompanied by an income tax </a:t>
          </a:r>
          <a:r>
            <a:rPr kumimoji="0" lang="en-US" sz="2400" b="0" i="0" u="none" strike="noStrike" kern="1200" cap="none" normalizeH="0" baseline="0" dirty="0" err="1">
              <a:ln>
                <a:noFill/>
              </a:ln>
              <a:solidFill>
                <a:schemeClr val="bg1"/>
              </a:solidFill>
              <a:effectLst/>
              <a:latin typeface="Arial" pitchFamily="34" charset="0"/>
              <a:ea typeface="Times New Roman" pitchFamily="18" charset="0"/>
              <a:cs typeface="Arial" pitchFamily="34" charset="0"/>
            </a:rPr>
            <a:t>challan</a:t>
          </a:r>
          <a:endParaRPr lang="en-IN" sz="2400" kern="1200" dirty="0">
            <a:latin typeface="Arial" pitchFamily="34" charset="0"/>
            <a:cs typeface="Arial" pitchFamily="34" charset="0"/>
          </a:endParaRPr>
        </a:p>
      </dsp:txBody>
      <dsp:txXfrm>
        <a:off x="94447" y="2223185"/>
        <a:ext cx="3041986" cy="174587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EE9779-E172-44E1-8584-1F6B73685057}">
      <dsp:nvSpPr>
        <dsp:cNvPr id="0" name=""/>
        <dsp:cNvSpPr/>
      </dsp:nvSpPr>
      <dsp:spPr>
        <a:xfrm>
          <a:off x="3230879" y="0"/>
          <a:ext cx="4846320" cy="1934765"/>
        </a:xfrm>
        <a:prstGeom prst="rightArrow">
          <a:avLst>
            <a:gd name="adj1" fmla="val 75000"/>
            <a:gd name="adj2" fmla="val 50000"/>
          </a:avLst>
        </a:prstGeom>
        <a:solidFill>
          <a:schemeClr val="accent4">
            <a:tint val="40000"/>
            <a:alpha val="90000"/>
            <a:hueOff val="0"/>
            <a:satOff val="0"/>
            <a:lumOff val="0"/>
            <a:alphaOff val="0"/>
          </a:schemeClr>
        </a:solidFill>
        <a:ln w="10000"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spc="100" dirty="0"/>
            <a:t>@ 1% per month or part of the month</a:t>
          </a:r>
          <a:endParaRPr lang="en-IN" sz="2400" kern="1200" dirty="0">
            <a:latin typeface="Arial" pitchFamily="34" charset="0"/>
            <a:cs typeface="Arial" pitchFamily="34" charset="0"/>
          </a:endParaRPr>
        </a:p>
      </dsp:txBody>
      <dsp:txXfrm>
        <a:off x="3230879" y="241846"/>
        <a:ext cx="4120783" cy="1451073"/>
      </dsp:txXfrm>
    </dsp:sp>
    <dsp:sp modelId="{B7732794-7AE3-4B45-9FE1-F0C3C638065B}">
      <dsp:nvSpPr>
        <dsp:cNvPr id="0" name=""/>
        <dsp:cNvSpPr/>
      </dsp:nvSpPr>
      <dsp:spPr>
        <a:xfrm>
          <a:off x="0" y="0"/>
          <a:ext cx="3230880" cy="1934765"/>
        </a:xfrm>
        <a:prstGeom prst="roundRect">
          <a:avLst/>
        </a:prstGeom>
        <a:solidFill>
          <a:schemeClr val="accent4">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kumimoji="0" lang="en-US" sz="2400" b="0" i="0" u="none" strike="noStrike" kern="1200" cap="none" normalizeH="0" baseline="0" dirty="0">
              <a:ln>
                <a:noFill/>
              </a:ln>
              <a:solidFill>
                <a:schemeClr val="bg1"/>
              </a:solidFill>
              <a:effectLst/>
              <a:latin typeface="Arial" pitchFamily="34" charset="0"/>
              <a:ea typeface="Times New Roman" pitchFamily="18" charset="0"/>
              <a:cs typeface="Arial" pitchFamily="34" charset="0"/>
            </a:rPr>
            <a:t>Delay in deduction of tax</a:t>
          </a:r>
          <a:endParaRPr kumimoji="0" lang="en-IN" sz="2400" b="0" i="0" u="none" strike="noStrike" kern="1200" cap="none" normalizeH="0" baseline="0" dirty="0">
            <a:ln>
              <a:noFill/>
            </a:ln>
            <a:solidFill>
              <a:schemeClr val="bg1"/>
            </a:solidFill>
            <a:effectLst/>
            <a:latin typeface="Arial" pitchFamily="34" charset="0"/>
            <a:ea typeface="Times New Roman" pitchFamily="18" charset="0"/>
            <a:cs typeface="Arial" pitchFamily="34" charset="0"/>
          </a:endParaRPr>
        </a:p>
      </dsp:txBody>
      <dsp:txXfrm>
        <a:off x="94447" y="94447"/>
        <a:ext cx="3041986" cy="1745871"/>
      </dsp:txXfrm>
    </dsp:sp>
    <dsp:sp modelId="{189AE07C-7827-4529-8B0E-CBC6190F74B4}">
      <dsp:nvSpPr>
        <dsp:cNvPr id="0" name=""/>
        <dsp:cNvSpPr/>
      </dsp:nvSpPr>
      <dsp:spPr>
        <a:xfrm>
          <a:off x="3230879" y="2128738"/>
          <a:ext cx="4846320" cy="1934765"/>
        </a:xfrm>
        <a:prstGeom prst="rightArrow">
          <a:avLst>
            <a:gd name="adj1" fmla="val 75000"/>
            <a:gd name="adj2" fmla="val 50000"/>
          </a:avLst>
        </a:prstGeom>
        <a:solidFill>
          <a:schemeClr val="accent4">
            <a:tint val="40000"/>
            <a:alpha val="90000"/>
            <a:hueOff val="1017961"/>
            <a:satOff val="8550"/>
            <a:lumOff val="-225"/>
            <a:alphaOff val="0"/>
          </a:schemeClr>
        </a:solidFill>
        <a:ln w="10000" cap="flat" cmpd="sng" algn="ctr">
          <a:solidFill>
            <a:schemeClr val="accent4">
              <a:tint val="40000"/>
              <a:alpha val="90000"/>
              <a:hueOff val="1017961"/>
              <a:satOff val="8550"/>
              <a:lumOff val="-22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spc="100" dirty="0"/>
            <a:t>@ 1.5% per month or part of the month </a:t>
          </a:r>
          <a:endParaRPr kumimoji="0" lang="en-IN" sz="2400" b="0" i="0" u="none" strike="noStrike" kern="1200" cap="none" normalizeH="0" baseline="0" dirty="0">
            <a:ln>
              <a:noFill/>
            </a:ln>
            <a:solidFill>
              <a:schemeClr val="tx1"/>
            </a:solidFill>
            <a:effectLst/>
            <a:latin typeface="Arial" pitchFamily="34" charset="0"/>
            <a:ea typeface="Times New Roman" pitchFamily="18" charset="0"/>
            <a:cs typeface="Arial" pitchFamily="34" charset="0"/>
          </a:endParaRPr>
        </a:p>
      </dsp:txBody>
      <dsp:txXfrm>
        <a:off x="3230879" y="2370584"/>
        <a:ext cx="4120783" cy="1451073"/>
      </dsp:txXfrm>
    </dsp:sp>
    <dsp:sp modelId="{26D656A5-3CBA-400D-AEBF-735959B85885}">
      <dsp:nvSpPr>
        <dsp:cNvPr id="0" name=""/>
        <dsp:cNvSpPr/>
      </dsp:nvSpPr>
      <dsp:spPr>
        <a:xfrm>
          <a:off x="0" y="2128738"/>
          <a:ext cx="3230880" cy="1934765"/>
        </a:xfrm>
        <a:prstGeom prst="roundRect">
          <a:avLst/>
        </a:prstGeom>
        <a:solidFill>
          <a:schemeClr val="accent4">
            <a:hueOff val="1259981"/>
            <a:satOff val="19402"/>
            <a:lumOff val="-3137"/>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spc="100" dirty="0">
              <a:solidFill>
                <a:schemeClr val="bg1"/>
              </a:solidFill>
            </a:rPr>
            <a:t>Delay in payment of tax</a:t>
          </a:r>
          <a:endParaRPr lang="en-IN" sz="2400" kern="1200" dirty="0">
            <a:solidFill>
              <a:schemeClr val="bg1"/>
            </a:solidFill>
            <a:latin typeface="Arial" pitchFamily="34" charset="0"/>
            <a:cs typeface="Arial" pitchFamily="34" charset="0"/>
          </a:endParaRPr>
        </a:p>
      </dsp:txBody>
      <dsp:txXfrm>
        <a:off x="94447" y="2223185"/>
        <a:ext cx="3041986" cy="174587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EE9779-E172-44E1-8584-1F6B73685057}">
      <dsp:nvSpPr>
        <dsp:cNvPr id="0" name=""/>
        <dsp:cNvSpPr/>
      </dsp:nvSpPr>
      <dsp:spPr>
        <a:xfrm>
          <a:off x="3230879" y="0"/>
          <a:ext cx="4846320" cy="1934765"/>
        </a:xfrm>
        <a:prstGeom prst="rightArrow">
          <a:avLst>
            <a:gd name="adj1" fmla="val 75000"/>
            <a:gd name="adj2" fmla="val 50000"/>
          </a:avLst>
        </a:prstGeom>
        <a:solidFill>
          <a:schemeClr val="accent4">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228600" lvl="1" indent="-228600" algn="l" defTabSz="1066800">
            <a:lnSpc>
              <a:spcPct val="90000"/>
            </a:lnSpc>
            <a:spcBef>
              <a:spcPct val="0"/>
            </a:spcBef>
            <a:spcAft>
              <a:spcPct val="15000"/>
            </a:spcAft>
            <a:buChar char="•"/>
          </a:pPr>
          <a:endParaRPr lang="en-IN" sz="2400" kern="1200" dirty="0">
            <a:latin typeface="Arial" pitchFamily="34" charset="0"/>
            <a:cs typeface="Arial" pitchFamily="34" charset="0"/>
          </a:endParaRPr>
        </a:p>
        <a:p>
          <a:pPr marL="228600" lvl="1" indent="-228600" algn="l" defTabSz="1066800">
            <a:lnSpc>
              <a:spcPct val="90000"/>
            </a:lnSpc>
            <a:spcBef>
              <a:spcPct val="0"/>
            </a:spcBef>
            <a:spcAft>
              <a:spcPct val="15000"/>
            </a:spcAft>
            <a:buChar char="•"/>
          </a:pPr>
          <a:r>
            <a:rPr lang="en-IN" sz="2400" kern="1200" dirty="0">
              <a:latin typeface="Arial" pitchFamily="34" charset="0"/>
              <a:cs typeface="Arial" pitchFamily="34" charset="0"/>
            </a:rPr>
            <a:t>Yearly once before 15</a:t>
          </a:r>
          <a:r>
            <a:rPr lang="en-IN" sz="2400" kern="1200" baseline="30000" dirty="0">
              <a:latin typeface="Arial" pitchFamily="34" charset="0"/>
              <a:cs typeface="Arial" pitchFamily="34" charset="0"/>
            </a:rPr>
            <a:t>th</a:t>
          </a:r>
          <a:r>
            <a:rPr lang="en-IN" sz="2400" kern="1200" dirty="0">
              <a:latin typeface="Arial" pitchFamily="34" charset="0"/>
              <a:cs typeface="Arial" pitchFamily="34" charset="0"/>
            </a:rPr>
            <a:t> of June</a:t>
          </a:r>
        </a:p>
      </dsp:txBody>
      <dsp:txXfrm>
        <a:off x="3230879" y="241846"/>
        <a:ext cx="4120783" cy="1451073"/>
      </dsp:txXfrm>
    </dsp:sp>
    <dsp:sp modelId="{B7732794-7AE3-4B45-9FE1-F0C3C638065B}">
      <dsp:nvSpPr>
        <dsp:cNvPr id="0" name=""/>
        <dsp:cNvSpPr/>
      </dsp:nvSpPr>
      <dsp:spPr>
        <a:xfrm>
          <a:off x="0" y="0"/>
          <a:ext cx="3230880" cy="1934765"/>
        </a:xfrm>
        <a:prstGeom prst="roundRect">
          <a:avLst/>
        </a:prstGeom>
        <a:solidFill>
          <a:schemeClr val="accent4">
            <a:hueOff val="0"/>
            <a:satOff val="0"/>
            <a:lumOff val="0"/>
            <a:alphaOff val="0"/>
          </a:schemeClr>
        </a:solidFill>
        <a:ln>
          <a:noFill/>
        </a:ln>
        <a:effectLst>
          <a:outerShdw blurRad="31750" dist="25400" dir="5400000"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itchFamily="34" charset="0"/>
              <a:cs typeface="Arial" pitchFamily="34" charset="0"/>
            </a:rPr>
            <a:t>In the case of salaries</a:t>
          </a:r>
          <a:br>
            <a:rPr lang="en-US" sz="2400" kern="1200" dirty="0">
              <a:latin typeface="Arial" pitchFamily="34" charset="0"/>
              <a:cs typeface="Arial" pitchFamily="34" charset="0"/>
            </a:rPr>
          </a:br>
          <a:r>
            <a:rPr lang="en-US" sz="2400" kern="1200" dirty="0">
              <a:latin typeface="Arial" pitchFamily="34" charset="0"/>
              <a:cs typeface="Arial" pitchFamily="34" charset="0"/>
            </a:rPr>
            <a:t>Form 16</a:t>
          </a:r>
          <a:endParaRPr lang="en-IN" sz="2400" kern="1200" dirty="0">
            <a:latin typeface="Arial" pitchFamily="34" charset="0"/>
            <a:cs typeface="Arial" pitchFamily="34" charset="0"/>
          </a:endParaRPr>
        </a:p>
      </dsp:txBody>
      <dsp:txXfrm>
        <a:off x="94447" y="94447"/>
        <a:ext cx="3041986" cy="1745871"/>
      </dsp:txXfrm>
    </dsp:sp>
    <dsp:sp modelId="{189AE07C-7827-4529-8B0E-CBC6190F74B4}">
      <dsp:nvSpPr>
        <dsp:cNvPr id="0" name=""/>
        <dsp:cNvSpPr/>
      </dsp:nvSpPr>
      <dsp:spPr>
        <a:xfrm>
          <a:off x="3230879" y="2128738"/>
          <a:ext cx="4846320" cy="1934765"/>
        </a:xfrm>
        <a:prstGeom prst="rightArrow">
          <a:avLst>
            <a:gd name="adj1" fmla="val 75000"/>
            <a:gd name="adj2" fmla="val 50000"/>
          </a:avLst>
        </a:prstGeom>
        <a:solidFill>
          <a:schemeClr val="accent4">
            <a:tint val="40000"/>
            <a:alpha val="90000"/>
            <a:hueOff val="1017961"/>
            <a:satOff val="8550"/>
            <a:lumOff val="-225"/>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IN" sz="2400" kern="1200" dirty="0">
              <a:latin typeface="Arial" pitchFamily="34" charset="0"/>
              <a:cs typeface="Arial" pitchFamily="34" charset="0"/>
            </a:rPr>
            <a:t>Within 15 days of </a:t>
          </a:r>
          <a:r>
            <a:rPr lang="en-IN" sz="2400" kern="1200" dirty="0" err="1">
              <a:latin typeface="Arial" pitchFamily="34" charset="0"/>
              <a:cs typeface="Arial" pitchFamily="34" charset="0"/>
            </a:rPr>
            <a:t>Duedate</a:t>
          </a:r>
          <a:r>
            <a:rPr lang="en-IN" sz="2400" kern="1200" dirty="0">
              <a:latin typeface="Arial" pitchFamily="34" charset="0"/>
              <a:cs typeface="Arial" pitchFamily="34" charset="0"/>
            </a:rPr>
            <a:t> of filing of Quarterly TDS Return</a:t>
          </a:r>
        </a:p>
      </dsp:txBody>
      <dsp:txXfrm>
        <a:off x="3230879" y="2370584"/>
        <a:ext cx="4120783" cy="1451073"/>
      </dsp:txXfrm>
    </dsp:sp>
    <dsp:sp modelId="{26D656A5-3CBA-400D-AEBF-735959B85885}">
      <dsp:nvSpPr>
        <dsp:cNvPr id="0" name=""/>
        <dsp:cNvSpPr/>
      </dsp:nvSpPr>
      <dsp:spPr>
        <a:xfrm>
          <a:off x="0" y="2128738"/>
          <a:ext cx="3230880" cy="1934765"/>
        </a:xfrm>
        <a:prstGeom prst="roundRect">
          <a:avLst/>
        </a:prstGeom>
        <a:solidFill>
          <a:schemeClr val="accent4">
            <a:hueOff val="1259981"/>
            <a:satOff val="19402"/>
            <a:lumOff val="-3137"/>
            <a:alphaOff val="0"/>
          </a:schemeClr>
        </a:solidFill>
        <a:ln>
          <a:noFill/>
        </a:ln>
        <a:effectLst>
          <a:outerShdw blurRad="31750" dist="25400" dir="5400000"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itchFamily="34" charset="0"/>
              <a:cs typeface="Arial" pitchFamily="34" charset="0"/>
            </a:rPr>
            <a:t>In other cases</a:t>
          </a:r>
          <a:br>
            <a:rPr lang="en-US" sz="2400" kern="1200" dirty="0">
              <a:latin typeface="Arial" pitchFamily="34" charset="0"/>
              <a:cs typeface="Arial" pitchFamily="34" charset="0"/>
            </a:rPr>
          </a:br>
          <a:br>
            <a:rPr lang="en-US" sz="2400" kern="1200" dirty="0">
              <a:latin typeface="Arial" pitchFamily="34" charset="0"/>
              <a:cs typeface="Arial" pitchFamily="34" charset="0"/>
            </a:rPr>
          </a:br>
          <a:r>
            <a:rPr lang="en-US" sz="2400" kern="1200" dirty="0">
              <a:latin typeface="Arial" pitchFamily="34" charset="0"/>
              <a:cs typeface="Arial" pitchFamily="34" charset="0"/>
            </a:rPr>
            <a:t>TDS in Form16A</a:t>
          </a:r>
        </a:p>
        <a:p>
          <a:pPr marL="0" lvl="0" indent="0" algn="ctr" defTabSz="1066800">
            <a:lnSpc>
              <a:spcPct val="90000"/>
            </a:lnSpc>
            <a:spcBef>
              <a:spcPct val="0"/>
            </a:spcBef>
            <a:spcAft>
              <a:spcPct val="35000"/>
            </a:spcAft>
            <a:buNone/>
          </a:pPr>
          <a:r>
            <a:rPr lang="en-US" sz="2400" kern="1200" dirty="0">
              <a:latin typeface="Arial" pitchFamily="34" charset="0"/>
              <a:cs typeface="Arial" pitchFamily="34" charset="0"/>
            </a:rPr>
            <a:t>TCS in Form 27D</a:t>
          </a:r>
          <a:endParaRPr lang="en-IN" sz="2400" kern="1200" dirty="0">
            <a:latin typeface="Arial" pitchFamily="34" charset="0"/>
            <a:cs typeface="Arial" pitchFamily="34" charset="0"/>
          </a:endParaRPr>
        </a:p>
      </dsp:txBody>
      <dsp:txXfrm>
        <a:off x="94447" y="2223185"/>
        <a:ext cx="3041986" cy="1745871"/>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69920" cy="480060"/>
          </a:xfrm>
          <a:prstGeom prst="rect">
            <a:avLst/>
          </a:prstGeom>
        </p:spPr>
        <p:txBody>
          <a:bodyPr vert="horz" lIns="96661" tIns="48331" rIns="96661" bIns="48331" rtlCol="0"/>
          <a:lstStyle>
            <a:lvl1pPr algn="l">
              <a:defRPr sz="1300"/>
            </a:lvl1pPr>
          </a:lstStyle>
          <a:p>
            <a:r>
              <a:rPr lang="en-GB"/>
              <a:t>Programme on ETDS </a:t>
            </a:r>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endParaRPr lang="en-GB"/>
          </a:p>
        </p:txBody>
      </p:sp>
      <p:sp>
        <p:nvSpPr>
          <p:cNvPr id="4" name="Footer Placeholder 3"/>
          <p:cNvSpPr>
            <a:spLocks noGrp="1"/>
          </p:cNvSpPr>
          <p:nvPr>
            <p:ph type="ftr" sz="quarter" idx="2"/>
          </p:nvPr>
        </p:nvSpPr>
        <p:spPr>
          <a:xfrm>
            <a:off x="1" y="9119474"/>
            <a:ext cx="3169920" cy="480060"/>
          </a:xfrm>
          <a:prstGeom prst="rect">
            <a:avLst/>
          </a:prstGeom>
        </p:spPr>
        <p:txBody>
          <a:bodyPr vert="horz" lIns="96661" tIns="48331" rIns="96661" bIns="48331" rtlCol="0" anchor="b"/>
          <a:lstStyle>
            <a:lvl1pPr algn="l">
              <a:defRPr sz="1300"/>
            </a:lvl1pPr>
          </a:lstStyle>
          <a:p>
            <a:r>
              <a:rPr lang="en-GB"/>
              <a:t>CA. Ritesh Mittal</a:t>
            </a:r>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A1A9C5FA-DE9E-4D17-8461-95BDB29EFE40}" type="slidenum">
              <a:rPr lang="en-GB" smtClean="0"/>
              <a:pPr/>
              <a:t>‹#›</a:t>
            </a:fld>
            <a:endParaRPr lang="en-GB"/>
          </a:p>
        </p:txBody>
      </p:sp>
    </p:spTree>
    <p:extLst>
      <p:ext uri="{BB962C8B-B14F-4D97-AF65-F5344CB8AC3E}">
        <p14:creationId xmlns:p14="http://schemas.microsoft.com/office/powerpoint/2010/main" val="948275534"/>
      </p:ext>
    </p:extLst>
  </p:cSld>
  <p:clrMap bg1="lt1" tx1="dk1" bg2="lt2" tx2="dk2" accent1="accent1" accent2="accent2" accent3="accent3" accent4="accent4" accent5="accent5" accent6="accent6" hlink="hlink" folHlink="folHlink"/>
  <p:hf sldNum="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69920" cy="480060"/>
          </a:xfrm>
          <a:prstGeom prst="rect">
            <a:avLst/>
          </a:prstGeom>
        </p:spPr>
        <p:txBody>
          <a:bodyPr vert="horz" lIns="96661" tIns="48331" rIns="96661" bIns="48331" rtlCol="0"/>
          <a:lstStyle>
            <a:lvl1pPr algn="l">
              <a:defRPr sz="1300"/>
            </a:lvl1pPr>
          </a:lstStyle>
          <a:p>
            <a:r>
              <a:rPr lang="en-GB"/>
              <a:t>Programme on ETDS </a:t>
            </a:r>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endParaRPr lang="en-GB"/>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GB"/>
          </a:p>
        </p:txBody>
      </p:sp>
      <p:sp>
        <p:nvSpPr>
          <p:cNvPr id="5" name="Notes Placeholder 4"/>
          <p:cNvSpPr>
            <a:spLocks noGrp="1"/>
          </p:cNvSpPr>
          <p:nvPr>
            <p:ph type="body" sz="quarter" idx="3"/>
          </p:nvPr>
        </p:nvSpPr>
        <p:spPr>
          <a:xfrm>
            <a:off x="731521" y="4560570"/>
            <a:ext cx="5852160" cy="4320540"/>
          </a:xfrm>
          <a:prstGeom prst="rect">
            <a:avLst/>
          </a:prstGeom>
        </p:spPr>
        <p:txBody>
          <a:bodyPr vert="horz" lIns="96661" tIns="48331" rIns="96661" bIns="4833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119474"/>
            <a:ext cx="3169920" cy="480060"/>
          </a:xfrm>
          <a:prstGeom prst="rect">
            <a:avLst/>
          </a:prstGeom>
        </p:spPr>
        <p:txBody>
          <a:bodyPr vert="horz" lIns="96661" tIns="48331" rIns="96661" bIns="48331" rtlCol="0" anchor="b"/>
          <a:lstStyle>
            <a:lvl1pPr algn="l">
              <a:defRPr sz="1300"/>
            </a:lvl1pPr>
          </a:lstStyle>
          <a:p>
            <a:r>
              <a:rPr lang="en-GB"/>
              <a:t>CA. Ritesh Mittal</a:t>
            </a:r>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5F5FA598-DB8A-4DBC-A8F8-2DC514CFF753}" type="slidenum">
              <a:rPr lang="en-GB" smtClean="0"/>
              <a:pPr/>
              <a:t>‹#›</a:t>
            </a:fld>
            <a:endParaRPr lang="en-GB"/>
          </a:p>
        </p:txBody>
      </p:sp>
    </p:spTree>
    <p:extLst>
      <p:ext uri="{BB962C8B-B14F-4D97-AF65-F5344CB8AC3E}">
        <p14:creationId xmlns:p14="http://schemas.microsoft.com/office/powerpoint/2010/main" val="227820699"/>
      </p:ext>
    </p:extLst>
  </p:cSld>
  <p:clrMap bg1="lt1" tx1="dk1" bg2="lt2" tx2="dk2" accent1="accent1" accent2="accent2" accent3="accent3" accent4="accent4" accent5="accent5" accent6="accent6" hlink="hlink" folHlink="folHlink"/>
  <p:hf sldNum="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5" name="Footer Placeholder 4"/>
          <p:cNvSpPr>
            <a:spLocks noGrp="1"/>
          </p:cNvSpPr>
          <p:nvPr>
            <p:ph type="ftr" sz="quarter" idx="10"/>
          </p:nvPr>
        </p:nvSpPr>
        <p:spPr/>
        <p:txBody>
          <a:bodyPr/>
          <a:lstStyle/>
          <a:p>
            <a:r>
              <a:rPr lang="en-GB"/>
              <a:t>CA. Ritesh Mittal</a:t>
            </a:r>
          </a:p>
        </p:txBody>
      </p:sp>
      <p:sp>
        <p:nvSpPr>
          <p:cNvPr id="6" name="Header Placeholder 5"/>
          <p:cNvSpPr>
            <a:spLocks noGrp="1"/>
          </p:cNvSpPr>
          <p:nvPr>
            <p:ph type="hdr" sz="quarter" idx="11"/>
          </p:nvPr>
        </p:nvSpPr>
        <p:spPr/>
        <p:txBody>
          <a:bodyPr/>
          <a:lstStyle/>
          <a:p>
            <a:r>
              <a:rPr lang="en-GB"/>
              <a:t>Programme on ETDS </a:t>
            </a:r>
          </a:p>
        </p:txBody>
      </p:sp>
      <p:sp>
        <p:nvSpPr>
          <p:cNvPr id="8" name="Date Placeholder 7"/>
          <p:cNvSpPr>
            <a:spLocks noGrp="1"/>
          </p:cNvSpPr>
          <p:nvPr>
            <p:ph type="dt" idx="12"/>
          </p:nvPr>
        </p:nvSpPr>
        <p:spPr/>
        <p:txBody>
          <a:bodyPr/>
          <a:lstStyle/>
          <a:p>
            <a:endParaRPr lang="en-GB"/>
          </a:p>
        </p:txBody>
      </p:sp>
    </p:spTree>
    <p:extLst>
      <p:ext uri="{BB962C8B-B14F-4D97-AF65-F5344CB8AC3E}">
        <p14:creationId xmlns:p14="http://schemas.microsoft.com/office/powerpoint/2010/main" val="954767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5" name="Footer Placeholder 4"/>
          <p:cNvSpPr>
            <a:spLocks noGrp="1"/>
          </p:cNvSpPr>
          <p:nvPr>
            <p:ph type="ftr" sz="quarter" idx="10"/>
          </p:nvPr>
        </p:nvSpPr>
        <p:spPr/>
        <p:txBody>
          <a:bodyPr/>
          <a:lstStyle/>
          <a:p>
            <a:r>
              <a:rPr lang="en-GB"/>
              <a:t>CA. Ritesh Mittal</a:t>
            </a:r>
          </a:p>
        </p:txBody>
      </p:sp>
      <p:sp>
        <p:nvSpPr>
          <p:cNvPr id="6" name="Header Placeholder 5"/>
          <p:cNvSpPr>
            <a:spLocks noGrp="1"/>
          </p:cNvSpPr>
          <p:nvPr>
            <p:ph type="hdr" sz="quarter" idx="11"/>
          </p:nvPr>
        </p:nvSpPr>
        <p:spPr/>
        <p:txBody>
          <a:bodyPr/>
          <a:lstStyle/>
          <a:p>
            <a:r>
              <a:rPr lang="en-GB"/>
              <a:t>Programme on ETDS </a:t>
            </a:r>
          </a:p>
        </p:txBody>
      </p:sp>
      <p:sp>
        <p:nvSpPr>
          <p:cNvPr id="8" name="Date Placeholder 7"/>
          <p:cNvSpPr>
            <a:spLocks noGrp="1"/>
          </p:cNvSpPr>
          <p:nvPr>
            <p:ph type="dt" idx="12"/>
          </p:nvPr>
        </p:nvSpPr>
        <p:spPr/>
        <p:txBody>
          <a:bodyPr/>
          <a:lstStyle/>
          <a:p>
            <a:endParaRPr lang="en-GB"/>
          </a:p>
        </p:txBody>
      </p:sp>
    </p:spTree>
    <p:extLst>
      <p:ext uri="{BB962C8B-B14F-4D97-AF65-F5344CB8AC3E}">
        <p14:creationId xmlns:p14="http://schemas.microsoft.com/office/powerpoint/2010/main" val="3748840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5" name="Footer Placeholder 4"/>
          <p:cNvSpPr>
            <a:spLocks noGrp="1"/>
          </p:cNvSpPr>
          <p:nvPr>
            <p:ph type="ftr" sz="quarter" idx="10"/>
          </p:nvPr>
        </p:nvSpPr>
        <p:spPr/>
        <p:txBody>
          <a:bodyPr/>
          <a:lstStyle/>
          <a:p>
            <a:r>
              <a:rPr lang="en-GB"/>
              <a:t>CA. Ritesh Mittal</a:t>
            </a:r>
          </a:p>
        </p:txBody>
      </p:sp>
      <p:sp>
        <p:nvSpPr>
          <p:cNvPr id="6" name="Header Placeholder 5"/>
          <p:cNvSpPr>
            <a:spLocks noGrp="1"/>
          </p:cNvSpPr>
          <p:nvPr>
            <p:ph type="hdr" sz="quarter" idx="11"/>
          </p:nvPr>
        </p:nvSpPr>
        <p:spPr/>
        <p:txBody>
          <a:bodyPr/>
          <a:lstStyle/>
          <a:p>
            <a:r>
              <a:rPr lang="en-GB"/>
              <a:t>Programme on ETDS </a:t>
            </a:r>
          </a:p>
        </p:txBody>
      </p:sp>
      <p:sp>
        <p:nvSpPr>
          <p:cNvPr id="8" name="Date Placeholder 7"/>
          <p:cNvSpPr>
            <a:spLocks noGrp="1"/>
          </p:cNvSpPr>
          <p:nvPr>
            <p:ph type="dt" idx="12"/>
          </p:nvPr>
        </p:nvSpPr>
        <p:spPr/>
        <p:txBody>
          <a:bodyPr/>
          <a:lstStyle/>
          <a:p>
            <a:endParaRPr lang="en-GB"/>
          </a:p>
        </p:txBody>
      </p:sp>
    </p:spTree>
    <p:extLst>
      <p:ext uri="{BB962C8B-B14F-4D97-AF65-F5344CB8AC3E}">
        <p14:creationId xmlns:p14="http://schemas.microsoft.com/office/powerpoint/2010/main" val="891282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5" name="Footer Placeholder 4"/>
          <p:cNvSpPr>
            <a:spLocks noGrp="1"/>
          </p:cNvSpPr>
          <p:nvPr>
            <p:ph type="ftr" sz="quarter" idx="10"/>
          </p:nvPr>
        </p:nvSpPr>
        <p:spPr/>
        <p:txBody>
          <a:bodyPr/>
          <a:lstStyle/>
          <a:p>
            <a:r>
              <a:rPr lang="en-GB"/>
              <a:t>CA. Ritesh Mittal</a:t>
            </a:r>
          </a:p>
        </p:txBody>
      </p:sp>
      <p:sp>
        <p:nvSpPr>
          <p:cNvPr id="6" name="Header Placeholder 5"/>
          <p:cNvSpPr>
            <a:spLocks noGrp="1"/>
          </p:cNvSpPr>
          <p:nvPr>
            <p:ph type="hdr" sz="quarter" idx="11"/>
          </p:nvPr>
        </p:nvSpPr>
        <p:spPr/>
        <p:txBody>
          <a:bodyPr/>
          <a:lstStyle/>
          <a:p>
            <a:r>
              <a:rPr lang="en-GB"/>
              <a:t>Programme on ETDS </a:t>
            </a:r>
          </a:p>
        </p:txBody>
      </p:sp>
      <p:sp>
        <p:nvSpPr>
          <p:cNvPr id="8" name="Date Placeholder 7"/>
          <p:cNvSpPr>
            <a:spLocks noGrp="1"/>
          </p:cNvSpPr>
          <p:nvPr>
            <p:ph type="dt" idx="12"/>
          </p:nvPr>
        </p:nvSpPr>
        <p:spPr/>
        <p:txBody>
          <a:bodyPr/>
          <a:lstStyle/>
          <a:p>
            <a:endParaRPr lang="en-GB"/>
          </a:p>
        </p:txBody>
      </p:sp>
    </p:spTree>
    <p:extLst>
      <p:ext uri="{BB962C8B-B14F-4D97-AF65-F5344CB8AC3E}">
        <p14:creationId xmlns:p14="http://schemas.microsoft.com/office/powerpoint/2010/main" val="120433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5" name="Footer Placeholder 4"/>
          <p:cNvSpPr>
            <a:spLocks noGrp="1"/>
          </p:cNvSpPr>
          <p:nvPr>
            <p:ph type="ftr" sz="quarter" idx="10"/>
          </p:nvPr>
        </p:nvSpPr>
        <p:spPr/>
        <p:txBody>
          <a:bodyPr/>
          <a:lstStyle/>
          <a:p>
            <a:r>
              <a:rPr lang="en-GB"/>
              <a:t>CA. Ritesh Mittal</a:t>
            </a:r>
          </a:p>
        </p:txBody>
      </p:sp>
      <p:sp>
        <p:nvSpPr>
          <p:cNvPr id="6" name="Header Placeholder 5"/>
          <p:cNvSpPr>
            <a:spLocks noGrp="1"/>
          </p:cNvSpPr>
          <p:nvPr>
            <p:ph type="hdr" sz="quarter" idx="11"/>
          </p:nvPr>
        </p:nvSpPr>
        <p:spPr/>
        <p:txBody>
          <a:bodyPr/>
          <a:lstStyle/>
          <a:p>
            <a:r>
              <a:rPr lang="en-GB"/>
              <a:t>Programme on ETDS </a:t>
            </a:r>
          </a:p>
        </p:txBody>
      </p:sp>
      <p:sp>
        <p:nvSpPr>
          <p:cNvPr id="8" name="Date Placeholder 7"/>
          <p:cNvSpPr>
            <a:spLocks noGrp="1"/>
          </p:cNvSpPr>
          <p:nvPr>
            <p:ph type="dt" idx="12"/>
          </p:nvPr>
        </p:nvSpPr>
        <p:spPr/>
        <p:txBody>
          <a:bodyPr/>
          <a:lstStyle/>
          <a:p>
            <a:endParaRPr lang="en-GB"/>
          </a:p>
        </p:txBody>
      </p:sp>
    </p:spTree>
    <p:extLst>
      <p:ext uri="{BB962C8B-B14F-4D97-AF65-F5344CB8AC3E}">
        <p14:creationId xmlns:p14="http://schemas.microsoft.com/office/powerpoint/2010/main" val="3537729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5" name="Footer Placeholder 4"/>
          <p:cNvSpPr>
            <a:spLocks noGrp="1"/>
          </p:cNvSpPr>
          <p:nvPr>
            <p:ph type="ftr" sz="quarter" idx="10"/>
          </p:nvPr>
        </p:nvSpPr>
        <p:spPr/>
        <p:txBody>
          <a:bodyPr/>
          <a:lstStyle/>
          <a:p>
            <a:r>
              <a:rPr lang="en-GB"/>
              <a:t>CA. Ritesh Mittal</a:t>
            </a:r>
          </a:p>
        </p:txBody>
      </p:sp>
      <p:sp>
        <p:nvSpPr>
          <p:cNvPr id="6" name="Header Placeholder 5"/>
          <p:cNvSpPr>
            <a:spLocks noGrp="1"/>
          </p:cNvSpPr>
          <p:nvPr>
            <p:ph type="hdr" sz="quarter" idx="11"/>
          </p:nvPr>
        </p:nvSpPr>
        <p:spPr/>
        <p:txBody>
          <a:bodyPr/>
          <a:lstStyle/>
          <a:p>
            <a:r>
              <a:rPr lang="en-GB"/>
              <a:t>Programme on ETDS </a:t>
            </a:r>
          </a:p>
        </p:txBody>
      </p:sp>
      <p:sp>
        <p:nvSpPr>
          <p:cNvPr id="8" name="Date Placeholder 7"/>
          <p:cNvSpPr>
            <a:spLocks noGrp="1"/>
          </p:cNvSpPr>
          <p:nvPr>
            <p:ph type="dt" idx="12"/>
          </p:nvPr>
        </p:nvSpPr>
        <p:spPr/>
        <p:txBody>
          <a:bodyPr/>
          <a:lstStyle/>
          <a:p>
            <a:endParaRPr lang="en-GB"/>
          </a:p>
        </p:txBody>
      </p:sp>
    </p:spTree>
    <p:extLst>
      <p:ext uri="{BB962C8B-B14F-4D97-AF65-F5344CB8AC3E}">
        <p14:creationId xmlns:p14="http://schemas.microsoft.com/office/powerpoint/2010/main" val="3552932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Header Placeholder 3"/>
          <p:cNvSpPr>
            <a:spLocks noGrp="1"/>
          </p:cNvSpPr>
          <p:nvPr>
            <p:ph type="hdr" sz="quarter" idx="10"/>
          </p:nvPr>
        </p:nvSpPr>
        <p:spPr/>
        <p:txBody>
          <a:bodyPr/>
          <a:lstStyle/>
          <a:p>
            <a:r>
              <a:rPr lang="en-GB"/>
              <a:t>Programme on ETDS </a:t>
            </a:r>
          </a:p>
        </p:txBody>
      </p:sp>
      <p:sp>
        <p:nvSpPr>
          <p:cNvPr id="6" name="Footer Placeholder 5"/>
          <p:cNvSpPr>
            <a:spLocks noGrp="1"/>
          </p:cNvSpPr>
          <p:nvPr>
            <p:ph type="ftr" sz="quarter" idx="12"/>
          </p:nvPr>
        </p:nvSpPr>
        <p:spPr/>
        <p:txBody>
          <a:bodyPr/>
          <a:lstStyle/>
          <a:p>
            <a:r>
              <a:rPr lang="en-GB"/>
              <a:t>CA. Ritesh Mittal</a:t>
            </a:r>
          </a:p>
        </p:txBody>
      </p:sp>
      <p:sp>
        <p:nvSpPr>
          <p:cNvPr id="7" name="Date Placeholder 6"/>
          <p:cNvSpPr>
            <a:spLocks noGrp="1"/>
          </p:cNvSpPr>
          <p:nvPr>
            <p:ph type="dt" idx="13"/>
          </p:nvPr>
        </p:nvSpPr>
        <p:spPr/>
        <p:txBody>
          <a:bodyPr/>
          <a:lstStyle/>
          <a:p>
            <a:endParaRPr lang="en-GB"/>
          </a:p>
        </p:txBody>
      </p:sp>
    </p:spTree>
    <p:extLst>
      <p:ext uri="{BB962C8B-B14F-4D97-AF65-F5344CB8AC3E}">
        <p14:creationId xmlns:p14="http://schemas.microsoft.com/office/powerpoint/2010/main" val="1074867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7010400" y="152400"/>
            <a:ext cx="1981200" cy="6556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p:nvSpPr>
        <p:spPr>
          <a:xfrm>
            <a:off x="152400" y="153988"/>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Subtitle 2"/>
          <p:cNvSpPr>
            <a:spLocks noGrp="1"/>
          </p:cNvSpPr>
          <p:nvPr>
            <p:ph type="subTitle" idx="1"/>
          </p:nvPr>
        </p:nvSpPr>
        <p:spPr>
          <a:xfrm>
            <a:off x="7010400" y="2052960"/>
            <a:ext cx="1981200" cy="1828800"/>
          </a:xfrm>
        </p:spPr>
        <p:txBody>
          <a:bodyPr anchor="ct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3" name="Title 12"/>
          <p:cNvSpPr>
            <a:spLocks noGrp="1"/>
          </p:cNvSpPr>
          <p:nvPr>
            <p:ph type="title"/>
          </p:nvPr>
        </p:nvSpPr>
        <p:spPr>
          <a:xfrm>
            <a:off x="457200" y="2052960"/>
            <a:ext cx="6324600" cy="1828800"/>
          </a:xfrm>
        </p:spPr>
        <p:txBody>
          <a:bodyPr/>
          <a:lstStyle>
            <a:lvl1pPr algn="r">
              <a:defRPr sz="4200" spc="150" baseline="0"/>
            </a:lvl1pPr>
          </a:lstStyle>
          <a:p>
            <a:r>
              <a:rPr lang="en-US"/>
              <a:t>Click to edit Master title style</a:t>
            </a:r>
            <a:endParaRPr lang="en-US" dirty="0"/>
          </a:p>
        </p:txBody>
      </p:sp>
      <p:sp>
        <p:nvSpPr>
          <p:cNvPr id="7" name="Date Placeholder 9"/>
          <p:cNvSpPr>
            <a:spLocks noGrp="1"/>
          </p:cNvSpPr>
          <p:nvPr>
            <p:ph type="dt" sz="half" idx="10"/>
          </p:nvPr>
        </p:nvSpPr>
        <p:spPr>
          <a:xfrm>
            <a:off x="685800" y="6432550"/>
            <a:ext cx="2133600" cy="274638"/>
          </a:xfrm>
        </p:spPr>
        <p:txBody>
          <a:bodyPr/>
          <a:lstStyle>
            <a:lvl1pPr>
              <a:defRPr>
                <a:solidFill>
                  <a:schemeClr val="bg2"/>
                </a:solidFill>
              </a:defRPr>
            </a:lvl1pPr>
          </a:lstStyle>
          <a:p>
            <a:pPr>
              <a:defRPr/>
            </a:pPr>
            <a:endParaRPr lang="en-US"/>
          </a:p>
        </p:txBody>
      </p:sp>
      <p:sp>
        <p:nvSpPr>
          <p:cNvPr id="8" name="Slide Number Placeholder 10"/>
          <p:cNvSpPr>
            <a:spLocks noGrp="1"/>
          </p:cNvSpPr>
          <p:nvPr>
            <p:ph type="sldNum" sz="quarter" idx="11"/>
          </p:nvPr>
        </p:nvSpPr>
        <p:spPr/>
        <p:txBody>
          <a:bodyPr/>
          <a:lstStyle>
            <a:lvl1pPr>
              <a:defRPr>
                <a:solidFill>
                  <a:srgbClr val="FFFFFF"/>
                </a:solidFill>
              </a:defRPr>
            </a:lvl1pPr>
          </a:lstStyle>
          <a:p>
            <a:pPr>
              <a:defRPr/>
            </a:pPr>
            <a:fld id="{F2DC8228-3021-41C7-9358-52DC7D51618D}" type="slidenum">
              <a:rPr lang="en-US"/>
              <a:pPr>
                <a:defRPr/>
              </a:pPr>
              <a:t>‹#›</a:t>
            </a:fld>
            <a:endParaRPr lang="en-US"/>
          </a:p>
        </p:txBody>
      </p:sp>
      <p:sp>
        <p:nvSpPr>
          <p:cNvPr id="9" name="Footer Placeholder 11"/>
          <p:cNvSpPr>
            <a:spLocks noGrp="1"/>
          </p:cNvSpPr>
          <p:nvPr>
            <p:ph type="ftr" sz="quarter" idx="12"/>
          </p:nvPr>
        </p:nvSpPr>
        <p:spPr/>
        <p:txBody>
          <a:bodyPr/>
          <a:lstStyle>
            <a:lvl1pPr>
              <a:defRPr>
                <a:solidFill>
                  <a:schemeClr val="bg2"/>
                </a:solidFill>
              </a:defRPr>
            </a:lvl1pPr>
          </a:lstStyle>
          <a:p>
            <a:pPr>
              <a:defRPr/>
            </a:pPr>
            <a:r>
              <a:rPr lang="en-US"/>
              <a:t>Ritesh Mittal</a:t>
            </a:r>
            <a:endParaRPr lang="en-US" dirty="0"/>
          </a:p>
        </p:txBody>
      </p:sp>
    </p:spTree>
    <p:extLst>
      <p:ext uri="{BB962C8B-B14F-4D97-AF65-F5344CB8AC3E}">
        <p14:creationId xmlns:p14="http://schemas.microsoft.com/office/powerpoint/2010/main" val="354893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t>Ritesh Mittal</a:t>
            </a:r>
          </a:p>
        </p:txBody>
      </p:sp>
      <p:sp>
        <p:nvSpPr>
          <p:cNvPr id="6" name="Slide Number Placeholder 5"/>
          <p:cNvSpPr>
            <a:spLocks noGrp="1"/>
          </p:cNvSpPr>
          <p:nvPr>
            <p:ph type="sldNum" sz="quarter" idx="12"/>
          </p:nvPr>
        </p:nvSpPr>
        <p:spPr/>
        <p:txBody>
          <a:bodyPr/>
          <a:lstStyle>
            <a:lvl1pPr>
              <a:defRPr/>
            </a:lvl1pPr>
          </a:lstStyle>
          <a:p>
            <a:pPr>
              <a:defRPr/>
            </a:pPr>
            <a:fld id="{D4E0B626-FEB6-4633-B2DB-8E204A0F6B57}" type="slidenum">
              <a:rPr lang="en-US"/>
              <a:pPr>
                <a:defRPr/>
              </a:pPr>
              <a:t>‹#›</a:t>
            </a:fld>
            <a:endParaRPr lang="en-US"/>
          </a:p>
        </p:txBody>
      </p:sp>
    </p:spTree>
    <p:extLst>
      <p:ext uri="{BB962C8B-B14F-4D97-AF65-F5344CB8AC3E}">
        <p14:creationId xmlns:p14="http://schemas.microsoft.com/office/powerpoint/2010/main" val="457196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a:xfrm>
            <a:off x="152400" y="147638"/>
            <a:ext cx="6705600" cy="6556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p:nvSpPr>
        <p:spPr>
          <a:xfrm>
            <a:off x="7010400" y="147638"/>
            <a:ext cx="1955800" cy="65563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Vertical Title 1"/>
          <p:cNvSpPr>
            <a:spLocks noGrp="1"/>
          </p:cNvSpPr>
          <p:nvPr>
            <p:ph type="title" orient="vert"/>
          </p:nvPr>
        </p:nvSpPr>
        <p:spPr>
          <a:xfrm>
            <a:off x="7162800" y="274638"/>
            <a:ext cx="1676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3"/>
          <p:cNvSpPr>
            <a:spLocks noGrp="1"/>
          </p:cNvSpPr>
          <p:nvPr>
            <p:ph type="dt" sz="half" idx="10"/>
          </p:nvPr>
        </p:nvSpPr>
        <p:spPr/>
        <p:txBody>
          <a:bodyPr/>
          <a:lstStyle>
            <a:lvl1pPr>
              <a:defRPr/>
            </a:lvl1pPr>
          </a:lstStyle>
          <a:p>
            <a:pPr>
              <a:defRPr/>
            </a:pPr>
            <a:endParaRPr lang="en-US"/>
          </a:p>
        </p:txBody>
      </p:sp>
      <p:sp>
        <p:nvSpPr>
          <p:cNvPr id="7" name="Footer Placeholder 4"/>
          <p:cNvSpPr>
            <a:spLocks noGrp="1"/>
          </p:cNvSpPr>
          <p:nvPr>
            <p:ph type="ftr" sz="quarter" idx="11"/>
          </p:nvPr>
        </p:nvSpPr>
        <p:spPr/>
        <p:txBody>
          <a:bodyPr/>
          <a:lstStyle>
            <a:lvl1pPr>
              <a:defRPr/>
            </a:lvl1pPr>
          </a:lstStyle>
          <a:p>
            <a:pPr>
              <a:defRPr/>
            </a:pPr>
            <a:r>
              <a:rPr lang="en-US"/>
              <a:t>Ritesh Mittal</a:t>
            </a:r>
            <a:endParaRPr lang="en-US" dirty="0"/>
          </a:p>
        </p:txBody>
      </p:sp>
      <p:sp>
        <p:nvSpPr>
          <p:cNvPr id="8" name="Slide Number Placeholder 5"/>
          <p:cNvSpPr>
            <a:spLocks noGrp="1"/>
          </p:cNvSpPr>
          <p:nvPr>
            <p:ph type="sldNum" sz="quarter" idx="12"/>
          </p:nvPr>
        </p:nvSpPr>
        <p:spPr/>
        <p:txBody>
          <a:bodyPr/>
          <a:lstStyle>
            <a:lvl1pPr>
              <a:defRPr>
                <a:solidFill>
                  <a:schemeClr val="bg2"/>
                </a:solidFill>
              </a:defRPr>
            </a:lvl1pPr>
          </a:lstStyle>
          <a:p>
            <a:pPr>
              <a:defRPr/>
            </a:pPr>
            <a:fld id="{5E8A2FCE-7FBF-4BBD-939A-881AE3F06C58}" type="slidenum">
              <a:rPr lang="en-US"/>
              <a:pPr>
                <a:defRPr/>
              </a:pPr>
              <a:t>‹#›</a:t>
            </a:fld>
            <a:endParaRPr lang="en-US"/>
          </a:p>
        </p:txBody>
      </p:sp>
    </p:spTree>
    <p:extLst>
      <p:ext uri="{BB962C8B-B14F-4D97-AF65-F5344CB8AC3E}">
        <p14:creationId xmlns:p14="http://schemas.microsoft.com/office/powerpoint/2010/main" val="4058109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3060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a:xfrm>
            <a:off x="7010400" y="152400"/>
            <a:ext cx="1981200" cy="65563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p:nvSpPr>
        <p:spPr>
          <a:xfrm>
            <a:off x="152400" y="153988"/>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2" name="Title 11"/>
          <p:cNvSpPr>
            <a:spLocks noGrp="1"/>
          </p:cNvSpPr>
          <p:nvPr>
            <p:ph type="title"/>
          </p:nvPr>
        </p:nvSpPr>
        <p:spPr>
          <a:xfrm>
            <a:off x="381000" y="2892277"/>
            <a:ext cx="6324600" cy="1645920"/>
          </a:xfrm>
        </p:spPr>
        <p:txBody>
          <a:bodyPr/>
          <a:lstStyle>
            <a:lvl1pPr algn="r">
              <a:defRPr sz="4200" spc="150" baseline="0"/>
            </a:lvl1pPr>
          </a:lstStyle>
          <a:p>
            <a:r>
              <a:rPr lang="en-US"/>
              <a:t>Click to edit Master title style</a:t>
            </a:r>
            <a:endParaRPr lang="en-US" dirty="0"/>
          </a:p>
        </p:txBody>
      </p:sp>
      <p:sp>
        <p:nvSpPr>
          <p:cNvPr id="6" name="Date Placeholder 8"/>
          <p:cNvSpPr>
            <a:spLocks noGrp="1"/>
          </p:cNvSpPr>
          <p:nvPr>
            <p:ph type="dt" sz="half" idx="10"/>
          </p:nvPr>
        </p:nvSpPr>
        <p:spPr/>
        <p:txBody>
          <a:bodyPr/>
          <a:lstStyle>
            <a:lvl1pPr>
              <a:defRPr>
                <a:solidFill>
                  <a:srgbClr val="FFFFFF"/>
                </a:solidFill>
              </a:defRPr>
            </a:lvl1pPr>
          </a:lstStyle>
          <a:p>
            <a:pPr>
              <a:defRPr/>
            </a:pPr>
            <a:endParaRPr lang="en-US"/>
          </a:p>
        </p:txBody>
      </p:sp>
      <p:sp>
        <p:nvSpPr>
          <p:cNvPr id="7" name="Slide Number Placeholder 9"/>
          <p:cNvSpPr>
            <a:spLocks noGrp="1"/>
          </p:cNvSpPr>
          <p:nvPr>
            <p:ph type="sldNum" sz="quarter" idx="11"/>
          </p:nvPr>
        </p:nvSpPr>
        <p:spPr/>
        <p:txBody>
          <a:bodyPr/>
          <a:lstStyle>
            <a:lvl1pPr>
              <a:defRPr>
                <a:solidFill>
                  <a:schemeClr val="bg2"/>
                </a:solidFill>
              </a:defRPr>
            </a:lvl1pPr>
          </a:lstStyle>
          <a:p>
            <a:pPr>
              <a:defRPr/>
            </a:pPr>
            <a:fld id="{3AF060D5-8A23-483A-9C80-8790F1AC45E9}" type="slidenum">
              <a:rPr lang="en-US"/>
              <a:pPr>
                <a:defRPr/>
              </a:pPr>
              <a:t>‹#›</a:t>
            </a:fld>
            <a:endParaRPr lang="en-US"/>
          </a:p>
        </p:txBody>
      </p:sp>
      <p:sp>
        <p:nvSpPr>
          <p:cNvPr id="8" name="Footer Placeholder 10"/>
          <p:cNvSpPr>
            <a:spLocks noGrp="1"/>
          </p:cNvSpPr>
          <p:nvPr>
            <p:ph type="ftr" sz="quarter" idx="12"/>
          </p:nvPr>
        </p:nvSpPr>
        <p:spPr/>
        <p:txBody>
          <a:bodyPr/>
          <a:lstStyle>
            <a:lvl1pPr>
              <a:defRPr>
                <a:solidFill>
                  <a:srgbClr val="FFFFFF"/>
                </a:solidFill>
              </a:defRPr>
            </a:lvl1pPr>
          </a:lstStyle>
          <a:p>
            <a:pPr>
              <a:defRPr/>
            </a:pPr>
            <a:r>
              <a:rPr lang="en-US"/>
              <a:t>Ritesh Mittal</a:t>
            </a:r>
          </a:p>
        </p:txBody>
      </p:sp>
    </p:spTree>
    <p:extLst>
      <p:ext uri="{BB962C8B-B14F-4D97-AF65-F5344CB8AC3E}">
        <p14:creationId xmlns:p14="http://schemas.microsoft.com/office/powerpoint/2010/main" val="4017578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p:cNvSpPr>
            <a:spLocks noGrp="1"/>
          </p:cNvSpPr>
          <p:nvPr>
            <p:ph type="title"/>
          </p:nvPr>
        </p:nvSpPr>
        <p:spPr/>
        <p:txBody>
          <a:bodyPr/>
          <a:lstStyle/>
          <a:p>
            <a:r>
              <a:rPr lang="en-US"/>
              <a:t>Click to edit Master title style</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r>
              <a:rPr lang="en-US"/>
              <a:t>Ritesh Mittal</a:t>
            </a:r>
            <a:endParaRPr lang="en-US" dirty="0"/>
          </a:p>
        </p:txBody>
      </p:sp>
      <p:sp>
        <p:nvSpPr>
          <p:cNvPr id="7" name="Slide Number Placeholder 5"/>
          <p:cNvSpPr>
            <a:spLocks noGrp="1"/>
          </p:cNvSpPr>
          <p:nvPr>
            <p:ph type="sldNum" sz="quarter" idx="12"/>
          </p:nvPr>
        </p:nvSpPr>
        <p:spPr>
          <a:ln/>
        </p:spPr>
        <p:txBody>
          <a:bodyPr/>
          <a:lstStyle>
            <a:lvl1pPr>
              <a:defRPr/>
            </a:lvl1pPr>
          </a:lstStyle>
          <a:p>
            <a:pPr>
              <a:defRPr/>
            </a:pPr>
            <a:fld id="{4FC522F3-60C8-40A3-A7E7-51E406E85F18}" type="slidenum">
              <a:rPr lang="en-US"/>
              <a:pPr>
                <a:defRPr/>
              </a:pPr>
              <a:t>‹#›</a:t>
            </a:fld>
            <a:endParaRPr lang="en-US"/>
          </a:p>
        </p:txBody>
      </p:sp>
    </p:spTree>
    <p:extLst>
      <p:ext uri="{BB962C8B-B14F-4D97-AF65-F5344CB8AC3E}">
        <p14:creationId xmlns:p14="http://schemas.microsoft.com/office/powerpoint/2010/main" val="1142438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r>
              <a:rPr lang="en-US"/>
              <a:t>Ritesh Mittal</a:t>
            </a:r>
            <a:endParaRPr lang="en-US" dirty="0"/>
          </a:p>
        </p:txBody>
      </p:sp>
      <p:sp>
        <p:nvSpPr>
          <p:cNvPr id="9" name="Slide Number Placeholder 5"/>
          <p:cNvSpPr>
            <a:spLocks noGrp="1"/>
          </p:cNvSpPr>
          <p:nvPr>
            <p:ph type="sldNum" sz="quarter" idx="12"/>
          </p:nvPr>
        </p:nvSpPr>
        <p:spPr>
          <a:ln/>
        </p:spPr>
        <p:txBody>
          <a:bodyPr/>
          <a:lstStyle>
            <a:lvl1pPr>
              <a:defRPr/>
            </a:lvl1pPr>
          </a:lstStyle>
          <a:p>
            <a:pPr>
              <a:defRPr/>
            </a:pPr>
            <a:fld id="{C04AA969-7F4C-4725-8AEC-62AC28DC40F9}" type="slidenum">
              <a:rPr lang="en-US"/>
              <a:pPr>
                <a:defRPr/>
              </a:pPr>
              <a:t>‹#›</a:t>
            </a:fld>
            <a:endParaRPr lang="en-US"/>
          </a:p>
        </p:txBody>
      </p:sp>
    </p:spTree>
    <p:extLst>
      <p:ext uri="{BB962C8B-B14F-4D97-AF65-F5344CB8AC3E}">
        <p14:creationId xmlns:p14="http://schemas.microsoft.com/office/powerpoint/2010/main" val="72268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r>
              <a:rPr lang="en-US"/>
              <a:t>Ritesh Mittal</a:t>
            </a:r>
            <a:endParaRPr lang="en-US" dirty="0"/>
          </a:p>
        </p:txBody>
      </p:sp>
      <p:sp>
        <p:nvSpPr>
          <p:cNvPr id="5" name="Slide Number Placeholder 5"/>
          <p:cNvSpPr>
            <a:spLocks noGrp="1"/>
          </p:cNvSpPr>
          <p:nvPr>
            <p:ph type="sldNum" sz="quarter" idx="12"/>
          </p:nvPr>
        </p:nvSpPr>
        <p:spPr>
          <a:ln/>
        </p:spPr>
        <p:txBody>
          <a:bodyPr/>
          <a:lstStyle>
            <a:lvl1pPr>
              <a:defRPr/>
            </a:lvl1pPr>
          </a:lstStyle>
          <a:p>
            <a:pPr>
              <a:defRPr/>
            </a:pPr>
            <a:fld id="{B5992D73-7A38-4E09-AA1E-E48FB24ABFD1}" type="slidenum">
              <a:rPr lang="en-US"/>
              <a:pPr>
                <a:defRPr/>
              </a:pPr>
              <a:t>‹#›</a:t>
            </a:fld>
            <a:endParaRPr lang="en-US"/>
          </a:p>
        </p:txBody>
      </p:sp>
    </p:spTree>
    <p:extLst>
      <p:ext uri="{BB962C8B-B14F-4D97-AF65-F5344CB8AC3E}">
        <p14:creationId xmlns:p14="http://schemas.microsoft.com/office/powerpoint/2010/main" val="3552901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152400" y="150813"/>
            <a:ext cx="8831263" cy="6556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Date Placeholder 1"/>
          <p:cNvSpPr>
            <a:spLocks noGrp="1"/>
          </p:cNvSpPr>
          <p:nvPr>
            <p:ph type="dt" sz="half" idx="10"/>
          </p:nvPr>
        </p:nvSpPr>
        <p:spPr/>
        <p:txBody>
          <a:bodyPr/>
          <a:lstStyle>
            <a:lvl1pPr>
              <a:defRPr/>
            </a:lvl1pPr>
          </a:lstStyle>
          <a:p>
            <a:pPr>
              <a:defRPr/>
            </a:pPr>
            <a:endParaRPr lang="en-US"/>
          </a:p>
        </p:txBody>
      </p:sp>
      <p:sp>
        <p:nvSpPr>
          <p:cNvPr id="4" name="Footer Placeholder 2"/>
          <p:cNvSpPr>
            <a:spLocks noGrp="1"/>
          </p:cNvSpPr>
          <p:nvPr>
            <p:ph type="ftr" sz="quarter" idx="11"/>
          </p:nvPr>
        </p:nvSpPr>
        <p:spPr/>
        <p:txBody>
          <a:bodyPr/>
          <a:lstStyle>
            <a:lvl1pPr>
              <a:defRPr/>
            </a:lvl1pPr>
          </a:lstStyle>
          <a:p>
            <a:pPr>
              <a:defRPr/>
            </a:pPr>
            <a:r>
              <a:rPr lang="en-US"/>
              <a:t>Ritesh Mittal</a:t>
            </a:r>
            <a:endParaRPr lang="en-US" dirty="0"/>
          </a:p>
        </p:txBody>
      </p:sp>
      <p:sp>
        <p:nvSpPr>
          <p:cNvPr id="5" name="Slide Number Placeholder 3"/>
          <p:cNvSpPr>
            <a:spLocks noGrp="1"/>
          </p:cNvSpPr>
          <p:nvPr>
            <p:ph type="sldNum" sz="quarter" idx="12"/>
          </p:nvPr>
        </p:nvSpPr>
        <p:spPr/>
        <p:txBody>
          <a:bodyPr/>
          <a:lstStyle>
            <a:lvl1pPr>
              <a:defRPr/>
            </a:lvl1pPr>
          </a:lstStyle>
          <a:p>
            <a:pPr>
              <a:defRPr/>
            </a:pPr>
            <a:fld id="{5FECA143-37BB-4378-8D46-7ADAB81C9053}" type="slidenum">
              <a:rPr lang="en-US"/>
              <a:pPr>
                <a:defRPr/>
              </a:pPr>
              <a:t>‹#›</a:t>
            </a:fld>
            <a:endParaRPr lang="en-US"/>
          </a:p>
        </p:txBody>
      </p:sp>
    </p:spTree>
    <p:extLst>
      <p:ext uri="{BB962C8B-B14F-4D97-AF65-F5344CB8AC3E}">
        <p14:creationId xmlns:p14="http://schemas.microsoft.com/office/powerpoint/2010/main" val="2189842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7010400" y="150813"/>
            <a:ext cx="1981200" cy="6556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useBgFill="1">
        <p:nvSpPr>
          <p:cNvPr id="7" name="Rectangle 6"/>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Content Placeholder 2"/>
          <p:cNvSpPr>
            <a:spLocks noGrp="1"/>
          </p:cNvSpPr>
          <p:nvPr>
            <p:ph idx="1"/>
          </p:nvPr>
        </p:nvSpPr>
        <p:spPr>
          <a:xfrm>
            <a:off x="609600" y="304800"/>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en-US"/>
              <a:t>Click to edit Master title style</a:t>
            </a:r>
            <a:endParaRPr lang="en-US" dirty="0"/>
          </a:p>
        </p:txBody>
      </p:sp>
      <p:sp>
        <p:nvSpPr>
          <p:cNvPr id="8" name="Date Placeholder 4"/>
          <p:cNvSpPr>
            <a:spLocks noGrp="1"/>
          </p:cNvSpPr>
          <p:nvPr>
            <p:ph type="dt" sz="half" idx="10"/>
          </p:nvPr>
        </p:nvSpPr>
        <p:spPr/>
        <p:txBody>
          <a:bodyPr/>
          <a:lstStyle>
            <a:lvl1pPr>
              <a:defRPr/>
            </a:lvl1pPr>
          </a:lstStyle>
          <a:p>
            <a:pPr>
              <a:defRPr/>
            </a:pPr>
            <a:endParaRPr lang="en-US"/>
          </a:p>
        </p:txBody>
      </p:sp>
      <p:sp>
        <p:nvSpPr>
          <p:cNvPr id="9" name="Footer Placeholder 5"/>
          <p:cNvSpPr>
            <a:spLocks noGrp="1"/>
          </p:cNvSpPr>
          <p:nvPr>
            <p:ph type="ftr" sz="quarter" idx="11"/>
          </p:nvPr>
        </p:nvSpPr>
        <p:spPr/>
        <p:txBody>
          <a:bodyPr/>
          <a:lstStyle>
            <a:lvl1pPr>
              <a:defRPr/>
            </a:lvl1pPr>
          </a:lstStyle>
          <a:p>
            <a:pPr>
              <a:defRPr/>
            </a:pPr>
            <a:r>
              <a:rPr lang="en-US"/>
              <a:t>Ritesh Mittal</a:t>
            </a:r>
            <a:endParaRPr lang="en-US" dirty="0"/>
          </a:p>
        </p:txBody>
      </p:sp>
      <p:sp>
        <p:nvSpPr>
          <p:cNvPr id="10" name="Slide Number Placeholder 6"/>
          <p:cNvSpPr>
            <a:spLocks noGrp="1"/>
          </p:cNvSpPr>
          <p:nvPr>
            <p:ph type="sldNum" sz="quarter" idx="12"/>
          </p:nvPr>
        </p:nvSpPr>
        <p:spPr/>
        <p:txBody>
          <a:bodyPr/>
          <a:lstStyle>
            <a:lvl1pPr>
              <a:defRPr>
                <a:solidFill>
                  <a:srgbClr val="FFFFFF"/>
                </a:solidFill>
              </a:defRPr>
            </a:lvl1pPr>
          </a:lstStyle>
          <a:p>
            <a:pPr>
              <a:defRPr/>
            </a:pPr>
            <a:fld id="{4D38BCC7-640B-4E41-9657-8F179ABA5C5E}" type="slidenum">
              <a:rPr lang="en-US"/>
              <a:pPr>
                <a:defRPr/>
              </a:pPr>
              <a:t>‹#›</a:t>
            </a:fld>
            <a:endParaRPr lang="en-US"/>
          </a:p>
        </p:txBody>
      </p:sp>
    </p:spTree>
    <p:extLst>
      <p:ext uri="{BB962C8B-B14F-4D97-AF65-F5344CB8AC3E}">
        <p14:creationId xmlns:p14="http://schemas.microsoft.com/office/powerpoint/2010/main" val="1237604704"/>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useBgFill="1">
        <p:nvSpPr>
          <p:cNvPr id="6" name="Rectangle 5"/>
          <p:cNvSpPr/>
          <p:nvPr/>
        </p:nvSpPr>
        <p:spPr>
          <a:xfrm>
            <a:off x="7010400" y="150813"/>
            <a:ext cx="1981200" cy="6556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en-US"/>
              <a:t>Click to edit Master title style</a:t>
            </a:r>
            <a:endParaRPr lang="en-US" dirty="0"/>
          </a:p>
        </p:txBody>
      </p:sp>
      <p:sp>
        <p:nvSpPr>
          <p:cNvPr id="7" name="Date Placeholder 4"/>
          <p:cNvSpPr>
            <a:spLocks noGrp="1"/>
          </p:cNvSpPr>
          <p:nvPr>
            <p:ph type="dt" sz="half" idx="10"/>
          </p:nvPr>
        </p:nvSpPr>
        <p:spPr/>
        <p:txBody>
          <a:bodyPr/>
          <a:lstStyle>
            <a:lvl1pPr>
              <a:defRPr/>
            </a:lvl1pPr>
          </a:lstStyle>
          <a:p>
            <a:pPr>
              <a:defRPr/>
            </a:pPr>
            <a:endParaRPr lang="en-US"/>
          </a:p>
        </p:txBody>
      </p:sp>
      <p:sp>
        <p:nvSpPr>
          <p:cNvPr id="8" name="Footer Placeholder 5"/>
          <p:cNvSpPr>
            <a:spLocks noGrp="1"/>
          </p:cNvSpPr>
          <p:nvPr>
            <p:ph type="ftr" sz="quarter" idx="11"/>
          </p:nvPr>
        </p:nvSpPr>
        <p:spPr/>
        <p:txBody>
          <a:bodyPr/>
          <a:lstStyle>
            <a:lvl1pPr>
              <a:defRPr/>
            </a:lvl1pPr>
          </a:lstStyle>
          <a:p>
            <a:pPr>
              <a:defRPr/>
            </a:pPr>
            <a:r>
              <a:rPr lang="en-US"/>
              <a:t>Ritesh Mittal</a:t>
            </a:r>
          </a:p>
        </p:txBody>
      </p:sp>
      <p:sp>
        <p:nvSpPr>
          <p:cNvPr id="9" name="Slide Number Placeholder 6"/>
          <p:cNvSpPr>
            <a:spLocks noGrp="1"/>
          </p:cNvSpPr>
          <p:nvPr>
            <p:ph type="sldNum" sz="quarter" idx="12"/>
          </p:nvPr>
        </p:nvSpPr>
        <p:spPr/>
        <p:txBody>
          <a:bodyPr/>
          <a:lstStyle>
            <a:lvl1pPr>
              <a:defRPr/>
            </a:lvl1pPr>
          </a:lstStyle>
          <a:p>
            <a:pPr>
              <a:defRPr/>
            </a:pPr>
            <a:fld id="{B37D57DF-DE81-43F5-984F-1BFC94A8A307}" type="slidenum">
              <a:rPr lang="en-US"/>
              <a:pPr>
                <a:defRPr/>
              </a:pPr>
              <a:t>‹#›</a:t>
            </a:fld>
            <a:endParaRPr lang="en-US"/>
          </a:p>
        </p:txBody>
      </p:sp>
    </p:spTree>
    <p:extLst>
      <p:ext uri="{BB962C8B-B14F-4D97-AF65-F5344CB8AC3E}">
        <p14:creationId xmlns:p14="http://schemas.microsoft.com/office/powerpoint/2010/main" val="1521969465"/>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5125"/>
            <a:ext cx="8831263" cy="50450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152400" y="152400"/>
            <a:ext cx="8813800" cy="134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Placeholder 1"/>
          <p:cNvSpPr>
            <a:spLocks noGrp="1"/>
          </p:cNvSpPr>
          <p:nvPr>
            <p:ph type="title"/>
          </p:nvPr>
        </p:nvSpPr>
        <p:spPr>
          <a:xfrm>
            <a:off x="381000" y="355600"/>
            <a:ext cx="8382000" cy="10541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381000" y="1719263"/>
            <a:ext cx="8407400" cy="44069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371475" y="6356350"/>
            <a:ext cx="2133600" cy="274638"/>
          </a:xfrm>
          <a:prstGeom prst="rect">
            <a:avLst/>
          </a:prstGeom>
        </p:spPr>
        <p:txBody>
          <a:bodyPr vert="horz" lIns="91440" tIns="45720" rIns="91440" bIns="45720" rtlCol="0" anchor="ctr"/>
          <a:lstStyle>
            <a:lvl1pPr algn="l">
              <a:defRPr sz="1100">
                <a:solidFill>
                  <a:schemeClr val="tx2"/>
                </a:solidFill>
              </a:defRPr>
            </a:lvl1pPr>
          </a:lstStyle>
          <a:p>
            <a:pPr>
              <a:defRPr/>
            </a:pPr>
            <a:endParaRPr lang="en-US"/>
          </a:p>
        </p:txBody>
      </p:sp>
      <p:sp>
        <p:nvSpPr>
          <p:cNvPr id="5" name="Footer Placeholder 4"/>
          <p:cNvSpPr>
            <a:spLocks noGrp="1"/>
          </p:cNvSpPr>
          <p:nvPr>
            <p:ph type="ftr" sz="quarter" idx="3"/>
          </p:nvPr>
        </p:nvSpPr>
        <p:spPr>
          <a:xfrm>
            <a:off x="3048000" y="6356350"/>
            <a:ext cx="3352800" cy="274638"/>
          </a:xfrm>
          <a:prstGeom prst="rect">
            <a:avLst/>
          </a:prstGeom>
        </p:spPr>
        <p:txBody>
          <a:bodyPr vert="horz" lIns="91440" tIns="45720" rIns="91440" bIns="45720" rtlCol="0" anchor="ctr"/>
          <a:lstStyle>
            <a:lvl1pPr algn="ctr">
              <a:defRPr sz="1100">
                <a:solidFill>
                  <a:schemeClr val="tx2"/>
                </a:solidFill>
              </a:defRPr>
            </a:lvl1pPr>
          </a:lstStyle>
          <a:p>
            <a:pPr>
              <a:defRPr/>
            </a:pPr>
            <a:r>
              <a:rPr lang="en-US"/>
              <a:t>Ritesh Mittal</a:t>
            </a:r>
            <a:endParaRPr lang="en-US" dirty="0"/>
          </a:p>
        </p:txBody>
      </p:sp>
      <p:sp>
        <p:nvSpPr>
          <p:cNvPr id="6" name="Slide Number Placeholder 5"/>
          <p:cNvSpPr>
            <a:spLocks noGrp="1"/>
          </p:cNvSpPr>
          <p:nvPr>
            <p:ph type="sldNum" sz="quarter" idx="4"/>
          </p:nvPr>
        </p:nvSpPr>
        <p:spPr>
          <a:xfrm>
            <a:off x="8234363" y="6354763"/>
            <a:ext cx="582612" cy="274637"/>
          </a:xfrm>
          <a:prstGeom prst="rect">
            <a:avLst/>
          </a:prstGeom>
          <a:ln w="19050">
            <a:noFill/>
          </a:ln>
        </p:spPr>
        <p:txBody>
          <a:bodyPr vert="horz" lIns="91440" tIns="45720" rIns="91440" bIns="45720" rtlCol="0" anchor="ctr"/>
          <a:lstStyle>
            <a:lvl1pPr algn="ctr">
              <a:defRPr sz="1100">
                <a:solidFill>
                  <a:schemeClr val="tx2"/>
                </a:solidFill>
              </a:defRPr>
            </a:lvl1pPr>
          </a:lstStyle>
          <a:p>
            <a:pPr>
              <a:defRPr/>
            </a:pPr>
            <a:fld id="{20A85E63-B3F4-47CE-AB74-003D6FFBEEEF}" type="slidenum">
              <a:rPr lang="en-US"/>
              <a:pPr>
                <a:defRPr/>
              </a:pPr>
              <a:t>‹#›</a:t>
            </a:fld>
            <a:endParaRPr lang="en-US"/>
          </a:p>
        </p:txBody>
      </p:sp>
      <p:sp>
        <p:nvSpPr>
          <p:cNvPr id="1033" name="Straight Connector 9"/>
          <p:cNvSpPr>
            <a:spLocks noChangeShapeType="1"/>
          </p:cNvSpPr>
          <p:nvPr userDrawn="1"/>
        </p:nvSpPr>
        <p:spPr bwMode="auto">
          <a:xfrm>
            <a:off x="457200" y="6353175"/>
            <a:ext cx="82296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 name="Isosceles Triangle 10"/>
          <p:cNvSpPr>
            <a:spLocks noChangeAspect="1"/>
          </p:cNvSpPr>
          <p:nvPr userDrawn="1"/>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Tree>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06" r:id="rId4"/>
    <p:sldLayoutId id="2147484007" r:id="rId5"/>
    <p:sldLayoutId id="2147484008" r:id="rId6"/>
    <p:sldLayoutId id="2147484012" r:id="rId7"/>
    <p:sldLayoutId id="2147484013" r:id="rId8"/>
    <p:sldLayoutId id="2147484014" r:id="rId9"/>
    <p:sldLayoutId id="2147484015" r:id="rId10"/>
    <p:sldLayoutId id="2147484016" r:id="rId11"/>
  </p:sldLayoutIdLst>
  <p:hf sldNum="0" hdr="0" ftr="0" dt="0"/>
  <p:txStyles>
    <p:titleStyle>
      <a:lvl1pPr algn="ctr" rtl="0" eaLnBrk="0" fontAlgn="base" hangingPunct="0">
        <a:spcBef>
          <a:spcPct val="0"/>
        </a:spcBef>
        <a:spcAft>
          <a:spcPct val="0"/>
        </a:spcAft>
        <a:defRPr sz="3200" kern="1200" cap="all" spc="200">
          <a:solidFill>
            <a:schemeClr val="bg1"/>
          </a:solidFill>
          <a:latin typeface="+mj-lt"/>
          <a:ea typeface="+mj-ea"/>
          <a:cs typeface="+mj-cs"/>
        </a:defRPr>
      </a:lvl1pPr>
      <a:lvl2pPr algn="ctr" rtl="0" eaLnBrk="0" fontAlgn="base" hangingPunct="0">
        <a:spcBef>
          <a:spcPct val="0"/>
        </a:spcBef>
        <a:spcAft>
          <a:spcPct val="0"/>
        </a:spcAft>
        <a:defRPr sz="3200">
          <a:solidFill>
            <a:schemeClr val="bg1"/>
          </a:solidFill>
          <a:latin typeface="Franklin Gothic Medium" pitchFamily="34" charset="0"/>
        </a:defRPr>
      </a:lvl2pPr>
      <a:lvl3pPr algn="ctr" rtl="0" eaLnBrk="0" fontAlgn="base" hangingPunct="0">
        <a:spcBef>
          <a:spcPct val="0"/>
        </a:spcBef>
        <a:spcAft>
          <a:spcPct val="0"/>
        </a:spcAft>
        <a:defRPr sz="3200">
          <a:solidFill>
            <a:schemeClr val="bg1"/>
          </a:solidFill>
          <a:latin typeface="Franklin Gothic Medium" pitchFamily="34" charset="0"/>
        </a:defRPr>
      </a:lvl3pPr>
      <a:lvl4pPr algn="ctr" rtl="0" eaLnBrk="0" fontAlgn="base" hangingPunct="0">
        <a:spcBef>
          <a:spcPct val="0"/>
        </a:spcBef>
        <a:spcAft>
          <a:spcPct val="0"/>
        </a:spcAft>
        <a:defRPr sz="3200">
          <a:solidFill>
            <a:schemeClr val="bg1"/>
          </a:solidFill>
          <a:latin typeface="Franklin Gothic Medium" pitchFamily="34" charset="0"/>
        </a:defRPr>
      </a:lvl4pPr>
      <a:lvl5pPr algn="ctr" rtl="0" eaLnBrk="0" fontAlgn="base" hangingPunct="0">
        <a:spcBef>
          <a:spcPct val="0"/>
        </a:spcBef>
        <a:spcAft>
          <a:spcPct val="0"/>
        </a:spcAft>
        <a:defRPr sz="3200">
          <a:solidFill>
            <a:schemeClr val="bg1"/>
          </a:solidFill>
          <a:latin typeface="Franklin Gothic Medium" pitchFamily="34" charset="0"/>
        </a:defRPr>
      </a:lvl5pPr>
      <a:lvl6pPr marL="457200" algn="ctr" rtl="0" fontAlgn="base">
        <a:spcBef>
          <a:spcPct val="0"/>
        </a:spcBef>
        <a:spcAft>
          <a:spcPct val="0"/>
        </a:spcAft>
        <a:defRPr sz="3200">
          <a:solidFill>
            <a:schemeClr val="bg1"/>
          </a:solidFill>
          <a:latin typeface="Franklin Gothic Medium" pitchFamily="34" charset="0"/>
        </a:defRPr>
      </a:lvl6pPr>
      <a:lvl7pPr marL="914400" algn="ctr" rtl="0" fontAlgn="base">
        <a:spcBef>
          <a:spcPct val="0"/>
        </a:spcBef>
        <a:spcAft>
          <a:spcPct val="0"/>
        </a:spcAft>
        <a:defRPr sz="3200">
          <a:solidFill>
            <a:schemeClr val="bg1"/>
          </a:solidFill>
          <a:latin typeface="Franklin Gothic Medium" pitchFamily="34" charset="0"/>
        </a:defRPr>
      </a:lvl7pPr>
      <a:lvl8pPr marL="1371600" algn="ctr" rtl="0" fontAlgn="base">
        <a:spcBef>
          <a:spcPct val="0"/>
        </a:spcBef>
        <a:spcAft>
          <a:spcPct val="0"/>
        </a:spcAft>
        <a:defRPr sz="3200">
          <a:solidFill>
            <a:schemeClr val="bg1"/>
          </a:solidFill>
          <a:latin typeface="Franklin Gothic Medium" pitchFamily="34" charset="0"/>
        </a:defRPr>
      </a:lvl8pPr>
      <a:lvl9pPr marL="1828800" algn="ctr" rtl="0" fontAlgn="base">
        <a:spcBef>
          <a:spcPct val="0"/>
        </a:spcBef>
        <a:spcAft>
          <a:spcPct val="0"/>
        </a:spcAft>
        <a:defRPr sz="3200">
          <a:solidFill>
            <a:schemeClr val="bg1"/>
          </a:solidFill>
          <a:latin typeface="Franklin Gothic Medium" pitchFamily="34" charset="0"/>
        </a:defRPr>
      </a:lvl9pPr>
    </p:titleStyle>
    <p:bodyStyle>
      <a:lvl1pPr marL="273050" indent="-228600" algn="l" rtl="0" eaLnBrk="0" fontAlgn="base" hangingPunct="0">
        <a:spcBef>
          <a:spcPct val="20000"/>
        </a:spcBef>
        <a:spcAft>
          <a:spcPct val="0"/>
        </a:spcAft>
        <a:buClr>
          <a:schemeClr val="accent1"/>
        </a:buClr>
        <a:buFont typeface="Wingdings 2" pitchFamily="18" charset="2"/>
        <a:buChar char=""/>
        <a:defRPr sz="2000" kern="1200" spc="150">
          <a:solidFill>
            <a:schemeClr val="tx2"/>
          </a:solidFill>
          <a:latin typeface="+mn-lt"/>
          <a:ea typeface="+mn-ea"/>
          <a:cs typeface="+mn-cs"/>
        </a:defRPr>
      </a:lvl1pPr>
      <a:lvl2pPr marL="547688" indent="-182563" algn="l" rtl="0" eaLnBrk="0" fontAlgn="base" hangingPunct="0">
        <a:spcBef>
          <a:spcPct val="20000"/>
        </a:spcBef>
        <a:spcAft>
          <a:spcPct val="0"/>
        </a:spcAft>
        <a:buClr>
          <a:schemeClr val="accent2"/>
        </a:buClr>
        <a:buFont typeface="Wingdings" pitchFamily="2" charset="2"/>
        <a:buChar char="§"/>
        <a:defRPr kern="1200" spc="100">
          <a:solidFill>
            <a:schemeClr val="tx2"/>
          </a:solidFill>
          <a:latin typeface="+mn-lt"/>
          <a:ea typeface="+mn-ea"/>
          <a:cs typeface="+mn-cs"/>
        </a:defRPr>
      </a:lvl2pPr>
      <a:lvl3pPr marL="822325" indent="-182563" algn="l" rtl="0" eaLnBrk="0" fontAlgn="base" hangingPunct="0">
        <a:spcBef>
          <a:spcPct val="20000"/>
        </a:spcBef>
        <a:spcAft>
          <a:spcPct val="0"/>
        </a:spcAft>
        <a:buClr>
          <a:srgbClr val="928B70"/>
        </a:buClr>
        <a:buFont typeface="Wingdings" pitchFamily="2" charset="2"/>
        <a:buChar char="§"/>
        <a:defRPr sz="1600" kern="1200" spc="100">
          <a:solidFill>
            <a:schemeClr val="tx2"/>
          </a:solidFill>
          <a:latin typeface="+mn-lt"/>
          <a:ea typeface="+mn-ea"/>
          <a:cs typeface="+mn-cs"/>
        </a:defRPr>
      </a:lvl3pPr>
      <a:lvl4pPr marL="1096963" indent="-182563" algn="l" rtl="0" eaLnBrk="0" fontAlgn="base" hangingPunct="0">
        <a:spcBef>
          <a:spcPct val="20000"/>
        </a:spcBef>
        <a:spcAft>
          <a:spcPct val="0"/>
        </a:spcAft>
        <a:buClr>
          <a:srgbClr val="87706B"/>
        </a:buClr>
        <a:buFont typeface="Wingdings" pitchFamily="2" charset="2"/>
        <a:buChar char="§"/>
        <a:defRPr sz="1400" kern="1200">
          <a:solidFill>
            <a:schemeClr val="tx2"/>
          </a:solidFill>
          <a:latin typeface="+mn-lt"/>
          <a:ea typeface="+mn-ea"/>
          <a:cs typeface="+mn-cs"/>
        </a:defRPr>
      </a:lvl4pPr>
      <a:lvl5pPr marL="1279525" indent="-182563" algn="l" rtl="0" eaLnBrk="0" fontAlgn="base" hangingPunct="0">
        <a:spcBef>
          <a:spcPct val="20000"/>
        </a:spcBef>
        <a:spcAft>
          <a:spcPct val="0"/>
        </a:spcAft>
        <a:buClr>
          <a:srgbClr val="6F777D"/>
        </a:buClr>
        <a:buFont typeface="Wingdings" pitchFamily="2" charset="2"/>
        <a:buChar char="§"/>
        <a:defRPr sz="1300" kern="1200" spc="10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subTitle" idx="1"/>
          </p:nvPr>
        </p:nvSpPr>
        <p:spPr>
          <a:xfrm>
            <a:off x="7010400" y="2052638"/>
            <a:ext cx="1981200" cy="1828800"/>
          </a:xfrm>
        </p:spPr>
        <p:txBody>
          <a:bodyPr>
            <a:noAutofit/>
          </a:bodyPr>
          <a:lstStyle/>
          <a:p>
            <a:pPr algn="ctr"/>
            <a:r>
              <a:rPr lang="en-GB" sz="2100" dirty="0">
                <a:solidFill>
                  <a:schemeClr val="bg1"/>
                </a:solidFill>
                <a:latin typeface="Cambria" panose="02040503050406030204" pitchFamily="18" charset="0"/>
                <a:ea typeface="Cambria" panose="02040503050406030204" pitchFamily="18" charset="0"/>
              </a:rPr>
              <a:t>HYDERABAD BRANCH </a:t>
            </a:r>
            <a:br>
              <a:rPr lang="en-GB" sz="2100" dirty="0">
                <a:solidFill>
                  <a:schemeClr val="bg1"/>
                </a:solidFill>
                <a:latin typeface="Cambria" panose="02040503050406030204" pitchFamily="18" charset="0"/>
                <a:ea typeface="Cambria" panose="02040503050406030204" pitchFamily="18" charset="0"/>
              </a:rPr>
            </a:br>
            <a:r>
              <a:rPr lang="en-GB" sz="2100">
                <a:solidFill>
                  <a:schemeClr val="bg1"/>
                </a:solidFill>
                <a:latin typeface="Cambria" panose="02040503050406030204" pitchFamily="18" charset="0"/>
                <a:ea typeface="Cambria" panose="02040503050406030204" pitchFamily="18" charset="0"/>
              </a:rPr>
              <a:t>of SIRC</a:t>
            </a:r>
            <a:endParaRPr lang="en-US" sz="2100" dirty="0">
              <a:solidFill>
                <a:schemeClr val="bg1"/>
              </a:solidFill>
              <a:latin typeface="Cambria" panose="02040503050406030204" pitchFamily="18" charset="0"/>
              <a:ea typeface="Cambria" panose="02040503050406030204" pitchFamily="18" charset="0"/>
            </a:endParaRPr>
          </a:p>
        </p:txBody>
      </p:sp>
      <p:sp>
        <p:nvSpPr>
          <p:cNvPr id="4098" name="Rectangle 2"/>
          <p:cNvSpPr>
            <a:spLocks noGrp="1" noChangeArrowheads="1"/>
          </p:cNvSpPr>
          <p:nvPr>
            <p:ph type="title"/>
          </p:nvPr>
        </p:nvSpPr>
        <p:spPr>
          <a:xfrm>
            <a:off x="457200" y="548680"/>
            <a:ext cx="6324600" cy="3332758"/>
          </a:xfrm>
        </p:spPr>
        <p:txBody>
          <a:bodyPr/>
          <a:lstStyle/>
          <a:p>
            <a:pPr algn="ctr"/>
            <a:br>
              <a:rPr lang="en-IN" sz="1800" b="0" i="0" u="none" strike="noStrike" baseline="0" dirty="0">
                <a:solidFill>
                  <a:srgbClr val="000000"/>
                </a:solidFill>
                <a:latin typeface="Times New Roman" panose="02020603050405020304" pitchFamily="18" charset="0"/>
              </a:rPr>
            </a:br>
            <a:r>
              <a:rPr lang="en-IN" sz="3200" dirty="0">
                <a:latin typeface="Algerian" panose="04020705040A02060702" pitchFamily="82" charset="0"/>
                <a:ea typeface="Calibri" panose="020F0502020204030204" pitchFamily="34" charset="0"/>
              </a:rPr>
              <a:t> </a:t>
            </a:r>
            <a:r>
              <a:rPr lang="en-IN" sz="3200" dirty="0" err="1">
                <a:latin typeface="Algerian" panose="04020705040A02060702" pitchFamily="82" charset="0"/>
                <a:ea typeface="Calibri" panose="020F0502020204030204" pitchFamily="34" charset="0"/>
              </a:rPr>
              <a:t>efiling</a:t>
            </a:r>
            <a:r>
              <a:rPr lang="en-IN" sz="3200" dirty="0">
                <a:latin typeface="Algerian" panose="04020705040A02060702" pitchFamily="82" charset="0"/>
                <a:ea typeface="Calibri" panose="020F0502020204030204" pitchFamily="34" charset="0"/>
              </a:rPr>
              <a:t> of </a:t>
            </a:r>
            <a:r>
              <a:rPr lang="en-IN" sz="3200" dirty="0" err="1">
                <a:latin typeface="Algerian" panose="04020705040A02060702" pitchFamily="82" charset="0"/>
                <a:ea typeface="Calibri" panose="020F0502020204030204" pitchFamily="34" charset="0"/>
              </a:rPr>
              <a:t>tds</a:t>
            </a:r>
            <a:r>
              <a:rPr lang="en-IN" sz="3200" dirty="0">
                <a:latin typeface="Algerian" panose="04020705040A02060702" pitchFamily="82" charset="0"/>
                <a:ea typeface="Calibri" panose="020F0502020204030204" pitchFamily="34" charset="0"/>
              </a:rPr>
              <a:t> returns</a:t>
            </a:r>
            <a:endParaRPr lang="en-US" sz="3200" dirty="0">
              <a:latin typeface="Algerian" panose="04020705040A02060702" pitchFamily="82" charset="0"/>
            </a:endParaRPr>
          </a:p>
        </p:txBody>
      </p:sp>
      <p:sp>
        <p:nvSpPr>
          <p:cNvPr id="10244" name="TextBox 1"/>
          <p:cNvSpPr txBox="1">
            <a:spLocks noChangeArrowheads="1"/>
          </p:cNvSpPr>
          <p:nvPr/>
        </p:nvSpPr>
        <p:spPr bwMode="auto">
          <a:xfrm>
            <a:off x="457200" y="5029200"/>
            <a:ext cx="6248400"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44450" indent="0" algn="ctr">
              <a:buNone/>
            </a:pPr>
            <a:r>
              <a:rPr lang="en-US" sz="1600" b="1" dirty="0">
                <a:solidFill>
                  <a:schemeClr val="bg1"/>
                </a:solidFill>
              </a:rPr>
              <a:t>CA. </a:t>
            </a:r>
            <a:r>
              <a:rPr lang="en-US" sz="1600" b="1" dirty="0" err="1">
                <a:solidFill>
                  <a:schemeClr val="bg1"/>
                </a:solidFill>
              </a:rPr>
              <a:t>Ritesh</a:t>
            </a:r>
            <a:r>
              <a:rPr lang="en-US" sz="1600" b="1" dirty="0">
                <a:solidFill>
                  <a:schemeClr val="bg1"/>
                </a:solidFill>
              </a:rPr>
              <a:t> </a:t>
            </a:r>
            <a:r>
              <a:rPr lang="en-US" sz="1600" b="1" dirty="0" err="1">
                <a:solidFill>
                  <a:schemeClr val="bg1"/>
                </a:solidFill>
              </a:rPr>
              <a:t>Mittal</a:t>
            </a:r>
            <a:br>
              <a:rPr lang="en-US" sz="1600" b="1" dirty="0">
                <a:solidFill>
                  <a:schemeClr val="bg1"/>
                </a:solidFill>
              </a:rPr>
            </a:br>
            <a:r>
              <a:rPr lang="en-US" sz="1600" b="1" dirty="0">
                <a:solidFill>
                  <a:schemeClr val="bg1"/>
                </a:solidFill>
              </a:rPr>
              <a:t>Sanjay Kumar Kothari and Co.,</a:t>
            </a:r>
            <a:br>
              <a:rPr lang="en-US" sz="1600" b="1" dirty="0">
                <a:solidFill>
                  <a:schemeClr val="bg1"/>
                </a:solidFill>
              </a:rPr>
            </a:br>
            <a:r>
              <a:rPr lang="en-US" sz="1600" b="1" dirty="0">
                <a:solidFill>
                  <a:schemeClr val="bg1"/>
                </a:solidFill>
              </a:rPr>
              <a:t>Chartered Accountants,</a:t>
            </a:r>
          </a:p>
          <a:p>
            <a:pPr marL="44450" indent="0" algn="ctr">
              <a:buNone/>
            </a:pPr>
            <a:r>
              <a:rPr lang="en-US" sz="1600" b="1" dirty="0">
                <a:solidFill>
                  <a:schemeClr val="bg1"/>
                </a:solidFill>
              </a:rPr>
              <a:t>MOBILE: 09885377421</a:t>
            </a:r>
          </a:p>
          <a:p>
            <a:pPr marL="44450" indent="0" algn="ctr">
              <a:buNone/>
            </a:pPr>
            <a:r>
              <a:rPr lang="en-US" sz="1600" b="1" dirty="0">
                <a:solidFill>
                  <a:schemeClr val="bg1"/>
                </a:solidFill>
              </a:rPr>
              <a:t>mrriteshmittal@gmail.com</a:t>
            </a:r>
            <a:endParaRPr lang="en-US" sz="1600" dirty="0">
              <a:solidFill>
                <a:schemeClr val="bg1"/>
              </a:solidFill>
            </a:endParaRPr>
          </a:p>
          <a:p>
            <a:pPr algn="ctr"/>
            <a:endParaRPr lang="en-US" sz="1400"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IN" dirty="0">
                <a:latin typeface="Algerian" pitchFamily="82" charset="0"/>
              </a:rPr>
              <a:t>CHALLAN-280</a:t>
            </a:r>
            <a:endParaRPr lang="en-GB" dirty="0">
              <a:latin typeface="Algerian" pitchFamily="82" charset="0"/>
            </a:endParaRPr>
          </a:p>
        </p:txBody>
      </p:sp>
      <p:pic>
        <p:nvPicPr>
          <p:cNvPr id="187394" name="Picture 2"/>
          <p:cNvPicPr>
            <a:picLocks noChangeAspect="1" noChangeArrowheads="1"/>
          </p:cNvPicPr>
          <p:nvPr/>
        </p:nvPicPr>
        <p:blipFill>
          <a:blip r:embed="rId2" cstate="print"/>
          <a:srcRect/>
          <a:stretch>
            <a:fillRect/>
          </a:stretch>
        </p:blipFill>
        <p:spPr bwMode="auto">
          <a:xfrm>
            <a:off x="1295400" y="1524000"/>
            <a:ext cx="6524625" cy="5905500"/>
          </a:xfrm>
          <a:prstGeom prst="rect">
            <a:avLst/>
          </a:prstGeom>
          <a:noFill/>
          <a:ln w="9525">
            <a:noFill/>
            <a:miter lim="800000"/>
            <a:headEnd/>
            <a:tailEnd/>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latin typeface="Algerian" pitchFamily="82" charset="0"/>
              </a:rPr>
              <a:t>Register as a new user</a:t>
            </a:r>
            <a:br>
              <a:rPr lang="en-GB" dirty="0">
                <a:latin typeface="Algerian" pitchFamily="82" charset="0"/>
              </a:rPr>
            </a:br>
            <a:r>
              <a:rPr lang="en-GB" dirty="0">
                <a:latin typeface="Algerian" pitchFamily="82" charset="0"/>
              </a:rPr>
              <a:t>if login is not created</a:t>
            </a:r>
            <a:endParaRPr lang="en-US" dirty="0">
              <a:latin typeface="Algerian" pitchFamily="82" charset="0"/>
            </a:endParaRPr>
          </a:p>
        </p:txBody>
      </p:sp>
      <p:pic>
        <p:nvPicPr>
          <p:cNvPr id="6146" name="Picture 2"/>
          <p:cNvPicPr>
            <a:picLocks noGrp="1" noChangeAspect="1" noChangeArrowheads="1"/>
          </p:cNvPicPr>
          <p:nvPr>
            <p:ph idx="1"/>
          </p:nvPr>
        </p:nvPicPr>
        <p:blipFill>
          <a:blip r:embed="rId2"/>
          <a:srcRect/>
          <a:stretch>
            <a:fillRect/>
          </a:stretch>
        </p:blipFill>
        <p:spPr bwMode="auto">
          <a:xfrm>
            <a:off x="381000" y="1845774"/>
            <a:ext cx="8407400" cy="4153878"/>
          </a:xfrm>
          <a:prstGeom prst="rect">
            <a:avLst/>
          </a:prstGeom>
          <a:noFill/>
          <a:ln w="9525">
            <a:noFill/>
            <a:miter lim="800000"/>
            <a:headEnd/>
            <a:tailEnd/>
          </a:ln>
          <a:effec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latin typeface="Algerian" pitchFamily="82" charset="0"/>
              </a:rPr>
              <a:t>Downloading of Form 16 &amp; 16A	</a:t>
            </a:r>
            <a:br>
              <a:rPr lang="en-US" dirty="0">
                <a:latin typeface="Algerian" pitchFamily="82" charset="0"/>
              </a:rPr>
            </a:br>
            <a:r>
              <a:rPr lang="en-US" dirty="0">
                <a:latin typeface="Algerian" pitchFamily="82" charset="0"/>
              </a:rPr>
              <a:t>tan login</a:t>
            </a:r>
          </a:p>
        </p:txBody>
      </p:sp>
      <p:pic>
        <p:nvPicPr>
          <p:cNvPr id="11266" name="Picture 2"/>
          <p:cNvPicPr>
            <a:picLocks noGrp="1" noChangeAspect="1" noChangeArrowheads="1"/>
          </p:cNvPicPr>
          <p:nvPr>
            <p:ph idx="1"/>
          </p:nvPr>
        </p:nvPicPr>
        <p:blipFill>
          <a:blip r:embed="rId2"/>
          <a:srcRect l="7187" t="4567" r="8369" b="17177"/>
          <a:stretch>
            <a:fillRect/>
          </a:stretch>
        </p:blipFill>
        <p:spPr bwMode="auto">
          <a:xfrm>
            <a:off x="214282" y="1714488"/>
            <a:ext cx="8751852" cy="4562136"/>
          </a:xfrm>
          <a:prstGeom prst="rect">
            <a:avLst/>
          </a:prstGeom>
          <a:noFill/>
          <a:ln w="9525">
            <a:noFill/>
            <a:miter lim="800000"/>
            <a:headEnd/>
            <a:tailEnd/>
          </a:ln>
          <a:effec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latin typeface="Algerian" pitchFamily="82" charset="0"/>
              </a:rPr>
              <a:t>Downloading of Form 16 &amp; 16A Single PAN Download</a:t>
            </a:r>
          </a:p>
        </p:txBody>
      </p:sp>
      <p:pic>
        <p:nvPicPr>
          <p:cNvPr id="12290" name="Picture 2"/>
          <p:cNvPicPr>
            <a:picLocks noGrp="1" noChangeAspect="1" noChangeArrowheads="1"/>
          </p:cNvPicPr>
          <p:nvPr>
            <p:ph idx="1"/>
          </p:nvPr>
        </p:nvPicPr>
        <p:blipFill>
          <a:blip r:embed="rId2"/>
          <a:srcRect/>
          <a:stretch>
            <a:fillRect/>
          </a:stretch>
        </p:blipFill>
        <p:spPr bwMode="auto">
          <a:xfrm>
            <a:off x="548922" y="1600200"/>
            <a:ext cx="8046156" cy="4525963"/>
          </a:xfrm>
          <a:prstGeom prst="rect">
            <a:avLst/>
          </a:prstGeom>
          <a:noFill/>
          <a:ln w="9525">
            <a:noFill/>
            <a:miter lim="800000"/>
            <a:headEnd/>
            <a:tailEnd/>
          </a:ln>
          <a:effec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Algerian" pitchFamily="82" charset="0"/>
              </a:rPr>
              <a:t>Downloading of Form 16 &amp; 16A Bulk PAN Download</a:t>
            </a:r>
          </a:p>
        </p:txBody>
      </p:sp>
      <p:pic>
        <p:nvPicPr>
          <p:cNvPr id="13314" name="Picture 2"/>
          <p:cNvPicPr>
            <a:picLocks noGrp="1" noChangeAspect="1" noChangeArrowheads="1"/>
          </p:cNvPicPr>
          <p:nvPr>
            <p:ph idx="1"/>
          </p:nvPr>
        </p:nvPicPr>
        <p:blipFill>
          <a:blip r:embed="rId2"/>
          <a:srcRect/>
          <a:stretch>
            <a:fillRect/>
          </a:stretch>
        </p:blipFill>
        <p:spPr bwMode="auto">
          <a:xfrm>
            <a:off x="548922" y="1600200"/>
            <a:ext cx="8046156" cy="4525963"/>
          </a:xfrm>
          <a:prstGeom prst="rect">
            <a:avLst/>
          </a:prstGeom>
          <a:noFill/>
          <a:ln w="9525">
            <a:noFill/>
            <a:miter lim="800000"/>
            <a:headEnd/>
            <a:tailEnd/>
          </a:ln>
          <a:effec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Algerian" pitchFamily="82" charset="0"/>
              </a:rPr>
              <a:t>Downloading of Form 16 &amp; 16A GENERATE AUTHENTICATION CODE</a:t>
            </a:r>
            <a:endParaRPr lang="en-US" dirty="0"/>
          </a:p>
        </p:txBody>
      </p:sp>
      <p:pic>
        <p:nvPicPr>
          <p:cNvPr id="15362" name="Picture 2"/>
          <p:cNvPicPr>
            <a:picLocks noGrp="1" noChangeAspect="1" noChangeArrowheads="1"/>
          </p:cNvPicPr>
          <p:nvPr>
            <p:ph idx="1"/>
          </p:nvPr>
        </p:nvPicPr>
        <p:blipFill>
          <a:blip r:embed="rId2"/>
          <a:srcRect l="18645" t="7554" r="14766" b="6874"/>
          <a:stretch>
            <a:fillRect/>
          </a:stretch>
        </p:blipFill>
        <p:spPr bwMode="auto">
          <a:xfrm>
            <a:off x="1571604" y="1857364"/>
            <a:ext cx="6000792" cy="4337715"/>
          </a:xfrm>
          <a:prstGeom prst="rect">
            <a:avLst/>
          </a:prstGeom>
          <a:noFill/>
          <a:ln w="9525">
            <a:noFill/>
            <a:miter lim="800000"/>
            <a:headEnd/>
            <a:tailEnd/>
          </a:ln>
          <a:effec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Grp="1" noChangeAspect="1" noChangeArrowheads="1"/>
          </p:cNvPicPr>
          <p:nvPr>
            <p:ph idx="1"/>
          </p:nvPr>
        </p:nvPicPr>
        <p:blipFill>
          <a:blip r:embed="rId2"/>
          <a:srcRect/>
          <a:stretch>
            <a:fillRect/>
          </a:stretch>
        </p:blipFill>
        <p:spPr bwMode="auto">
          <a:xfrm>
            <a:off x="548922" y="1600200"/>
            <a:ext cx="8046156" cy="4525963"/>
          </a:xfrm>
          <a:prstGeom prst="rect">
            <a:avLst/>
          </a:prstGeom>
          <a:noFill/>
          <a:ln w="9525">
            <a:noFill/>
            <a:miter lim="800000"/>
            <a:headEnd/>
            <a:tailEnd/>
          </a:ln>
          <a:effectLst/>
        </p:spPr>
      </p:pic>
      <p:sp>
        <p:nvSpPr>
          <p:cNvPr id="5" name="Title 4"/>
          <p:cNvSpPr>
            <a:spLocks noGrp="1"/>
          </p:cNvSpPr>
          <p:nvPr>
            <p:ph type="title"/>
          </p:nvPr>
        </p:nvSpPr>
        <p:spPr>
          <a:xfrm>
            <a:off x="0" y="355600"/>
            <a:ext cx="9144000" cy="1054100"/>
          </a:xfrm>
        </p:spPr>
        <p:txBody>
          <a:bodyPr/>
          <a:lstStyle/>
          <a:p>
            <a:r>
              <a:rPr lang="en-GB" sz="2800" dirty="0">
                <a:latin typeface="Algerian" pitchFamily="82" charset="0"/>
              </a:rPr>
              <a:t>AFTER IS REQUEST FOR FORM 16/16a IS MADE</a:t>
            </a:r>
            <a:br>
              <a:rPr lang="en-GB" sz="2800" dirty="0">
                <a:latin typeface="Algerian" pitchFamily="82" charset="0"/>
              </a:rPr>
            </a:br>
            <a:r>
              <a:rPr lang="en-GB" sz="2800" dirty="0">
                <a:latin typeface="Algerian" pitchFamily="82" charset="0"/>
              </a:rPr>
              <a:t>GO TO REQUESTED DOWNLOADS</a:t>
            </a:r>
            <a:endParaRPr lang="en-US" sz="2800"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355600"/>
            <a:ext cx="9144000" cy="1054100"/>
          </a:xfrm>
        </p:spPr>
        <p:txBody>
          <a:bodyPr/>
          <a:lstStyle/>
          <a:p>
            <a:r>
              <a:rPr lang="en-GB" sz="2800" dirty="0">
                <a:latin typeface="Algerian" pitchFamily="82" charset="0"/>
              </a:rPr>
              <a:t>AFTER IS REQUEST FOR FORM 16/16a IS MADE</a:t>
            </a:r>
            <a:br>
              <a:rPr lang="en-GB" sz="2800" dirty="0">
                <a:latin typeface="Algerian" pitchFamily="82" charset="0"/>
              </a:rPr>
            </a:br>
            <a:r>
              <a:rPr lang="en-GB" sz="2800" dirty="0">
                <a:latin typeface="Algerian" pitchFamily="82" charset="0"/>
              </a:rPr>
              <a:t>GO TO REQUESTED DOWNLOADS</a:t>
            </a:r>
            <a:endParaRPr lang="en-US" sz="2800" dirty="0"/>
          </a:p>
        </p:txBody>
      </p:sp>
      <p:pic>
        <p:nvPicPr>
          <p:cNvPr id="17410" name="Picture 2"/>
          <p:cNvPicPr>
            <a:picLocks noGrp="1" noChangeAspect="1" noChangeArrowheads="1"/>
          </p:cNvPicPr>
          <p:nvPr>
            <p:ph idx="1"/>
          </p:nvPr>
        </p:nvPicPr>
        <p:blipFill>
          <a:blip r:embed="rId2"/>
          <a:srcRect/>
          <a:stretch>
            <a:fillRect/>
          </a:stretch>
        </p:blipFill>
        <p:spPr bwMode="auto">
          <a:xfrm>
            <a:off x="548922" y="1600200"/>
            <a:ext cx="8046156" cy="4525963"/>
          </a:xfrm>
          <a:prstGeom prst="rect">
            <a:avLst/>
          </a:prstGeom>
          <a:noFill/>
          <a:ln w="9525">
            <a:noFill/>
            <a:miter lim="800000"/>
            <a:headEnd/>
            <a:tailEnd/>
          </a:ln>
          <a:effec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Grp="1" noChangeAspect="1" noChangeArrowheads="1"/>
          </p:cNvPicPr>
          <p:nvPr>
            <p:ph idx="1"/>
          </p:nvPr>
        </p:nvPicPr>
        <p:blipFill>
          <a:blip r:embed="rId2"/>
          <a:srcRect/>
          <a:stretch>
            <a:fillRect/>
          </a:stretch>
        </p:blipFill>
        <p:spPr bwMode="auto">
          <a:xfrm>
            <a:off x="548922" y="1600200"/>
            <a:ext cx="8046156" cy="4525963"/>
          </a:xfrm>
          <a:prstGeom prst="rect">
            <a:avLst/>
          </a:prstGeom>
          <a:noFill/>
          <a:ln w="9525">
            <a:noFill/>
            <a:miter lim="800000"/>
            <a:headEnd/>
            <a:tailEnd/>
          </a:ln>
          <a:effectLst/>
        </p:spPr>
      </p:pic>
      <p:sp>
        <p:nvSpPr>
          <p:cNvPr id="4" name="Title 4"/>
          <p:cNvSpPr>
            <a:spLocks noGrp="1"/>
          </p:cNvSpPr>
          <p:nvPr>
            <p:ph type="title"/>
          </p:nvPr>
        </p:nvSpPr>
        <p:spPr>
          <a:xfrm>
            <a:off x="0" y="355600"/>
            <a:ext cx="9144000" cy="1054100"/>
          </a:xfrm>
        </p:spPr>
        <p:txBody>
          <a:bodyPr/>
          <a:lstStyle/>
          <a:p>
            <a:r>
              <a:rPr lang="en-GB" sz="2800" dirty="0">
                <a:latin typeface="Algerian" pitchFamily="82" charset="0"/>
              </a:rPr>
              <a:t>AFTER IS REQUEST FOR FORM 16/16a IS MADE</a:t>
            </a:r>
            <a:br>
              <a:rPr lang="en-GB" sz="2800" dirty="0">
                <a:latin typeface="Algerian" pitchFamily="82" charset="0"/>
              </a:rPr>
            </a:br>
            <a:r>
              <a:rPr lang="en-GB" sz="2800" dirty="0">
                <a:latin typeface="Algerian" pitchFamily="82" charset="0"/>
              </a:rPr>
              <a:t>GO TO REQUESTED DOWNLOADS</a:t>
            </a:r>
            <a:endParaRPr lang="en-US" sz="2800"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Grp="1" noChangeAspect="1" noChangeArrowheads="1"/>
          </p:cNvPicPr>
          <p:nvPr>
            <p:ph idx="1"/>
          </p:nvPr>
        </p:nvPicPr>
        <p:blipFill>
          <a:blip r:embed="rId2"/>
          <a:srcRect/>
          <a:stretch>
            <a:fillRect/>
          </a:stretch>
        </p:blipFill>
        <p:spPr bwMode="auto">
          <a:xfrm>
            <a:off x="548922" y="1600200"/>
            <a:ext cx="8046156" cy="4525963"/>
          </a:xfrm>
          <a:prstGeom prst="rect">
            <a:avLst/>
          </a:prstGeom>
          <a:noFill/>
          <a:ln w="9525">
            <a:noFill/>
            <a:miter lim="800000"/>
            <a:headEnd/>
            <a:tailEnd/>
          </a:ln>
          <a:effectLst/>
        </p:spPr>
      </p:pic>
      <p:sp>
        <p:nvSpPr>
          <p:cNvPr id="4" name="Title 4"/>
          <p:cNvSpPr>
            <a:spLocks noGrp="1"/>
          </p:cNvSpPr>
          <p:nvPr>
            <p:ph type="title"/>
          </p:nvPr>
        </p:nvSpPr>
        <p:spPr>
          <a:xfrm>
            <a:off x="0" y="355600"/>
            <a:ext cx="9144000" cy="1054100"/>
          </a:xfrm>
        </p:spPr>
        <p:txBody>
          <a:bodyPr/>
          <a:lstStyle/>
          <a:p>
            <a:r>
              <a:rPr lang="en-GB" sz="2800" dirty="0">
                <a:latin typeface="Algerian" pitchFamily="82" charset="0"/>
              </a:rPr>
              <a:t>AFTER IS REQUEST FOR FORM 16/16a IS MADE</a:t>
            </a:r>
            <a:br>
              <a:rPr lang="en-GB" sz="2800" dirty="0">
                <a:latin typeface="Algerian" pitchFamily="82" charset="0"/>
              </a:rPr>
            </a:br>
            <a:r>
              <a:rPr lang="en-GB" sz="2800" dirty="0">
                <a:latin typeface="Algerian" pitchFamily="82" charset="0"/>
              </a:rPr>
              <a:t>GO TO REQUESTED DOWNLOADS</a:t>
            </a:r>
            <a:endParaRPr lang="en-US" sz="2800"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Grp="1" noChangeAspect="1" noChangeArrowheads="1"/>
          </p:cNvPicPr>
          <p:nvPr>
            <p:ph idx="1"/>
          </p:nvPr>
        </p:nvPicPr>
        <p:blipFill>
          <a:blip r:embed="rId2"/>
          <a:srcRect/>
          <a:stretch>
            <a:fillRect/>
          </a:stretch>
        </p:blipFill>
        <p:spPr bwMode="auto">
          <a:xfrm>
            <a:off x="548922" y="1600200"/>
            <a:ext cx="8046156" cy="4525963"/>
          </a:xfrm>
          <a:prstGeom prst="rect">
            <a:avLst/>
          </a:prstGeom>
          <a:noFill/>
          <a:ln w="9525">
            <a:noFill/>
            <a:miter lim="800000"/>
            <a:headEnd/>
            <a:tailEnd/>
          </a:ln>
          <a:effectLst/>
        </p:spPr>
      </p:pic>
      <p:sp>
        <p:nvSpPr>
          <p:cNvPr id="4" name="Title 4"/>
          <p:cNvSpPr>
            <a:spLocks noGrp="1"/>
          </p:cNvSpPr>
          <p:nvPr>
            <p:ph type="title"/>
          </p:nvPr>
        </p:nvSpPr>
        <p:spPr>
          <a:xfrm>
            <a:off x="0" y="355600"/>
            <a:ext cx="9144000" cy="1054100"/>
          </a:xfrm>
        </p:spPr>
        <p:txBody>
          <a:bodyPr/>
          <a:lstStyle/>
          <a:p>
            <a:r>
              <a:rPr lang="en-GB" sz="2800" dirty="0">
                <a:latin typeface="Algerian" pitchFamily="82" charset="0"/>
              </a:rPr>
              <a:t>AFTER IS REQUEST FOR FORM 16/16a IS MADE</a:t>
            </a:r>
            <a:br>
              <a:rPr lang="en-GB" sz="2800" dirty="0">
                <a:latin typeface="Algerian" pitchFamily="82" charset="0"/>
              </a:rPr>
            </a:br>
            <a:r>
              <a:rPr lang="en-GB" sz="2800" dirty="0">
                <a:latin typeface="Algerian" pitchFamily="82" charset="0"/>
              </a:rPr>
              <a:t>GO TO REQUESTED DOWNLOADS</a:t>
            </a:r>
            <a:endParaRPr lang="en-US" sz="2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IN" dirty="0">
                <a:latin typeface="Algerian" pitchFamily="82" charset="0"/>
              </a:rPr>
              <a:t>CHALLAN-281- TDS</a:t>
            </a:r>
            <a:endParaRPr lang="en-GB" dirty="0">
              <a:latin typeface="Algerian" pitchFamily="82" charset="0"/>
            </a:endParaRPr>
          </a:p>
        </p:txBody>
      </p:sp>
      <p:pic>
        <p:nvPicPr>
          <p:cNvPr id="188420" name="Picture 4"/>
          <p:cNvPicPr>
            <a:picLocks noChangeAspect="1" noChangeArrowheads="1"/>
          </p:cNvPicPr>
          <p:nvPr/>
        </p:nvPicPr>
        <p:blipFill>
          <a:blip r:embed="rId2" cstate="print"/>
          <a:srcRect/>
          <a:stretch>
            <a:fillRect/>
          </a:stretch>
        </p:blipFill>
        <p:spPr bwMode="auto">
          <a:xfrm>
            <a:off x="1371600" y="1600200"/>
            <a:ext cx="6477000" cy="6153150"/>
          </a:xfrm>
          <a:prstGeom prst="rect">
            <a:avLst/>
          </a:prstGeom>
          <a:noFill/>
          <a:ln w="9525">
            <a:noFill/>
            <a:miter lim="800000"/>
            <a:headEnd/>
            <a:tailEnd/>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Grp="1" noChangeAspect="1" noChangeArrowheads="1"/>
          </p:cNvPicPr>
          <p:nvPr>
            <p:ph idx="1"/>
          </p:nvPr>
        </p:nvPicPr>
        <p:blipFill>
          <a:blip r:embed="rId2"/>
          <a:srcRect/>
          <a:stretch>
            <a:fillRect/>
          </a:stretch>
        </p:blipFill>
        <p:spPr bwMode="auto">
          <a:xfrm>
            <a:off x="548922" y="1600200"/>
            <a:ext cx="8046156" cy="4525963"/>
          </a:xfrm>
          <a:prstGeom prst="rect">
            <a:avLst/>
          </a:prstGeom>
          <a:noFill/>
          <a:ln w="9525">
            <a:noFill/>
            <a:miter lim="800000"/>
            <a:headEnd/>
            <a:tailEnd/>
          </a:ln>
          <a:effectLst/>
        </p:spPr>
      </p:pic>
      <p:sp>
        <p:nvSpPr>
          <p:cNvPr id="4" name="Title 4"/>
          <p:cNvSpPr>
            <a:spLocks noGrp="1"/>
          </p:cNvSpPr>
          <p:nvPr>
            <p:ph type="title"/>
          </p:nvPr>
        </p:nvSpPr>
        <p:spPr>
          <a:xfrm>
            <a:off x="0" y="355600"/>
            <a:ext cx="9144000" cy="1054100"/>
          </a:xfrm>
        </p:spPr>
        <p:txBody>
          <a:bodyPr/>
          <a:lstStyle/>
          <a:p>
            <a:r>
              <a:rPr lang="en-GB" sz="2800" dirty="0">
                <a:latin typeface="Algerian" pitchFamily="82" charset="0"/>
              </a:rPr>
              <a:t>AFTER IS REQUEST FOR FORM 16/16a IS MADE</a:t>
            </a:r>
            <a:br>
              <a:rPr lang="en-GB" sz="2800" dirty="0">
                <a:latin typeface="Algerian" pitchFamily="82" charset="0"/>
              </a:rPr>
            </a:br>
            <a:r>
              <a:rPr lang="en-GB" sz="2800" dirty="0">
                <a:latin typeface="Algerian" pitchFamily="82" charset="0"/>
              </a:rPr>
              <a:t>GO TO REQUESTED DOWNLOADS</a:t>
            </a:r>
            <a:endParaRPr lang="en-US" sz="2800" dirty="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Grp="1" noChangeAspect="1" noChangeArrowheads="1"/>
          </p:cNvPicPr>
          <p:nvPr>
            <p:ph idx="1"/>
          </p:nvPr>
        </p:nvPicPr>
        <p:blipFill>
          <a:blip r:embed="rId2"/>
          <a:srcRect/>
          <a:stretch>
            <a:fillRect/>
          </a:stretch>
        </p:blipFill>
        <p:spPr bwMode="auto">
          <a:xfrm>
            <a:off x="548922" y="1600200"/>
            <a:ext cx="8046156" cy="4525963"/>
          </a:xfrm>
          <a:prstGeom prst="rect">
            <a:avLst/>
          </a:prstGeom>
          <a:noFill/>
          <a:ln w="9525">
            <a:noFill/>
            <a:miter lim="800000"/>
            <a:headEnd/>
            <a:tailEnd/>
          </a:ln>
          <a:effectLst/>
        </p:spPr>
      </p:pic>
      <p:sp>
        <p:nvSpPr>
          <p:cNvPr id="4" name="Title 4"/>
          <p:cNvSpPr>
            <a:spLocks noGrp="1"/>
          </p:cNvSpPr>
          <p:nvPr>
            <p:ph type="title"/>
          </p:nvPr>
        </p:nvSpPr>
        <p:spPr>
          <a:xfrm>
            <a:off x="0" y="355600"/>
            <a:ext cx="9144000" cy="1054100"/>
          </a:xfrm>
        </p:spPr>
        <p:txBody>
          <a:bodyPr/>
          <a:lstStyle/>
          <a:p>
            <a:r>
              <a:rPr lang="en-GB" sz="2800" dirty="0">
                <a:latin typeface="Algerian" pitchFamily="82" charset="0"/>
              </a:rPr>
              <a:t>AFTER IS REQUEST FOR FORM 16/16a IS MADE</a:t>
            </a:r>
            <a:br>
              <a:rPr lang="en-GB" sz="2800" dirty="0">
                <a:latin typeface="Algerian" pitchFamily="82" charset="0"/>
              </a:rPr>
            </a:br>
            <a:r>
              <a:rPr lang="en-GB" sz="2800" dirty="0">
                <a:latin typeface="Algerian" pitchFamily="82" charset="0"/>
              </a:rPr>
              <a:t>GO TO REQUESTED DOWNLOADS</a:t>
            </a:r>
            <a:endParaRPr lang="en-US" sz="2800" dirty="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355600"/>
            <a:ext cx="9001156" cy="1054100"/>
          </a:xfrm>
        </p:spPr>
        <p:txBody>
          <a:bodyPr/>
          <a:lstStyle/>
          <a:p>
            <a:r>
              <a:rPr lang="en-GB" sz="3000" dirty="0">
                <a:latin typeface="Algerian" pitchFamily="82" charset="0"/>
              </a:rPr>
              <a:t>TDS CERTIFICATES UTILITY</a:t>
            </a:r>
            <a:br>
              <a:rPr lang="en-GB" sz="3000" dirty="0">
                <a:latin typeface="Algerian" pitchFamily="82" charset="0"/>
              </a:rPr>
            </a:br>
            <a:r>
              <a:rPr lang="en-GB" sz="3000" dirty="0">
                <a:latin typeface="Algerian" pitchFamily="82" charset="0"/>
              </a:rPr>
              <a:t>PASSWORD FOR INPUT FILE IS TAN NUMBER</a:t>
            </a:r>
            <a:endParaRPr lang="en-US" sz="3000" dirty="0">
              <a:latin typeface="Algerian" pitchFamily="82" charset="0"/>
            </a:endParaRPr>
          </a:p>
        </p:txBody>
      </p:sp>
      <p:pic>
        <p:nvPicPr>
          <p:cNvPr id="24578" name="Picture 2"/>
          <p:cNvPicPr>
            <a:picLocks noGrp="1" noChangeAspect="1" noChangeArrowheads="1"/>
          </p:cNvPicPr>
          <p:nvPr>
            <p:ph idx="1"/>
          </p:nvPr>
        </p:nvPicPr>
        <p:blipFill>
          <a:blip r:embed="rId2"/>
          <a:srcRect l="10934" t="16731" r="25140" b="16976"/>
          <a:stretch>
            <a:fillRect/>
          </a:stretch>
        </p:blipFill>
        <p:spPr bwMode="auto">
          <a:xfrm>
            <a:off x="214282" y="1643050"/>
            <a:ext cx="8929718" cy="5209002"/>
          </a:xfrm>
          <a:prstGeom prst="rect">
            <a:avLst/>
          </a:prstGeom>
          <a:noFill/>
          <a:ln w="9525">
            <a:noFill/>
            <a:miter lim="800000"/>
            <a:headEnd/>
            <a:tailEnd/>
          </a:ln>
          <a:effec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graphicFrame>
        <p:nvGraphicFramePr>
          <p:cNvPr id="4" name="Table 3"/>
          <p:cNvGraphicFramePr>
            <a:graphicFrameLocks noGrp="1"/>
          </p:cNvGraphicFramePr>
          <p:nvPr/>
        </p:nvGraphicFramePr>
        <p:xfrm>
          <a:off x="1000100" y="2000240"/>
          <a:ext cx="7143800" cy="2520315"/>
        </p:xfrm>
        <a:graphic>
          <a:graphicData uri="http://schemas.openxmlformats.org/drawingml/2006/table">
            <a:tbl>
              <a:tblPr/>
              <a:tblGrid>
                <a:gridCol w="3898740">
                  <a:extLst>
                    <a:ext uri="{9D8B030D-6E8A-4147-A177-3AD203B41FA5}">
                      <a16:colId xmlns:a16="http://schemas.microsoft.com/office/drawing/2014/main" val="20000"/>
                    </a:ext>
                  </a:extLst>
                </a:gridCol>
                <a:gridCol w="3245060">
                  <a:extLst>
                    <a:ext uri="{9D8B030D-6E8A-4147-A177-3AD203B41FA5}">
                      <a16:colId xmlns:a16="http://schemas.microsoft.com/office/drawing/2014/main" val="20001"/>
                    </a:ext>
                  </a:extLst>
                </a:gridCol>
              </a:tblGrid>
              <a:tr h="190500">
                <a:tc>
                  <a:txBody>
                    <a:bodyPr/>
                    <a:lstStyle/>
                    <a:p>
                      <a:pPr algn="ctr" fontAlgn="b"/>
                      <a:r>
                        <a:rPr lang="en-US" sz="2300" b="0" i="0" u="none" strike="noStrike" dirty="0">
                          <a:solidFill>
                            <a:srgbClr val="000000"/>
                          </a:solidFill>
                          <a:latin typeface="Cambria" pitchFamily="18" charset="0"/>
                          <a:ea typeface="Cambria" pitchFamily="18" charset="0"/>
                        </a:rPr>
                        <a:t>Income Tax E Portal</a:t>
                      </a:r>
                    </a:p>
                  </a:txBody>
                  <a:tcPr marL="9525" marR="9525" marT="9525" marB="0" anchor="b">
                    <a:lnL>
                      <a:noFill/>
                    </a:lnL>
                    <a:lnR>
                      <a:noFill/>
                    </a:lnR>
                    <a:lnT>
                      <a:noFill/>
                    </a:lnT>
                    <a:lnB>
                      <a:noFill/>
                    </a:lnB>
                  </a:tcPr>
                </a:tc>
                <a:tc>
                  <a:txBody>
                    <a:bodyPr/>
                    <a:lstStyle/>
                    <a:p>
                      <a:pPr algn="ctr" fontAlgn="b"/>
                      <a:r>
                        <a:rPr lang="en-US" sz="2300" b="0" i="0" u="none" strike="noStrike" dirty="0">
                          <a:solidFill>
                            <a:srgbClr val="000000"/>
                          </a:solidFill>
                          <a:latin typeface="Cambria" pitchFamily="18" charset="0"/>
                          <a:ea typeface="Cambria" pitchFamily="18" charset="0"/>
                        </a:rPr>
                        <a:t>Traces Portal</a:t>
                      </a:r>
                    </a:p>
                  </a:txBody>
                  <a:tcPr marL="9525" marR="9525" marT="9525" marB="0" anchor="b">
                    <a:lnL>
                      <a:noFill/>
                    </a:lnL>
                    <a:lnR>
                      <a:noFill/>
                    </a:lnR>
                    <a:lnT>
                      <a:noFill/>
                    </a:lnT>
                    <a:lnB>
                      <a:noFill/>
                    </a:lnB>
                  </a:tcPr>
                </a:tc>
                <a:extLst>
                  <a:ext uri="{0D108BD9-81ED-4DB2-BD59-A6C34878D82A}">
                    <a16:rowId xmlns:a16="http://schemas.microsoft.com/office/drawing/2014/main" val="10000"/>
                  </a:ext>
                </a:extLst>
              </a:tr>
              <a:tr h="190500">
                <a:tc>
                  <a:txBody>
                    <a:bodyPr/>
                    <a:lstStyle/>
                    <a:p>
                      <a:pPr algn="ctr" fontAlgn="b"/>
                      <a:r>
                        <a:rPr lang="en-US" sz="2300" b="0" i="0" u="none" strike="noStrike" dirty="0">
                          <a:solidFill>
                            <a:srgbClr val="000000"/>
                          </a:solidFill>
                          <a:latin typeface="Cambria" pitchFamily="18" charset="0"/>
                          <a:ea typeface="Cambria" pitchFamily="18" charset="0"/>
                        </a:rPr>
                        <a:t>eportal.incometax.gov.in</a:t>
                      </a:r>
                    </a:p>
                  </a:txBody>
                  <a:tcPr marL="9525" marR="9525" marT="9525" marB="0" anchor="b">
                    <a:lnL>
                      <a:noFill/>
                    </a:lnL>
                    <a:lnR>
                      <a:noFill/>
                    </a:lnR>
                    <a:lnT>
                      <a:noFill/>
                    </a:lnT>
                    <a:lnB>
                      <a:noFill/>
                    </a:lnB>
                  </a:tcPr>
                </a:tc>
                <a:tc>
                  <a:txBody>
                    <a:bodyPr/>
                    <a:lstStyle/>
                    <a:p>
                      <a:pPr algn="ctr" fontAlgn="b"/>
                      <a:r>
                        <a:rPr lang="en-US" sz="2300" b="0" i="0" u="none" strike="noStrike">
                          <a:solidFill>
                            <a:srgbClr val="000000"/>
                          </a:solidFill>
                          <a:latin typeface="Cambria" pitchFamily="18" charset="0"/>
                          <a:ea typeface="Cambria" pitchFamily="18" charset="0"/>
                        </a:rPr>
                        <a:t>tdscpc.gov.in</a:t>
                      </a:r>
                    </a:p>
                  </a:txBody>
                  <a:tcPr marL="9525" marR="9525" marT="9525" marB="0" anchor="b">
                    <a:lnL>
                      <a:noFill/>
                    </a:lnL>
                    <a:lnR>
                      <a:noFill/>
                    </a:lnR>
                    <a:lnT>
                      <a:noFill/>
                    </a:lnT>
                    <a:lnB>
                      <a:noFill/>
                    </a:lnB>
                  </a:tcPr>
                </a:tc>
                <a:extLst>
                  <a:ext uri="{0D108BD9-81ED-4DB2-BD59-A6C34878D82A}">
                    <a16:rowId xmlns:a16="http://schemas.microsoft.com/office/drawing/2014/main" val="10001"/>
                  </a:ext>
                </a:extLst>
              </a:tr>
              <a:tr h="190500">
                <a:tc>
                  <a:txBody>
                    <a:bodyPr/>
                    <a:lstStyle/>
                    <a:p>
                      <a:pPr algn="ctr" fontAlgn="b"/>
                      <a:endParaRPr lang="en-US" sz="2300" b="0" i="0" u="none" strike="noStrike">
                        <a:solidFill>
                          <a:srgbClr val="000000"/>
                        </a:solidFill>
                        <a:latin typeface="Cambria" pitchFamily="18" charset="0"/>
                        <a:ea typeface="Cambria" pitchFamily="18" charset="0"/>
                      </a:endParaRPr>
                    </a:p>
                  </a:txBody>
                  <a:tcPr marL="9525" marR="9525" marT="9525" marB="0" anchor="b">
                    <a:lnL>
                      <a:noFill/>
                    </a:lnL>
                    <a:lnR>
                      <a:noFill/>
                    </a:lnR>
                    <a:lnT>
                      <a:noFill/>
                    </a:lnT>
                    <a:lnB>
                      <a:noFill/>
                    </a:lnB>
                  </a:tcPr>
                </a:tc>
                <a:tc>
                  <a:txBody>
                    <a:bodyPr/>
                    <a:lstStyle/>
                    <a:p>
                      <a:pPr algn="ctr" fontAlgn="b"/>
                      <a:endParaRPr lang="en-US" sz="2300" b="0" i="0" u="none" strike="noStrike">
                        <a:solidFill>
                          <a:srgbClr val="000000"/>
                        </a:solidFill>
                        <a:latin typeface="Cambria" pitchFamily="18" charset="0"/>
                        <a:ea typeface="Cambria" pitchFamily="18" charset="0"/>
                      </a:endParaRPr>
                    </a:p>
                  </a:txBody>
                  <a:tcPr marL="9525" marR="9525" marT="9525" marB="0" anchor="b">
                    <a:lnL>
                      <a:noFill/>
                    </a:lnL>
                    <a:lnR>
                      <a:noFill/>
                    </a:lnR>
                    <a:lnT>
                      <a:noFill/>
                    </a:lnT>
                    <a:lnB>
                      <a:noFill/>
                    </a:lnB>
                  </a:tcPr>
                </a:tc>
                <a:extLst>
                  <a:ext uri="{0D108BD9-81ED-4DB2-BD59-A6C34878D82A}">
                    <a16:rowId xmlns:a16="http://schemas.microsoft.com/office/drawing/2014/main" val="10002"/>
                  </a:ext>
                </a:extLst>
              </a:tr>
              <a:tr h="190500">
                <a:tc>
                  <a:txBody>
                    <a:bodyPr/>
                    <a:lstStyle/>
                    <a:p>
                      <a:pPr algn="l" fontAlgn="b"/>
                      <a:endParaRPr lang="en-US" sz="2300" b="0" i="0" u="none" strike="noStrike">
                        <a:solidFill>
                          <a:srgbClr val="000000"/>
                        </a:solidFill>
                        <a:latin typeface="Cambria" pitchFamily="18" charset="0"/>
                        <a:ea typeface="Cambria" pitchFamily="18" charset="0"/>
                      </a:endParaRPr>
                    </a:p>
                  </a:txBody>
                  <a:tcPr marL="9525" marR="9525" marT="9525" marB="0" anchor="b">
                    <a:lnL>
                      <a:noFill/>
                    </a:lnL>
                    <a:lnR>
                      <a:noFill/>
                    </a:lnR>
                    <a:lnT>
                      <a:noFill/>
                    </a:lnT>
                    <a:lnB>
                      <a:noFill/>
                    </a:lnB>
                  </a:tcPr>
                </a:tc>
                <a:tc>
                  <a:txBody>
                    <a:bodyPr/>
                    <a:lstStyle/>
                    <a:p>
                      <a:pPr algn="l" fontAlgn="b"/>
                      <a:endParaRPr lang="en-US" sz="2300" b="0" i="0" u="none" strike="noStrike">
                        <a:solidFill>
                          <a:srgbClr val="000000"/>
                        </a:solidFill>
                        <a:latin typeface="Cambria" pitchFamily="18" charset="0"/>
                        <a:ea typeface="Cambria" pitchFamily="18" charset="0"/>
                      </a:endParaRPr>
                    </a:p>
                  </a:txBody>
                  <a:tcPr marL="9525" marR="9525" marT="9525" marB="0" anchor="b">
                    <a:lnL>
                      <a:noFill/>
                    </a:lnL>
                    <a:lnR>
                      <a:noFill/>
                    </a:lnR>
                    <a:lnT>
                      <a:noFill/>
                    </a:lnT>
                    <a:lnB>
                      <a:noFill/>
                    </a:lnB>
                  </a:tcPr>
                </a:tc>
                <a:extLst>
                  <a:ext uri="{0D108BD9-81ED-4DB2-BD59-A6C34878D82A}">
                    <a16:rowId xmlns:a16="http://schemas.microsoft.com/office/drawing/2014/main" val="10003"/>
                  </a:ext>
                </a:extLst>
              </a:tr>
              <a:tr h="190500">
                <a:tc>
                  <a:txBody>
                    <a:bodyPr/>
                    <a:lstStyle/>
                    <a:p>
                      <a:pPr algn="ctr" fontAlgn="b"/>
                      <a:r>
                        <a:rPr lang="en-US" sz="2300" b="0" i="0" u="none" strike="noStrike" dirty="0">
                          <a:solidFill>
                            <a:srgbClr val="000000"/>
                          </a:solidFill>
                          <a:latin typeface="Cambria" pitchFamily="18" charset="0"/>
                          <a:ea typeface="Cambria" pitchFamily="18" charset="0"/>
                        </a:rPr>
                        <a:t>TAN Login</a:t>
                      </a:r>
                    </a:p>
                  </a:txBody>
                  <a:tcPr marL="9525" marR="9525" marT="9525" marB="0" anchor="b">
                    <a:lnL>
                      <a:noFill/>
                    </a:lnL>
                    <a:lnR>
                      <a:noFill/>
                    </a:lnR>
                    <a:lnT>
                      <a:noFill/>
                    </a:lnT>
                    <a:lnB>
                      <a:noFill/>
                    </a:lnB>
                  </a:tcPr>
                </a:tc>
                <a:tc>
                  <a:txBody>
                    <a:bodyPr/>
                    <a:lstStyle/>
                    <a:p>
                      <a:pPr algn="ctr" fontAlgn="b"/>
                      <a:r>
                        <a:rPr lang="en-US" sz="2300" b="0" i="0" u="none" strike="noStrike">
                          <a:solidFill>
                            <a:srgbClr val="000000"/>
                          </a:solidFill>
                          <a:latin typeface="Cambria" pitchFamily="18" charset="0"/>
                          <a:ea typeface="Cambria" pitchFamily="18" charset="0"/>
                        </a:rPr>
                        <a:t>TAN Login</a:t>
                      </a:r>
                    </a:p>
                  </a:txBody>
                  <a:tcPr marL="9525" marR="9525" marT="9525" marB="0" anchor="b">
                    <a:lnL>
                      <a:noFill/>
                    </a:lnL>
                    <a:lnR>
                      <a:noFill/>
                    </a:lnR>
                    <a:lnT>
                      <a:noFill/>
                    </a:lnT>
                    <a:lnB>
                      <a:noFill/>
                    </a:lnB>
                  </a:tcPr>
                </a:tc>
                <a:extLst>
                  <a:ext uri="{0D108BD9-81ED-4DB2-BD59-A6C34878D82A}">
                    <a16:rowId xmlns:a16="http://schemas.microsoft.com/office/drawing/2014/main" val="10004"/>
                  </a:ext>
                </a:extLst>
              </a:tr>
              <a:tr h="190500">
                <a:tc>
                  <a:txBody>
                    <a:bodyPr/>
                    <a:lstStyle/>
                    <a:p>
                      <a:pPr algn="l" fontAlgn="b"/>
                      <a:endParaRPr lang="en-US" sz="2300" b="0" i="0" u="none" strike="noStrike">
                        <a:solidFill>
                          <a:srgbClr val="000000"/>
                        </a:solidFill>
                        <a:latin typeface="Cambria" pitchFamily="18" charset="0"/>
                        <a:ea typeface="Cambria" pitchFamily="18" charset="0"/>
                      </a:endParaRPr>
                    </a:p>
                  </a:txBody>
                  <a:tcPr marL="9525" marR="9525" marT="9525" marB="0" anchor="b">
                    <a:lnL>
                      <a:noFill/>
                    </a:lnL>
                    <a:lnR>
                      <a:noFill/>
                    </a:lnR>
                    <a:lnT>
                      <a:noFill/>
                    </a:lnT>
                    <a:lnB>
                      <a:noFill/>
                    </a:lnB>
                  </a:tcPr>
                </a:tc>
                <a:tc>
                  <a:txBody>
                    <a:bodyPr/>
                    <a:lstStyle/>
                    <a:p>
                      <a:pPr algn="l" fontAlgn="b"/>
                      <a:endParaRPr lang="en-US" sz="2300" b="0" i="0" u="none" strike="noStrike">
                        <a:solidFill>
                          <a:srgbClr val="000000"/>
                        </a:solidFill>
                        <a:latin typeface="Cambria" pitchFamily="18" charset="0"/>
                        <a:ea typeface="Cambria" pitchFamily="18" charset="0"/>
                      </a:endParaRPr>
                    </a:p>
                  </a:txBody>
                  <a:tcPr marL="9525" marR="9525" marT="9525" marB="0" anchor="b">
                    <a:lnL>
                      <a:noFill/>
                    </a:lnL>
                    <a:lnR>
                      <a:noFill/>
                    </a:lnR>
                    <a:lnT>
                      <a:noFill/>
                    </a:lnT>
                    <a:lnB>
                      <a:noFill/>
                    </a:lnB>
                  </a:tcPr>
                </a:tc>
                <a:extLst>
                  <a:ext uri="{0D108BD9-81ED-4DB2-BD59-A6C34878D82A}">
                    <a16:rowId xmlns:a16="http://schemas.microsoft.com/office/drawing/2014/main" val="10005"/>
                  </a:ext>
                </a:extLst>
              </a:tr>
              <a:tr h="190500">
                <a:tc>
                  <a:txBody>
                    <a:bodyPr/>
                    <a:lstStyle/>
                    <a:p>
                      <a:pPr algn="ctr" fontAlgn="b"/>
                      <a:r>
                        <a:rPr lang="en-US" sz="2300" b="0" i="0" u="none" strike="noStrike">
                          <a:solidFill>
                            <a:srgbClr val="000000"/>
                          </a:solidFill>
                          <a:latin typeface="Cambria" pitchFamily="18" charset="0"/>
                          <a:ea typeface="Cambria" pitchFamily="18" charset="0"/>
                        </a:rPr>
                        <a:t>PAN Login</a:t>
                      </a:r>
                    </a:p>
                  </a:txBody>
                  <a:tcPr marL="9525" marR="9525" marT="9525" marB="0" anchor="b">
                    <a:lnL>
                      <a:noFill/>
                    </a:lnL>
                    <a:lnR>
                      <a:noFill/>
                    </a:lnR>
                    <a:lnT>
                      <a:noFill/>
                    </a:lnT>
                    <a:lnB>
                      <a:noFill/>
                    </a:lnB>
                  </a:tcPr>
                </a:tc>
                <a:tc>
                  <a:txBody>
                    <a:bodyPr/>
                    <a:lstStyle/>
                    <a:p>
                      <a:pPr algn="ctr" fontAlgn="b"/>
                      <a:r>
                        <a:rPr lang="en-US" sz="2300" b="0" i="0" u="none" strike="noStrike" dirty="0">
                          <a:solidFill>
                            <a:srgbClr val="000000"/>
                          </a:solidFill>
                          <a:latin typeface="Cambria" pitchFamily="18" charset="0"/>
                          <a:ea typeface="Cambria" pitchFamily="18" charset="0"/>
                        </a:rPr>
                        <a:t>PAN Login</a:t>
                      </a:r>
                    </a:p>
                  </a:txBody>
                  <a:tcPr marL="9525" marR="9525" marT="9525" marB="0" anchor="b">
                    <a:lnL>
                      <a:noFill/>
                    </a:lnL>
                    <a:lnR>
                      <a:noFill/>
                    </a:lnR>
                    <a:lnT>
                      <a:noFill/>
                    </a:lnT>
                    <a:lnB>
                      <a:noFill/>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02833780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gn="ctr"/>
            <a:endParaRPr lang="en-US" sz="3200" dirty="0">
              <a:latin typeface="Algerian" pitchFamily="82" charset="0"/>
            </a:endParaRPr>
          </a:p>
          <a:p>
            <a:pPr algn="ctr"/>
            <a:endParaRPr lang="en-US" sz="3200" dirty="0">
              <a:latin typeface="Algerian" pitchFamily="82" charset="0"/>
            </a:endParaRPr>
          </a:p>
          <a:p>
            <a:pPr algn="ctr"/>
            <a:r>
              <a:rPr lang="en-US" sz="3200" dirty="0">
                <a:latin typeface="Algerian" pitchFamily="82" charset="0"/>
              </a:rPr>
              <a:t>Revision of TDS Return 	</a:t>
            </a:r>
          </a:p>
        </p:txBody>
      </p:sp>
      <p:sp>
        <p:nvSpPr>
          <p:cNvPr id="3" name="Title 2"/>
          <p:cNvSpPr>
            <a:spLocks noGrp="1"/>
          </p:cNvSpPr>
          <p:nvPr>
            <p:ph type="title"/>
          </p:nvPr>
        </p:nvSpPr>
        <p:spPr/>
        <p:txBody>
          <a:bodyPr/>
          <a:lstStyle/>
          <a:p>
            <a:endParaRPr lang="en-US"/>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8580474-588B-541B-E57C-5855CC562CF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1719263"/>
            <a:ext cx="8712968" cy="4406900"/>
          </a:xfrm>
          <a:solidFill>
            <a:schemeClr val="accent1">
              <a:alpha val="52000"/>
            </a:schemeClr>
          </a:solidFill>
        </p:spPr>
      </p:pic>
      <p:sp>
        <p:nvSpPr>
          <p:cNvPr id="3" name="Title 2">
            <a:extLst>
              <a:ext uri="{FF2B5EF4-FFF2-40B4-BE49-F238E27FC236}">
                <a16:creationId xmlns:a16="http://schemas.microsoft.com/office/drawing/2014/main" id="{94F44C8F-AB83-2D50-E8CE-9E6B74D32F02}"/>
              </a:ext>
            </a:extLst>
          </p:cNvPr>
          <p:cNvSpPr>
            <a:spLocks noGrp="1"/>
          </p:cNvSpPr>
          <p:nvPr>
            <p:ph type="title"/>
          </p:nvPr>
        </p:nvSpPr>
        <p:spPr/>
        <p:txBody>
          <a:bodyPr/>
          <a:lstStyle/>
          <a:p>
            <a:endParaRPr lang="en-IN"/>
          </a:p>
        </p:txBody>
      </p:sp>
    </p:spTree>
    <p:extLst>
      <p:ext uri="{BB962C8B-B14F-4D97-AF65-F5344CB8AC3E}">
        <p14:creationId xmlns:p14="http://schemas.microsoft.com/office/powerpoint/2010/main" val="243184452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sz="3200" dirty="0">
                <a:latin typeface="Algerian" pitchFamily="82" charset="0"/>
              </a:rPr>
              <a:t>tdscpc.gov.in</a:t>
            </a:r>
            <a:br>
              <a:rPr lang="en-IN" sz="3200" dirty="0">
                <a:latin typeface="Algerian" pitchFamily="82" charset="0"/>
              </a:rPr>
            </a:br>
            <a:r>
              <a:rPr lang="en-IN" dirty="0">
                <a:latin typeface="Algerian" pitchFamily="82" charset="0"/>
              </a:rPr>
              <a:t>DASHBOARD</a:t>
            </a:r>
            <a:endParaRPr lang="en-IN" sz="3200" dirty="0"/>
          </a:p>
        </p:txBody>
      </p:sp>
      <p:pic>
        <p:nvPicPr>
          <p:cNvPr id="165890" name="Picture 2"/>
          <p:cNvPicPr>
            <a:picLocks noGrp="1" noChangeAspect="1" noChangeArrowheads="1"/>
          </p:cNvPicPr>
          <p:nvPr>
            <p:ph idx="1"/>
          </p:nvPr>
        </p:nvPicPr>
        <p:blipFill>
          <a:blip r:embed="rId3"/>
          <a:srcRect/>
          <a:stretch>
            <a:fillRect/>
          </a:stretch>
        </p:blipFill>
        <p:spPr bwMode="auto">
          <a:xfrm>
            <a:off x="381000" y="1791347"/>
            <a:ext cx="8407400" cy="4262732"/>
          </a:xfrm>
          <a:prstGeom prst="rect">
            <a:avLst/>
          </a:prstGeom>
          <a:noFill/>
          <a:ln w="9525">
            <a:noFill/>
            <a:miter lim="800000"/>
            <a:headEnd/>
            <a:tailEnd/>
          </a:ln>
          <a:effectLst/>
        </p:spPr>
      </p:pic>
    </p:spTree>
    <p:extLst>
      <p:ext uri="{BB962C8B-B14F-4D97-AF65-F5344CB8AC3E}">
        <p14:creationId xmlns:p14="http://schemas.microsoft.com/office/powerpoint/2010/main" val="77152855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IN" dirty="0">
                <a:latin typeface="Algerian" pitchFamily="82" charset="0"/>
              </a:rPr>
              <a:t>tdscpc.gov.in</a:t>
            </a:r>
            <a:br>
              <a:rPr lang="en-IN" dirty="0">
                <a:latin typeface="Algerian" pitchFamily="82" charset="0"/>
              </a:rPr>
            </a:br>
            <a:r>
              <a:rPr lang="en-IN" dirty="0">
                <a:latin typeface="Algerian" pitchFamily="82" charset="0"/>
              </a:rPr>
              <a:t>DASHBOARD</a:t>
            </a:r>
            <a:endParaRPr lang="en-US" dirty="0"/>
          </a:p>
        </p:txBody>
      </p:sp>
      <p:pic>
        <p:nvPicPr>
          <p:cNvPr id="166914" name="Picture 2"/>
          <p:cNvPicPr>
            <a:picLocks noGrp="1" noChangeAspect="1" noChangeArrowheads="1"/>
          </p:cNvPicPr>
          <p:nvPr>
            <p:ph idx="1"/>
          </p:nvPr>
        </p:nvPicPr>
        <p:blipFill>
          <a:blip r:embed="rId2"/>
          <a:srcRect/>
          <a:stretch>
            <a:fillRect/>
          </a:stretch>
        </p:blipFill>
        <p:spPr bwMode="auto">
          <a:xfrm>
            <a:off x="381000" y="1791259"/>
            <a:ext cx="8407400" cy="4262907"/>
          </a:xfrm>
          <a:prstGeom prst="rect">
            <a:avLst/>
          </a:prstGeom>
          <a:noFill/>
          <a:ln w="9525">
            <a:noFill/>
            <a:miter lim="800000"/>
            <a:headEnd/>
            <a:tailEnd/>
          </a:ln>
          <a:effec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IN" dirty="0">
                <a:latin typeface="Algerian" pitchFamily="82" charset="0"/>
              </a:rPr>
              <a:t>tdscpc.gov.in - </a:t>
            </a:r>
            <a:br>
              <a:rPr lang="en-IN" dirty="0">
                <a:latin typeface="Algerian" pitchFamily="82" charset="0"/>
              </a:rPr>
            </a:br>
            <a:r>
              <a:rPr lang="en-IN" dirty="0">
                <a:latin typeface="Algerian" pitchFamily="82" charset="0"/>
              </a:rPr>
              <a:t>STATEMENT/PAYMENTS</a:t>
            </a:r>
            <a:endParaRPr lang="en-US" dirty="0"/>
          </a:p>
        </p:txBody>
      </p:sp>
      <p:pic>
        <p:nvPicPr>
          <p:cNvPr id="6" name="Content Placeholder 5">
            <a:extLst>
              <a:ext uri="{FF2B5EF4-FFF2-40B4-BE49-F238E27FC236}">
                <a16:creationId xmlns:a16="http://schemas.microsoft.com/office/drawing/2014/main" id="{AFE357EA-5AA8-4C19-491F-AA9AC63D66C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1719263"/>
            <a:ext cx="8784976" cy="4406900"/>
          </a:xfrm>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6D83629-4E9D-9DFC-6AA9-C5E0F20B0E8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1719263"/>
            <a:ext cx="8784975" cy="4406900"/>
          </a:xfrm>
        </p:spPr>
      </p:pic>
      <p:sp>
        <p:nvSpPr>
          <p:cNvPr id="3" name="Title 2">
            <a:extLst>
              <a:ext uri="{FF2B5EF4-FFF2-40B4-BE49-F238E27FC236}">
                <a16:creationId xmlns:a16="http://schemas.microsoft.com/office/drawing/2014/main" id="{94B47BF6-5D5F-DCA8-AD18-FE6ECB036A69}"/>
              </a:ext>
            </a:extLst>
          </p:cNvPr>
          <p:cNvSpPr>
            <a:spLocks noGrp="1"/>
          </p:cNvSpPr>
          <p:nvPr>
            <p:ph type="title"/>
          </p:nvPr>
        </p:nvSpPr>
        <p:spPr/>
        <p:txBody>
          <a:bodyPr/>
          <a:lstStyle/>
          <a:p>
            <a:r>
              <a:rPr lang="en-IN" dirty="0">
                <a:latin typeface="Algerian" pitchFamily="82" charset="0"/>
              </a:rPr>
              <a:t>tdscpc.gov.in </a:t>
            </a:r>
            <a:br>
              <a:rPr lang="en-IN" dirty="0">
                <a:latin typeface="Algerian" pitchFamily="82" charset="0"/>
              </a:rPr>
            </a:br>
            <a:r>
              <a:rPr lang="en-IN" dirty="0">
                <a:latin typeface="Algerian" pitchFamily="82" charset="0"/>
              </a:rPr>
              <a:t>DEFAULTS</a:t>
            </a:r>
            <a:endParaRPr lang="en-IN" dirty="0"/>
          </a:p>
        </p:txBody>
      </p:sp>
    </p:spTree>
    <p:extLst>
      <p:ext uri="{BB962C8B-B14F-4D97-AF65-F5344CB8AC3E}">
        <p14:creationId xmlns:p14="http://schemas.microsoft.com/office/powerpoint/2010/main" val="18372589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85720" y="1628775"/>
          <a:ext cx="8643999" cy="4695825"/>
        </p:xfrm>
        <a:graphic>
          <a:graphicData uri="http://schemas.openxmlformats.org/drawingml/2006/table">
            <a:tbl>
              <a:tblPr/>
              <a:tblGrid>
                <a:gridCol w="930296">
                  <a:extLst>
                    <a:ext uri="{9D8B030D-6E8A-4147-A177-3AD203B41FA5}">
                      <a16:colId xmlns:a16="http://schemas.microsoft.com/office/drawing/2014/main" val="20000"/>
                    </a:ext>
                  </a:extLst>
                </a:gridCol>
                <a:gridCol w="930296">
                  <a:extLst>
                    <a:ext uri="{9D8B030D-6E8A-4147-A177-3AD203B41FA5}">
                      <a16:colId xmlns:a16="http://schemas.microsoft.com/office/drawing/2014/main" val="20001"/>
                    </a:ext>
                  </a:extLst>
                </a:gridCol>
                <a:gridCol w="1298538">
                  <a:extLst>
                    <a:ext uri="{9D8B030D-6E8A-4147-A177-3AD203B41FA5}">
                      <a16:colId xmlns:a16="http://schemas.microsoft.com/office/drawing/2014/main" val="20002"/>
                    </a:ext>
                  </a:extLst>
                </a:gridCol>
                <a:gridCol w="5484869">
                  <a:extLst>
                    <a:ext uri="{9D8B030D-6E8A-4147-A177-3AD203B41FA5}">
                      <a16:colId xmlns:a16="http://schemas.microsoft.com/office/drawing/2014/main" val="20003"/>
                    </a:ext>
                  </a:extLst>
                </a:gridCol>
              </a:tblGrid>
              <a:tr h="723900">
                <a:tc>
                  <a:txBody>
                    <a:bodyPr/>
                    <a:lstStyle/>
                    <a:p>
                      <a:pPr algn="ctr" fontAlgn="b"/>
                      <a:r>
                        <a:rPr lang="en-US" sz="1900" b="0" i="0" u="none" strike="noStrike" dirty="0">
                          <a:solidFill>
                            <a:srgbClr val="000000"/>
                          </a:solidFill>
                          <a:latin typeface="Cambria" pitchFamily="18" charset="0"/>
                          <a:ea typeface="Cambria" pitchFamily="18" charset="0"/>
                        </a:rPr>
                        <a:t>Section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900" b="0" i="0" u="none" strike="noStrike" dirty="0">
                          <a:solidFill>
                            <a:srgbClr val="000000"/>
                          </a:solidFill>
                          <a:latin typeface="Cambria" pitchFamily="18" charset="0"/>
                          <a:ea typeface="Cambria" pitchFamily="18" charset="0"/>
                        </a:rPr>
                        <a:t>Form 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900" b="0" i="0" u="none" strike="noStrike">
                          <a:solidFill>
                            <a:srgbClr val="000000"/>
                          </a:solidFill>
                          <a:latin typeface="Cambria" pitchFamily="18" charset="0"/>
                          <a:ea typeface="Cambria" pitchFamily="18" charset="0"/>
                        </a:rPr>
                        <a:t>TDS Certificate 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900" b="0" i="0" u="none" strike="noStrike" dirty="0">
                          <a:solidFill>
                            <a:srgbClr val="000000"/>
                          </a:solidFill>
                          <a:latin typeface="Cambria" pitchFamily="18" charset="0"/>
                          <a:ea typeface="Cambria" pitchFamily="18" charset="0"/>
                        </a:rPr>
                        <a:t>Particulars</a:t>
                      </a:r>
                    </a:p>
                    <a:p>
                      <a:pPr algn="ctr" fontAlgn="b"/>
                      <a:endParaRPr lang="en-US" sz="1900" b="0" i="0" u="none" strike="noStrike" dirty="0">
                        <a:solidFill>
                          <a:srgbClr val="000000"/>
                        </a:solidFill>
                        <a:latin typeface="Cambria" pitchFamily="18" charset="0"/>
                        <a:ea typeface="Cambria" pitchFamily="18"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71500">
                <a:tc>
                  <a:txBody>
                    <a:bodyPr/>
                    <a:lstStyle/>
                    <a:p>
                      <a:pPr algn="ctr" fontAlgn="b"/>
                      <a:r>
                        <a:rPr lang="en-US" sz="1900" b="0" i="0" u="none" strike="noStrike">
                          <a:solidFill>
                            <a:srgbClr val="000000"/>
                          </a:solidFill>
                          <a:latin typeface="Cambria" pitchFamily="18" charset="0"/>
                          <a:ea typeface="Cambria" pitchFamily="18" charset="0"/>
                        </a:rPr>
                        <a:t>194IA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900" b="0" i="0" u="none" strike="noStrike">
                          <a:solidFill>
                            <a:srgbClr val="000000"/>
                          </a:solidFill>
                          <a:latin typeface="Cambria" pitchFamily="18" charset="0"/>
                          <a:ea typeface="Cambria" pitchFamily="18" charset="0"/>
                        </a:rPr>
                        <a:t>26QB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900" b="0" i="0" u="none" strike="noStrike" dirty="0">
                          <a:solidFill>
                            <a:srgbClr val="000000"/>
                          </a:solidFill>
                          <a:latin typeface="Cambria" pitchFamily="18" charset="0"/>
                          <a:ea typeface="Cambria" pitchFamily="18" charset="0"/>
                        </a:rPr>
                        <a:t>Form No.16B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2000" dirty="0">
                          <a:latin typeface="Cambria" pitchFamily="18" charset="0"/>
                          <a:ea typeface="Cambria" pitchFamily="18" charset="0"/>
                        </a:rPr>
                        <a:t>TDS on Sale of Property </a:t>
                      </a:r>
                      <a:r>
                        <a:rPr lang="en-GB" sz="1900" b="0" i="0" u="none" strike="noStrike" dirty="0">
                          <a:solidFill>
                            <a:srgbClr val="000000"/>
                          </a:solidFill>
                          <a:latin typeface="Cambria" pitchFamily="18" charset="0"/>
                          <a:ea typeface="Cambria" pitchFamily="18" charset="0"/>
                        </a:rPr>
                        <a:t>Transfer of immovable Property other than Agricultural Land consideration of which is equal to or in excess of Rs. 50,00,000/-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71500">
                <a:tc>
                  <a:txBody>
                    <a:bodyPr/>
                    <a:lstStyle/>
                    <a:p>
                      <a:pPr algn="ctr" fontAlgn="b"/>
                      <a:r>
                        <a:rPr lang="en-US" sz="1900" b="0" i="0" u="none" strike="noStrike" dirty="0">
                          <a:solidFill>
                            <a:srgbClr val="000000"/>
                          </a:solidFill>
                          <a:latin typeface="Cambria" pitchFamily="18" charset="0"/>
                          <a:ea typeface="Cambria" pitchFamily="18" charset="0"/>
                        </a:rPr>
                        <a:t>194IB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900" b="0" i="0" u="none" strike="noStrike">
                          <a:solidFill>
                            <a:srgbClr val="000000"/>
                          </a:solidFill>
                          <a:latin typeface="Cambria" pitchFamily="18" charset="0"/>
                          <a:ea typeface="Cambria" pitchFamily="18" charset="0"/>
                        </a:rPr>
                        <a:t>26QC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900" b="0" i="0" u="none" strike="noStrike">
                          <a:solidFill>
                            <a:srgbClr val="000000"/>
                          </a:solidFill>
                          <a:latin typeface="Cambria" pitchFamily="18" charset="0"/>
                          <a:ea typeface="Cambria" pitchFamily="18" charset="0"/>
                        </a:rPr>
                        <a:t>Form No.16C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900" b="0" i="0" u="none" strike="noStrike" dirty="0">
                          <a:solidFill>
                            <a:srgbClr val="000000"/>
                          </a:solidFill>
                          <a:latin typeface="Cambria" pitchFamily="18" charset="0"/>
                          <a:ea typeface="Cambria" pitchFamily="18" charset="0"/>
                        </a:rPr>
                        <a:t>Rent paid under lease, sub-lease, tenancy or any other agreement for use of a land or building or both. Deduct if amount exceeds ₹ 50,000/- per month or part of month.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62000">
                <a:tc>
                  <a:txBody>
                    <a:bodyPr/>
                    <a:lstStyle/>
                    <a:p>
                      <a:pPr algn="ctr" fontAlgn="b"/>
                      <a:r>
                        <a:rPr lang="en-US" sz="1900" b="0" i="0" u="none" strike="noStrike">
                          <a:solidFill>
                            <a:srgbClr val="000000"/>
                          </a:solidFill>
                          <a:latin typeface="Cambria" pitchFamily="18" charset="0"/>
                          <a:ea typeface="Cambria" pitchFamily="18" charset="0"/>
                        </a:rPr>
                        <a:t>194M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900" b="0" i="0" u="none" strike="noStrike">
                          <a:solidFill>
                            <a:srgbClr val="000000"/>
                          </a:solidFill>
                          <a:latin typeface="Cambria" pitchFamily="18" charset="0"/>
                          <a:ea typeface="Cambria" pitchFamily="18" charset="0"/>
                        </a:rPr>
                        <a:t>26QD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900" b="0" i="0" u="none" strike="noStrike" dirty="0">
                          <a:solidFill>
                            <a:srgbClr val="000000"/>
                          </a:solidFill>
                          <a:latin typeface="Cambria" pitchFamily="18" charset="0"/>
                          <a:ea typeface="Cambria" pitchFamily="18" charset="0"/>
                        </a:rPr>
                        <a:t>Form 16A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900" b="0" i="0" u="none" strike="noStrike" dirty="0">
                          <a:solidFill>
                            <a:srgbClr val="000000"/>
                          </a:solidFill>
                          <a:latin typeface="Cambria" pitchFamily="18" charset="0"/>
                          <a:ea typeface="Cambria" pitchFamily="18" charset="0"/>
                        </a:rPr>
                        <a:t>Payment made for carrying out any work in pursuance of contract or commission or brokerage or fees for professional services in excess of Rs. 50 </a:t>
                      </a:r>
                      <a:r>
                        <a:rPr lang="en-GB" sz="1900" b="0" i="0" u="none" strike="noStrike" dirty="0" err="1">
                          <a:solidFill>
                            <a:srgbClr val="000000"/>
                          </a:solidFill>
                          <a:latin typeface="Cambria" pitchFamily="18" charset="0"/>
                          <a:ea typeface="Cambria" pitchFamily="18" charset="0"/>
                        </a:rPr>
                        <a:t>lakhs</a:t>
                      </a:r>
                      <a:r>
                        <a:rPr lang="en-GB" sz="1900" b="0" i="0" u="none" strike="noStrike" dirty="0">
                          <a:solidFill>
                            <a:srgbClr val="000000"/>
                          </a:solidFill>
                          <a:latin typeface="Cambria" pitchFamily="18" charset="0"/>
                          <a:ea typeface="Cambria" pitchFamily="18" charset="0"/>
                        </a:rPr>
                        <a:t> </a:t>
                      </a:r>
                      <a:r>
                        <a:rPr lang="en-GB" sz="1900" b="0" i="0" u="none" strike="noStrike" dirty="0" err="1">
                          <a:solidFill>
                            <a:srgbClr val="000000"/>
                          </a:solidFill>
                          <a:latin typeface="Cambria" pitchFamily="18" charset="0"/>
                          <a:ea typeface="Cambria" pitchFamily="18" charset="0"/>
                        </a:rPr>
                        <a:t>p.a</a:t>
                      </a:r>
                      <a:endParaRPr lang="en-GB" sz="1900" b="0" i="0" u="none" strike="noStrike" dirty="0">
                        <a:solidFill>
                          <a:srgbClr val="000000"/>
                        </a:solidFill>
                        <a:latin typeface="Cambria" pitchFamily="18" charset="0"/>
                        <a:ea typeface="Cambria" pitchFamily="18"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81000">
                <a:tc>
                  <a:txBody>
                    <a:bodyPr/>
                    <a:lstStyle/>
                    <a:p>
                      <a:pPr algn="ctr" fontAlgn="b"/>
                      <a:r>
                        <a:rPr lang="en-US" sz="1900" b="0" i="0" u="none" strike="noStrike">
                          <a:solidFill>
                            <a:srgbClr val="000000"/>
                          </a:solidFill>
                          <a:latin typeface="Cambria" pitchFamily="18" charset="0"/>
                          <a:ea typeface="Cambria" pitchFamily="18" charset="0"/>
                        </a:rPr>
                        <a:t>194S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900" b="0" i="0" u="none" strike="noStrike" dirty="0">
                          <a:solidFill>
                            <a:srgbClr val="000000"/>
                          </a:solidFill>
                          <a:latin typeface="Cambria" pitchFamily="18" charset="0"/>
                          <a:ea typeface="Cambria" pitchFamily="18" charset="0"/>
                        </a:rPr>
                        <a:t>26QE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900" b="0" i="0" u="none" strike="noStrike">
                          <a:solidFill>
                            <a:srgbClr val="000000"/>
                          </a:solidFill>
                          <a:latin typeface="Cambria" pitchFamily="18" charset="0"/>
                          <a:ea typeface="Cambria"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900" b="0" i="0" u="none" strike="noStrike" dirty="0">
                          <a:solidFill>
                            <a:srgbClr val="000000"/>
                          </a:solidFill>
                          <a:latin typeface="Cambria" pitchFamily="18" charset="0"/>
                          <a:ea typeface="Cambria" pitchFamily="18" charset="0"/>
                        </a:rPr>
                        <a:t>Form FY 2022- TDS on Transfer of Virtual Digital Asset (Crypto Currency)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5" name="Title 2"/>
          <p:cNvSpPr>
            <a:spLocks noGrp="1"/>
          </p:cNvSpPr>
          <p:nvPr>
            <p:ph type="title"/>
          </p:nvPr>
        </p:nvSpPr>
        <p:spPr>
          <a:xfrm>
            <a:off x="381000" y="355600"/>
            <a:ext cx="8382000" cy="1054100"/>
          </a:xfrm>
        </p:spPr>
        <p:txBody>
          <a:bodyPr/>
          <a:lstStyle/>
          <a:p>
            <a:r>
              <a:rPr lang="en-IN" dirty="0">
                <a:latin typeface="Algerian" pitchFamily="82" charset="0"/>
              </a:rPr>
              <a:t>CASES WHERE TDS RETURN IS FILED WITHOUT TAN NUMBER</a:t>
            </a:r>
            <a:endParaRPr lang="en-US" dirty="0">
              <a:latin typeface="Algerian" pitchFamily="82" charset="0"/>
            </a:endParaRPr>
          </a:p>
        </p:txBody>
      </p:sp>
    </p:spTree>
    <p:extLst>
      <p:ext uri="{BB962C8B-B14F-4D97-AF65-F5344CB8AC3E}">
        <p14:creationId xmlns:p14="http://schemas.microsoft.com/office/powerpoint/2010/main" val="223620656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DC4187C-EA33-1D91-149C-D7CBA0D0357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1719263"/>
            <a:ext cx="8784975" cy="4406900"/>
          </a:xfrm>
        </p:spPr>
      </p:pic>
      <p:sp>
        <p:nvSpPr>
          <p:cNvPr id="3" name="Title 2">
            <a:extLst>
              <a:ext uri="{FF2B5EF4-FFF2-40B4-BE49-F238E27FC236}">
                <a16:creationId xmlns:a16="http://schemas.microsoft.com/office/drawing/2014/main" id="{E575A958-536B-7038-313D-E9FDC4A8BCAE}"/>
              </a:ext>
            </a:extLst>
          </p:cNvPr>
          <p:cNvSpPr>
            <a:spLocks noGrp="1"/>
          </p:cNvSpPr>
          <p:nvPr>
            <p:ph type="title"/>
          </p:nvPr>
        </p:nvSpPr>
        <p:spPr/>
        <p:txBody>
          <a:bodyPr/>
          <a:lstStyle/>
          <a:p>
            <a:endParaRPr lang="en-IN"/>
          </a:p>
        </p:txBody>
      </p:sp>
    </p:spTree>
    <p:extLst>
      <p:ext uri="{BB962C8B-B14F-4D97-AF65-F5344CB8AC3E}">
        <p14:creationId xmlns:p14="http://schemas.microsoft.com/office/powerpoint/2010/main" val="100813564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17D5609-11A8-3839-0BEE-43E46799F4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1719263"/>
            <a:ext cx="8784975" cy="4406900"/>
          </a:xfrm>
        </p:spPr>
      </p:pic>
      <p:sp>
        <p:nvSpPr>
          <p:cNvPr id="3" name="Title 2">
            <a:extLst>
              <a:ext uri="{FF2B5EF4-FFF2-40B4-BE49-F238E27FC236}">
                <a16:creationId xmlns:a16="http://schemas.microsoft.com/office/drawing/2014/main" id="{5470FB6F-6200-A652-6AE7-0FEACD5A33C3}"/>
              </a:ext>
            </a:extLst>
          </p:cNvPr>
          <p:cNvSpPr>
            <a:spLocks noGrp="1"/>
          </p:cNvSpPr>
          <p:nvPr>
            <p:ph type="title"/>
          </p:nvPr>
        </p:nvSpPr>
        <p:spPr/>
        <p:txBody>
          <a:bodyPr/>
          <a:lstStyle/>
          <a:p>
            <a:r>
              <a:rPr lang="en-IN" dirty="0">
                <a:latin typeface="Algerian" pitchFamily="82" charset="0"/>
              </a:rPr>
              <a:t>tdscpc.gov.in </a:t>
            </a:r>
            <a:br>
              <a:rPr lang="en-IN" dirty="0">
                <a:latin typeface="Algerian" pitchFamily="82" charset="0"/>
              </a:rPr>
            </a:br>
            <a:r>
              <a:rPr lang="en-IN" dirty="0">
                <a:latin typeface="Algerian" pitchFamily="82" charset="0"/>
              </a:rPr>
              <a:t>FORMS</a:t>
            </a:r>
            <a:endParaRPr lang="en-IN" dirty="0"/>
          </a:p>
        </p:txBody>
      </p:sp>
    </p:spTree>
    <p:extLst>
      <p:ext uri="{BB962C8B-B14F-4D97-AF65-F5344CB8AC3E}">
        <p14:creationId xmlns:p14="http://schemas.microsoft.com/office/powerpoint/2010/main" val="352568812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CD77838-3237-213B-753A-DBCF9F581EF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6088" y="1719263"/>
            <a:ext cx="7617224" cy="4406900"/>
          </a:xfrm>
        </p:spPr>
      </p:pic>
      <p:sp>
        <p:nvSpPr>
          <p:cNvPr id="3" name="Title 2">
            <a:extLst>
              <a:ext uri="{FF2B5EF4-FFF2-40B4-BE49-F238E27FC236}">
                <a16:creationId xmlns:a16="http://schemas.microsoft.com/office/drawing/2014/main" id="{EDFDDB40-53E9-ADCF-6D2E-5A2FDFD4450A}"/>
              </a:ext>
            </a:extLst>
          </p:cNvPr>
          <p:cNvSpPr>
            <a:spLocks noGrp="1"/>
          </p:cNvSpPr>
          <p:nvPr>
            <p:ph type="title"/>
          </p:nvPr>
        </p:nvSpPr>
        <p:spPr/>
        <p:txBody>
          <a:bodyPr/>
          <a:lstStyle/>
          <a:p>
            <a:r>
              <a:rPr lang="en-IN" dirty="0">
                <a:latin typeface="Algerian" pitchFamily="82" charset="0"/>
              </a:rPr>
              <a:t>tdscpc.gov.in </a:t>
            </a:r>
            <a:br>
              <a:rPr lang="en-IN" dirty="0">
                <a:latin typeface="Algerian" pitchFamily="82" charset="0"/>
              </a:rPr>
            </a:br>
            <a:r>
              <a:rPr lang="en-IN" dirty="0">
                <a:latin typeface="Algerian" pitchFamily="82" charset="0"/>
              </a:rPr>
              <a:t>DOWNLOADS</a:t>
            </a:r>
            <a:endParaRPr lang="en-IN" dirty="0"/>
          </a:p>
        </p:txBody>
      </p:sp>
    </p:spTree>
    <p:extLst>
      <p:ext uri="{BB962C8B-B14F-4D97-AF65-F5344CB8AC3E}">
        <p14:creationId xmlns:p14="http://schemas.microsoft.com/office/powerpoint/2010/main" val="289958007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710B602-2F64-4AAE-1116-BF6035A8F9E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3531" y="1719263"/>
            <a:ext cx="7502337" cy="4406900"/>
          </a:xfrm>
        </p:spPr>
      </p:pic>
      <p:sp>
        <p:nvSpPr>
          <p:cNvPr id="3" name="Title 2">
            <a:extLst>
              <a:ext uri="{FF2B5EF4-FFF2-40B4-BE49-F238E27FC236}">
                <a16:creationId xmlns:a16="http://schemas.microsoft.com/office/drawing/2014/main" id="{E8B8003D-4E74-BBFF-FDA1-B71D27D5324F}"/>
              </a:ext>
            </a:extLst>
          </p:cNvPr>
          <p:cNvSpPr>
            <a:spLocks noGrp="1"/>
          </p:cNvSpPr>
          <p:nvPr>
            <p:ph type="title"/>
          </p:nvPr>
        </p:nvSpPr>
        <p:spPr/>
        <p:txBody>
          <a:bodyPr/>
          <a:lstStyle/>
          <a:p>
            <a:r>
              <a:rPr lang="en-IN" dirty="0">
                <a:latin typeface="Algerian" pitchFamily="82" charset="0"/>
              </a:rPr>
              <a:t>tdscpc.gov.in </a:t>
            </a:r>
            <a:br>
              <a:rPr lang="en-IN" dirty="0">
                <a:latin typeface="Algerian" pitchFamily="82" charset="0"/>
              </a:rPr>
            </a:br>
            <a:r>
              <a:rPr lang="en-IN" dirty="0">
                <a:latin typeface="Algerian" pitchFamily="82" charset="0"/>
              </a:rPr>
              <a:t>PROFILE</a:t>
            </a:r>
            <a:endParaRPr lang="en-IN" dirty="0"/>
          </a:p>
        </p:txBody>
      </p:sp>
    </p:spTree>
    <p:extLst>
      <p:ext uri="{BB962C8B-B14F-4D97-AF65-F5344CB8AC3E}">
        <p14:creationId xmlns:p14="http://schemas.microsoft.com/office/powerpoint/2010/main" val="286870267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Algerian" pitchFamily="82" charset="0"/>
              </a:rPr>
              <a:t>ONLINE CORRECTIONS</a:t>
            </a:r>
          </a:p>
        </p:txBody>
      </p:sp>
      <p:pic>
        <p:nvPicPr>
          <p:cNvPr id="9218" name="Picture 2"/>
          <p:cNvPicPr>
            <a:picLocks noGrp="1" noChangeAspect="1" noChangeArrowheads="1"/>
          </p:cNvPicPr>
          <p:nvPr>
            <p:ph idx="1"/>
          </p:nvPr>
        </p:nvPicPr>
        <p:blipFill>
          <a:blip r:embed="rId2" cstate="print"/>
          <a:srcRect/>
          <a:stretch>
            <a:fillRect/>
          </a:stretch>
        </p:blipFill>
        <p:spPr bwMode="auto">
          <a:xfrm>
            <a:off x="0" y="1600200"/>
            <a:ext cx="9144000" cy="5257799"/>
          </a:xfrm>
          <a:prstGeom prst="rect">
            <a:avLst/>
          </a:prstGeom>
          <a:noFill/>
          <a:ln w="9525">
            <a:noFill/>
            <a:miter lim="800000"/>
            <a:headEnd/>
            <a:tailEnd/>
          </a:ln>
          <a:effec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Algerian" pitchFamily="82" charset="0"/>
              </a:rPr>
              <a:t>DEFAULT SUMMARY</a:t>
            </a:r>
            <a:endParaRPr lang="en-US" dirty="0"/>
          </a:p>
        </p:txBody>
      </p:sp>
      <p:pic>
        <p:nvPicPr>
          <p:cNvPr id="10242" name="Picture 2"/>
          <p:cNvPicPr>
            <a:picLocks noGrp="1" noChangeAspect="1" noChangeArrowheads="1"/>
          </p:cNvPicPr>
          <p:nvPr>
            <p:ph idx="1"/>
          </p:nvPr>
        </p:nvPicPr>
        <p:blipFill>
          <a:blip r:embed="rId2" cstate="print"/>
          <a:srcRect/>
          <a:stretch>
            <a:fillRect/>
          </a:stretch>
        </p:blipFill>
        <p:spPr bwMode="auto">
          <a:xfrm>
            <a:off x="0" y="1719262"/>
            <a:ext cx="9144000" cy="5045531"/>
          </a:xfrm>
          <a:prstGeom prst="rect">
            <a:avLst/>
          </a:prstGeom>
          <a:noFill/>
          <a:ln w="9525">
            <a:noFill/>
            <a:miter lim="800000"/>
            <a:headEnd/>
            <a:tailEnd/>
          </a:ln>
          <a:effectLst/>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Algerian" pitchFamily="82" charset="0"/>
              </a:rPr>
              <a:t>DEFAULT SUMMARY</a:t>
            </a:r>
          </a:p>
        </p:txBody>
      </p:sp>
      <p:pic>
        <p:nvPicPr>
          <p:cNvPr id="4" name="Content Placeholder 3"/>
          <p:cNvPicPr>
            <a:picLocks noGrp="1" noChangeAspect="1" noChangeArrowheads="1"/>
          </p:cNvPicPr>
          <p:nvPr>
            <p:ph idx="1"/>
          </p:nvPr>
        </p:nvPicPr>
        <p:blipFill>
          <a:blip r:embed="rId2" cstate="print"/>
          <a:srcRect t="4167" r="24499" b="4868"/>
          <a:stretch>
            <a:fillRect/>
          </a:stretch>
        </p:blipFill>
        <p:spPr bwMode="auto">
          <a:xfrm>
            <a:off x="228600" y="1600201"/>
            <a:ext cx="8610600" cy="4724399"/>
          </a:xfrm>
          <a:prstGeom prst="rect">
            <a:avLst/>
          </a:prstGeom>
          <a:noFill/>
          <a:ln w="9525">
            <a:noFill/>
            <a:miter lim="800000"/>
            <a:headEnd/>
            <a:tailEnd/>
          </a:ln>
          <a:effectLst/>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Algerian" pitchFamily="82" charset="0"/>
              </a:rPr>
              <a:t>REQUEST FOR CORRECTIONS</a:t>
            </a:r>
          </a:p>
        </p:txBody>
      </p:sp>
      <p:pic>
        <p:nvPicPr>
          <p:cNvPr id="12290" name="Picture 2"/>
          <p:cNvPicPr>
            <a:picLocks noGrp="1" noChangeAspect="1" noChangeArrowheads="1"/>
          </p:cNvPicPr>
          <p:nvPr>
            <p:ph idx="1"/>
          </p:nvPr>
        </p:nvPicPr>
        <p:blipFill>
          <a:blip r:embed="rId2" cstate="print"/>
          <a:srcRect/>
          <a:stretch>
            <a:fillRect/>
          </a:stretch>
        </p:blipFill>
        <p:spPr bwMode="auto">
          <a:xfrm>
            <a:off x="0" y="1719263"/>
            <a:ext cx="9144000" cy="5090182"/>
          </a:xfrm>
          <a:prstGeom prst="rect">
            <a:avLst/>
          </a:prstGeom>
          <a:noFill/>
          <a:ln w="9525">
            <a:noFill/>
            <a:miter lim="800000"/>
            <a:headEnd/>
            <a:tailEnd/>
          </a:ln>
          <a:effectLst/>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Algerian" pitchFamily="82" charset="0"/>
              </a:rPr>
              <a:t>REQUEST FOR CORRECTIONS</a:t>
            </a:r>
            <a:endParaRPr lang="en-US" dirty="0"/>
          </a:p>
        </p:txBody>
      </p:sp>
      <p:pic>
        <p:nvPicPr>
          <p:cNvPr id="13314" name="Picture 2"/>
          <p:cNvPicPr>
            <a:picLocks noGrp="1" noChangeAspect="1" noChangeArrowheads="1"/>
          </p:cNvPicPr>
          <p:nvPr>
            <p:ph idx="1"/>
          </p:nvPr>
        </p:nvPicPr>
        <p:blipFill>
          <a:blip r:embed="rId2" cstate="print"/>
          <a:srcRect b="14829"/>
          <a:stretch>
            <a:fillRect/>
          </a:stretch>
        </p:blipFill>
        <p:spPr bwMode="auto">
          <a:xfrm>
            <a:off x="0" y="1719263"/>
            <a:ext cx="9144000" cy="4376737"/>
          </a:xfrm>
          <a:prstGeom prst="rect">
            <a:avLst/>
          </a:prstGeom>
          <a:noFill/>
          <a:ln w="9525">
            <a:noFill/>
            <a:miter lim="800000"/>
            <a:headEnd/>
            <a:tailEnd/>
          </a:ln>
          <a:effectLst/>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Algerian" pitchFamily="82" charset="0"/>
              </a:rPr>
              <a:t>REQUEST FOR CORRECTIONS</a:t>
            </a:r>
            <a:endParaRPr lang="en-US" dirty="0"/>
          </a:p>
        </p:txBody>
      </p:sp>
      <p:pic>
        <p:nvPicPr>
          <p:cNvPr id="14338" name="Picture 2"/>
          <p:cNvPicPr>
            <a:picLocks noGrp="1" noChangeAspect="1" noChangeArrowheads="1"/>
          </p:cNvPicPr>
          <p:nvPr>
            <p:ph idx="1"/>
          </p:nvPr>
        </p:nvPicPr>
        <p:blipFill>
          <a:blip r:embed="rId2" cstate="print"/>
          <a:srcRect b="11863"/>
          <a:stretch>
            <a:fillRect/>
          </a:stretch>
        </p:blipFill>
        <p:spPr bwMode="auto">
          <a:xfrm>
            <a:off x="0" y="1719263"/>
            <a:ext cx="9144000" cy="4529137"/>
          </a:xfrm>
          <a:prstGeom prst="rect">
            <a:avLst/>
          </a:prstGeom>
          <a:noFill/>
          <a:ln w="9525">
            <a:noFill/>
            <a:miter lim="800000"/>
            <a:headEnd/>
            <a:tailEnd/>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5728"/>
            <a:ext cx="8786874" cy="1054100"/>
          </a:xfrm>
        </p:spPr>
        <p:txBody>
          <a:bodyPr/>
          <a:lstStyle/>
          <a:p>
            <a:r>
              <a:rPr lang="en-US" sz="3000" dirty="0" err="1">
                <a:latin typeface="Algerian" pitchFamily="82" charset="0"/>
              </a:rPr>
              <a:t>Tds</a:t>
            </a:r>
            <a:r>
              <a:rPr lang="en-US" sz="3000" dirty="0">
                <a:latin typeface="Algerian" pitchFamily="82" charset="0"/>
              </a:rPr>
              <a:t> On Purchase of property</a:t>
            </a:r>
            <a:br>
              <a:rPr lang="en-US" sz="3000" dirty="0">
                <a:latin typeface="Algerian" pitchFamily="82" charset="0"/>
              </a:rPr>
            </a:br>
            <a:r>
              <a:rPr lang="en-US" sz="3000" dirty="0">
                <a:latin typeface="Algerian" pitchFamily="82" charset="0"/>
              </a:rPr>
              <a:t>PAN LOGIN</a:t>
            </a:r>
            <a:br>
              <a:rPr lang="en-US" sz="3000" dirty="0">
                <a:latin typeface="Algerian" pitchFamily="82" charset="0"/>
              </a:rPr>
            </a:br>
            <a:r>
              <a:rPr lang="en-US" sz="3000" dirty="0">
                <a:latin typeface="Algerian" pitchFamily="82" charset="0"/>
              </a:rPr>
              <a:t> https://eportal.incometax.gov.in</a:t>
            </a:r>
          </a:p>
        </p:txBody>
      </p:sp>
      <p:pic>
        <p:nvPicPr>
          <p:cNvPr id="1026" name="Picture 2"/>
          <p:cNvPicPr>
            <a:picLocks noGrp="1" noChangeAspect="1" noChangeArrowheads="1"/>
          </p:cNvPicPr>
          <p:nvPr>
            <p:ph idx="1"/>
          </p:nvPr>
        </p:nvPicPr>
        <p:blipFill>
          <a:blip r:embed="rId2"/>
          <a:srcRect t="4104" r="305" b="16976"/>
          <a:stretch>
            <a:fillRect/>
          </a:stretch>
        </p:blipFill>
        <p:spPr bwMode="auto">
          <a:xfrm>
            <a:off x="65423" y="1785926"/>
            <a:ext cx="8828128" cy="3929090"/>
          </a:xfrm>
          <a:prstGeom prst="rect">
            <a:avLst/>
          </a:prstGeom>
          <a:noFill/>
          <a:ln w="9525">
            <a:noFill/>
            <a:miter lim="800000"/>
            <a:headEnd/>
            <a:tailEnd/>
          </a:ln>
          <a:effectLst/>
        </p:spPr>
      </p:pic>
    </p:spTree>
    <p:extLst>
      <p:ext uri="{BB962C8B-B14F-4D97-AF65-F5344CB8AC3E}">
        <p14:creationId xmlns:p14="http://schemas.microsoft.com/office/powerpoint/2010/main" val="309571470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Algerian" pitchFamily="82" charset="0"/>
              </a:rPr>
              <a:t>TRACK CORRECTION REQUEST</a:t>
            </a:r>
          </a:p>
        </p:txBody>
      </p:sp>
      <p:pic>
        <p:nvPicPr>
          <p:cNvPr id="15362" name="Picture 2"/>
          <p:cNvPicPr>
            <a:picLocks noGrp="1" noChangeAspect="1" noChangeArrowheads="1"/>
          </p:cNvPicPr>
          <p:nvPr>
            <p:ph idx="1"/>
          </p:nvPr>
        </p:nvPicPr>
        <p:blipFill>
          <a:blip r:embed="rId2" cstate="print"/>
          <a:srcRect/>
          <a:stretch>
            <a:fillRect/>
          </a:stretch>
        </p:blipFill>
        <p:spPr bwMode="auto">
          <a:xfrm>
            <a:off x="4506" y="1752600"/>
            <a:ext cx="9139494" cy="3329962"/>
          </a:xfrm>
          <a:prstGeom prst="rect">
            <a:avLst/>
          </a:prstGeom>
          <a:noFill/>
          <a:ln w="9525">
            <a:noFill/>
            <a:miter lim="800000"/>
            <a:headEnd/>
            <a:tailEnd/>
          </a:ln>
          <a:effectLst/>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Algerian" pitchFamily="82" charset="0"/>
              </a:rPr>
              <a:t>TRACK CORRECTION REQUEST</a:t>
            </a:r>
            <a:br>
              <a:rPr lang="en-US" dirty="0">
                <a:latin typeface="Algerian" pitchFamily="82" charset="0"/>
              </a:rPr>
            </a:br>
            <a:r>
              <a:rPr lang="en-US" dirty="0">
                <a:latin typeface="Algerian" pitchFamily="82" charset="0"/>
              </a:rPr>
              <a:t>WITH/WITHOUT DSC</a:t>
            </a:r>
            <a:endParaRPr lang="en-US" dirty="0"/>
          </a:p>
        </p:txBody>
      </p:sp>
      <p:pic>
        <p:nvPicPr>
          <p:cNvPr id="16386" name="Picture 2"/>
          <p:cNvPicPr>
            <a:picLocks noGrp="1" noChangeAspect="1" noChangeArrowheads="1"/>
          </p:cNvPicPr>
          <p:nvPr>
            <p:ph idx="1"/>
          </p:nvPr>
        </p:nvPicPr>
        <p:blipFill>
          <a:blip r:embed="rId2" cstate="print"/>
          <a:srcRect b="14829"/>
          <a:stretch>
            <a:fillRect/>
          </a:stretch>
        </p:blipFill>
        <p:spPr bwMode="auto">
          <a:xfrm>
            <a:off x="0" y="1719262"/>
            <a:ext cx="9144000" cy="4376738"/>
          </a:xfrm>
          <a:prstGeom prst="rect">
            <a:avLst/>
          </a:prstGeom>
          <a:noFill/>
          <a:ln w="9525">
            <a:noFill/>
            <a:miter lim="800000"/>
            <a:headEnd/>
            <a:tailEnd/>
          </a:ln>
          <a:effectLst/>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Algerian" pitchFamily="82" charset="0"/>
              </a:rPr>
              <a:t>TRACK CORRECTION REQUEST</a:t>
            </a:r>
            <a:endParaRPr lang="en-US" dirty="0"/>
          </a:p>
        </p:txBody>
      </p:sp>
      <p:pic>
        <p:nvPicPr>
          <p:cNvPr id="11270" name="Picture 6"/>
          <p:cNvPicPr>
            <a:picLocks noGrp="1" noChangeAspect="1" noChangeArrowheads="1"/>
          </p:cNvPicPr>
          <p:nvPr>
            <p:ph idx="1"/>
          </p:nvPr>
        </p:nvPicPr>
        <p:blipFill>
          <a:blip r:embed="rId2" cstate="print">
            <a:lum bright="-7000" contrast="23000"/>
          </a:blip>
          <a:srcRect l="1813" b="1643"/>
          <a:stretch>
            <a:fillRect/>
          </a:stretch>
        </p:blipFill>
        <p:spPr bwMode="auto">
          <a:xfrm>
            <a:off x="533400" y="1833154"/>
            <a:ext cx="8255000" cy="4110446"/>
          </a:xfrm>
          <a:prstGeom prst="rect">
            <a:avLst/>
          </a:prstGeom>
          <a:noFill/>
          <a:ln w="9525">
            <a:noFill/>
            <a:miter lim="800000"/>
            <a:headEnd/>
            <a:tailEnd/>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Algerian" pitchFamily="82" charset="0"/>
              </a:rPr>
              <a:t>ONE CHALLAN DETAILS AND THREE DEDUCTEE DETAILS</a:t>
            </a:r>
          </a:p>
        </p:txBody>
      </p:sp>
      <p:pic>
        <p:nvPicPr>
          <p:cNvPr id="19458" name="Picture 2"/>
          <p:cNvPicPr>
            <a:picLocks noGrp="1" noChangeAspect="1" noChangeArrowheads="1"/>
          </p:cNvPicPr>
          <p:nvPr>
            <p:ph idx="1"/>
          </p:nvPr>
        </p:nvPicPr>
        <p:blipFill>
          <a:blip r:embed="rId2" cstate="print">
            <a:lum bright="-11000" contrast="11000"/>
          </a:blip>
          <a:srcRect b="7073"/>
          <a:stretch>
            <a:fillRect/>
          </a:stretch>
        </p:blipFill>
        <p:spPr bwMode="auto">
          <a:xfrm>
            <a:off x="0" y="1719262"/>
            <a:ext cx="9144000" cy="4681538"/>
          </a:xfrm>
          <a:prstGeom prst="rect">
            <a:avLst/>
          </a:prstGeom>
          <a:noFill/>
          <a:ln w="9525">
            <a:noFill/>
            <a:miter lim="800000"/>
            <a:headEnd/>
            <a:tailEnd/>
          </a:ln>
          <a:effectLst/>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Algerian" pitchFamily="82" charset="0"/>
              </a:rPr>
              <a:t>TRACK CORRECTION REQUEST</a:t>
            </a:r>
            <a:endParaRPr lang="en-US" dirty="0"/>
          </a:p>
        </p:txBody>
      </p:sp>
      <p:pic>
        <p:nvPicPr>
          <p:cNvPr id="20482" name="Picture 2"/>
          <p:cNvPicPr>
            <a:picLocks noGrp="1" noChangeAspect="1" noChangeArrowheads="1"/>
          </p:cNvPicPr>
          <p:nvPr>
            <p:ph idx="1"/>
          </p:nvPr>
        </p:nvPicPr>
        <p:blipFill>
          <a:blip r:embed="rId2" cstate="print">
            <a:lum bright="-11000" contrast="11000"/>
          </a:blip>
          <a:srcRect b="14829"/>
          <a:stretch>
            <a:fillRect/>
          </a:stretch>
        </p:blipFill>
        <p:spPr bwMode="auto">
          <a:xfrm>
            <a:off x="-1" y="1719262"/>
            <a:ext cx="9144001" cy="4376738"/>
          </a:xfrm>
          <a:prstGeom prst="rect">
            <a:avLst/>
          </a:prstGeom>
          <a:noFill/>
          <a:ln w="9525">
            <a:noFill/>
            <a:miter lim="800000"/>
            <a:headEnd/>
            <a:tailEnd/>
          </a:ln>
          <a:effectLst/>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Algerian" pitchFamily="82" charset="0"/>
              </a:rPr>
              <a:t>TRACK CORRECTION REQUEST </a:t>
            </a:r>
            <a:br>
              <a:rPr lang="en-US" dirty="0">
                <a:latin typeface="Algerian" pitchFamily="82" charset="0"/>
              </a:rPr>
            </a:br>
            <a:r>
              <a:rPr lang="en-US" dirty="0">
                <a:latin typeface="Algerian" pitchFamily="82" charset="0"/>
              </a:rPr>
              <a:t>WITH DSC</a:t>
            </a:r>
          </a:p>
        </p:txBody>
      </p:sp>
      <p:pic>
        <p:nvPicPr>
          <p:cNvPr id="17412" name="Picture 4"/>
          <p:cNvPicPr>
            <a:picLocks noGrp="1" noChangeAspect="1" noChangeArrowheads="1"/>
          </p:cNvPicPr>
          <p:nvPr>
            <p:ph idx="1"/>
          </p:nvPr>
        </p:nvPicPr>
        <p:blipFill>
          <a:blip r:embed="rId2" cstate="print"/>
          <a:srcRect b="11863"/>
          <a:stretch>
            <a:fillRect/>
          </a:stretch>
        </p:blipFill>
        <p:spPr bwMode="auto">
          <a:xfrm>
            <a:off x="0" y="1719262"/>
            <a:ext cx="9144000" cy="4529138"/>
          </a:xfrm>
          <a:prstGeom prst="rect">
            <a:avLst/>
          </a:prstGeom>
          <a:noFill/>
          <a:ln w="9525">
            <a:noFill/>
            <a:miter lim="800000"/>
            <a:headEnd/>
            <a:tailEnd/>
          </a:ln>
          <a:effectLst/>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Algerian" pitchFamily="82" charset="0"/>
              </a:rPr>
              <a:t>TRACK CORRECTION REQUEST </a:t>
            </a:r>
            <a:br>
              <a:rPr lang="en-US" dirty="0">
                <a:latin typeface="Algerian" pitchFamily="82" charset="0"/>
              </a:rPr>
            </a:br>
            <a:r>
              <a:rPr lang="en-US" dirty="0">
                <a:latin typeface="Algerian" pitchFamily="82" charset="0"/>
              </a:rPr>
              <a:t>WITHOUT DSC</a:t>
            </a:r>
          </a:p>
        </p:txBody>
      </p:sp>
      <p:pic>
        <p:nvPicPr>
          <p:cNvPr id="11269" name="Picture 5"/>
          <p:cNvPicPr>
            <a:picLocks noGrp="1" noChangeAspect="1" noChangeArrowheads="1"/>
          </p:cNvPicPr>
          <p:nvPr>
            <p:ph idx="1"/>
          </p:nvPr>
        </p:nvPicPr>
        <p:blipFill>
          <a:blip r:embed="rId2" cstate="print"/>
          <a:srcRect r="3333"/>
          <a:stretch>
            <a:fillRect/>
          </a:stretch>
        </p:blipFill>
        <p:spPr bwMode="auto">
          <a:xfrm>
            <a:off x="304800" y="1524000"/>
            <a:ext cx="8534400" cy="4800600"/>
          </a:xfrm>
          <a:prstGeom prst="rect">
            <a:avLst/>
          </a:prstGeom>
          <a:noFill/>
          <a:ln w="9525">
            <a:noFill/>
            <a:miter lim="800000"/>
            <a:headEnd/>
            <a:tailEnd/>
          </a:ln>
          <a:effectLst/>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Algerian" pitchFamily="82" charset="0"/>
              </a:rPr>
              <a:t>CORRECTION REQUEST </a:t>
            </a:r>
            <a:endParaRPr lang="en-US" dirty="0"/>
          </a:p>
        </p:txBody>
      </p:sp>
      <p:pic>
        <p:nvPicPr>
          <p:cNvPr id="21506" name="Picture 2"/>
          <p:cNvPicPr>
            <a:picLocks noGrp="1" noChangeAspect="1" noChangeArrowheads="1"/>
          </p:cNvPicPr>
          <p:nvPr>
            <p:ph idx="1"/>
          </p:nvPr>
        </p:nvPicPr>
        <p:blipFill>
          <a:blip r:embed="rId2" cstate="print"/>
          <a:srcRect b="15370"/>
          <a:stretch>
            <a:fillRect/>
          </a:stretch>
        </p:blipFill>
        <p:spPr bwMode="auto">
          <a:xfrm>
            <a:off x="0" y="1719263"/>
            <a:ext cx="9144000" cy="4376737"/>
          </a:xfrm>
          <a:prstGeom prst="rect">
            <a:avLst/>
          </a:prstGeom>
          <a:noFill/>
          <a:ln w="9525">
            <a:noFill/>
            <a:miter lim="800000"/>
            <a:headEnd/>
            <a:tailEnd/>
          </a:ln>
          <a:effectLst/>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Algerian" pitchFamily="82" charset="0"/>
              </a:rPr>
              <a:t>CORRECTION REQUEST </a:t>
            </a:r>
            <a:endParaRPr lang="en-US" dirty="0"/>
          </a:p>
        </p:txBody>
      </p:sp>
      <p:pic>
        <p:nvPicPr>
          <p:cNvPr id="22530" name="Picture 2"/>
          <p:cNvPicPr>
            <a:picLocks noGrp="1" noChangeAspect="1" noChangeArrowheads="1"/>
          </p:cNvPicPr>
          <p:nvPr>
            <p:ph idx="1"/>
          </p:nvPr>
        </p:nvPicPr>
        <p:blipFill>
          <a:blip r:embed="rId2" cstate="print">
            <a:lum bright="-11000" contrast="11000"/>
          </a:blip>
          <a:srcRect b="17037"/>
          <a:stretch>
            <a:fillRect/>
          </a:stretch>
        </p:blipFill>
        <p:spPr bwMode="auto">
          <a:xfrm>
            <a:off x="0" y="1719262"/>
            <a:ext cx="9144000" cy="4452938"/>
          </a:xfrm>
          <a:prstGeom prst="rect">
            <a:avLst/>
          </a:prstGeom>
          <a:noFill/>
          <a:ln w="9525">
            <a:noFill/>
            <a:miter lim="800000"/>
            <a:headEnd/>
            <a:tailEnd/>
          </a:ln>
          <a:effectLst/>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Algerian" pitchFamily="82" charset="0"/>
              </a:rPr>
              <a:t>CORRECTIONS READY FOR SUBMISSION</a:t>
            </a:r>
          </a:p>
        </p:txBody>
      </p:sp>
      <p:pic>
        <p:nvPicPr>
          <p:cNvPr id="4" name="Picture 2"/>
          <p:cNvPicPr>
            <a:picLocks noGrp="1" noChangeAspect="1" noChangeArrowheads="1"/>
          </p:cNvPicPr>
          <p:nvPr>
            <p:ph idx="1"/>
          </p:nvPr>
        </p:nvPicPr>
        <p:blipFill>
          <a:blip r:embed="rId2" cstate="print"/>
          <a:srcRect b="11863"/>
          <a:stretch>
            <a:fillRect/>
          </a:stretch>
        </p:blipFill>
        <p:spPr bwMode="auto">
          <a:xfrm>
            <a:off x="0" y="1719262"/>
            <a:ext cx="9144000" cy="4529138"/>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srcRect/>
          <a:stretch>
            <a:fillRect/>
          </a:stretch>
        </p:blipFill>
        <p:spPr bwMode="auto">
          <a:xfrm>
            <a:off x="546957" y="1600200"/>
            <a:ext cx="8050085" cy="4525963"/>
          </a:xfrm>
          <a:prstGeom prst="rect">
            <a:avLst/>
          </a:prstGeom>
          <a:noFill/>
          <a:ln w="9525">
            <a:noFill/>
            <a:miter lim="800000"/>
            <a:headEnd/>
            <a:tailEnd/>
          </a:ln>
          <a:effectLst/>
        </p:spPr>
      </p:pic>
      <p:sp>
        <p:nvSpPr>
          <p:cNvPr id="4" name="Title 1"/>
          <p:cNvSpPr>
            <a:spLocks noGrp="1"/>
          </p:cNvSpPr>
          <p:nvPr>
            <p:ph type="title"/>
          </p:nvPr>
        </p:nvSpPr>
        <p:spPr>
          <a:xfrm>
            <a:off x="0" y="285728"/>
            <a:ext cx="8786874" cy="1054100"/>
          </a:xfrm>
        </p:spPr>
        <p:txBody>
          <a:bodyPr/>
          <a:lstStyle/>
          <a:p>
            <a:r>
              <a:rPr lang="en-US" sz="3000" dirty="0" err="1">
                <a:latin typeface="Algerian" pitchFamily="82" charset="0"/>
              </a:rPr>
              <a:t>Tds</a:t>
            </a:r>
            <a:r>
              <a:rPr lang="en-US" sz="3000" dirty="0">
                <a:latin typeface="Algerian" pitchFamily="82" charset="0"/>
              </a:rPr>
              <a:t> On Purchase of property</a:t>
            </a:r>
            <a:br>
              <a:rPr lang="en-US" sz="3000" dirty="0">
                <a:latin typeface="Algerian" pitchFamily="82" charset="0"/>
              </a:rPr>
            </a:br>
            <a:r>
              <a:rPr lang="en-US" sz="3000" dirty="0">
                <a:latin typeface="Algerian" pitchFamily="82" charset="0"/>
              </a:rPr>
              <a:t>PAN LOGIN</a:t>
            </a:r>
            <a:br>
              <a:rPr lang="en-US" sz="3000" dirty="0">
                <a:latin typeface="Algerian" pitchFamily="82" charset="0"/>
              </a:rPr>
            </a:br>
            <a:r>
              <a:rPr lang="en-US" sz="3000" dirty="0">
                <a:latin typeface="Algerian" pitchFamily="82" charset="0"/>
              </a:rPr>
              <a:t> https://eportal.incometax.gov.in</a:t>
            </a:r>
          </a:p>
        </p:txBody>
      </p:sp>
    </p:spTree>
    <p:extLst>
      <p:ext uri="{BB962C8B-B14F-4D97-AF65-F5344CB8AC3E}">
        <p14:creationId xmlns:p14="http://schemas.microsoft.com/office/powerpoint/2010/main" val="398736362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Algerian" pitchFamily="82" charset="0"/>
              </a:rPr>
              <a:t>CORRECTIONS READY FOR SUBMISSION</a:t>
            </a:r>
            <a:endParaRPr lang="en-US" dirty="0"/>
          </a:p>
        </p:txBody>
      </p:sp>
      <p:pic>
        <p:nvPicPr>
          <p:cNvPr id="23554" name="Picture 2"/>
          <p:cNvPicPr>
            <a:picLocks noGrp="1" noChangeAspect="1" noChangeArrowheads="1"/>
          </p:cNvPicPr>
          <p:nvPr>
            <p:ph idx="1"/>
          </p:nvPr>
        </p:nvPicPr>
        <p:blipFill>
          <a:blip r:embed="rId2" cstate="print"/>
          <a:srcRect r="2564" b="25209"/>
          <a:stretch>
            <a:fillRect/>
          </a:stretch>
        </p:blipFill>
        <p:spPr bwMode="auto">
          <a:xfrm>
            <a:off x="228600" y="1719262"/>
            <a:ext cx="8686800" cy="3843338"/>
          </a:xfrm>
          <a:prstGeom prst="rect">
            <a:avLst/>
          </a:prstGeom>
          <a:noFill/>
          <a:ln w="9525">
            <a:noFill/>
            <a:miter lim="800000"/>
            <a:headEnd/>
            <a:tailEnd/>
          </a:ln>
          <a:effectLst/>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Algerian" pitchFamily="82" charset="0"/>
              </a:rPr>
              <a:t>Submit for processing</a:t>
            </a:r>
            <a:endParaRPr lang="en-US" dirty="0"/>
          </a:p>
        </p:txBody>
      </p:sp>
      <p:pic>
        <p:nvPicPr>
          <p:cNvPr id="24578" name="Picture 2"/>
          <p:cNvPicPr>
            <a:picLocks noGrp="1" noChangeAspect="1" noChangeArrowheads="1"/>
          </p:cNvPicPr>
          <p:nvPr>
            <p:ph idx="1"/>
          </p:nvPr>
        </p:nvPicPr>
        <p:blipFill>
          <a:blip r:embed="rId2" cstate="print"/>
          <a:srcRect b="25879"/>
          <a:stretch>
            <a:fillRect/>
          </a:stretch>
        </p:blipFill>
        <p:spPr bwMode="auto">
          <a:xfrm>
            <a:off x="0" y="1719263"/>
            <a:ext cx="9144000" cy="3767137"/>
          </a:xfrm>
          <a:prstGeom prst="rect">
            <a:avLst/>
          </a:prstGeom>
          <a:noFill/>
          <a:ln w="9525">
            <a:noFill/>
            <a:miter lim="800000"/>
            <a:headEnd/>
            <a:tailEnd/>
          </a:ln>
          <a:effectLst/>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Algerian" pitchFamily="82" charset="0"/>
              </a:rPr>
              <a:t>Submit for processing</a:t>
            </a:r>
            <a:endParaRPr lang="en-US" dirty="0"/>
          </a:p>
        </p:txBody>
      </p:sp>
      <p:pic>
        <p:nvPicPr>
          <p:cNvPr id="24578" name="Picture 2"/>
          <p:cNvPicPr>
            <a:picLocks noGrp="1" noChangeAspect="1" noChangeArrowheads="1"/>
          </p:cNvPicPr>
          <p:nvPr>
            <p:ph idx="1"/>
          </p:nvPr>
        </p:nvPicPr>
        <p:blipFill>
          <a:blip r:embed="rId2" cstate="print"/>
          <a:srcRect b="25879"/>
          <a:stretch>
            <a:fillRect/>
          </a:stretch>
        </p:blipFill>
        <p:spPr bwMode="auto">
          <a:xfrm>
            <a:off x="0" y="1719263"/>
            <a:ext cx="9144000" cy="3767137"/>
          </a:xfrm>
          <a:prstGeom prst="rect">
            <a:avLst/>
          </a:prstGeom>
          <a:noFill/>
          <a:ln w="9525">
            <a:noFill/>
            <a:miter lim="800000"/>
            <a:headEnd/>
            <a:tailEnd/>
          </a:ln>
          <a:effectLst/>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Algerian" pitchFamily="82" charset="0"/>
              </a:rPr>
              <a:t>Submit for processing</a:t>
            </a:r>
            <a:endParaRPr lang="en-US" dirty="0"/>
          </a:p>
        </p:txBody>
      </p:sp>
      <p:pic>
        <p:nvPicPr>
          <p:cNvPr id="6146" name="Picture 2"/>
          <p:cNvPicPr>
            <a:picLocks noGrp="1" noChangeAspect="1" noChangeArrowheads="1"/>
          </p:cNvPicPr>
          <p:nvPr>
            <p:ph idx="1"/>
          </p:nvPr>
        </p:nvPicPr>
        <p:blipFill>
          <a:blip r:embed="rId2" cstate="print">
            <a:lum bright="-11000" contrast="15000"/>
          </a:blip>
          <a:srcRect l="2918" t="10375" r="12465" b="30835"/>
          <a:stretch>
            <a:fillRect/>
          </a:stretch>
        </p:blipFill>
        <p:spPr bwMode="auto">
          <a:xfrm>
            <a:off x="304800" y="1828800"/>
            <a:ext cx="8579223" cy="3352800"/>
          </a:xfrm>
          <a:prstGeom prst="rect">
            <a:avLst/>
          </a:prstGeom>
          <a:noFill/>
          <a:ln w="9525">
            <a:noFill/>
            <a:miter lim="800000"/>
            <a:headEnd/>
            <a:tailEnd/>
          </a:ln>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Algerian" pitchFamily="82" charset="0"/>
              </a:rPr>
              <a:t>SUBMIT FOR PROCESSING</a:t>
            </a:r>
            <a:br>
              <a:rPr lang="en-US" dirty="0">
                <a:latin typeface="Algerian" pitchFamily="82" charset="0"/>
              </a:rPr>
            </a:br>
            <a:r>
              <a:rPr lang="en-US" dirty="0">
                <a:latin typeface="Algerian" pitchFamily="82" charset="0"/>
              </a:rPr>
              <a:t>e-</a:t>
            </a:r>
            <a:r>
              <a:rPr lang="en-US" dirty="0" err="1">
                <a:latin typeface="Algerian" pitchFamily="82" charset="0"/>
              </a:rPr>
              <a:t>mudra</a:t>
            </a:r>
            <a:r>
              <a:rPr lang="en-US" dirty="0">
                <a:latin typeface="Algerian" pitchFamily="82" charset="0"/>
              </a:rPr>
              <a:t> signing utility</a:t>
            </a:r>
            <a:endParaRPr lang="en-US" dirty="0"/>
          </a:p>
        </p:txBody>
      </p:sp>
      <p:pic>
        <p:nvPicPr>
          <p:cNvPr id="8194" name="Picture 2"/>
          <p:cNvPicPr>
            <a:picLocks noGrp="1" noChangeAspect="1" noChangeArrowheads="1"/>
          </p:cNvPicPr>
          <p:nvPr>
            <p:ph idx="1"/>
          </p:nvPr>
        </p:nvPicPr>
        <p:blipFill>
          <a:blip r:embed="rId2" cstate="print"/>
          <a:srcRect t="12860" r="2584" b="5872"/>
          <a:stretch>
            <a:fillRect/>
          </a:stretch>
        </p:blipFill>
        <p:spPr bwMode="auto">
          <a:xfrm>
            <a:off x="838200" y="2209800"/>
            <a:ext cx="8132961" cy="3810000"/>
          </a:xfrm>
          <a:prstGeom prst="rect">
            <a:avLst/>
          </a:prstGeom>
          <a:noFill/>
          <a:ln w="9525">
            <a:noFill/>
            <a:miter lim="800000"/>
            <a:headEnd/>
            <a:tailEnd/>
          </a:ln>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Algerian" pitchFamily="82" charset="0"/>
              </a:rPr>
              <a:t>CORRECTIONS SUBMITTED SUCCESSFULLY</a:t>
            </a:r>
          </a:p>
        </p:txBody>
      </p:sp>
      <p:pic>
        <p:nvPicPr>
          <p:cNvPr id="26626" name="Picture 2"/>
          <p:cNvPicPr>
            <a:picLocks noGrp="1" noChangeAspect="1" noChangeArrowheads="1"/>
          </p:cNvPicPr>
          <p:nvPr>
            <p:ph idx="1"/>
          </p:nvPr>
        </p:nvPicPr>
        <p:blipFill>
          <a:blip r:embed="rId2" cstate="print"/>
          <a:srcRect r="1667" b="37071"/>
          <a:stretch>
            <a:fillRect/>
          </a:stretch>
        </p:blipFill>
        <p:spPr bwMode="auto">
          <a:xfrm>
            <a:off x="0" y="1719262"/>
            <a:ext cx="8991600" cy="3919538"/>
          </a:xfrm>
          <a:prstGeom prst="rect">
            <a:avLst/>
          </a:prstGeom>
          <a:noFill/>
          <a:ln w="9525">
            <a:noFill/>
            <a:miter lim="800000"/>
            <a:headEnd/>
            <a:tailEnd/>
          </a:ln>
          <a:effectLst/>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Algerian" pitchFamily="82" charset="0"/>
              </a:rPr>
              <a:t>TRACK CORRECTION REQUEST</a:t>
            </a:r>
          </a:p>
        </p:txBody>
      </p:sp>
      <p:pic>
        <p:nvPicPr>
          <p:cNvPr id="27650" name="Picture 2"/>
          <p:cNvPicPr>
            <a:picLocks noGrp="1" noChangeAspect="1" noChangeArrowheads="1"/>
          </p:cNvPicPr>
          <p:nvPr>
            <p:ph idx="1"/>
          </p:nvPr>
        </p:nvPicPr>
        <p:blipFill>
          <a:blip r:embed="rId2" cstate="print"/>
          <a:srcRect r="853" b="21726"/>
          <a:stretch>
            <a:fillRect/>
          </a:stretch>
        </p:blipFill>
        <p:spPr bwMode="auto">
          <a:xfrm>
            <a:off x="116031" y="1719262"/>
            <a:ext cx="8834134" cy="4224338"/>
          </a:xfrm>
          <a:prstGeom prst="rect">
            <a:avLst/>
          </a:prstGeom>
          <a:noFill/>
          <a:ln w="9525">
            <a:noFill/>
            <a:miter lim="800000"/>
            <a:headEnd/>
            <a:tailEnd/>
          </a:ln>
          <a:effectLst/>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Algerian" pitchFamily="82" charset="0"/>
              </a:rPr>
              <a:t>FILE CORRECTIONS</a:t>
            </a:r>
            <a:br>
              <a:rPr lang="en-US" dirty="0">
                <a:latin typeface="Algerian" pitchFamily="82" charset="0"/>
              </a:rPr>
            </a:br>
            <a:r>
              <a:rPr lang="en-US" dirty="0">
                <a:latin typeface="Algerian" pitchFamily="82" charset="0"/>
              </a:rPr>
              <a:t>PERSONNEL INFORMATION</a:t>
            </a:r>
          </a:p>
        </p:txBody>
      </p:sp>
      <p:pic>
        <p:nvPicPr>
          <p:cNvPr id="28674" name="Picture 2"/>
          <p:cNvPicPr>
            <a:picLocks noGrp="1" noChangeAspect="1" noChangeArrowheads="1"/>
          </p:cNvPicPr>
          <p:nvPr>
            <p:ph idx="1"/>
          </p:nvPr>
        </p:nvPicPr>
        <p:blipFill>
          <a:blip r:embed="rId2" cstate="print"/>
          <a:srcRect b="11863"/>
          <a:stretch>
            <a:fillRect/>
          </a:stretch>
        </p:blipFill>
        <p:spPr bwMode="auto">
          <a:xfrm>
            <a:off x="0" y="1719262"/>
            <a:ext cx="9144000" cy="4529138"/>
          </a:xfrm>
          <a:prstGeom prst="rect">
            <a:avLst/>
          </a:prstGeom>
          <a:noFill/>
          <a:ln w="9525">
            <a:noFill/>
            <a:miter lim="800000"/>
            <a:headEnd/>
            <a:tailEnd/>
          </a:ln>
          <a:effectLst/>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Algerian" pitchFamily="82" charset="0"/>
              </a:rPr>
              <a:t>FILE CORRECTIONS</a:t>
            </a:r>
            <a:br>
              <a:rPr lang="en-US" dirty="0">
                <a:latin typeface="Algerian" pitchFamily="82" charset="0"/>
              </a:rPr>
            </a:br>
            <a:r>
              <a:rPr lang="en-US" dirty="0">
                <a:latin typeface="Algerian" pitchFamily="82" charset="0"/>
              </a:rPr>
              <a:t>CHALLAN CORRECTIONS</a:t>
            </a:r>
            <a:endParaRPr lang="en-US" dirty="0"/>
          </a:p>
        </p:txBody>
      </p:sp>
      <p:pic>
        <p:nvPicPr>
          <p:cNvPr id="29698" name="Picture 2"/>
          <p:cNvPicPr>
            <a:picLocks noGrp="1" noChangeAspect="1" noChangeArrowheads="1"/>
          </p:cNvPicPr>
          <p:nvPr>
            <p:ph idx="1"/>
          </p:nvPr>
        </p:nvPicPr>
        <p:blipFill>
          <a:blip r:embed="rId2" cstate="print"/>
          <a:srcRect b="14027"/>
          <a:stretch>
            <a:fillRect/>
          </a:stretch>
        </p:blipFill>
        <p:spPr bwMode="auto">
          <a:xfrm>
            <a:off x="0" y="1719263"/>
            <a:ext cx="9144000" cy="4452937"/>
          </a:xfrm>
          <a:prstGeom prst="rect">
            <a:avLst/>
          </a:prstGeom>
          <a:noFill/>
          <a:ln w="9525">
            <a:noFill/>
            <a:miter lim="800000"/>
            <a:headEnd/>
            <a:tailEnd/>
          </a:ln>
          <a:effectLst/>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Algerian" pitchFamily="82" charset="0"/>
              </a:rPr>
              <a:t>FILE CORRECTIONS</a:t>
            </a:r>
            <a:br>
              <a:rPr lang="en-US" dirty="0">
                <a:latin typeface="Algerian" pitchFamily="82" charset="0"/>
              </a:rPr>
            </a:br>
            <a:r>
              <a:rPr lang="en-US" dirty="0">
                <a:latin typeface="Algerian" pitchFamily="82" charset="0"/>
              </a:rPr>
              <a:t>CHALLAN CORRECTIONS</a:t>
            </a:r>
            <a:endParaRPr lang="en-US" dirty="0"/>
          </a:p>
        </p:txBody>
      </p:sp>
      <p:pic>
        <p:nvPicPr>
          <p:cNvPr id="10242" name="Picture 2"/>
          <p:cNvPicPr>
            <a:picLocks noGrp="1" noChangeAspect="1" noChangeArrowheads="1"/>
          </p:cNvPicPr>
          <p:nvPr>
            <p:ph idx="1"/>
          </p:nvPr>
        </p:nvPicPr>
        <p:blipFill>
          <a:blip r:embed="rId2" cstate="print">
            <a:lum bright="-11000" contrast="11000"/>
          </a:blip>
          <a:srcRect/>
          <a:stretch>
            <a:fillRect/>
          </a:stretch>
        </p:blipFill>
        <p:spPr bwMode="auto">
          <a:xfrm>
            <a:off x="381000" y="1839372"/>
            <a:ext cx="8407400" cy="4166681"/>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stretch>
            <a:fillRect/>
          </a:stretch>
        </p:blipFill>
        <p:spPr bwMode="auto">
          <a:xfrm>
            <a:off x="546957" y="1600200"/>
            <a:ext cx="8050085" cy="4525963"/>
          </a:xfrm>
          <a:prstGeom prst="rect">
            <a:avLst/>
          </a:prstGeom>
          <a:noFill/>
          <a:ln w="9525">
            <a:noFill/>
            <a:miter lim="800000"/>
            <a:headEnd/>
            <a:tailEnd/>
          </a:ln>
          <a:effectLst/>
        </p:spPr>
      </p:pic>
      <p:sp>
        <p:nvSpPr>
          <p:cNvPr id="4" name="Title 1"/>
          <p:cNvSpPr>
            <a:spLocks noGrp="1"/>
          </p:cNvSpPr>
          <p:nvPr>
            <p:ph type="title"/>
          </p:nvPr>
        </p:nvSpPr>
        <p:spPr>
          <a:xfrm>
            <a:off x="0" y="285728"/>
            <a:ext cx="8786874" cy="1054100"/>
          </a:xfrm>
        </p:spPr>
        <p:txBody>
          <a:bodyPr/>
          <a:lstStyle/>
          <a:p>
            <a:r>
              <a:rPr lang="en-US" sz="3000" dirty="0" err="1">
                <a:latin typeface="Algerian" pitchFamily="82" charset="0"/>
              </a:rPr>
              <a:t>Tds</a:t>
            </a:r>
            <a:r>
              <a:rPr lang="en-US" sz="3000" dirty="0">
                <a:latin typeface="Algerian" pitchFamily="82" charset="0"/>
              </a:rPr>
              <a:t> On Purchase of property</a:t>
            </a:r>
            <a:br>
              <a:rPr lang="en-US" sz="3000" dirty="0">
                <a:latin typeface="Algerian" pitchFamily="82" charset="0"/>
              </a:rPr>
            </a:br>
            <a:r>
              <a:rPr lang="en-US" sz="3000" dirty="0">
                <a:latin typeface="Algerian" pitchFamily="82" charset="0"/>
              </a:rPr>
              <a:t>PAN LOGIN</a:t>
            </a:r>
            <a:br>
              <a:rPr lang="en-US" sz="3000" dirty="0">
                <a:latin typeface="Algerian" pitchFamily="82" charset="0"/>
              </a:rPr>
            </a:br>
            <a:r>
              <a:rPr lang="en-US" sz="3000" dirty="0">
                <a:latin typeface="Algerian" pitchFamily="82" charset="0"/>
              </a:rPr>
              <a:t> https://eportal.incometax.gov.in</a:t>
            </a:r>
          </a:p>
        </p:txBody>
      </p:sp>
    </p:spTree>
    <p:extLst>
      <p:ext uri="{BB962C8B-B14F-4D97-AF65-F5344CB8AC3E}">
        <p14:creationId xmlns:p14="http://schemas.microsoft.com/office/powerpoint/2010/main" val="233539116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Algerian" pitchFamily="82" charset="0"/>
              </a:rPr>
              <a:t>FILE CORRECTIONS</a:t>
            </a:r>
            <a:br>
              <a:rPr lang="en-US" dirty="0">
                <a:latin typeface="Algerian" pitchFamily="82" charset="0"/>
              </a:rPr>
            </a:br>
            <a:r>
              <a:rPr lang="en-US" dirty="0">
                <a:latin typeface="Algerian" pitchFamily="82" charset="0"/>
              </a:rPr>
              <a:t>CHALLAN CORRECTIONS</a:t>
            </a:r>
            <a:endParaRPr lang="en-US" dirty="0"/>
          </a:p>
        </p:txBody>
      </p:sp>
      <p:pic>
        <p:nvPicPr>
          <p:cNvPr id="4" name="Picture 2"/>
          <p:cNvPicPr>
            <a:picLocks noGrp="1" noChangeAspect="1" noChangeArrowheads="1"/>
          </p:cNvPicPr>
          <p:nvPr>
            <p:ph idx="1"/>
          </p:nvPr>
        </p:nvPicPr>
        <p:blipFill>
          <a:blip r:embed="rId2" cstate="print">
            <a:lum bright="-16000" contrast="23000"/>
          </a:blip>
          <a:srcRect l="3175" t="11131" r="1555" b="7601"/>
          <a:stretch>
            <a:fillRect/>
          </a:stretch>
        </p:blipFill>
        <p:spPr bwMode="auto">
          <a:xfrm>
            <a:off x="119974" y="1828800"/>
            <a:ext cx="8897566" cy="4267200"/>
          </a:xfrm>
          <a:prstGeom prst="rect">
            <a:avLst/>
          </a:prstGeom>
          <a:noFill/>
          <a:ln w="9525">
            <a:noFill/>
            <a:miter lim="800000"/>
            <a:headEnd/>
            <a:tailEnd/>
          </a:ln>
          <a:effectLst/>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Algerian" pitchFamily="82" charset="0"/>
              </a:rPr>
              <a:t>TAG CHALLANS</a:t>
            </a:r>
          </a:p>
        </p:txBody>
      </p:sp>
      <p:pic>
        <p:nvPicPr>
          <p:cNvPr id="9218" name="Picture 2"/>
          <p:cNvPicPr>
            <a:picLocks noGrp="1" noChangeAspect="1" noChangeArrowheads="1"/>
          </p:cNvPicPr>
          <p:nvPr>
            <p:ph idx="1"/>
          </p:nvPr>
        </p:nvPicPr>
        <p:blipFill>
          <a:blip r:embed="rId2" cstate="print"/>
          <a:srcRect/>
          <a:stretch>
            <a:fillRect/>
          </a:stretch>
        </p:blipFill>
        <p:spPr bwMode="auto">
          <a:xfrm>
            <a:off x="381000" y="1988520"/>
            <a:ext cx="8407400" cy="3868385"/>
          </a:xfrm>
          <a:prstGeom prst="rect">
            <a:avLst/>
          </a:prstGeom>
          <a:noFill/>
          <a:ln w="9525">
            <a:noFill/>
            <a:miter lim="800000"/>
            <a:headEnd/>
            <a:tailEnd/>
          </a:ln>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355600"/>
            <a:ext cx="8382000" cy="1054100"/>
          </a:xfrm>
        </p:spPr>
        <p:txBody>
          <a:bodyPr/>
          <a:lstStyle/>
          <a:p>
            <a:r>
              <a:rPr lang="en-US" dirty="0">
                <a:latin typeface="Algerian" pitchFamily="82" charset="0"/>
              </a:rPr>
              <a:t>PAY LATE FEES</a:t>
            </a:r>
            <a:br>
              <a:rPr lang="en-US" dirty="0">
                <a:latin typeface="Algerian" pitchFamily="82" charset="0"/>
              </a:rPr>
            </a:br>
            <a:r>
              <a:rPr lang="en-US" dirty="0">
                <a:latin typeface="Algerian" pitchFamily="82" charset="0"/>
              </a:rPr>
              <a:t>INTEREST AND PENALTY</a:t>
            </a:r>
          </a:p>
        </p:txBody>
      </p:sp>
      <p:pic>
        <p:nvPicPr>
          <p:cNvPr id="30723" name="Picture 3"/>
          <p:cNvPicPr>
            <a:picLocks noGrp="1" noChangeAspect="1" noChangeArrowheads="1"/>
          </p:cNvPicPr>
          <p:nvPr>
            <p:ph idx="1"/>
          </p:nvPr>
        </p:nvPicPr>
        <p:blipFill>
          <a:blip r:embed="rId2" cstate="print"/>
          <a:srcRect r="2564" b="59314"/>
          <a:stretch>
            <a:fillRect/>
          </a:stretch>
        </p:blipFill>
        <p:spPr bwMode="auto">
          <a:xfrm>
            <a:off x="-1" y="1719262"/>
            <a:ext cx="9003403" cy="2166938"/>
          </a:xfrm>
          <a:prstGeom prst="rect">
            <a:avLst/>
          </a:prstGeom>
          <a:noFill/>
          <a:ln w="9525">
            <a:noFill/>
            <a:miter lim="800000"/>
            <a:headEnd/>
            <a:tailEnd/>
          </a:ln>
          <a:effectLst/>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Algerian" pitchFamily="82" charset="0"/>
              </a:rPr>
              <a:t>PAY LATE FEES</a:t>
            </a:r>
            <a:br>
              <a:rPr lang="en-US" dirty="0">
                <a:latin typeface="Algerian" pitchFamily="82" charset="0"/>
              </a:rPr>
            </a:br>
            <a:r>
              <a:rPr lang="en-US" dirty="0">
                <a:latin typeface="Algerian" pitchFamily="82" charset="0"/>
              </a:rPr>
              <a:t>INTEREST AND PENALTY</a:t>
            </a:r>
            <a:endParaRPr lang="en-US" dirty="0"/>
          </a:p>
        </p:txBody>
      </p:sp>
      <p:pic>
        <p:nvPicPr>
          <p:cNvPr id="31746" name="Picture 2"/>
          <p:cNvPicPr>
            <a:picLocks noGrp="1" noChangeAspect="1" noChangeArrowheads="1"/>
          </p:cNvPicPr>
          <p:nvPr>
            <p:ph idx="1"/>
          </p:nvPr>
        </p:nvPicPr>
        <p:blipFill>
          <a:blip r:embed="rId2" cstate="print"/>
          <a:srcRect b="14197"/>
          <a:stretch>
            <a:fillRect/>
          </a:stretch>
        </p:blipFill>
        <p:spPr bwMode="auto">
          <a:xfrm>
            <a:off x="0" y="1719262"/>
            <a:ext cx="9144000" cy="4605338"/>
          </a:xfrm>
          <a:prstGeom prst="rect">
            <a:avLst/>
          </a:prstGeom>
          <a:noFill/>
          <a:ln w="9525">
            <a:noFill/>
            <a:miter lim="800000"/>
            <a:headEnd/>
            <a:tailEnd/>
          </a:ln>
          <a:effectLst/>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Algerian" pitchFamily="82" charset="0"/>
              </a:rPr>
              <a:t>PAY LATE FEES</a:t>
            </a:r>
            <a:br>
              <a:rPr lang="en-US" dirty="0">
                <a:latin typeface="Algerian" pitchFamily="82" charset="0"/>
              </a:rPr>
            </a:br>
            <a:r>
              <a:rPr lang="en-US" dirty="0">
                <a:latin typeface="Algerian" pitchFamily="82" charset="0"/>
              </a:rPr>
              <a:t>INTEREST AND PENALTY</a:t>
            </a:r>
            <a:endParaRPr lang="en-US" dirty="0"/>
          </a:p>
        </p:txBody>
      </p:sp>
      <p:pic>
        <p:nvPicPr>
          <p:cNvPr id="4" name="Picture 2"/>
          <p:cNvPicPr>
            <a:picLocks noGrp="1" noChangeAspect="1" noChangeArrowheads="1"/>
          </p:cNvPicPr>
          <p:nvPr>
            <p:ph idx="1"/>
          </p:nvPr>
        </p:nvPicPr>
        <p:blipFill>
          <a:blip r:embed="rId2" cstate="print"/>
          <a:srcRect t="2132" b="14829"/>
          <a:stretch>
            <a:fillRect/>
          </a:stretch>
        </p:blipFill>
        <p:spPr bwMode="auto">
          <a:xfrm>
            <a:off x="0" y="1828800"/>
            <a:ext cx="9144000" cy="4267200"/>
          </a:xfrm>
          <a:prstGeom prst="rect">
            <a:avLst/>
          </a:prstGeom>
          <a:noFill/>
          <a:ln w="9525">
            <a:noFill/>
            <a:miter lim="800000"/>
            <a:headEnd/>
            <a:tailEnd/>
          </a:ln>
          <a:effectLst/>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Algerian" pitchFamily="82" charset="0"/>
              </a:rPr>
              <a:t>PAY LATE FEES</a:t>
            </a:r>
            <a:br>
              <a:rPr lang="en-US" dirty="0">
                <a:latin typeface="Algerian" pitchFamily="82" charset="0"/>
              </a:rPr>
            </a:br>
            <a:r>
              <a:rPr lang="en-US" dirty="0">
                <a:latin typeface="Algerian" pitchFamily="82" charset="0"/>
              </a:rPr>
              <a:t>INTEREST AND PENALTY</a:t>
            </a:r>
            <a:endParaRPr lang="en-US" dirty="0"/>
          </a:p>
        </p:txBody>
      </p:sp>
      <p:pic>
        <p:nvPicPr>
          <p:cNvPr id="4" name="Picture 2"/>
          <p:cNvPicPr>
            <a:picLocks noGrp="1" noChangeAspect="1" noChangeArrowheads="1"/>
          </p:cNvPicPr>
          <p:nvPr>
            <p:ph idx="1"/>
          </p:nvPr>
        </p:nvPicPr>
        <p:blipFill>
          <a:blip r:embed="rId2" cstate="print"/>
          <a:srcRect/>
          <a:stretch>
            <a:fillRect/>
          </a:stretch>
        </p:blipFill>
        <p:spPr bwMode="auto">
          <a:xfrm>
            <a:off x="0" y="1676401"/>
            <a:ext cx="9144000" cy="4572000"/>
          </a:xfrm>
          <a:prstGeom prst="rect">
            <a:avLst/>
          </a:prstGeom>
          <a:noFill/>
          <a:ln w="9525">
            <a:noFill/>
            <a:miter lim="800000"/>
            <a:headEnd/>
            <a:tailEnd/>
          </a:ln>
          <a:effectLst/>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Algerian" pitchFamily="82" charset="0"/>
              </a:rPr>
              <a:t>PAN CORRECTIONS</a:t>
            </a:r>
          </a:p>
        </p:txBody>
      </p:sp>
      <p:pic>
        <p:nvPicPr>
          <p:cNvPr id="32770" name="Picture 2"/>
          <p:cNvPicPr>
            <a:picLocks noGrp="1" noChangeAspect="1" noChangeArrowheads="1"/>
          </p:cNvPicPr>
          <p:nvPr>
            <p:ph idx="1"/>
          </p:nvPr>
        </p:nvPicPr>
        <p:blipFill>
          <a:blip r:embed="rId2" cstate="print"/>
          <a:srcRect r="3333" b="44386"/>
          <a:stretch>
            <a:fillRect/>
          </a:stretch>
        </p:blipFill>
        <p:spPr bwMode="auto">
          <a:xfrm>
            <a:off x="-1" y="1719262"/>
            <a:ext cx="9075305" cy="3690938"/>
          </a:xfrm>
          <a:prstGeom prst="rect">
            <a:avLst/>
          </a:prstGeom>
          <a:noFill/>
          <a:ln w="9525">
            <a:noFill/>
            <a:miter lim="800000"/>
            <a:headEnd/>
            <a:tailEnd/>
          </a:ln>
          <a:effectLst/>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Algerian" pitchFamily="82" charset="0"/>
              </a:rPr>
              <a:t>PAN CORRECTIONS</a:t>
            </a:r>
            <a:endParaRPr lang="en-US" dirty="0"/>
          </a:p>
        </p:txBody>
      </p:sp>
      <p:pic>
        <p:nvPicPr>
          <p:cNvPr id="33794" name="Picture 2"/>
          <p:cNvPicPr>
            <a:picLocks noGrp="1" noChangeAspect="1" noChangeArrowheads="1"/>
          </p:cNvPicPr>
          <p:nvPr>
            <p:ph idx="1"/>
          </p:nvPr>
        </p:nvPicPr>
        <p:blipFill>
          <a:blip r:embed="rId2" cstate="print"/>
          <a:srcRect b="7909"/>
          <a:stretch>
            <a:fillRect/>
          </a:stretch>
        </p:blipFill>
        <p:spPr bwMode="auto">
          <a:xfrm>
            <a:off x="0" y="1719262"/>
            <a:ext cx="9144000" cy="4605338"/>
          </a:xfrm>
          <a:prstGeom prst="rect">
            <a:avLst/>
          </a:prstGeom>
          <a:noFill/>
          <a:ln w="9525">
            <a:noFill/>
            <a:miter lim="800000"/>
            <a:headEnd/>
            <a:tailEnd/>
          </a:ln>
          <a:effectLst/>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Algerian" pitchFamily="82" charset="0"/>
              </a:rPr>
              <a:t>ADD CHALLANS TO STATEMENTS</a:t>
            </a:r>
          </a:p>
        </p:txBody>
      </p:sp>
      <p:pic>
        <p:nvPicPr>
          <p:cNvPr id="34818" name="Picture 2"/>
          <p:cNvPicPr>
            <a:picLocks noGrp="1" noChangeAspect="1" noChangeArrowheads="1"/>
          </p:cNvPicPr>
          <p:nvPr>
            <p:ph idx="1"/>
          </p:nvPr>
        </p:nvPicPr>
        <p:blipFill>
          <a:blip r:embed="rId2" cstate="print"/>
          <a:srcRect r="1724" b="7641"/>
          <a:stretch>
            <a:fillRect/>
          </a:stretch>
        </p:blipFill>
        <p:spPr bwMode="auto">
          <a:xfrm>
            <a:off x="152400" y="1719262"/>
            <a:ext cx="8686800" cy="4605338"/>
          </a:xfrm>
          <a:prstGeom prst="rect">
            <a:avLst/>
          </a:prstGeom>
          <a:noFill/>
          <a:ln w="9525">
            <a:noFill/>
            <a:miter lim="800000"/>
            <a:headEnd/>
            <a:tailEnd/>
          </a:ln>
          <a:effectLst/>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Algerian" pitchFamily="82" charset="0"/>
              </a:rPr>
              <a:t>ADD CHALLANS TO STATEMENTS</a:t>
            </a:r>
            <a:endParaRPr lang="en-US" dirty="0"/>
          </a:p>
        </p:txBody>
      </p:sp>
      <p:pic>
        <p:nvPicPr>
          <p:cNvPr id="35842" name="Picture 2"/>
          <p:cNvPicPr>
            <a:picLocks noGrp="1" noChangeAspect="1" noChangeArrowheads="1"/>
          </p:cNvPicPr>
          <p:nvPr>
            <p:ph idx="1"/>
          </p:nvPr>
        </p:nvPicPr>
        <p:blipFill>
          <a:blip r:embed="rId2" cstate="print"/>
          <a:srcRect r="1667" b="11594"/>
          <a:stretch>
            <a:fillRect/>
          </a:stretch>
        </p:blipFill>
        <p:spPr bwMode="auto">
          <a:xfrm>
            <a:off x="0" y="1600200"/>
            <a:ext cx="8991600" cy="4648200"/>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srcRect/>
          <a:stretch>
            <a:fillRect/>
          </a:stretch>
        </p:blipFill>
        <p:spPr bwMode="auto">
          <a:xfrm>
            <a:off x="546957" y="1600200"/>
            <a:ext cx="8050085" cy="4525963"/>
          </a:xfrm>
          <a:prstGeom prst="rect">
            <a:avLst/>
          </a:prstGeom>
          <a:noFill/>
          <a:ln w="9525">
            <a:noFill/>
            <a:miter lim="800000"/>
            <a:headEnd/>
            <a:tailEnd/>
          </a:ln>
          <a:effectLst/>
        </p:spPr>
      </p:pic>
      <p:sp>
        <p:nvSpPr>
          <p:cNvPr id="4" name="Title 1"/>
          <p:cNvSpPr>
            <a:spLocks noGrp="1"/>
          </p:cNvSpPr>
          <p:nvPr>
            <p:ph type="title"/>
          </p:nvPr>
        </p:nvSpPr>
        <p:spPr>
          <a:xfrm>
            <a:off x="0" y="285728"/>
            <a:ext cx="8786874" cy="1054100"/>
          </a:xfrm>
        </p:spPr>
        <p:txBody>
          <a:bodyPr/>
          <a:lstStyle/>
          <a:p>
            <a:r>
              <a:rPr lang="en-US" sz="3000" dirty="0" err="1">
                <a:latin typeface="Algerian" pitchFamily="82" charset="0"/>
              </a:rPr>
              <a:t>Tds</a:t>
            </a:r>
            <a:r>
              <a:rPr lang="en-US" sz="3000" dirty="0">
                <a:latin typeface="Algerian" pitchFamily="82" charset="0"/>
              </a:rPr>
              <a:t> On Purchase of property</a:t>
            </a:r>
            <a:br>
              <a:rPr lang="en-US" sz="3000" dirty="0">
                <a:latin typeface="Algerian" pitchFamily="82" charset="0"/>
              </a:rPr>
            </a:br>
            <a:r>
              <a:rPr lang="en-US" sz="3000" dirty="0">
                <a:latin typeface="Algerian" pitchFamily="82" charset="0"/>
              </a:rPr>
              <a:t>PAN LOGIN</a:t>
            </a:r>
            <a:br>
              <a:rPr lang="en-US" sz="3000" dirty="0">
                <a:latin typeface="Algerian" pitchFamily="82" charset="0"/>
              </a:rPr>
            </a:br>
            <a:r>
              <a:rPr lang="en-US" sz="3000" dirty="0">
                <a:latin typeface="Algerian" pitchFamily="82" charset="0"/>
              </a:rPr>
              <a:t> https://eportal.incometax.gov.in</a:t>
            </a:r>
          </a:p>
        </p:txBody>
      </p:sp>
    </p:spTree>
    <p:extLst>
      <p:ext uri="{BB962C8B-B14F-4D97-AF65-F5344CB8AC3E}">
        <p14:creationId xmlns:p14="http://schemas.microsoft.com/office/powerpoint/2010/main" val="194284435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Algerian" pitchFamily="82" charset="0"/>
              </a:rPr>
              <a:t>WHEN ONLINE RECTIFICATIONS ARE NOT ENABLED?</a:t>
            </a:r>
          </a:p>
        </p:txBody>
      </p:sp>
      <p:pic>
        <p:nvPicPr>
          <p:cNvPr id="36866" name="Picture 2"/>
          <p:cNvPicPr>
            <a:picLocks noGrp="1" noChangeAspect="1" noChangeArrowheads="1"/>
          </p:cNvPicPr>
          <p:nvPr>
            <p:ph idx="1"/>
          </p:nvPr>
        </p:nvPicPr>
        <p:blipFill>
          <a:blip r:embed="rId2" cstate="print"/>
          <a:srcRect b="39419"/>
          <a:stretch>
            <a:fillRect/>
          </a:stretch>
        </p:blipFill>
        <p:spPr bwMode="auto">
          <a:xfrm>
            <a:off x="0" y="1719262"/>
            <a:ext cx="9144000" cy="3843338"/>
          </a:xfrm>
          <a:prstGeom prst="rect">
            <a:avLst/>
          </a:prstGeom>
          <a:noFill/>
          <a:ln w="9525">
            <a:noFill/>
            <a:miter lim="800000"/>
            <a:headEnd/>
            <a:tailEnd/>
          </a:ln>
          <a:effectLst/>
        </p:spPr>
      </p:pic>
      <p:sp>
        <p:nvSpPr>
          <p:cNvPr id="7" name="TextBox 6"/>
          <p:cNvSpPr txBox="1"/>
          <p:nvPr/>
        </p:nvSpPr>
        <p:spPr>
          <a:xfrm>
            <a:off x="0" y="5486400"/>
            <a:ext cx="9144000" cy="80021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300" dirty="0">
                <a:latin typeface="Cambria" pitchFamily="18" charset="0"/>
              </a:rPr>
              <a:t>THEN WE HAVE TO PROCEED BY C1 OFFLINE CORRECTION FOR ENABLING ONLINE CORRECTION</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latin typeface="Algerian" pitchFamily="82" charset="0"/>
              </a:rPr>
              <a:t>REQUEST FOR CONSO FILE</a:t>
            </a:r>
            <a:endParaRPr lang="en-US" dirty="0">
              <a:latin typeface="Algerian" pitchFamily="82" charset="0"/>
            </a:endParaRPr>
          </a:p>
        </p:txBody>
      </p:sp>
      <p:pic>
        <p:nvPicPr>
          <p:cNvPr id="4" name="Picture 2"/>
          <p:cNvPicPr>
            <a:picLocks noGrp="1" noChangeAspect="1" noChangeArrowheads="1"/>
          </p:cNvPicPr>
          <p:nvPr>
            <p:ph idx="1"/>
          </p:nvPr>
        </p:nvPicPr>
        <p:blipFill>
          <a:blip r:embed="rId2"/>
          <a:srcRect/>
          <a:stretch>
            <a:fillRect/>
          </a:stretch>
        </p:blipFill>
        <p:spPr bwMode="auto">
          <a:xfrm>
            <a:off x="381000" y="1813118"/>
            <a:ext cx="8407400" cy="4219189"/>
          </a:xfrm>
          <a:prstGeom prst="rect">
            <a:avLst/>
          </a:prstGeom>
          <a:noFill/>
          <a:ln w="9525">
            <a:noFill/>
            <a:miter lim="800000"/>
            <a:headEnd/>
            <a:tailEnd/>
          </a:ln>
          <a:effectLst/>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Algerian" pitchFamily="82" charset="0"/>
              </a:rPr>
              <a:t>REQUESTED DOWNLOADS</a:t>
            </a:r>
            <a:endParaRPr lang="en-US" dirty="0">
              <a:latin typeface="Algerian" pitchFamily="82" charset="0"/>
            </a:endParaRPr>
          </a:p>
        </p:txBody>
      </p:sp>
      <p:pic>
        <p:nvPicPr>
          <p:cNvPr id="7170" name="Picture 2"/>
          <p:cNvPicPr>
            <a:picLocks noGrp="1" noChangeAspect="1" noChangeArrowheads="1"/>
          </p:cNvPicPr>
          <p:nvPr>
            <p:ph idx="1"/>
          </p:nvPr>
        </p:nvPicPr>
        <p:blipFill>
          <a:blip r:embed="rId2"/>
          <a:srcRect/>
          <a:stretch>
            <a:fillRect/>
          </a:stretch>
        </p:blipFill>
        <p:spPr bwMode="auto">
          <a:xfrm>
            <a:off x="546957" y="1600200"/>
            <a:ext cx="8050085" cy="4525963"/>
          </a:xfrm>
          <a:prstGeom prst="rect">
            <a:avLst/>
          </a:prstGeom>
          <a:noFill/>
          <a:ln w="9525">
            <a:noFill/>
            <a:miter lim="800000"/>
            <a:headEnd/>
            <a:tailEnd/>
          </a:ln>
          <a:effectLst/>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Algerian" pitchFamily="82" charset="0"/>
              </a:rPr>
              <a:t>REQUESTED DOWNLOADS</a:t>
            </a:r>
            <a:endParaRPr lang="en-US" dirty="0"/>
          </a:p>
        </p:txBody>
      </p:sp>
      <p:pic>
        <p:nvPicPr>
          <p:cNvPr id="54273" name="Picture 1"/>
          <p:cNvPicPr>
            <a:picLocks noGrp="1" noChangeAspect="1" noChangeArrowheads="1"/>
          </p:cNvPicPr>
          <p:nvPr>
            <p:ph idx="1"/>
          </p:nvPr>
        </p:nvPicPr>
        <p:blipFill>
          <a:blip r:embed="rId2"/>
          <a:srcRect/>
          <a:stretch>
            <a:fillRect/>
          </a:stretch>
        </p:blipFill>
        <p:spPr bwMode="auto">
          <a:xfrm>
            <a:off x="4584696" y="1719263"/>
            <a:ext cx="8" cy="4406900"/>
          </a:xfrm>
          <a:prstGeom prst="rect">
            <a:avLst/>
          </a:prstGeom>
          <a:noFill/>
          <a:ln w="9525">
            <a:noFill/>
            <a:miter lim="800000"/>
            <a:headEnd/>
            <a:tailEnd/>
          </a:ln>
          <a:effectLst/>
        </p:spPr>
      </p:pic>
      <p:pic>
        <p:nvPicPr>
          <p:cNvPr id="54274" name="Picture 2"/>
          <p:cNvPicPr>
            <a:picLocks noChangeAspect="1" noChangeArrowheads="1"/>
          </p:cNvPicPr>
          <p:nvPr/>
        </p:nvPicPr>
        <p:blipFill>
          <a:blip r:embed="rId2"/>
          <a:srcRect l="8000" t="4717" r="10000" b="8804"/>
          <a:stretch>
            <a:fillRect/>
          </a:stretch>
        </p:blipFill>
        <p:spPr bwMode="auto">
          <a:xfrm>
            <a:off x="785786" y="1571612"/>
            <a:ext cx="7858148" cy="4697806"/>
          </a:xfrm>
          <a:prstGeom prst="rect">
            <a:avLst/>
          </a:prstGeom>
          <a:noFill/>
          <a:ln w="9525">
            <a:noFill/>
            <a:miter lim="800000"/>
            <a:headEnd/>
            <a:tailEnd/>
          </a:ln>
          <a:effectLst/>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Algerian" pitchFamily="82" charset="0"/>
              </a:rPr>
              <a:t>REQUESTED DOWNLOADS</a:t>
            </a:r>
            <a:br>
              <a:rPr lang="en-GB" dirty="0">
                <a:latin typeface="Algerian" pitchFamily="82" charset="0"/>
              </a:rPr>
            </a:br>
            <a:r>
              <a:rPr lang="en-GB" dirty="0">
                <a:latin typeface="Algerian" pitchFamily="82" charset="0"/>
              </a:rPr>
              <a:t>CONSO FILES</a:t>
            </a:r>
            <a:endParaRPr lang="en-US" dirty="0"/>
          </a:p>
        </p:txBody>
      </p:sp>
      <p:pic>
        <p:nvPicPr>
          <p:cNvPr id="9218" name="Picture 2"/>
          <p:cNvPicPr>
            <a:picLocks noGrp="1" noChangeAspect="1" noChangeArrowheads="1"/>
          </p:cNvPicPr>
          <p:nvPr>
            <p:ph idx="1"/>
          </p:nvPr>
        </p:nvPicPr>
        <p:blipFill>
          <a:blip r:embed="rId2"/>
          <a:srcRect t="18309" r="1496" b="12241"/>
          <a:stretch>
            <a:fillRect/>
          </a:stretch>
        </p:blipFill>
        <p:spPr bwMode="auto">
          <a:xfrm>
            <a:off x="285720" y="1857364"/>
            <a:ext cx="8650492" cy="3429024"/>
          </a:xfrm>
          <a:prstGeom prst="rect">
            <a:avLst/>
          </a:prstGeom>
          <a:noFill/>
          <a:ln w="9525">
            <a:noFill/>
            <a:miter lim="800000"/>
            <a:headEnd/>
            <a:tailEnd/>
          </a:ln>
          <a:effectLst/>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Algerian" pitchFamily="82" charset="0"/>
              </a:rPr>
              <a:t>IMPORT THE CONSO FILE IN RPU</a:t>
            </a:r>
            <a:br>
              <a:rPr lang="en-GB" dirty="0">
                <a:latin typeface="Algerian" pitchFamily="82" charset="0"/>
              </a:rPr>
            </a:br>
            <a:r>
              <a:rPr lang="en-GB" dirty="0">
                <a:latin typeface="Algerian" pitchFamily="82" charset="0"/>
              </a:rPr>
              <a:t>SELECT CORRECTION RETURN</a:t>
            </a:r>
            <a:endParaRPr lang="en-US" dirty="0">
              <a:latin typeface="Algerian" pitchFamily="82" charset="0"/>
            </a:endParaRPr>
          </a:p>
        </p:txBody>
      </p:sp>
      <p:pic>
        <p:nvPicPr>
          <p:cNvPr id="10242" name="Picture 2"/>
          <p:cNvPicPr>
            <a:picLocks noGrp="1" noChangeAspect="1" noChangeArrowheads="1"/>
          </p:cNvPicPr>
          <p:nvPr>
            <p:ph idx="1"/>
          </p:nvPr>
        </p:nvPicPr>
        <p:blipFill>
          <a:blip r:embed="rId2"/>
          <a:srcRect/>
          <a:stretch>
            <a:fillRect/>
          </a:stretch>
        </p:blipFill>
        <p:spPr bwMode="auto">
          <a:xfrm>
            <a:off x="546957" y="1600200"/>
            <a:ext cx="8050085" cy="4525963"/>
          </a:xfrm>
          <a:prstGeom prst="rect">
            <a:avLst/>
          </a:prstGeom>
          <a:noFill/>
          <a:ln w="9525">
            <a:noFill/>
            <a:miter lim="800000"/>
            <a:headEnd/>
            <a:tailEnd/>
          </a:ln>
          <a:effectLst/>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Algerian" pitchFamily="82" charset="0"/>
              </a:rPr>
              <a:t>SELECT THE CONSO FILE DOWNLOADED FROM TRACES PORTAL</a:t>
            </a:r>
            <a:endParaRPr lang="en-US" dirty="0">
              <a:latin typeface="Algerian" pitchFamily="82" charset="0"/>
            </a:endParaRPr>
          </a:p>
        </p:txBody>
      </p:sp>
      <p:pic>
        <p:nvPicPr>
          <p:cNvPr id="16386" name="Picture 2"/>
          <p:cNvPicPr>
            <a:picLocks noGrp="1" noChangeAspect="1" noChangeArrowheads="1"/>
          </p:cNvPicPr>
          <p:nvPr>
            <p:ph idx="1"/>
          </p:nvPr>
        </p:nvPicPr>
        <p:blipFill>
          <a:blip r:embed="rId2"/>
          <a:srcRect/>
          <a:stretch>
            <a:fillRect/>
          </a:stretch>
        </p:blipFill>
        <p:spPr bwMode="auto">
          <a:xfrm>
            <a:off x="546957" y="1600200"/>
            <a:ext cx="8050085" cy="4525963"/>
          </a:xfrm>
          <a:prstGeom prst="rect">
            <a:avLst/>
          </a:prstGeom>
          <a:noFill/>
          <a:ln w="9525">
            <a:noFill/>
            <a:miter lim="800000"/>
            <a:headEnd/>
            <a:tailEnd/>
          </a:ln>
          <a:effectLst/>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Algerian" pitchFamily="82" charset="0"/>
              </a:rPr>
              <a:t>SELECT THE CONSO FILE DOWNLOADED FROM TRACES PORTAL</a:t>
            </a:r>
            <a:endParaRPr lang="en-US" dirty="0"/>
          </a:p>
        </p:txBody>
      </p:sp>
      <p:pic>
        <p:nvPicPr>
          <p:cNvPr id="17410" name="Picture 2"/>
          <p:cNvPicPr>
            <a:picLocks noGrp="1" noChangeAspect="1" noChangeArrowheads="1"/>
          </p:cNvPicPr>
          <p:nvPr>
            <p:ph idx="1"/>
          </p:nvPr>
        </p:nvPicPr>
        <p:blipFill>
          <a:blip r:embed="rId2"/>
          <a:srcRect/>
          <a:stretch>
            <a:fillRect/>
          </a:stretch>
        </p:blipFill>
        <p:spPr bwMode="auto">
          <a:xfrm>
            <a:off x="546957" y="1600200"/>
            <a:ext cx="8050085" cy="4525963"/>
          </a:xfrm>
          <a:prstGeom prst="rect">
            <a:avLst/>
          </a:prstGeom>
          <a:noFill/>
          <a:ln w="9525">
            <a:noFill/>
            <a:miter lim="800000"/>
            <a:headEnd/>
            <a:tailEnd/>
          </a:ln>
          <a:effectLst/>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Algerian" pitchFamily="82" charset="0"/>
              </a:rPr>
              <a:t>SELECT THE CONSO FILE DOWNLOADED FROM TRACES PORTAL</a:t>
            </a:r>
            <a:endParaRPr lang="en-US" dirty="0"/>
          </a:p>
        </p:txBody>
      </p:sp>
      <p:pic>
        <p:nvPicPr>
          <p:cNvPr id="49153" name="Picture 1"/>
          <p:cNvPicPr>
            <a:picLocks noGrp="1" noChangeAspect="1" noChangeArrowheads="1"/>
          </p:cNvPicPr>
          <p:nvPr>
            <p:ph idx="1"/>
          </p:nvPr>
        </p:nvPicPr>
        <p:blipFill>
          <a:blip r:embed="rId2"/>
          <a:srcRect/>
          <a:stretch>
            <a:fillRect/>
          </a:stretch>
        </p:blipFill>
        <p:spPr bwMode="auto">
          <a:xfrm>
            <a:off x="4584686" y="3922705"/>
            <a:ext cx="28" cy="16"/>
          </a:xfrm>
          <a:prstGeom prst="rect">
            <a:avLst/>
          </a:prstGeom>
          <a:noFill/>
          <a:ln w="9525">
            <a:noFill/>
            <a:miter lim="800000"/>
            <a:headEnd/>
            <a:tailEnd/>
          </a:ln>
          <a:effectLst/>
        </p:spPr>
      </p:pic>
      <p:pic>
        <p:nvPicPr>
          <p:cNvPr id="49154" name="Picture 2"/>
          <p:cNvPicPr>
            <a:picLocks noChangeAspect="1" noChangeArrowheads="1"/>
          </p:cNvPicPr>
          <p:nvPr/>
        </p:nvPicPr>
        <p:blipFill>
          <a:blip r:embed="rId2"/>
          <a:srcRect/>
          <a:stretch>
            <a:fillRect/>
          </a:stretch>
        </p:blipFill>
        <p:spPr bwMode="auto">
          <a:xfrm>
            <a:off x="500034" y="1857364"/>
            <a:ext cx="8077200" cy="4572032"/>
          </a:xfrm>
          <a:prstGeom prst="rect">
            <a:avLst/>
          </a:prstGeom>
          <a:noFill/>
          <a:ln w="9525">
            <a:noFill/>
            <a:miter lim="800000"/>
            <a:headEnd/>
            <a:tailEnd/>
          </a:ln>
          <a:effectLst/>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Algerian" pitchFamily="82" charset="0"/>
              </a:rPr>
              <a:t>SELECT THE CONSO FILE DOWNLOADED FROM TRACES PORTAL</a:t>
            </a:r>
            <a:endParaRPr lang="en-US" dirty="0"/>
          </a:p>
        </p:txBody>
      </p:sp>
      <p:pic>
        <p:nvPicPr>
          <p:cNvPr id="19458" name="Picture 2"/>
          <p:cNvPicPr>
            <a:picLocks noGrp="1" noChangeAspect="1" noChangeArrowheads="1"/>
          </p:cNvPicPr>
          <p:nvPr>
            <p:ph idx="1"/>
          </p:nvPr>
        </p:nvPicPr>
        <p:blipFill>
          <a:blip r:embed="rId2"/>
          <a:srcRect/>
          <a:stretch>
            <a:fillRect/>
          </a:stretch>
        </p:blipFill>
        <p:spPr bwMode="auto">
          <a:xfrm>
            <a:off x="546957" y="1600200"/>
            <a:ext cx="8050085" cy="4525963"/>
          </a:xfrm>
          <a:prstGeom prst="rect">
            <a:avLst/>
          </a:prstGeom>
          <a:noFill/>
          <a:ln w="9525">
            <a:noFill/>
            <a:miter lim="800000"/>
            <a:headEnd/>
            <a:tailEnd/>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srcRect/>
          <a:stretch>
            <a:fillRect/>
          </a:stretch>
        </p:blipFill>
        <p:spPr bwMode="auto">
          <a:xfrm>
            <a:off x="546957" y="1600200"/>
            <a:ext cx="8050085" cy="4525963"/>
          </a:xfrm>
          <a:prstGeom prst="rect">
            <a:avLst/>
          </a:prstGeom>
          <a:noFill/>
          <a:ln w="9525">
            <a:noFill/>
            <a:miter lim="800000"/>
            <a:headEnd/>
            <a:tailEnd/>
          </a:ln>
          <a:effectLst/>
        </p:spPr>
      </p:pic>
      <p:sp>
        <p:nvSpPr>
          <p:cNvPr id="4" name="Title 1"/>
          <p:cNvSpPr>
            <a:spLocks noGrp="1"/>
          </p:cNvSpPr>
          <p:nvPr>
            <p:ph type="title"/>
          </p:nvPr>
        </p:nvSpPr>
        <p:spPr>
          <a:xfrm>
            <a:off x="0" y="285728"/>
            <a:ext cx="8786874" cy="1054100"/>
          </a:xfrm>
        </p:spPr>
        <p:txBody>
          <a:bodyPr/>
          <a:lstStyle/>
          <a:p>
            <a:r>
              <a:rPr lang="en-US" sz="3000" dirty="0" err="1">
                <a:latin typeface="Algerian" pitchFamily="82" charset="0"/>
              </a:rPr>
              <a:t>Tds</a:t>
            </a:r>
            <a:r>
              <a:rPr lang="en-US" sz="3000" dirty="0">
                <a:latin typeface="Algerian" pitchFamily="82" charset="0"/>
              </a:rPr>
              <a:t> On Purchase of property</a:t>
            </a:r>
            <a:br>
              <a:rPr lang="en-US" sz="3000" dirty="0">
                <a:latin typeface="Algerian" pitchFamily="82" charset="0"/>
              </a:rPr>
            </a:br>
            <a:r>
              <a:rPr lang="en-US" sz="3000" dirty="0">
                <a:latin typeface="Algerian" pitchFamily="82" charset="0"/>
              </a:rPr>
              <a:t>PAN LOGIN</a:t>
            </a:r>
            <a:br>
              <a:rPr lang="en-US" sz="3000" dirty="0">
                <a:latin typeface="Algerian" pitchFamily="82" charset="0"/>
              </a:rPr>
            </a:br>
            <a:r>
              <a:rPr lang="en-US" sz="3000" dirty="0">
                <a:latin typeface="Algerian" pitchFamily="82" charset="0"/>
              </a:rPr>
              <a:t> https://eportal.incometax.gov.in</a:t>
            </a:r>
          </a:p>
        </p:txBody>
      </p:sp>
    </p:spTree>
    <p:extLst>
      <p:ext uri="{BB962C8B-B14F-4D97-AF65-F5344CB8AC3E}">
        <p14:creationId xmlns:p14="http://schemas.microsoft.com/office/powerpoint/2010/main" val="89316069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2530" name="Picture 2"/>
          <p:cNvPicPr>
            <a:picLocks noGrp="1" noChangeAspect="1" noChangeArrowheads="1"/>
          </p:cNvPicPr>
          <p:nvPr>
            <p:ph idx="1"/>
          </p:nvPr>
        </p:nvPicPr>
        <p:blipFill>
          <a:blip r:embed="rId2"/>
          <a:srcRect/>
          <a:stretch>
            <a:fillRect/>
          </a:stretch>
        </p:blipFill>
        <p:spPr bwMode="auto">
          <a:xfrm>
            <a:off x="546957" y="1600200"/>
            <a:ext cx="8050085" cy="4525963"/>
          </a:xfrm>
          <a:prstGeom prst="rect">
            <a:avLst/>
          </a:prstGeom>
          <a:noFill/>
          <a:ln w="9525">
            <a:noFill/>
            <a:miter lim="800000"/>
            <a:headEnd/>
            <a:tailEnd/>
          </a:ln>
          <a:effectLst/>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itle 53"/>
          <p:cNvSpPr>
            <a:spLocks noGrp="1"/>
          </p:cNvSpPr>
          <p:nvPr>
            <p:ph type="title"/>
          </p:nvPr>
        </p:nvSpPr>
        <p:spPr>
          <a:xfrm>
            <a:off x="285688" y="571480"/>
            <a:ext cx="8858312" cy="1054100"/>
          </a:xfrm>
        </p:spPr>
        <p:txBody>
          <a:bodyPr>
            <a:noAutofit/>
          </a:bodyPr>
          <a:lstStyle/>
          <a:p>
            <a:r>
              <a:rPr lang="en-US" dirty="0">
                <a:latin typeface="Algerian" pitchFamily="82" charset="0"/>
              </a:rPr>
              <a:t>uploading Of REVISED TDS Return – FVU FILE - tan login </a:t>
            </a:r>
            <a:br>
              <a:rPr lang="en-US" dirty="0">
                <a:latin typeface="Algerian" pitchFamily="82" charset="0"/>
              </a:rPr>
            </a:br>
            <a:endParaRPr lang="en-US" dirty="0">
              <a:latin typeface="Algerian" pitchFamily="82" charset="0"/>
            </a:endParaRPr>
          </a:p>
        </p:txBody>
      </p:sp>
      <p:pic>
        <p:nvPicPr>
          <p:cNvPr id="56" name="Picture 2"/>
          <p:cNvPicPr>
            <a:picLocks noGrp="1" noChangeAspect="1" noChangeArrowheads="1"/>
          </p:cNvPicPr>
          <p:nvPr>
            <p:ph idx="1"/>
          </p:nvPr>
        </p:nvPicPr>
        <p:blipFill>
          <a:blip r:embed="rId2"/>
          <a:srcRect t="4104" r="1168" b="57365"/>
          <a:stretch>
            <a:fillRect/>
          </a:stretch>
        </p:blipFill>
        <p:spPr bwMode="auto">
          <a:xfrm>
            <a:off x="357158" y="2857496"/>
            <a:ext cx="8469689" cy="1857388"/>
          </a:xfrm>
          <a:prstGeom prst="rect">
            <a:avLst/>
          </a:prstGeom>
          <a:noFill/>
          <a:ln w="9525">
            <a:noFill/>
            <a:miter lim="800000"/>
            <a:headEnd/>
            <a:tailEnd/>
          </a:ln>
          <a:effectLst/>
        </p:spPr>
      </p:pic>
      <p:sp>
        <p:nvSpPr>
          <p:cNvPr id="4" name="Rectangle 3"/>
          <p:cNvSpPr/>
          <p:nvPr/>
        </p:nvSpPr>
        <p:spPr>
          <a:xfrm>
            <a:off x="2214546" y="1928802"/>
            <a:ext cx="4249881" cy="369332"/>
          </a:xfrm>
          <a:prstGeom prst="rect">
            <a:avLst/>
          </a:prstGeom>
        </p:spPr>
        <p:txBody>
          <a:bodyPr wrap="none">
            <a:spAutoFit/>
          </a:bodyPr>
          <a:lstStyle/>
          <a:p>
            <a:r>
              <a:rPr lang="en-US" dirty="0">
                <a:latin typeface="Algerian" pitchFamily="82" charset="0"/>
              </a:rPr>
              <a:t>https://eportal.incometax.gov.in</a:t>
            </a:r>
            <a:endParaRPr lang="en-US" dirty="0"/>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srcRect l="5607" t="4104" r="14486" b="35916"/>
          <a:stretch>
            <a:fillRect/>
          </a:stretch>
        </p:blipFill>
        <p:spPr bwMode="auto">
          <a:xfrm>
            <a:off x="154123" y="1785926"/>
            <a:ext cx="8459763" cy="3571900"/>
          </a:xfrm>
          <a:prstGeom prst="rect">
            <a:avLst/>
          </a:prstGeom>
          <a:noFill/>
          <a:ln w="9525">
            <a:noFill/>
            <a:miter lim="800000"/>
            <a:headEnd/>
            <a:tailEnd/>
          </a:ln>
          <a:effectLst/>
        </p:spPr>
      </p:pic>
      <p:sp>
        <p:nvSpPr>
          <p:cNvPr id="6" name="Title 53"/>
          <p:cNvSpPr>
            <a:spLocks noGrp="1"/>
          </p:cNvSpPr>
          <p:nvPr>
            <p:ph type="title"/>
          </p:nvPr>
        </p:nvSpPr>
        <p:spPr>
          <a:xfrm>
            <a:off x="285688" y="571480"/>
            <a:ext cx="8858312" cy="1054100"/>
          </a:xfrm>
        </p:spPr>
        <p:txBody>
          <a:bodyPr>
            <a:noAutofit/>
          </a:bodyPr>
          <a:lstStyle/>
          <a:p>
            <a:r>
              <a:rPr lang="en-US" dirty="0">
                <a:latin typeface="Algerian" pitchFamily="82" charset="0"/>
              </a:rPr>
              <a:t>uploading Of REVISED TDS Return – FVU FILE - tan login </a:t>
            </a:r>
            <a:br>
              <a:rPr lang="en-US" dirty="0">
                <a:latin typeface="Algerian" pitchFamily="82" charset="0"/>
              </a:rPr>
            </a:br>
            <a:endParaRPr lang="en-US" dirty="0">
              <a:latin typeface="Algerian" pitchFamily="82" charset="0"/>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srcRect l="7383" t="4104" r="9159" b="20132"/>
          <a:stretch>
            <a:fillRect/>
          </a:stretch>
        </p:blipFill>
        <p:spPr bwMode="auto">
          <a:xfrm>
            <a:off x="583377" y="1785926"/>
            <a:ext cx="7974267" cy="4071966"/>
          </a:xfrm>
          <a:prstGeom prst="rect">
            <a:avLst/>
          </a:prstGeom>
          <a:noFill/>
          <a:ln w="9525">
            <a:noFill/>
            <a:miter lim="800000"/>
            <a:headEnd/>
            <a:tailEnd/>
          </a:ln>
          <a:effectLst/>
        </p:spPr>
      </p:pic>
      <p:sp>
        <p:nvSpPr>
          <p:cNvPr id="6" name="Title 53"/>
          <p:cNvSpPr>
            <a:spLocks noGrp="1"/>
          </p:cNvSpPr>
          <p:nvPr>
            <p:ph type="title"/>
          </p:nvPr>
        </p:nvSpPr>
        <p:spPr>
          <a:xfrm>
            <a:off x="285688" y="571480"/>
            <a:ext cx="8858312" cy="1054100"/>
          </a:xfrm>
        </p:spPr>
        <p:txBody>
          <a:bodyPr>
            <a:noAutofit/>
          </a:bodyPr>
          <a:lstStyle/>
          <a:p>
            <a:r>
              <a:rPr lang="en-US" dirty="0">
                <a:latin typeface="Algerian" pitchFamily="82" charset="0"/>
              </a:rPr>
              <a:t>uploading Of REVISED TDS Return – FVU FILE - tan login </a:t>
            </a:r>
            <a:br>
              <a:rPr lang="en-US" dirty="0">
                <a:latin typeface="Algerian" pitchFamily="82" charset="0"/>
              </a:rPr>
            </a:br>
            <a:endParaRPr lang="en-US" dirty="0">
              <a:latin typeface="Algerian" pitchFamily="82" charset="0"/>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srcRect l="6495" t="4104" r="10047" b="16976"/>
          <a:stretch>
            <a:fillRect/>
          </a:stretch>
        </p:blipFill>
        <p:spPr bwMode="auto">
          <a:xfrm>
            <a:off x="265717" y="1785925"/>
            <a:ext cx="8235373" cy="4380517"/>
          </a:xfrm>
          <a:prstGeom prst="rect">
            <a:avLst/>
          </a:prstGeom>
          <a:noFill/>
          <a:ln w="9525">
            <a:noFill/>
            <a:miter lim="800000"/>
            <a:headEnd/>
            <a:tailEnd/>
          </a:ln>
          <a:effectLst/>
        </p:spPr>
      </p:pic>
      <p:sp>
        <p:nvSpPr>
          <p:cNvPr id="6" name="Title 53"/>
          <p:cNvSpPr>
            <a:spLocks noGrp="1"/>
          </p:cNvSpPr>
          <p:nvPr>
            <p:ph type="title"/>
          </p:nvPr>
        </p:nvSpPr>
        <p:spPr>
          <a:xfrm>
            <a:off x="285688" y="571480"/>
            <a:ext cx="8858312" cy="1054100"/>
          </a:xfrm>
        </p:spPr>
        <p:txBody>
          <a:bodyPr>
            <a:noAutofit/>
          </a:bodyPr>
          <a:lstStyle/>
          <a:p>
            <a:r>
              <a:rPr lang="en-US" dirty="0">
                <a:latin typeface="Algerian" pitchFamily="82" charset="0"/>
              </a:rPr>
              <a:t>uploading Of REVISED TDS Return – FVU FILE - tan login </a:t>
            </a:r>
            <a:br>
              <a:rPr lang="en-US" dirty="0">
                <a:latin typeface="Algerian" pitchFamily="82" charset="0"/>
              </a:rPr>
            </a:br>
            <a:endParaRPr lang="en-US" dirty="0">
              <a:latin typeface="Algerian" pitchFamily="82" charset="0"/>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srcRect l="10047" t="4104" r="11822" b="12241"/>
          <a:stretch>
            <a:fillRect/>
          </a:stretch>
        </p:blipFill>
        <p:spPr bwMode="auto">
          <a:xfrm>
            <a:off x="428596" y="1785926"/>
            <a:ext cx="8001056" cy="4345541"/>
          </a:xfrm>
          <a:prstGeom prst="rect">
            <a:avLst/>
          </a:prstGeom>
          <a:noFill/>
          <a:ln w="9525">
            <a:noFill/>
            <a:miter lim="800000"/>
            <a:headEnd/>
            <a:tailEnd/>
          </a:ln>
          <a:effectLst/>
        </p:spPr>
      </p:pic>
      <p:sp>
        <p:nvSpPr>
          <p:cNvPr id="8" name="Title 53"/>
          <p:cNvSpPr>
            <a:spLocks noGrp="1"/>
          </p:cNvSpPr>
          <p:nvPr>
            <p:ph type="title"/>
          </p:nvPr>
        </p:nvSpPr>
        <p:spPr>
          <a:xfrm>
            <a:off x="285688" y="571480"/>
            <a:ext cx="8858312" cy="1054100"/>
          </a:xfrm>
        </p:spPr>
        <p:txBody>
          <a:bodyPr>
            <a:noAutofit/>
          </a:bodyPr>
          <a:lstStyle/>
          <a:p>
            <a:r>
              <a:rPr lang="en-US" dirty="0">
                <a:latin typeface="Algerian" pitchFamily="82" charset="0"/>
              </a:rPr>
              <a:t>uploading Of REVISED TDS Return – FVU FILE - tan login </a:t>
            </a:r>
            <a:br>
              <a:rPr lang="en-US" dirty="0">
                <a:latin typeface="Algerian" pitchFamily="82" charset="0"/>
              </a:rPr>
            </a:br>
            <a:endParaRPr lang="en-US" dirty="0">
              <a:latin typeface="Algerian" pitchFamily="82" charset="0"/>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srcRect l="6495" t="4104" r="10934" b="13819"/>
          <a:stretch>
            <a:fillRect/>
          </a:stretch>
        </p:blipFill>
        <p:spPr bwMode="auto">
          <a:xfrm>
            <a:off x="428596" y="1643050"/>
            <a:ext cx="8211249" cy="4591236"/>
          </a:xfrm>
          <a:prstGeom prst="rect">
            <a:avLst/>
          </a:prstGeom>
          <a:noFill/>
          <a:ln w="9525">
            <a:noFill/>
            <a:miter lim="800000"/>
            <a:headEnd/>
            <a:tailEnd/>
          </a:ln>
          <a:effectLst/>
        </p:spPr>
      </p:pic>
      <p:sp>
        <p:nvSpPr>
          <p:cNvPr id="6" name="Title 53"/>
          <p:cNvSpPr>
            <a:spLocks noGrp="1"/>
          </p:cNvSpPr>
          <p:nvPr>
            <p:ph type="title"/>
          </p:nvPr>
        </p:nvSpPr>
        <p:spPr>
          <a:xfrm>
            <a:off x="285688" y="571480"/>
            <a:ext cx="8858312" cy="1054100"/>
          </a:xfrm>
        </p:spPr>
        <p:txBody>
          <a:bodyPr>
            <a:noAutofit/>
          </a:bodyPr>
          <a:lstStyle/>
          <a:p>
            <a:r>
              <a:rPr lang="en-US" dirty="0">
                <a:latin typeface="Algerian" pitchFamily="82" charset="0"/>
              </a:rPr>
              <a:t>uploading Of REVISED TDS Return – FVU FILE - tan login </a:t>
            </a:r>
            <a:br>
              <a:rPr lang="en-US" dirty="0">
                <a:latin typeface="Algerian" pitchFamily="82" charset="0"/>
              </a:rPr>
            </a:br>
            <a:endParaRPr lang="en-US" dirty="0">
              <a:latin typeface="Algerian" pitchFamily="82" charset="0"/>
            </a:endParaRP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a:srcRect l="11822" t="4104" r="13598" b="24192"/>
          <a:stretch>
            <a:fillRect/>
          </a:stretch>
        </p:blipFill>
        <p:spPr bwMode="auto">
          <a:xfrm>
            <a:off x="500034" y="1785925"/>
            <a:ext cx="8001056" cy="4327103"/>
          </a:xfrm>
          <a:prstGeom prst="rect">
            <a:avLst/>
          </a:prstGeom>
          <a:noFill/>
          <a:ln w="9525">
            <a:noFill/>
            <a:miter lim="800000"/>
            <a:headEnd/>
            <a:tailEnd/>
          </a:ln>
          <a:effectLst/>
        </p:spPr>
      </p:pic>
      <p:sp>
        <p:nvSpPr>
          <p:cNvPr id="4" name="Title 4"/>
          <p:cNvSpPr>
            <a:spLocks noGrp="1"/>
          </p:cNvSpPr>
          <p:nvPr>
            <p:ph type="title"/>
          </p:nvPr>
        </p:nvSpPr>
        <p:spPr>
          <a:xfrm>
            <a:off x="381000" y="355600"/>
            <a:ext cx="8382000" cy="1054100"/>
          </a:xfrm>
        </p:spPr>
        <p:txBody>
          <a:bodyPr/>
          <a:lstStyle/>
          <a:p>
            <a:r>
              <a:rPr lang="en-US" sz="3000" dirty="0">
                <a:latin typeface="Algerian" pitchFamily="82" charset="0"/>
              </a:rPr>
              <a:t>SELECT CORRECTION RETURN</a:t>
            </a:r>
            <a:endParaRPr lang="en-US" sz="3000" dirty="0"/>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a:srcRect l="7383" t="4104" r="12710" b="16976"/>
          <a:stretch>
            <a:fillRect/>
          </a:stretch>
        </p:blipFill>
        <p:spPr bwMode="auto">
          <a:xfrm>
            <a:off x="714348" y="1571612"/>
            <a:ext cx="7429552" cy="4127529"/>
          </a:xfrm>
          <a:prstGeom prst="rect">
            <a:avLst/>
          </a:prstGeom>
          <a:noFill/>
          <a:ln w="9525">
            <a:noFill/>
            <a:miter lim="800000"/>
            <a:headEnd/>
            <a:tailEnd/>
          </a:ln>
          <a:effectLst/>
        </p:spPr>
      </p:pic>
      <p:sp>
        <p:nvSpPr>
          <p:cNvPr id="4" name="Title 4"/>
          <p:cNvSpPr>
            <a:spLocks noGrp="1"/>
          </p:cNvSpPr>
          <p:nvPr>
            <p:ph type="title"/>
          </p:nvPr>
        </p:nvSpPr>
        <p:spPr>
          <a:xfrm>
            <a:off x="381000" y="355600"/>
            <a:ext cx="8382000" cy="1054100"/>
          </a:xfrm>
        </p:spPr>
        <p:txBody>
          <a:bodyPr/>
          <a:lstStyle/>
          <a:p>
            <a:r>
              <a:rPr lang="en-US" sz="3000" dirty="0">
                <a:latin typeface="Algerian" pitchFamily="82" charset="0"/>
              </a:rPr>
              <a:t>SELECT CORRECTION RETURN</a:t>
            </a:r>
            <a:endParaRPr lang="en-US" sz="3000" dirty="0"/>
          </a:p>
        </p:txBody>
      </p:sp>
      <p:sp>
        <p:nvSpPr>
          <p:cNvPr id="5" name="Title 4"/>
          <p:cNvSpPr txBox="1">
            <a:spLocks/>
          </p:cNvSpPr>
          <p:nvPr/>
        </p:nvSpPr>
        <p:spPr>
          <a:xfrm>
            <a:off x="428596" y="5429264"/>
            <a:ext cx="8382000" cy="1054100"/>
          </a:xfrm>
          <a:prstGeom prst="rect">
            <a:avLst/>
          </a:prstGeom>
        </p:spPr>
        <p:txBody>
          <a:bodyPr vert="horz" lIns="91440" tIns="45720" rIns="91440" bIns="4572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all" spc="200" normalizeH="0" baseline="0" noProof="0" dirty="0">
                <a:ln>
                  <a:noFill/>
                </a:ln>
                <a:effectLst/>
                <a:uLnTx/>
                <a:uFillTx/>
                <a:latin typeface="Algerian" pitchFamily="82" charset="0"/>
                <a:ea typeface="+mj-ea"/>
                <a:cs typeface="+mj-cs"/>
              </a:rPr>
              <a:t>The FVU</a:t>
            </a:r>
            <a:r>
              <a:rPr kumimoji="0" lang="en-US" sz="3000" b="0" i="0" u="none" strike="noStrike" kern="1200" cap="all" spc="200" normalizeH="0" noProof="0" dirty="0">
                <a:ln>
                  <a:noFill/>
                </a:ln>
                <a:effectLst/>
                <a:uLnTx/>
                <a:uFillTx/>
                <a:latin typeface="Algerian" pitchFamily="82" charset="0"/>
                <a:ea typeface="+mj-ea"/>
                <a:cs typeface="+mj-cs"/>
              </a:rPr>
              <a:t> File should be in zip format</a:t>
            </a:r>
            <a:endParaRPr kumimoji="0" lang="en-US" sz="3000" b="0" i="0" u="none" strike="noStrike" kern="1200" cap="all" spc="200" normalizeH="0" baseline="0" noProof="0" dirty="0">
              <a:ln>
                <a:noFill/>
              </a:ln>
              <a:effectLst/>
              <a:uLnTx/>
              <a:uFillTx/>
              <a:latin typeface="+mj-lt"/>
              <a:ea typeface="+mj-ea"/>
              <a:cs typeface="+mj-cs"/>
            </a:endParaRP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a:srcRect l="6495" t="5682" r="11822" b="10663"/>
          <a:stretch>
            <a:fillRect/>
          </a:stretch>
        </p:blipFill>
        <p:spPr bwMode="auto">
          <a:xfrm>
            <a:off x="428596" y="1714488"/>
            <a:ext cx="8072494" cy="4650459"/>
          </a:xfrm>
          <a:prstGeom prst="rect">
            <a:avLst/>
          </a:prstGeom>
          <a:noFill/>
          <a:ln w="9525">
            <a:noFill/>
            <a:miter lim="800000"/>
            <a:headEnd/>
            <a:tailEnd/>
          </a:ln>
          <a:effectLst/>
        </p:spPr>
      </p:pic>
      <p:sp>
        <p:nvSpPr>
          <p:cNvPr id="4" name="Title 4"/>
          <p:cNvSpPr>
            <a:spLocks noGrp="1"/>
          </p:cNvSpPr>
          <p:nvPr>
            <p:ph type="title"/>
          </p:nvPr>
        </p:nvSpPr>
        <p:spPr>
          <a:xfrm>
            <a:off x="381000" y="355600"/>
            <a:ext cx="8382000" cy="1054100"/>
          </a:xfrm>
        </p:spPr>
        <p:txBody>
          <a:bodyPr/>
          <a:lstStyle/>
          <a:p>
            <a:r>
              <a:rPr lang="en-US" sz="3000" dirty="0">
                <a:latin typeface="Algerian" pitchFamily="82" charset="0"/>
              </a:rPr>
              <a:t>SELECT CORRECTION RETURN</a:t>
            </a:r>
            <a:endParaRPr lang="en-US" sz="30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a:srcRect/>
          <a:stretch>
            <a:fillRect/>
          </a:stretch>
        </p:blipFill>
        <p:spPr bwMode="auto">
          <a:xfrm>
            <a:off x="546957" y="1600200"/>
            <a:ext cx="8050085" cy="4525963"/>
          </a:xfrm>
          <a:prstGeom prst="rect">
            <a:avLst/>
          </a:prstGeom>
          <a:noFill/>
          <a:ln w="9525">
            <a:noFill/>
            <a:miter lim="800000"/>
            <a:headEnd/>
            <a:tailEnd/>
          </a:ln>
          <a:effectLst/>
        </p:spPr>
      </p:pic>
      <p:sp>
        <p:nvSpPr>
          <p:cNvPr id="4" name="Title 1"/>
          <p:cNvSpPr>
            <a:spLocks noGrp="1"/>
          </p:cNvSpPr>
          <p:nvPr>
            <p:ph type="title"/>
          </p:nvPr>
        </p:nvSpPr>
        <p:spPr>
          <a:xfrm>
            <a:off x="0" y="285728"/>
            <a:ext cx="8786874" cy="1054100"/>
          </a:xfrm>
        </p:spPr>
        <p:txBody>
          <a:bodyPr/>
          <a:lstStyle/>
          <a:p>
            <a:r>
              <a:rPr lang="en-US" sz="3000" dirty="0" err="1">
                <a:latin typeface="Algerian" pitchFamily="82" charset="0"/>
              </a:rPr>
              <a:t>Tds</a:t>
            </a:r>
            <a:r>
              <a:rPr lang="en-US" sz="3000" dirty="0">
                <a:latin typeface="Algerian" pitchFamily="82" charset="0"/>
              </a:rPr>
              <a:t> On Purchase of property</a:t>
            </a:r>
            <a:br>
              <a:rPr lang="en-US" sz="3000" dirty="0">
                <a:latin typeface="Algerian" pitchFamily="82" charset="0"/>
              </a:rPr>
            </a:br>
            <a:r>
              <a:rPr lang="en-US" sz="3000" dirty="0">
                <a:latin typeface="Algerian" pitchFamily="82" charset="0"/>
              </a:rPr>
              <a:t>PAN LOGIN</a:t>
            </a:r>
            <a:br>
              <a:rPr lang="en-US" sz="3000" dirty="0">
                <a:latin typeface="Algerian" pitchFamily="82" charset="0"/>
              </a:rPr>
            </a:br>
            <a:r>
              <a:rPr lang="en-US" sz="3000" dirty="0">
                <a:latin typeface="Algerian" pitchFamily="82" charset="0"/>
              </a:rPr>
              <a:t> https://eportal.incometax.gov.in</a:t>
            </a:r>
          </a:p>
        </p:txBody>
      </p:sp>
    </p:spTree>
    <p:extLst>
      <p:ext uri="{BB962C8B-B14F-4D97-AF65-F5344CB8AC3E}">
        <p14:creationId xmlns:p14="http://schemas.microsoft.com/office/powerpoint/2010/main" val="1041457228"/>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2"/>
          <a:srcRect l="5607" t="4104" r="5607" b="7506"/>
          <a:stretch>
            <a:fillRect/>
          </a:stretch>
        </p:blipFill>
        <p:spPr bwMode="auto">
          <a:xfrm>
            <a:off x="1000100" y="1785926"/>
            <a:ext cx="7143800" cy="4000528"/>
          </a:xfrm>
          <a:prstGeom prst="rect">
            <a:avLst/>
          </a:prstGeom>
          <a:noFill/>
          <a:ln w="9525">
            <a:noFill/>
            <a:miter lim="800000"/>
            <a:headEnd/>
            <a:tailEnd/>
          </a:ln>
          <a:effectLst/>
        </p:spPr>
      </p:pic>
      <p:sp>
        <p:nvSpPr>
          <p:cNvPr id="4" name="Title 4"/>
          <p:cNvSpPr>
            <a:spLocks noGrp="1"/>
          </p:cNvSpPr>
          <p:nvPr>
            <p:ph type="title"/>
          </p:nvPr>
        </p:nvSpPr>
        <p:spPr>
          <a:xfrm>
            <a:off x="381000" y="355600"/>
            <a:ext cx="8382000" cy="1054100"/>
          </a:xfrm>
        </p:spPr>
        <p:txBody>
          <a:bodyPr/>
          <a:lstStyle/>
          <a:p>
            <a:r>
              <a:rPr lang="en-US" sz="3000" dirty="0">
                <a:latin typeface="Algerian" pitchFamily="82" charset="0"/>
              </a:rPr>
              <a:t>SELECT CORRECTION RETURN</a:t>
            </a:r>
            <a:endParaRPr lang="en-US" sz="3000" dirty="0"/>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a:blip r:embed="rId2"/>
          <a:srcRect l="5607" t="4104" r="8271" b="9084"/>
          <a:stretch>
            <a:fillRect/>
          </a:stretch>
        </p:blipFill>
        <p:spPr bwMode="auto">
          <a:xfrm>
            <a:off x="571472" y="1714488"/>
            <a:ext cx="7858180" cy="4455669"/>
          </a:xfrm>
          <a:prstGeom prst="rect">
            <a:avLst/>
          </a:prstGeom>
          <a:noFill/>
          <a:ln w="9525">
            <a:noFill/>
            <a:miter lim="800000"/>
            <a:headEnd/>
            <a:tailEnd/>
          </a:ln>
          <a:effectLst/>
        </p:spPr>
      </p:pic>
      <p:sp>
        <p:nvSpPr>
          <p:cNvPr id="4" name="Title 4"/>
          <p:cNvSpPr>
            <a:spLocks noGrp="1"/>
          </p:cNvSpPr>
          <p:nvPr>
            <p:ph type="title"/>
          </p:nvPr>
        </p:nvSpPr>
        <p:spPr>
          <a:xfrm>
            <a:off x="381000" y="355600"/>
            <a:ext cx="8382000" cy="1054100"/>
          </a:xfrm>
        </p:spPr>
        <p:txBody>
          <a:bodyPr/>
          <a:lstStyle/>
          <a:p>
            <a:r>
              <a:rPr lang="en-US" sz="3000" dirty="0">
                <a:latin typeface="Algerian" pitchFamily="82" charset="0"/>
              </a:rPr>
              <a:t>SELECT CORRECTION RETURN</a:t>
            </a:r>
            <a:endParaRPr lang="en-US" sz="3000" dirty="0"/>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E0C75B1-350A-962F-9580-4E3E4F4812D1}"/>
              </a:ext>
            </a:extLst>
          </p:cNvPr>
          <p:cNvSpPr>
            <a:spLocks noGrp="1"/>
          </p:cNvSpPr>
          <p:nvPr>
            <p:ph idx="1"/>
          </p:nvPr>
        </p:nvSpPr>
        <p:spPr/>
        <p:txBody>
          <a:bodyPr/>
          <a:lstStyle/>
          <a:p>
            <a:endParaRPr lang="en-IN"/>
          </a:p>
        </p:txBody>
      </p:sp>
      <p:sp>
        <p:nvSpPr>
          <p:cNvPr id="3" name="Title 2">
            <a:extLst>
              <a:ext uri="{FF2B5EF4-FFF2-40B4-BE49-F238E27FC236}">
                <a16:creationId xmlns:a16="http://schemas.microsoft.com/office/drawing/2014/main" id="{FBCFD002-208D-5018-0645-522D48A44948}"/>
              </a:ext>
            </a:extLst>
          </p:cNvPr>
          <p:cNvSpPr>
            <a:spLocks noGrp="1"/>
          </p:cNvSpPr>
          <p:nvPr>
            <p:ph type="title"/>
          </p:nvPr>
        </p:nvSpPr>
        <p:spPr/>
        <p:txBody>
          <a:bodyPr/>
          <a:lstStyle/>
          <a:p>
            <a:endParaRPr lang="en-IN"/>
          </a:p>
        </p:txBody>
      </p:sp>
    </p:spTree>
    <p:extLst>
      <p:ext uri="{BB962C8B-B14F-4D97-AF65-F5344CB8AC3E}">
        <p14:creationId xmlns:p14="http://schemas.microsoft.com/office/powerpoint/2010/main" val="41862520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a:latin typeface="Algerian" pitchFamily="82" charset="0"/>
              </a:rPr>
              <a:t>QUESTIONS</a:t>
            </a:r>
            <a:endParaRPr lang="en-US" sz="3600" dirty="0">
              <a:latin typeface="Algerian" pitchFamily="82" charset="0"/>
            </a:endParaRPr>
          </a:p>
        </p:txBody>
      </p:sp>
      <p:pic>
        <p:nvPicPr>
          <p:cNvPr id="62466" name="Picture 2" descr="http://www.goodfinancialcents.com/wp-content/uploads/2009/03/7-questions-to-ask-your-financial-plann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4200" y="1981200"/>
            <a:ext cx="2900934"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763555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b="1" dirty="0">
              <a:solidFill>
                <a:schemeClr val="bg1"/>
              </a:solidFill>
            </a:endParaRPr>
          </a:p>
          <a:p>
            <a:pPr marL="44450" indent="0" algn="ctr">
              <a:buNone/>
            </a:pPr>
            <a:r>
              <a:rPr lang="en-US" sz="1500" b="1" dirty="0">
                <a:solidFill>
                  <a:schemeClr val="accent1">
                    <a:lumMod val="75000"/>
                  </a:schemeClr>
                </a:solidFill>
              </a:rPr>
              <a:t>CA. </a:t>
            </a:r>
            <a:r>
              <a:rPr lang="en-US" sz="1500" b="1" dirty="0" err="1">
                <a:solidFill>
                  <a:schemeClr val="accent1">
                    <a:lumMod val="75000"/>
                  </a:schemeClr>
                </a:solidFill>
              </a:rPr>
              <a:t>Ritesh</a:t>
            </a:r>
            <a:r>
              <a:rPr lang="en-US" sz="1500" b="1" dirty="0">
                <a:solidFill>
                  <a:schemeClr val="accent1">
                    <a:lumMod val="75000"/>
                  </a:schemeClr>
                </a:solidFill>
              </a:rPr>
              <a:t> </a:t>
            </a:r>
            <a:r>
              <a:rPr lang="en-US" sz="1500" b="1" dirty="0" err="1">
                <a:solidFill>
                  <a:schemeClr val="accent1">
                    <a:lumMod val="75000"/>
                  </a:schemeClr>
                </a:solidFill>
              </a:rPr>
              <a:t>Mittal</a:t>
            </a:r>
            <a:br>
              <a:rPr lang="en-US" sz="1500" b="1" dirty="0">
                <a:solidFill>
                  <a:schemeClr val="accent1">
                    <a:lumMod val="75000"/>
                  </a:schemeClr>
                </a:solidFill>
              </a:rPr>
            </a:br>
            <a:r>
              <a:rPr lang="en-US" sz="1500" b="1" dirty="0">
                <a:solidFill>
                  <a:schemeClr val="accent1">
                    <a:lumMod val="75000"/>
                  </a:schemeClr>
                </a:solidFill>
              </a:rPr>
              <a:t>Sanjay Kumar Kothari and Co.,</a:t>
            </a:r>
            <a:br>
              <a:rPr lang="en-US" sz="1500" b="1" dirty="0">
                <a:solidFill>
                  <a:schemeClr val="accent1">
                    <a:lumMod val="75000"/>
                  </a:schemeClr>
                </a:solidFill>
              </a:rPr>
            </a:br>
            <a:r>
              <a:rPr lang="en-US" sz="1500" b="1" dirty="0">
                <a:solidFill>
                  <a:schemeClr val="accent1">
                    <a:lumMod val="75000"/>
                  </a:schemeClr>
                </a:solidFill>
              </a:rPr>
              <a:t>Chartered Accountants,</a:t>
            </a:r>
          </a:p>
          <a:p>
            <a:pPr marL="44450" indent="0" algn="ctr">
              <a:buNone/>
            </a:pPr>
            <a:r>
              <a:rPr lang="en-US" sz="1500" b="1" dirty="0">
                <a:solidFill>
                  <a:schemeClr val="accent1">
                    <a:lumMod val="75000"/>
                  </a:schemeClr>
                </a:solidFill>
              </a:rPr>
              <a:t>MOBILE: 09885377421</a:t>
            </a:r>
          </a:p>
          <a:p>
            <a:pPr marL="44450" indent="0" algn="ctr">
              <a:buNone/>
            </a:pPr>
            <a:r>
              <a:rPr lang="en-US" sz="1500" b="1" dirty="0">
                <a:solidFill>
                  <a:schemeClr val="accent1">
                    <a:lumMod val="75000"/>
                  </a:schemeClr>
                </a:solidFill>
              </a:rPr>
              <a:t>mrriteshmittal@gmail.com</a:t>
            </a:r>
          </a:p>
          <a:p>
            <a:pPr marL="44450" indent="0" algn="ctr">
              <a:buNone/>
            </a:pPr>
            <a:endParaRPr lang="en-US" sz="1500" b="1" dirty="0">
              <a:solidFill>
                <a:schemeClr val="accent1">
                  <a:lumMod val="75000"/>
                </a:schemeClr>
              </a:solidFill>
            </a:endParaRPr>
          </a:p>
          <a:p>
            <a:pPr marL="44450" indent="0" algn="ctr">
              <a:buNone/>
            </a:pPr>
            <a:endParaRPr lang="en-US" sz="1500" b="1" dirty="0">
              <a:solidFill>
                <a:schemeClr val="accent1">
                  <a:lumMod val="75000"/>
                </a:schemeClr>
              </a:solidFill>
            </a:endParaRPr>
          </a:p>
          <a:p>
            <a:endParaRPr lang="en-US" dirty="0"/>
          </a:p>
        </p:txBody>
      </p:sp>
      <p:sp>
        <p:nvSpPr>
          <p:cNvPr id="4" name="Title 6"/>
          <p:cNvSpPr txBox="1">
            <a:spLocks/>
          </p:cNvSpPr>
          <p:nvPr/>
        </p:nvSpPr>
        <p:spPr>
          <a:xfrm>
            <a:off x="457200" y="533400"/>
            <a:ext cx="8229600" cy="762000"/>
          </a:xfrm>
          <a:prstGeom prst="rect">
            <a:avLst/>
          </a:prstGeom>
        </p:spPr>
        <p:txBody>
          <a:bodyPr vert="horz" lIns="91440" tIns="45720" rIns="91440" bIns="45720" rtlCol="0" anchor="ctr">
            <a:noAutofit/>
          </a:bodyPr>
          <a:lstStyle>
            <a:lvl1pPr algn="ctr" rtl="0" eaLnBrk="0" fontAlgn="base" hangingPunct="0">
              <a:spcBef>
                <a:spcPct val="0"/>
              </a:spcBef>
              <a:spcAft>
                <a:spcPct val="0"/>
              </a:spcAft>
              <a:defRPr sz="3200" kern="1200" cap="all" spc="200">
                <a:solidFill>
                  <a:schemeClr val="bg1"/>
                </a:solidFill>
                <a:latin typeface="+mj-lt"/>
                <a:ea typeface="+mj-ea"/>
                <a:cs typeface="+mj-cs"/>
              </a:defRPr>
            </a:lvl1pPr>
            <a:lvl2pPr algn="ctr" rtl="0" eaLnBrk="0" fontAlgn="base" hangingPunct="0">
              <a:spcBef>
                <a:spcPct val="0"/>
              </a:spcBef>
              <a:spcAft>
                <a:spcPct val="0"/>
              </a:spcAft>
              <a:defRPr sz="3200">
                <a:solidFill>
                  <a:schemeClr val="bg1"/>
                </a:solidFill>
                <a:latin typeface="Franklin Gothic Medium" pitchFamily="34" charset="0"/>
              </a:defRPr>
            </a:lvl2pPr>
            <a:lvl3pPr algn="ctr" rtl="0" eaLnBrk="0" fontAlgn="base" hangingPunct="0">
              <a:spcBef>
                <a:spcPct val="0"/>
              </a:spcBef>
              <a:spcAft>
                <a:spcPct val="0"/>
              </a:spcAft>
              <a:defRPr sz="3200">
                <a:solidFill>
                  <a:schemeClr val="bg1"/>
                </a:solidFill>
                <a:latin typeface="Franklin Gothic Medium" pitchFamily="34" charset="0"/>
              </a:defRPr>
            </a:lvl3pPr>
            <a:lvl4pPr algn="ctr" rtl="0" eaLnBrk="0" fontAlgn="base" hangingPunct="0">
              <a:spcBef>
                <a:spcPct val="0"/>
              </a:spcBef>
              <a:spcAft>
                <a:spcPct val="0"/>
              </a:spcAft>
              <a:defRPr sz="3200">
                <a:solidFill>
                  <a:schemeClr val="bg1"/>
                </a:solidFill>
                <a:latin typeface="Franklin Gothic Medium" pitchFamily="34" charset="0"/>
              </a:defRPr>
            </a:lvl4pPr>
            <a:lvl5pPr algn="ctr" rtl="0" eaLnBrk="0" fontAlgn="base" hangingPunct="0">
              <a:spcBef>
                <a:spcPct val="0"/>
              </a:spcBef>
              <a:spcAft>
                <a:spcPct val="0"/>
              </a:spcAft>
              <a:defRPr sz="3200">
                <a:solidFill>
                  <a:schemeClr val="bg1"/>
                </a:solidFill>
                <a:latin typeface="Franklin Gothic Medium" pitchFamily="34" charset="0"/>
              </a:defRPr>
            </a:lvl5pPr>
            <a:lvl6pPr marL="457200" algn="ctr" rtl="0" fontAlgn="base">
              <a:spcBef>
                <a:spcPct val="0"/>
              </a:spcBef>
              <a:spcAft>
                <a:spcPct val="0"/>
              </a:spcAft>
              <a:defRPr sz="3200">
                <a:solidFill>
                  <a:schemeClr val="bg1"/>
                </a:solidFill>
                <a:latin typeface="Franklin Gothic Medium" pitchFamily="34" charset="0"/>
              </a:defRPr>
            </a:lvl6pPr>
            <a:lvl7pPr marL="914400" algn="ctr" rtl="0" fontAlgn="base">
              <a:spcBef>
                <a:spcPct val="0"/>
              </a:spcBef>
              <a:spcAft>
                <a:spcPct val="0"/>
              </a:spcAft>
              <a:defRPr sz="3200">
                <a:solidFill>
                  <a:schemeClr val="bg1"/>
                </a:solidFill>
                <a:latin typeface="Franklin Gothic Medium" pitchFamily="34" charset="0"/>
              </a:defRPr>
            </a:lvl7pPr>
            <a:lvl8pPr marL="1371600" algn="ctr" rtl="0" fontAlgn="base">
              <a:spcBef>
                <a:spcPct val="0"/>
              </a:spcBef>
              <a:spcAft>
                <a:spcPct val="0"/>
              </a:spcAft>
              <a:defRPr sz="3200">
                <a:solidFill>
                  <a:schemeClr val="bg1"/>
                </a:solidFill>
                <a:latin typeface="Franklin Gothic Medium" pitchFamily="34" charset="0"/>
              </a:defRPr>
            </a:lvl8pPr>
            <a:lvl9pPr marL="1828800" algn="ctr" rtl="0" fontAlgn="base">
              <a:spcBef>
                <a:spcPct val="0"/>
              </a:spcBef>
              <a:spcAft>
                <a:spcPct val="0"/>
              </a:spcAft>
              <a:defRPr sz="3200">
                <a:solidFill>
                  <a:schemeClr val="bg1"/>
                </a:solidFill>
                <a:latin typeface="Franklin Gothic Medium" pitchFamily="34" charset="0"/>
              </a:defRPr>
            </a:lvl9pPr>
          </a:lstStyle>
          <a:p>
            <a:pPr fontAlgn="auto">
              <a:spcAft>
                <a:spcPts val="0"/>
              </a:spcAft>
              <a:defRPr/>
            </a:pPr>
            <a:r>
              <a:rPr lang="en-US" sz="6600" i="1" dirty="0">
                <a:ln w="900" cmpd="sng">
                  <a:solidFill>
                    <a:schemeClr val="accent1">
                      <a:satMod val="190000"/>
                      <a:alpha val="55000"/>
                    </a:schemeClr>
                  </a:solidFill>
                  <a:prstDash val="solid"/>
                </a:ln>
                <a:solidFill>
                  <a:schemeClr val="accent1">
                    <a:satMod val="200000"/>
                    <a:tint val="3000"/>
                  </a:schemeClr>
                </a:solidFill>
                <a:effectLst>
                  <a:outerShdw blurRad="38100" dist="38100" dir="2700000" algn="tl">
                    <a:srgbClr val="000000">
                      <a:alpha val="43137"/>
                    </a:srgbClr>
                  </a:outerShdw>
                </a:effectLst>
                <a:latin typeface="Algerian" pitchFamily="82" charset="0"/>
              </a:rPr>
              <a:t>THANK YOU</a:t>
            </a:r>
            <a:endParaRPr lang="en-US" sz="6600" dirty="0">
              <a:latin typeface="Algerian" pitchFamily="82" charset="0"/>
            </a:endParaRPr>
          </a:p>
        </p:txBody>
      </p:sp>
      <p:pic>
        <p:nvPicPr>
          <p:cNvPr id="5" name="Content Placeholder 8" descr="j0406924.jpg"/>
          <p:cNvPicPr>
            <a:picLocks noChangeAspect="1"/>
          </p:cNvPicPr>
          <p:nvPr/>
        </p:nvPicPr>
        <p:blipFill>
          <a:blip r:embed="rId2" cstate="print"/>
          <a:srcRect/>
          <a:stretch>
            <a:fillRect/>
          </a:stretch>
        </p:blipFill>
        <p:spPr bwMode="auto">
          <a:xfrm>
            <a:off x="2209800" y="1600200"/>
            <a:ext cx="4724400" cy="2285999"/>
          </a:xfrm>
          <a:prstGeom prst="rect">
            <a:avLst/>
          </a:prstGeom>
        </p:spPr>
      </p:pic>
    </p:spTree>
    <p:extLst>
      <p:ext uri="{BB962C8B-B14F-4D97-AF65-F5344CB8AC3E}">
        <p14:creationId xmlns:p14="http://schemas.microsoft.com/office/powerpoint/2010/main" val="11271784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Grp="1" noChangeAspect="1" noChangeArrowheads="1"/>
          </p:cNvPicPr>
          <p:nvPr>
            <p:ph idx="1"/>
          </p:nvPr>
        </p:nvPicPr>
        <p:blipFill>
          <a:blip r:embed="rId2"/>
          <a:srcRect/>
          <a:stretch>
            <a:fillRect/>
          </a:stretch>
        </p:blipFill>
        <p:spPr bwMode="auto">
          <a:xfrm>
            <a:off x="546957" y="1600200"/>
            <a:ext cx="8050085" cy="4525963"/>
          </a:xfrm>
          <a:prstGeom prst="rect">
            <a:avLst/>
          </a:prstGeom>
          <a:noFill/>
          <a:ln w="9525">
            <a:noFill/>
            <a:miter lim="800000"/>
            <a:headEnd/>
            <a:tailEnd/>
          </a:ln>
          <a:effectLst/>
        </p:spPr>
      </p:pic>
      <p:sp>
        <p:nvSpPr>
          <p:cNvPr id="4" name="Title 1"/>
          <p:cNvSpPr>
            <a:spLocks noGrp="1"/>
          </p:cNvSpPr>
          <p:nvPr>
            <p:ph type="title"/>
          </p:nvPr>
        </p:nvSpPr>
        <p:spPr>
          <a:xfrm>
            <a:off x="0" y="285728"/>
            <a:ext cx="8786874" cy="1054100"/>
          </a:xfrm>
        </p:spPr>
        <p:txBody>
          <a:bodyPr/>
          <a:lstStyle/>
          <a:p>
            <a:r>
              <a:rPr lang="en-US" sz="3000" dirty="0" err="1">
                <a:latin typeface="Algerian" pitchFamily="82" charset="0"/>
              </a:rPr>
              <a:t>Tds</a:t>
            </a:r>
            <a:r>
              <a:rPr lang="en-US" sz="3000" dirty="0">
                <a:latin typeface="Algerian" pitchFamily="82" charset="0"/>
              </a:rPr>
              <a:t> On Purchase of property</a:t>
            </a:r>
            <a:br>
              <a:rPr lang="en-US" sz="3000" dirty="0">
                <a:latin typeface="Algerian" pitchFamily="82" charset="0"/>
              </a:rPr>
            </a:br>
            <a:r>
              <a:rPr lang="en-US" sz="3000" dirty="0">
                <a:latin typeface="Algerian" pitchFamily="82" charset="0"/>
              </a:rPr>
              <a:t>PAN LOGIN</a:t>
            </a:r>
            <a:br>
              <a:rPr lang="en-US" sz="3000" dirty="0">
                <a:latin typeface="Algerian" pitchFamily="82" charset="0"/>
              </a:rPr>
            </a:br>
            <a:r>
              <a:rPr lang="en-US" sz="3000" dirty="0">
                <a:latin typeface="Algerian" pitchFamily="82" charset="0"/>
              </a:rPr>
              <a:t> https://eportal.incometax.gov.in</a:t>
            </a:r>
          </a:p>
        </p:txBody>
      </p:sp>
    </p:spTree>
    <p:extLst>
      <p:ext uri="{BB962C8B-B14F-4D97-AF65-F5344CB8AC3E}">
        <p14:creationId xmlns:p14="http://schemas.microsoft.com/office/powerpoint/2010/main" val="34863425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idx="1"/>
          </p:nvPr>
        </p:nvSpPr>
        <p:spPr>
          <a:xfrm>
            <a:off x="381000" y="1719263"/>
            <a:ext cx="8610600" cy="4406900"/>
          </a:xfrm>
        </p:spPr>
        <p:txBody>
          <a:bodyPr>
            <a:normAutofit/>
          </a:bodyPr>
          <a:lstStyle/>
          <a:p>
            <a:pPr lvl="0"/>
            <a:r>
              <a:rPr lang="en-US" b="1" spc="0" dirty="0">
                <a:ln w="1905"/>
                <a:gradFill>
                  <a:gsLst>
                    <a:gs pos="0">
                      <a:srgbClr val="C0321A"/>
                    </a:gs>
                    <a:gs pos="78000">
                      <a:schemeClr val="accent6">
                        <a:tint val="90000"/>
                        <a:shade val="89000"/>
                        <a:satMod val="220000"/>
                      </a:schemeClr>
                    </a:gs>
                    <a:gs pos="100000">
                      <a:srgbClr val="FF7529"/>
                    </a:gs>
                  </a:gsLst>
                  <a:lin ang="5400000"/>
                </a:gradFill>
                <a:effectLst>
                  <a:innerShdw blurRad="69850" dist="43180" dir="5400000">
                    <a:srgbClr val="000000">
                      <a:alpha val="65000"/>
                    </a:srgbClr>
                  </a:innerShdw>
                </a:effectLst>
                <a:latin typeface="Arial" pitchFamily="34" charset="0"/>
                <a:cs typeface="Arial" pitchFamily="34" charset="0"/>
              </a:rPr>
              <a:t>What is TDS?</a:t>
            </a:r>
          </a:p>
          <a:p>
            <a:pPr lvl="0"/>
            <a:r>
              <a:rPr lang="en-US" dirty="0">
                <a:solidFill>
                  <a:srgbClr val="000000"/>
                </a:solidFill>
                <a:latin typeface="Arial" pitchFamily="34" charset="0"/>
                <a:cs typeface="Arial" pitchFamily="34" charset="0"/>
              </a:rPr>
              <a:t>In case of TDS, the payer of certain specified incomes has to deduct the tax on such incomes at specified rates. The tax so deducted by him is to be paid to the Government.</a:t>
            </a:r>
          </a:p>
          <a:p>
            <a:pPr lvl="0"/>
            <a:endParaRPr lang="en-IN" dirty="0">
              <a:latin typeface="Arial" pitchFamily="34" charset="0"/>
              <a:cs typeface="Arial" pitchFamily="34" charset="0"/>
            </a:endParaRPr>
          </a:p>
          <a:p>
            <a:pPr marL="400050" indent="-400050" fontAlgn="auto">
              <a:spcBef>
                <a:spcPct val="50000"/>
              </a:spcBef>
              <a:spcAft>
                <a:spcPts val="0"/>
              </a:spcAft>
              <a:buClr>
                <a:srgbClr val="E41F1F"/>
              </a:buClr>
              <a:buFont typeface="Webdings" pitchFamily="18" charset="2"/>
              <a:buChar char="4"/>
              <a:defRPr/>
            </a:pPr>
            <a:endParaRPr lang="en-US" dirty="0">
              <a:latin typeface="Cambria" pitchFamily="18" charset="0"/>
            </a:endParaRPr>
          </a:p>
          <a:p>
            <a:pPr marL="400050" indent="-400050" fontAlgn="auto">
              <a:spcBef>
                <a:spcPct val="50000"/>
              </a:spcBef>
              <a:spcAft>
                <a:spcPts val="0"/>
              </a:spcAft>
              <a:buClr>
                <a:srgbClr val="E41F1F"/>
              </a:buClr>
              <a:buFont typeface="Webdings" pitchFamily="18" charset="2"/>
              <a:buChar char="4"/>
              <a:defRPr/>
            </a:pPr>
            <a:endParaRPr lang="en-US" sz="1600" b="1" dirty="0">
              <a:latin typeface="Arial Unicode MS" pitchFamily="34" charset="-128"/>
            </a:endParaRPr>
          </a:p>
          <a:p>
            <a:pPr marL="400050" indent="-400050" fontAlgn="auto">
              <a:spcBef>
                <a:spcPct val="50000"/>
              </a:spcBef>
              <a:spcAft>
                <a:spcPts val="0"/>
              </a:spcAft>
              <a:buClr>
                <a:srgbClr val="E41F1F"/>
              </a:buClr>
              <a:buFont typeface="Webdings" pitchFamily="18" charset="2"/>
              <a:buChar char="4"/>
              <a:defRPr/>
            </a:pPr>
            <a:endParaRPr lang="en-US" sz="1600" b="1" dirty="0">
              <a:latin typeface="Arial Unicode MS" pitchFamily="34" charset="-128"/>
            </a:endParaRPr>
          </a:p>
        </p:txBody>
      </p:sp>
      <p:sp>
        <p:nvSpPr>
          <p:cNvPr id="15362" name="Rectangle 2"/>
          <p:cNvSpPr>
            <a:spLocks noGrp="1" noChangeArrowheads="1"/>
          </p:cNvSpPr>
          <p:nvPr>
            <p:ph type="title"/>
          </p:nvPr>
        </p:nvSpPr>
        <p:spPr/>
        <p:txBody>
          <a:bodyPr/>
          <a:lstStyle/>
          <a:p>
            <a:pPr algn="l" eaLnBrk="1" fontAlgn="auto" hangingPunct="1">
              <a:spcAft>
                <a:spcPts val="0"/>
              </a:spcAft>
              <a:defRPr/>
            </a:pPr>
            <a:r>
              <a:rPr lang="en-US" dirty="0">
                <a:latin typeface="Algerian" pitchFamily="82" charset="0"/>
              </a:rPr>
              <a:t>defining terms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Grp="1" noChangeAspect="1" noChangeArrowheads="1"/>
          </p:cNvPicPr>
          <p:nvPr>
            <p:ph idx="1"/>
          </p:nvPr>
        </p:nvPicPr>
        <p:blipFill>
          <a:blip r:embed="rId2"/>
          <a:srcRect/>
          <a:stretch>
            <a:fillRect/>
          </a:stretch>
        </p:blipFill>
        <p:spPr bwMode="auto">
          <a:xfrm>
            <a:off x="546957" y="1600200"/>
            <a:ext cx="8050085" cy="4525963"/>
          </a:xfrm>
          <a:prstGeom prst="rect">
            <a:avLst/>
          </a:prstGeom>
          <a:noFill/>
          <a:ln w="9525">
            <a:noFill/>
            <a:miter lim="800000"/>
            <a:headEnd/>
            <a:tailEnd/>
          </a:ln>
          <a:effectLst/>
        </p:spPr>
      </p:pic>
      <p:sp>
        <p:nvSpPr>
          <p:cNvPr id="4" name="Title 1"/>
          <p:cNvSpPr>
            <a:spLocks noGrp="1"/>
          </p:cNvSpPr>
          <p:nvPr>
            <p:ph type="title"/>
          </p:nvPr>
        </p:nvSpPr>
        <p:spPr>
          <a:xfrm>
            <a:off x="0" y="285728"/>
            <a:ext cx="8786874" cy="1054100"/>
          </a:xfrm>
        </p:spPr>
        <p:txBody>
          <a:bodyPr/>
          <a:lstStyle/>
          <a:p>
            <a:r>
              <a:rPr lang="en-US" sz="3000" dirty="0" err="1">
                <a:latin typeface="Algerian" pitchFamily="82" charset="0"/>
              </a:rPr>
              <a:t>Tds</a:t>
            </a:r>
            <a:r>
              <a:rPr lang="en-US" sz="3000" dirty="0">
                <a:latin typeface="Algerian" pitchFamily="82" charset="0"/>
              </a:rPr>
              <a:t> On Purchase of property</a:t>
            </a:r>
            <a:br>
              <a:rPr lang="en-US" sz="3000" dirty="0">
                <a:latin typeface="Algerian" pitchFamily="82" charset="0"/>
              </a:rPr>
            </a:br>
            <a:r>
              <a:rPr lang="en-US" sz="3000" dirty="0">
                <a:latin typeface="Algerian" pitchFamily="82" charset="0"/>
              </a:rPr>
              <a:t>PAN LOGIN</a:t>
            </a:r>
            <a:br>
              <a:rPr lang="en-US" sz="3000" dirty="0">
                <a:latin typeface="Algerian" pitchFamily="82" charset="0"/>
              </a:rPr>
            </a:br>
            <a:r>
              <a:rPr lang="en-US" sz="3000" dirty="0">
                <a:latin typeface="Algerian" pitchFamily="82" charset="0"/>
              </a:rPr>
              <a:t> https://eportal.incometax.gov.in</a:t>
            </a:r>
          </a:p>
        </p:txBody>
      </p:sp>
    </p:spTree>
    <p:extLst>
      <p:ext uri="{BB962C8B-B14F-4D97-AF65-F5344CB8AC3E}">
        <p14:creationId xmlns:p14="http://schemas.microsoft.com/office/powerpoint/2010/main" val="21316382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Grp="1" noChangeAspect="1" noChangeArrowheads="1"/>
          </p:cNvPicPr>
          <p:nvPr>
            <p:ph idx="1"/>
          </p:nvPr>
        </p:nvPicPr>
        <p:blipFill>
          <a:blip r:embed="rId2"/>
          <a:srcRect l="6516" t="4104" r="6516" b="9084"/>
          <a:stretch>
            <a:fillRect/>
          </a:stretch>
        </p:blipFill>
        <p:spPr bwMode="auto">
          <a:xfrm>
            <a:off x="285720" y="1643050"/>
            <a:ext cx="8215370" cy="4610667"/>
          </a:xfrm>
          <a:prstGeom prst="rect">
            <a:avLst/>
          </a:prstGeom>
          <a:noFill/>
          <a:ln w="9525">
            <a:noFill/>
            <a:miter lim="800000"/>
            <a:headEnd/>
            <a:tailEnd/>
          </a:ln>
          <a:effectLst/>
        </p:spPr>
      </p:pic>
      <p:sp>
        <p:nvSpPr>
          <p:cNvPr id="4" name="Title 1"/>
          <p:cNvSpPr>
            <a:spLocks noGrp="1"/>
          </p:cNvSpPr>
          <p:nvPr>
            <p:ph type="title"/>
          </p:nvPr>
        </p:nvSpPr>
        <p:spPr>
          <a:xfrm>
            <a:off x="0" y="285728"/>
            <a:ext cx="8786874" cy="1054100"/>
          </a:xfrm>
        </p:spPr>
        <p:txBody>
          <a:bodyPr/>
          <a:lstStyle/>
          <a:p>
            <a:r>
              <a:rPr lang="en-US" sz="3000" dirty="0" err="1">
                <a:latin typeface="Algerian" pitchFamily="82" charset="0"/>
              </a:rPr>
              <a:t>Tds</a:t>
            </a:r>
            <a:r>
              <a:rPr lang="en-US" sz="3000" dirty="0">
                <a:latin typeface="Algerian" pitchFamily="82" charset="0"/>
              </a:rPr>
              <a:t> On Purchase of property</a:t>
            </a:r>
            <a:br>
              <a:rPr lang="en-US" sz="3000" dirty="0">
                <a:latin typeface="Algerian" pitchFamily="82" charset="0"/>
              </a:rPr>
            </a:br>
            <a:r>
              <a:rPr lang="en-US" sz="3000" dirty="0">
                <a:latin typeface="Algerian" pitchFamily="82" charset="0"/>
              </a:rPr>
              <a:t>PAN LOGIN</a:t>
            </a:r>
            <a:br>
              <a:rPr lang="en-US" sz="3000" dirty="0">
                <a:latin typeface="Algerian" pitchFamily="82" charset="0"/>
              </a:rPr>
            </a:br>
            <a:r>
              <a:rPr lang="en-US" sz="3000" dirty="0">
                <a:latin typeface="Algerian" pitchFamily="82" charset="0"/>
              </a:rPr>
              <a:t> https://eportal.incometax.gov.in</a:t>
            </a:r>
          </a:p>
        </p:txBody>
      </p:sp>
    </p:spTree>
    <p:extLst>
      <p:ext uri="{BB962C8B-B14F-4D97-AF65-F5344CB8AC3E}">
        <p14:creationId xmlns:p14="http://schemas.microsoft.com/office/powerpoint/2010/main" val="34257554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p:cNvPicPr>
            <a:picLocks noGrp="1" noChangeAspect="1" noChangeArrowheads="1"/>
          </p:cNvPicPr>
          <p:nvPr>
            <p:ph idx="1"/>
          </p:nvPr>
        </p:nvPicPr>
        <p:blipFill>
          <a:blip r:embed="rId2"/>
          <a:srcRect/>
          <a:stretch>
            <a:fillRect/>
          </a:stretch>
        </p:blipFill>
        <p:spPr bwMode="auto">
          <a:xfrm>
            <a:off x="381000" y="1850249"/>
            <a:ext cx="8407400" cy="4144928"/>
          </a:xfrm>
          <a:prstGeom prst="rect">
            <a:avLst/>
          </a:prstGeom>
          <a:noFill/>
          <a:ln w="9525">
            <a:noFill/>
            <a:miter lim="800000"/>
            <a:headEnd/>
            <a:tailEnd/>
          </a:ln>
          <a:effectLst/>
        </p:spPr>
      </p:pic>
      <p:sp>
        <p:nvSpPr>
          <p:cNvPr id="5" name="Title 2"/>
          <p:cNvSpPr txBox="1">
            <a:spLocks/>
          </p:cNvSpPr>
          <p:nvPr/>
        </p:nvSpPr>
        <p:spPr>
          <a:xfrm>
            <a:off x="357158" y="357166"/>
            <a:ext cx="8382000" cy="1054100"/>
          </a:xfrm>
          <a:prstGeom prst="rect">
            <a:avLst/>
          </a:prstGeom>
        </p:spPr>
        <p:txBody>
          <a:bodyPr vert="horz" lIns="91440" tIns="45720" rIns="91440" bIns="4572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200" b="0" i="0" u="none" strike="noStrike" kern="1200" cap="all" spc="200" normalizeH="0" baseline="0" noProof="0" dirty="0">
                <a:ln>
                  <a:noFill/>
                </a:ln>
                <a:solidFill>
                  <a:schemeClr val="bg1"/>
                </a:solidFill>
                <a:effectLst/>
                <a:uLnTx/>
                <a:uFillTx/>
                <a:latin typeface="Algerian" pitchFamily="82" charset="0"/>
                <a:ea typeface="+mj-ea"/>
                <a:cs typeface="+mj-cs"/>
              </a:rPr>
              <a:t>Download </a:t>
            </a:r>
            <a:r>
              <a:rPr kumimoji="0" lang="en-GB" sz="3200" b="0" i="0" u="none" strike="noStrike" kern="1200" cap="all" spc="200" normalizeH="0" baseline="0" noProof="0" dirty="0" err="1">
                <a:ln>
                  <a:noFill/>
                </a:ln>
                <a:solidFill>
                  <a:schemeClr val="bg1"/>
                </a:solidFill>
                <a:effectLst/>
                <a:uLnTx/>
                <a:uFillTx/>
                <a:latin typeface="Algerian" pitchFamily="82" charset="0"/>
                <a:ea typeface="+mj-ea"/>
                <a:cs typeface="+mj-cs"/>
              </a:rPr>
              <a:t>tds</a:t>
            </a:r>
            <a:r>
              <a:rPr kumimoji="0" lang="en-GB" sz="3200" b="0" i="0" u="none" strike="noStrike" kern="1200" cap="all" spc="200" normalizeH="0" baseline="0" noProof="0" dirty="0">
                <a:ln>
                  <a:noFill/>
                </a:ln>
                <a:solidFill>
                  <a:schemeClr val="bg1"/>
                </a:solidFill>
                <a:effectLst/>
                <a:uLnTx/>
                <a:uFillTx/>
                <a:latin typeface="Algerian" pitchFamily="82" charset="0"/>
                <a:ea typeface="+mj-ea"/>
                <a:cs typeface="+mj-cs"/>
              </a:rPr>
              <a:t> certificate</a:t>
            </a:r>
            <a:br>
              <a:rPr kumimoji="0" lang="en-GB" sz="3200" b="0" i="0" u="none" strike="noStrike" kern="1200" cap="all" spc="200" normalizeH="0" baseline="0" noProof="0" dirty="0">
                <a:ln>
                  <a:noFill/>
                </a:ln>
                <a:solidFill>
                  <a:schemeClr val="bg1"/>
                </a:solidFill>
                <a:effectLst/>
                <a:uLnTx/>
                <a:uFillTx/>
                <a:latin typeface="Algerian" pitchFamily="82" charset="0"/>
                <a:ea typeface="+mj-ea"/>
                <a:cs typeface="+mj-cs"/>
              </a:rPr>
            </a:br>
            <a:r>
              <a:rPr kumimoji="0" lang="en-GB" sz="3200" b="0" i="0" u="none" strike="noStrike" kern="1200" cap="all" spc="200" normalizeH="0" baseline="0" noProof="0" dirty="0">
                <a:ln>
                  <a:noFill/>
                </a:ln>
                <a:solidFill>
                  <a:schemeClr val="bg1"/>
                </a:solidFill>
                <a:effectLst/>
                <a:uLnTx/>
                <a:uFillTx/>
                <a:latin typeface="Algerian" pitchFamily="82" charset="0"/>
                <a:ea typeface="+mj-ea"/>
                <a:cs typeface="+mj-cs"/>
              </a:rPr>
              <a:t> Register in TRACES </a:t>
            </a:r>
            <a:endParaRPr kumimoji="0" lang="en-US" sz="3200" b="0" i="0" u="none" strike="noStrike" kern="1200" cap="all" spc="200" normalizeH="0" baseline="0" noProof="0" dirty="0">
              <a:ln>
                <a:noFill/>
              </a:ln>
              <a:solidFill>
                <a:schemeClr val="bg1"/>
              </a:solidFill>
              <a:effectLst/>
              <a:uLnTx/>
              <a:uFillTx/>
              <a:latin typeface="Algerian" pitchFamily="82" charset="0"/>
              <a:ea typeface="+mj-ea"/>
              <a:cs typeface="+mj-cs"/>
            </a:endParaRPr>
          </a:p>
        </p:txBody>
      </p:sp>
    </p:spTree>
    <p:extLst>
      <p:ext uri="{BB962C8B-B14F-4D97-AF65-F5344CB8AC3E}">
        <p14:creationId xmlns:p14="http://schemas.microsoft.com/office/powerpoint/2010/main" val="37843198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latin typeface="Algerian" pitchFamily="82" charset="0"/>
              </a:rPr>
              <a:t>Download </a:t>
            </a:r>
            <a:r>
              <a:rPr lang="en-GB" dirty="0" err="1">
                <a:latin typeface="Algerian" pitchFamily="82" charset="0"/>
              </a:rPr>
              <a:t>tds</a:t>
            </a:r>
            <a:r>
              <a:rPr lang="en-GB" dirty="0">
                <a:latin typeface="Algerian" pitchFamily="82" charset="0"/>
              </a:rPr>
              <a:t> certificate</a:t>
            </a:r>
            <a:br>
              <a:rPr lang="en-GB" dirty="0">
                <a:latin typeface="Algerian" pitchFamily="82" charset="0"/>
              </a:rPr>
            </a:br>
            <a:r>
              <a:rPr lang="en-GB" dirty="0">
                <a:latin typeface="Algerian" pitchFamily="82" charset="0"/>
              </a:rPr>
              <a:t> Register in TRACES </a:t>
            </a:r>
            <a:endParaRPr lang="en-US" dirty="0">
              <a:latin typeface="Algerian" pitchFamily="82" charset="0"/>
            </a:endParaRPr>
          </a:p>
        </p:txBody>
      </p:sp>
      <p:pic>
        <p:nvPicPr>
          <p:cNvPr id="20482" name="Picture 2" descr="image"/>
          <p:cNvPicPr>
            <a:picLocks noChangeAspect="1" noChangeArrowheads="1"/>
          </p:cNvPicPr>
          <p:nvPr/>
        </p:nvPicPr>
        <p:blipFill>
          <a:blip r:embed="rId2"/>
          <a:srcRect/>
          <a:stretch>
            <a:fillRect/>
          </a:stretch>
        </p:blipFill>
        <p:spPr bwMode="auto">
          <a:xfrm>
            <a:off x="857224" y="1571612"/>
            <a:ext cx="7440470" cy="4814880"/>
          </a:xfrm>
          <a:prstGeom prst="rect">
            <a:avLst/>
          </a:prstGeom>
          <a:noFill/>
        </p:spPr>
      </p:pic>
    </p:spTree>
    <p:extLst>
      <p:ext uri="{BB962C8B-B14F-4D97-AF65-F5344CB8AC3E}">
        <p14:creationId xmlns:p14="http://schemas.microsoft.com/office/powerpoint/2010/main" val="21957833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IN" dirty="0">
                <a:latin typeface="Algerian" pitchFamily="82" charset="0"/>
              </a:rPr>
              <a:t>Download </a:t>
            </a:r>
            <a:r>
              <a:rPr lang="en-IN" dirty="0" err="1">
                <a:latin typeface="Algerian" pitchFamily="82" charset="0"/>
              </a:rPr>
              <a:t>tds</a:t>
            </a:r>
            <a:r>
              <a:rPr lang="en-IN" dirty="0">
                <a:latin typeface="Algerian" pitchFamily="82" charset="0"/>
              </a:rPr>
              <a:t> </a:t>
            </a:r>
            <a:r>
              <a:rPr lang="en-IN" dirty="0" err="1">
                <a:latin typeface="Algerian" pitchFamily="82" charset="0"/>
              </a:rPr>
              <a:t>certficates</a:t>
            </a:r>
            <a:endParaRPr lang="en-US" dirty="0">
              <a:latin typeface="Algerian" pitchFamily="82" charset="0"/>
            </a:endParaRPr>
          </a:p>
        </p:txBody>
      </p:sp>
      <p:pic>
        <p:nvPicPr>
          <p:cNvPr id="155650" name="Picture 2" descr="image"/>
          <p:cNvPicPr>
            <a:picLocks noChangeAspect="1" noChangeArrowheads="1"/>
          </p:cNvPicPr>
          <p:nvPr/>
        </p:nvPicPr>
        <p:blipFill>
          <a:blip r:embed="rId2"/>
          <a:srcRect l="9615" t="3646" r="13461" b="30165"/>
          <a:stretch>
            <a:fillRect/>
          </a:stretch>
        </p:blipFill>
        <p:spPr bwMode="auto">
          <a:xfrm>
            <a:off x="214281" y="1714488"/>
            <a:ext cx="8708171" cy="4214842"/>
          </a:xfrm>
          <a:prstGeom prst="rect">
            <a:avLst/>
          </a:prstGeom>
          <a:noFill/>
        </p:spPr>
      </p:pic>
    </p:spTree>
    <p:extLst>
      <p:ext uri="{BB962C8B-B14F-4D97-AF65-F5344CB8AC3E}">
        <p14:creationId xmlns:p14="http://schemas.microsoft.com/office/powerpoint/2010/main" val="17252459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453059820"/>
              </p:ext>
            </p:extLst>
          </p:nvPr>
        </p:nvGraphicFramePr>
        <p:xfrm>
          <a:off x="1000100" y="2000240"/>
          <a:ext cx="7143800" cy="2520315"/>
        </p:xfrm>
        <a:graphic>
          <a:graphicData uri="http://schemas.openxmlformats.org/drawingml/2006/table">
            <a:tbl>
              <a:tblPr/>
              <a:tblGrid>
                <a:gridCol w="3898740">
                  <a:extLst>
                    <a:ext uri="{9D8B030D-6E8A-4147-A177-3AD203B41FA5}">
                      <a16:colId xmlns:a16="http://schemas.microsoft.com/office/drawing/2014/main" val="20000"/>
                    </a:ext>
                  </a:extLst>
                </a:gridCol>
                <a:gridCol w="3245060">
                  <a:extLst>
                    <a:ext uri="{9D8B030D-6E8A-4147-A177-3AD203B41FA5}">
                      <a16:colId xmlns:a16="http://schemas.microsoft.com/office/drawing/2014/main" val="20001"/>
                    </a:ext>
                  </a:extLst>
                </a:gridCol>
              </a:tblGrid>
              <a:tr h="190500">
                <a:tc>
                  <a:txBody>
                    <a:bodyPr/>
                    <a:lstStyle/>
                    <a:p>
                      <a:pPr algn="ctr" fontAlgn="b"/>
                      <a:r>
                        <a:rPr lang="en-US" sz="2300" b="0" i="0" u="none" strike="noStrike" dirty="0">
                          <a:solidFill>
                            <a:srgbClr val="000000"/>
                          </a:solidFill>
                          <a:latin typeface="Cambria" pitchFamily="18" charset="0"/>
                          <a:ea typeface="Cambria" pitchFamily="18" charset="0"/>
                        </a:rPr>
                        <a:t>Income Tax E Portal</a:t>
                      </a:r>
                    </a:p>
                  </a:txBody>
                  <a:tcPr marL="9525" marR="9525" marT="9525" marB="0" anchor="b">
                    <a:lnL>
                      <a:noFill/>
                    </a:lnL>
                    <a:lnR>
                      <a:noFill/>
                    </a:lnR>
                    <a:lnT>
                      <a:noFill/>
                    </a:lnT>
                    <a:lnB>
                      <a:noFill/>
                    </a:lnB>
                  </a:tcPr>
                </a:tc>
                <a:tc>
                  <a:txBody>
                    <a:bodyPr/>
                    <a:lstStyle/>
                    <a:p>
                      <a:pPr algn="ctr" fontAlgn="b"/>
                      <a:endParaRPr lang="en-US" sz="2300" b="0" i="0" u="none" strike="noStrike" dirty="0">
                        <a:solidFill>
                          <a:srgbClr val="000000"/>
                        </a:solidFill>
                        <a:latin typeface="Cambria" pitchFamily="18" charset="0"/>
                        <a:ea typeface="Cambria" pitchFamily="18" charset="0"/>
                      </a:endParaRPr>
                    </a:p>
                  </a:txBody>
                  <a:tcPr marL="9525" marR="9525" marT="9525" marB="0" anchor="b">
                    <a:lnL>
                      <a:noFill/>
                    </a:lnL>
                    <a:lnR>
                      <a:noFill/>
                    </a:lnR>
                    <a:lnT>
                      <a:noFill/>
                    </a:lnT>
                    <a:lnB>
                      <a:noFill/>
                    </a:lnB>
                  </a:tcPr>
                </a:tc>
                <a:extLst>
                  <a:ext uri="{0D108BD9-81ED-4DB2-BD59-A6C34878D82A}">
                    <a16:rowId xmlns:a16="http://schemas.microsoft.com/office/drawing/2014/main" val="10000"/>
                  </a:ext>
                </a:extLst>
              </a:tr>
              <a:tr h="190500">
                <a:tc>
                  <a:txBody>
                    <a:bodyPr/>
                    <a:lstStyle/>
                    <a:p>
                      <a:pPr algn="ctr" fontAlgn="b"/>
                      <a:r>
                        <a:rPr lang="en-US" sz="2300" b="0" i="0" u="none" strike="noStrike" dirty="0">
                          <a:solidFill>
                            <a:srgbClr val="000000"/>
                          </a:solidFill>
                          <a:latin typeface="Cambria" pitchFamily="18" charset="0"/>
                          <a:ea typeface="Cambria" pitchFamily="18" charset="0"/>
                        </a:rPr>
                        <a:t>eportal.incometax.gov.in</a:t>
                      </a:r>
                    </a:p>
                  </a:txBody>
                  <a:tcPr marL="9525" marR="9525" marT="9525" marB="0" anchor="b">
                    <a:lnL>
                      <a:noFill/>
                    </a:lnL>
                    <a:lnR>
                      <a:noFill/>
                    </a:lnR>
                    <a:lnT>
                      <a:noFill/>
                    </a:lnT>
                    <a:lnB>
                      <a:noFill/>
                    </a:lnB>
                  </a:tcPr>
                </a:tc>
                <a:tc>
                  <a:txBody>
                    <a:bodyPr/>
                    <a:lstStyle/>
                    <a:p>
                      <a:pPr algn="ctr" fontAlgn="b"/>
                      <a:endParaRPr lang="en-US" sz="2300" b="0" i="0" u="none" strike="noStrike" dirty="0">
                        <a:solidFill>
                          <a:srgbClr val="000000"/>
                        </a:solidFill>
                        <a:latin typeface="Cambria" pitchFamily="18" charset="0"/>
                        <a:ea typeface="Cambria" pitchFamily="18" charset="0"/>
                      </a:endParaRPr>
                    </a:p>
                  </a:txBody>
                  <a:tcPr marL="9525" marR="9525" marT="9525" marB="0" anchor="b">
                    <a:lnL>
                      <a:noFill/>
                    </a:lnL>
                    <a:lnR>
                      <a:noFill/>
                    </a:lnR>
                    <a:lnT>
                      <a:noFill/>
                    </a:lnT>
                    <a:lnB>
                      <a:noFill/>
                    </a:lnB>
                  </a:tcPr>
                </a:tc>
                <a:extLst>
                  <a:ext uri="{0D108BD9-81ED-4DB2-BD59-A6C34878D82A}">
                    <a16:rowId xmlns:a16="http://schemas.microsoft.com/office/drawing/2014/main" val="10001"/>
                  </a:ext>
                </a:extLst>
              </a:tr>
              <a:tr h="190500">
                <a:tc>
                  <a:txBody>
                    <a:bodyPr/>
                    <a:lstStyle/>
                    <a:p>
                      <a:pPr algn="ctr" fontAlgn="b"/>
                      <a:endParaRPr lang="en-US" sz="2300" b="0" i="0" u="none" strike="noStrike">
                        <a:solidFill>
                          <a:srgbClr val="000000"/>
                        </a:solidFill>
                        <a:latin typeface="Cambria" pitchFamily="18" charset="0"/>
                        <a:ea typeface="Cambria" pitchFamily="18" charset="0"/>
                      </a:endParaRPr>
                    </a:p>
                  </a:txBody>
                  <a:tcPr marL="9525" marR="9525" marT="9525" marB="0" anchor="b">
                    <a:lnL>
                      <a:noFill/>
                    </a:lnL>
                    <a:lnR>
                      <a:noFill/>
                    </a:lnR>
                    <a:lnT>
                      <a:noFill/>
                    </a:lnT>
                    <a:lnB>
                      <a:noFill/>
                    </a:lnB>
                  </a:tcPr>
                </a:tc>
                <a:tc>
                  <a:txBody>
                    <a:bodyPr/>
                    <a:lstStyle/>
                    <a:p>
                      <a:pPr algn="ctr" fontAlgn="b"/>
                      <a:endParaRPr lang="en-US" sz="2300" b="0" i="0" u="none" strike="noStrike" dirty="0">
                        <a:solidFill>
                          <a:srgbClr val="000000"/>
                        </a:solidFill>
                        <a:latin typeface="Cambria" pitchFamily="18" charset="0"/>
                        <a:ea typeface="Cambria" pitchFamily="18" charset="0"/>
                      </a:endParaRPr>
                    </a:p>
                  </a:txBody>
                  <a:tcPr marL="9525" marR="9525" marT="9525" marB="0" anchor="b">
                    <a:lnL>
                      <a:noFill/>
                    </a:lnL>
                    <a:lnR>
                      <a:noFill/>
                    </a:lnR>
                    <a:lnT>
                      <a:noFill/>
                    </a:lnT>
                    <a:lnB>
                      <a:noFill/>
                    </a:lnB>
                  </a:tcPr>
                </a:tc>
                <a:extLst>
                  <a:ext uri="{0D108BD9-81ED-4DB2-BD59-A6C34878D82A}">
                    <a16:rowId xmlns:a16="http://schemas.microsoft.com/office/drawing/2014/main" val="10002"/>
                  </a:ext>
                </a:extLst>
              </a:tr>
              <a:tr h="190500">
                <a:tc>
                  <a:txBody>
                    <a:bodyPr/>
                    <a:lstStyle/>
                    <a:p>
                      <a:pPr algn="l" fontAlgn="b"/>
                      <a:endParaRPr lang="en-US" sz="2300" b="0" i="0" u="none" strike="noStrike" dirty="0">
                        <a:solidFill>
                          <a:srgbClr val="000000"/>
                        </a:solidFill>
                        <a:latin typeface="Cambria" pitchFamily="18" charset="0"/>
                        <a:ea typeface="Cambria" pitchFamily="18" charset="0"/>
                      </a:endParaRPr>
                    </a:p>
                  </a:txBody>
                  <a:tcPr marL="9525" marR="9525" marT="9525" marB="0" anchor="b">
                    <a:lnL>
                      <a:noFill/>
                    </a:lnL>
                    <a:lnR>
                      <a:noFill/>
                    </a:lnR>
                    <a:lnT>
                      <a:noFill/>
                    </a:lnT>
                    <a:lnB>
                      <a:noFill/>
                    </a:lnB>
                  </a:tcPr>
                </a:tc>
                <a:tc>
                  <a:txBody>
                    <a:bodyPr/>
                    <a:lstStyle/>
                    <a:p>
                      <a:pPr algn="l" fontAlgn="b"/>
                      <a:endParaRPr lang="en-US" sz="2300" b="0" i="0" u="none" strike="noStrike" dirty="0">
                        <a:solidFill>
                          <a:srgbClr val="000000"/>
                        </a:solidFill>
                        <a:latin typeface="Cambria" pitchFamily="18" charset="0"/>
                        <a:ea typeface="Cambria" pitchFamily="18" charset="0"/>
                      </a:endParaRPr>
                    </a:p>
                  </a:txBody>
                  <a:tcPr marL="9525" marR="9525" marT="9525" marB="0" anchor="b">
                    <a:lnL>
                      <a:noFill/>
                    </a:lnL>
                    <a:lnR>
                      <a:noFill/>
                    </a:lnR>
                    <a:lnT>
                      <a:noFill/>
                    </a:lnT>
                    <a:lnB>
                      <a:noFill/>
                    </a:lnB>
                  </a:tcPr>
                </a:tc>
                <a:extLst>
                  <a:ext uri="{0D108BD9-81ED-4DB2-BD59-A6C34878D82A}">
                    <a16:rowId xmlns:a16="http://schemas.microsoft.com/office/drawing/2014/main" val="10003"/>
                  </a:ext>
                </a:extLst>
              </a:tr>
              <a:tr h="190500">
                <a:tc>
                  <a:txBody>
                    <a:bodyPr/>
                    <a:lstStyle/>
                    <a:p>
                      <a:pPr algn="ctr" fontAlgn="b"/>
                      <a:r>
                        <a:rPr lang="en-US" sz="2300" b="0" i="0" u="none" strike="noStrike" dirty="0">
                          <a:solidFill>
                            <a:srgbClr val="000000"/>
                          </a:solidFill>
                          <a:latin typeface="Cambria" pitchFamily="18" charset="0"/>
                          <a:ea typeface="Cambria" pitchFamily="18" charset="0"/>
                        </a:rPr>
                        <a:t>TAN Login</a:t>
                      </a:r>
                    </a:p>
                  </a:txBody>
                  <a:tcPr marL="9525" marR="9525" marT="9525" marB="0" anchor="b">
                    <a:lnL>
                      <a:noFill/>
                    </a:lnL>
                    <a:lnR>
                      <a:noFill/>
                    </a:lnR>
                    <a:lnT>
                      <a:noFill/>
                    </a:lnT>
                    <a:lnB>
                      <a:noFill/>
                    </a:lnB>
                  </a:tcPr>
                </a:tc>
                <a:tc>
                  <a:txBody>
                    <a:bodyPr/>
                    <a:lstStyle/>
                    <a:p>
                      <a:pPr algn="ctr" fontAlgn="b"/>
                      <a:endParaRPr lang="en-US" sz="2300" b="0" i="0" u="none" strike="noStrike" dirty="0">
                        <a:solidFill>
                          <a:srgbClr val="000000"/>
                        </a:solidFill>
                        <a:latin typeface="Cambria" pitchFamily="18" charset="0"/>
                        <a:ea typeface="Cambria" pitchFamily="18" charset="0"/>
                      </a:endParaRPr>
                    </a:p>
                  </a:txBody>
                  <a:tcPr marL="9525" marR="9525" marT="9525" marB="0" anchor="b">
                    <a:lnL>
                      <a:noFill/>
                    </a:lnL>
                    <a:lnR>
                      <a:noFill/>
                    </a:lnR>
                    <a:lnT>
                      <a:noFill/>
                    </a:lnT>
                    <a:lnB>
                      <a:noFill/>
                    </a:lnB>
                  </a:tcPr>
                </a:tc>
                <a:extLst>
                  <a:ext uri="{0D108BD9-81ED-4DB2-BD59-A6C34878D82A}">
                    <a16:rowId xmlns:a16="http://schemas.microsoft.com/office/drawing/2014/main" val="10004"/>
                  </a:ext>
                </a:extLst>
              </a:tr>
              <a:tr h="190500">
                <a:tc>
                  <a:txBody>
                    <a:bodyPr/>
                    <a:lstStyle/>
                    <a:p>
                      <a:pPr algn="l" fontAlgn="b"/>
                      <a:endParaRPr lang="en-US" sz="2300" b="0" i="0" u="none" strike="noStrike">
                        <a:solidFill>
                          <a:srgbClr val="000000"/>
                        </a:solidFill>
                        <a:latin typeface="Cambria" pitchFamily="18" charset="0"/>
                        <a:ea typeface="Cambria" pitchFamily="18" charset="0"/>
                      </a:endParaRPr>
                    </a:p>
                  </a:txBody>
                  <a:tcPr marL="9525" marR="9525" marT="9525" marB="0" anchor="b">
                    <a:lnL>
                      <a:noFill/>
                    </a:lnL>
                    <a:lnR>
                      <a:noFill/>
                    </a:lnR>
                    <a:lnT>
                      <a:noFill/>
                    </a:lnT>
                    <a:lnB>
                      <a:noFill/>
                    </a:lnB>
                  </a:tcPr>
                </a:tc>
                <a:tc>
                  <a:txBody>
                    <a:bodyPr/>
                    <a:lstStyle/>
                    <a:p>
                      <a:pPr algn="l" fontAlgn="b"/>
                      <a:endParaRPr lang="en-US" sz="2300" b="0" i="0" u="none" strike="noStrike">
                        <a:solidFill>
                          <a:srgbClr val="000000"/>
                        </a:solidFill>
                        <a:latin typeface="Cambria" pitchFamily="18" charset="0"/>
                        <a:ea typeface="Cambria" pitchFamily="18" charset="0"/>
                      </a:endParaRPr>
                    </a:p>
                  </a:txBody>
                  <a:tcPr marL="9525" marR="9525" marT="9525" marB="0" anchor="b">
                    <a:lnL>
                      <a:noFill/>
                    </a:lnL>
                    <a:lnR>
                      <a:noFill/>
                    </a:lnR>
                    <a:lnT>
                      <a:noFill/>
                    </a:lnT>
                    <a:lnB>
                      <a:noFill/>
                    </a:lnB>
                  </a:tcPr>
                </a:tc>
                <a:extLst>
                  <a:ext uri="{0D108BD9-81ED-4DB2-BD59-A6C34878D82A}">
                    <a16:rowId xmlns:a16="http://schemas.microsoft.com/office/drawing/2014/main" val="10005"/>
                  </a:ext>
                </a:extLst>
              </a:tr>
              <a:tr h="190500">
                <a:tc>
                  <a:txBody>
                    <a:bodyPr/>
                    <a:lstStyle/>
                    <a:p>
                      <a:pPr algn="ctr" fontAlgn="b"/>
                      <a:r>
                        <a:rPr lang="en-US" sz="2300" b="0" i="0" u="none" strike="noStrike">
                          <a:solidFill>
                            <a:srgbClr val="000000"/>
                          </a:solidFill>
                          <a:latin typeface="Cambria" pitchFamily="18" charset="0"/>
                          <a:ea typeface="Cambria" pitchFamily="18" charset="0"/>
                        </a:rPr>
                        <a:t>PAN Login</a:t>
                      </a:r>
                    </a:p>
                  </a:txBody>
                  <a:tcPr marL="9525" marR="9525" marT="9525" marB="0" anchor="b">
                    <a:lnL>
                      <a:noFill/>
                    </a:lnL>
                    <a:lnR>
                      <a:noFill/>
                    </a:lnR>
                    <a:lnT>
                      <a:noFill/>
                    </a:lnT>
                    <a:lnB>
                      <a:noFill/>
                    </a:lnB>
                  </a:tcPr>
                </a:tc>
                <a:tc>
                  <a:txBody>
                    <a:bodyPr/>
                    <a:lstStyle/>
                    <a:p>
                      <a:pPr algn="ctr" fontAlgn="b"/>
                      <a:endParaRPr lang="en-US" sz="2300" b="0" i="0" u="none" strike="noStrike" dirty="0">
                        <a:solidFill>
                          <a:srgbClr val="000000"/>
                        </a:solidFill>
                        <a:latin typeface="Cambria" pitchFamily="18" charset="0"/>
                        <a:ea typeface="Cambria" pitchFamily="18" charset="0"/>
                      </a:endParaRPr>
                    </a:p>
                  </a:txBody>
                  <a:tcPr marL="9525" marR="9525" marT="9525" marB="0" anchor="b">
                    <a:lnL>
                      <a:noFill/>
                    </a:lnL>
                    <a:lnR>
                      <a:noFill/>
                    </a:lnR>
                    <a:lnT>
                      <a:noFill/>
                    </a:lnT>
                    <a:lnB>
                      <a:noFill/>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4181426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Algerian" pitchFamily="82" charset="0"/>
              </a:rPr>
              <a:t>In traces login</a:t>
            </a:r>
            <a:br>
              <a:rPr lang="en-US" dirty="0">
                <a:latin typeface="Algerian" pitchFamily="82" charset="0"/>
              </a:rPr>
            </a:br>
            <a:r>
              <a:rPr lang="en-US" dirty="0">
                <a:latin typeface="Algerian" pitchFamily="82" charset="0"/>
              </a:rPr>
              <a:t>Register for E-Filing site</a:t>
            </a:r>
          </a:p>
        </p:txBody>
      </p:sp>
      <p:pic>
        <p:nvPicPr>
          <p:cNvPr id="4" name="Content Placeholder 3"/>
          <p:cNvPicPr>
            <a:picLocks noGrp="1" noChangeAspect="1" noChangeArrowheads="1"/>
          </p:cNvPicPr>
          <p:nvPr>
            <p:ph idx="1"/>
          </p:nvPr>
        </p:nvPicPr>
        <p:blipFill>
          <a:blip r:embed="rId2" cstate="print"/>
          <a:srcRect t="5944" r="4392" b="24383"/>
          <a:stretch>
            <a:fillRect/>
          </a:stretch>
        </p:blipFill>
        <p:spPr bwMode="auto">
          <a:xfrm>
            <a:off x="304800" y="1600200"/>
            <a:ext cx="8458200" cy="4419600"/>
          </a:xfrm>
          <a:prstGeom prst="rect">
            <a:avLst/>
          </a:prstGeom>
          <a:noFill/>
          <a:ln w="9525">
            <a:noFill/>
            <a:miter lim="800000"/>
            <a:headEnd/>
            <a:tailEnd/>
          </a:ln>
          <a:effectLst/>
        </p:spPr>
      </p:pic>
      <p:sp>
        <p:nvSpPr>
          <p:cNvPr id="5" name="Right Arrow 4"/>
          <p:cNvSpPr/>
          <p:nvPr/>
        </p:nvSpPr>
        <p:spPr>
          <a:xfrm>
            <a:off x="228600" y="3962400"/>
            <a:ext cx="304800"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Algerian" pitchFamily="82" charset="0"/>
              </a:rPr>
              <a:t>In traces login</a:t>
            </a:r>
            <a:br>
              <a:rPr lang="en-US" dirty="0">
                <a:latin typeface="Algerian" pitchFamily="82" charset="0"/>
              </a:rPr>
            </a:br>
            <a:r>
              <a:rPr lang="en-US" dirty="0">
                <a:latin typeface="Algerian" pitchFamily="82" charset="0"/>
              </a:rPr>
              <a:t>Register for E-Filing site</a:t>
            </a:r>
            <a:endParaRPr lang="en-US" dirty="0"/>
          </a:p>
        </p:txBody>
      </p:sp>
      <p:pic>
        <p:nvPicPr>
          <p:cNvPr id="1027" name="Picture 3"/>
          <p:cNvPicPr>
            <a:picLocks noGrp="1" noChangeAspect="1" noChangeArrowheads="1"/>
          </p:cNvPicPr>
          <p:nvPr>
            <p:ph idx="1"/>
          </p:nvPr>
        </p:nvPicPr>
        <p:blipFill>
          <a:blip r:embed="rId2" cstate="print"/>
          <a:srcRect b="21434"/>
          <a:stretch>
            <a:fillRect/>
          </a:stretch>
        </p:blipFill>
        <p:spPr bwMode="auto">
          <a:xfrm>
            <a:off x="184578" y="1719263"/>
            <a:ext cx="8796854" cy="4376737"/>
          </a:xfrm>
          <a:prstGeom prst="rect">
            <a:avLst/>
          </a:prstGeom>
          <a:noFill/>
          <a:ln w="9525">
            <a:noFill/>
            <a:miter lim="800000"/>
            <a:headEnd/>
            <a:tailEnd/>
          </a:ln>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srcRect l="6516" t="4104" r="6516" b="7506"/>
          <a:stretch>
            <a:fillRect/>
          </a:stretch>
        </p:blipFill>
        <p:spPr bwMode="auto">
          <a:xfrm>
            <a:off x="642910" y="1714488"/>
            <a:ext cx="7643866" cy="4367923"/>
          </a:xfrm>
          <a:prstGeom prst="rect">
            <a:avLst/>
          </a:prstGeom>
          <a:noFill/>
          <a:ln w="9525">
            <a:noFill/>
            <a:miter lim="800000"/>
            <a:headEnd/>
            <a:tailEnd/>
          </a:ln>
          <a:effectLst/>
        </p:spPr>
      </p:pic>
      <p:sp>
        <p:nvSpPr>
          <p:cNvPr id="5" name="Title 1"/>
          <p:cNvSpPr>
            <a:spLocks noGrp="1"/>
          </p:cNvSpPr>
          <p:nvPr>
            <p:ph type="title"/>
          </p:nvPr>
        </p:nvSpPr>
        <p:spPr>
          <a:xfrm>
            <a:off x="214282" y="285728"/>
            <a:ext cx="8382000" cy="1054100"/>
          </a:xfrm>
        </p:spPr>
        <p:txBody>
          <a:bodyPr/>
          <a:lstStyle/>
          <a:p>
            <a:r>
              <a:rPr lang="en-US" dirty="0">
                <a:latin typeface="Algerian" pitchFamily="82" charset="0"/>
              </a:rPr>
              <a:t>eportal.incometax.gov.in</a:t>
            </a:r>
            <a:br>
              <a:rPr lang="en-US" dirty="0">
                <a:latin typeface="Algerian" pitchFamily="82" charset="0"/>
              </a:rPr>
            </a:br>
            <a:r>
              <a:rPr lang="en-US" dirty="0">
                <a:latin typeface="Algerian" pitchFamily="82" charset="0"/>
              </a:rPr>
              <a:t>through tan login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srcRect t="4104" b="4349"/>
          <a:stretch>
            <a:fillRect/>
          </a:stretch>
        </p:blipFill>
        <p:spPr bwMode="auto">
          <a:xfrm>
            <a:off x="546957" y="1785926"/>
            <a:ext cx="8050085" cy="4143404"/>
          </a:xfrm>
          <a:prstGeom prst="rect">
            <a:avLst/>
          </a:prstGeom>
          <a:noFill/>
          <a:ln w="9525">
            <a:noFill/>
            <a:miter lim="800000"/>
            <a:headEnd/>
            <a:tailEnd/>
          </a:ln>
          <a:effectLst/>
        </p:spPr>
      </p:pic>
      <p:sp>
        <p:nvSpPr>
          <p:cNvPr id="6" name="Title 1"/>
          <p:cNvSpPr>
            <a:spLocks noGrp="1"/>
          </p:cNvSpPr>
          <p:nvPr>
            <p:ph type="title"/>
          </p:nvPr>
        </p:nvSpPr>
        <p:spPr>
          <a:xfrm>
            <a:off x="214282" y="285728"/>
            <a:ext cx="8382000" cy="1054100"/>
          </a:xfrm>
        </p:spPr>
        <p:txBody>
          <a:bodyPr/>
          <a:lstStyle/>
          <a:p>
            <a:r>
              <a:rPr lang="en-US" dirty="0">
                <a:latin typeface="Algerian" pitchFamily="82" charset="0"/>
              </a:rPr>
              <a:t>eportal.incometax.gov.in</a:t>
            </a:r>
            <a:br>
              <a:rPr lang="en-US" dirty="0">
                <a:latin typeface="Algerian" pitchFamily="82" charset="0"/>
              </a:rPr>
            </a:br>
            <a:r>
              <a:rPr lang="en-US" dirty="0">
                <a:latin typeface="Algerian" pitchFamily="82" charset="0"/>
              </a:rPr>
              <a:t>through tan login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latin typeface="Algerian" pitchFamily="82" charset="0"/>
              </a:rPr>
              <a:t>Objectives of TDS</a:t>
            </a:r>
            <a:endParaRPr lang="en-GB" dirty="0">
              <a:latin typeface="Algerian" pitchFamily="82" charset="0"/>
            </a:endParaRPr>
          </a:p>
        </p:txBody>
      </p:sp>
      <p:graphicFrame>
        <p:nvGraphicFramePr>
          <p:cNvPr id="4" name="Diagram 3"/>
          <p:cNvGraphicFramePr/>
          <p:nvPr/>
        </p:nvGraphicFramePr>
        <p:xfrm>
          <a:off x="685800" y="16764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4">
                                            <p:graphicEl>
                                              <a:dgm id="{2B5659D8-7FBE-4727-BCD6-BD7993AF5D40}"/>
                                            </p:graphicEl>
                                          </p:spTgt>
                                        </p:tgtEl>
                                        <p:attrNameLst>
                                          <p:attrName>style.visibility</p:attrName>
                                        </p:attrNameLst>
                                      </p:cBhvr>
                                      <p:to>
                                        <p:strVal val="visible"/>
                                      </p:to>
                                    </p:set>
                                    <p:anim calcmode="lin" valueType="num">
                                      <p:cBhvr>
                                        <p:cTn id="7" dur="500" fill="hold"/>
                                        <p:tgtEl>
                                          <p:spTgt spid="4">
                                            <p:graphicEl>
                                              <a:dgm id="{2B5659D8-7FBE-4727-BCD6-BD7993AF5D40}"/>
                                            </p:graphicEl>
                                          </p:spTgt>
                                        </p:tgtEl>
                                        <p:attrNameLst>
                                          <p:attrName>ppt_w</p:attrName>
                                        </p:attrNameLst>
                                      </p:cBhvr>
                                      <p:tavLst>
                                        <p:tav tm="0">
                                          <p:val>
                                            <p:fltVal val="0"/>
                                          </p:val>
                                        </p:tav>
                                        <p:tav tm="100000">
                                          <p:val>
                                            <p:strVal val="#ppt_w"/>
                                          </p:val>
                                        </p:tav>
                                      </p:tavLst>
                                    </p:anim>
                                    <p:anim calcmode="lin" valueType="num">
                                      <p:cBhvr>
                                        <p:cTn id="8" dur="500" fill="hold"/>
                                        <p:tgtEl>
                                          <p:spTgt spid="4">
                                            <p:graphicEl>
                                              <a:dgm id="{2B5659D8-7FBE-4727-BCD6-BD7993AF5D40}"/>
                                            </p:graphicEl>
                                          </p:spTgt>
                                        </p:tgtEl>
                                        <p:attrNameLst>
                                          <p:attrName>ppt_h</p:attrName>
                                        </p:attrNameLst>
                                      </p:cBhvr>
                                      <p:tavLst>
                                        <p:tav tm="0">
                                          <p:val>
                                            <p:fltVal val="0"/>
                                          </p:val>
                                        </p:tav>
                                        <p:tav tm="100000">
                                          <p:val>
                                            <p:strVal val="#ppt_h"/>
                                          </p:val>
                                        </p:tav>
                                      </p:tavLst>
                                    </p:anim>
                                    <p:animEffect transition="in" filter="fade">
                                      <p:cBhvr>
                                        <p:cTn id="9" dur="500"/>
                                        <p:tgtEl>
                                          <p:spTgt spid="4">
                                            <p:graphicEl>
                                              <a:dgm id="{2B5659D8-7FBE-4727-BCD6-BD7993AF5D40}"/>
                                            </p:graphicEl>
                                          </p:spTgt>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4">
                                            <p:graphicEl>
                                              <a:dgm id="{C0EBF999-8538-4189-BD9F-6E0CF375D607}"/>
                                            </p:graphicEl>
                                          </p:spTgt>
                                        </p:tgtEl>
                                        <p:attrNameLst>
                                          <p:attrName>style.visibility</p:attrName>
                                        </p:attrNameLst>
                                      </p:cBhvr>
                                      <p:to>
                                        <p:strVal val="visible"/>
                                      </p:to>
                                    </p:set>
                                    <p:anim calcmode="lin" valueType="num">
                                      <p:cBhvr>
                                        <p:cTn id="13" dur="500" fill="hold"/>
                                        <p:tgtEl>
                                          <p:spTgt spid="4">
                                            <p:graphicEl>
                                              <a:dgm id="{C0EBF999-8538-4189-BD9F-6E0CF375D607}"/>
                                            </p:graphicEl>
                                          </p:spTgt>
                                        </p:tgtEl>
                                        <p:attrNameLst>
                                          <p:attrName>ppt_w</p:attrName>
                                        </p:attrNameLst>
                                      </p:cBhvr>
                                      <p:tavLst>
                                        <p:tav tm="0">
                                          <p:val>
                                            <p:fltVal val="0"/>
                                          </p:val>
                                        </p:tav>
                                        <p:tav tm="100000">
                                          <p:val>
                                            <p:strVal val="#ppt_w"/>
                                          </p:val>
                                        </p:tav>
                                      </p:tavLst>
                                    </p:anim>
                                    <p:anim calcmode="lin" valueType="num">
                                      <p:cBhvr>
                                        <p:cTn id="14" dur="500" fill="hold"/>
                                        <p:tgtEl>
                                          <p:spTgt spid="4">
                                            <p:graphicEl>
                                              <a:dgm id="{C0EBF999-8538-4189-BD9F-6E0CF375D607}"/>
                                            </p:graphicEl>
                                          </p:spTgt>
                                        </p:tgtEl>
                                        <p:attrNameLst>
                                          <p:attrName>ppt_h</p:attrName>
                                        </p:attrNameLst>
                                      </p:cBhvr>
                                      <p:tavLst>
                                        <p:tav tm="0">
                                          <p:val>
                                            <p:fltVal val="0"/>
                                          </p:val>
                                        </p:tav>
                                        <p:tav tm="100000">
                                          <p:val>
                                            <p:strVal val="#ppt_h"/>
                                          </p:val>
                                        </p:tav>
                                      </p:tavLst>
                                    </p:anim>
                                    <p:animEffect transition="in" filter="fade">
                                      <p:cBhvr>
                                        <p:cTn id="15" dur="500"/>
                                        <p:tgtEl>
                                          <p:spTgt spid="4">
                                            <p:graphicEl>
                                              <a:dgm id="{C0EBF999-8538-4189-BD9F-6E0CF375D607}"/>
                                            </p:graphicEl>
                                          </p:spTgt>
                                        </p:tgtEl>
                                      </p:cBhvr>
                                    </p:animEffect>
                                  </p:childTnLst>
                                </p:cTn>
                              </p:par>
                              <p:par>
                                <p:cTn id="16" presetID="53" presetClass="entr" presetSubtype="0" fill="hold" grpId="0" nodeType="withEffect">
                                  <p:stCondLst>
                                    <p:cond delay="0"/>
                                  </p:stCondLst>
                                  <p:childTnLst>
                                    <p:set>
                                      <p:cBhvr>
                                        <p:cTn id="17" dur="1" fill="hold">
                                          <p:stCondLst>
                                            <p:cond delay="0"/>
                                          </p:stCondLst>
                                        </p:cTn>
                                        <p:tgtEl>
                                          <p:spTgt spid="4">
                                            <p:graphicEl>
                                              <a:dgm id="{2282CE80-3167-463E-9B52-FB7D6427F598}"/>
                                            </p:graphicEl>
                                          </p:spTgt>
                                        </p:tgtEl>
                                        <p:attrNameLst>
                                          <p:attrName>style.visibility</p:attrName>
                                        </p:attrNameLst>
                                      </p:cBhvr>
                                      <p:to>
                                        <p:strVal val="visible"/>
                                      </p:to>
                                    </p:set>
                                    <p:anim calcmode="lin" valueType="num">
                                      <p:cBhvr>
                                        <p:cTn id="18" dur="500" fill="hold"/>
                                        <p:tgtEl>
                                          <p:spTgt spid="4">
                                            <p:graphicEl>
                                              <a:dgm id="{2282CE80-3167-463E-9B52-FB7D6427F598}"/>
                                            </p:graphicEl>
                                          </p:spTgt>
                                        </p:tgtEl>
                                        <p:attrNameLst>
                                          <p:attrName>ppt_w</p:attrName>
                                        </p:attrNameLst>
                                      </p:cBhvr>
                                      <p:tavLst>
                                        <p:tav tm="0">
                                          <p:val>
                                            <p:fltVal val="0"/>
                                          </p:val>
                                        </p:tav>
                                        <p:tav tm="100000">
                                          <p:val>
                                            <p:strVal val="#ppt_w"/>
                                          </p:val>
                                        </p:tav>
                                      </p:tavLst>
                                    </p:anim>
                                    <p:anim calcmode="lin" valueType="num">
                                      <p:cBhvr>
                                        <p:cTn id="19" dur="500" fill="hold"/>
                                        <p:tgtEl>
                                          <p:spTgt spid="4">
                                            <p:graphicEl>
                                              <a:dgm id="{2282CE80-3167-463E-9B52-FB7D6427F598}"/>
                                            </p:graphicEl>
                                          </p:spTgt>
                                        </p:tgtEl>
                                        <p:attrNameLst>
                                          <p:attrName>ppt_h</p:attrName>
                                        </p:attrNameLst>
                                      </p:cBhvr>
                                      <p:tavLst>
                                        <p:tav tm="0">
                                          <p:val>
                                            <p:fltVal val="0"/>
                                          </p:val>
                                        </p:tav>
                                        <p:tav tm="100000">
                                          <p:val>
                                            <p:strVal val="#ppt_h"/>
                                          </p:val>
                                        </p:tav>
                                      </p:tavLst>
                                    </p:anim>
                                    <p:animEffect transition="in" filter="fade">
                                      <p:cBhvr>
                                        <p:cTn id="20" dur="500"/>
                                        <p:tgtEl>
                                          <p:spTgt spid="4">
                                            <p:graphicEl>
                                              <a:dgm id="{2282CE80-3167-463E-9B52-FB7D6427F598}"/>
                                            </p:graphicEl>
                                          </p:spTgt>
                                        </p:tgtEl>
                                      </p:cBhvr>
                                    </p:animEffect>
                                  </p:childTnLst>
                                </p:cTn>
                              </p:par>
                            </p:childTnLst>
                          </p:cTn>
                        </p:par>
                        <p:par>
                          <p:cTn id="21" fill="hold">
                            <p:stCondLst>
                              <p:cond delay="1000"/>
                            </p:stCondLst>
                            <p:childTnLst>
                              <p:par>
                                <p:cTn id="22" presetID="53" presetClass="entr" presetSubtype="0" fill="hold" grpId="0" nodeType="afterEffect">
                                  <p:stCondLst>
                                    <p:cond delay="0"/>
                                  </p:stCondLst>
                                  <p:childTnLst>
                                    <p:set>
                                      <p:cBhvr>
                                        <p:cTn id="23" dur="1" fill="hold">
                                          <p:stCondLst>
                                            <p:cond delay="0"/>
                                          </p:stCondLst>
                                        </p:cTn>
                                        <p:tgtEl>
                                          <p:spTgt spid="4">
                                            <p:graphicEl>
                                              <a:dgm id="{7E2CC9F0-1794-45E7-960B-C933CAD245F7}"/>
                                            </p:graphicEl>
                                          </p:spTgt>
                                        </p:tgtEl>
                                        <p:attrNameLst>
                                          <p:attrName>style.visibility</p:attrName>
                                        </p:attrNameLst>
                                      </p:cBhvr>
                                      <p:to>
                                        <p:strVal val="visible"/>
                                      </p:to>
                                    </p:set>
                                    <p:anim calcmode="lin" valueType="num">
                                      <p:cBhvr>
                                        <p:cTn id="24" dur="500" fill="hold"/>
                                        <p:tgtEl>
                                          <p:spTgt spid="4">
                                            <p:graphicEl>
                                              <a:dgm id="{7E2CC9F0-1794-45E7-960B-C933CAD245F7}"/>
                                            </p:graphicEl>
                                          </p:spTgt>
                                        </p:tgtEl>
                                        <p:attrNameLst>
                                          <p:attrName>ppt_w</p:attrName>
                                        </p:attrNameLst>
                                      </p:cBhvr>
                                      <p:tavLst>
                                        <p:tav tm="0">
                                          <p:val>
                                            <p:fltVal val="0"/>
                                          </p:val>
                                        </p:tav>
                                        <p:tav tm="100000">
                                          <p:val>
                                            <p:strVal val="#ppt_w"/>
                                          </p:val>
                                        </p:tav>
                                      </p:tavLst>
                                    </p:anim>
                                    <p:anim calcmode="lin" valueType="num">
                                      <p:cBhvr>
                                        <p:cTn id="25" dur="500" fill="hold"/>
                                        <p:tgtEl>
                                          <p:spTgt spid="4">
                                            <p:graphicEl>
                                              <a:dgm id="{7E2CC9F0-1794-45E7-960B-C933CAD245F7}"/>
                                            </p:graphicEl>
                                          </p:spTgt>
                                        </p:tgtEl>
                                        <p:attrNameLst>
                                          <p:attrName>ppt_h</p:attrName>
                                        </p:attrNameLst>
                                      </p:cBhvr>
                                      <p:tavLst>
                                        <p:tav tm="0">
                                          <p:val>
                                            <p:fltVal val="0"/>
                                          </p:val>
                                        </p:tav>
                                        <p:tav tm="100000">
                                          <p:val>
                                            <p:strVal val="#ppt_h"/>
                                          </p:val>
                                        </p:tav>
                                      </p:tavLst>
                                    </p:anim>
                                    <p:animEffect transition="in" filter="fade">
                                      <p:cBhvr>
                                        <p:cTn id="26" dur="500"/>
                                        <p:tgtEl>
                                          <p:spTgt spid="4">
                                            <p:graphicEl>
                                              <a:dgm id="{7E2CC9F0-1794-45E7-960B-C933CAD245F7}"/>
                                            </p:graphicEl>
                                          </p:spTgt>
                                        </p:tgtEl>
                                      </p:cBhvr>
                                    </p:animEffect>
                                  </p:childTnLst>
                                </p:cTn>
                              </p:par>
                              <p:par>
                                <p:cTn id="27" presetID="53" presetClass="entr" presetSubtype="0" fill="hold" grpId="0" nodeType="withEffect">
                                  <p:stCondLst>
                                    <p:cond delay="0"/>
                                  </p:stCondLst>
                                  <p:childTnLst>
                                    <p:set>
                                      <p:cBhvr>
                                        <p:cTn id="28" dur="1" fill="hold">
                                          <p:stCondLst>
                                            <p:cond delay="0"/>
                                          </p:stCondLst>
                                        </p:cTn>
                                        <p:tgtEl>
                                          <p:spTgt spid="4">
                                            <p:graphicEl>
                                              <a:dgm id="{BCED0B2D-DB86-4730-9340-BAA87E6ACA31}"/>
                                            </p:graphicEl>
                                          </p:spTgt>
                                        </p:tgtEl>
                                        <p:attrNameLst>
                                          <p:attrName>style.visibility</p:attrName>
                                        </p:attrNameLst>
                                      </p:cBhvr>
                                      <p:to>
                                        <p:strVal val="visible"/>
                                      </p:to>
                                    </p:set>
                                    <p:anim calcmode="lin" valueType="num">
                                      <p:cBhvr>
                                        <p:cTn id="29" dur="500" fill="hold"/>
                                        <p:tgtEl>
                                          <p:spTgt spid="4">
                                            <p:graphicEl>
                                              <a:dgm id="{BCED0B2D-DB86-4730-9340-BAA87E6ACA31}"/>
                                            </p:graphicEl>
                                          </p:spTgt>
                                        </p:tgtEl>
                                        <p:attrNameLst>
                                          <p:attrName>ppt_w</p:attrName>
                                        </p:attrNameLst>
                                      </p:cBhvr>
                                      <p:tavLst>
                                        <p:tav tm="0">
                                          <p:val>
                                            <p:fltVal val="0"/>
                                          </p:val>
                                        </p:tav>
                                        <p:tav tm="100000">
                                          <p:val>
                                            <p:strVal val="#ppt_w"/>
                                          </p:val>
                                        </p:tav>
                                      </p:tavLst>
                                    </p:anim>
                                    <p:anim calcmode="lin" valueType="num">
                                      <p:cBhvr>
                                        <p:cTn id="30" dur="500" fill="hold"/>
                                        <p:tgtEl>
                                          <p:spTgt spid="4">
                                            <p:graphicEl>
                                              <a:dgm id="{BCED0B2D-DB86-4730-9340-BAA87E6ACA31}"/>
                                            </p:graphicEl>
                                          </p:spTgt>
                                        </p:tgtEl>
                                        <p:attrNameLst>
                                          <p:attrName>ppt_h</p:attrName>
                                        </p:attrNameLst>
                                      </p:cBhvr>
                                      <p:tavLst>
                                        <p:tav tm="0">
                                          <p:val>
                                            <p:fltVal val="0"/>
                                          </p:val>
                                        </p:tav>
                                        <p:tav tm="100000">
                                          <p:val>
                                            <p:strVal val="#ppt_h"/>
                                          </p:val>
                                        </p:tav>
                                      </p:tavLst>
                                    </p:anim>
                                    <p:animEffect transition="in" filter="fade">
                                      <p:cBhvr>
                                        <p:cTn id="31" dur="500"/>
                                        <p:tgtEl>
                                          <p:spTgt spid="4">
                                            <p:graphicEl>
                                              <a:dgm id="{BCED0B2D-DB86-4730-9340-BAA87E6ACA31}"/>
                                            </p:graphicEl>
                                          </p:spTgt>
                                        </p:tgtEl>
                                      </p:cBhvr>
                                    </p:animEffect>
                                  </p:childTnLst>
                                </p:cTn>
                              </p:par>
                            </p:childTnLst>
                          </p:cTn>
                        </p:par>
                        <p:par>
                          <p:cTn id="32" fill="hold">
                            <p:stCondLst>
                              <p:cond delay="1500"/>
                            </p:stCondLst>
                            <p:childTnLst>
                              <p:par>
                                <p:cTn id="33" presetID="53" presetClass="entr" presetSubtype="0" fill="hold" grpId="0" nodeType="afterEffect">
                                  <p:stCondLst>
                                    <p:cond delay="0"/>
                                  </p:stCondLst>
                                  <p:childTnLst>
                                    <p:set>
                                      <p:cBhvr>
                                        <p:cTn id="34" dur="1" fill="hold">
                                          <p:stCondLst>
                                            <p:cond delay="0"/>
                                          </p:stCondLst>
                                        </p:cTn>
                                        <p:tgtEl>
                                          <p:spTgt spid="4">
                                            <p:graphicEl>
                                              <a:dgm id="{2E193C0D-61D9-4C13-8966-018FA4A4FBEB}"/>
                                            </p:graphicEl>
                                          </p:spTgt>
                                        </p:tgtEl>
                                        <p:attrNameLst>
                                          <p:attrName>style.visibility</p:attrName>
                                        </p:attrNameLst>
                                      </p:cBhvr>
                                      <p:to>
                                        <p:strVal val="visible"/>
                                      </p:to>
                                    </p:set>
                                    <p:anim calcmode="lin" valueType="num">
                                      <p:cBhvr>
                                        <p:cTn id="35" dur="500" fill="hold"/>
                                        <p:tgtEl>
                                          <p:spTgt spid="4">
                                            <p:graphicEl>
                                              <a:dgm id="{2E193C0D-61D9-4C13-8966-018FA4A4FBEB}"/>
                                            </p:graphicEl>
                                          </p:spTgt>
                                        </p:tgtEl>
                                        <p:attrNameLst>
                                          <p:attrName>ppt_w</p:attrName>
                                        </p:attrNameLst>
                                      </p:cBhvr>
                                      <p:tavLst>
                                        <p:tav tm="0">
                                          <p:val>
                                            <p:fltVal val="0"/>
                                          </p:val>
                                        </p:tav>
                                        <p:tav tm="100000">
                                          <p:val>
                                            <p:strVal val="#ppt_w"/>
                                          </p:val>
                                        </p:tav>
                                      </p:tavLst>
                                    </p:anim>
                                    <p:anim calcmode="lin" valueType="num">
                                      <p:cBhvr>
                                        <p:cTn id="36" dur="500" fill="hold"/>
                                        <p:tgtEl>
                                          <p:spTgt spid="4">
                                            <p:graphicEl>
                                              <a:dgm id="{2E193C0D-61D9-4C13-8966-018FA4A4FBEB}"/>
                                            </p:graphicEl>
                                          </p:spTgt>
                                        </p:tgtEl>
                                        <p:attrNameLst>
                                          <p:attrName>ppt_h</p:attrName>
                                        </p:attrNameLst>
                                      </p:cBhvr>
                                      <p:tavLst>
                                        <p:tav tm="0">
                                          <p:val>
                                            <p:fltVal val="0"/>
                                          </p:val>
                                        </p:tav>
                                        <p:tav tm="100000">
                                          <p:val>
                                            <p:strVal val="#ppt_h"/>
                                          </p:val>
                                        </p:tav>
                                      </p:tavLst>
                                    </p:anim>
                                    <p:animEffect transition="in" filter="fade">
                                      <p:cBhvr>
                                        <p:cTn id="37" dur="500"/>
                                        <p:tgtEl>
                                          <p:spTgt spid="4">
                                            <p:graphicEl>
                                              <a:dgm id="{2E193C0D-61D9-4C13-8966-018FA4A4FBEB}"/>
                                            </p:graphicEl>
                                          </p:spTgt>
                                        </p:tgtEl>
                                      </p:cBhvr>
                                    </p:animEffect>
                                  </p:childTnLst>
                                </p:cTn>
                              </p:par>
                              <p:par>
                                <p:cTn id="38" presetID="53" presetClass="entr" presetSubtype="0" fill="hold" grpId="0" nodeType="withEffect">
                                  <p:stCondLst>
                                    <p:cond delay="0"/>
                                  </p:stCondLst>
                                  <p:childTnLst>
                                    <p:set>
                                      <p:cBhvr>
                                        <p:cTn id="39" dur="1" fill="hold">
                                          <p:stCondLst>
                                            <p:cond delay="0"/>
                                          </p:stCondLst>
                                        </p:cTn>
                                        <p:tgtEl>
                                          <p:spTgt spid="4">
                                            <p:graphicEl>
                                              <a:dgm id="{3368EB44-3FD5-437A-90CC-6CA726A77014}"/>
                                            </p:graphicEl>
                                          </p:spTgt>
                                        </p:tgtEl>
                                        <p:attrNameLst>
                                          <p:attrName>style.visibility</p:attrName>
                                        </p:attrNameLst>
                                      </p:cBhvr>
                                      <p:to>
                                        <p:strVal val="visible"/>
                                      </p:to>
                                    </p:set>
                                    <p:anim calcmode="lin" valueType="num">
                                      <p:cBhvr>
                                        <p:cTn id="40" dur="500" fill="hold"/>
                                        <p:tgtEl>
                                          <p:spTgt spid="4">
                                            <p:graphicEl>
                                              <a:dgm id="{3368EB44-3FD5-437A-90CC-6CA726A77014}"/>
                                            </p:graphicEl>
                                          </p:spTgt>
                                        </p:tgtEl>
                                        <p:attrNameLst>
                                          <p:attrName>ppt_w</p:attrName>
                                        </p:attrNameLst>
                                      </p:cBhvr>
                                      <p:tavLst>
                                        <p:tav tm="0">
                                          <p:val>
                                            <p:fltVal val="0"/>
                                          </p:val>
                                        </p:tav>
                                        <p:tav tm="100000">
                                          <p:val>
                                            <p:strVal val="#ppt_w"/>
                                          </p:val>
                                        </p:tav>
                                      </p:tavLst>
                                    </p:anim>
                                    <p:anim calcmode="lin" valueType="num">
                                      <p:cBhvr>
                                        <p:cTn id="41" dur="500" fill="hold"/>
                                        <p:tgtEl>
                                          <p:spTgt spid="4">
                                            <p:graphicEl>
                                              <a:dgm id="{3368EB44-3FD5-437A-90CC-6CA726A77014}"/>
                                            </p:graphicEl>
                                          </p:spTgt>
                                        </p:tgtEl>
                                        <p:attrNameLst>
                                          <p:attrName>ppt_h</p:attrName>
                                        </p:attrNameLst>
                                      </p:cBhvr>
                                      <p:tavLst>
                                        <p:tav tm="0">
                                          <p:val>
                                            <p:fltVal val="0"/>
                                          </p:val>
                                        </p:tav>
                                        <p:tav tm="100000">
                                          <p:val>
                                            <p:strVal val="#ppt_h"/>
                                          </p:val>
                                        </p:tav>
                                      </p:tavLst>
                                    </p:anim>
                                    <p:animEffect transition="in" filter="fade">
                                      <p:cBhvr>
                                        <p:cTn id="42" dur="500"/>
                                        <p:tgtEl>
                                          <p:spTgt spid="4">
                                            <p:graphicEl>
                                              <a:dgm id="{3368EB44-3FD5-437A-90CC-6CA726A7701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lgerian" pitchFamily="82" charset="0"/>
              </a:rPr>
              <a:t>eportal.incometax.gov.in</a:t>
            </a:r>
            <a:br>
              <a:rPr lang="en-US" dirty="0">
                <a:latin typeface="Algerian" pitchFamily="82" charset="0"/>
              </a:rPr>
            </a:br>
            <a:r>
              <a:rPr lang="en-US" dirty="0">
                <a:latin typeface="Algerian" pitchFamily="82" charset="0"/>
              </a:rPr>
              <a:t>through tan login</a:t>
            </a:r>
          </a:p>
        </p:txBody>
      </p:sp>
      <p:pic>
        <p:nvPicPr>
          <p:cNvPr id="5" name="Picture 2"/>
          <p:cNvPicPr>
            <a:picLocks noGrp="1" noChangeAspect="1" noChangeArrowheads="1"/>
          </p:cNvPicPr>
          <p:nvPr>
            <p:ph idx="1"/>
          </p:nvPr>
        </p:nvPicPr>
        <p:blipFill>
          <a:blip r:embed="rId2"/>
          <a:srcRect t="4104" b="5927"/>
          <a:stretch>
            <a:fillRect/>
          </a:stretch>
        </p:blipFill>
        <p:spPr bwMode="auto">
          <a:xfrm>
            <a:off x="546957" y="1785926"/>
            <a:ext cx="8050085" cy="4071966"/>
          </a:xfrm>
          <a:prstGeom prst="rect">
            <a:avLst/>
          </a:prstGeom>
          <a:noFill/>
          <a:ln w="9525">
            <a:noFill/>
            <a:miter lim="800000"/>
            <a:headEnd/>
            <a:tailEnd/>
          </a:ln>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srcRect t="4104" b="4349"/>
          <a:stretch>
            <a:fillRect/>
          </a:stretch>
        </p:blipFill>
        <p:spPr bwMode="auto">
          <a:xfrm>
            <a:off x="546957" y="1785926"/>
            <a:ext cx="8050085" cy="4143404"/>
          </a:xfrm>
          <a:prstGeom prst="rect">
            <a:avLst/>
          </a:prstGeom>
          <a:noFill/>
          <a:ln w="9525">
            <a:noFill/>
            <a:miter lim="800000"/>
            <a:headEnd/>
            <a:tailEnd/>
          </a:ln>
          <a:effectLst/>
        </p:spPr>
      </p:pic>
      <p:sp>
        <p:nvSpPr>
          <p:cNvPr id="5" name="Title 1"/>
          <p:cNvSpPr>
            <a:spLocks noGrp="1"/>
          </p:cNvSpPr>
          <p:nvPr>
            <p:ph type="title"/>
          </p:nvPr>
        </p:nvSpPr>
        <p:spPr>
          <a:xfrm>
            <a:off x="214282" y="285728"/>
            <a:ext cx="8382000" cy="1054100"/>
          </a:xfrm>
        </p:spPr>
        <p:txBody>
          <a:bodyPr/>
          <a:lstStyle/>
          <a:p>
            <a:r>
              <a:rPr lang="en-US" dirty="0">
                <a:latin typeface="Algerian" pitchFamily="82" charset="0"/>
              </a:rPr>
              <a:t>eportal.incometax.gov.in</a:t>
            </a:r>
            <a:br>
              <a:rPr lang="en-US" dirty="0">
                <a:latin typeface="Algerian" pitchFamily="82" charset="0"/>
              </a:rPr>
            </a:br>
            <a:r>
              <a:rPr lang="en-US" dirty="0">
                <a:latin typeface="Algerian" pitchFamily="82" charset="0"/>
              </a:rPr>
              <a:t>through tan login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srcRect t="4104" b="5927"/>
          <a:stretch>
            <a:fillRect/>
          </a:stretch>
        </p:blipFill>
        <p:spPr bwMode="auto">
          <a:xfrm>
            <a:off x="546957" y="1785926"/>
            <a:ext cx="8050085" cy="4071966"/>
          </a:xfrm>
          <a:prstGeom prst="rect">
            <a:avLst/>
          </a:prstGeom>
          <a:noFill/>
          <a:ln w="9525">
            <a:noFill/>
            <a:miter lim="800000"/>
            <a:headEnd/>
            <a:tailEnd/>
          </a:ln>
          <a:effectLst/>
        </p:spPr>
      </p:pic>
      <p:sp>
        <p:nvSpPr>
          <p:cNvPr id="5" name="Title 1"/>
          <p:cNvSpPr>
            <a:spLocks noGrp="1"/>
          </p:cNvSpPr>
          <p:nvPr>
            <p:ph type="title"/>
          </p:nvPr>
        </p:nvSpPr>
        <p:spPr>
          <a:xfrm>
            <a:off x="214282" y="285728"/>
            <a:ext cx="8382000" cy="1054100"/>
          </a:xfrm>
        </p:spPr>
        <p:txBody>
          <a:bodyPr/>
          <a:lstStyle/>
          <a:p>
            <a:r>
              <a:rPr lang="en-US" dirty="0">
                <a:latin typeface="Algerian" pitchFamily="82" charset="0"/>
              </a:rPr>
              <a:t>eportal.incometax.gov.in</a:t>
            </a:r>
            <a:br>
              <a:rPr lang="en-US" dirty="0">
                <a:latin typeface="Algerian" pitchFamily="82" charset="0"/>
              </a:rPr>
            </a:br>
            <a:r>
              <a:rPr lang="en-US" dirty="0">
                <a:latin typeface="Algerian" pitchFamily="82" charset="0"/>
              </a:rPr>
              <a:t>through tan login</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Grp="1" noChangeAspect="1" noChangeArrowheads="1"/>
          </p:cNvPicPr>
          <p:nvPr>
            <p:ph idx="1"/>
          </p:nvPr>
        </p:nvPicPr>
        <p:blipFill>
          <a:blip r:embed="rId2"/>
          <a:srcRect/>
          <a:stretch>
            <a:fillRect/>
          </a:stretch>
        </p:blipFill>
        <p:spPr bwMode="auto">
          <a:xfrm>
            <a:off x="546957" y="1600200"/>
            <a:ext cx="8050085" cy="4525963"/>
          </a:xfrm>
          <a:prstGeom prst="rect">
            <a:avLst/>
          </a:prstGeom>
          <a:noFill/>
          <a:ln w="9525">
            <a:noFill/>
            <a:miter lim="800000"/>
            <a:headEnd/>
            <a:tailEnd/>
          </a:ln>
          <a:effectLst/>
        </p:spPr>
      </p:pic>
      <p:sp>
        <p:nvSpPr>
          <p:cNvPr id="6" name="Title 1"/>
          <p:cNvSpPr>
            <a:spLocks noGrp="1"/>
          </p:cNvSpPr>
          <p:nvPr>
            <p:ph type="title"/>
          </p:nvPr>
        </p:nvSpPr>
        <p:spPr>
          <a:xfrm>
            <a:off x="214282" y="285728"/>
            <a:ext cx="8382000" cy="1054100"/>
          </a:xfrm>
        </p:spPr>
        <p:txBody>
          <a:bodyPr/>
          <a:lstStyle/>
          <a:p>
            <a:r>
              <a:rPr lang="en-US" dirty="0">
                <a:latin typeface="Algerian" pitchFamily="82" charset="0"/>
              </a:rPr>
              <a:t>eportal.incometax.gov.in</a:t>
            </a:r>
            <a:br>
              <a:rPr lang="en-US" dirty="0">
                <a:latin typeface="Algerian" pitchFamily="82" charset="0"/>
              </a:rPr>
            </a:br>
            <a:r>
              <a:rPr lang="en-US" dirty="0">
                <a:latin typeface="Algerian" pitchFamily="82" charset="0"/>
              </a:rPr>
              <a:t>through tan login</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a:srcRect/>
          <a:stretch>
            <a:fillRect/>
          </a:stretch>
        </p:blipFill>
        <p:spPr bwMode="auto">
          <a:xfrm>
            <a:off x="546957" y="1600200"/>
            <a:ext cx="8050085" cy="4525963"/>
          </a:xfrm>
          <a:prstGeom prst="rect">
            <a:avLst/>
          </a:prstGeom>
          <a:noFill/>
          <a:ln w="9525">
            <a:noFill/>
            <a:miter lim="800000"/>
            <a:headEnd/>
            <a:tailEnd/>
          </a:ln>
          <a:effectLst/>
        </p:spPr>
      </p:pic>
      <p:sp>
        <p:nvSpPr>
          <p:cNvPr id="5" name="Title 1"/>
          <p:cNvSpPr>
            <a:spLocks noGrp="1"/>
          </p:cNvSpPr>
          <p:nvPr>
            <p:ph type="title"/>
          </p:nvPr>
        </p:nvSpPr>
        <p:spPr>
          <a:xfrm>
            <a:off x="214282" y="285728"/>
            <a:ext cx="8382000" cy="1054100"/>
          </a:xfrm>
        </p:spPr>
        <p:txBody>
          <a:bodyPr/>
          <a:lstStyle/>
          <a:p>
            <a:r>
              <a:rPr lang="en-US" dirty="0">
                <a:latin typeface="Algerian" pitchFamily="82" charset="0"/>
              </a:rPr>
              <a:t>eportal.incometax.gov.in</a:t>
            </a:r>
            <a:br>
              <a:rPr lang="en-US" dirty="0">
                <a:latin typeface="Algerian" pitchFamily="82" charset="0"/>
              </a:rPr>
            </a:br>
            <a:r>
              <a:rPr lang="en-US" dirty="0">
                <a:latin typeface="Algerian" pitchFamily="82" charset="0"/>
              </a:rPr>
              <a:t>through tan login</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719263"/>
            <a:ext cx="8407400" cy="3424249"/>
          </a:xfrm>
        </p:spPr>
        <p:txBody>
          <a:bodyPr>
            <a:noAutofit/>
          </a:bodyPr>
          <a:lstStyle/>
          <a:p>
            <a:r>
              <a:rPr lang="en-GB" sz="2300" dirty="0">
                <a:latin typeface="Cambria" panose="02040503050406030204" pitchFamily="18" charset="0"/>
                <a:ea typeface="Cambria" panose="02040503050406030204" pitchFamily="18" charset="0"/>
              </a:rPr>
              <a:t>Section Code quoted in the </a:t>
            </a:r>
            <a:r>
              <a:rPr lang="en-GB" sz="2300" dirty="0" err="1">
                <a:latin typeface="Cambria" panose="02040503050406030204" pitchFamily="18" charset="0"/>
                <a:ea typeface="Cambria" panose="02040503050406030204" pitchFamily="18" charset="0"/>
              </a:rPr>
              <a:t>challan</a:t>
            </a:r>
            <a:r>
              <a:rPr lang="en-GB" sz="2300" dirty="0">
                <a:latin typeface="Cambria" panose="02040503050406030204" pitchFamily="18" charset="0"/>
                <a:ea typeface="Cambria" panose="02040503050406030204" pitchFamily="18" charset="0"/>
              </a:rPr>
              <a:t> for payment of Tax deducted is no more relevant. </a:t>
            </a:r>
          </a:p>
          <a:p>
            <a:r>
              <a:rPr lang="en-GB" sz="2300" dirty="0" err="1">
                <a:latin typeface="Cambria" panose="02040503050406030204" pitchFamily="18" charset="0"/>
                <a:ea typeface="Cambria" panose="02040503050406030204" pitchFamily="18" charset="0"/>
              </a:rPr>
              <a:t>Deductor</a:t>
            </a:r>
            <a:r>
              <a:rPr lang="en-GB" sz="2300" dirty="0">
                <a:latin typeface="Cambria" panose="02040503050406030204" pitchFamily="18" charset="0"/>
                <a:ea typeface="Cambria" panose="02040503050406030204" pitchFamily="18" charset="0"/>
              </a:rPr>
              <a:t> can quote any Section Code on the </a:t>
            </a:r>
            <a:r>
              <a:rPr lang="en-GB" sz="2300" dirty="0" err="1">
                <a:latin typeface="Cambria" panose="02040503050406030204" pitchFamily="18" charset="0"/>
                <a:ea typeface="Cambria" panose="02040503050406030204" pitchFamily="18" charset="0"/>
              </a:rPr>
              <a:t>challan</a:t>
            </a:r>
            <a:r>
              <a:rPr lang="en-GB" sz="2300" dirty="0">
                <a:latin typeface="Cambria" panose="02040503050406030204" pitchFamily="18" charset="0"/>
                <a:ea typeface="Cambria" panose="02040503050406030204" pitchFamily="18" charset="0"/>
              </a:rPr>
              <a:t> for payment of TDS under other codes also. </a:t>
            </a:r>
          </a:p>
          <a:p>
            <a:r>
              <a:rPr lang="en-GB" sz="2300" dirty="0">
                <a:latin typeface="Cambria" panose="02040503050406030204" pitchFamily="18" charset="0"/>
                <a:ea typeface="Cambria" panose="02040503050406030204" pitchFamily="18" charset="0"/>
              </a:rPr>
              <a:t>There will be no </a:t>
            </a:r>
            <a:r>
              <a:rPr lang="en-GB" sz="2300" dirty="0" err="1">
                <a:latin typeface="Cambria" panose="02040503050406030204" pitchFamily="18" charset="0"/>
                <a:ea typeface="Cambria" panose="02040503050406030204" pitchFamily="18" charset="0"/>
              </a:rPr>
              <a:t>challan</a:t>
            </a:r>
            <a:r>
              <a:rPr lang="en-GB" sz="2300" dirty="0">
                <a:latin typeface="Cambria" panose="02040503050406030204" pitchFamily="18" charset="0"/>
                <a:ea typeface="Cambria" panose="02040503050406030204" pitchFamily="18" charset="0"/>
              </a:rPr>
              <a:t> mismatch and no consequent </a:t>
            </a:r>
            <a:r>
              <a:rPr lang="en-GB" sz="2300" dirty="0" err="1">
                <a:latin typeface="Cambria" panose="02040503050406030204" pitchFamily="18" charset="0"/>
                <a:ea typeface="Cambria" panose="02040503050406030204" pitchFamily="18" charset="0"/>
              </a:rPr>
              <a:t>tds</a:t>
            </a:r>
            <a:r>
              <a:rPr lang="en-GB" sz="2300" dirty="0">
                <a:latin typeface="Cambria" panose="02040503050406030204" pitchFamily="18" charset="0"/>
                <a:ea typeface="Cambria" panose="02040503050406030204" pitchFamily="18" charset="0"/>
              </a:rPr>
              <a:t> demands in this case. </a:t>
            </a:r>
          </a:p>
          <a:p>
            <a:r>
              <a:rPr lang="en-GB" sz="2300" dirty="0">
                <a:latin typeface="Cambria" panose="02040503050406030204" pitchFamily="18" charset="0"/>
                <a:ea typeface="Cambria" panose="02040503050406030204" pitchFamily="18" charset="0"/>
              </a:rPr>
              <a:t>Since, the section code is no more relevant therefore CPC (TDS) has introduced a system where a single </a:t>
            </a:r>
            <a:r>
              <a:rPr lang="en-GB" sz="2300" dirty="0" err="1">
                <a:latin typeface="Cambria" panose="02040503050406030204" pitchFamily="18" charset="0"/>
                <a:ea typeface="Cambria" panose="02040503050406030204" pitchFamily="18" charset="0"/>
              </a:rPr>
              <a:t>challan</a:t>
            </a:r>
            <a:r>
              <a:rPr lang="en-GB" sz="2300" dirty="0">
                <a:latin typeface="Cambria" panose="02040503050406030204" pitchFamily="18" charset="0"/>
                <a:ea typeface="Cambria" panose="02040503050406030204" pitchFamily="18" charset="0"/>
              </a:rPr>
              <a:t> can be used for payment of TDS under different section codes.</a:t>
            </a:r>
            <a:endParaRPr lang="en-US" sz="2300" dirty="0">
              <a:latin typeface="Cambria" panose="02040503050406030204" pitchFamily="18" charset="0"/>
              <a:ea typeface="Cambria" panose="02040503050406030204" pitchFamily="18" charset="0"/>
            </a:endParaRPr>
          </a:p>
        </p:txBody>
      </p:sp>
      <p:sp>
        <p:nvSpPr>
          <p:cNvPr id="3" name="Title 2"/>
          <p:cNvSpPr>
            <a:spLocks noGrp="1"/>
          </p:cNvSpPr>
          <p:nvPr>
            <p:ph type="title"/>
          </p:nvPr>
        </p:nvSpPr>
        <p:spPr/>
        <p:txBody>
          <a:bodyPr/>
          <a:lstStyle/>
          <a:p>
            <a:r>
              <a:rPr lang="en-US" dirty="0">
                <a:latin typeface="Algerian" pitchFamily="82" charset="0"/>
              </a:rPr>
              <a:t>Single </a:t>
            </a:r>
            <a:r>
              <a:rPr lang="en-US" dirty="0" err="1">
                <a:latin typeface="Algerian" pitchFamily="82" charset="0"/>
              </a:rPr>
              <a:t>challan</a:t>
            </a:r>
            <a:r>
              <a:rPr lang="en-US" dirty="0">
                <a:latin typeface="Algerian" pitchFamily="82" charset="0"/>
              </a:rPr>
              <a:t> for all sections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7158" y="1643050"/>
            <a:ext cx="8405842" cy="4781571"/>
          </a:xfrm>
        </p:spPr>
        <p:txBody>
          <a:bodyPr>
            <a:noAutofit/>
          </a:bodyPr>
          <a:lstStyle/>
          <a:p>
            <a:r>
              <a:rPr lang="en-US" sz="2300" dirty="0">
                <a:latin typeface="Cambria" pitchFamily="18" charset="0"/>
              </a:rPr>
              <a:t>In case tax has been deposited more than the required tax deducted at source for a particular Assessment Year, the excess amount of tax can be claimed in the following quarters of the relevant year. The balance amount if any, can be carried forward to the next year for claim in the TDS statement. </a:t>
            </a:r>
          </a:p>
          <a:p>
            <a:r>
              <a:rPr lang="en-US" sz="2300" dirty="0">
                <a:latin typeface="Cambria" pitchFamily="18" charset="0"/>
              </a:rPr>
              <a:t> Example: If excess payment of Tax has been made in Quarter 1 of financial year 2024-25, the same can be used for Quarter 2, 3 &amp;4 of F.Y. 2024-25 as well as for Q1 to Q4 of F.Y.2025-26. The excess amount of tax paid in Q1 of F.Y.2024-25 can also be used for payment of tax default of Q1 to Q4 of F.Y.2023-24</a:t>
            </a:r>
          </a:p>
          <a:p>
            <a:r>
              <a:rPr lang="en-IN" sz="2300" dirty="0">
                <a:latin typeface="Cambria" pitchFamily="18" charset="0"/>
              </a:rPr>
              <a:t>Refunds Can also be applied for Excess Amount paid</a:t>
            </a:r>
            <a:endParaRPr lang="en-US" sz="2300" dirty="0">
              <a:latin typeface="Cambria" pitchFamily="18" charset="0"/>
            </a:endParaRPr>
          </a:p>
        </p:txBody>
      </p:sp>
      <p:sp>
        <p:nvSpPr>
          <p:cNvPr id="3" name="Title 2"/>
          <p:cNvSpPr>
            <a:spLocks noGrp="1"/>
          </p:cNvSpPr>
          <p:nvPr>
            <p:ph type="title"/>
          </p:nvPr>
        </p:nvSpPr>
        <p:spPr/>
        <p:txBody>
          <a:bodyPr/>
          <a:lstStyle/>
          <a:p>
            <a:r>
              <a:rPr lang="en-US" dirty="0">
                <a:latin typeface="Algerian" pitchFamily="82" charset="0"/>
              </a:rPr>
              <a:t>Payment of Tax Deducted for different Assessment Years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F975A0-A102-27A1-68CA-2D3E41EADFB5}"/>
              </a:ext>
            </a:extLst>
          </p:cNvPr>
          <p:cNvSpPr>
            <a:spLocks noGrp="1"/>
          </p:cNvSpPr>
          <p:nvPr>
            <p:ph idx="1"/>
          </p:nvPr>
        </p:nvSpPr>
        <p:spPr/>
        <p:txBody>
          <a:bodyPr>
            <a:noAutofit/>
          </a:bodyPr>
          <a:lstStyle/>
          <a:p>
            <a:r>
              <a:rPr lang="en-US" sz="2300" dirty="0">
                <a:solidFill>
                  <a:schemeClr val="tx1"/>
                </a:solidFill>
                <a:latin typeface="Cambria" panose="02040503050406030204" pitchFamily="18" charset="0"/>
                <a:ea typeface="Cambria" panose="02040503050406030204" pitchFamily="18" charset="0"/>
              </a:rPr>
              <a:t>If the </a:t>
            </a:r>
            <a:r>
              <a:rPr lang="en-US" sz="2300" dirty="0" err="1">
                <a:solidFill>
                  <a:schemeClr val="tx1"/>
                </a:solidFill>
                <a:latin typeface="Cambria" panose="02040503050406030204" pitchFamily="18" charset="0"/>
                <a:ea typeface="Cambria" panose="02040503050406030204" pitchFamily="18" charset="0"/>
              </a:rPr>
              <a:t>collectee’s</a:t>
            </a:r>
            <a:r>
              <a:rPr lang="en-US" sz="2300" dirty="0">
                <a:solidFill>
                  <a:schemeClr val="tx1"/>
                </a:solidFill>
                <a:latin typeface="Cambria" panose="02040503050406030204" pitchFamily="18" charset="0"/>
                <a:ea typeface="Cambria" panose="02040503050406030204" pitchFamily="18" charset="0"/>
              </a:rPr>
              <a:t>/</a:t>
            </a:r>
            <a:r>
              <a:rPr lang="en-US" sz="2300" dirty="0" err="1">
                <a:solidFill>
                  <a:schemeClr val="tx1"/>
                </a:solidFill>
                <a:latin typeface="Cambria" panose="02040503050406030204" pitchFamily="18" charset="0"/>
                <a:ea typeface="Cambria" panose="02040503050406030204" pitchFamily="18" charset="0"/>
              </a:rPr>
              <a:t>deductee’s</a:t>
            </a:r>
            <a:r>
              <a:rPr lang="en-US" sz="2300" dirty="0">
                <a:solidFill>
                  <a:schemeClr val="tx1"/>
                </a:solidFill>
                <a:latin typeface="Cambria" panose="02040503050406030204" pitchFamily="18" charset="0"/>
                <a:ea typeface="Cambria" panose="02040503050406030204" pitchFamily="18" charset="0"/>
              </a:rPr>
              <a:t> PAN is inoperative, then a higher rate of TCS/TDS will be collectible/deductible in accordance with section 206CC/206AA of the Income-tax Act.</a:t>
            </a:r>
          </a:p>
          <a:p>
            <a:endParaRPr lang="en-US" sz="2300" dirty="0">
              <a:solidFill>
                <a:schemeClr val="tx1"/>
              </a:solidFill>
              <a:latin typeface="Cambria" panose="02040503050406030204" pitchFamily="18" charset="0"/>
              <a:ea typeface="Cambria" panose="02040503050406030204" pitchFamily="18" charset="0"/>
            </a:endParaRPr>
          </a:p>
          <a:p>
            <a:endParaRPr lang="en-US" sz="2300" dirty="0">
              <a:solidFill>
                <a:schemeClr val="tx1"/>
              </a:solidFill>
              <a:latin typeface="Cambria" panose="02040503050406030204" pitchFamily="18" charset="0"/>
              <a:ea typeface="Cambria" panose="02040503050406030204" pitchFamily="18" charset="0"/>
            </a:endParaRPr>
          </a:p>
          <a:p>
            <a:endParaRPr lang="en-IN" sz="2300" dirty="0">
              <a:solidFill>
                <a:schemeClr val="tx1"/>
              </a:solidFill>
              <a:latin typeface="Cambria" panose="02040503050406030204" pitchFamily="18" charset="0"/>
              <a:ea typeface="Cambria" panose="02040503050406030204" pitchFamily="18" charset="0"/>
            </a:endParaRPr>
          </a:p>
        </p:txBody>
      </p:sp>
      <p:sp>
        <p:nvSpPr>
          <p:cNvPr id="3" name="Title 2">
            <a:extLst>
              <a:ext uri="{FF2B5EF4-FFF2-40B4-BE49-F238E27FC236}">
                <a16:creationId xmlns:a16="http://schemas.microsoft.com/office/drawing/2014/main" id="{DBB4F35F-AEEA-09F3-2EC6-7DEC8EA08FA4}"/>
              </a:ext>
            </a:extLst>
          </p:cNvPr>
          <p:cNvSpPr>
            <a:spLocks noGrp="1"/>
          </p:cNvSpPr>
          <p:nvPr>
            <p:ph type="title"/>
          </p:nvPr>
        </p:nvSpPr>
        <p:spPr/>
        <p:txBody>
          <a:bodyPr/>
          <a:lstStyle/>
          <a:p>
            <a:r>
              <a:rPr lang="en-US" dirty="0">
                <a:latin typeface="Algerian" panose="04020705040A02060702" pitchFamily="82" charset="0"/>
                <a:ea typeface="Cambria" panose="02040503050406030204" pitchFamily="18" charset="0"/>
              </a:rPr>
              <a:t>Inoperative PAN</a:t>
            </a:r>
            <a:endParaRPr lang="en-IN" dirty="0">
              <a:latin typeface="Algerian" panose="04020705040A02060702" pitchFamily="82" charset="0"/>
            </a:endParaRPr>
          </a:p>
        </p:txBody>
      </p:sp>
    </p:spTree>
    <p:extLst>
      <p:ext uri="{BB962C8B-B14F-4D97-AF65-F5344CB8AC3E}">
        <p14:creationId xmlns:p14="http://schemas.microsoft.com/office/powerpoint/2010/main" val="16592312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IN" dirty="0" err="1">
                <a:latin typeface="Algerian" pitchFamily="82" charset="0"/>
              </a:rPr>
              <a:t>sumup</a:t>
            </a:r>
            <a:endParaRPr lang="en-GB" dirty="0">
              <a:latin typeface="Algerian" pitchFamily="82" charset="0"/>
            </a:endParaRPr>
          </a:p>
        </p:txBody>
      </p:sp>
      <p:grpSp>
        <p:nvGrpSpPr>
          <p:cNvPr id="2" name="Group 3"/>
          <p:cNvGrpSpPr/>
          <p:nvPr/>
        </p:nvGrpSpPr>
        <p:grpSpPr>
          <a:xfrm>
            <a:off x="6019800" y="2971800"/>
            <a:ext cx="2272326" cy="762000"/>
            <a:chOff x="2743197" y="647696"/>
            <a:chExt cx="2272326" cy="1136163"/>
          </a:xfrm>
        </p:grpSpPr>
        <p:sp>
          <p:nvSpPr>
            <p:cNvPr id="5" name="Rectangle 4"/>
            <p:cNvSpPr/>
            <p:nvPr/>
          </p:nvSpPr>
          <p:spPr>
            <a:xfrm>
              <a:off x="2743197" y="647696"/>
              <a:ext cx="2272326" cy="1136163"/>
            </a:xfrm>
            <a:prstGeom prst="rect">
              <a:avLst/>
            </a:prstGeom>
            <a:solidFill>
              <a:schemeClr val="tx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IN"/>
            </a:p>
          </p:txBody>
        </p:sp>
        <p:sp>
          <p:nvSpPr>
            <p:cNvPr id="6" name="Rectangle 5"/>
            <p:cNvSpPr/>
            <p:nvPr/>
          </p:nvSpPr>
          <p:spPr>
            <a:xfrm>
              <a:off x="2743197" y="647696"/>
              <a:ext cx="2272326" cy="11361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b="1" dirty="0"/>
                <a:t>PAN No</a:t>
              </a:r>
              <a:endParaRPr lang="en-IN" sz="2500" kern="1200" dirty="0"/>
            </a:p>
          </p:txBody>
        </p:sp>
      </p:grpSp>
      <p:grpSp>
        <p:nvGrpSpPr>
          <p:cNvPr id="4" name="Group 7"/>
          <p:cNvGrpSpPr/>
          <p:nvPr/>
        </p:nvGrpSpPr>
        <p:grpSpPr>
          <a:xfrm>
            <a:off x="609600" y="3048000"/>
            <a:ext cx="2500926" cy="762000"/>
            <a:chOff x="2514597" y="647696"/>
            <a:chExt cx="2500926" cy="1136163"/>
          </a:xfrm>
        </p:grpSpPr>
        <p:sp>
          <p:nvSpPr>
            <p:cNvPr id="9" name="Rectangle 8"/>
            <p:cNvSpPr/>
            <p:nvPr/>
          </p:nvSpPr>
          <p:spPr>
            <a:xfrm>
              <a:off x="2743197" y="647696"/>
              <a:ext cx="2272326" cy="1136163"/>
            </a:xfrm>
            <a:prstGeom prst="rect">
              <a:avLst/>
            </a:prstGeom>
            <a:solidFill>
              <a:schemeClr val="tx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IN"/>
            </a:p>
          </p:txBody>
        </p:sp>
        <p:sp>
          <p:nvSpPr>
            <p:cNvPr id="10" name="Rectangle 9"/>
            <p:cNvSpPr/>
            <p:nvPr/>
          </p:nvSpPr>
          <p:spPr>
            <a:xfrm>
              <a:off x="2514597" y="647696"/>
              <a:ext cx="2272326" cy="11361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b="1" dirty="0"/>
                <a:t>TAN No</a:t>
              </a:r>
              <a:r>
                <a:rPr lang="en-US" sz="2500" b="1" kern="1200" dirty="0"/>
                <a:t> </a:t>
              </a:r>
              <a:endParaRPr lang="en-IN" sz="2500" kern="1200" dirty="0"/>
            </a:p>
          </p:txBody>
        </p:sp>
      </p:grpSp>
      <p:grpSp>
        <p:nvGrpSpPr>
          <p:cNvPr id="7" name="Group 10"/>
          <p:cNvGrpSpPr/>
          <p:nvPr/>
        </p:nvGrpSpPr>
        <p:grpSpPr>
          <a:xfrm>
            <a:off x="3352800" y="3048000"/>
            <a:ext cx="2272326" cy="762000"/>
            <a:chOff x="2743197" y="647696"/>
            <a:chExt cx="2272326" cy="1136163"/>
          </a:xfrm>
        </p:grpSpPr>
        <p:sp>
          <p:nvSpPr>
            <p:cNvPr id="12" name="Rectangle 11"/>
            <p:cNvSpPr/>
            <p:nvPr/>
          </p:nvSpPr>
          <p:spPr>
            <a:xfrm>
              <a:off x="2743197" y="647696"/>
              <a:ext cx="2272326" cy="1136163"/>
            </a:xfrm>
            <a:prstGeom prst="rect">
              <a:avLst/>
            </a:prstGeom>
            <a:solidFill>
              <a:schemeClr val="tx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IN"/>
            </a:p>
          </p:txBody>
        </p:sp>
        <p:sp>
          <p:nvSpPr>
            <p:cNvPr id="13" name="Rectangle 12"/>
            <p:cNvSpPr/>
            <p:nvPr/>
          </p:nvSpPr>
          <p:spPr>
            <a:xfrm>
              <a:off x="2743197" y="647696"/>
              <a:ext cx="2272326" cy="11361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lvl="0" algn="ctr" defTabSz="1111250">
                <a:lnSpc>
                  <a:spcPct val="90000"/>
                </a:lnSpc>
                <a:spcAft>
                  <a:spcPct val="35000"/>
                </a:spcAft>
              </a:pPr>
              <a:r>
                <a:rPr lang="en-US" sz="2500" b="1" dirty="0"/>
                <a:t>Should have</a:t>
              </a:r>
              <a:endParaRPr lang="en-IN" sz="2500" kern="1200" dirty="0"/>
            </a:p>
          </p:txBody>
        </p:sp>
      </p:grpSp>
      <p:grpSp>
        <p:nvGrpSpPr>
          <p:cNvPr id="8" name="Group 13"/>
          <p:cNvGrpSpPr/>
          <p:nvPr/>
        </p:nvGrpSpPr>
        <p:grpSpPr>
          <a:xfrm>
            <a:off x="6019800" y="4038600"/>
            <a:ext cx="2272326" cy="762000"/>
            <a:chOff x="2743197" y="647696"/>
            <a:chExt cx="2272326" cy="1136163"/>
          </a:xfrm>
        </p:grpSpPr>
        <p:sp>
          <p:nvSpPr>
            <p:cNvPr id="15" name="Rectangle 14"/>
            <p:cNvSpPr/>
            <p:nvPr/>
          </p:nvSpPr>
          <p:spPr>
            <a:xfrm>
              <a:off x="2743197" y="647696"/>
              <a:ext cx="2272326" cy="1136163"/>
            </a:xfrm>
            <a:prstGeom prst="rect">
              <a:avLst/>
            </a:prstGeom>
            <a:solidFill>
              <a:schemeClr val="tx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IN"/>
            </a:p>
          </p:txBody>
        </p:sp>
        <p:sp>
          <p:nvSpPr>
            <p:cNvPr id="16" name="Rectangle 15"/>
            <p:cNvSpPr/>
            <p:nvPr/>
          </p:nvSpPr>
          <p:spPr>
            <a:xfrm>
              <a:off x="2743197" y="647696"/>
              <a:ext cx="2272326" cy="11361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b="1" dirty="0"/>
                <a:t>Form 49A</a:t>
              </a:r>
              <a:endParaRPr lang="en-IN" sz="2500" kern="1200" dirty="0"/>
            </a:p>
          </p:txBody>
        </p:sp>
      </p:grpSp>
      <p:grpSp>
        <p:nvGrpSpPr>
          <p:cNvPr id="11" name="Group 16"/>
          <p:cNvGrpSpPr/>
          <p:nvPr/>
        </p:nvGrpSpPr>
        <p:grpSpPr>
          <a:xfrm>
            <a:off x="609600" y="4114800"/>
            <a:ext cx="2500926" cy="762000"/>
            <a:chOff x="2514597" y="647696"/>
            <a:chExt cx="2500926" cy="1136163"/>
          </a:xfrm>
        </p:grpSpPr>
        <p:sp>
          <p:nvSpPr>
            <p:cNvPr id="18" name="Rectangle 17"/>
            <p:cNvSpPr/>
            <p:nvPr/>
          </p:nvSpPr>
          <p:spPr>
            <a:xfrm>
              <a:off x="2743197" y="647696"/>
              <a:ext cx="2272326" cy="1136163"/>
            </a:xfrm>
            <a:prstGeom prst="rect">
              <a:avLst/>
            </a:prstGeom>
            <a:solidFill>
              <a:schemeClr val="tx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IN"/>
            </a:p>
          </p:txBody>
        </p:sp>
        <p:sp>
          <p:nvSpPr>
            <p:cNvPr id="19" name="Rectangle 18"/>
            <p:cNvSpPr/>
            <p:nvPr/>
          </p:nvSpPr>
          <p:spPr>
            <a:xfrm>
              <a:off x="2514597" y="647696"/>
              <a:ext cx="2272326" cy="11361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b="1" dirty="0"/>
                <a:t>Form 49B</a:t>
              </a:r>
              <a:r>
                <a:rPr lang="en-US" sz="2500" b="1" kern="1200" dirty="0"/>
                <a:t> </a:t>
              </a:r>
              <a:endParaRPr lang="en-IN" sz="2500" kern="1200" dirty="0"/>
            </a:p>
          </p:txBody>
        </p:sp>
      </p:grpSp>
      <p:grpSp>
        <p:nvGrpSpPr>
          <p:cNvPr id="14" name="Group 19"/>
          <p:cNvGrpSpPr/>
          <p:nvPr/>
        </p:nvGrpSpPr>
        <p:grpSpPr>
          <a:xfrm>
            <a:off x="3352800" y="4114800"/>
            <a:ext cx="2272326" cy="762000"/>
            <a:chOff x="2743197" y="647696"/>
            <a:chExt cx="2272326" cy="1136163"/>
          </a:xfrm>
        </p:grpSpPr>
        <p:sp>
          <p:nvSpPr>
            <p:cNvPr id="21" name="Rectangle 20"/>
            <p:cNvSpPr/>
            <p:nvPr/>
          </p:nvSpPr>
          <p:spPr>
            <a:xfrm>
              <a:off x="2743197" y="647696"/>
              <a:ext cx="2272326" cy="1136163"/>
            </a:xfrm>
            <a:prstGeom prst="rect">
              <a:avLst/>
            </a:prstGeom>
            <a:solidFill>
              <a:schemeClr val="tx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IN"/>
            </a:p>
          </p:txBody>
        </p:sp>
        <p:sp>
          <p:nvSpPr>
            <p:cNvPr id="22" name="Rectangle 21"/>
            <p:cNvSpPr/>
            <p:nvPr/>
          </p:nvSpPr>
          <p:spPr>
            <a:xfrm>
              <a:off x="2743197" y="647696"/>
              <a:ext cx="2272326" cy="11361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b="1" dirty="0"/>
                <a:t>Application</a:t>
              </a:r>
              <a:br>
                <a:rPr lang="en-US" sz="2500" b="1" dirty="0"/>
              </a:br>
              <a:r>
                <a:rPr lang="en-US" sz="2500" b="1" dirty="0"/>
                <a:t>TIN - FC</a:t>
              </a:r>
              <a:endParaRPr lang="en-IN" sz="2500" kern="1200" dirty="0"/>
            </a:p>
          </p:txBody>
        </p:sp>
      </p:grpSp>
      <p:grpSp>
        <p:nvGrpSpPr>
          <p:cNvPr id="26" name="Group 3"/>
          <p:cNvGrpSpPr/>
          <p:nvPr/>
        </p:nvGrpSpPr>
        <p:grpSpPr>
          <a:xfrm>
            <a:off x="6019800" y="1828800"/>
            <a:ext cx="2272326" cy="762000"/>
            <a:chOff x="2743197" y="647696"/>
            <a:chExt cx="2272326" cy="1136163"/>
          </a:xfrm>
        </p:grpSpPr>
        <p:sp>
          <p:nvSpPr>
            <p:cNvPr id="42" name="Rectangle 41"/>
            <p:cNvSpPr/>
            <p:nvPr/>
          </p:nvSpPr>
          <p:spPr>
            <a:xfrm>
              <a:off x="2743197" y="647696"/>
              <a:ext cx="2272326" cy="1136163"/>
            </a:xfrm>
            <a:prstGeom prst="rect">
              <a:avLst/>
            </a:prstGeom>
            <a:solidFill>
              <a:schemeClr val="tx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IN"/>
            </a:p>
          </p:txBody>
        </p:sp>
        <p:sp>
          <p:nvSpPr>
            <p:cNvPr id="43" name="Rectangle 42"/>
            <p:cNvSpPr/>
            <p:nvPr/>
          </p:nvSpPr>
          <p:spPr>
            <a:xfrm>
              <a:off x="2743197" y="647696"/>
              <a:ext cx="2272326" cy="11361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b="1" dirty="0" err="1"/>
                <a:t>Deductee</a:t>
              </a:r>
              <a:br>
                <a:rPr lang="en-US" sz="2500" b="1" dirty="0"/>
              </a:br>
              <a:r>
                <a:rPr lang="en-US" sz="2500" b="1" dirty="0"/>
                <a:t>Tax Payer</a:t>
              </a:r>
              <a:endParaRPr lang="en-IN" sz="2500" kern="1200" dirty="0"/>
            </a:p>
          </p:txBody>
        </p:sp>
      </p:grpSp>
      <p:grpSp>
        <p:nvGrpSpPr>
          <p:cNvPr id="29" name="Group 7"/>
          <p:cNvGrpSpPr/>
          <p:nvPr/>
        </p:nvGrpSpPr>
        <p:grpSpPr>
          <a:xfrm>
            <a:off x="609600" y="1905000"/>
            <a:ext cx="2500926" cy="762000"/>
            <a:chOff x="2514597" y="647696"/>
            <a:chExt cx="2500926" cy="1136163"/>
          </a:xfrm>
        </p:grpSpPr>
        <p:sp>
          <p:nvSpPr>
            <p:cNvPr id="45" name="Rectangle 44"/>
            <p:cNvSpPr/>
            <p:nvPr/>
          </p:nvSpPr>
          <p:spPr>
            <a:xfrm>
              <a:off x="2743197" y="647696"/>
              <a:ext cx="2272326" cy="1136163"/>
            </a:xfrm>
            <a:prstGeom prst="rect">
              <a:avLst/>
            </a:prstGeom>
            <a:solidFill>
              <a:schemeClr val="tx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IN"/>
            </a:p>
          </p:txBody>
        </p:sp>
        <p:sp>
          <p:nvSpPr>
            <p:cNvPr id="46" name="Rectangle 45"/>
            <p:cNvSpPr/>
            <p:nvPr/>
          </p:nvSpPr>
          <p:spPr>
            <a:xfrm>
              <a:off x="2514597" y="647696"/>
              <a:ext cx="2272326" cy="11361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b="1" dirty="0" err="1"/>
                <a:t>Deductor</a:t>
              </a:r>
              <a:r>
                <a:rPr lang="en-US" sz="2500" b="1" kern="1200" dirty="0"/>
                <a:t> </a:t>
              </a:r>
              <a:endParaRPr lang="en-IN" sz="2500" kern="1200" dirty="0"/>
            </a:p>
          </p:txBody>
        </p:sp>
      </p:grpSp>
      <p:grpSp>
        <p:nvGrpSpPr>
          <p:cNvPr id="34" name="Group 13"/>
          <p:cNvGrpSpPr/>
          <p:nvPr/>
        </p:nvGrpSpPr>
        <p:grpSpPr>
          <a:xfrm>
            <a:off x="6096000" y="5257800"/>
            <a:ext cx="2272326" cy="762000"/>
            <a:chOff x="2743197" y="647696"/>
            <a:chExt cx="2272326" cy="1136163"/>
          </a:xfrm>
        </p:grpSpPr>
        <p:sp>
          <p:nvSpPr>
            <p:cNvPr id="35" name="Rectangle 34"/>
            <p:cNvSpPr/>
            <p:nvPr/>
          </p:nvSpPr>
          <p:spPr>
            <a:xfrm>
              <a:off x="2743197" y="647696"/>
              <a:ext cx="2272326" cy="1136163"/>
            </a:xfrm>
            <a:prstGeom prst="rect">
              <a:avLst/>
            </a:prstGeom>
            <a:solidFill>
              <a:schemeClr val="tx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IN"/>
            </a:p>
          </p:txBody>
        </p:sp>
        <p:sp>
          <p:nvSpPr>
            <p:cNvPr id="36" name="Rectangle 35"/>
            <p:cNvSpPr/>
            <p:nvPr/>
          </p:nvSpPr>
          <p:spPr>
            <a:xfrm>
              <a:off x="2743197" y="647696"/>
              <a:ext cx="2272326" cy="11361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IN" sz="2500" kern="1200" dirty="0"/>
                <a:t>PAN Ledger</a:t>
              </a:r>
              <a:br>
                <a:rPr lang="en-IN" sz="2500" kern="1200" dirty="0"/>
              </a:br>
              <a:r>
                <a:rPr lang="en-IN" sz="2500" kern="1200" dirty="0"/>
                <a:t>26AS</a:t>
              </a:r>
            </a:p>
          </p:txBody>
        </p:sp>
      </p:grpSp>
      <p:grpSp>
        <p:nvGrpSpPr>
          <p:cNvPr id="37" name="Group 16"/>
          <p:cNvGrpSpPr/>
          <p:nvPr/>
        </p:nvGrpSpPr>
        <p:grpSpPr>
          <a:xfrm>
            <a:off x="609600" y="5257800"/>
            <a:ext cx="2500926" cy="762000"/>
            <a:chOff x="2514597" y="647696"/>
            <a:chExt cx="2500926" cy="1136163"/>
          </a:xfrm>
        </p:grpSpPr>
        <p:sp>
          <p:nvSpPr>
            <p:cNvPr id="38" name="Rectangle 37"/>
            <p:cNvSpPr/>
            <p:nvPr/>
          </p:nvSpPr>
          <p:spPr>
            <a:xfrm>
              <a:off x="2743197" y="647696"/>
              <a:ext cx="2272326" cy="1136163"/>
            </a:xfrm>
            <a:prstGeom prst="rect">
              <a:avLst/>
            </a:prstGeom>
            <a:solidFill>
              <a:schemeClr val="tx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IN"/>
            </a:p>
          </p:txBody>
        </p:sp>
        <p:sp>
          <p:nvSpPr>
            <p:cNvPr id="39" name="Rectangle 38"/>
            <p:cNvSpPr/>
            <p:nvPr/>
          </p:nvSpPr>
          <p:spPr>
            <a:xfrm>
              <a:off x="2514597" y="647696"/>
              <a:ext cx="2272326" cy="11361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b="1" dirty="0"/>
                <a:t>Tan Ledger </a:t>
              </a:r>
              <a:br>
                <a:rPr lang="en-US" sz="2500" b="1" dirty="0"/>
              </a:br>
              <a:r>
                <a:rPr lang="en-US" sz="2500" b="1" dirty="0"/>
                <a:t>with CPC</a:t>
              </a:r>
              <a:r>
                <a:rPr lang="en-US" sz="2500" b="1" kern="1200" dirty="0"/>
                <a:t> </a:t>
              </a:r>
              <a:endParaRPr lang="en-IN" sz="2500" kern="1200" dirty="0"/>
            </a:p>
          </p:txBody>
        </p:sp>
      </p:grpSp>
      <p:grpSp>
        <p:nvGrpSpPr>
          <p:cNvPr id="40" name="Group 19"/>
          <p:cNvGrpSpPr/>
          <p:nvPr/>
        </p:nvGrpSpPr>
        <p:grpSpPr>
          <a:xfrm>
            <a:off x="3352800" y="5257800"/>
            <a:ext cx="2272326" cy="762000"/>
            <a:chOff x="2743197" y="647696"/>
            <a:chExt cx="2272326" cy="1136163"/>
          </a:xfrm>
        </p:grpSpPr>
        <p:sp>
          <p:nvSpPr>
            <p:cNvPr id="41" name="Rectangle 40"/>
            <p:cNvSpPr/>
            <p:nvPr/>
          </p:nvSpPr>
          <p:spPr>
            <a:xfrm>
              <a:off x="2743197" y="647696"/>
              <a:ext cx="2272326" cy="1136163"/>
            </a:xfrm>
            <a:prstGeom prst="rect">
              <a:avLst/>
            </a:prstGeom>
            <a:solidFill>
              <a:schemeClr val="tx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IN"/>
            </a:p>
          </p:txBody>
        </p:sp>
        <p:sp>
          <p:nvSpPr>
            <p:cNvPr id="44" name="Rectangle 43"/>
            <p:cNvSpPr/>
            <p:nvPr/>
          </p:nvSpPr>
          <p:spPr>
            <a:xfrm>
              <a:off x="2743197" y="647696"/>
              <a:ext cx="2272326" cy="11361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b="1" dirty="0"/>
                <a:t>Ledger</a:t>
              </a:r>
              <a:br>
                <a:rPr lang="en-US" sz="2500" b="1" dirty="0"/>
              </a:br>
              <a:r>
                <a:rPr lang="en-US" sz="2500" b="1" dirty="0"/>
                <a:t>Accounts</a:t>
              </a:r>
              <a:endParaRPr lang="en-IN" sz="2500" kern="1200" dirty="0"/>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6AC58A25-D614-5EC6-5FC6-0E2635C19EAC}"/>
              </a:ext>
            </a:extLst>
          </p:cNvPr>
          <p:cNvGraphicFramePr>
            <a:graphicFrameLocks noGrp="1"/>
          </p:cNvGraphicFramePr>
          <p:nvPr>
            <p:ph idx="1"/>
            <p:extLst>
              <p:ext uri="{D42A27DB-BD31-4B8C-83A1-F6EECF244321}">
                <p14:modId xmlns:p14="http://schemas.microsoft.com/office/powerpoint/2010/main" val="205628170"/>
              </p:ext>
            </p:extLst>
          </p:nvPr>
        </p:nvGraphicFramePr>
        <p:xfrm>
          <a:off x="266234" y="1687064"/>
          <a:ext cx="8640960" cy="629285"/>
        </p:xfrm>
        <a:graphic>
          <a:graphicData uri="http://schemas.openxmlformats.org/drawingml/2006/table">
            <a:tbl>
              <a:tblPr firstRow="1" firstCol="1" bandRow="1">
                <a:tableStyleId>{5940675A-B579-460E-94D1-54222C63F5DA}</a:tableStyleId>
              </a:tblPr>
              <a:tblGrid>
                <a:gridCol w="1728192">
                  <a:extLst>
                    <a:ext uri="{9D8B030D-6E8A-4147-A177-3AD203B41FA5}">
                      <a16:colId xmlns:a16="http://schemas.microsoft.com/office/drawing/2014/main" val="943318189"/>
                    </a:ext>
                  </a:extLst>
                </a:gridCol>
                <a:gridCol w="3168352">
                  <a:extLst>
                    <a:ext uri="{9D8B030D-6E8A-4147-A177-3AD203B41FA5}">
                      <a16:colId xmlns:a16="http://schemas.microsoft.com/office/drawing/2014/main" val="1127244041"/>
                    </a:ext>
                  </a:extLst>
                </a:gridCol>
                <a:gridCol w="1368152">
                  <a:extLst>
                    <a:ext uri="{9D8B030D-6E8A-4147-A177-3AD203B41FA5}">
                      <a16:colId xmlns:a16="http://schemas.microsoft.com/office/drawing/2014/main" val="2106187750"/>
                    </a:ext>
                  </a:extLst>
                </a:gridCol>
                <a:gridCol w="1152128">
                  <a:extLst>
                    <a:ext uri="{9D8B030D-6E8A-4147-A177-3AD203B41FA5}">
                      <a16:colId xmlns:a16="http://schemas.microsoft.com/office/drawing/2014/main" val="1130484321"/>
                    </a:ext>
                  </a:extLst>
                </a:gridCol>
                <a:gridCol w="1224136">
                  <a:extLst>
                    <a:ext uri="{9D8B030D-6E8A-4147-A177-3AD203B41FA5}">
                      <a16:colId xmlns:a16="http://schemas.microsoft.com/office/drawing/2014/main" val="2879724874"/>
                    </a:ext>
                  </a:extLst>
                </a:gridCol>
              </a:tblGrid>
              <a:tr h="0">
                <a:tc>
                  <a:txBody>
                    <a:bodyPr/>
                    <a:lstStyle/>
                    <a:p>
                      <a:pPr marL="0" algn="l" defTabSz="914400" rtl="0" eaLnBrk="1" latinLnBrk="0" hangingPunct="1">
                        <a:lnSpc>
                          <a:spcPct val="200000"/>
                        </a:lnSpc>
                        <a:spcAft>
                          <a:spcPts val="800"/>
                        </a:spcAft>
                      </a:pPr>
                      <a:r>
                        <a:rPr lang="en-IN" sz="2000" b="0" kern="1200" dirty="0">
                          <a:solidFill>
                            <a:schemeClr val="tx1"/>
                          </a:solidFill>
                          <a:latin typeface="Cambria" pitchFamily="18" charset="0"/>
                          <a:ea typeface="+mn-ea"/>
                          <a:cs typeface="+mn-cs"/>
                        </a:rPr>
                        <a:t>192</a:t>
                      </a:r>
                    </a:p>
                  </a:txBody>
                  <a:tcPr marL="0" marR="95250" marT="57150" marB="57150" anchor="b"/>
                </a:tc>
                <a:tc>
                  <a:txBody>
                    <a:bodyPr/>
                    <a:lstStyle/>
                    <a:p>
                      <a:pPr marL="0" algn="l" defTabSz="914400" rtl="0" eaLnBrk="1" latinLnBrk="0" hangingPunct="1">
                        <a:lnSpc>
                          <a:spcPct val="200000"/>
                        </a:lnSpc>
                        <a:spcAft>
                          <a:spcPts val="800"/>
                        </a:spcAft>
                      </a:pPr>
                      <a:r>
                        <a:rPr lang="en-IN" sz="2000" b="0" kern="1200">
                          <a:solidFill>
                            <a:schemeClr val="tx1"/>
                          </a:solidFill>
                          <a:latin typeface="Cambria" pitchFamily="18" charset="0"/>
                          <a:ea typeface="+mn-ea"/>
                          <a:cs typeface="+mn-cs"/>
                        </a:rPr>
                        <a:t>Salaries</a:t>
                      </a:r>
                      <a:endParaRPr lang="en-IN" sz="2000" b="0" kern="1200" dirty="0">
                        <a:solidFill>
                          <a:schemeClr val="tx1"/>
                        </a:solidFill>
                        <a:latin typeface="Cambria" pitchFamily="18" charset="0"/>
                        <a:ea typeface="+mn-ea"/>
                        <a:cs typeface="+mn-cs"/>
                      </a:endParaRPr>
                    </a:p>
                  </a:txBody>
                  <a:tcPr marL="0" marR="95250" marT="57150" marB="57150" anchor="b"/>
                </a:tc>
                <a:tc>
                  <a:txBody>
                    <a:bodyPr/>
                    <a:lstStyle/>
                    <a:p>
                      <a:pPr marL="0" algn="ctr" defTabSz="914400" rtl="0" eaLnBrk="1" latinLnBrk="0" hangingPunct="1">
                        <a:lnSpc>
                          <a:spcPct val="200000"/>
                        </a:lnSpc>
                        <a:spcAft>
                          <a:spcPts val="800"/>
                        </a:spcAft>
                      </a:pPr>
                      <a:r>
                        <a:rPr lang="en-IN" sz="2000" b="0" kern="1200">
                          <a:solidFill>
                            <a:schemeClr val="tx1"/>
                          </a:solidFill>
                          <a:latin typeface="Cambria" pitchFamily="18" charset="0"/>
                          <a:ea typeface="+mn-ea"/>
                          <a:cs typeface="+mn-cs"/>
                        </a:rPr>
                        <a:t>–</a:t>
                      </a:r>
                      <a:endParaRPr lang="en-IN" sz="2000" b="0" kern="1200" dirty="0">
                        <a:solidFill>
                          <a:schemeClr val="tx1"/>
                        </a:solidFill>
                        <a:latin typeface="Cambria" pitchFamily="18" charset="0"/>
                        <a:ea typeface="+mn-ea"/>
                        <a:cs typeface="+mn-cs"/>
                      </a:endParaRPr>
                    </a:p>
                  </a:txBody>
                  <a:tcPr marL="0" marR="95250" marT="57150" marB="57150" anchor="b"/>
                </a:tc>
                <a:tc>
                  <a:txBody>
                    <a:bodyPr/>
                    <a:lstStyle/>
                    <a:p>
                      <a:pPr marL="0" algn="ctr" defTabSz="914400" rtl="0" eaLnBrk="1" latinLnBrk="0" hangingPunct="1">
                        <a:lnSpc>
                          <a:spcPct val="200000"/>
                        </a:lnSpc>
                        <a:spcAft>
                          <a:spcPts val="800"/>
                        </a:spcAft>
                      </a:pPr>
                      <a:r>
                        <a:rPr lang="en-IN" sz="2000" b="0" kern="1200">
                          <a:solidFill>
                            <a:schemeClr val="tx1"/>
                          </a:solidFill>
                          <a:latin typeface="Cambria" pitchFamily="18" charset="0"/>
                          <a:ea typeface="+mn-ea"/>
                          <a:cs typeface="+mn-cs"/>
                        </a:rPr>
                        <a:t> Avg</a:t>
                      </a:r>
                    </a:p>
                  </a:txBody>
                  <a:tcPr marL="0" marR="95250" marT="57150" marB="57150" anchor="b"/>
                </a:tc>
                <a:tc>
                  <a:txBody>
                    <a:bodyPr/>
                    <a:lstStyle/>
                    <a:p>
                      <a:pPr marL="0" algn="ctr" defTabSz="914400" rtl="0" eaLnBrk="1" latinLnBrk="0" hangingPunct="1">
                        <a:lnSpc>
                          <a:spcPct val="200000"/>
                        </a:lnSpc>
                        <a:spcAft>
                          <a:spcPts val="800"/>
                        </a:spcAft>
                      </a:pPr>
                      <a:r>
                        <a:rPr lang="en-IN" sz="2000" b="0" kern="1200" dirty="0">
                          <a:solidFill>
                            <a:schemeClr val="tx1"/>
                          </a:solidFill>
                          <a:latin typeface="Cambria" pitchFamily="18" charset="0"/>
                          <a:ea typeface="+mn-ea"/>
                          <a:cs typeface="+mn-cs"/>
                        </a:rPr>
                        <a:t>–</a:t>
                      </a:r>
                    </a:p>
                  </a:txBody>
                  <a:tcPr marL="0" marR="95250" marT="57150" marB="57150" anchor="b"/>
                </a:tc>
                <a:extLst>
                  <a:ext uri="{0D108BD9-81ED-4DB2-BD59-A6C34878D82A}">
                    <a16:rowId xmlns:a16="http://schemas.microsoft.com/office/drawing/2014/main" val="3593302164"/>
                  </a:ext>
                </a:extLst>
              </a:tr>
            </a:tbl>
          </a:graphicData>
        </a:graphic>
      </p:graphicFrame>
      <p:graphicFrame>
        <p:nvGraphicFramePr>
          <p:cNvPr id="8" name="Table 7">
            <a:extLst>
              <a:ext uri="{FF2B5EF4-FFF2-40B4-BE49-F238E27FC236}">
                <a16:creationId xmlns:a16="http://schemas.microsoft.com/office/drawing/2014/main" id="{8E8BC729-2C7E-4A2E-7AF4-82B415C4ED5D}"/>
              </a:ext>
            </a:extLst>
          </p:cNvPr>
          <p:cNvGraphicFramePr>
            <a:graphicFrameLocks noGrp="1"/>
          </p:cNvGraphicFramePr>
          <p:nvPr>
            <p:extLst>
              <p:ext uri="{D42A27DB-BD31-4B8C-83A1-F6EECF244321}">
                <p14:modId xmlns:p14="http://schemas.microsoft.com/office/powerpoint/2010/main" val="3932525204"/>
              </p:ext>
            </p:extLst>
          </p:nvPr>
        </p:nvGraphicFramePr>
        <p:xfrm>
          <a:off x="251520" y="332656"/>
          <a:ext cx="8640960" cy="1231202"/>
        </p:xfrm>
        <a:graphic>
          <a:graphicData uri="http://schemas.openxmlformats.org/drawingml/2006/table">
            <a:tbl>
              <a:tblPr firstRow="1" firstCol="1" bandRow="1">
                <a:tableStyleId>{2D5ABB26-0587-4C30-8999-92F81FD0307C}</a:tableStyleId>
              </a:tblPr>
              <a:tblGrid>
                <a:gridCol w="1728192">
                  <a:extLst>
                    <a:ext uri="{9D8B030D-6E8A-4147-A177-3AD203B41FA5}">
                      <a16:colId xmlns:a16="http://schemas.microsoft.com/office/drawing/2014/main" val="2644392446"/>
                    </a:ext>
                  </a:extLst>
                </a:gridCol>
                <a:gridCol w="3168352">
                  <a:extLst>
                    <a:ext uri="{9D8B030D-6E8A-4147-A177-3AD203B41FA5}">
                      <a16:colId xmlns:a16="http://schemas.microsoft.com/office/drawing/2014/main" val="2048694334"/>
                    </a:ext>
                  </a:extLst>
                </a:gridCol>
                <a:gridCol w="1368152">
                  <a:extLst>
                    <a:ext uri="{9D8B030D-6E8A-4147-A177-3AD203B41FA5}">
                      <a16:colId xmlns:a16="http://schemas.microsoft.com/office/drawing/2014/main" val="3260675910"/>
                    </a:ext>
                  </a:extLst>
                </a:gridCol>
                <a:gridCol w="1152128">
                  <a:extLst>
                    <a:ext uri="{9D8B030D-6E8A-4147-A177-3AD203B41FA5}">
                      <a16:colId xmlns:a16="http://schemas.microsoft.com/office/drawing/2014/main" val="2256147494"/>
                    </a:ext>
                  </a:extLst>
                </a:gridCol>
                <a:gridCol w="1224136">
                  <a:extLst>
                    <a:ext uri="{9D8B030D-6E8A-4147-A177-3AD203B41FA5}">
                      <a16:colId xmlns:a16="http://schemas.microsoft.com/office/drawing/2014/main" val="923884040"/>
                    </a:ext>
                  </a:extLst>
                </a:gridCol>
              </a:tblGrid>
              <a:tr h="0">
                <a:tc>
                  <a:txBody>
                    <a:bodyPr/>
                    <a:lstStyle/>
                    <a:p>
                      <a:pPr algn="ctr">
                        <a:lnSpc>
                          <a:spcPct val="200000"/>
                        </a:lnSpc>
                        <a:spcAft>
                          <a:spcPts val="800"/>
                        </a:spcAft>
                      </a:pPr>
                      <a:r>
                        <a:rPr lang="en-IN" sz="1800" kern="0" dirty="0">
                          <a:solidFill>
                            <a:schemeClr val="bg1"/>
                          </a:solidFill>
                          <a:effectLst/>
                          <a:latin typeface="Algerian" pitchFamily="82" charset="0"/>
                        </a:rPr>
                        <a:t>Section</a:t>
                      </a:r>
                      <a:endParaRPr lang="en-IN" sz="1800" kern="100" dirty="0">
                        <a:solidFill>
                          <a:schemeClr val="bg1"/>
                        </a:solidFill>
                        <a:effectLst/>
                        <a:latin typeface="Algerian" pitchFamily="82" charset="0"/>
                        <a:ea typeface="Cambria" panose="02040503050406030204" pitchFamily="18" charset="0"/>
                        <a:cs typeface="Cordia New" panose="020B0304020202020204" pitchFamily="34" charset="-34"/>
                      </a:endParaRPr>
                    </a:p>
                  </a:txBody>
                  <a:tcPr marL="0" marR="95250" marT="57150" marB="57150" anchor="b"/>
                </a:tc>
                <a:tc>
                  <a:txBody>
                    <a:bodyPr/>
                    <a:lstStyle/>
                    <a:p>
                      <a:pPr marL="0" algn="ctr" defTabSz="914400" rtl="0" eaLnBrk="1" latinLnBrk="0" hangingPunct="1">
                        <a:lnSpc>
                          <a:spcPct val="200000"/>
                        </a:lnSpc>
                        <a:spcAft>
                          <a:spcPts val="800"/>
                        </a:spcAft>
                      </a:pPr>
                      <a:r>
                        <a:rPr lang="en-US" sz="1800" kern="0" dirty="0" err="1">
                          <a:solidFill>
                            <a:schemeClr val="bg1"/>
                          </a:solidFill>
                          <a:effectLst/>
                          <a:latin typeface="Algerian" pitchFamily="82" charset="0"/>
                          <a:ea typeface="+mn-ea"/>
                          <a:cs typeface="+mn-cs"/>
                        </a:rPr>
                        <a:t>Tds</a:t>
                      </a:r>
                      <a:r>
                        <a:rPr lang="en-US" sz="1800" kern="0" dirty="0">
                          <a:solidFill>
                            <a:schemeClr val="bg1"/>
                          </a:solidFill>
                          <a:effectLst/>
                          <a:latin typeface="Algerian" pitchFamily="82" charset="0"/>
                          <a:ea typeface="+mn-ea"/>
                          <a:cs typeface="+mn-cs"/>
                        </a:rPr>
                        <a:t> Rates at a Glance</a:t>
                      </a:r>
                    </a:p>
                    <a:p>
                      <a:pPr algn="ctr">
                        <a:lnSpc>
                          <a:spcPct val="200000"/>
                        </a:lnSpc>
                        <a:spcAft>
                          <a:spcPts val="800"/>
                        </a:spcAft>
                      </a:pPr>
                      <a:r>
                        <a:rPr lang="en-IN" sz="1800" kern="0" dirty="0">
                          <a:solidFill>
                            <a:schemeClr val="bg1"/>
                          </a:solidFill>
                          <a:effectLst/>
                          <a:latin typeface="Algerian" pitchFamily="82" charset="0"/>
                        </a:rPr>
                        <a:t>Nature of Payment </a:t>
                      </a:r>
                      <a:endParaRPr lang="en-IN" sz="1800" kern="100" dirty="0">
                        <a:solidFill>
                          <a:schemeClr val="bg1"/>
                        </a:solidFill>
                        <a:effectLst/>
                        <a:latin typeface="Algerian" pitchFamily="82" charset="0"/>
                        <a:ea typeface="Cambria" panose="02040503050406030204" pitchFamily="18" charset="0"/>
                        <a:cs typeface="Cordia New" panose="020B0304020202020204" pitchFamily="34" charset="-34"/>
                      </a:endParaRPr>
                    </a:p>
                  </a:txBody>
                  <a:tcPr marL="0" marR="95250" marT="57150" marB="57150" anchor="b"/>
                </a:tc>
                <a:tc>
                  <a:txBody>
                    <a:bodyPr/>
                    <a:lstStyle/>
                    <a:p>
                      <a:pPr algn="ctr">
                        <a:lnSpc>
                          <a:spcPct val="200000"/>
                        </a:lnSpc>
                        <a:spcAft>
                          <a:spcPts val="800"/>
                        </a:spcAft>
                      </a:pPr>
                      <a:r>
                        <a:rPr lang="en-IN" sz="1800" kern="0" dirty="0">
                          <a:solidFill>
                            <a:schemeClr val="bg1"/>
                          </a:solidFill>
                          <a:effectLst/>
                          <a:latin typeface="Algerian" pitchFamily="82" charset="0"/>
                        </a:rPr>
                        <a:t>Threshold</a:t>
                      </a:r>
                      <a:endParaRPr lang="en-IN" sz="1800" kern="100" dirty="0">
                        <a:solidFill>
                          <a:schemeClr val="bg1"/>
                        </a:solidFill>
                        <a:effectLst/>
                        <a:latin typeface="Algerian" pitchFamily="82" charset="0"/>
                        <a:ea typeface="Cambria" panose="02040503050406030204" pitchFamily="18" charset="0"/>
                        <a:cs typeface="Cordia New" panose="020B0304020202020204" pitchFamily="34" charset="-34"/>
                      </a:endParaRPr>
                    </a:p>
                  </a:txBody>
                  <a:tcPr marL="0" marR="95250" marT="57150" marB="57150" anchor="b"/>
                </a:tc>
                <a:tc>
                  <a:txBody>
                    <a:bodyPr/>
                    <a:lstStyle/>
                    <a:p>
                      <a:pPr algn="ctr">
                        <a:lnSpc>
                          <a:spcPct val="200000"/>
                        </a:lnSpc>
                        <a:spcAft>
                          <a:spcPts val="800"/>
                        </a:spcAft>
                      </a:pPr>
                      <a:r>
                        <a:rPr lang="en-IN" sz="1800" kern="0" dirty="0" err="1">
                          <a:solidFill>
                            <a:schemeClr val="bg1"/>
                          </a:solidFill>
                          <a:effectLst/>
                          <a:latin typeface="Algerian" pitchFamily="82" charset="0"/>
                        </a:rPr>
                        <a:t>Indv</a:t>
                      </a:r>
                      <a:r>
                        <a:rPr lang="en-IN" sz="1800" kern="0" dirty="0">
                          <a:solidFill>
                            <a:schemeClr val="bg1"/>
                          </a:solidFill>
                          <a:effectLst/>
                          <a:latin typeface="Algerian" pitchFamily="82" charset="0"/>
                        </a:rPr>
                        <a:t> / HUF</a:t>
                      </a:r>
                      <a:endParaRPr lang="en-IN" sz="1800" kern="100" dirty="0">
                        <a:solidFill>
                          <a:schemeClr val="bg1"/>
                        </a:solidFill>
                        <a:effectLst/>
                        <a:latin typeface="Algerian" pitchFamily="82" charset="0"/>
                        <a:ea typeface="Cambria" panose="02040503050406030204" pitchFamily="18" charset="0"/>
                        <a:cs typeface="Cordia New" panose="020B0304020202020204" pitchFamily="34" charset="-34"/>
                      </a:endParaRPr>
                    </a:p>
                  </a:txBody>
                  <a:tcPr marL="0" marR="95250" marT="57150" marB="57150" anchor="b"/>
                </a:tc>
                <a:tc>
                  <a:txBody>
                    <a:bodyPr/>
                    <a:lstStyle/>
                    <a:p>
                      <a:pPr algn="ctr">
                        <a:lnSpc>
                          <a:spcPct val="200000"/>
                        </a:lnSpc>
                        <a:spcAft>
                          <a:spcPts val="800"/>
                        </a:spcAft>
                      </a:pPr>
                      <a:r>
                        <a:rPr lang="en-IN" sz="1800" kern="0" dirty="0">
                          <a:solidFill>
                            <a:schemeClr val="bg1"/>
                          </a:solidFill>
                          <a:effectLst/>
                          <a:latin typeface="Algerian" pitchFamily="82" charset="0"/>
                        </a:rPr>
                        <a:t>Others</a:t>
                      </a:r>
                      <a:endParaRPr lang="en-IN" sz="1800" kern="100" dirty="0">
                        <a:solidFill>
                          <a:schemeClr val="bg1"/>
                        </a:solidFill>
                        <a:effectLst/>
                        <a:latin typeface="Algerian" pitchFamily="82" charset="0"/>
                        <a:ea typeface="Cambria" panose="02040503050406030204" pitchFamily="18" charset="0"/>
                        <a:cs typeface="Cordia New" panose="020B0304020202020204" pitchFamily="34" charset="-34"/>
                      </a:endParaRPr>
                    </a:p>
                  </a:txBody>
                  <a:tcPr marL="0" marR="95250" marT="57150" marB="57150" anchor="b"/>
                </a:tc>
                <a:extLst>
                  <a:ext uri="{0D108BD9-81ED-4DB2-BD59-A6C34878D82A}">
                    <a16:rowId xmlns:a16="http://schemas.microsoft.com/office/drawing/2014/main" val="1481890688"/>
                  </a:ext>
                </a:extLst>
              </a:tr>
            </a:tbl>
          </a:graphicData>
        </a:graphic>
      </p:graphicFrame>
    </p:spTree>
    <p:extLst>
      <p:ext uri="{BB962C8B-B14F-4D97-AF65-F5344CB8AC3E}">
        <p14:creationId xmlns:p14="http://schemas.microsoft.com/office/powerpoint/2010/main" val="21833522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l"/>
            <a:r>
              <a:rPr lang="en-US" dirty="0">
                <a:latin typeface="Algerian" pitchFamily="82" charset="0"/>
              </a:rPr>
              <a:t>defining terms</a:t>
            </a:r>
            <a:br>
              <a:rPr lang="en-US" dirty="0">
                <a:latin typeface="Algerian" pitchFamily="82" charset="0"/>
              </a:rPr>
            </a:br>
            <a:r>
              <a:rPr lang="en-US" dirty="0">
                <a:latin typeface="Algerian" pitchFamily="82" charset="0"/>
              </a:rPr>
              <a:t>DEDUCTOR AND DEDUCTEE</a:t>
            </a:r>
            <a:endParaRPr lang="en-GB" dirty="0"/>
          </a:p>
        </p:txBody>
      </p:sp>
      <p:grpSp>
        <p:nvGrpSpPr>
          <p:cNvPr id="2" name="Group 3"/>
          <p:cNvGrpSpPr/>
          <p:nvPr/>
        </p:nvGrpSpPr>
        <p:grpSpPr>
          <a:xfrm>
            <a:off x="6019800" y="2971800"/>
            <a:ext cx="2272326" cy="755163"/>
            <a:chOff x="2743197" y="647696"/>
            <a:chExt cx="2272326" cy="1136163"/>
          </a:xfrm>
        </p:grpSpPr>
        <p:sp>
          <p:nvSpPr>
            <p:cNvPr id="5" name="Rectangle 4"/>
            <p:cNvSpPr/>
            <p:nvPr/>
          </p:nvSpPr>
          <p:spPr>
            <a:xfrm>
              <a:off x="2743197" y="647696"/>
              <a:ext cx="2272326" cy="1136163"/>
            </a:xfrm>
            <a:prstGeom prst="rect">
              <a:avLst/>
            </a:prstGeom>
            <a:solidFill>
              <a:schemeClr val="tx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IN"/>
            </a:p>
          </p:txBody>
        </p:sp>
        <p:sp>
          <p:nvSpPr>
            <p:cNvPr id="6" name="Rectangle 5"/>
            <p:cNvSpPr/>
            <p:nvPr/>
          </p:nvSpPr>
          <p:spPr>
            <a:xfrm>
              <a:off x="2743197" y="647696"/>
              <a:ext cx="2272326" cy="11361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b="1" kern="1200" dirty="0"/>
                <a:t>Employee</a:t>
              </a:r>
              <a:endParaRPr lang="en-IN" sz="2500" kern="1200" dirty="0"/>
            </a:p>
          </p:txBody>
        </p:sp>
      </p:grpSp>
      <p:grpSp>
        <p:nvGrpSpPr>
          <p:cNvPr id="4" name="Group 7"/>
          <p:cNvGrpSpPr/>
          <p:nvPr/>
        </p:nvGrpSpPr>
        <p:grpSpPr>
          <a:xfrm>
            <a:off x="609600" y="3048000"/>
            <a:ext cx="2500926" cy="755163"/>
            <a:chOff x="2514597" y="647696"/>
            <a:chExt cx="2500926" cy="1136163"/>
          </a:xfrm>
        </p:grpSpPr>
        <p:sp>
          <p:nvSpPr>
            <p:cNvPr id="9" name="Rectangle 8"/>
            <p:cNvSpPr/>
            <p:nvPr/>
          </p:nvSpPr>
          <p:spPr>
            <a:xfrm>
              <a:off x="2743197" y="647696"/>
              <a:ext cx="2272326" cy="1136163"/>
            </a:xfrm>
            <a:prstGeom prst="rect">
              <a:avLst/>
            </a:prstGeom>
            <a:solidFill>
              <a:schemeClr val="tx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IN"/>
            </a:p>
          </p:txBody>
        </p:sp>
        <p:sp>
          <p:nvSpPr>
            <p:cNvPr id="10" name="Rectangle 9"/>
            <p:cNvSpPr/>
            <p:nvPr/>
          </p:nvSpPr>
          <p:spPr>
            <a:xfrm>
              <a:off x="2514597" y="647696"/>
              <a:ext cx="2272326" cy="11361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b="1" kern="1200" dirty="0"/>
                <a:t>Employer </a:t>
              </a:r>
              <a:endParaRPr lang="en-IN" sz="2500" kern="1200" dirty="0"/>
            </a:p>
          </p:txBody>
        </p:sp>
      </p:grpSp>
      <p:grpSp>
        <p:nvGrpSpPr>
          <p:cNvPr id="7" name="Group 10"/>
          <p:cNvGrpSpPr/>
          <p:nvPr/>
        </p:nvGrpSpPr>
        <p:grpSpPr>
          <a:xfrm>
            <a:off x="3352800" y="3048000"/>
            <a:ext cx="2272326" cy="755163"/>
            <a:chOff x="2743197" y="647696"/>
            <a:chExt cx="2272326" cy="1136163"/>
          </a:xfrm>
        </p:grpSpPr>
        <p:sp>
          <p:nvSpPr>
            <p:cNvPr id="12" name="Rectangle 11"/>
            <p:cNvSpPr/>
            <p:nvPr/>
          </p:nvSpPr>
          <p:spPr>
            <a:xfrm>
              <a:off x="2743197" y="647696"/>
              <a:ext cx="2272326" cy="1136163"/>
            </a:xfrm>
            <a:prstGeom prst="rect">
              <a:avLst/>
            </a:prstGeom>
            <a:solidFill>
              <a:schemeClr val="tx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IN"/>
            </a:p>
          </p:txBody>
        </p:sp>
        <p:sp>
          <p:nvSpPr>
            <p:cNvPr id="13" name="Rectangle 12"/>
            <p:cNvSpPr/>
            <p:nvPr/>
          </p:nvSpPr>
          <p:spPr>
            <a:xfrm>
              <a:off x="2743197" y="647696"/>
              <a:ext cx="2272326" cy="11361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b="1" dirty="0"/>
                <a:t>Salary</a:t>
              </a:r>
              <a:endParaRPr lang="en-IN" sz="2500" kern="1200" dirty="0"/>
            </a:p>
          </p:txBody>
        </p:sp>
      </p:grpSp>
      <p:grpSp>
        <p:nvGrpSpPr>
          <p:cNvPr id="8" name="Group 13"/>
          <p:cNvGrpSpPr/>
          <p:nvPr/>
        </p:nvGrpSpPr>
        <p:grpSpPr>
          <a:xfrm>
            <a:off x="6019800" y="4038600"/>
            <a:ext cx="2272326" cy="755163"/>
            <a:chOff x="2743197" y="647696"/>
            <a:chExt cx="2272326" cy="1136163"/>
          </a:xfrm>
        </p:grpSpPr>
        <p:sp>
          <p:nvSpPr>
            <p:cNvPr id="15" name="Rectangle 14"/>
            <p:cNvSpPr/>
            <p:nvPr/>
          </p:nvSpPr>
          <p:spPr>
            <a:xfrm>
              <a:off x="2743197" y="647696"/>
              <a:ext cx="2272326" cy="1136163"/>
            </a:xfrm>
            <a:prstGeom prst="rect">
              <a:avLst/>
            </a:prstGeom>
            <a:solidFill>
              <a:schemeClr val="tx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IN"/>
            </a:p>
          </p:txBody>
        </p:sp>
        <p:sp>
          <p:nvSpPr>
            <p:cNvPr id="16" name="Rectangle 15"/>
            <p:cNvSpPr/>
            <p:nvPr/>
          </p:nvSpPr>
          <p:spPr>
            <a:xfrm>
              <a:off x="2743197" y="647696"/>
              <a:ext cx="2272326" cy="11361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b="1" dirty="0"/>
                <a:t>Owner</a:t>
              </a:r>
              <a:endParaRPr lang="en-IN" sz="2500" kern="1200" dirty="0"/>
            </a:p>
          </p:txBody>
        </p:sp>
      </p:grpSp>
      <p:grpSp>
        <p:nvGrpSpPr>
          <p:cNvPr id="11" name="Group 16"/>
          <p:cNvGrpSpPr/>
          <p:nvPr/>
        </p:nvGrpSpPr>
        <p:grpSpPr>
          <a:xfrm>
            <a:off x="609600" y="4114800"/>
            <a:ext cx="2500926" cy="755163"/>
            <a:chOff x="2514597" y="647696"/>
            <a:chExt cx="2500926" cy="1136163"/>
          </a:xfrm>
        </p:grpSpPr>
        <p:sp>
          <p:nvSpPr>
            <p:cNvPr id="18" name="Rectangle 17"/>
            <p:cNvSpPr/>
            <p:nvPr/>
          </p:nvSpPr>
          <p:spPr>
            <a:xfrm>
              <a:off x="2743197" y="647696"/>
              <a:ext cx="2272326" cy="1136163"/>
            </a:xfrm>
            <a:prstGeom prst="rect">
              <a:avLst/>
            </a:prstGeom>
            <a:solidFill>
              <a:schemeClr val="tx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IN"/>
            </a:p>
          </p:txBody>
        </p:sp>
        <p:sp>
          <p:nvSpPr>
            <p:cNvPr id="19" name="Rectangle 18"/>
            <p:cNvSpPr/>
            <p:nvPr/>
          </p:nvSpPr>
          <p:spPr>
            <a:xfrm>
              <a:off x="2514597" y="647696"/>
              <a:ext cx="2272326" cy="11361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b="1" dirty="0"/>
                <a:t>Tenant</a:t>
              </a:r>
              <a:r>
                <a:rPr lang="en-US" sz="2500" b="1" kern="1200" dirty="0"/>
                <a:t> </a:t>
              </a:r>
              <a:endParaRPr lang="en-IN" sz="2500" kern="1200" dirty="0"/>
            </a:p>
          </p:txBody>
        </p:sp>
      </p:grpSp>
      <p:grpSp>
        <p:nvGrpSpPr>
          <p:cNvPr id="14" name="Group 19"/>
          <p:cNvGrpSpPr/>
          <p:nvPr/>
        </p:nvGrpSpPr>
        <p:grpSpPr>
          <a:xfrm>
            <a:off x="3352800" y="4114800"/>
            <a:ext cx="2272326" cy="755163"/>
            <a:chOff x="2743197" y="647696"/>
            <a:chExt cx="2272326" cy="1136163"/>
          </a:xfrm>
        </p:grpSpPr>
        <p:sp>
          <p:nvSpPr>
            <p:cNvPr id="21" name="Rectangle 20"/>
            <p:cNvSpPr/>
            <p:nvPr/>
          </p:nvSpPr>
          <p:spPr>
            <a:xfrm>
              <a:off x="2743197" y="647696"/>
              <a:ext cx="2272326" cy="1136163"/>
            </a:xfrm>
            <a:prstGeom prst="rect">
              <a:avLst/>
            </a:prstGeom>
            <a:solidFill>
              <a:schemeClr val="tx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IN"/>
            </a:p>
          </p:txBody>
        </p:sp>
        <p:sp>
          <p:nvSpPr>
            <p:cNvPr id="22" name="Rectangle 21"/>
            <p:cNvSpPr/>
            <p:nvPr/>
          </p:nvSpPr>
          <p:spPr>
            <a:xfrm>
              <a:off x="2743197" y="647696"/>
              <a:ext cx="2272326" cy="11361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b="1" dirty="0"/>
                <a:t>Rent</a:t>
              </a:r>
              <a:endParaRPr lang="en-IN" sz="2500" kern="1200" dirty="0"/>
            </a:p>
          </p:txBody>
        </p:sp>
      </p:grpSp>
      <p:grpSp>
        <p:nvGrpSpPr>
          <p:cNvPr id="17" name="Group 22"/>
          <p:cNvGrpSpPr/>
          <p:nvPr/>
        </p:nvGrpSpPr>
        <p:grpSpPr>
          <a:xfrm>
            <a:off x="6019800" y="5029200"/>
            <a:ext cx="2272326" cy="755163"/>
            <a:chOff x="2743197" y="647696"/>
            <a:chExt cx="2272326" cy="1136163"/>
          </a:xfrm>
        </p:grpSpPr>
        <p:sp>
          <p:nvSpPr>
            <p:cNvPr id="24" name="Rectangle 23"/>
            <p:cNvSpPr/>
            <p:nvPr/>
          </p:nvSpPr>
          <p:spPr>
            <a:xfrm>
              <a:off x="2743197" y="647696"/>
              <a:ext cx="2272326" cy="1136163"/>
            </a:xfrm>
            <a:prstGeom prst="rect">
              <a:avLst/>
            </a:prstGeom>
            <a:solidFill>
              <a:schemeClr val="tx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IN"/>
            </a:p>
          </p:txBody>
        </p:sp>
        <p:sp>
          <p:nvSpPr>
            <p:cNvPr id="25" name="Rectangle 24"/>
            <p:cNvSpPr/>
            <p:nvPr/>
          </p:nvSpPr>
          <p:spPr>
            <a:xfrm>
              <a:off x="2743197" y="647696"/>
              <a:ext cx="2272326" cy="11361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b="1" dirty="0" err="1"/>
                <a:t>Contrator</a:t>
              </a:r>
              <a:endParaRPr lang="en-IN" sz="2500" kern="1200" dirty="0"/>
            </a:p>
          </p:txBody>
        </p:sp>
      </p:grpSp>
      <p:grpSp>
        <p:nvGrpSpPr>
          <p:cNvPr id="20" name="Group 25"/>
          <p:cNvGrpSpPr/>
          <p:nvPr/>
        </p:nvGrpSpPr>
        <p:grpSpPr>
          <a:xfrm>
            <a:off x="609600" y="5105400"/>
            <a:ext cx="2500926" cy="755163"/>
            <a:chOff x="2514597" y="647696"/>
            <a:chExt cx="2500926" cy="1136163"/>
          </a:xfrm>
        </p:grpSpPr>
        <p:sp>
          <p:nvSpPr>
            <p:cNvPr id="27" name="Rectangle 26"/>
            <p:cNvSpPr/>
            <p:nvPr/>
          </p:nvSpPr>
          <p:spPr>
            <a:xfrm>
              <a:off x="2743197" y="647696"/>
              <a:ext cx="2272326" cy="1136163"/>
            </a:xfrm>
            <a:prstGeom prst="rect">
              <a:avLst/>
            </a:prstGeom>
            <a:solidFill>
              <a:schemeClr val="tx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IN"/>
            </a:p>
          </p:txBody>
        </p:sp>
        <p:sp>
          <p:nvSpPr>
            <p:cNvPr id="28" name="Rectangle 27"/>
            <p:cNvSpPr/>
            <p:nvPr/>
          </p:nvSpPr>
          <p:spPr>
            <a:xfrm>
              <a:off x="2514597" y="647696"/>
              <a:ext cx="2272326" cy="11361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b="1" dirty="0" err="1"/>
                <a:t>Contractee</a:t>
              </a:r>
              <a:r>
                <a:rPr lang="en-US" sz="2500" b="1" kern="1200" dirty="0"/>
                <a:t> </a:t>
              </a:r>
              <a:endParaRPr lang="en-IN" sz="2500" kern="1200" dirty="0"/>
            </a:p>
          </p:txBody>
        </p:sp>
      </p:grpSp>
      <p:grpSp>
        <p:nvGrpSpPr>
          <p:cNvPr id="23" name="Group 28"/>
          <p:cNvGrpSpPr/>
          <p:nvPr/>
        </p:nvGrpSpPr>
        <p:grpSpPr>
          <a:xfrm>
            <a:off x="3352800" y="5105400"/>
            <a:ext cx="2272326" cy="755163"/>
            <a:chOff x="2743197" y="647696"/>
            <a:chExt cx="2272326" cy="1136163"/>
          </a:xfrm>
        </p:grpSpPr>
        <p:sp>
          <p:nvSpPr>
            <p:cNvPr id="30" name="Rectangle 29"/>
            <p:cNvSpPr/>
            <p:nvPr/>
          </p:nvSpPr>
          <p:spPr>
            <a:xfrm>
              <a:off x="2743197" y="647696"/>
              <a:ext cx="2272326" cy="1136163"/>
            </a:xfrm>
            <a:prstGeom prst="rect">
              <a:avLst/>
            </a:prstGeom>
            <a:solidFill>
              <a:schemeClr val="tx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IN"/>
            </a:p>
          </p:txBody>
        </p:sp>
        <p:sp>
          <p:nvSpPr>
            <p:cNvPr id="31" name="Rectangle 30"/>
            <p:cNvSpPr/>
            <p:nvPr/>
          </p:nvSpPr>
          <p:spPr>
            <a:xfrm>
              <a:off x="2743197" y="647696"/>
              <a:ext cx="2272326" cy="11361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b="1" dirty="0"/>
                <a:t>Contract Charges</a:t>
              </a:r>
              <a:endParaRPr lang="en-IN" sz="2500" kern="1200" dirty="0"/>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A0ECFB17-84A2-B05D-085E-197B1BBE95FB}"/>
              </a:ext>
            </a:extLst>
          </p:cNvPr>
          <p:cNvGraphicFramePr>
            <a:graphicFrameLocks noGrp="1"/>
          </p:cNvGraphicFramePr>
          <p:nvPr>
            <p:extLst>
              <p:ext uri="{D42A27DB-BD31-4B8C-83A1-F6EECF244321}">
                <p14:modId xmlns:p14="http://schemas.microsoft.com/office/powerpoint/2010/main" val="2303554747"/>
              </p:ext>
            </p:extLst>
          </p:nvPr>
        </p:nvGraphicFramePr>
        <p:xfrm>
          <a:off x="142844" y="1857364"/>
          <a:ext cx="8784977" cy="4032450"/>
        </p:xfrm>
        <a:graphic>
          <a:graphicData uri="http://schemas.openxmlformats.org/drawingml/2006/table">
            <a:tbl>
              <a:tblPr>
                <a:tableStyleId>{5940675A-B579-460E-94D1-54222C63F5DA}</a:tableStyleId>
              </a:tblPr>
              <a:tblGrid>
                <a:gridCol w="4643470">
                  <a:extLst>
                    <a:ext uri="{9D8B030D-6E8A-4147-A177-3AD203B41FA5}">
                      <a16:colId xmlns:a16="http://schemas.microsoft.com/office/drawing/2014/main" val="454935245"/>
                    </a:ext>
                  </a:extLst>
                </a:gridCol>
                <a:gridCol w="3051898">
                  <a:extLst>
                    <a:ext uri="{9D8B030D-6E8A-4147-A177-3AD203B41FA5}">
                      <a16:colId xmlns:a16="http://schemas.microsoft.com/office/drawing/2014/main" val="2578835937"/>
                    </a:ext>
                  </a:extLst>
                </a:gridCol>
                <a:gridCol w="1089609">
                  <a:extLst>
                    <a:ext uri="{9D8B030D-6E8A-4147-A177-3AD203B41FA5}">
                      <a16:colId xmlns:a16="http://schemas.microsoft.com/office/drawing/2014/main" val="3978470483"/>
                    </a:ext>
                  </a:extLst>
                </a:gridCol>
              </a:tblGrid>
              <a:tr h="896100">
                <a:tc>
                  <a:txBody>
                    <a:bodyPr/>
                    <a:lstStyle/>
                    <a:p>
                      <a:pPr algn="ctr" fontAlgn="ctr"/>
                      <a:r>
                        <a:rPr lang="en-GB" sz="2100" u="none" strike="noStrike" dirty="0">
                          <a:effectLst/>
                        </a:rPr>
                        <a:t>Income Tax Slab under New Tax Regime for FY 2025-26</a:t>
                      </a:r>
                      <a:endParaRPr lang="en-GB" sz="2100" b="0" i="0" u="none" strike="noStrike" dirty="0">
                        <a:solidFill>
                          <a:srgbClr val="34495E"/>
                        </a:solidFill>
                        <a:effectLst/>
                        <a:latin typeface="Cambria" pitchFamily="18" charset="0"/>
                        <a:ea typeface="Cambria" pitchFamily="18" charset="0"/>
                      </a:endParaRPr>
                    </a:p>
                  </a:txBody>
                  <a:tcPr marL="0" marR="0" marT="0" marB="0" anchor="ctr"/>
                </a:tc>
                <a:tc>
                  <a:txBody>
                    <a:bodyPr/>
                    <a:lstStyle/>
                    <a:p>
                      <a:pPr algn="ctr" fontAlgn="ctr"/>
                      <a:r>
                        <a:rPr lang="en-GB" sz="2100" u="none" strike="noStrike" dirty="0">
                          <a:effectLst/>
                        </a:rPr>
                        <a:t>Tax Slab (FY 2024-25) in Rs.</a:t>
                      </a:r>
                      <a:endParaRPr lang="en-GB" sz="2100" b="0" i="0" u="none" strike="noStrike" dirty="0">
                        <a:solidFill>
                          <a:srgbClr val="34495E"/>
                        </a:solidFill>
                        <a:effectLst/>
                        <a:latin typeface="Cambria" pitchFamily="18" charset="0"/>
                        <a:ea typeface="Cambria" pitchFamily="18" charset="0"/>
                      </a:endParaRPr>
                    </a:p>
                  </a:txBody>
                  <a:tcPr marL="0" marR="0" marT="0" marB="0" anchor="ctr"/>
                </a:tc>
                <a:tc>
                  <a:txBody>
                    <a:bodyPr/>
                    <a:lstStyle/>
                    <a:p>
                      <a:pPr algn="ctr" fontAlgn="ctr"/>
                      <a:r>
                        <a:rPr lang="en-IN" sz="2100" u="none" strike="noStrike">
                          <a:effectLst/>
                        </a:rPr>
                        <a:t>Tax Rate</a:t>
                      </a:r>
                      <a:endParaRPr lang="en-IN" sz="2100" b="0" i="0" u="none" strike="noStrike">
                        <a:solidFill>
                          <a:srgbClr val="34495E"/>
                        </a:solidFill>
                        <a:effectLst/>
                        <a:latin typeface="Cambria" pitchFamily="18" charset="0"/>
                        <a:ea typeface="Cambria" pitchFamily="18" charset="0"/>
                      </a:endParaRPr>
                    </a:p>
                  </a:txBody>
                  <a:tcPr marL="0" marR="0" marT="0" marB="0" anchor="ctr"/>
                </a:tc>
                <a:extLst>
                  <a:ext uri="{0D108BD9-81ED-4DB2-BD59-A6C34878D82A}">
                    <a16:rowId xmlns:a16="http://schemas.microsoft.com/office/drawing/2014/main" val="614027301"/>
                  </a:ext>
                </a:extLst>
              </a:tr>
              <a:tr h="448050">
                <a:tc>
                  <a:txBody>
                    <a:bodyPr/>
                    <a:lstStyle/>
                    <a:p>
                      <a:pPr algn="ctr" fontAlgn="ctr"/>
                      <a:r>
                        <a:rPr lang="en-GB" sz="2100" u="none" strike="noStrike" dirty="0">
                          <a:effectLst/>
                        </a:rPr>
                        <a:t>Rs.0 to Rs. 4,00,000</a:t>
                      </a:r>
                      <a:endParaRPr lang="en-GB" sz="2100" b="0" i="0" u="none" strike="noStrike" dirty="0">
                        <a:solidFill>
                          <a:srgbClr val="34495E"/>
                        </a:solidFill>
                        <a:effectLst/>
                        <a:latin typeface="Cambria" pitchFamily="18" charset="0"/>
                        <a:ea typeface="Cambria" pitchFamily="18" charset="0"/>
                      </a:endParaRPr>
                    </a:p>
                  </a:txBody>
                  <a:tcPr marL="0" marR="0" marT="0" marB="0" anchor="ctr"/>
                </a:tc>
                <a:tc>
                  <a:txBody>
                    <a:bodyPr/>
                    <a:lstStyle/>
                    <a:p>
                      <a:pPr algn="ctr" fontAlgn="ctr"/>
                      <a:r>
                        <a:rPr lang="en-IN" sz="2100" u="none" strike="noStrike">
                          <a:effectLst/>
                        </a:rPr>
                        <a:t>Up to 3,00,000</a:t>
                      </a:r>
                      <a:endParaRPr lang="en-IN" sz="2100" b="0" i="0" u="none" strike="noStrike">
                        <a:solidFill>
                          <a:srgbClr val="34495E"/>
                        </a:solidFill>
                        <a:effectLst/>
                        <a:latin typeface="Cambria" pitchFamily="18" charset="0"/>
                        <a:ea typeface="Cambria" pitchFamily="18" charset="0"/>
                      </a:endParaRPr>
                    </a:p>
                  </a:txBody>
                  <a:tcPr marL="0" marR="0" marT="0" marB="0" anchor="ctr"/>
                </a:tc>
                <a:tc>
                  <a:txBody>
                    <a:bodyPr/>
                    <a:lstStyle/>
                    <a:p>
                      <a:pPr algn="ctr" fontAlgn="ctr"/>
                      <a:r>
                        <a:rPr lang="en-IN" sz="2100" u="none" strike="noStrike">
                          <a:effectLst/>
                        </a:rPr>
                        <a:t>NIL</a:t>
                      </a:r>
                      <a:endParaRPr lang="en-IN" sz="2100" b="0" i="0" u="none" strike="noStrike">
                        <a:solidFill>
                          <a:srgbClr val="34495E"/>
                        </a:solidFill>
                        <a:effectLst/>
                        <a:latin typeface="Cambria" pitchFamily="18" charset="0"/>
                        <a:ea typeface="Cambria" pitchFamily="18" charset="0"/>
                      </a:endParaRPr>
                    </a:p>
                  </a:txBody>
                  <a:tcPr marL="0" marR="0" marT="0" marB="0" anchor="ctr"/>
                </a:tc>
                <a:extLst>
                  <a:ext uri="{0D108BD9-81ED-4DB2-BD59-A6C34878D82A}">
                    <a16:rowId xmlns:a16="http://schemas.microsoft.com/office/drawing/2014/main" val="3280352479"/>
                  </a:ext>
                </a:extLst>
              </a:tr>
              <a:tr h="448050">
                <a:tc>
                  <a:txBody>
                    <a:bodyPr/>
                    <a:lstStyle/>
                    <a:p>
                      <a:pPr algn="ctr" fontAlgn="ctr"/>
                      <a:r>
                        <a:rPr lang="en-GB" sz="2100" u="none" strike="noStrike">
                          <a:effectLst/>
                        </a:rPr>
                        <a:t>Rs. 4,00,001 to Rs. 8,00,000</a:t>
                      </a:r>
                      <a:endParaRPr lang="en-GB" sz="2100" b="0" i="0" u="none" strike="noStrike">
                        <a:solidFill>
                          <a:srgbClr val="34495E"/>
                        </a:solidFill>
                        <a:effectLst/>
                        <a:latin typeface="Cambria" pitchFamily="18" charset="0"/>
                        <a:ea typeface="Cambria" pitchFamily="18" charset="0"/>
                      </a:endParaRPr>
                    </a:p>
                  </a:txBody>
                  <a:tcPr marL="0" marR="0" marT="0" marB="0" anchor="ctr"/>
                </a:tc>
                <a:tc>
                  <a:txBody>
                    <a:bodyPr/>
                    <a:lstStyle/>
                    <a:p>
                      <a:pPr algn="ctr" fontAlgn="ctr"/>
                      <a:r>
                        <a:rPr lang="en-IN" sz="2100" u="none" strike="noStrike">
                          <a:effectLst/>
                        </a:rPr>
                        <a:t>3,00,001 - 7,00,000</a:t>
                      </a:r>
                      <a:endParaRPr lang="en-IN" sz="2100" b="0" i="0" u="none" strike="noStrike">
                        <a:solidFill>
                          <a:srgbClr val="34495E"/>
                        </a:solidFill>
                        <a:effectLst/>
                        <a:latin typeface="Cambria" pitchFamily="18" charset="0"/>
                        <a:ea typeface="Cambria" pitchFamily="18" charset="0"/>
                      </a:endParaRPr>
                    </a:p>
                  </a:txBody>
                  <a:tcPr marL="0" marR="0" marT="0" marB="0" anchor="ctr"/>
                </a:tc>
                <a:tc>
                  <a:txBody>
                    <a:bodyPr/>
                    <a:lstStyle/>
                    <a:p>
                      <a:pPr algn="ctr" fontAlgn="ctr"/>
                      <a:r>
                        <a:rPr lang="en-IN" sz="2100" u="none" strike="noStrike">
                          <a:effectLst/>
                        </a:rPr>
                        <a:t>5%</a:t>
                      </a:r>
                      <a:endParaRPr lang="en-IN" sz="2100" b="0" i="0" u="none" strike="noStrike">
                        <a:solidFill>
                          <a:srgbClr val="34495E"/>
                        </a:solidFill>
                        <a:effectLst/>
                        <a:latin typeface="Cambria" pitchFamily="18" charset="0"/>
                        <a:ea typeface="Cambria" pitchFamily="18" charset="0"/>
                      </a:endParaRPr>
                    </a:p>
                  </a:txBody>
                  <a:tcPr marL="0" marR="0" marT="0" marB="0" anchor="ctr"/>
                </a:tc>
                <a:extLst>
                  <a:ext uri="{0D108BD9-81ED-4DB2-BD59-A6C34878D82A}">
                    <a16:rowId xmlns:a16="http://schemas.microsoft.com/office/drawing/2014/main" val="1275992797"/>
                  </a:ext>
                </a:extLst>
              </a:tr>
              <a:tr h="448050">
                <a:tc>
                  <a:txBody>
                    <a:bodyPr/>
                    <a:lstStyle/>
                    <a:p>
                      <a:pPr algn="ctr" fontAlgn="ctr"/>
                      <a:r>
                        <a:rPr lang="en-GB" sz="2100" u="none" strike="noStrike">
                          <a:effectLst/>
                        </a:rPr>
                        <a:t>Rs. 8,00,001 to Rs. 12,00,000</a:t>
                      </a:r>
                      <a:endParaRPr lang="en-GB" sz="2100" b="0" i="0" u="none" strike="noStrike">
                        <a:solidFill>
                          <a:srgbClr val="34495E"/>
                        </a:solidFill>
                        <a:effectLst/>
                        <a:latin typeface="Cambria" pitchFamily="18" charset="0"/>
                        <a:ea typeface="Cambria" pitchFamily="18" charset="0"/>
                      </a:endParaRPr>
                    </a:p>
                  </a:txBody>
                  <a:tcPr marL="0" marR="0" marT="0" marB="0" anchor="ctr"/>
                </a:tc>
                <a:tc>
                  <a:txBody>
                    <a:bodyPr/>
                    <a:lstStyle/>
                    <a:p>
                      <a:pPr algn="ctr" fontAlgn="ctr"/>
                      <a:r>
                        <a:rPr lang="en-IN" sz="2100" u="none" strike="noStrike">
                          <a:effectLst/>
                        </a:rPr>
                        <a:t>7,00,001 - 10,00,000</a:t>
                      </a:r>
                      <a:endParaRPr lang="en-IN" sz="2100" b="0" i="0" u="none" strike="noStrike">
                        <a:solidFill>
                          <a:srgbClr val="34495E"/>
                        </a:solidFill>
                        <a:effectLst/>
                        <a:latin typeface="Cambria" pitchFamily="18" charset="0"/>
                        <a:ea typeface="Cambria" pitchFamily="18" charset="0"/>
                      </a:endParaRPr>
                    </a:p>
                  </a:txBody>
                  <a:tcPr marL="0" marR="0" marT="0" marB="0" anchor="ctr"/>
                </a:tc>
                <a:tc>
                  <a:txBody>
                    <a:bodyPr/>
                    <a:lstStyle/>
                    <a:p>
                      <a:pPr algn="ctr" fontAlgn="ctr"/>
                      <a:r>
                        <a:rPr lang="en-IN" sz="2100" u="none" strike="noStrike">
                          <a:effectLst/>
                        </a:rPr>
                        <a:t>10%</a:t>
                      </a:r>
                      <a:endParaRPr lang="en-IN" sz="2100" b="0" i="0" u="none" strike="noStrike">
                        <a:solidFill>
                          <a:srgbClr val="34495E"/>
                        </a:solidFill>
                        <a:effectLst/>
                        <a:latin typeface="Cambria" pitchFamily="18" charset="0"/>
                        <a:ea typeface="Cambria" pitchFamily="18" charset="0"/>
                      </a:endParaRPr>
                    </a:p>
                  </a:txBody>
                  <a:tcPr marL="0" marR="0" marT="0" marB="0" anchor="ctr"/>
                </a:tc>
                <a:extLst>
                  <a:ext uri="{0D108BD9-81ED-4DB2-BD59-A6C34878D82A}">
                    <a16:rowId xmlns:a16="http://schemas.microsoft.com/office/drawing/2014/main" val="441190391"/>
                  </a:ext>
                </a:extLst>
              </a:tr>
              <a:tr h="448050">
                <a:tc>
                  <a:txBody>
                    <a:bodyPr/>
                    <a:lstStyle/>
                    <a:p>
                      <a:pPr algn="ctr" fontAlgn="ctr"/>
                      <a:r>
                        <a:rPr lang="en-GB" sz="2100" u="none" strike="noStrike" dirty="0">
                          <a:effectLst/>
                        </a:rPr>
                        <a:t>Rs. 12,00,001 to Rs. 16,00,000</a:t>
                      </a:r>
                      <a:endParaRPr lang="en-GB" sz="2100" b="0" i="0" u="none" strike="noStrike" dirty="0">
                        <a:solidFill>
                          <a:srgbClr val="34495E"/>
                        </a:solidFill>
                        <a:effectLst/>
                        <a:latin typeface="Cambria" pitchFamily="18" charset="0"/>
                        <a:ea typeface="Cambria" pitchFamily="18" charset="0"/>
                      </a:endParaRPr>
                    </a:p>
                  </a:txBody>
                  <a:tcPr marL="0" marR="0" marT="0" marB="0" anchor="ctr"/>
                </a:tc>
                <a:tc>
                  <a:txBody>
                    <a:bodyPr/>
                    <a:lstStyle/>
                    <a:p>
                      <a:pPr algn="ctr" fontAlgn="ctr"/>
                      <a:r>
                        <a:rPr lang="en-IN" sz="2100" u="none" strike="noStrike">
                          <a:effectLst/>
                        </a:rPr>
                        <a:t>10,00,001 - 12,00,000</a:t>
                      </a:r>
                      <a:endParaRPr lang="en-IN" sz="2100" b="0" i="0" u="none" strike="noStrike">
                        <a:solidFill>
                          <a:srgbClr val="34495E"/>
                        </a:solidFill>
                        <a:effectLst/>
                        <a:latin typeface="Cambria" pitchFamily="18" charset="0"/>
                        <a:ea typeface="Cambria" pitchFamily="18" charset="0"/>
                      </a:endParaRPr>
                    </a:p>
                  </a:txBody>
                  <a:tcPr marL="0" marR="0" marT="0" marB="0" anchor="ctr"/>
                </a:tc>
                <a:tc>
                  <a:txBody>
                    <a:bodyPr/>
                    <a:lstStyle/>
                    <a:p>
                      <a:pPr algn="ctr" fontAlgn="ctr"/>
                      <a:r>
                        <a:rPr lang="en-IN" sz="2100" u="none" strike="noStrike">
                          <a:effectLst/>
                        </a:rPr>
                        <a:t>15%</a:t>
                      </a:r>
                      <a:endParaRPr lang="en-IN" sz="2100" b="0" i="0" u="none" strike="noStrike">
                        <a:solidFill>
                          <a:srgbClr val="34495E"/>
                        </a:solidFill>
                        <a:effectLst/>
                        <a:latin typeface="Cambria" pitchFamily="18" charset="0"/>
                        <a:ea typeface="Cambria" pitchFamily="18" charset="0"/>
                      </a:endParaRPr>
                    </a:p>
                  </a:txBody>
                  <a:tcPr marL="0" marR="0" marT="0" marB="0" anchor="ctr"/>
                </a:tc>
                <a:extLst>
                  <a:ext uri="{0D108BD9-81ED-4DB2-BD59-A6C34878D82A}">
                    <a16:rowId xmlns:a16="http://schemas.microsoft.com/office/drawing/2014/main" val="3602277545"/>
                  </a:ext>
                </a:extLst>
              </a:tr>
              <a:tr h="448050">
                <a:tc>
                  <a:txBody>
                    <a:bodyPr/>
                    <a:lstStyle/>
                    <a:p>
                      <a:pPr algn="ctr" fontAlgn="ctr"/>
                      <a:r>
                        <a:rPr lang="en-GB" sz="2100" u="none" strike="noStrike">
                          <a:effectLst/>
                        </a:rPr>
                        <a:t>Rs. 16,00,001 to Rs. 20,00,000</a:t>
                      </a:r>
                      <a:endParaRPr lang="en-GB" sz="2100" b="0" i="0" u="none" strike="noStrike">
                        <a:solidFill>
                          <a:srgbClr val="34495E"/>
                        </a:solidFill>
                        <a:effectLst/>
                        <a:latin typeface="Cambria" pitchFamily="18" charset="0"/>
                        <a:ea typeface="Cambria" pitchFamily="18" charset="0"/>
                      </a:endParaRPr>
                    </a:p>
                  </a:txBody>
                  <a:tcPr marL="0" marR="0" marT="0" marB="0" anchor="ctr"/>
                </a:tc>
                <a:tc>
                  <a:txBody>
                    <a:bodyPr/>
                    <a:lstStyle/>
                    <a:p>
                      <a:pPr algn="ctr" fontAlgn="ctr"/>
                      <a:r>
                        <a:rPr lang="en-IN" sz="2100" u="none" strike="noStrike">
                          <a:effectLst/>
                        </a:rPr>
                        <a:t>12,00,001 - 15,00,000</a:t>
                      </a:r>
                      <a:endParaRPr lang="en-IN" sz="2100" b="0" i="0" u="none" strike="noStrike">
                        <a:solidFill>
                          <a:srgbClr val="34495E"/>
                        </a:solidFill>
                        <a:effectLst/>
                        <a:latin typeface="Cambria" pitchFamily="18" charset="0"/>
                        <a:ea typeface="Cambria" pitchFamily="18" charset="0"/>
                      </a:endParaRPr>
                    </a:p>
                  </a:txBody>
                  <a:tcPr marL="0" marR="0" marT="0" marB="0" anchor="ctr"/>
                </a:tc>
                <a:tc>
                  <a:txBody>
                    <a:bodyPr/>
                    <a:lstStyle/>
                    <a:p>
                      <a:pPr algn="ctr" fontAlgn="ctr"/>
                      <a:r>
                        <a:rPr lang="en-IN" sz="2100" u="none" strike="noStrike">
                          <a:effectLst/>
                        </a:rPr>
                        <a:t>20%</a:t>
                      </a:r>
                      <a:endParaRPr lang="en-IN" sz="2100" b="0" i="0" u="none" strike="noStrike">
                        <a:solidFill>
                          <a:srgbClr val="34495E"/>
                        </a:solidFill>
                        <a:effectLst/>
                        <a:latin typeface="Cambria" pitchFamily="18" charset="0"/>
                        <a:ea typeface="Cambria" pitchFamily="18" charset="0"/>
                      </a:endParaRPr>
                    </a:p>
                  </a:txBody>
                  <a:tcPr marL="0" marR="0" marT="0" marB="0" anchor="ctr"/>
                </a:tc>
                <a:extLst>
                  <a:ext uri="{0D108BD9-81ED-4DB2-BD59-A6C34878D82A}">
                    <a16:rowId xmlns:a16="http://schemas.microsoft.com/office/drawing/2014/main" val="2066655227"/>
                  </a:ext>
                </a:extLst>
              </a:tr>
              <a:tr h="448050">
                <a:tc>
                  <a:txBody>
                    <a:bodyPr/>
                    <a:lstStyle/>
                    <a:p>
                      <a:pPr algn="ctr" fontAlgn="ctr"/>
                      <a:r>
                        <a:rPr lang="en-GB" sz="2100" u="none" strike="noStrike" dirty="0">
                          <a:effectLst/>
                        </a:rPr>
                        <a:t>Rs. 20,00,001 to Rs. 24,00,000</a:t>
                      </a:r>
                      <a:endParaRPr lang="en-GB" sz="2100" b="0" i="0" u="none" strike="noStrike" dirty="0">
                        <a:solidFill>
                          <a:srgbClr val="34495E"/>
                        </a:solidFill>
                        <a:effectLst/>
                        <a:latin typeface="Cambria" pitchFamily="18" charset="0"/>
                        <a:ea typeface="Cambria" pitchFamily="18" charset="0"/>
                      </a:endParaRPr>
                    </a:p>
                  </a:txBody>
                  <a:tcPr marL="0" marR="0" marT="0" marB="0" anchor="ctr"/>
                </a:tc>
                <a:tc>
                  <a:txBody>
                    <a:bodyPr/>
                    <a:lstStyle/>
                    <a:p>
                      <a:pPr algn="ctr" fontAlgn="b"/>
                      <a:r>
                        <a:rPr lang="en-IN" sz="2100" u="none" strike="noStrike">
                          <a:effectLst/>
                        </a:rPr>
                        <a:t> </a:t>
                      </a:r>
                      <a:endParaRPr lang="en-IN" sz="2100" b="0" i="0" u="none" strike="noStrike">
                        <a:solidFill>
                          <a:srgbClr val="000000"/>
                        </a:solidFill>
                        <a:effectLst/>
                        <a:latin typeface="Cambria" pitchFamily="18" charset="0"/>
                        <a:ea typeface="Cambria" pitchFamily="18" charset="0"/>
                      </a:endParaRPr>
                    </a:p>
                  </a:txBody>
                  <a:tcPr marL="0" marR="0" marT="0" marB="0" anchor="b"/>
                </a:tc>
                <a:tc>
                  <a:txBody>
                    <a:bodyPr/>
                    <a:lstStyle/>
                    <a:p>
                      <a:pPr algn="ctr" fontAlgn="ctr"/>
                      <a:r>
                        <a:rPr lang="en-IN" sz="2100" u="none" strike="noStrike">
                          <a:effectLst/>
                        </a:rPr>
                        <a:t>25%</a:t>
                      </a:r>
                      <a:endParaRPr lang="en-IN" sz="2100" b="0" i="0" u="none" strike="noStrike">
                        <a:solidFill>
                          <a:srgbClr val="34495E"/>
                        </a:solidFill>
                        <a:effectLst/>
                        <a:latin typeface="Cambria" pitchFamily="18" charset="0"/>
                        <a:ea typeface="Cambria" pitchFamily="18" charset="0"/>
                      </a:endParaRPr>
                    </a:p>
                  </a:txBody>
                  <a:tcPr marL="0" marR="0" marT="0" marB="0" anchor="ctr"/>
                </a:tc>
                <a:extLst>
                  <a:ext uri="{0D108BD9-81ED-4DB2-BD59-A6C34878D82A}">
                    <a16:rowId xmlns:a16="http://schemas.microsoft.com/office/drawing/2014/main" val="1365826517"/>
                  </a:ext>
                </a:extLst>
              </a:tr>
              <a:tr h="448050">
                <a:tc>
                  <a:txBody>
                    <a:bodyPr/>
                    <a:lstStyle/>
                    <a:p>
                      <a:pPr algn="ctr" fontAlgn="ctr"/>
                      <a:r>
                        <a:rPr lang="en-IN" sz="2100" u="none" strike="noStrike">
                          <a:effectLst/>
                        </a:rPr>
                        <a:t>Above Rs. 24,00,000</a:t>
                      </a:r>
                      <a:endParaRPr lang="en-IN" sz="2100" b="0" i="0" u="none" strike="noStrike">
                        <a:solidFill>
                          <a:srgbClr val="34495E"/>
                        </a:solidFill>
                        <a:effectLst/>
                        <a:latin typeface="Cambria" pitchFamily="18" charset="0"/>
                        <a:ea typeface="Cambria" pitchFamily="18" charset="0"/>
                      </a:endParaRPr>
                    </a:p>
                  </a:txBody>
                  <a:tcPr marL="0" marR="0" marT="0" marB="0" anchor="ctr"/>
                </a:tc>
                <a:tc>
                  <a:txBody>
                    <a:bodyPr/>
                    <a:lstStyle/>
                    <a:p>
                      <a:pPr algn="ctr" fontAlgn="ctr"/>
                      <a:r>
                        <a:rPr lang="en-IN" sz="2100" u="none" strike="noStrike" dirty="0">
                          <a:effectLst/>
                        </a:rPr>
                        <a:t>Above 15,00,000</a:t>
                      </a:r>
                      <a:endParaRPr lang="en-IN" sz="2100" b="0" i="0" u="none" strike="noStrike" dirty="0">
                        <a:solidFill>
                          <a:srgbClr val="34495E"/>
                        </a:solidFill>
                        <a:effectLst/>
                        <a:latin typeface="Cambria" pitchFamily="18" charset="0"/>
                        <a:ea typeface="Cambria" pitchFamily="18" charset="0"/>
                      </a:endParaRPr>
                    </a:p>
                  </a:txBody>
                  <a:tcPr marL="0" marR="0" marT="0" marB="0" anchor="ctr"/>
                </a:tc>
                <a:tc>
                  <a:txBody>
                    <a:bodyPr/>
                    <a:lstStyle/>
                    <a:p>
                      <a:pPr algn="ctr" fontAlgn="ctr"/>
                      <a:r>
                        <a:rPr lang="en-IN" sz="2100" u="none" strike="noStrike" dirty="0">
                          <a:effectLst/>
                        </a:rPr>
                        <a:t>30%</a:t>
                      </a:r>
                      <a:endParaRPr lang="en-IN" sz="2100" b="0" i="0" u="none" strike="noStrike" dirty="0">
                        <a:solidFill>
                          <a:srgbClr val="34495E"/>
                        </a:solidFill>
                        <a:effectLst/>
                        <a:latin typeface="Cambria" pitchFamily="18" charset="0"/>
                        <a:ea typeface="Cambria" pitchFamily="18" charset="0"/>
                      </a:endParaRPr>
                    </a:p>
                  </a:txBody>
                  <a:tcPr marL="0" marR="0" marT="0" marB="0" anchor="ctr"/>
                </a:tc>
                <a:extLst>
                  <a:ext uri="{0D108BD9-81ED-4DB2-BD59-A6C34878D82A}">
                    <a16:rowId xmlns:a16="http://schemas.microsoft.com/office/drawing/2014/main" val="4103014065"/>
                  </a:ext>
                </a:extLst>
              </a:tr>
            </a:tbl>
          </a:graphicData>
        </a:graphic>
      </p:graphicFrame>
      <p:sp>
        <p:nvSpPr>
          <p:cNvPr id="3" name="Title 2">
            <a:extLst>
              <a:ext uri="{FF2B5EF4-FFF2-40B4-BE49-F238E27FC236}">
                <a16:creationId xmlns:a16="http://schemas.microsoft.com/office/drawing/2014/main" id="{DAE44BFF-821B-363D-BA90-18CDEBE9FA7E}"/>
              </a:ext>
            </a:extLst>
          </p:cNvPr>
          <p:cNvSpPr>
            <a:spLocks noGrp="1"/>
          </p:cNvSpPr>
          <p:nvPr>
            <p:ph type="title"/>
          </p:nvPr>
        </p:nvSpPr>
        <p:spPr>
          <a:xfrm>
            <a:off x="381000" y="355600"/>
            <a:ext cx="8382000" cy="1054100"/>
          </a:xfrm>
        </p:spPr>
        <p:txBody>
          <a:bodyPr/>
          <a:lstStyle/>
          <a:p>
            <a:r>
              <a:rPr lang="en-IN" dirty="0">
                <a:latin typeface="Algerian" panose="04020705040A02060702" pitchFamily="82" charset="0"/>
              </a:rPr>
              <a:t>Income TAX Slab rates </a:t>
            </a:r>
          </a:p>
        </p:txBody>
      </p:sp>
    </p:spTree>
    <p:extLst>
      <p:ext uri="{BB962C8B-B14F-4D97-AF65-F5344CB8AC3E}">
        <p14:creationId xmlns:p14="http://schemas.microsoft.com/office/powerpoint/2010/main" val="31946798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1520" y="1719263"/>
            <a:ext cx="8712968" cy="4406900"/>
          </a:xfrm>
        </p:spPr>
        <p:txBody>
          <a:bodyPr>
            <a:noAutofit/>
          </a:bodyPr>
          <a:lstStyle/>
          <a:p>
            <a:r>
              <a:rPr lang="en-GB" sz="2100" dirty="0">
                <a:solidFill>
                  <a:schemeClr val="tx1"/>
                </a:solidFill>
                <a:latin typeface="Cambria" panose="02040503050406030204" pitchFamily="18" charset="0"/>
                <a:ea typeface="Cambria" panose="02040503050406030204" pitchFamily="18" charset="0"/>
              </a:rPr>
              <a:t>After the introduction of the new tax regime under section 115BAC, employees will be provided with an option to choose the tax regime, old or new tax regime, </a:t>
            </a:r>
            <a:r>
              <a:rPr lang="en-GB" sz="2100" b="1" dirty="0">
                <a:solidFill>
                  <a:schemeClr val="tx1"/>
                </a:solidFill>
                <a:latin typeface="Cambria" panose="02040503050406030204" pitchFamily="18" charset="0"/>
                <a:ea typeface="Cambria" panose="02040503050406030204" pitchFamily="18" charset="0"/>
              </a:rPr>
              <a:t>at the beginning of the financial year accordingly</a:t>
            </a:r>
            <a:r>
              <a:rPr lang="en-GB" sz="2100" dirty="0">
                <a:solidFill>
                  <a:schemeClr val="tx1"/>
                </a:solidFill>
                <a:latin typeface="Cambria" panose="02040503050406030204" pitchFamily="18" charset="0"/>
                <a:ea typeface="Cambria" panose="02040503050406030204" pitchFamily="18" charset="0"/>
              </a:rPr>
              <a:t>, the income tax shall be calculated on the total income after consideration of applicable exemptions, deductions etc.,</a:t>
            </a:r>
          </a:p>
          <a:p>
            <a:endParaRPr lang="en-GB" sz="2100" dirty="0">
              <a:solidFill>
                <a:schemeClr val="tx1"/>
              </a:solidFill>
              <a:latin typeface="Cambria" panose="02040503050406030204" pitchFamily="18" charset="0"/>
              <a:ea typeface="Cambria" panose="02040503050406030204" pitchFamily="18" charset="0"/>
            </a:endParaRPr>
          </a:p>
          <a:p>
            <a:r>
              <a:rPr lang="en-GB" sz="2100" dirty="0">
                <a:solidFill>
                  <a:schemeClr val="tx1"/>
                </a:solidFill>
                <a:latin typeface="Cambria" panose="02040503050406030204" pitchFamily="18" charset="0"/>
                <a:ea typeface="Cambria" panose="02040503050406030204" pitchFamily="18" charset="0"/>
              </a:rPr>
              <a:t>If the employee fails to choose the tax regime, the default tax regime shall be applied, and taxes shall be calculated. </a:t>
            </a:r>
          </a:p>
          <a:p>
            <a:r>
              <a:rPr lang="en-GB" sz="2100" dirty="0">
                <a:solidFill>
                  <a:schemeClr val="tx1"/>
                </a:solidFill>
                <a:latin typeface="Cambria" panose="02040503050406030204" pitchFamily="18" charset="0"/>
                <a:ea typeface="Cambria" panose="02040503050406030204" pitchFamily="18" charset="0"/>
              </a:rPr>
              <a:t>For FY 2023-24 and onwards, the </a:t>
            </a:r>
            <a:r>
              <a:rPr lang="en-GB" sz="2100" b="1" dirty="0">
                <a:solidFill>
                  <a:schemeClr val="tx1"/>
                </a:solidFill>
                <a:latin typeface="Cambria" panose="02040503050406030204" pitchFamily="18" charset="0"/>
                <a:ea typeface="Cambria" panose="02040503050406030204" pitchFamily="18" charset="0"/>
              </a:rPr>
              <a:t>new tax regime is the default tax regime.</a:t>
            </a:r>
            <a:endParaRPr lang="en-US" sz="2100" b="1" dirty="0">
              <a:solidFill>
                <a:schemeClr val="tx1"/>
              </a:solidFill>
              <a:latin typeface="Cambria" panose="02040503050406030204" pitchFamily="18" charset="0"/>
              <a:ea typeface="Cambria" panose="02040503050406030204" pitchFamily="18" charset="0"/>
            </a:endParaRPr>
          </a:p>
        </p:txBody>
      </p:sp>
      <p:sp>
        <p:nvSpPr>
          <p:cNvPr id="3" name="Title 2"/>
          <p:cNvSpPr>
            <a:spLocks noGrp="1"/>
          </p:cNvSpPr>
          <p:nvPr>
            <p:ph type="title"/>
          </p:nvPr>
        </p:nvSpPr>
        <p:spPr/>
        <p:txBody>
          <a:bodyPr/>
          <a:lstStyle/>
          <a:p>
            <a:r>
              <a:rPr lang="en-IN" dirty="0">
                <a:latin typeface="Algerian" pitchFamily="82" charset="0"/>
              </a:rPr>
              <a:t>Sec 192</a:t>
            </a:r>
            <a:endParaRPr lang="en-US" dirty="0">
              <a:latin typeface="Algerian" pitchFamily="82"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Annexure II of 24Q</a:t>
            </a:r>
          </a:p>
          <a:p>
            <a:r>
              <a:rPr lang="en-US" dirty="0"/>
              <a:t>Annexure II consists of a total breakup of the salary, any deductions to be claimed by the employee, his income from other sources, and house property and overall tax liability as calculated.</a:t>
            </a:r>
          </a:p>
          <a:p>
            <a:endParaRPr lang="en-US" b="1" dirty="0"/>
          </a:p>
          <a:p>
            <a:endParaRPr lang="en-US" b="1" dirty="0"/>
          </a:p>
          <a:p>
            <a:r>
              <a:rPr lang="en-US" b="1" dirty="0"/>
              <a:t>Annexure III of 24Q</a:t>
            </a:r>
          </a:p>
          <a:p>
            <a:r>
              <a:rPr lang="en-US" dirty="0"/>
              <a:t>Annexure III consists of a total breakup of pension and interest income paid or credited during the financial year,  his income from other sources, and house property and overall tax liability as calculated.</a:t>
            </a:r>
          </a:p>
          <a:p>
            <a:endParaRPr lang="en-US" dirty="0"/>
          </a:p>
        </p:txBody>
      </p:sp>
      <p:sp>
        <p:nvSpPr>
          <p:cNvPr id="3" name="Title 2"/>
          <p:cNvSpPr>
            <a:spLocks noGrp="1"/>
          </p:cNvSpPr>
          <p:nvPr>
            <p:ph type="title"/>
          </p:nvPr>
        </p:nvSpPr>
        <p:spPr/>
        <p:txBody>
          <a:bodyPr/>
          <a:lstStyle/>
          <a:p>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B0CDF57E-A6C8-D88B-C1B8-F4EB2F9909EE}"/>
              </a:ext>
            </a:extLst>
          </p:cNvPr>
          <p:cNvGraphicFramePr>
            <a:graphicFrameLocks noGrp="1"/>
          </p:cNvGraphicFramePr>
          <p:nvPr>
            <p:extLst>
              <p:ext uri="{D42A27DB-BD31-4B8C-83A1-F6EECF244321}">
                <p14:modId xmlns:p14="http://schemas.microsoft.com/office/powerpoint/2010/main" val="1072156216"/>
              </p:ext>
            </p:extLst>
          </p:nvPr>
        </p:nvGraphicFramePr>
        <p:xfrm>
          <a:off x="215516" y="260648"/>
          <a:ext cx="8712967" cy="6400800"/>
        </p:xfrm>
        <a:graphic>
          <a:graphicData uri="http://schemas.openxmlformats.org/drawingml/2006/table">
            <a:tbl>
              <a:tblPr>
                <a:tableStyleId>{2D5ABB26-0587-4C30-8999-92F81FD0307C}</a:tableStyleId>
              </a:tblPr>
              <a:tblGrid>
                <a:gridCol w="1116124">
                  <a:extLst>
                    <a:ext uri="{9D8B030D-6E8A-4147-A177-3AD203B41FA5}">
                      <a16:colId xmlns:a16="http://schemas.microsoft.com/office/drawing/2014/main" val="2350501070"/>
                    </a:ext>
                  </a:extLst>
                </a:gridCol>
                <a:gridCol w="2232248">
                  <a:extLst>
                    <a:ext uri="{9D8B030D-6E8A-4147-A177-3AD203B41FA5}">
                      <a16:colId xmlns:a16="http://schemas.microsoft.com/office/drawing/2014/main" val="930062388"/>
                    </a:ext>
                  </a:extLst>
                </a:gridCol>
                <a:gridCol w="2160240">
                  <a:extLst>
                    <a:ext uri="{9D8B030D-6E8A-4147-A177-3AD203B41FA5}">
                      <a16:colId xmlns:a16="http://schemas.microsoft.com/office/drawing/2014/main" val="1885793125"/>
                    </a:ext>
                  </a:extLst>
                </a:gridCol>
                <a:gridCol w="1944216">
                  <a:extLst>
                    <a:ext uri="{9D8B030D-6E8A-4147-A177-3AD203B41FA5}">
                      <a16:colId xmlns:a16="http://schemas.microsoft.com/office/drawing/2014/main" val="3974528863"/>
                    </a:ext>
                  </a:extLst>
                </a:gridCol>
                <a:gridCol w="1260139">
                  <a:extLst>
                    <a:ext uri="{9D8B030D-6E8A-4147-A177-3AD203B41FA5}">
                      <a16:colId xmlns:a16="http://schemas.microsoft.com/office/drawing/2014/main" val="3619609962"/>
                    </a:ext>
                  </a:extLst>
                </a:gridCol>
              </a:tblGrid>
              <a:tr h="561236">
                <a:tc>
                  <a:txBody>
                    <a:bodyPr/>
                    <a:lstStyle/>
                    <a:p>
                      <a:pPr algn="ctr" fontAlgn="t"/>
                      <a:r>
                        <a:rPr lang="en-IN" sz="2100" u="none" strike="noStrike" dirty="0">
                          <a:solidFill>
                            <a:schemeClr val="bg1"/>
                          </a:solidFill>
                          <a:effectLst/>
                        </a:rPr>
                        <a:t>Section</a:t>
                      </a:r>
                      <a:endParaRPr lang="en-IN" sz="2100" b="1" i="0" u="none" strike="noStrike" dirty="0">
                        <a:solidFill>
                          <a:schemeClr val="bg1"/>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u="none" strike="noStrike" dirty="0">
                          <a:solidFill>
                            <a:schemeClr val="bg1"/>
                          </a:solidFill>
                          <a:effectLst/>
                        </a:rPr>
                        <a:t>Nature of Payment</a:t>
                      </a:r>
                      <a:endParaRPr lang="en-IN" sz="2100" b="1" i="0" u="none" strike="noStrike" dirty="0">
                        <a:solidFill>
                          <a:schemeClr val="bg1"/>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GB" sz="2100" u="none" strike="noStrike" dirty="0">
                          <a:solidFill>
                            <a:schemeClr val="bg1"/>
                          </a:solidFill>
                          <a:effectLst/>
                        </a:rPr>
                        <a:t>Threshold Limit of Payment  For F.Y.2024-25</a:t>
                      </a:r>
                      <a:endParaRPr lang="en-GB" sz="2100" b="1" i="0" u="none" strike="noStrike" dirty="0">
                        <a:solidFill>
                          <a:schemeClr val="bg1"/>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GB" sz="2100" u="none" strike="noStrike" dirty="0">
                          <a:solidFill>
                            <a:schemeClr val="bg1"/>
                          </a:solidFill>
                          <a:effectLst/>
                        </a:rPr>
                        <a:t>Change in Threshold for F.Y.2025-26 if any</a:t>
                      </a:r>
                    </a:p>
                    <a:p>
                      <a:pPr algn="ctr" fontAlgn="t"/>
                      <a:endParaRPr lang="en-GB" sz="2100" b="1" i="0" u="none" strike="noStrike" dirty="0">
                        <a:solidFill>
                          <a:schemeClr val="bg1"/>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u="none" strike="noStrike" dirty="0">
                          <a:solidFill>
                            <a:schemeClr val="bg1"/>
                          </a:solidFill>
                          <a:effectLst/>
                        </a:rPr>
                        <a:t>Rates</a:t>
                      </a:r>
                      <a:endParaRPr lang="en-IN" sz="2100" b="1" i="0" u="none" strike="noStrike" dirty="0">
                        <a:solidFill>
                          <a:schemeClr val="bg1"/>
                        </a:solidFill>
                        <a:effectLst/>
                        <a:latin typeface="Cambria" panose="02040503050406030204" pitchFamily="18" charset="0"/>
                        <a:ea typeface="Cambria" panose="02040503050406030204" pitchFamily="18" charset="0"/>
                      </a:endParaRPr>
                    </a:p>
                  </a:txBody>
                  <a:tcPr marL="0" marR="0" marT="0" marB="0"/>
                </a:tc>
                <a:extLst>
                  <a:ext uri="{0D108BD9-81ED-4DB2-BD59-A6C34878D82A}">
                    <a16:rowId xmlns:a16="http://schemas.microsoft.com/office/drawing/2014/main" val="2348019982"/>
                  </a:ext>
                </a:extLst>
              </a:tr>
              <a:tr h="193760">
                <a:tc rowSpan="2">
                  <a:txBody>
                    <a:bodyPr/>
                    <a:lstStyle/>
                    <a:p>
                      <a:pPr algn="ctr" fontAlgn="t"/>
                      <a:r>
                        <a:rPr lang="en-IN" sz="2100" b="0" u="none" strike="noStrike" dirty="0">
                          <a:effectLst/>
                        </a:rPr>
                        <a:t>193</a:t>
                      </a:r>
                      <a:endParaRPr lang="en-IN"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tc rowSpan="2">
                  <a:txBody>
                    <a:bodyPr/>
                    <a:lstStyle/>
                    <a:p>
                      <a:pPr algn="l" fontAlgn="t"/>
                      <a:r>
                        <a:rPr lang="en-GB" sz="2100" b="0" u="none" strike="noStrike" dirty="0">
                          <a:effectLst/>
                        </a:rPr>
                        <a:t>Interest on Securities (including Listed Debentures)</a:t>
                      </a:r>
                      <a:endParaRPr lang="en-GB"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b="0" u="none" strike="noStrike">
                          <a:effectLst/>
                        </a:rPr>
                        <a:t>Rs. 5,000</a:t>
                      </a:r>
                      <a:endParaRPr lang="en-IN" sz="2100" b="0" i="0" u="none" strike="noStrike">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b="0" u="none" strike="noStrike" dirty="0">
                          <a:effectLst/>
                        </a:rPr>
                        <a:t>Rs. 10,000</a:t>
                      </a:r>
                      <a:endParaRPr lang="en-IN"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tc rowSpan="2">
                  <a:txBody>
                    <a:bodyPr/>
                    <a:lstStyle/>
                    <a:p>
                      <a:pPr algn="ctr" fontAlgn="t"/>
                      <a:r>
                        <a:rPr lang="en-IN" sz="2100" b="0" u="none" strike="noStrike">
                          <a:effectLst/>
                        </a:rPr>
                        <a:t>10%</a:t>
                      </a:r>
                      <a:endParaRPr lang="en-IN" sz="2100" b="0" i="0" u="none" strike="noStrike">
                        <a:solidFill>
                          <a:srgbClr val="444444"/>
                        </a:solidFill>
                        <a:effectLst/>
                        <a:latin typeface="Cambria" panose="02040503050406030204" pitchFamily="18" charset="0"/>
                        <a:ea typeface="Cambria" panose="02040503050406030204" pitchFamily="18" charset="0"/>
                      </a:endParaRPr>
                    </a:p>
                  </a:txBody>
                  <a:tcPr marL="0" marR="0" marT="0" marB="0"/>
                </a:tc>
                <a:extLst>
                  <a:ext uri="{0D108BD9-81ED-4DB2-BD59-A6C34878D82A}">
                    <a16:rowId xmlns:a16="http://schemas.microsoft.com/office/drawing/2014/main" val="2214634577"/>
                  </a:ext>
                </a:extLst>
              </a:tr>
              <a:tr h="561236">
                <a:tc vMerge="1">
                  <a:txBody>
                    <a:bodyPr/>
                    <a:lstStyle/>
                    <a:p>
                      <a:endParaRPr lang="en-IN"/>
                    </a:p>
                  </a:txBody>
                  <a:tcPr/>
                </a:tc>
                <a:tc vMerge="1">
                  <a:txBody>
                    <a:bodyPr/>
                    <a:lstStyle/>
                    <a:p>
                      <a:endParaRPr lang="en-IN"/>
                    </a:p>
                  </a:txBody>
                  <a:tcPr/>
                </a:tc>
                <a:tc>
                  <a:txBody>
                    <a:bodyPr/>
                    <a:lstStyle/>
                    <a:p>
                      <a:pPr algn="ctr" fontAlgn="t"/>
                      <a:r>
                        <a:rPr lang="en-GB" sz="2100" b="0" u="none" strike="noStrike" dirty="0">
                          <a:effectLst/>
                        </a:rPr>
                        <a:t>(Rs. 10,000 on 8% Savings (Taxable) Bonds, 2003)</a:t>
                      </a:r>
                    </a:p>
                    <a:p>
                      <a:pPr algn="ctr" fontAlgn="t"/>
                      <a:r>
                        <a:rPr lang="en-GB" sz="2100" b="0" u="none" strike="noStrike" dirty="0">
                          <a:effectLst/>
                        </a:rPr>
                        <a:t> </a:t>
                      </a:r>
                      <a:endParaRPr lang="en-GB"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b"/>
                      <a:endParaRPr lang="en-IN" sz="2100" b="0" i="0" u="none" strike="noStrike" dirty="0">
                        <a:solidFill>
                          <a:srgbClr val="000000"/>
                        </a:solidFill>
                        <a:effectLst/>
                        <a:latin typeface="Cambria" panose="02040503050406030204" pitchFamily="18" charset="0"/>
                        <a:ea typeface="Cambria" panose="02040503050406030204" pitchFamily="18" charset="0"/>
                      </a:endParaRPr>
                    </a:p>
                  </a:txBody>
                  <a:tcPr marL="0" marR="0" marT="0" marB="0" anchor="b"/>
                </a:tc>
                <a:tc vMerge="1">
                  <a:txBody>
                    <a:bodyPr/>
                    <a:lstStyle/>
                    <a:p>
                      <a:endParaRPr lang="en-IN"/>
                    </a:p>
                  </a:txBody>
                  <a:tcPr/>
                </a:tc>
                <a:extLst>
                  <a:ext uri="{0D108BD9-81ED-4DB2-BD59-A6C34878D82A}">
                    <a16:rowId xmlns:a16="http://schemas.microsoft.com/office/drawing/2014/main" val="539030020"/>
                  </a:ext>
                </a:extLst>
              </a:tr>
              <a:tr h="193760">
                <a:tc>
                  <a:txBody>
                    <a:bodyPr/>
                    <a:lstStyle/>
                    <a:p>
                      <a:pPr algn="ctr" fontAlgn="t"/>
                      <a:r>
                        <a:rPr lang="en-IN" sz="2100" b="0" u="none" strike="noStrike" dirty="0">
                          <a:effectLst/>
                        </a:rPr>
                        <a:t>194</a:t>
                      </a:r>
                      <a:endParaRPr lang="en-IN"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l" fontAlgn="t"/>
                      <a:r>
                        <a:rPr lang="en-IN" sz="2100" b="0" u="none" strike="noStrike">
                          <a:effectLst/>
                        </a:rPr>
                        <a:t>Dividend</a:t>
                      </a:r>
                      <a:endParaRPr lang="en-IN" sz="2100" b="0" i="0" u="none" strike="noStrike">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b="0" u="none" strike="noStrike" dirty="0">
                          <a:effectLst/>
                        </a:rPr>
                        <a:t>Rs. 5,000</a:t>
                      </a:r>
                      <a:endParaRPr lang="en-IN"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b="0" u="none" strike="noStrike">
                          <a:effectLst/>
                        </a:rPr>
                        <a:t>Rs. 10,000</a:t>
                      </a:r>
                      <a:endParaRPr lang="en-IN" sz="2100" b="0" i="0" u="none" strike="noStrike">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b="0" u="none" strike="noStrike" dirty="0">
                          <a:effectLst/>
                        </a:rPr>
                        <a:t>10%</a:t>
                      </a:r>
                      <a:endParaRPr lang="en-IN"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extLst>
                  <a:ext uri="{0D108BD9-81ED-4DB2-BD59-A6C34878D82A}">
                    <a16:rowId xmlns:a16="http://schemas.microsoft.com/office/drawing/2014/main" val="1740660951"/>
                  </a:ext>
                </a:extLst>
              </a:tr>
              <a:tr h="748314">
                <a:tc>
                  <a:txBody>
                    <a:bodyPr/>
                    <a:lstStyle/>
                    <a:p>
                      <a:pPr algn="ctr" fontAlgn="t"/>
                      <a:r>
                        <a:rPr lang="en-IN" sz="2100" b="0" u="none" strike="noStrike">
                          <a:effectLst/>
                        </a:rPr>
                        <a:t>194A</a:t>
                      </a:r>
                      <a:endParaRPr lang="en-IN" sz="2100" b="0" i="0" u="none" strike="noStrike">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l" fontAlgn="t"/>
                      <a:r>
                        <a:rPr lang="en-GB" sz="2100" b="0" u="none" strike="noStrike" dirty="0">
                          <a:effectLst/>
                        </a:rPr>
                        <a:t>Interest (Other than on Securities) by a Banking Company/ Post Office </a:t>
                      </a:r>
                      <a:endParaRPr lang="en-GB"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GB" sz="2100" b="0" u="none" strike="noStrike" dirty="0">
                          <a:effectLst/>
                        </a:rPr>
                        <a:t> Senior citizen : </a:t>
                      </a:r>
                      <a:br>
                        <a:rPr lang="en-GB" sz="2100" b="0" u="none" strike="noStrike" dirty="0">
                          <a:effectLst/>
                        </a:rPr>
                      </a:br>
                      <a:r>
                        <a:rPr lang="en-GB" sz="2100" b="0" u="none" strike="noStrike" dirty="0">
                          <a:effectLst/>
                        </a:rPr>
                        <a:t>Rs. 50,000 p.a.                    </a:t>
                      </a:r>
                      <a:br>
                        <a:rPr lang="en-GB" sz="2100" b="0" u="none" strike="noStrike" dirty="0">
                          <a:effectLst/>
                        </a:rPr>
                      </a:br>
                      <a:r>
                        <a:rPr lang="en-GB" sz="2100" b="0" u="none" strike="noStrike" dirty="0">
                          <a:effectLst/>
                        </a:rPr>
                        <a:t>Others : Rs. 40,000 p.a.</a:t>
                      </a:r>
                      <a:endParaRPr lang="en-GB"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GB" sz="2100" b="0" u="none" strike="noStrike" dirty="0">
                          <a:effectLst/>
                        </a:rPr>
                        <a:t> Senior citizen : Rs. 1,00,000 p.a.                    </a:t>
                      </a:r>
                      <a:br>
                        <a:rPr lang="en-GB" sz="2100" b="0" u="none" strike="noStrike" dirty="0">
                          <a:effectLst/>
                        </a:rPr>
                      </a:br>
                      <a:r>
                        <a:rPr lang="en-GB" sz="2100" b="0" u="none" strike="noStrike" dirty="0">
                          <a:effectLst/>
                        </a:rPr>
                        <a:t>Others : Rs. 50,000 p.a.</a:t>
                      </a:r>
                      <a:br>
                        <a:rPr lang="en-GB" sz="2100" b="0" u="none" strike="noStrike" dirty="0">
                          <a:effectLst/>
                        </a:rPr>
                      </a:br>
                      <a:endParaRPr lang="en-GB"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b="0" u="none" strike="noStrike" dirty="0">
                          <a:effectLst/>
                        </a:rPr>
                        <a:t>10%</a:t>
                      </a:r>
                      <a:endParaRPr lang="en-IN"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extLst>
                  <a:ext uri="{0D108BD9-81ED-4DB2-BD59-A6C34878D82A}">
                    <a16:rowId xmlns:a16="http://schemas.microsoft.com/office/drawing/2014/main" val="3875283295"/>
                  </a:ext>
                </a:extLst>
              </a:tr>
              <a:tr h="420927">
                <a:tc>
                  <a:txBody>
                    <a:bodyPr/>
                    <a:lstStyle/>
                    <a:p>
                      <a:pPr algn="ctr" fontAlgn="t"/>
                      <a:r>
                        <a:rPr lang="en-IN" sz="2100" b="0" u="none" strike="noStrike" dirty="0">
                          <a:effectLst/>
                        </a:rPr>
                        <a:t>194A</a:t>
                      </a:r>
                      <a:endParaRPr lang="en-IN"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l" fontAlgn="t"/>
                      <a:r>
                        <a:rPr lang="en-GB" sz="2100" b="0" u="none" strike="noStrike" dirty="0">
                          <a:effectLst/>
                        </a:rPr>
                        <a:t>Interest (Other than on Securities) by others</a:t>
                      </a:r>
                      <a:endParaRPr lang="en-GB"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b="0" u="none" strike="noStrike" dirty="0">
                          <a:effectLst/>
                        </a:rPr>
                        <a:t>Rs. 5,000 p.a.</a:t>
                      </a:r>
                      <a:endParaRPr lang="en-IN"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b="0" u="none" strike="noStrike" dirty="0">
                          <a:effectLst/>
                        </a:rPr>
                        <a:t>Rs. 10,000 p.a.</a:t>
                      </a:r>
                      <a:endParaRPr lang="en-IN"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b="0" u="none" strike="noStrike" dirty="0">
                          <a:effectLst/>
                        </a:rPr>
                        <a:t>10%</a:t>
                      </a:r>
                      <a:endParaRPr lang="en-IN"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extLst>
                  <a:ext uri="{0D108BD9-81ED-4DB2-BD59-A6C34878D82A}">
                    <a16:rowId xmlns:a16="http://schemas.microsoft.com/office/drawing/2014/main" val="3125199174"/>
                  </a:ext>
                </a:extLst>
              </a:tr>
            </a:tbl>
          </a:graphicData>
        </a:graphic>
      </p:graphicFrame>
    </p:spTree>
    <p:extLst>
      <p:ext uri="{BB962C8B-B14F-4D97-AF65-F5344CB8AC3E}">
        <p14:creationId xmlns:p14="http://schemas.microsoft.com/office/powerpoint/2010/main" val="42914467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933BF9C0-3C6B-46C6-0715-022D5DF0DE84}"/>
              </a:ext>
            </a:extLst>
          </p:cNvPr>
          <p:cNvGraphicFramePr>
            <a:graphicFrameLocks noGrp="1"/>
          </p:cNvGraphicFramePr>
          <p:nvPr>
            <p:extLst>
              <p:ext uri="{D42A27DB-BD31-4B8C-83A1-F6EECF244321}">
                <p14:modId xmlns:p14="http://schemas.microsoft.com/office/powerpoint/2010/main" val="1648296647"/>
              </p:ext>
            </p:extLst>
          </p:nvPr>
        </p:nvGraphicFramePr>
        <p:xfrm>
          <a:off x="179512" y="188640"/>
          <a:ext cx="8712968" cy="5976745"/>
        </p:xfrm>
        <a:graphic>
          <a:graphicData uri="http://schemas.openxmlformats.org/drawingml/2006/table">
            <a:tbl>
              <a:tblPr>
                <a:tableStyleId>{2D5ABB26-0587-4C30-8999-92F81FD0307C}</a:tableStyleId>
              </a:tblPr>
              <a:tblGrid>
                <a:gridCol w="1224136">
                  <a:extLst>
                    <a:ext uri="{9D8B030D-6E8A-4147-A177-3AD203B41FA5}">
                      <a16:colId xmlns:a16="http://schemas.microsoft.com/office/drawing/2014/main" val="1296993193"/>
                    </a:ext>
                  </a:extLst>
                </a:gridCol>
                <a:gridCol w="2160240">
                  <a:extLst>
                    <a:ext uri="{9D8B030D-6E8A-4147-A177-3AD203B41FA5}">
                      <a16:colId xmlns:a16="http://schemas.microsoft.com/office/drawing/2014/main" val="2698133347"/>
                    </a:ext>
                  </a:extLst>
                </a:gridCol>
                <a:gridCol w="2232248">
                  <a:extLst>
                    <a:ext uri="{9D8B030D-6E8A-4147-A177-3AD203B41FA5}">
                      <a16:colId xmlns:a16="http://schemas.microsoft.com/office/drawing/2014/main" val="893743311"/>
                    </a:ext>
                  </a:extLst>
                </a:gridCol>
                <a:gridCol w="1656184">
                  <a:extLst>
                    <a:ext uri="{9D8B030D-6E8A-4147-A177-3AD203B41FA5}">
                      <a16:colId xmlns:a16="http://schemas.microsoft.com/office/drawing/2014/main" val="3032952050"/>
                    </a:ext>
                  </a:extLst>
                </a:gridCol>
                <a:gridCol w="1440160">
                  <a:extLst>
                    <a:ext uri="{9D8B030D-6E8A-4147-A177-3AD203B41FA5}">
                      <a16:colId xmlns:a16="http://schemas.microsoft.com/office/drawing/2014/main" val="4080962340"/>
                    </a:ext>
                  </a:extLst>
                </a:gridCol>
              </a:tblGrid>
              <a:tr h="1660207">
                <a:tc>
                  <a:txBody>
                    <a:bodyPr/>
                    <a:lstStyle/>
                    <a:p>
                      <a:pPr algn="ctr" fontAlgn="t"/>
                      <a:r>
                        <a:rPr lang="en-IN" sz="2100" u="none" strike="noStrike" dirty="0">
                          <a:solidFill>
                            <a:schemeClr val="bg1"/>
                          </a:solidFill>
                          <a:effectLst/>
                        </a:rPr>
                        <a:t>Section</a:t>
                      </a:r>
                      <a:endParaRPr lang="en-IN" sz="2100" b="1" i="0" u="none" strike="noStrike" dirty="0">
                        <a:solidFill>
                          <a:schemeClr val="bg1"/>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u="none" strike="noStrike" dirty="0">
                          <a:solidFill>
                            <a:schemeClr val="bg1"/>
                          </a:solidFill>
                          <a:effectLst/>
                        </a:rPr>
                        <a:t>Nature of Payment</a:t>
                      </a:r>
                      <a:endParaRPr lang="en-IN" sz="2100" b="1" i="0" u="none" strike="noStrike" dirty="0">
                        <a:solidFill>
                          <a:schemeClr val="bg1"/>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GB" sz="2100" u="none" strike="noStrike">
                          <a:solidFill>
                            <a:schemeClr val="bg1"/>
                          </a:solidFill>
                          <a:effectLst/>
                        </a:rPr>
                        <a:t>Threshold Limit of Payment  For F.Y.2024-25</a:t>
                      </a:r>
                      <a:endParaRPr lang="en-GB" sz="2100" b="1" i="0" u="none" strike="noStrike">
                        <a:solidFill>
                          <a:schemeClr val="bg1"/>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GB" sz="2100" u="none" strike="noStrike" dirty="0">
                          <a:solidFill>
                            <a:schemeClr val="bg1"/>
                          </a:solidFill>
                          <a:effectLst/>
                        </a:rPr>
                        <a:t>Change in Threshold F.Y.2025-26 if any</a:t>
                      </a:r>
                      <a:endParaRPr lang="en-GB" sz="2100" b="1" i="0" u="none" strike="noStrike" dirty="0">
                        <a:solidFill>
                          <a:schemeClr val="bg1"/>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u="none" strike="noStrike" dirty="0">
                          <a:solidFill>
                            <a:schemeClr val="bg1"/>
                          </a:solidFill>
                          <a:effectLst/>
                        </a:rPr>
                        <a:t>Rates</a:t>
                      </a:r>
                      <a:endParaRPr lang="en-IN" sz="2100" b="1" i="0" u="none" strike="noStrike" dirty="0">
                        <a:solidFill>
                          <a:schemeClr val="bg1"/>
                        </a:solidFill>
                        <a:effectLst/>
                        <a:latin typeface="Cambria" panose="02040503050406030204" pitchFamily="18" charset="0"/>
                        <a:ea typeface="Cambria" panose="02040503050406030204" pitchFamily="18" charset="0"/>
                      </a:endParaRPr>
                    </a:p>
                  </a:txBody>
                  <a:tcPr marL="0" marR="0" marT="0" marB="0"/>
                </a:tc>
                <a:extLst>
                  <a:ext uri="{0D108BD9-81ED-4DB2-BD59-A6C34878D82A}">
                    <a16:rowId xmlns:a16="http://schemas.microsoft.com/office/drawing/2014/main" val="161513097"/>
                  </a:ext>
                </a:extLst>
              </a:tr>
              <a:tr h="2988372">
                <a:tc>
                  <a:txBody>
                    <a:bodyPr/>
                    <a:lstStyle/>
                    <a:p>
                      <a:pPr algn="ctr" fontAlgn="t"/>
                      <a:r>
                        <a:rPr lang="en-IN" sz="2100" u="none" strike="noStrike">
                          <a:effectLst/>
                        </a:rPr>
                        <a:t>194B</a:t>
                      </a:r>
                      <a:endParaRPr lang="en-IN" sz="2100" b="1" i="0" u="none" strike="noStrike">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l" fontAlgn="t"/>
                      <a:r>
                        <a:rPr lang="en-GB" sz="2100" u="none" strike="noStrike">
                          <a:effectLst/>
                        </a:rPr>
                        <a:t>Winning from Lotteries &amp; Cross Word Puzzles, Card games and other games on any sort (Other than winning from online Games)</a:t>
                      </a:r>
                      <a:endParaRPr lang="en-GB" sz="2100" b="0" i="0" u="none" strike="noStrike">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u="none" strike="noStrike">
                          <a:effectLst/>
                        </a:rPr>
                        <a:t>Rs. 10,000 p.a.</a:t>
                      </a:r>
                      <a:endParaRPr lang="en-IN" sz="2100" b="0" i="0" u="none" strike="noStrike">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l" fontAlgn="b"/>
                      <a:endParaRPr lang="en-GB" sz="2100" b="0" i="0" u="none" strike="noStrike" dirty="0">
                        <a:solidFill>
                          <a:srgbClr val="000000"/>
                        </a:solidFill>
                        <a:effectLst/>
                        <a:latin typeface="Cambria" panose="02040503050406030204" pitchFamily="18" charset="0"/>
                        <a:ea typeface="Cambria" panose="02040503050406030204" pitchFamily="18" charset="0"/>
                      </a:endParaRPr>
                    </a:p>
                  </a:txBody>
                  <a:tcPr marL="0" marR="0" marT="0" marB="0" anchor="b"/>
                </a:tc>
                <a:tc>
                  <a:txBody>
                    <a:bodyPr/>
                    <a:lstStyle/>
                    <a:p>
                      <a:pPr algn="ctr" fontAlgn="t"/>
                      <a:r>
                        <a:rPr lang="en-IN" sz="2100" u="none" strike="noStrike">
                          <a:effectLst/>
                        </a:rPr>
                        <a:t>30%</a:t>
                      </a:r>
                      <a:endParaRPr lang="en-IN" sz="2100" b="0" i="0" u="none" strike="noStrike">
                        <a:solidFill>
                          <a:srgbClr val="444444"/>
                        </a:solidFill>
                        <a:effectLst/>
                        <a:latin typeface="Cambria" panose="02040503050406030204" pitchFamily="18" charset="0"/>
                        <a:ea typeface="Cambria" panose="02040503050406030204" pitchFamily="18" charset="0"/>
                      </a:endParaRPr>
                    </a:p>
                  </a:txBody>
                  <a:tcPr marL="0" marR="0" marT="0" marB="0"/>
                </a:tc>
                <a:extLst>
                  <a:ext uri="{0D108BD9-81ED-4DB2-BD59-A6C34878D82A}">
                    <a16:rowId xmlns:a16="http://schemas.microsoft.com/office/drawing/2014/main" val="675501346"/>
                  </a:ext>
                </a:extLst>
              </a:tr>
              <a:tr h="664083">
                <a:tc>
                  <a:txBody>
                    <a:bodyPr/>
                    <a:lstStyle/>
                    <a:p>
                      <a:pPr algn="ctr" fontAlgn="t"/>
                      <a:r>
                        <a:rPr lang="en-IN" sz="2100" u="none" strike="noStrike">
                          <a:effectLst/>
                        </a:rPr>
                        <a:t>194BA</a:t>
                      </a:r>
                      <a:endParaRPr lang="en-IN" sz="2100" b="1" i="0" u="none" strike="noStrike">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l" fontAlgn="t"/>
                      <a:r>
                        <a:rPr lang="en-IN" sz="2100" u="none" strike="noStrike">
                          <a:effectLst/>
                        </a:rPr>
                        <a:t>Winning From Online Games </a:t>
                      </a:r>
                      <a:endParaRPr lang="en-IN" sz="2100" b="0" i="0" u="none" strike="noStrike">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u="none" strike="noStrike">
                          <a:effectLst/>
                        </a:rPr>
                        <a:t>No Limit</a:t>
                      </a:r>
                      <a:endParaRPr lang="en-IN" sz="2100" b="0" i="0" u="none" strike="noStrike">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u="none" strike="noStrike">
                          <a:effectLst/>
                        </a:rPr>
                        <a:t> </a:t>
                      </a:r>
                      <a:endParaRPr lang="en-IN" sz="2100" b="0" i="0" u="none" strike="noStrike">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u="none" strike="noStrike">
                          <a:effectLst/>
                        </a:rPr>
                        <a:t>30%</a:t>
                      </a:r>
                      <a:endParaRPr lang="en-IN" sz="2100" b="0" i="0" u="none" strike="noStrike">
                        <a:solidFill>
                          <a:srgbClr val="444444"/>
                        </a:solidFill>
                        <a:effectLst/>
                        <a:latin typeface="Cambria" panose="02040503050406030204" pitchFamily="18" charset="0"/>
                        <a:ea typeface="Cambria" panose="02040503050406030204" pitchFamily="18" charset="0"/>
                      </a:endParaRPr>
                    </a:p>
                  </a:txBody>
                  <a:tcPr marL="0" marR="0" marT="0" marB="0"/>
                </a:tc>
                <a:extLst>
                  <a:ext uri="{0D108BD9-81ED-4DB2-BD59-A6C34878D82A}">
                    <a16:rowId xmlns:a16="http://schemas.microsoft.com/office/drawing/2014/main" val="2441791147"/>
                  </a:ext>
                </a:extLst>
              </a:tr>
              <a:tr h="664083">
                <a:tc>
                  <a:txBody>
                    <a:bodyPr/>
                    <a:lstStyle/>
                    <a:p>
                      <a:pPr algn="ctr" fontAlgn="t"/>
                      <a:r>
                        <a:rPr lang="en-IN" sz="2100" u="none" strike="noStrike">
                          <a:effectLst/>
                        </a:rPr>
                        <a:t>194BB</a:t>
                      </a:r>
                      <a:endParaRPr lang="en-IN" sz="2100" b="1" i="0" u="none" strike="noStrike">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l" fontAlgn="t"/>
                      <a:r>
                        <a:rPr lang="en-IN" sz="2100" u="none" strike="noStrike">
                          <a:effectLst/>
                        </a:rPr>
                        <a:t>Winnings from horse races</a:t>
                      </a:r>
                      <a:endParaRPr lang="en-IN" sz="2100" b="0" i="0" u="none" strike="noStrike">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u="none" strike="noStrike">
                          <a:effectLst/>
                        </a:rPr>
                        <a:t>Rs. 10,000 p.a.</a:t>
                      </a:r>
                      <a:endParaRPr lang="en-IN" sz="2100" b="0" i="0" u="none" strike="noStrike">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u="none" strike="noStrike">
                          <a:effectLst/>
                        </a:rPr>
                        <a:t> </a:t>
                      </a:r>
                      <a:endParaRPr lang="en-IN" sz="2100" b="0" i="0" u="none" strike="noStrike">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u="none" strike="noStrike" dirty="0">
                          <a:effectLst/>
                        </a:rPr>
                        <a:t>30%</a:t>
                      </a:r>
                      <a:endParaRPr lang="en-IN"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extLst>
                  <a:ext uri="{0D108BD9-81ED-4DB2-BD59-A6C34878D82A}">
                    <a16:rowId xmlns:a16="http://schemas.microsoft.com/office/drawing/2014/main" val="2940261646"/>
                  </a:ext>
                </a:extLst>
              </a:tr>
            </a:tbl>
          </a:graphicData>
        </a:graphic>
      </p:graphicFrame>
    </p:spTree>
    <p:extLst>
      <p:ext uri="{BB962C8B-B14F-4D97-AF65-F5344CB8AC3E}">
        <p14:creationId xmlns:p14="http://schemas.microsoft.com/office/powerpoint/2010/main" val="19978995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A7A30B11-F0B5-45F7-FD8D-65560B3161F1}"/>
              </a:ext>
            </a:extLst>
          </p:cNvPr>
          <p:cNvGraphicFramePr>
            <a:graphicFrameLocks noGrp="1"/>
          </p:cNvGraphicFramePr>
          <p:nvPr>
            <p:extLst>
              <p:ext uri="{D42A27DB-BD31-4B8C-83A1-F6EECF244321}">
                <p14:modId xmlns:p14="http://schemas.microsoft.com/office/powerpoint/2010/main" val="3394282071"/>
              </p:ext>
            </p:extLst>
          </p:nvPr>
        </p:nvGraphicFramePr>
        <p:xfrm>
          <a:off x="251520" y="332656"/>
          <a:ext cx="8712967" cy="6080760"/>
        </p:xfrm>
        <a:graphic>
          <a:graphicData uri="http://schemas.openxmlformats.org/drawingml/2006/table">
            <a:tbl>
              <a:tblPr>
                <a:tableStyleId>{2D5ABB26-0587-4C30-8999-92F81FD0307C}</a:tableStyleId>
              </a:tblPr>
              <a:tblGrid>
                <a:gridCol w="1034332">
                  <a:extLst>
                    <a:ext uri="{9D8B030D-6E8A-4147-A177-3AD203B41FA5}">
                      <a16:colId xmlns:a16="http://schemas.microsoft.com/office/drawing/2014/main" val="3981719340"/>
                    </a:ext>
                  </a:extLst>
                </a:gridCol>
                <a:gridCol w="1500198">
                  <a:extLst>
                    <a:ext uri="{9D8B030D-6E8A-4147-A177-3AD203B41FA5}">
                      <a16:colId xmlns:a16="http://schemas.microsoft.com/office/drawing/2014/main" val="3282738654"/>
                    </a:ext>
                  </a:extLst>
                </a:gridCol>
                <a:gridCol w="2071702">
                  <a:extLst>
                    <a:ext uri="{9D8B030D-6E8A-4147-A177-3AD203B41FA5}">
                      <a16:colId xmlns:a16="http://schemas.microsoft.com/office/drawing/2014/main" val="4163349925"/>
                    </a:ext>
                  </a:extLst>
                </a:gridCol>
                <a:gridCol w="2155448">
                  <a:extLst>
                    <a:ext uri="{9D8B030D-6E8A-4147-A177-3AD203B41FA5}">
                      <a16:colId xmlns:a16="http://schemas.microsoft.com/office/drawing/2014/main" val="2363481834"/>
                    </a:ext>
                  </a:extLst>
                </a:gridCol>
                <a:gridCol w="1951287">
                  <a:extLst>
                    <a:ext uri="{9D8B030D-6E8A-4147-A177-3AD203B41FA5}">
                      <a16:colId xmlns:a16="http://schemas.microsoft.com/office/drawing/2014/main" val="767789439"/>
                    </a:ext>
                  </a:extLst>
                </a:gridCol>
              </a:tblGrid>
              <a:tr h="561236">
                <a:tc>
                  <a:txBody>
                    <a:bodyPr/>
                    <a:lstStyle/>
                    <a:p>
                      <a:pPr algn="ctr" fontAlgn="t"/>
                      <a:r>
                        <a:rPr lang="en-IN" sz="2100" b="1" u="none" strike="noStrike" dirty="0">
                          <a:solidFill>
                            <a:schemeClr val="bg1"/>
                          </a:solidFill>
                          <a:effectLst/>
                          <a:latin typeface="Cambria" panose="02040503050406030204" pitchFamily="18" charset="0"/>
                          <a:ea typeface="Cambria" panose="02040503050406030204" pitchFamily="18" charset="0"/>
                        </a:rPr>
                        <a:t>Section</a:t>
                      </a:r>
                      <a:endParaRPr lang="en-IN" sz="2100" b="1" i="0" u="none" strike="noStrike" dirty="0">
                        <a:solidFill>
                          <a:schemeClr val="bg1"/>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b="1" u="none" strike="noStrike">
                          <a:solidFill>
                            <a:schemeClr val="bg1"/>
                          </a:solidFill>
                          <a:effectLst/>
                          <a:latin typeface="Cambria" panose="02040503050406030204" pitchFamily="18" charset="0"/>
                          <a:ea typeface="Cambria" panose="02040503050406030204" pitchFamily="18" charset="0"/>
                        </a:rPr>
                        <a:t>Nature of Payment</a:t>
                      </a:r>
                      <a:endParaRPr lang="en-IN" sz="2100" b="1" i="0" u="none" strike="noStrike">
                        <a:solidFill>
                          <a:schemeClr val="bg1"/>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GB" sz="2100" b="1" u="none" strike="noStrike">
                          <a:solidFill>
                            <a:schemeClr val="bg1"/>
                          </a:solidFill>
                          <a:effectLst/>
                          <a:latin typeface="Cambria" panose="02040503050406030204" pitchFamily="18" charset="0"/>
                          <a:ea typeface="Cambria" panose="02040503050406030204" pitchFamily="18" charset="0"/>
                        </a:rPr>
                        <a:t>Threshold Limit of Payment  For F.Y.2024-25</a:t>
                      </a:r>
                      <a:endParaRPr lang="en-GB" sz="2100" b="1" i="0" u="none" strike="noStrike">
                        <a:solidFill>
                          <a:schemeClr val="bg1"/>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GB" sz="2100" b="1" u="none" strike="noStrike" dirty="0">
                          <a:solidFill>
                            <a:schemeClr val="bg1"/>
                          </a:solidFill>
                          <a:effectLst/>
                          <a:latin typeface="Cambria" panose="02040503050406030204" pitchFamily="18" charset="0"/>
                          <a:ea typeface="Cambria" panose="02040503050406030204" pitchFamily="18" charset="0"/>
                        </a:rPr>
                        <a:t>Change in Threshold F.Y.2025-26 if any</a:t>
                      </a:r>
                    </a:p>
                    <a:p>
                      <a:pPr algn="ctr" fontAlgn="t"/>
                      <a:endParaRPr lang="en-GB" sz="2100" b="1" i="0" u="none" strike="noStrike" dirty="0">
                        <a:solidFill>
                          <a:schemeClr val="bg1"/>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b="1" u="none" strike="noStrike" dirty="0">
                          <a:solidFill>
                            <a:schemeClr val="bg1"/>
                          </a:solidFill>
                          <a:effectLst/>
                          <a:latin typeface="Cambria" panose="02040503050406030204" pitchFamily="18" charset="0"/>
                          <a:ea typeface="Cambria" panose="02040503050406030204" pitchFamily="18" charset="0"/>
                        </a:rPr>
                        <a:t>Rates</a:t>
                      </a:r>
                      <a:endParaRPr lang="en-IN" sz="2100" b="1" i="0" u="none" strike="noStrike" dirty="0">
                        <a:solidFill>
                          <a:schemeClr val="bg1"/>
                        </a:solidFill>
                        <a:effectLst/>
                        <a:latin typeface="Cambria" panose="02040503050406030204" pitchFamily="18" charset="0"/>
                        <a:ea typeface="Cambria" panose="02040503050406030204" pitchFamily="18" charset="0"/>
                      </a:endParaRPr>
                    </a:p>
                  </a:txBody>
                  <a:tcPr marL="0" marR="0" marT="0" marB="0"/>
                </a:tc>
                <a:extLst>
                  <a:ext uri="{0D108BD9-81ED-4DB2-BD59-A6C34878D82A}">
                    <a16:rowId xmlns:a16="http://schemas.microsoft.com/office/drawing/2014/main" val="2363995806"/>
                  </a:ext>
                </a:extLst>
              </a:tr>
              <a:tr h="374157">
                <a:tc rowSpan="2">
                  <a:txBody>
                    <a:bodyPr/>
                    <a:lstStyle/>
                    <a:p>
                      <a:pPr algn="ctr" fontAlgn="t"/>
                      <a:r>
                        <a:rPr lang="en-IN" sz="2100" b="1" u="none" strike="noStrike">
                          <a:effectLst/>
                          <a:latin typeface="Cambria" panose="02040503050406030204" pitchFamily="18" charset="0"/>
                          <a:ea typeface="Cambria" panose="02040503050406030204" pitchFamily="18" charset="0"/>
                        </a:rPr>
                        <a:t>194C</a:t>
                      </a:r>
                      <a:endParaRPr lang="en-IN" sz="2100" b="1" i="0" u="none" strike="noStrike">
                        <a:solidFill>
                          <a:srgbClr val="444444"/>
                        </a:solidFill>
                        <a:effectLst/>
                        <a:latin typeface="Cambria" panose="02040503050406030204" pitchFamily="18" charset="0"/>
                        <a:ea typeface="Cambria" panose="02040503050406030204" pitchFamily="18" charset="0"/>
                      </a:endParaRPr>
                    </a:p>
                  </a:txBody>
                  <a:tcPr marL="0" marR="0" marT="0" marB="0"/>
                </a:tc>
                <a:tc rowSpan="2">
                  <a:txBody>
                    <a:bodyPr/>
                    <a:lstStyle/>
                    <a:p>
                      <a:pPr algn="ctr" fontAlgn="t"/>
                      <a:r>
                        <a:rPr lang="en-IN" sz="2100" b="1" u="none" strike="noStrike" dirty="0">
                          <a:effectLst/>
                          <a:latin typeface="Cambria" panose="02040503050406030204" pitchFamily="18" charset="0"/>
                          <a:ea typeface="Cambria" panose="02040503050406030204" pitchFamily="18" charset="0"/>
                        </a:rPr>
                        <a:t>Payment to contractor/sub-contractor</a:t>
                      </a:r>
                      <a:endParaRPr lang="en-IN" sz="2100" b="1"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b="1" u="none" strike="noStrike" dirty="0">
                          <a:effectLst/>
                          <a:latin typeface="Cambria" panose="02040503050406030204" pitchFamily="18" charset="0"/>
                          <a:ea typeface="Cambria" panose="02040503050406030204" pitchFamily="18" charset="0"/>
                        </a:rPr>
                        <a:t>Rs.30,000 Single Transaction (or)</a:t>
                      </a:r>
                      <a:endParaRPr lang="en-IN" sz="2100" b="1"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b="1" u="none" strike="noStrike" dirty="0">
                          <a:effectLst/>
                          <a:latin typeface="Cambria" panose="02040503050406030204" pitchFamily="18" charset="0"/>
                          <a:ea typeface="Cambria" panose="02040503050406030204" pitchFamily="18" charset="0"/>
                        </a:rPr>
                        <a:t> Same </a:t>
                      </a:r>
                      <a:endParaRPr lang="en-IN" sz="2100" b="1"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b="1" u="none" strike="noStrike" dirty="0">
                          <a:effectLst/>
                          <a:latin typeface="Cambria" panose="02040503050406030204" pitchFamily="18" charset="0"/>
                          <a:ea typeface="Cambria" panose="02040503050406030204" pitchFamily="18" charset="0"/>
                        </a:rPr>
                        <a:t>Individual/HUF</a:t>
                      </a:r>
                      <a:br>
                        <a:rPr lang="en-IN" sz="2100" b="1" u="none" strike="noStrike" dirty="0">
                          <a:effectLst/>
                          <a:latin typeface="Cambria" panose="02040503050406030204" pitchFamily="18" charset="0"/>
                          <a:ea typeface="Cambria" panose="02040503050406030204" pitchFamily="18" charset="0"/>
                        </a:rPr>
                      </a:br>
                      <a:r>
                        <a:rPr lang="en-IN" sz="2100" b="1" u="none" strike="noStrike" dirty="0">
                          <a:effectLst/>
                          <a:latin typeface="Cambria" panose="02040503050406030204" pitchFamily="18" charset="0"/>
                          <a:ea typeface="Cambria" panose="02040503050406030204" pitchFamily="18" charset="0"/>
                        </a:rPr>
                        <a:t> : 1%</a:t>
                      </a:r>
                      <a:endParaRPr lang="en-IN" sz="2100" b="1"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extLst>
                  <a:ext uri="{0D108BD9-81ED-4DB2-BD59-A6C34878D82A}">
                    <a16:rowId xmlns:a16="http://schemas.microsoft.com/office/drawing/2014/main" val="2297114274"/>
                  </a:ext>
                </a:extLst>
              </a:tr>
              <a:tr h="521147">
                <a:tc vMerge="1">
                  <a:txBody>
                    <a:bodyPr/>
                    <a:lstStyle/>
                    <a:p>
                      <a:endParaRPr lang="en-IN"/>
                    </a:p>
                  </a:txBody>
                  <a:tcPr/>
                </a:tc>
                <a:tc vMerge="1">
                  <a:txBody>
                    <a:bodyPr/>
                    <a:lstStyle/>
                    <a:p>
                      <a:endParaRPr lang="en-IN"/>
                    </a:p>
                  </a:txBody>
                  <a:tcPr/>
                </a:tc>
                <a:tc>
                  <a:txBody>
                    <a:bodyPr/>
                    <a:lstStyle/>
                    <a:p>
                      <a:pPr algn="ctr" fontAlgn="t"/>
                      <a:r>
                        <a:rPr lang="en-GB" sz="2100" b="1" u="none" strike="noStrike" dirty="0">
                          <a:effectLst/>
                          <a:latin typeface="Cambria" panose="02040503050406030204" pitchFamily="18" charset="0"/>
                          <a:ea typeface="Cambria" panose="02040503050406030204" pitchFamily="18" charset="0"/>
                        </a:rPr>
                        <a:t>Rs. 1,00,000 Aggregate of transactions</a:t>
                      </a:r>
                      <a:br>
                        <a:rPr lang="en-GB" sz="2100" b="1" u="none" strike="noStrike" dirty="0">
                          <a:effectLst/>
                          <a:latin typeface="Cambria" panose="02040503050406030204" pitchFamily="18" charset="0"/>
                          <a:ea typeface="Cambria" panose="02040503050406030204" pitchFamily="18" charset="0"/>
                        </a:rPr>
                      </a:br>
                      <a:endParaRPr lang="en-GB" sz="2100" b="1"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b="1" u="none" strike="noStrike" dirty="0">
                          <a:effectLst/>
                          <a:latin typeface="Cambria" panose="02040503050406030204" pitchFamily="18" charset="0"/>
                          <a:ea typeface="Cambria" panose="02040503050406030204" pitchFamily="18" charset="0"/>
                        </a:rPr>
                        <a:t> </a:t>
                      </a:r>
                      <a:endParaRPr lang="en-IN" sz="2100" b="1"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b="1" u="none" strike="noStrike" dirty="0">
                          <a:effectLst/>
                          <a:latin typeface="Cambria" panose="02040503050406030204" pitchFamily="18" charset="0"/>
                          <a:ea typeface="Cambria" panose="02040503050406030204" pitchFamily="18" charset="0"/>
                        </a:rPr>
                        <a:t>Others : 2% </a:t>
                      </a:r>
                      <a:endParaRPr lang="en-IN" sz="2100" b="1"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extLst>
                  <a:ext uri="{0D108BD9-81ED-4DB2-BD59-A6C34878D82A}">
                    <a16:rowId xmlns:a16="http://schemas.microsoft.com/office/drawing/2014/main" val="1688101642"/>
                  </a:ext>
                </a:extLst>
              </a:tr>
              <a:tr h="193760">
                <a:tc rowSpan="3">
                  <a:txBody>
                    <a:bodyPr/>
                    <a:lstStyle/>
                    <a:p>
                      <a:pPr algn="ctr" fontAlgn="t"/>
                      <a:r>
                        <a:rPr lang="en-IN" sz="2100" b="1" u="none" strike="noStrike" dirty="0">
                          <a:effectLst/>
                          <a:latin typeface="Cambria" panose="02040503050406030204" pitchFamily="18" charset="0"/>
                          <a:ea typeface="Cambria" panose="02040503050406030204" pitchFamily="18" charset="0"/>
                        </a:rPr>
                        <a:t>194D</a:t>
                      </a:r>
                      <a:endParaRPr lang="en-IN" sz="2100" b="1"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tc rowSpan="3">
                  <a:txBody>
                    <a:bodyPr/>
                    <a:lstStyle/>
                    <a:p>
                      <a:pPr algn="ctr" fontAlgn="t"/>
                      <a:r>
                        <a:rPr lang="en-IN" sz="2100" b="1" u="none" strike="noStrike">
                          <a:effectLst/>
                          <a:latin typeface="Cambria" panose="02040503050406030204" pitchFamily="18" charset="0"/>
                          <a:ea typeface="Cambria" panose="02040503050406030204" pitchFamily="18" charset="0"/>
                        </a:rPr>
                        <a:t>Insurance Commision </a:t>
                      </a:r>
                      <a:endParaRPr lang="en-IN" sz="2100" b="1" i="0" u="none" strike="noStrike">
                        <a:solidFill>
                          <a:srgbClr val="444444"/>
                        </a:solidFill>
                        <a:effectLst/>
                        <a:latin typeface="Cambria" panose="02040503050406030204" pitchFamily="18" charset="0"/>
                        <a:ea typeface="Cambria" panose="02040503050406030204" pitchFamily="18" charset="0"/>
                      </a:endParaRPr>
                    </a:p>
                  </a:txBody>
                  <a:tcPr marL="0" marR="0" marT="0" marB="0"/>
                </a:tc>
                <a:tc rowSpan="3">
                  <a:txBody>
                    <a:bodyPr/>
                    <a:lstStyle/>
                    <a:p>
                      <a:pPr algn="ctr" fontAlgn="t"/>
                      <a:br>
                        <a:rPr lang="en-IN" sz="2100" b="1" u="none" strike="noStrike" dirty="0">
                          <a:effectLst/>
                          <a:latin typeface="Cambria" panose="02040503050406030204" pitchFamily="18" charset="0"/>
                          <a:ea typeface="Cambria" panose="02040503050406030204" pitchFamily="18" charset="0"/>
                        </a:rPr>
                      </a:br>
                      <a:r>
                        <a:rPr lang="en-IN" sz="2100" b="1" u="none" strike="noStrike" dirty="0">
                          <a:effectLst/>
                          <a:latin typeface="Cambria" panose="02040503050406030204" pitchFamily="18" charset="0"/>
                          <a:ea typeface="Cambria" panose="02040503050406030204" pitchFamily="18" charset="0"/>
                        </a:rPr>
                        <a:t>Rs. 15,000</a:t>
                      </a:r>
                      <a:endParaRPr lang="en-IN" sz="2100" b="1"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b"/>
                      <a:r>
                        <a:rPr lang="en-IN" sz="2100" b="1" u="none" strike="noStrike">
                          <a:effectLst/>
                          <a:latin typeface="Cambria" panose="02040503050406030204" pitchFamily="18" charset="0"/>
                          <a:ea typeface="Cambria" panose="02040503050406030204" pitchFamily="18" charset="0"/>
                        </a:rPr>
                        <a:t>Rs. 20,000</a:t>
                      </a:r>
                      <a:endParaRPr lang="en-IN" sz="2100" b="1" i="0" u="none" strike="noStrike">
                        <a:solidFill>
                          <a:srgbClr val="000000"/>
                        </a:solidFill>
                        <a:effectLst/>
                        <a:latin typeface="Cambria" panose="02040503050406030204" pitchFamily="18" charset="0"/>
                        <a:ea typeface="Cambria" panose="02040503050406030204" pitchFamily="18" charset="0"/>
                      </a:endParaRPr>
                    </a:p>
                  </a:txBody>
                  <a:tcPr marL="0" marR="0" marT="0" marB="0" anchor="b"/>
                </a:tc>
                <a:tc>
                  <a:txBody>
                    <a:bodyPr/>
                    <a:lstStyle/>
                    <a:p>
                      <a:pPr algn="ctr" fontAlgn="t"/>
                      <a:r>
                        <a:rPr lang="en-IN" sz="2100" b="1" u="none" strike="noStrike" dirty="0">
                          <a:effectLst/>
                          <a:latin typeface="Cambria" panose="02040503050406030204" pitchFamily="18" charset="0"/>
                          <a:ea typeface="Cambria" panose="02040503050406030204" pitchFamily="18" charset="0"/>
                        </a:rPr>
                        <a:t>Other than Company :  5% </a:t>
                      </a:r>
                      <a:endParaRPr lang="en-IN" sz="2100" b="1"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extLst>
                  <a:ext uri="{0D108BD9-81ED-4DB2-BD59-A6C34878D82A}">
                    <a16:rowId xmlns:a16="http://schemas.microsoft.com/office/drawing/2014/main" val="4034327577"/>
                  </a:ext>
                </a:extLst>
              </a:tr>
              <a:tr h="374157">
                <a:tc vMerge="1">
                  <a:txBody>
                    <a:bodyPr/>
                    <a:lstStyle/>
                    <a:p>
                      <a:endParaRPr lang="en-IN"/>
                    </a:p>
                  </a:txBody>
                  <a:tcPr/>
                </a:tc>
                <a:tc vMerge="1">
                  <a:txBody>
                    <a:bodyPr/>
                    <a:lstStyle/>
                    <a:p>
                      <a:endParaRPr lang="en-IN"/>
                    </a:p>
                  </a:txBody>
                  <a:tcPr/>
                </a:tc>
                <a:tc vMerge="1">
                  <a:txBody>
                    <a:bodyPr/>
                    <a:lstStyle/>
                    <a:p>
                      <a:endParaRPr lang="en-IN"/>
                    </a:p>
                  </a:txBody>
                  <a:tcPr/>
                </a:tc>
                <a:tc>
                  <a:txBody>
                    <a:bodyPr/>
                    <a:lstStyle/>
                    <a:p>
                      <a:pPr algn="ctr" fontAlgn="t"/>
                      <a:r>
                        <a:rPr lang="en-IN" sz="2100" b="1" u="none" strike="noStrike">
                          <a:effectLst/>
                          <a:latin typeface="Cambria" panose="02040503050406030204" pitchFamily="18" charset="0"/>
                          <a:ea typeface="Cambria" panose="02040503050406030204" pitchFamily="18" charset="0"/>
                        </a:rPr>
                        <a:t> </a:t>
                      </a:r>
                      <a:endParaRPr lang="en-IN" sz="2100" b="1" i="0" u="none" strike="noStrike">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GB" sz="2100" b="1" u="none" strike="noStrike">
                          <a:effectLst/>
                          <a:latin typeface="Cambria" panose="02040503050406030204" pitchFamily="18" charset="0"/>
                          <a:ea typeface="Cambria" panose="02040503050406030204" pitchFamily="18" charset="0"/>
                        </a:rPr>
                        <a:t>(Reduced rate of 2% shall be wef 1.4.25 onwards)</a:t>
                      </a:r>
                      <a:endParaRPr lang="en-GB" sz="2100" b="1" i="0" u="none" strike="noStrike">
                        <a:solidFill>
                          <a:srgbClr val="444444"/>
                        </a:solidFill>
                        <a:effectLst/>
                        <a:latin typeface="Cambria" panose="02040503050406030204" pitchFamily="18" charset="0"/>
                        <a:ea typeface="Cambria" panose="02040503050406030204" pitchFamily="18" charset="0"/>
                      </a:endParaRPr>
                    </a:p>
                  </a:txBody>
                  <a:tcPr marL="0" marR="0" marT="0" marB="0"/>
                </a:tc>
                <a:extLst>
                  <a:ext uri="{0D108BD9-81ED-4DB2-BD59-A6C34878D82A}">
                    <a16:rowId xmlns:a16="http://schemas.microsoft.com/office/drawing/2014/main" val="589236667"/>
                  </a:ext>
                </a:extLst>
              </a:tr>
              <a:tr h="193760">
                <a:tc vMerge="1">
                  <a:txBody>
                    <a:bodyPr/>
                    <a:lstStyle/>
                    <a:p>
                      <a:endParaRPr lang="en-IN"/>
                    </a:p>
                  </a:txBody>
                  <a:tcPr/>
                </a:tc>
                <a:tc vMerge="1">
                  <a:txBody>
                    <a:bodyPr/>
                    <a:lstStyle/>
                    <a:p>
                      <a:endParaRPr lang="en-IN"/>
                    </a:p>
                  </a:txBody>
                  <a:tcPr/>
                </a:tc>
                <a:tc vMerge="1">
                  <a:txBody>
                    <a:bodyPr/>
                    <a:lstStyle/>
                    <a:p>
                      <a:endParaRPr lang="en-IN"/>
                    </a:p>
                  </a:txBody>
                  <a:tcPr/>
                </a:tc>
                <a:tc>
                  <a:txBody>
                    <a:bodyPr/>
                    <a:lstStyle/>
                    <a:p>
                      <a:pPr algn="ctr" fontAlgn="t"/>
                      <a:r>
                        <a:rPr lang="en-IN" sz="2100" b="1" u="none" strike="noStrike">
                          <a:effectLst/>
                          <a:latin typeface="Cambria" panose="02040503050406030204" pitchFamily="18" charset="0"/>
                          <a:ea typeface="Cambria" panose="02040503050406030204" pitchFamily="18" charset="0"/>
                        </a:rPr>
                        <a:t> </a:t>
                      </a:r>
                      <a:endParaRPr lang="en-IN" sz="2100" b="1" i="0" u="none" strike="noStrike">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br>
                        <a:rPr lang="en-IN" sz="2100" b="1" u="none" strike="noStrike" dirty="0">
                          <a:effectLst/>
                          <a:latin typeface="Cambria" panose="02040503050406030204" pitchFamily="18" charset="0"/>
                          <a:ea typeface="Cambria" panose="02040503050406030204" pitchFamily="18" charset="0"/>
                        </a:rPr>
                      </a:br>
                      <a:r>
                        <a:rPr lang="en-IN" sz="2100" b="1" u="none" strike="noStrike" dirty="0">
                          <a:effectLst/>
                          <a:latin typeface="Cambria" panose="02040503050406030204" pitchFamily="18" charset="0"/>
                          <a:ea typeface="Cambria" panose="02040503050406030204" pitchFamily="18" charset="0"/>
                        </a:rPr>
                        <a:t>Domestic Company:10%</a:t>
                      </a:r>
                      <a:endParaRPr lang="en-IN" sz="2100" b="1"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extLst>
                  <a:ext uri="{0D108BD9-81ED-4DB2-BD59-A6C34878D82A}">
                    <a16:rowId xmlns:a16="http://schemas.microsoft.com/office/drawing/2014/main" val="1999880053"/>
                  </a:ext>
                </a:extLst>
              </a:tr>
            </a:tbl>
          </a:graphicData>
        </a:graphic>
      </p:graphicFrame>
    </p:spTree>
    <p:extLst>
      <p:ext uri="{BB962C8B-B14F-4D97-AF65-F5344CB8AC3E}">
        <p14:creationId xmlns:p14="http://schemas.microsoft.com/office/powerpoint/2010/main" val="21305383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128AD6D6-90AA-0E8B-C5AB-A008FF0B4278}"/>
              </a:ext>
            </a:extLst>
          </p:cNvPr>
          <p:cNvGraphicFramePr>
            <a:graphicFrameLocks noGrp="1"/>
          </p:cNvGraphicFramePr>
          <p:nvPr>
            <p:extLst>
              <p:ext uri="{D42A27DB-BD31-4B8C-83A1-F6EECF244321}">
                <p14:modId xmlns:p14="http://schemas.microsoft.com/office/powerpoint/2010/main" val="1361269558"/>
              </p:ext>
            </p:extLst>
          </p:nvPr>
        </p:nvGraphicFramePr>
        <p:xfrm>
          <a:off x="251520" y="260648"/>
          <a:ext cx="8640960" cy="6080760"/>
        </p:xfrm>
        <a:graphic>
          <a:graphicData uri="http://schemas.openxmlformats.org/drawingml/2006/table">
            <a:tbl>
              <a:tblPr>
                <a:tableStyleId>{2D5ABB26-0587-4C30-8999-92F81FD0307C}</a:tableStyleId>
              </a:tblPr>
              <a:tblGrid>
                <a:gridCol w="1008112">
                  <a:extLst>
                    <a:ext uri="{9D8B030D-6E8A-4147-A177-3AD203B41FA5}">
                      <a16:colId xmlns:a16="http://schemas.microsoft.com/office/drawing/2014/main" val="137619966"/>
                    </a:ext>
                  </a:extLst>
                </a:gridCol>
                <a:gridCol w="2376264">
                  <a:extLst>
                    <a:ext uri="{9D8B030D-6E8A-4147-A177-3AD203B41FA5}">
                      <a16:colId xmlns:a16="http://schemas.microsoft.com/office/drawing/2014/main" val="3592764999"/>
                    </a:ext>
                  </a:extLst>
                </a:gridCol>
                <a:gridCol w="1872208">
                  <a:extLst>
                    <a:ext uri="{9D8B030D-6E8A-4147-A177-3AD203B41FA5}">
                      <a16:colId xmlns:a16="http://schemas.microsoft.com/office/drawing/2014/main" val="38399829"/>
                    </a:ext>
                  </a:extLst>
                </a:gridCol>
                <a:gridCol w="1584176">
                  <a:extLst>
                    <a:ext uri="{9D8B030D-6E8A-4147-A177-3AD203B41FA5}">
                      <a16:colId xmlns:a16="http://schemas.microsoft.com/office/drawing/2014/main" val="3157581566"/>
                    </a:ext>
                  </a:extLst>
                </a:gridCol>
                <a:gridCol w="1800200">
                  <a:extLst>
                    <a:ext uri="{9D8B030D-6E8A-4147-A177-3AD203B41FA5}">
                      <a16:colId xmlns:a16="http://schemas.microsoft.com/office/drawing/2014/main" val="201154207"/>
                    </a:ext>
                  </a:extLst>
                </a:gridCol>
              </a:tblGrid>
              <a:tr h="561236">
                <a:tc>
                  <a:txBody>
                    <a:bodyPr/>
                    <a:lstStyle/>
                    <a:p>
                      <a:pPr algn="ctr" fontAlgn="t"/>
                      <a:r>
                        <a:rPr lang="en-IN" sz="2100" u="none" strike="noStrike" dirty="0">
                          <a:solidFill>
                            <a:schemeClr val="bg1"/>
                          </a:solidFill>
                          <a:effectLst/>
                        </a:rPr>
                        <a:t>Section</a:t>
                      </a:r>
                      <a:endParaRPr lang="en-IN" sz="2100" b="1" i="0" u="none" strike="noStrike" dirty="0">
                        <a:solidFill>
                          <a:schemeClr val="bg1"/>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u="none" strike="noStrike" dirty="0">
                          <a:solidFill>
                            <a:schemeClr val="bg1"/>
                          </a:solidFill>
                          <a:effectLst/>
                        </a:rPr>
                        <a:t>Nature of Payment</a:t>
                      </a:r>
                      <a:endParaRPr lang="en-IN" sz="2100" b="1" i="0" u="none" strike="noStrike" dirty="0">
                        <a:solidFill>
                          <a:schemeClr val="bg1"/>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GB" sz="2100" u="none" strike="noStrike" dirty="0">
                          <a:solidFill>
                            <a:schemeClr val="bg1"/>
                          </a:solidFill>
                          <a:effectLst/>
                        </a:rPr>
                        <a:t>Threshold Limit of Payment  For F.Y.2024-25</a:t>
                      </a:r>
                      <a:endParaRPr lang="en-GB" sz="2100" b="1" i="0" u="none" strike="noStrike" dirty="0">
                        <a:solidFill>
                          <a:schemeClr val="bg1"/>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GB" sz="2100" u="none" strike="noStrike" dirty="0">
                          <a:solidFill>
                            <a:schemeClr val="bg1"/>
                          </a:solidFill>
                          <a:effectLst/>
                        </a:rPr>
                        <a:t>Change in Threshold F.Y.2025-26 if any</a:t>
                      </a:r>
                      <a:endParaRPr lang="en-GB" sz="2100" b="1" i="0" u="none" strike="noStrike" dirty="0">
                        <a:solidFill>
                          <a:schemeClr val="bg1"/>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u="none" strike="noStrike" dirty="0">
                          <a:solidFill>
                            <a:schemeClr val="bg1"/>
                          </a:solidFill>
                          <a:effectLst/>
                        </a:rPr>
                        <a:t>Rates</a:t>
                      </a:r>
                      <a:endParaRPr lang="en-IN" sz="2100" b="1" i="0" u="none" strike="noStrike" dirty="0">
                        <a:solidFill>
                          <a:schemeClr val="bg1"/>
                        </a:solidFill>
                        <a:effectLst/>
                        <a:latin typeface="Cambria" panose="02040503050406030204" pitchFamily="18" charset="0"/>
                        <a:ea typeface="Cambria" panose="02040503050406030204" pitchFamily="18" charset="0"/>
                      </a:endParaRPr>
                    </a:p>
                  </a:txBody>
                  <a:tcPr marL="0" marR="0" marT="0" marB="0"/>
                </a:tc>
                <a:extLst>
                  <a:ext uri="{0D108BD9-81ED-4DB2-BD59-A6C34878D82A}">
                    <a16:rowId xmlns:a16="http://schemas.microsoft.com/office/drawing/2014/main" val="2490657049"/>
                  </a:ext>
                </a:extLst>
              </a:tr>
              <a:tr h="193760">
                <a:tc rowSpan="2">
                  <a:txBody>
                    <a:bodyPr/>
                    <a:lstStyle/>
                    <a:p>
                      <a:pPr algn="ctr" fontAlgn="t"/>
                      <a:r>
                        <a:rPr lang="en-IN" sz="2100" u="none" strike="noStrike">
                          <a:effectLst/>
                        </a:rPr>
                        <a:t>194DA</a:t>
                      </a:r>
                      <a:endParaRPr lang="en-IN" sz="2100" b="1" i="0" u="none" strike="noStrike">
                        <a:solidFill>
                          <a:srgbClr val="444444"/>
                        </a:solidFill>
                        <a:effectLst/>
                        <a:latin typeface="Cambria" panose="02040503050406030204" pitchFamily="18" charset="0"/>
                        <a:ea typeface="Cambria" panose="02040503050406030204" pitchFamily="18" charset="0"/>
                      </a:endParaRPr>
                    </a:p>
                  </a:txBody>
                  <a:tcPr marL="0" marR="0" marT="0" marB="0"/>
                </a:tc>
                <a:tc rowSpan="2">
                  <a:txBody>
                    <a:bodyPr/>
                    <a:lstStyle/>
                    <a:p>
                      <a:pPr algn="l" fontAlgn="t"/>
                      <a:r>
                        <a:rPr lang="en-GB" sz="2100" u="none" strike="noStrike" dirty="0">
                          <a:effectLst/>
                        </a:rPr>
                        <a:t>Payment under life insurance policy (The tax shall be deducted on the amount of income comprised in insurance pay-out)</a:t>
                      </a:r>
                      <a:endParaRPr lang="en-GB"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tc rowSpan="2">
                  <a:txBody>
                    <a:bodyPr/>
                    <a:lstStyle/>
                    <a:p>
                      <a:pPr algn="ctr" fontAlgn="t"/>
                      <a:r>
                        <a:rPr lang="en-IN" sz="2100" u="none" strike="noStrike">
                          <a:effectLst/>
                        </a:rPr>
                        <a:t>Rs.1,00,000 p.a.</a:t>
                      </a:r>
                      <a:endParaRPr lang="en-IN" sz="2100" b="0" i="0" u="none" strike="noStrike">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u="none" strike="noStrike">
                          <a:effectLst/>
                        </a:rPr>
                        <a:t> </a:t>
                      </a:r>
                      <a:endParaRPr lang="en-IN" sz="2100" b="0" i="0" u="none" strike="noStrike">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u="none" strike="noStrike">
                          <a:effectLst/>
                        </a:rPr>
                        <a:t>Upto 30.9.24 : 5% </a:t>
                      </a:r>
                      <a:endParaRPr lang="en-IN" sz="2100" b="0" i="0" u="none" strike="noStrike">
                        <a:solidFill>
                          <a:srgbClr val="444444"/>
                        </a:solidFill>
                        <a:effectLst/>
                        <a:latin typeface="Cambria" panose="02040503050406030204" pitchFamily="18" charset="0"/>
                        <a:ea typeface="Cambria" panose="02040503050406030204" pitchFamily="18" charset="0"/>
                      </a:endParaRPr>
                    </a:p>
                  </a:txBody>
                  <a:tcPr marL="0" marR="0" marT="0" marB="0"/>
                </a:tc>
                <a:extLst>
                  <a:ext uri="{0D108BD9-81ED-4DB2-BD59-A6C34878D82A}">
                    <a16:rowId xmlns:a16="http://schemas.microsoft.com/office/drawing/2014/main" val="3850434340"/>
                  </a:ext>
                </a:extLst>
              </a:tr>
              <a:tr h="962118">
                <a:tc vMerge="1">
                  <a:txBody>
                    <a:bodyPr/>
                    <a:lstStyle/>
                    <a:p>
                      <a:endParaRPr lang="en-IN"/>
                    </a:p>
                  </a:txBody>
                  <a:tcPr/>
                </a:tc>
                <a:tc vMerge="1">
                  <a:txBody>
                    <a:bodyPr/>
                    <a:lstStyle/>
                    <a:p>
                      <a:endParaRPr lang="en-IN"/>
                    </a:p>
                  </a:txBody>
                  <a:tcPr/>
                </a:tc>
                <a:tc vMerge="1">
                  <a:txBody>
                    <a:bodyPr/>
                    <a:lstStyle/>
                    <a:p>
                      <a:endParaRPr lang="en-IN"/>
                    </a:p>
                  </a:txBody>
                  <a:tcPr/>
                </a:tc>
                <a:tc>
                  <a:txBody>
                    <a:bodyPr/>
                    <a:lstStyle/>
                    <a:p>
                      <a:pPr algn="ctr" fontAlgn="t"/>
                      <a:r>
                        <a:rPr lang="en-IN" sz="2100" u="none" strike="noStrike">
                          <a:effectLst/>
                        </a:rPr>
                        <a:t> </a:t>
                      </a:r>
                      <a:endParaRPr lang="en-IN" sz="2100" b="0" i="0" u="none" strike="noStrike">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u="none" strike="noStrike">
                          <a:effectLst/>
                        </a:rPr>
                        <a:t>Wef 1.10.24 : 2%</a:t>
                      </a:r>
                      <a:endParaRPr lang="en-IN" sz="2100" b="0" i="0" u="none" strike="noStrike">
                        <a:solidFill>
                          <a:srgbClr val="444444"/>
                        </a:solidFill>
                        <a:effectLst/>
                        <a:latin typeface="Cambria" panose="02040503050406030204" pitchFamily="18" charset="0"/>
                        <a:ea typeface="Cambria" panose="02040503050406030204" pitchFamily="18" charset="0"/>
                      </a:endParaRPr>
                    </a:p>
                  </a:txBody>
                  <a:tcPr marL="0" marR="0" marT="0" marB="0"/>
                </a:tc>
                <a:extLst>
                  <a:ext uri="{0D108BD9-81ED-4DB2-BD59-A6C34878D82A}">
                    <a16:rowId xmlns:a16="http://schemas.microsoft.com/office/drawing/2014/main" val="2764493494"/>
                  </a:ext>
                </a:extLst>
              </a:tr>
              <a:tr h="374157">
                <a:tc>
                  <a:txBody>
                    <a:bodyPr/>
                    <a:lstStyle/>
                    <a:p>
                      <a:pPr algn="ctr" fontAlgn="t"/>
                      <a:r>
                        <a:rPr lang="en-IN" sz="2100" u="none" strike="noStrike">
                          <a:effectLst/>
                        </a:rPr>
                        <a:t>194EE</a:t>
                      </a:r>
                      <a:endParaRPr lang="en-IN" sz="2100" b="1" i="0" u="none" strike="noStrike">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l" fontAlgn="t"/>
                      <a:r>
                        <a:rPr lang="en-GB" sz="2100" u="none" strike="noStrike" dirty="0">
                          <a:effectLst/>
                        </a:rPr>
                        <a:t>Payment under National Savings Scheme</a:t>
                      </a:r>
                      <a:endParaRPr lang="en-GB"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u="none" strike="noStrike">
                          <a:effectLst/>
                        </a:rPr>
                        <a:t>Rs.2,500</a:t>
                      </a:r>
                      <a:endParaRPr lang="en-IN" sz="2100" b="0" i="0" u="none" strike="noStrike">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u="none" strike="noStrike">
                          <a:effectLst/>
                        </a:rPr>
                        <a:t> </a:t>
                      </a:r>
                      <a:endParaRPr lang="en-IN" sz="2100" b="0" i="0" u="none" strike="noStrike">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u="none" strike="noStrike" dirty="0">
                          <a:effectLst/>
                        </a:rPr>
                        <a:t>10%  </a:t>
                      </a:r>
                      <a:endParaRPr lang="en-IN"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extLst>
                  <a:ext uri="{0D108BD9-81ED-4DB2-BD59-A6C34878D82A}">
                    <a16:rowId xmlns:a16="http://schemas.microsoft.com/office/drawing/2014/main" val="438902325"/>
                  </a:ext>
                </a:extLst>
              </a:tr>
              <a:tr h="193760">
                <a:tc rowSpan="2">
                  <a:txBody>
                    <a:bodyPr/>
                    <a:lstStyle/>
                    <a:p>
                      <a:pPr algn="ctr" fontAlgn="t"/>
                      <a:r>
                        <a:rPr lang="en-IN" sz="2100" u="none" strike="noStrike" dirty="0">
                          <a:effectLst/>
                        </a:rPr>
                        <a:t> 194F</a:t>
                      </a:r>
                      <a:endParaRPr lang="en-IN" sz="2100" b="1"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tc rowSpan="2">
                  <a:txBody>
                    <a:bodyPr/>
                    <a:lstStyle/>
                    <a:p>
                      <a:pPr algn="l" fontAlgn="t"/>
                      <a:r>
                        <a:rPr lang="en-GB" sz="2100" u="none" strike="noStrike" dirty="0">
                          <a:effectLst/>
                        </a:rPr>
                        <a:t> Payment on account of repurchase of units by Mutual Fund or Unit Trust of India</a:t>
                      </a:r>
                      <a:endParaRPr lang="en-GB"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tc rowSpan="2">
                  <a:txBody>
                    <a:bodyPr/>
                    <a:lstStyle/>
                    <a:p>
                      <a:pPr algn="ctr" fontAlgn="t"/>
                      <a:r>
                        <a:rPr lang="en-IN" sz="2100" u="none" strike="noStrike" dirty="0">
                          <a:effectLst/>
                        </a:rPr>
                        <a:t>No Limit </a:t>
                      </a:r>
                      <a:endParaRPr lang="en-IN"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u="none" strike="noStrike">
                          <a:effectLst/>
                        </a:rPr>
                        <a:t> </a:t>
                      </a:r>
                      <a:endParaRPr lang="en-IN" sz="2100" b="0" i="0" u="none" strike="noStrike">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u="none" strike="noStrike" dirty="0" err="1">
                          <a:effectLst/>
                        </a:rPr>
                        <a:t>Upto</a:t>
                      </a:r>
                      <a:r>
                        <a:rPr lang="en-IN" sz="2100" u="none" strike="noStrike" dirty="0">
                          <a:effectLst/>
                        </a:rPr>
                        <a:t> 30.9.24 : 20% </a:t>
                      </a:r>
                    </a:p>
                    <a:p>
                      <a:pPr algn="ctr" fontAlgn="t"/>
                      <a:endParaRPr lang="en-IN"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extLst>
                  <a:ext uri="{0D108BD9-81ED-4DB2-BD59-A6C34878D82A}">
                    <a16:rowId xmlns:a16="http://schemas.microsoft.com/office/drawing/2014/main" val="543718005"/>
                  </a:ext>
                </a:extLst>
              </a:tr>
              <a:tr h="501103">
                <a:tc vMerge="1">
                  <a:txBody>
                    <a:bodyPr/>
                    <a:lstStyle/>
                    <a:p>
                      <a:endParaRPr lang="en-IN"/>
                    </a:p>
                  </a:txBody>
                  <a:tcPr/>
                </a:tc>
                <a:tc vMerge="1">
                  <a:txBody>
                    <a:bodyPr/>
                    <a:lstStyle/>
                    <a:p>
                      <a:endParaRPr lang="en-IN"/>
                    </a:p>
                  </a:txBody>
                  <a:tcPr/>
                </a:tc>
                <a:tc vMerge="1">
                  <a:txBody>
                    <a:bodyPr/>
                    <a:lstStyle/>
                    <a:p>
                      <a:endParaRPr lang="en-IN"/>
                    </a:p>
                  </a:txBody>
                  <a:tcPr/>
                </a:tc>
                <a:tc>
                  <a:txBody>
                    <a:bodyPr/>
                    <a:lstStyle/>
                    <a:p>
                      <a:pPr algn="ctr" fontAlgn="t"/>
                      <a:r>
                        <a:rPr lang="en-IN" sz="2100" u="none" strike="noStrike" dirty="0">
                          <a:effectLst/>
                        </a:rPr>
                        <a:t> </a:t>
                      </a:r>
                      <a:endParaRPr lang="en-IN"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u="none" strike="noStrike" dirty="0" err="1">
                          <a:effectLst/>
                        </a:rPr>
                        <a:t>Wef</a:t>
                      </a:r>
                      <a:r>
                        <a:rPr lang="en-IN" sz="2100" u="none" strike="noStrike" dirty="0">
                          <a:effectLst/>
                        </a:rPr>
                        <a:t> 1.10.24 : NA </a:t>
                      </a:r>
                      <a:endParaRPr lang="en-IN"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extLst>
                  <a:ext uri="{0D108BD9-81ED-4DB2-BD59-A6C34878D82A}">
                    <a16:rowId xmlns:a16="http://schemas.microsoft.com/office/drawing/2014/main" val="2832497433"/>
                  </a:ext>
                </a:extLst>
              </a:tr>
            </a:tbl>
          </a:graphicData>
        </a:graphic>
      </p:graphicFrame>
    </p:spTree>
    <p:extLst>
      <p:ext uri="{BB962C8B-B14F-4D97-AF65-F5344CB8AC3E}">
        <p14:creationId xmlns:p14="http://schemas.microsoft.com/office/powerpoint/2010/main" val="7043518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D277A-A93E-5134-7870-E3ABCB913082}"/>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D2CDA68-E07A-C825-19F0-52C3DFD918FF}"/>
              </a:ext>
            </a:extLst>
          </p:cNvPr>
          <p:cNvGraphicFramePr>
            <a:graphicFrameLocks noGrp="1"/>
          </p:cNvGraphicFramePr>
          <p:nvPr>
            <p:extLst>
              <p:ext uri="{D42A27DB-BD31-4B8C-83A1-F6EECF244321}">
                <p14:modId xmlns:p14="http://schemas.microsoft.com/office/powerpoint/2010/main" val="1008201536"/>
              </p:ext>
            </p:extLst>
          </p:nvPr>
        </p:nvGraphicFramePr>
        <p:xfrm>
          <a:off x="368299" y="216841"/>
          <a:ext cx="8561421" cy="4800600"/>
        </p:xfrm>
        <a:graphic>
          <a:graphicData uri="http://schemas.openxmlformats.org/drawingml/2006/table">
            <a:tbl>
              <a:tblPr>
                <a:tableStyleId>{2D5ABB26-0587-4C30-8999-92F81FD0307C}</a:tableStyleId>
              </a:tblPr>
              <a:tblGrid>
                <a:gridCol w="1213340">
                  <a:extLst>
                    <a:ext uri="{9D8B030D-6E8A-4147-A177-3AD203B41FA5}">
                      <a16:colId xmlns:a16="http://schemas.microsoft.com/office/drawing/2014/main" val="1297952713"/>
                    </a:ext>
                  </a:extLst>
                </a:gridCol>
                <a:gridCol w="1848360">
                  <a:extLst>
                    <a:ext uri="{9D8B030D-6E8A-4147-A177-3AD203B41FA5}">
                      <a16:colId xmlns:a16="http://schemas.microsoft.com/office/drawing/2014/main" val="1815601388"/>
                    </a:ext>
                  </a:extLst>
                </a:gridCol>
                <a:gridCol w="2142133">
                  <a:extLst>
                    <a:ext uri="{9D8B030D-6E8A-4147-A177-3AD203B41FA5}">
                      <a16:colId xmlns:a16="http://schemas.microsoft.com/office/drawing/2014/main" val="3683419162"/>
                    </a:ext>
                  </a:extLst>
                </a:gridCol>
                <a:gridCol w="1785950">
                  <a:extLst>
                    <a:ext uri="{9D8B030D-6E8A-4147-A177-3AD203B41FA5}">
                      <a16:colId xmlns:a16="http://schemas.microsoft.com/office/drawing/2014/main" val="1146601722"/>
                    </a:ext>
                  </a:extLst>
                </a:gridCol>
                <a:gridCol w="1571638">
                  <a:extLst>
                    <a:ext uri="{9D8B030D-6E8A-4147-A177-3AD203B41FA5}">
                      <a16:colId xmlns:a16="http://schemas.microsoft.com/office/drawing/2014/main" val="551634122"/>
                    </a:ext>
                  </a:extLst>
                </a:gridCol>
              </a:tblGrid>
              <a:tr h="561236">
                <a:tc>
                  <a:txBody>
                    <a:bodyPr/>
                    <a:lstStyle/>
                    <a:p>
                      <a:pPr algn="ctr" fontAlgn="t"/>
                      <a:r>
                        <a:rPr lang="en-IN" sz="2100" u="none" strike="noStrike" dirty="0">
                          <a:solidFill>
                            <a:schemeClr val="bg1"/>
                          </a:solidFill>
                          <a:effectLst/>
                        </a:rPr>
                        <a:t>Section</a:t>
                      </a:r>
                      <a:endParaRPr lang="en-IN" sz="2100" b="1" i="0" u="none" strike="noStrike" dirty="0">
                        <a:solidFill>
                          <a:schemeClr val="bg1"/>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u="none" strike="noStrike" dirty="0">
                          <a:solidFill>
                            <a:schemeClr val="bg1"/>
                          </a:solidFill>
                          <a:effectLst/>
                        </a:rPr>
                        <a:t>Nature of Payment</a:t>
                      </a:r>
                      <a:endParaRPr lang="en-IN" sz="2100" b="1" i="0" u="none" strike="noStrike" dirty="0">
                        <a:solidFill>
                          <a:schemeClr val="bg1"/>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GB" sz="2100" u="none" strike="noStrike">
                          <a:solidFill>
                            <a:schemeClr val="bg1"/>
                          </a:solidFill>
                          <a:effectLst/>
                        </a:rPr>
                        <a:t>Threshold Limit of Payment  For F.Y.2024-25</a:t>
                      </a:r>
                      <a:endParaRPr lang="en-GB" sz="2100" b="1" i="0" u="none" strike="noStrike">
                        <a:solidFill>
                          <a:schemeClr val="bg1"/>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GB" sz="2100" u="none" strike="noStrike">
                          <a:solidFill>
                            <a:schemeClr val="bg1"/>
                          </a:solidFill>
                          <a:effectLst/>
                        </a:rPr>
                        <a:t>Change in Threshold F.Y.2025-26 if any</a:t>
                      </a:r>
                      <a:endParaRPr lang="en-GB" sz="2100" b="1" i="0" u="none" strike="noStrike">
                        <a:solidFill>
                          <a:schemeClr val="bg1"/>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u="none" strike="noStrike" dirty="0">
                          <a:solidFill>
                            <a:schemeClr val="bg1"/>
                          </a:solidFill>
                          <a:effectLst/>
                        </a:rPr>
                        <a:t>Rates</a:t>
                      </a:r>
                      <a:endParaRPr lang="en-IN" sz="2100" b="1" i="0" u="none" strike="noStrike" dirty="0">
                        <a:solidFill>
                          <a:schemeClr val="bg1"/>
                        </a:solidFill>
                        <a:effectLst/>
                        <a:latin typeface="Cambria" panose="02040503050406030204" pitchFamily="18" charset="0"/>
                        <a:ea typeface="Cambria" panose="02040503050406030204" pitchFamily="18" charset="0"/>
                      </a:endParaRPr>
                    </a:p>
                  </a:txBody>
                  <a:tcPr marL="0" marR="0" marT="0" marB="0"/>
                </a:tc>
                <a:extLst>
                  <a:ext uri="{0D108BD9-81ED-4DB2-BD59-A6C34878D82A}">
                    <a16:rowId xmlns:a16="http://schemas.microsoft.com/office/drawing/2014/main" val="4246382812"/>
                  </a:ext>
                </a:extLst>
              </a:tr>
              <a:tr h="193760">
                <a:tc>
                  <a:txBody>
                    <a:bodyPr/>
                    <a:lstStyle/>
                    <a:p>
                      <a:pPr algn="ctr" fontAlgn="t"/>
                      <a:endParaRPr lang="en-IN" sz="2100" u="none" strike="noStrike" dirty="0">
                        <a:effectLst/>
                      </a:endParaRPr>
                    </a:p>
                    <a:p>
                      <a:pPr algn="ctr" fontAlgn="t"/>
                      <a:endParaRPr lang="en-IN" sz="2100" u="none" strike="noStrike" dirty="0">
                        <a:effectLst/>
                      </a:endParaRPr>
                    </a:p>
                    <a:p>
                      <a:pPr algn="ctr" fontAlgn="t"/>
                      <a:r>
                        <a:rPr lang="en-IN" sz="2100" u="none" strike="noStrike" dirty="0">
                          <a:effectLst/>
                        </a:rPr>
                        <a:t>194-I(a)</a:t>
                      </a:r>
                      <a:endParaRPr lang="en-IN" sz="2100" b="1"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endParaRPr lang="en-IN" sz="2100" u="none" strike="noStrike" dirty="0">
                        <a:effectLst/>
                      </a:endParaRPr>
                    </a:p>
                    <a:p>
                      <a:pPr algn="ctr" fontAlgn="t"/>
                      <a:endParaRPr lang="en-IN" sz="2100" u="none" strike="noStrike" dirty="0">
                        <a:effectLst/>
                      </a:endParaRPr>
                    </a:p>
                    <a:p>
                      <a:pPr algn="ctr" fontAlgn="t"/>
                      <a:r>
                        <a:rPr lang="en-IN" sz="2100" u="none" strike="noStrike" dirty="0">
                          <a:effectLst/>
                        </a:rPr>
                        <a:t>Rent of Plant / Machinery</a:t>
                      </a:r>
                      <a:endParaRPr lang="en-IN"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endParaRPr lang="en-IN" sz="2100" u="none" strike="noStrike" dirty="0">
                        <a:effectLst/>
                      </a:endParaRPr>
                    </a:p>
                    <a:p>
                      <a:pPr algn="ctr" fontAlgn="t"/>
                      <a:endParaRPr lang="en-IN" sz="2100" u="none" strike="noStrike" dirty="0">
                        <a:effectLst/>
                      </a:endParaRPr>
                    </a:p>
                    <a:p>
                      <a:pPr algn="ctr" fontAlgn="t"/>
                      <a:r>
                        <a:rPr lang="en-IN" sz="2100" u="none" strike="noStrike" dirty="0">
                          <a:effectLst/>
                        </a:rPr>
                        <a:t>Rs. 2,40,000 p.a.</a:t>
                      </a:r>
                      <a:endParaRPr lang="en-IN"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endParaRPr lang="en-IN" sz="2100" u="none" strike="noStrike" dirty="0">
                        <a:effectLst/>
                      </a:endParaRPr>
                    </a:p>
                    <a:p>
                      <a:pPr algn="ctr" fontAlgn="t"/>
                      <a:endParaRPr lang="en-IN" sz="2100" u="none" strike="noStrike" dirty="0">
                        <a:effectLst/>
                      </a:endParaRPr>
                    </a:p>
                    <a:p>
                      <a:pPr algn="ctr" fontAlgn="t"/>
                      <a:r>
                        <a:rPr lang="en-IN" sz="2100" u="none" strike="noStrike" dirty="0">
                          <a:effectLst/>
                        </a:rPr>
                        <a:t>Rs. 50,000 pm</a:t>
                      </a:r>
                    </a:p>
                    <a:p>
                      <a:pPr algn="ctr" fontAlgn="t"/>
                      <a:endParaRPr lang="en-IN" sz="2100" u="none" strike="noStrike" dirty="0">
                        <a:effectLst/>
                      </a:endParaRPr>
                    </a:p>
                    <a:p>
                      <a:pPr algn="ctr" fontAlgn="t"/>
                      <a:endParaRPr lang="en-IN" sz="2100" b="0" i="0" u="none" strike="noStrike" dirty="0">
                        <a:solidFill>
                          <a:srgbClr val="444444"/>
                        </a:solidFill>
                        <a:effectLst/>
                        <a:latin typeface="Cambria" panose="02040503050406030204" pitchFamily="18" charset="0"/>
                        <a:ea typeface="Cambria" panose="02040503050406030204" pitchFamily="18" charset="0"/>
                      </a:endParaRPr>
                    </a:p>
                    <a:p>
                      <a:pPr algn="ctr" fontAlgn="t"/>
                      <a:endParaRPr lang="en-IN" sz="2100" b="0" i="0" u="none" strike="noStrike" dirty="0">
                        <a:solidFill>
                          <a:srgbClr val="444444"/>
                        </a:solidFill>
                        <a:effectLst/>
                        <a:latin typeface="Cambria" panose="02040503050406030204" pitchFamily="18" charset="0"/>
                        <a:ea typeface="Cambria" panose="02040503050406030204" pitchFamily="18" charset="0"/>
                      </a:endParaRPr>
                    </a:p>
                    <a:p>
                      <a:pPr algn="ctr" fontAlgn="t"/>
                      <a:endParaRPr lang="en-IN"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endParaRPr lang="en-IN" sz="2100" u="none" strike="noStrike" dirty="0">
                        <a:effectLst/>
                      </a:endParaRPr>
                    </a:p>
                    <a:p>
                      <a:pPr algn="ctr" fontAlgn="t"/>
                      <a:endParaRPr lang="en-IN" sz="2100" u="none" strike="noStrike" dirty="0">
                        <a:effectLst/>
                      </a:endParaRPr>
                    </a:p>
                    <a:p>
                      <a:pPr algn="ctr" fontAlgn="t"/>
                      <a:r>
                        <a:rPr lang="en-IN" sz="2100" u="none" strike="noStrike" dirty="0">
                          <a:effectLst/>
                        </a:rPr>
                        <a:t>2%</a:t>
                      </a:r>
                      <a:endParaRPr lang="en-IN"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extLst>
                  <a:ext uri="{0D108BD9-81ED-4DB2-BD59-A6C34878D82A}">
                    <a16:rowId xmlns:a16="http://schemas.microsoft.com/office/drawing/2014/main" val="3203668422"/>
                  </a:ext>
                </a:extLst>
              </a:tr>
              <a:tr h="487741">
                <a:tc>
                  <a:txBody>
                    <a:bodyPr/>
                    <a:lstStyle/>
                    <a:p>
                      <a:pPr algn="ctr" fontAlgn="t"/>
                      <a:r>
                        <a:rPr lang="en-IN" sz="2100" u="none" strike="noStrike" dirty="0">
                          <a:effectLst/>
                        </a:rPr>
                        <a:t>194-I(b)</a:t>
                      </a:r>
                      <a:endParaRPr lang="en-IN" sz="2100" b="1"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GB" sz="2100" u="none" strike="noStrike" dirty="0">
                          <a:effectLst/>
                        </a:rPr>
                        <a:t>Rent of Land or building or furniture or fitting</a:t>
                      </a:r>
                      <a:endParaRPr lang="en-GB"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u="none" strike="noStrike" dirty="0">
                          <a:effectLst/>
                        </a:rPr>
                        <a:t>Rs. 2,40,000 p.a.</a:t>
                      </a:r>
                      <a:endParaRPr lang="en-IN"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u="none" strike="noStrike">
                          <a:effectLst/>
                        </a:rPr>
                        <a:t>Rs. 50,000 pm</a:t>
                      </a:r>
                      <a:endParaRPr lang="en-IN" sz="2100" b="0" i="0" u="none" strike="noStrike">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u="none" strike="noStrike" dirty="0">
                          <a:effectLst/>
                        </a:rPr>
                        <a:t>10%</a:t>
                      </a:r>
                      <a:endParaRPr lang="en-IN"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extLst>
                  <a:ext uri="{0D108BD9-81ED-4DB2-BD59-A6C34878D82A}">
                    <a16:rowId xmlns:a16="http://schemas.microsoft.com/office/drawing/2014/main" val="2173268624"/>
                  </a:ext>
                </a:extLst>
              </a:tr>
            </a:tbl>
          </a:graphicData>
        </a:graphic>
      </p:graphicFrame>
    </p:spTree>
    <p:extLst>
      <p:ext uri="{BB962C8B-B14F-4D97-AF65-F5344CB8AC3E}">
        <p14:creationId xmlns:p14="http://schemas.microsoft.com/office/powerpoint/2010/main" val="3351254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0E71D-2225-66EB-84E1-26BB025411B1}"/>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B1E851F-247D-1712-BE4D-4661134982C5}"/>
              </a:ext>
            </a:extLst>
          </p:cNvPr>
          <p:cNvGraphicFramePr>
            <a:graphicFrameLocks noGrp="1"/>
          </p:cNvGraphicFramePr>
          <p:nvPr>
            <p:extLst>
              <p:ext uri="{D42A27DB-BD31-4B8C-83A1-F6EECF244321}">
                <p14:modId xmlns:p14="http://schemas.microsoft.com/office/powerpoint/2010/main" val="1309440257"/>
              </p:ext>
            </p:extLst>
          </p:nvPr>
        </p:nvGraphicFramePr>
        <p:xfrm>
          <a:off x="0" y="188640"/>
          <a:ext cx="8964489" cy="6096787"/>
        </p:xfrm>
        <a:graphic>
          <a:graphicData uri="http://schemas.openxmlformats.org/drawingml/2006/table">
            <a:tbl>
              <a:tblPr>
                <a:tableStyleId>{2D5ABB26-0587-4C30-8999-92F81FD0307C}</a:tableStyleId>
              </a:tblPr>
              <a:tblGrid>
                <a:gridCol w="1599652">
                  <a:extLst>
                    <a:ext uri="{9D8B030D-6E8A-4147-A177-3AD203B41FA5}">
                      <a16:colId xmlns:a16="http://schemas.microsoft.com/office/drawing/2014/main" val="712875450"/>
                    </a:ext>
                  </a:extLst>
                </a:gridCol>
                <a:gridCol w="2036244">
                  <a:extLst>
                    <a:ext uri="{9D8B030D-6E8A-4147-A177-3AD203B41FA5}">
                      <a16:colId xmlns:a16="http://schemas.microsoft.com/office/drawing/2014/main" val="1354823858"/>
                    </a:ext>
                  </a:extLst>
                </a:gridCol>
                <a:gridCol w="1872208">
                  <a:extLst>
                    <a:ext uri="{9D8B030D-6E8A-4147-A177-3AD203B41FA5}">
                      <a16:colId xmlns:a16="http://schemas.microsoft.com/office/drawing/2014/main" val="942850405"/>
                    </a:ext>
                  </a:extLst>
                </a:gridCol>
                <a:gridCol w="1448769">
                  <a:extLst>
                    <a:ext uri="{9D8B030D-6E8A-4147-A177-3AD203B41FA5}">
                      <a16:colId xmlns:a16="http://schemas.microsoft.com/office/drawing/2014/main" val="3919302231"/>
                    </a:ext>
                  </a:extLst>
                </a:gridCol>
                <a:gridCol w="2007616">
                  <a:extLst>
                    <a:ext uri="{9D8B030D-6E8A-4147-A177-3AD203B41FA5}">
                      <a16:colId xmlns:a16="http://schemas.microsoft.com/office/drawing/2014/main" val="2473129260"/>
                    </a:ext>
                  </a:extLst>
                </a:gridCol>
              </a:tblGrid>
              <a:tr h="561236">
                <a:tc>
                  <a:txBody>
                    <a:bodyPr/>
                    <a:lstStyle/>
                    <a:p>
                      <a:pPr algn="ctr" fontAlgn="t"/>
                      <a:r>
                        <a:rPr lang="en-IN" sz="2100" u="none" strike="noStrike" dirty="0">
                          <a:solidFill>
                            <a:schemeClr val="bg1"/>
                          </a:solidFill>
                          <a:effectLst/>
                        </a:rPr>
                        <a:t>Section</a:t>
                      </a:r>
                      <a:endParaRPr lang="en-IN" sz="2100" b="1" i="0" u="none" strike="noStrike" dirty="0">
                        <a:solidFill>
                          <a:schemeClr val="bg1"/>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u="none" strike="noStrike">
                          <a:solidFill>
                            <a:schemeClr val="bg1"/>
                          </a:solidFill>
                          <a:effectLst/>
                        </a:rPr>
                        <a:t>Nature of Payment</a:t>
                      </a:r>
                      <a:endParaRPr lang="en-IN" sz="2100" b="1" i="0" u="none" strike="noStrike">
                        <a:solidFill>
                          <a:schemeClr val="bg1"/>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GB" sz="2100" u="none" strike="noStrike">
                          <a:solidFill>
                            <a:schemeClr val="bg1"/>
                          </a:solidFill>
                          <a:effectLst/>
                        </a:rPr>
                        <a:t>Threshold Limit of Payment  For F.Y.2024-25</a:t>
                      </a:r>
                      <a:endParaRPr lang="en-GB" sz="2100" b="1" i="0" u="none" strike="noStrike">
                        <a:solidFill>
                          <a:schemeClr val="bg1"/>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GB" sz="2100" u="none" strike="noStrike" dirty="0">
                          <a:solidFill>
                            <a:schemeClr val="bg1"/>
                          </a:solidFill>
                          <a:effectLst/>
                        </a:rPr>
                        <a:t>Change in Threshold F.Y.2025-26 if any</a:t>
                      </a:r>
                    </a:p>
                    <a:p>
                      <a:pPr algn="ctr" fontAlgn="t"/>
                      <a:endParaRPr lang="en-GB" sz="2100" b="1" i="0" u="none" strike="noStrike" dirty="0">
                        <a:solidFill>
                          <a:schemeClr val="bg1"/>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u="none" strike="noStrike" dirty="0">
                          <a:solidFill>
                            <a:schemeClr val="bg1"/>
                          </a:solidFill>
                          <a:effectLst/>
                        </a:rPr>
                        <a:t>Rates</a:t>
                      </a:r>
                      <a:endParaRPr lang="en-IN" sz="2100" b="1" i="0" u="none" strike="noStrike" dirty="0">
                        <a:solidFill>
                          <a:schemeClr val="bg1"/>
                        </a:solidFill>
                        <a:effectLst/>
                        <a:latin typeface="Cambria" panose="02040503050406030204" pitchFamily="18" charset="0"/>
                        <a:ea typeface="Cambria" panose="02040503050406030204" pitchFamily="18" charset="0"/>
                      </a:endParaRPr>
                    </a:p>
                  </a:txBody>
                  <a:tcPr marL="0" marR="0" marT="0" marB="0"/>
                </a:tc>
                <a:extLst>
                  <a:ext uri="{0D108BD9-81ED-4DB2-BD59-A6C34878D82A}">
                    <a16:rowId xmlns:a16="http://schemas.microsoft.com/office/drawing/2014/main" val="1538665412"/>
                  </a:ext>
                </a:extLst>
              </a:tr>
              <a:tr h="968800">
                <a:tc rowSpan="2">
                  <a:txBody>
                    <a:bodyPr/>
                    <a:lstStyle/>
                    <a:p>
                      <a:pPr algn="ctr" fontAlgn="t"/>
                      <a:r>
                        <a:rPr lang="en-IN" sz="2100" u="none" strike="noStrike">
                          <a:effectLst/>
                        </a:rPr>
                        <a:t>194-IA</a:t>
                      </a:r>
                      <a:endParaRPr lang="en-IN" sz="2100" b="1" i="0" u="none" strike="noStrike">
                        <a:solidFill>
                          <a:srgbClr val="444444"/>
                        </a:solidFill>
                        <a:effectLst/>
                        <a:latin typeface="Cambria" panose="02040503050406030204" pitchFamily="18" charset="0"/>
                        <a:ea typeface="Cambria" panose="02040503050406030204" pitchFamily="18" charset="0"/>
                      </a:endParaRPr>
                    </a:p>
                  </a:txBody>
                  <a:tcPr marL="0" marR="0" marT="0" marB="0"/>
                </a:tc>
                <a:tc rowSpan="2">
                  <a:txBody>
                    <a:bodyPr/>
                    <a:lstStyle/>
                    <a:p>
                      <a:pPr algn="l" fontAlgn="t"/>
                      <a:r>
                        <a:rPr lang="en-GB" sz="2100" u="none" strike="noStrike" dirty="0">
                          <a:effectLst/>
                        </a:rPr>
                        <a:t>Payment or transfer of immovable property (other than rural agriculture land)</a:t>
                      </a:r>
                      <a:endParaRPr lang="en-GB"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tc rowSpan="2">
                  <a:txBody>
                    <a:bodyPr/>
                    <a:lstStyle/>
                    <a:p>
                      <a:pPr algn="ctr" fontAlgn="t"/>
                      <a:r>
                        <a:rPr lang="en-IN" sz="2100" u="none" strike="noStrike" dirty="0">
                          <a:effectLst/>
                        </a:rPr>
                        <a:t>Rs. 50,00,000 &amp; above</a:t>
                      </a:r>
                      <a:endParaRPr lang="en-IN"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u="none" strike="noStrike" dirty="0">
                          <a:effectLst/>
                        </a:rPr>
                        <a:t> </a:t>
                      </a:r>
                      <a:endParaRPr lang="en-IN"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u="none" strike="noStrike" dirty="0">
                          <a:effectLst/>
                        </a:rPr>
                        <a:t>1%</a:t>
                      </a:r>
                      <a:endParaRPr lang="en-IN"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extLst>
                  <a:ext uri="{0D108BD9-81ED-4DB2-BD59-A6C34878D82A}">
                    <a16:rowId xmlns:a16="http://schemas.microsoft.com/office/drawing/2014/main" val="573746354"/>
                  </a:ext>
                </a:extLst>
              </a:tr>
              <a:tr h="808447">
                <a:tc vMerge="1">
                  <a:txBody>
                    <a:bodyPr/>
                    <a:lstStyle/>
                    <a:p>
                      <a:endParaRPr lang="en-IN"/>
                    </a:p>
                  </a:txBody>
                  <a:tcPr/>
                </a:tc>
                <a:tc vMerge="1">
                  <a:txBody>
                    <a:bodyPr/>
                    <a:lstStyle/>
                    <a:p>
                      <a:endParaRPr lang="en-IN"/>
                    </a:p>
                  </a:txBody>
                  <a:tcPr/>
                </a:tc>
                <a:tc vMerge="1">
                  <a:txBody>
                    <a:bodyPr/>
                    <a:lstStyle/>
                    <a:p>
                      <a:endParaRPr lang="en-IN"/>
                    </a:p>
                  </a:txBody>
                  <a:tcPr/>
                </a:tc>
                <a:tc>
                  <a:txBody>
                    <a:bodyPr/>
                    <a:lstStyle/>
                    <a:p>
                      <a:pPr algn="ctr" fontAlgn="t"/>
                      <a:r>
                        <a:rPr lang="en-IN" sz="2100" u="none" strike="noStrike" dirty="0">
                          <a:effectLst/>
                        </a:rPr>
                        <a:t> </a:t>
                      </a:r>
                      <a:endParaRPr lang="en-IN"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GB" sz="2100" u="none" strike="noStrike">
                          <a:effectLst/>
                        </a:rPr>
                        <a:t>(on the higher of amount of consideration or the stamp duty value)</a:t>
                      </a:r>
                      <a:endParaRPr lang="en-GB" sz="2100" b="0" i="0" u="none" strike="noStrike">
                        <a:solidFill>
                          <a:srgbClr val="444444"/>
                        </a:solidFill>
                        <a:effectLst/>
                        <a:latin typeface="Cambria" panose="02040503050406030204" pitchFamily="18" charset="0"/>
                        <a:ea typeface="Cambria" panose="02040503050406030204" pitchFamily="18" charset="0"/>
                      </a:endParaRPr>
                    </a:p>
                  </a:txBody>
                  <a:tcPr marL="0" marR="0" marT="0" marB="0"/>
                </a:tc>
                <a:extLst>
                  <a:ext uri="{0D108BD9-81ED-4DB2-BD59-A6C34878D82A}">
                    <a16:rowId xmlns:a16="http://schemas.microsoft.com/office/drawing/2014/main" val="3994442931"/>
                  </a:ext>
                </a:extLst>
              </a:tr>
              <a:tr h="193760">
                <a:tc rowSpan="2">
                  <a:txBody>
                    <a:bodyPr/>
                    <a:lstStyle/>
                    <a:p>
                      <a:pPr algn="ctr" fontAlgn="t"/>
                      <a:endParaRPr lang="en-IN" sz="2100" u="none" strike="noStrike" dirty="0">
                        <a:effectLst/>
                      </a:endParaRPr>
                    </a:p>
                    <a:p>
                      <a:pPr algn="ctr" fontAlgn="t"/>
                      <a:endParaRPr lang="en-IN" sz="2100" u="none" strike="noStrike" dirty="0">
                        <a:effectLst/>
                      </a:endParaRPr>
                    </a:p>
                    <a:p>
                      <a:pPr algn="ctr" fontAlgn="t"/>
                      <a:r>
                        <a:rPr lang="en-IN" sz="2100" u="none" strike="noStrike" dirty="0">
                          <a:effectLst/>
                        </a:rPr>
                        <a:t>194-IB</a:t>
                      </a:r>
                      <a:endParaRPr lang="en-IN" sz="2100" b="1"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tc rowSpan="2">
                  <a:txBody>
                    <a:bodyPr/>
                    <a:lstStyle/>
                    <a:p>
                      <a:pPr algn="l" fontAlgn="t"/>
                      <a:endParaRPr lang="en-GB" sz="2100" u="none" strike="noStrike" dirty="0">
                        <a:effectLst/>
                      </a:endParaRPr>
                    </a:p>
                    <a:p>
                      <a:pPr algn="l" fontAlgn="t"/>
                      <a:endParaRPr lang="en-GB" sz="2100" u="none" strike="noStrike" dirty="0">
                        <a:effectLst/>
                      </a:endParaRPr>
                    </a:p>
                    <a:p>
                      <a:pPr algn="l" fontAlgn="t"/>
                      <a:r>
                        <a:rPr lang="en-GB" sz="2100" u="none" strike="noStrike" dirty="0">
                          <a:effectLst/>
                        </a:rPr>
                        <a:t>Rent payable by an individual or HUF not liable to tax audit</a:t>
                      </a:r>
                      <a:endParaRPr lang="en-GB"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tc rowSpan="2">
                  <a:txBody>
                    <a:bodyPr/>
                    <a:lstStyle/>
                    <a:p>
                      <a:pPr algn="ctr" fontAlgn="t"/>
                      <a:endParaRPr lang="en-IN" sz="2100" u="none" strike="noStrike" dirty="0">
                        <a:effectLst/>
                      </a:endParaRPr>
                    </a:p>
                    <a:p>
                      <a:pPr algn="ctr" fontAlgn="t"/>
                      <a:endParaRPr lang="en-IN" sz="2100" u="none" strike="noStrike" dirty="0">
                        <a:effectLst/>
                      </a:endParaRPr>
                    </a:p>
                    <a:p>
                      <a:pPr algn="ctr" fontAlgn="t"/>
                      <a:r>
                        <a:rPr lang="en-IN" sz="2100" u="none" strike="noStrike" dirty="0">
                          <a:effectLst/>
                        </a:rPr>
                        <a:t>Rs.50,000 per month</a:t>
                      </a:r>
                      <a:endParaRPr lang="en-IN"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u="none" strike="noStrike" dirty="0">
                          <a:effectLst/>
                        </a:rPr>
                        <a:t> </a:t>
                      </a:r>
                      <a:endParaRPr lang="en-IN"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endParaRPr lang="en-IN" sz="2100" u="none" strike="noStrike" dirty="0">
                        <a:effectLst/>
                      </a:endParaRPr>
                    </a:p>
                    <a:p>
                      <a:pPr algn="ctr" fontAlgn="t"/>
                      <a:endParaRPr lang="en-IN" sz="2100" u="none" strike="noStrike" dirty="0">
                        <a:effectLst/>
                      </a:endParaRPr>
                    </a:p>
                    <a:p>
                      <a:pPr algn="ctr" fontAlgn="t"/>
                      <a:r>
                        <a:rPr lang="en-IN" sz="2100" u="none" strike="noStrike" dirty="0" err="1">
                          <a:effectLst/>
                        </a:rPr>
                        <a:t>Upto</a:t>
                      </a:r>
                      <a:r>
                        <a:rPr lang="en-IN" sz="2100" u="none" strike="noStrike" dirty="0">
                          <a:effectLst/>
                        </a:rPr>
                        <a:t> 30.9.24 : 5% </a:t>
                      </a:r>
                    </a:p>
                    <a:p>
                      <a:pPr algn="ctr" fontAlgn="t"/>
                      <a:endParaRPr lang="en-IN"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extLst>
                  <a:ext uri="{0D108BD9-81ED-4DB2-BD59-A6C34878D82A}">
                    <a16:rowId xmlns:a16="http://schemas.microsoft.com/office/drawing/2014/main" val="3803171397"/>
                  </a:ext>
                </a:extLst>
              </a:tr>
              <a:tr h="327387">
                <a:tc vMerge="1">
                  <a:txBody>
                    <a:bodyPr/>
                    <a:lstStyle/>
                    <a:p>
                      <a:endParaRPr lang="en-IN"/>
                    </a:p>
                  </a:txBody>
                  <a:tcPr/>
                </a:tc>
                <a:tc vMerge="1">
                  <a:txBody>
                    <a:bodyPr/>
                    <a:lstStyle/>
                    <a:p>
                      <a:endParaRPr lang="en-IN"/>
                    </a:p>
                  </a:txBody>
                  <a:tcPr/>
                </a:tc>
                <a:tc vMerge="1">
                  <a:txBody>
                    <a:bodyPr/>
                    <a:lstStyle/>
                    <a:p>
                      <a:endParaRPr lang="en-IN"/>
                    </a:p>
                  </a:txBody>
                  <a:tcPr/>
                </a:tc>
                <a:tc>
                  <a:txBody>
                    <a:bodyPr/>
                    <a:lstStyle/>
                    <a:p>
                      <a:pPr algn="ctr" fontAlgn="t"/>
                      <a:r>
                        <a:rPr lang="en-IN" sz="2100" u="none" strike="noStrike" dirty="0">
                          <a:effectLst/>
                        </a:rPr>
                        <a:t> </a:t>
                      </a:r>
                      <a:endParaRPr lang="en-IN"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u="none" strike="noStrike" dirty="0" err="1">
                          <a:effectLst/>
                        </a:rPr>
                        <a:t>Wef</a:t>
                      </a:r>
                      <a:r>
                        <a:rPr lang="en-IN" sz="2100" u="none" strike="noStrike" dirty="0">
                          <a:effectLst/>
                        </a:rPr>
                        <a:t> 1.10.24 : 2%</a:t>
                      </a:r>
                      <a:endParaRPr lang="en-IN"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extLst>
                  <a:ext uri="{0D108BD9-81ED-4DB2-BD59-A6C34878D82A}">
                    <a16:rowId xmlns:a16="http://schemas.microsoft.com/office/drawing/2014/main" val="126467487"/>
                  </a:ext>
                </a:extLst>
              </a:tr>
            </a:tbl>
          </a:graphicData>
        </a:graphic>
      </p:graphicFrame>
    </p:spTree>
    <p:extLst>
      <p:ext uri="{BB962C8B-B14F-4D97-AF65-F5344CB8AC3E}">
        <p14:creationId xmlns:p14="http://schemas.microsoft.com/office/powerpoint/2010/main" val="33812433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81DA2DC-1ECA-864E-5C6B-EEAB0B893DC4}"/>
              </a:ext>
            </a:extLst>
          </p:cNvPr>
          <p:cNvGraphicFramePr>
            <a:graphicFrameLocks noGrp="1"/>
          </p:cNvGraphicFramePr>
          <p:nvPr>
            <p:extLst>
              <p:ext uri="{D42A27DB-BD31-4B8C-83A1-F6EECF244321}">
                <p14:modId xmlns:p14="http://schemas.microsoft.com/office/powerpoint/2010/main" val="2590394922"/>
              </p:ext>
            </p:extLst>
          </p:nvPr>
        </p:nvGraphicFramePr>
        <p:xfrm>
          <a:off x="179512" y="188641"/>
          <a:ext cx="8784974" cy="4160520"/>
        </p:xfrm>
        <a:graphic>
          <a:graphicData uri="http://schemas.openxmlformats.org/drawingml/2006/table">
            <a:tbl>
              <a:tblPr>
                <a:tableStyleId>{2D5ABB26-0587-4C30-8999-92F81FD0307C}</a:tableStyleId>
              </a:tblPr>
              <a:tblGrid>
                <a:gridCol w="1392092">
                  <a:extLst>
                    <a:ext uri="{9D8B030D-6E8A-4147-A177-3AD203B41FA5}">
                      <a16:colId xmlns:a16="http://schemas.microsoft.com/office/drawing/2014/main" val="535230905"/>
                    </a:ext>
                  </a:extLst>
                </a:gridCol>
                <a:gridCol w="2290233">
                  <a:extLst>
                    <a:ext uri="{9D8B030D-6E8A-4147-A177-3AD203B41FA5}">
                      <a16:colId xmlns:a16="http://schemas.microsoft.com/office/drawing/2014/main" val="1681888136"/>
                    </a:ext>
                  </a:extLst>
                </a:gridCol>
                <a:gridCol w="1567618">
                  <a:extLst>
                    <a:ext uri="{9D8B030D-6E8A-4147-A177-3AD203B41FA5}">
                      <a16:colId xmlns:a16="http://schemas.microsoft.com/office/drawing/2014/main" val="3367398890"/>
                    </a:ext>
                  </a:extLst>
                </a:gridCol>
                <a:gridCol w="1567618">
                  <a:extLst>
                    <a:ext uri="{9D8B030D-6E8A-4147-A177-3AD203B41FA5}">
                      <a16:colId xmlns:a16="http://schemas.microsoft.com/office/drawing/2014/main" val="422987467"/>
                    </a:ext>
                  </a:extLst>
                </a:gridCol>
                <a:gridCol w="1967413">
                  <a:extLst>
                    <a:ext uri="{9D8B030D-6E8A-4147-A177-3AD203B41FA5}">
                      <a16:colId xmlns:a16="http://schemas.microsoft.com/office/drawing/2014/main" val="252047121"/>
                    </a:ext>
                  </a:extLst>
                </a:gridCol>
              </a:tblGrid>
              <a:tr h="1050454">
                <a:tc>
                  <a:txBody>
                    <a:bodyPr/>
                    <a:lstStyle/>
                    <a:p>
                      <a:pPr algn="ctr" fontAlgn="t"/>
                      <a:r>
                        <a:rPr lang="en-IN" sz="2100" u="none" strike="noStrike" dirty="0">
                          <a:solidFill>
                            <a:schemeClr val="bg1"/>
                          </a:solidFill>
                          <a:effectLst/>
                        </a:rPr>
                        <a:t>Section</a:t>
                      </a:r>
                      <a:endParaRPr lang="en-IN" sz="2100" b="1" i="0" u="none" strike="noStrike" dirty="0">
                        <a:solidFill>
                          <a:schemeClr val="bg1"/>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u="none" strike="noStrike" dirty="0">
                          <a:solidFill>
                            <a:schemeClr val="bg1"/>
                          </a:solidFill>
                          <a:effectLst/>
                        </a:rPr>
                        <a:t>Nature of Payment</a:t>
                      </a:r>
                      <a:endParaRPr lang="en-IN" sz="2100" b="1" i="0" u="none" strike="noStrike" dirty="0">
                        <a:solidFill>
                          <a:schemeClr val="bg1"/>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GB" sz="2100" u="none" strike="noStrike">
                          <a:solidFill>
                            <a:schemeClr val="bg1"/>
                          </a:solidFill>
                          <a:effectLst/>
                        </a:rPr>
                        <a:t>Threshold Limit of Payment  For F.Y.2024-25</a:t>
                      </a:r>
                      <a:endParaRPr lang="en-GB" sz="2100" b="1" i="0" u="none" strike="noStrike">
                        <a:solidFill>
                          <a:schemeClr val="bg1"/>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GB" sz="2100" u="none" strike="noStrike" dirty="0">
                          <a:solidFill>
                            <a:schemeClr val="bg1"/>
                          </a:solidFill>
                          <a:effectLst/>
                        </a:rPr>
                        <a:t>Change in Threshold F.Y.2025-26 if any</a:t>
                      </a:r>
                      <a:endParaRPr lang="en-GB" sz="2100" b="1" i="0" u="none" strike="noStrike" dirty="0">
                        <a:solidFill>
                          <a:schemeClr val="bg1"/>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u="none" strike="noStrike" dirty="0">
                          <a:solidFill>
                            <a:schemeClr val="bg1"/>
                          </a:solidFill>
                          <a:effectLst/>
                        </a:rPr>
                        <a:t>Rates</a:t>
                      </a:r>
                      <a:endParaRPr lang="en-IN" sz="2100" b="1" i="0" u="none" strike="noStrike" dirty="0">
                        <a:solidFill>
                          <a:schemeClr val="bg1"/>
                        </a:solidFill>
                        <a:effectLst/>
                        <a:latin typeface="Cambria" panose="02040503050406030204" pitchFamily="18" charset="0"/>
                        <a:ea typeface="Cambria" panose="02040503050406030204" pitchFamily="18" charset="0"/>
                      </a:endParaRPr>
                    </a:p>
                  </a:txBody>
                  <a:tcPr marL="0" marR="0" marT="0" marB="0"/>
                </a:tc>
                <a:extLst>
                  <a:ext uri="{0D108BD9-81ED-4DB2-BD59-A6C34878D82A}">
                    <a16:rowId xmlns:a16="http://schemas.microsoft.com/office/drawing/2014/main" val="4221166659"/>
                  </a:ext>
                </a:extLst>
              </a:tr>
              <a:tr h="2363522">
                <a:tc>
                  <a:txBody>
                    <a:bodyPr/>
                    <a:lstStyle/>
                    <a:p>
                      <a:pPr algn="ctr" fontAlgn="t"/>
                      <a:endParaRPr lang="en-IN" sz="2100" u="none" strike="noStrike" dirty="0">
                        <a:effectLst/>
                      </a:endParaRPr>
                    </a:p>
                    <a:p>
                      <a:pPr algn="ctr" fontAlgn="t"/>
                      <a:r>
                        <a:rPr lang="en-IN" sz="2100" u="none" strike="noStrike" dirty="0">
                          <a:effectLst/>
                        </a:rPr>
                        <a:t>194-IC</a:t>
                      </a:r>
                      <a:endParaRPr lang="en-IN" sz="2100" b="1"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l" fontAlgn="t"/>
                      <a:endParaRPr lang="en-GB" sz="2100" u="none" strike="noStrike" dirty="0">
                        <a:effectLst/>
                      </a:endParaRPr>
                    </a:p>
                    <a:p>
                      <a:pPr algn="l" fontAlgn="t"/>
                      <a:r>
                        <a:rPr lang="en-GB" sz="2100" u="none" strike="noStrike" dirty="0">
                          <a:effectLst/>
                        </a:rPr>
                        <a:t>Payment of monetary consideration under Joint Development Agreements to Resident individual/HUF</a:t>
                      </a:r>
                      <a:endParaRPr lang="en-GB"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endParaRPr lang="en-IN" sz="2100" u="none" strike="noStrike" dirty="0">
                        <a:effectLst/>
                      </a:endParaRPr>
                    </a:p>
                    <a:p>
                      <a:pPr algn="ctr" fontAlgn="t"/>
                      <a:r>
                        <a:rPr lang="en-IN" sz="2100" u="none" strike="noStrike" dirty="0">
                          <a:effectLst/>
                        </a:rPr>
                        <a:t>No Limit</a:t>
                      </a:r>
                      <a:endParaRPr lang="en-IN"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u="none" strike="noStrike">
                          <a:effectLst/>
                        </a:rPr>
                        <a:t> </a:t>
                      </a:r>
                      <a:endParaRPr lang="en-IN" sz="2100" b="0" i="0" u="none" strike="noStrike">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endParaRPr lang="en-IN" sz="2100" u="none" strike="noStrike" dirty="0">
                        <a:effectLst/>
                      </a:endParaRPr>
                    </a:p>
                    <a:p>
                      <a:pPr algn="ctr" fontAlgn="t"/>
                      <a:r>
                        <a:rPr lang="en-IN" sz="2100" u="none" strike="noStrike" dirty="0">
                          <a:effectLst/>
                        </a:rPr>
                        <a:t>10%</a:t>
                      </a:r>
                      <a:endParaRPr lang="en-IN"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extLst>
                  <a:ext uri="{0D108BD9-81ED-4DB2-BD59-A6C34878D82A}">
                    <a16:rowId xmlns:a16="http://schemas.microsoft.com/office/drawing/2014/main" val="419700535"/>
                  </a:ext>
                </a:extLst>
              </a:tr>
              <a:tr h="311435">
                <a:tc>
                  <a:txBody>
                    <a:bodyPr/>
                    <a:lstStyle/>
                    <a:p>
                      <a:pPr algn="ctr" fontAlgn="t"/>
                      <a:endParaRPr lang="en-IN" sz="2100" b="1"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l" fontAlgn="t"/>
                      <a:endParaRPr lang="en-GB" sz="2100" b="0" i="0" u="none" strike="noStrike">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endParaRPr lang="en-IN" sz="2100" b="0" i="0" u="none" strike="noStrike">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endParaRPr lang="en-IN" sz="2100" b="0" i="0" u="none" strike="noStrike">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endParaRPr lang="en-IN"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extLst>
                  <a:ext uri="{0D108BD9-81ED-4DB2-BD59-A6C34878D82A}">
                    <a16:rowId xmlns:a16="http://schemas.microsoft.com/office/drawing/2014/main" val="3405202118"/>
                  </a:ext>
                </a:extLst>
              </a:tr>
            </a:tbl>
          </a:graphicData>
        </a:graphic>
      </p:graphicFrame>
    </p:spTree>
    <p:extLst>
      <p:ext uri="{BB962C8B-B14F-4D97-AF65-F5344CB8AC3E}">
        <p14:creationId xmlns:p14="http://schemas.microsoft.com/office/powerpoint/2010/main" val="37392727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l"/>
            <a:r>
              <a:rPr lang="en-US" dirty="0">
                <a:latin typeface="Algerian" pitchFamily="82" charset="0"/>
              </a:rPr>
              <a:t>defining terms</a:t>
            </a:r>
            <a:br>
              <a:rPr lang="en-US" dirty="0">
                <a:latin typeface="Algerian" pitchFamily="82" charset="0"/>
              </a:rPr>
            </a:br>
            <a:r>
              <a:rPr lang="en-US" dirty="0">
                <a:latin typeface="Algerian" pitchFamily="82" charset="0"/>
              </a:rPr>
              <a:t>DEDUCTOR AND DEDUCTEE</a:t>
            </a:r>
            <a:endParaRPr lang="en-GB" dirty="0"/>
          </a:p>
        </p:txBody>
      </p:sp>
      <p:grpSp>
        <p:nvGrpSpPr>
          <p:cNvPr id="2" name="Group 3"/>
          <p:cNvGrpSpPr/>
          <p:nvPr/>
        </p:nvGrpSpPr>
        <p:grpSpPr>
          <a:xfrm>
            <a:off x="6019800" y="2971800"/>
            <a:ext cx="2272326" cy="755163"/>
            <a:chOff x="2743197" y="647696"/>
            <a:chExt cx="2272326" cy="1136163"/>
          </a:xfrm>
        </p:grpSpPr>
        <p:sp>
          <p:nvSpPr>
            <p:cNvPr id="5" name="Rectangle 4"/>
            <p:cNvSpPr/>
            <p:nvPr/>
          </p:nvSpPr>
          <p:spPr>
            <a:xfrm>
              <a:off x="2743197" y="647696"/>
              <a:ext cx="2272326" cy="1136163"/>
            </a:xfrm>
            <a:prstGeom prst="rect">
              <a:avLst/>
            </a:prstGeom>
            <a:solidFill>
              <a:schemeClr val="tx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IN"/>
            </a:p>
          </p:txBody>
        </p:sp>
        <p:sp>
          <p:nvSpPr>
            <p:cNvPr id="6" name="Rectangle 5"/>
            <p:cNvSpPr/>
            <p:nvPr/>
          </p:nvSpPr>
          <p:spPr>
            <a:xfrm>
              <a:off x="2743197" y="647696"/>
              <a:ext cx="2272326" cy="11361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b="1" kern="1200" dirty="0"/>
                <a:t>Employee</a:t>
              </a:r>
              <a:endParaRPr lang="en-IN" sz="2500" kern="1200" dirty="0"/>
            </a:p>
          </p:txBody>
        </p:sp>
      </p:grpSp>
      <p:grpSp>
        <p:nvGrpSpPr>
          <p:cNvPr id="4" name="Group 7"/>
          <p:cNvGrpSpPr/>
          <p:nvPr/>
        </p:nvGrpSpPr>
        <p:grpSpPr>
          <a:xfrm>
            <a:off x="609600" y="3048000"/>
            <a:ext cx="2500926" cy="755163"/>
            <a:chOff x="2514597" y="647696"/>
            <a:chExt cx="2500926" cy="1136163"/>
          </a:xfrm>
        </p:grpSpPr>
        <p:sp>
          <p:nvSpPr>
            <p:cNvPr id="9" name="Rectangle 8"/>
            <p:cNvSpPr/>
            <p:nvPr/>
          </p:nvSpPr>
          <p:spPr>
            <a:xfrm>
              <a:off x="2743197" y="647696"/>
              <a:ext cx="2272326" cy="1136163"/>
            </a:xfrm>
            <a:prstGeom prst="rect">
              <a:avLst/>
            </a:prstGeom>
            <a:solidFill>
              <a:schemeClr val="tx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IN"/>
            </a:p>
          </p:txBody>
        </p:sp>
        <p:sp>
          <p:nvSpPr>
            <p:cNvPr id="10" name="Rectangle 9"/>
            <p:cNvSpPr/>
            <p:nvPr/>
          </p:nvSpPr>
          <p:spPr>
            <a:xfrm>
              <a:off x="2514597" y="647696"/>
              <a:ext cx="2272326" cy="11361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b="1" kern="1200" dirty="0"/>
                <a:t>Employer </a:t>
              </a:r>
              <a:endParaRPr lang="en-IN" sz="2500" kern="1200" dirty="0"/>
            </a:p>
          </p:txBody>
        </p:sp>
      </p:grpSp>
      <p:grpSp>
        <p:nvGrpSpPr>
          <p:cNvPr id="7" name="Group 10"/>
          <p:cNvGrpSpPr/>
          <p:nvPr/>
        </p:nvGrpSpPr>
        <p:grpSpPr>
          <a:xfrm>
            <a:off x="3352800" y="3048000"/>
            <a:ext cx="2272326" cy="755163"/>
            <a:chOff x="2743197" y="647696"/>
            <a:chExt cx="2272326" cy="1136163"/>
          </a:xfrm>
        </p:grpSpPr>
        <p:sp>
          <p:nvSpPr>
            <p:cNvPr id="12" name="Rectangle 11"/>
            <p:cNvSpPr/>
            <p:nvPr/>
          </p:nvSpPr>
          <p:spPr>
            <a:xfrm>
              <a:off x="2743197" y="647696"/>
              <a:ext cx="2272326" cy="1136163"/>
            </a:xfrm>
            <a:prstGeom prst="rect">
              <a:avLst/>
            </a:prstGeom>
            <a:solidFill>
              <a:schemeClr val="tx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IN"/>
            </a:p>
          </p:txBody>
        </p:sp>
        <p:sp>
          <p:nvSpPr>
            <p:cNvPr id="13" name="Rectangle 12"/>
            <p:cNvSpPr/>
            <p:nvPr/>
          </p:nvSpPr>
          <p:spPr>
            <a:xfrm>
              <a:off x="2743197" y="647696"/>
              <a:ext cx="2272326" cy="11361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b="1" dirty="0"/>
                <a:t>Salary</a:t>
              </a:r>
              <a:endParaRPr lang="en-IN" sz="2500" kern="1200" dirty="0"/>
            </a:p>
          </p:txBody>
        </p:sp>
      </p:grpSp>
      <p:grpSp>
        <p:nvGrpSpPr>
          <p:cNvPr id="8" name="Group 13"/>
          <p:cNvGrpSpPr/>
          <p:nvPr/>
        </p:nvGrpSpPr>
        <p:grpSpPr>
          <a:xfrm>
            <a:off x="6019800" y="4038600"/>
            <a:ext cx="2272326" cy="755163"/>
            <a:chOff x="2743197" y="647696"/>
            <a:chExt cx="2272326" cy="1136163"/>
          </a:xfrm>
        </p:grpSpPr>
        <p:sp>
          <p:nvSpPr>
            <p:cNvPr id="15" name="Rectangle 14"/>
            <p:cNvSpPr/>
            <p:nvPr/>
          </p:nvSpPr>
          <p:spPr>
            <a:xfrm>
              <a:off x="2743197" y="647696"/>
              <a:ext cx="2272326" cy="1136163"/>
            </a:xfrm>
            <a:prstGeom prst="rect">
              <a:avLst/>
            </a:prstGeom>
            <a:solidFill>
              <a:schemeClr val="tx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IN"/>
            </a:p>
          </p:txBody>
        </p:sp>
        <p:sp>
          <p:nvSpPr>
            <p:cNvPr id="16" name="Rectangle 15"/>
            <p:cNvSpPr/>
            <p:nvPr/>
          </p:nvSpPr>
          <p:spPr>
            <a:xfrm>
              <a:off x="2743197" y="647696"/>
              <a:ext cx="2272326" cy="11361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b="1" dirty="0"/>
                <a:t>Owner</a:t>
              </a:r>
              <a:endParaRPr lang="en-IN" sz="2500" kern="1200" dirty="0"/>
            </a:p>
          </p:txBody>
        </p:sp>
      </p:grpSp>
      <p:grpSp>
        <p:nvGrpSpPr>
          <p:cNvPr id="11" name="Group 16"/>
          <p:cNvGrpSpPr/>
          <p:nvPr/>
        </p:nvGrpSpPr>
        <p:grpSpPr>
          <a:xfrm>
            <a:off x="609600" y="4114800"/>
            <a:ext cx="2500926" cy="755163"/>
            <a:chOff x="2514597" y="647696"/>
            <a:chExt cx="2500926" cy="1136163"/>
          </a:xfrm>
        </p:grpSpPr>
        <p:sp>
          <p:nvSpPr>
            <p:cNvPr id="18" name="Rectangle 17"/>
            <p:cNvSpPr/>
            <p:nvPr/>
          </p:nvSpPr>
          <p:spPr>
            <a:xfrm>
              <a:off x="2743197" y="647696"/>
              <a:ext cx="2272326" cy="1136163"/>
            </a:xfrm>
            <a:prstGeom prst="rect">
              <a:avLst/>
            </a:prstGeom>
            <a:solidFill>
              <a:schemeClr val="tx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IN"/>
            </a:p>
          </p:txBody>
        </p:sp>
        <p:sp>
          <p:nvSpPr>
            <p:cNvPr id="19" name="Rectangle 18"/>
            <p:cNvSpPr/>
            <p:nvPr/>
          </p:nvSpPr>
          <p:spPr>
            <a:xfrm>
              <a:off x="2514597" y="647696"/>
              <a:ext cx="2272326" cy="11361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b="1" dirty="0"/>
                <a:t>Tenant</a:t>
              </a:r>
              <a:r>
                <a:rPr lang="en-US" sz="2500" b="1" kern="1200" dirty="0"/>
                <a:t> </a:t>
              </a:r>
              <a:endParaRPr lang="en-IN" sz="2500" kern="1200" dirty="0"/>
            </a:p>
          </p:txBody>
        </p:sp>
      </p:grpSp>
      <p:grpSp>
        <p:nvGrpSpPr>
          <p:cNvPr id="14" name="Group 19"/>
          <p:cNvGrpSpPr/>
          <p:nvPr/>
        </p:nvGrpSpPr>
        <p:grpSpPr>
          <a:xfrm>
            <a:off x="3352800" y="4114800"/>
            <a:ext cx="2272326" cy="755163"/>
            <a:chOff x="2743197" y="647696"/>
            <a:chExt cx="2272326" cy="1136163"/>
          </a:xfrm>
        </p:grpSpPr>
        <p:sp>
          <p:nvSpPr>
            <p:cNvPr id="21" name="Rectangle 20"/>
            <p:cNvSpPr/>
            <p:nvPr/>
          </p:nvSpPr>
          <p:spPr>
            <a:xfrm>
              <a:off x="2743197" y="647696"/>
              <a:ext cx="2272326" cy="1136163"/>
            </a:xfrm>
            <a:prstGeom prst="rect">
              <a:avLst/>
            </a:prstGeom>
            <a:solidFill>
              <a:schemeClr val="tx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IN"/>
            </a:p>
          </p:txBody>
        </p:sp>
        <p:sp>
          <p:nvSpPr>
            <p:cNvPr id="22" name="Rectangle 21"/>
            <p:cNvSpPr/>
            <p:nvPr/>
          </p:nvSpPr>
          <p:spPr>
            <a:xfrm>
              <a:off x="2743197" y="647696"/>
              <a:ext cx="2272326" cy="11361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b="1" dirty="0"/>
                <a:t>Rent</a:t>
              </a:r>
              <a:endParaRPr lang="en-IN" sz="2500" kern="1200" dirty="0"/>
            </a:p>
          </p:txBody>
        </p:sp>
      </p:grpSp>
      <p:grpSp>
        <p:nvGrpSpPr>
          <p:cNvPr id="17" name="Group 22"/>
          <p:cNvGrpSpPr/>
          <p:nvPr/>
        </p:nvGrpSpPr>
        <p:grpSpPr>
          <a:xfrm>
            <a:off x="6019800" y="5029200"/>
            <a:ext cx="2272326" cy="755163"/>
            <a:chOff x="2743197" y="647696"/>
            <a:chExt cx="2272326" cy="1136163"/>
          </a:xfrm>
        </p:grpSpPr>
        <p:sp>
          <p:nvSpPr>
            <p:cNvPr id="24" name="Rectangle 23"/>
            <p:cNvSpPr/>
            <p:nvPr/>
          </p:nvSpPr>
          <p:spPr>
            <a:xfrm>
              <a:off x="2743197" y="647696"/>
              <a:ext cx="2272326" cy="1136163"/>
            </a:xfrm>
            <a:prstGeom prst="rect">
              <a:avLst/>
            </a:prstGeom>
            <a:solidFill>
              <a:schemeClr val="tx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IN"/>
            </a:p>
          </p:txBody>
        </p:sp>
        <p:sp>
          <p:nvSpPr>
            <p:cNvPr id="25" name="Rectangle 24"/>
            <p:cNvSpPr/>
            <p:nvPr/>
          </p:nvSpPr>
          <p:spPr>
            <a:xfrm>
              <a:off x="2743197" y="647696"/>
              <a:ext cx="2272326" cy="11361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b="1" dirty="0"/>
                <a:t>Contractor</a:t>
              </a:r>
              <a:endParaRPr lang="en-IN" sz="2500" kern="1200" dirty="0"/>
            </a:p>
          </p:txBody>
        </p:sp>
      </p:grpSp>
      <p:grpSp>
        <p:nvGrpSpPr>
          <p:cNvPr id="20" name="Group 25"/>
          <p:cNvGrpSpPr/>
          <p:nvPr/>
        </p:nvGrpSpPr>
        <p:grpSpPr>
          <a:xfrm>
            <a:off x="609600" y="5105400"/>
            <a:ext cx="2500926" cy="755163"/>
            <a:chOff x="2514597" y="647696"/>
            <a:chExt cx="2500926" cy="1136163"/>
          </a:xfrm>
        </p:grpSpPr>
        <p:sp>
          <p:nvSpPr>
            <p:cNvPr id="27" name="Rectangle 26"/>
            <p:cNvSpPr/>
            <p:nvPr/>
          </p:nvSpPr>
          <p:spPr>
            <a:xfrm>
              <a:off x="2743197" y="647696"/>
              <a:ext cx="2272326" cy="1136163"/>
            </a:xfrm>
            <a:prstGeom prst="rect">
              <a:avLst/>
            </a:prstGeom>
            <a:solidFill>
              <a:schemeClr val="tx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IN"/>
            </a:p>
          </p:txBody>
        </p:sp>
        <p:sp>
          <p:nvSpPr>
            <p:cNvPr id="28" name="Rectangle 27"/>
            <p:cNvSpPr/>
            <p:nvPr/>
          </p:nvSpPr>
          <p:spPr>
            <a:xfrm>
              <a:off x="2514597" y="647696"/>
              <a:ext cx="2272326" cy="11361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b="1" dirty="0" err="1"/>
                <a:t>Contractee</a:t>
              </a:r>
              <a:r>
                <a:rPr lang="en-US" sz="2500" b="1" kern="1200" dirty="0"/>
                <a:t> </a:t>
              </a:r>
              <a:endParaRPr lang="en-IN" sz="2500" kern="1200" dirty="0"/>
            </a:p>
          </p:txBody>
        </p:sp>
      </p:grpSp>
      <p:grpSp>
        <p:nvGrpSpPr>
          <p:cNvPr id="23" name="Group 28"/>
          <p:cNvGrpSpPr/>
          <p:nvPr/>
        </p:nvGrpSpPr>
        <p:grpSpPr>
          <a:xfrm>
            <a:off x="3352800" y="5105400"/>
            <a:ext cx="2272326" cy="755163"/>
            <a:chOff x="2743197" y="647696"/>
            <a:chExt cx="2272326" cy="1136163"/>
          </a:xfrm>
        </p:grpSpPr>
        <p:sp>
          <p:nvSpPr>
            <p:cNvPr id="30" name="Rectangle 29"/>
            <p:cNvSpPr/>
            <p:nvPr/>
          </p:nvSpPr>
          <p:spPr>
            <a:xfrm>
              <a:off x="2743197" y="647696"/>
              <a:ext cx="2272326" cy="1136163"/>
            </a:xfrm>
            <a:prstGeom prst="rect">
              <a:avLst/>
            </a:prstGeom>
            <a:solidFill>
              <a:schemeClr val="tx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IN"/>
            </a:p>
          </p:txBody>
        </p:sp>
        <p:sp>
          <p:nvSpPr>
            <p:cNvPr id="31" name="Rectangle 30"/>
            <p:cNvSpPr/>
            <p:nvPr/>
          </p:nvSpPr>
          <p:spPr>
            <a:xfrm>
              <a:off x="2743197" y="647696"/>
              <a:ext cx="2272326" cy="11361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b="1" dirty="0"/>
                <a:t>Contract Charges</a:t>
              </a:r>
              <a:endParaRPr lang="en-IN" sz="2500" kern="1200" dirty="0"/>
            </a:p>
          </p:txBody>
        </p:sp>
      </p:grpSp>
      <p:grpSp>
        <p:nvGrpSpPr>
          <p:cNvPr id="26" name="Group 3"/>
          <p:cNvGrpSpPr/>
          <p:nvPr/>
        </p:nvGrpSpPr>
        <p:grpSpPr>
          <a:xfrm>
            <a:off x="6019800" y="1600200"/>
            <a:ext cx="2272326" cy="755163"/>
            <a:chOff x="2743197" y="647696"/>
            <a:chExt cx="2272326" cy="1136163"/>
          </a:xfrm>
        </p:grpSpPr>
        <p:sp>
          <p:nvSpPr>
            <p:cNvPr id="42" name="Rectangle 41"/>
            <p:cNvSpPr/>
            <p:nvPr/>
          </p:nvSpPr>
          <p:spPr>
            <a:xfrm>
              <a:off x="2743197" y="647696"/>
              <a:ext cx="2272326" cy="1136163"/>
            </a:xfrm>
            <a:prstGeom prst="rect">
              <a:avLst/>
            </a:prstGeom>
            <a:solidFill>
              <a:schemeClr val="tx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IN"/>
            </a:p>
          </p:txBody>
        </p:sp>
        <p:sp>
          <p:nvSpPr>
            <p:cNvPr id="43" name="Rectangle 42"/>
            <p:cNvSpPr/>
            <p:nvPr/>
          </p:nvSpPr>
          <p:spPr>
            <a:xfrm>
              <a:off x="2743197" y="647696"/>
              <a:ext cx="2272326" cy="11361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b="1" dirty="0" err="1"/>
                <a:t>Deductee</a:t>
              </a:r>
              <a:r>
                <a:rPr lang="en-US" sz="2500" b="1" dirty="0"/>
                <a:t>/</a:t>
              </a:r>
              <a:br>
                <a:rPr lang="en-US" sz="2500" b="1" dirty="0"/>
              </a:br>
              <a:r>
                <a:rPr lang="en-US" sz="2500" b="1" dirty="0"/>
                <a:t>payee</a:t>
              </a:r>
              <a:endParaRPr lang="en-IN" sz="2500" kern="1200" dirty="0"/>
            </a:p>
          </p:txBody>
        </p:sp>
      </p:grpSp>
      <p:grpSp>
        <p:nvGrpSpPr>
          <p:cNvPr id="29" name="Group 7"/>
          <p:cNvGrpSpPr/>
          <p:nvPr/>
        </p:nvGrpSpPr>
        <p:grpSpPr>
          <a:xfrm>
            <a:off x="609600" y="1676400"/>
            <a:ext cx="2500926" cy="755163"/>
            <a:chOff x="2514597" y="647696"/>
            <a:chExt cx="2500926" cy="1136163"/>
          </a:xfrm>
        </p:grpSpPr>
        <p:sp>
          <p:nvSpPr>
            <p:cNvPr id="45" name="Rectangle 44"/>
            <p:cNvSpPr/>
            <p:nvPr/>
          </p:nvSpPr>
          <p:spPr>
            <a:xfrm>
              <a:off x="2743197" y="647696"/>
              <a:ext cx="2272326" cy="1136163"/>
            </a:xfrm>
            <a:prstGeom prst="rect">
              <a:avLst/>
            </a:prstGeom>
            <a:solidFill>
              <a:schemeClr val="tx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IN"/>
            </a:p>
          </p:txBody>
        </p:sp>
        <p:sp>
          <p:nvSpPr>
            <p:cNvPr id="46" name="Rectangle 45"/>
            <p:cNvSpPr/>
            <p:nvPr/>
          </p:nvSpPr>
          <p:spPr>
            <a:xfrm>
              <a:off x="2514597" y="647696"/>
              <a:ext cx="2272326" cy="11361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b="1" dirty="0" err="1"/>
                <a:t>Deductor</a:t>
              </a:r>
              <a:r>
                <a:rPr lang="en-US" sz="2500" b="1" dirty="0"/>
                <a:t>/</a:t>
              </a:r>
              <a:br>
                <a:rPr lang="en-US" sz="2500" b="1" dirty="0"/>
              </a:br>
              <a:r>
                <a:rPr lang="en-US" sz="2500" b="1" dirty="0"/>
                <a:t>payer</a:t>
              </a:r>
              <a:r>
                <a:rPr lang="en-US" sz="2500" b="1" kern="1200" dirty="0"/>
                <a:t> </a:t>
              </a:r>
              <a:endParaRPr lang="en-IN" sz="2500" kern="1200" dirty="0"/>
            </a:p>
          </p:txBody>
        </p:sp>
      </p:grpSp>
      <p:grpSp>
        <p:nvGrpSpPr>
          <p:cNvPr id="32" name="Group 10"/>
          <p:cNvGrpSpPr/>
          <p:nvPr/>
        </p:nvGrpSpPr>
        <p:grpSpPr>
          <a:xfrm>
            <a:off x="3352800" y="1676400"/>
            <a:ext cx="2272326" cy="755163"/>
            <a:chOff x="2743197" y="647696"/>
            <a:chExt cx="2272326" cy="1136163"/>
          </a:xfrm>
        </p:grpSpPr>
        <p:sp>
          <p:nvSpPr>
            <p:cNvPr id="48" name="Rectangle 47"/>
            <p:cNvSpPr/>
            <p:nvPr/>
          </p:nvSpPr>
          <p:spPr>
            <a:xfrm>
              <a:off x="2743197" y="647696"/>
              <a:ext cx="2272326" cy="1136163"/>
            </a:xfrm>
            <a:prstGeom prst="rect">
              <a:avLst/>
            </a:prstGeom>
            <a:solidFill>
              <a:schemeClr val="tx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IN"/>
            </a:p>
          </p:txBody>
        </p:sp>
        <p:sp>
          <p:nvSpPr>
            <p:cNvPr id="49" name="Rectangle 48"/>
            <p:cNvSpPr/>
            <p:nvPr/>
          </p:nvSpPr>
          <p:spPr>
            <a:xfrm>
              <a:off x="2743197" y="647696"/>
              <a:ext cx="2272326" cy="11361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b="1" dirty="0"/>
                <a:t>Nature of Payment</a:t>
              </a:r>
              <a:endParaRPr lang="en-IN" sz="2500" kern="1200" dirty="0"/>
            </a:p>
          </p:txBody>
        </p:sp>
      </p:grpSp>
    </p:spTree>
    <p:extLst>
      <p:ext uri="{BB962C8B-B14F-4D97-AF65-F5344CB8AC3E}">
        <p14:creationId xmlns:p14="http://schemas.microsoft.com/office/powerpoint/2010/main" val="670475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BF65FF93-57F7-2B51-5BBD-9C5732145738}"/>
              </a:ext>
            </a:extLst>
          </p:cNvPr>
          <p:cNvGraphicFramePr>
            <a:graphicFrameLocks noGrp="1"/>
          </p:cNvGraphicFramePr>
          <p:nvPr>
            <p:extLst>
              <p:ext uri="{D42A27DB-BD31-4B8C-83A1-F6EECF244321}">
                <p14:modId xmlns:p14="http://schemas.microsoft.com/office/powerpoint/2010/main" val="647621942"/>
              </p:ext>
            </p:extLst>
          </p:nvPr>
        </p:nvGraphicFramePr>
        <p:xfrm>
          <a:off x="179512" y="188640"/>
          <a:ext cx="8712967" cy="6720840"/>
        </p:xfrm>
        <a:graphic>
          <a:graphicData uri="http://schemas.openxmlformats.org/drawingml/2006/table">
            <a:tbl>
              <a:tblPr>
                <a:tableStyleId>{2D5ABB26-0587-4C30-8999-92F81FD0307C}</a:tableStyleId>
              </a:tblPr>
              <a:tblGrid>
                <a:gridCol w="1296144">
                  <a:extLst>
                    <a:ext uri="{9D8B030D-6E8A-4147-A177-3AD203B41FA5}">
                      <a16:colId xmlns:a16="http://schemas.microsoft.com/office/drawing/2014/main" val="2395399783"/>
                    </a:ext>
                  </a:extLst>
                </a:gridCol>
                <a:gridCol w="1872208">
                  <a:extLst>
                    <a:ext uri="{9D8B030D-6E8A-4147-A177-3AD203B41FA5}">
                      <a16:colId xmlns:a16="http://schemas.microsoft.com/office/drawing/2014/main" val="100686830"/>
                    </a:ext>
                  </a:extLst>
                </a:gridCol>
                <a:gridCol w="1656184">
                  <a:extLst>
                    <a:ext uri="{9D8B030D-6E8A-4147-A177-3AD203B41FA5}">
                      <a16:colId xmlns:a16="http://schemas.microsoft.com/office/drawing/2014/main" val="981989611"/>
                    </a:ext>
                  </a:extLst>
                </a:gridCol>
                <a:gridCol w="1656184">
                  <a:extLst>
                    <a:ext uri="{9D8B030D-6E8A-4147-A177-3AD203B41FA5}">
                      <a16:colId xmlns:a16="http://schemas.microsoft.com/office/drawing/2014/main" val="1168689068"/>
                    </a:ext>
                  </a:extLst>
                </a:gridCol>
                <a:gridCol w="2232247">
                  <a:extLst>
                    <a:ext uri="{9D8B030D-6E8A-4147-A177-3AD203B41FA5}">
                      <a16:colId xmlns:a16="http://schemas.microsoft.com/office/drawing/2014/main" val="1884282682"/>
                    </a:ext>
                  </a:extLst>
                </a:gridCol>
              </a:tblGrid>
              <a:tr h="561236">
                <a:tc>
                  <a:txBody>
                    <a:bodyPr/>
                    <a:lstStyle/>
                    <a:p>
                      <a:pPr algn="ctr" fontAlgn="t"/>
                      <a:r>
                        <a:rPr lang="en-IN" sz="2100" u="none" strike="noStrike" dirty="0">
                          <a:solidFill>
                            <a:schemeClr val="bg1"/>
                          </a:solidFill>
                          <a:effectLst/>
                        </a:rPr>
                        <a:t>Section</a:t>
                      </a:r>
                      <a:endParaRPr lang="en-IN" sz="2100" b="1" i="0" u="none" strike="noStrike" dirty="0">
                        <a:solidFill>
                          <a:schemeClr val="bg1"/>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u="none" strike="noStrike" dirty="0">
                          <a:solidFill>
                            <a:schemeClr val="bg1"/>
                          </a:solidFill>
                          <a:effectLst/>
                        </a:rPr>
                        <a:t>Nature of Payment</a:t>
                      </a:r>
                      <a:endParaRPr lang="en-IN" sz="2100" b="1" i="0" u="none" strike="noStrike" dirty="0">
                        <a:solidFill>
                          <a:schemeClr val="bg1"/>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GB" sz="2100" u="none" strike="noStrike" dirty="0">
                          <a:solidFill>
                            <a:schemeClr val="bg1"/>
                          </a:solidFill>
                          <a:effectLst/>
                        </a:rPr>
                        <a:t>Threshold Limit of Payment  For F.Y.2024-25</a:t>
                      </a:r>
                      <a:endParaRPr lang="en-GB" sz="2100" b="1" i="0" u="none" strike="noStrike" dirty="0">
                        <a:solidFill>
                          <a:schemeClr val="bg1"/>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GB" sz="2100" u="none" strike="noStrike">
                          <a:solidFill>
                            <a:schemeClr val="bg1"/>
                          </a:solidFill>
                          <a:effectLst/>
                        </a:rPr>
                        <a:t>Change in Threshold F.Y.2025-26 if any</a:t>
                      </a:r>
                      <a:endParaRPr lang="en-GB" sz="2100" b="1" i="0" u="none" strike="noStrike">
                        <a:solidFill>
                          <a:schemeClr val="bg1"/>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u="none" strike="noStrike" dirty="0">
                          <a:solidFill>
                            <a:schemeClr val="bg1"/>
                          </a:solidFill>
                          <a:effectLst/>
                        </a:rPr>
                        <a:t>Rates</a:t>
                      </a:r>
                      <a:endParaRPr lang="en-IN" sz="2100" b="1" i="0" u="none" strike="noStrike" dirty="0">
                        <a:solidFill>
                          <a:schemeClr val="bg1"/>
                        </a:solidFill>
                        <a:effectLst/>
                        <a:latin typeface="Cambria" panose="02040503050406030204" pitchFamily="18" charset="0"/>
                        <a:ea typeface="Cambria" panose="02040503050406030204" pitchFamily="18" charset="0"/>
                      </a:endParaRPr>
                    </a:p>
                  </a:txBody>
                  <a:tcPr marL="0" marR="0" marT="0" marB="0"/>
                </a:tc>
                <a:extLst>
                  <a:ext uri="{0D108BD9-81ED-4DB2-BD59-A6C34878D82A}">
                    <a16:rowId xmlns:a16="http://schemas.microsoft.com/office/drawing/2014/main" val="950271806"/>
                  </a:ext>
                </a:extLst>
              </a:tr>
              <a:tr h="1019081">
                <a:tc>
                  <a:txBody>
                    <a:bodyPr/>
                    <a:lstStyle/>
                    <a:p>
                      <a:pPr algn="ctr" fontAlgn="t"/>
                      <a:endParaRPr lang="en-IN" sz="2100" u="none" strike="noStrike" dirty="0">
                        <a:effectLst/>
                      </a:endParaRPr>
                    </a:p>
                    <a:p>
                      <a:pPr algn="ctr" fontAlgn="t"/>
                      <a:r>
                        <a:rPr lang="en-IN" sz="2100" u="none" strike="noStrike" dirty="0">
                          <a:effectLst/>
                        </a:rPr>
                        <a:t>194J</a:t>
                      </a:r>
                      <a:endParaRPr lang="en-IN" sz="2100" b="1"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l" fontAlgn="t"/>
                      <a:endParaRPr lang="en-GB" sz="2100" u="none" strike="noStrike" dirty="0">
                        <a:effectLst/>
                      </a:endParaRPr>
                    </a:p>
                    <a:p>
                      <a:pPr algn="l" fontAlgn="t"/>
                      <a:r>
                        <a:rPr lang="en-GB" sz="2100" u="none" strike="noStrike" dirty="0">
                          <a:effectLst/>
                        </a:rPr>
                        <a:t>Fees for Professional / Technical Services / Royalty / Remuneration to director</a:t>
                      </a:r>
                      <a:endParaRPr lang="en-GB"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endParaRPr lang="en-GB" sz="2100" u="none" strike="noStrike" dirty="0">
                        <a:effectLst/>
                      </a:endParaRPr>
                    </a:p>
                    <a:p>
                      <a:pPr algn="ctr" fontAlgn="t"/>
                      <a:r>
                        <a:rPr lang="en-GB" sz="2100" u="none" strike="noStrike" dirty="0">
                          <a:effectLst/>
                        </a:rPr>
                        <a:t>Rs. 30,000 p.a. </a:t>
                      </a:r>
                      <a:br>
                        <a:rPr lang="en-GB" sz="2100" u="none" strike="noStrike" dirty="0">
                          <a:effectLst/>
                        </a:rPr>
                      </a:br>
                      <a:endParaRPr lang="en-GB" sz="2100" u="none" strike="noStrike" dirty="0">
                        <a:effectLst/>
                      </a:endParaRPr>
                    </a:p>
                    <a:p>
                      <a:pPr algn="ctr" fontAlgn="t"/>
                      <a:r>
                        <a:rPr lang="en-GB" sz="2100" u="none" strike="noStrike" dirty="0">
                          <a:effectLst/>
                        </a:rPr>
                        <a:t>(Rs. 0 in case of Directors)</a:t>
                      </a:r>
                      <a:endParaRPr lang="en-GB"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endParaRPr lang="en-GB" sz="2100" u="none" strike="noStrike" dirty="0">
                        <a:effectLst/>
                      </a:endParaRPr>
                    </a:p>
                    <a:p>
                      <a:pPr algn="ctr" fontAlgn="t"/>
                      <a:r>
                        <a:rPr lang="en-GB" sz="2100" u="none" strike="noStrike" dirty="0">
                          <a:effectLst/>
                        </a:rPr>
                        <a:t>Rs. 50,000 p.a. </a:t>
                      </a:r>
                      <a:br>
                        <a:rPr lang="en-GB" sz="2100" u="none" strike="noStrike" dirty="0">
                          <a:effectLst/>
                        </a:rPr>
                      </a:br>
                      <a:endParaRPr lang="en-GB" sz="2100" u="none" strike="noStrike" dirty="0">
                        <a:effectLst/>
                      </a:endParaRPr>
                    </a:p>
                    <a:p>
                      <a:pPr algn="ctr" fontAlgn="t"/>
                      <a:r>
                        <a:rPr lang="en-GB" sz="2100" u="none" strike="noStrike" dirty="0">
                          <a:effectLst/>
                        </a:rPr>
                        <a:t>(Rs. 0 in case of Directors)</a:t>
                      </a:r>
                      <a:endParaRPr lang="en-GB"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endParaRPr lang="en-GB" sz="2100" u="none" strike="noStrike" dirty="0">
                        <a:effectLst/>
                      </a:endParaRPr>
                    </a:p>
                    <a:p>
                      <a:pPr algn="ctr" fontAlgn="t"/>
                      <a:r>
                        <a:rPr lang="en-GB" sz="2100" u="none" strike="noStrike" dirty="0">
                          <a:effectLst/>
                        </a:rPr>
                        <a:t>10% </a:t>
                      </a:r>
                      <a:br>
                        <a:rPr lang="en-GB" sz="2100" u="none" strike="noStrike" dirty="0">
                          <a:effectLst/>
                        </a:rPr>
                      </a:br>
                      <a:r>
                        <a:rPr lang="en-GB" sz="2100" u="none" strike="noStrike" dirty="0">
                          <a:effectLst/>
                        </a:rPr>
                        <a:t>(For Professional Services, Director remuneration and other </a:t>
                      </a:r>
                      <a:r>
                        <a:rPr lang="en-GB" sz="2100" u="none" strike="noStrike" dirty="0" err="1">
                          <a:effectLst/>
                        </a:rPr>
                        <a:t>Royelty</a:t>
                      </a:r>
                      <a:r>
                        <a:rPr lang="en-GB" sz="2100" u="none" strike="noStrike" dirty="0">
                          <a:effectLst/>
                        </a:rPr>
                        <a:t>)</a:t>
                      </a:r>
                      <a:endParaRPr lang="en-GB"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extLst>
                  <a:ext uri="{0D108BD9-81ED-4DB2-BD59-A6C34878D82A}">
                    <a16:rowId xmlns:a16="http://schemas.microsoft.com/office/drawing/2014/main" val="925128654"/>
                  </a:ext>
                </a:extLst>
              </a:tr>
              <a:tr h="561236">
                <a:tc>
                  <a:txBody>
                    <a:bodyPr/>
                    <a:lstStyle/>
                    <a:p>
                      <a:pPr algn="ctr" fontAlgn="t"/>
                      <a:endParaRPr lang="en-IN" sz="2100" b="1"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l" fontAlgn="t"/>
                      <a:endParaRPr lang="en-GB"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endParaRPr lang="en-IN" sz="2100" b="0" i="0" u="none" strike="noStrike">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endParaRPr lang="en-IN"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GB" sz="2100" u="none" strike="noStrike" dirty="0">
                          <a:effectLst/>
                        </a:rPr>
                        <a:t>2% </a:t>
                      </a:r>
                    </a:p>
                    <a:p>
                      <a:pPr algn="ctr" fontAlgn="t"/>
                      <a:r>
                        <a:rPr lang="en-GB" sz="2100" u="none" strike="noStrike" dirty="0">
                          <a:effectLst/>
                        </a:rPr>
                        <a:t>(For Call Centre, Fees for Technical Services &amp; Royalty in case of </a:t>
                      </a:r>
                      <a:r>
                        <a:rPr lang="en-GB" sz="2100" u="none" strike="noStrike" dirty="0" err="1">
                          <a:effectLst/>
                        </a:rPr>
                        <a:t>cinematograh</a:t>
                      </a:r>
                      <a:r>
                        <a:rPr lang="en-GB" sz="2100" u="none" strike="noStrike" dirty="0">
                          <a:effectLst/>
                        </a:rPr>
                        <a:t> films)</a:t>
                      </a:r>
                    </a:p>
                    <a:p>
                      <a:pPr algn="ctr" fontAlgn="t"/>
                      <a:endParaRPr lang="en-GB" sz="2100" b="0" i="0" u="none" strike="noStrike" dirty="0">
                        <a:solidFill>
                          <a:srgbClr val="444444"/>
                        </a:solidFill>
                        <a:effectLst/>
                        <a:latin typeface="Cambria" panose="02040503050406030204" pitchFamily="18" charset="0"/>
                        <a:ea typeface="Cambria" panose="02040503050406030204" pitchFamily="18" charset="0"/>
                      </a:endParaRPr>
                    </a:p>
                    <a:p>
                      <a:pPr algn="ctr" fontAlgn="t"/>
                      <a:endParaRPr lang="en-IN"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extLst>
                  <a:ext uri="{0D108BD9-81ED-4DB2-BD59-A6C34878D82A}">
                    <a16:rowId xmlns:a16="http://schemas.microsoft.com/office/drawing/2014/main" val="784383551"/>
                  </a:ext>
                </a:extLst>
              </a:tr>
            </a:tbl>
          </a:graphicData>
        </a:graphic>
      </p:graphicFrame>
    </p:spTree>
    <p:extLst>
      <p:ext uri="{BB962C8B-B14F-4D97-AF65-F5344CB8AC3E}">
        <p14:creationId xmlns:p14="http://schemas.microsoft.com/office/powerpoint/2010/main" val="30574486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4CCA1-8118-1ADD-87BD-2F044FDA90F9}"/>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99B1769-17A5-3AD1-C85A-7439AFF7FD8D}"/>
              </a:ext>
            </a:extLst>
          </p:cNvPr>
          <p:cNvGraphicFramePr>
            <a:graphicFrameLocks noGrp="1"/>
          </p:cNvGraphicFramePr>
          <p:nvPr>
            <p:extLst>
              <p:ext uri="{D42A27DB-BD31-4B8C-83A1-F6EECF244321}">
                <p14:modId xmlns:p14="http://schemas.microsoft.com/office/powerpoint/2010/main" val="2643923675"/>
              </p:ext>
            </p:extLst>
          </p:nvPr>
        </p:nvGraphicFramePr>
        <p:xfrm>
          <a:off x="179513" y="260648"/>
          <a:ext cx="8596187" cy="5120640"/>
        </p:xfrm>
        <a:graphic>
          <a:graphicData uri="http://schemas.openxmlformats.org/drawingml/2006/table">
            <a:tbl>
              <a:tblPr>
                <a:tableStyleId>{2D5ABB26-0587-4C30-8999-92F81FD0307C}</a:tableStyleId>
              </a:tblPr>
              <a:tblGrid>
                <a:gridCol w="1218267">
                  <a:extLst>
                    <a:ext uri="{9D8B030D-6E8A-4147-A177-3AD203B41FA5}">
                      <a16:colId xmlns:a16="http://schemas.microsoft.com/office/drawing/2014/main" val="3086150114"/>
                    </a:ext>
                  </a:extLst>
                </a:gridCol>
                <a:gridCol w="1855866">
                  <a:extLst>
                    <a:ext uri="{9D8B030D-6E8A-4147-A177-3AD203B41FA5}">
                      <a16:colId xmlns:a16="http://schemas.microsoft.com/office/drawing/2014/main" val="2248085252"/>
                    </a:ext>
                  </a:extLst>
                </a:gridCol>
                <a:gridCol w="1894418">
                  <a:extLst>
                    <a:ext uri="{9D8B030D-6E8A-4147-A177-3AD203B41FA5}">
                      <a16:colId xmlns:a16="http://schemas.microsoft.com/office/drawing/2014/main" val="2672889379"/>
                    </a:ext>
                  </a:extLst>
                </a:gridCol>
                <a:gridCol w="2016224">
                  <a:extLst>
                    <a:ext uri="{9D8B030D-6E8A-4147-A177-3AD203B41FA5}">
                      <a16:colId xmlns:a16="http://schemas.microsoft.com/office/drawing/2014/main" val="1472705294"/>
                    </a:ext>
                  </a:extLst>
                </a:gridCol>
                <a:gridCol w="1611412">
                  <a:extLst>
                    <a:ext uri="{9D8B030D-6E8A-4147-A177-3AD203B41FA5}">
                      <a16:colId xmlns:a16="http://schemas.microsoft.com/office/drawing/2014/main" val="2966137673"/>
                    </a:ext>
                  </a:extLst>
                </a:gridCol>
              </a:tblGrid>
              <a:tr h="561236">
                <a:tc>
                  <a:txBody>
                    <a:bodyPr/>
                    <a:lstStyle/>
                    <a:p>
                      <a:pPr algn="ctr" fontAlgn="t"/>
                      <a:r>
                        <a:rPr lang="en-IN" sz="2100" u="none" strike="noStrike" dirty="0">
                          <a:solidFill>
                            <a:schemeClr val="bg1"/>
                          </a:solidFill>
                          <a:effectLst/>
                        </a:rPr>
                        <a:t>Section</a:t>
                      </a:r>
                      <a:endParaRPr lang="en-IN" sz="2100" b="1" i="0" u="none" strike="noStrike" dirty="0">
                        <a:solidFill>
                          <a:schemeClr val="bg1"/>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u="none" strike="noStrike">
                          <a:solidFill>
                            <a:schemeClr val="bg1"/>
                          </a:solidFill>
                          <a:effectLst/>
                        </a:rPr>
                        <a:t>Nature of Payment</a:t>
                      </a:r>
                      <a:endParaRPr lang="en-IN" sz="2100" b="1" i="0" u="none" strike="noStrike">
                        <a:solidFill>
                          <a:schemeClr val="bg1"/>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GB" sz="2100" u="none" strike="noStrike" dirty="0">
                          <a:solidFill>
                            <a:schemeClr val="bg1"/>
                          </a:solidFill>
                          <a:effectLst/>
                        </a:rPr>
                        <a:t>Threshold Limit of Payment  For F.Y.2024-25</a:t>
                      </a:r>
                      <a:endParaRPr lang="en-GB" sz="2100" b="1" i="0" u="none" strike="noStrike" dirty="0">
                        <a:solidFill>
                          <a:schemeClr val="bg1"/>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GB" sz="2100" u="none" strike="noStrike" dirty="0">
                          <a:solidFill>
                            <a:schemeClr val="bg1"/>
                          </a:solidFill>
                          <a:effectLst/>
                        </a:rPr>
                        <a:t>Change in Threshold F.Y.2025-26 if any</a:t>
                      </a:r>
                    </a:p>
                    <a:p>
                      <a:pPr algn="ctr" fontAlgn="t"/>
                      <a:endParaRPr lang="en-GB" sz="2100" b="1" i="0" u="none" strike="noStrike" dirty="0">
                        <a:solidFill>
                          <a:schemeClr val="bg1"/>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u="none" strike="noStrike" dirty="0">
                          <a:solidFill>
                            <a:schemeClr val="bg1"/>
                          </a:solidFill>
                          <a:effectLst/>
                        </a:rPr>
                        <a:t>Rates</a:t>
                      </a:r>
                      <a:endParaRPr lang="en-IN" sz="2100" b="1" i="0" u="none" strike="noStrike" dirty="0">
                        <a:solidFill>
                          <a:schemeClr val="bg1"/>
                        </a:solidFill>
                        <a:effectLst/>
                        <a:latin typeface="Cambria" panose="02040503050406030204" pitchFamily="18" charset="0"/>
                        <a:ea typeface="Cambria" panose="02040503050406030204" pitchFamily="18" charset="0"/>
                      </a:endParaRPr>
                    </a:p>
                  </a:txBody>
                  <a:tcPr marL="0" marR="0" marT="0" marB="0"/>
                </a:tc>
                <a:extLst>
                  <a:ext uri="{0D108BD9-81ED-4DB2-BD59-A6C34878D82A}">
                    <a16:rowId xmlns:a16="http://schemas.microsoft.com/office/drawing/2014/main" val="3654930608"/>
                  </a:ext>
                </a:extLst>
              </a:tr>
              <a:tr h="561236">
                <a:tc>
                  <a:txBody>
                    <a:bodyPr/>
                    <a:lstStyle/>
                    <a:p>
                      <a:pPr algn="ctr" fontAlgn="t"/>
                      <a:r>
                        <a:rPr lang="en-IN" sz="2100" u="none" strike="noStrike" dirty="0">
                          <a:effectLst/>
                        </a:rPr>
                        <a:t>194K</a:t>
                      </a:r>
                      <a:endParaRPr lang="en-IN" sz="2100" b="1"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l" fontAlgn="t"/>
                      <a:r>
                        <a:rPr lang="en-GB" sz="2100" u="none" strike="noStrike" dirty="0">
                          <a:effectLst/>
                        </a:rPr>
                        <a:t>Income in respect of units of Mutual funds or specified company</a:t>
                      </a:r>
                    </a:p>
                    <a:p>
                      <a:pPr algn="l" fontAlgn="t"/>
                      <a:endParaRPr lang="en-GB" sz="2100" b="0" i="0" u="none" strike="noStrike" dirty="0">
                        <a:solidFill>
                          <a:srgbClr val="444444"/>
                        </a:solidFill>
                        <a:effectLst/>
                        <a:latin typeface="Cambria" panose="02040503050406030204" pitchFamily="18" charset="0"/>
                        <a:ea typeface="Cambria" panose="02040503050406030204" pitchFamily="18" charset="0"/>
                      </a:endParaRPr>
                    </a:p>
                    <a:p>
                      <a:pPr algn="l" fontAlgn="t"/>
                      <a:endParaRPr lang="en-GB"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u="none" strike="noStrike">
                          <a:effectLst/>
                        </a:rPr>
                        <a:t>Rs. 5,000</a:t>
                      </a:r>
                      <a:endParaRPr lang="en-IN" sz="2100" b="0" i="0" u="none" strike="noStrike">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u="none" strike="noStrike" dirty="0">
                          <a:effectLst/>
                        </a:rPr>
                        <a:t>Rs.10,000</a:t>
                      </a:r>
                      <a:endParaRPr lang="en-IN"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u="none" strike="noStrike">
                          <a:effectLst/>
                        </a:rPr>
                        <a:t>10%</a:t>
                      </a:r>
                      <a:endParaRPr lang="en-IN" sz="2100" b="0" i="0" u="none" strike="noStrike">
                        <a:solidFill>
                          <a:srgbClr val="444444"/>
                        </a:solidFill>
                        <a:effectLst/>
                        <a:latin typeface="Cambria" panose="02040503050406030204" pitchFamily="18" charset="0"/>
                        <a:ea typeface="Cambria" panose="02040503050406030204" pitchFamily="18" charset="0"/>
                      </a:endParaRPr>
                    </a:p>
                  </a:txBody>
                  <a:tcPr marL="0" marR="0" marT="0" marB="0"/>
                </a:tc>
                <a:extLst>
                  <a:ext uri="{0D108BD9-81ED-4DB2-BD59-A6C34878D82A}">
                    <a16:rowId xmlns:a16="http://schemas.microsoft.com/office/drawing/2014/main" val="1732002380"/>
                  </a:ext>
                </a:extLst>
              </a:tr>
              <a:tr h="561236">
                <a:tc>
                  <a:txBody>
                    <a:bodyPr/>
                    <a:lstStyle/>
                    <a:p>
                      <a:pPr algn="ctr" fontAlgn="t"/>
                      <a:r>
                        <a:rPr lang="en-IN" sz="2100" u="none" strike="noStrike">
                          <a:effectLst/>
                        </a:rPr>
                        <a:t>194LA</a:t>
                      </a:r>
                      <a:endParaRPr lang="en-IN" sz="2100" b="1" i="0" u="none" strike="noStrike">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l" fontAlgn="t"/>
                      <a:r>
                        <a:rPr lang="en-IN" sz="2100" u="none" strike="noStrike">
                          <a:effectLst/>
                        </a:rPr>
                        <a:t>Compensation on  acquisition of immovable Property</a:t>
                      </a:r>
                      <a:endParaRPr lang="en-IN" sz="2100" b="0" i="0" u="none" strike="noStrike">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u="none" strike="noStrike">
                          <a:effectLst/>
                        </a:rPr>
                        <a:t>Rs. 2,50,000</a:t>
                      </a:r>
                      <a:endParaRPr lang="en-IN" sz="2100" b="0" i="0" u="none" strike="noStrike">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u="none" strike="noStrike">
                          <a:effectLst/>
                        </a:rPr>
                        <a:t>Rs. 5,00,000</a:t>
                      </a:r>
                      <a:endParaRPr lang="en-IN" sz="2100" b="0" i="0" u="none" strike="noStrike">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u="none" strike="noStrike" dirty="0">
                          <a:effectLst/>
                        </a:rPr>
                        <a:t>10%</a:t>
                      </a:r>
                      <a:endParaRPr lang="en-IN"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extLst>
                  <a:ext uri="{0D108BD9-81ED-4DB2-BD59-A6C34878D82A}">
                    <a16:rowId xmlns:a16="http://schemas.microsoft.com/office/drawing/2014/main" val="3754981509"/>
                  </a:ext>
                </a:extLst>
              </a:tr>
            </a:tbl>
          </a:graphicData>
        </a:graphic>
      </p:graphicFrame>
    </p:spTree>
    <p:extLst>
      <p:ext uri="{BB962C8B-B14F-4D97-AF65-F5344CB8AC3E}">
        <p14:creationId xmlns:p14="http://schemas.microsoft.com/office/powerpoint/2010/main" val="1008626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550C3BAC-F436-624F-8203-88A244A690CC}"/>
              </a:ext>
            </a:extLst>
          </p:cNvPr>
          <p:cNvGraphicFramePr>
            <a:graphicFrameLocks noGrp="1"/>
          </p:cNvGraphicFramePr>
          <p:nvPr>
            <p:extLst>
              <p:ext uri="{D42A27DB-BD31-4B8C-83A1-F6EECF244321}">
                <p14:modId xmlns:p14="http://schemas.microsoft.com/office/powerpoint/2010/main" val="154187"/>
              </p:ext>
            </p:extLst>
          </p:nvPr>
        </p:nvGraphicFramePr>
        <p:xfrm>
          <a:off x="179512" y="228600"/>
          <a:ext cx="8712969" cy="5120640"/>
        </p:xfrm>
        <a:graphic>
          <a:graphicData uri="http://schemas.openxmlformats.org/drawingml/2006/table">
            <a:tbl>
              <a:tblPr>
                <a:tableStyleId>{2D5ABB26-0587-4C30-8999-92F81FD0307C}</a:tableStyleId>
              </a:tblPr>
              <a:tblGrid>
                <a:gridCol w="1224136">
                  <a:extLst>
                    <a:ext uri="{9D8B030D-6E8A-4147-A177-3AD203B41FA5}">
                      <a16:colId xmlns:a16="http://schemas.microsoft.com/office/drawing/2014/main" val="3037095382"/>
                    </a:ext>
                  </a:extLst>
                </a:gridCol>
                <a:gridCol w="2376264">
                  <a:extLst>
                    <a:ext uri="{9D8B030D-6E8A-4147-A177-3AD203B41FA5}">
                      <a16:colId xmlns:a16="http://schemas.microsoft.com/office/drawing/2014/main" val="2399044673"/>
                    </a:ext>
                  </a:extLst>
                </a:gridCol>
                <a:gridCol w="1728192">
                  <a:extLst>
                    <a:ext uri="{9D8B030D-6E8A-4147-A177-3AD203B41FA5}">
                      <a16:colId xmlns:a16="http://schemas.microsoft.com/office/drawing/2014/main" val="2895808307"/>
                    </a:ext>
                  </a:extLst>
                </a:gridCol>
                <a:gridCol w="1760796">
                  <a:extLst>
                    <a:ext uri="{9D8B030D-6E8A-4147-A177-3AD203B41FA5}">
                      <a16:colId xmlns:a16="http://schemas.microsoft.com/office/drawing/2014/main" val="3905197554"/>
                    </a:ext>
                  </a:extLst>
                </a:gridCol>
                <a:gridCol w="1623581">
                  <a:extLst>
                    <a:ext uri="{9D8B030D-6E8A-4147-A177-3AD203B41FA5}">
                      <a16:colId xmlns:a16="http://schemas.microsoft.com/office/drawing/2014/main" val="2611414725"/>
                    </a:ext>
                  </a:extLst>
                </a:gridCol>
              </a:tblGrid>
              <a:tr h="561236">
                <a:tc>
                  <a:txBody>
                    <a:bodyPr/>
                    <a:lstStyle/>
                    <a:p>
                      <a:pPr algn="ctr" fontAlgn="t"/>
                      <a:r>
                        <a:rPr lang="en-IN" sz="2100" u="none" strike="noStrike" dirty="0">
                          <a:solidFill>
                            <a:schemeClr val="bg1">
                              <a:lumMod val="95000"/>
                            </a:schemeClr>
                          </a:solidFill>
                          <a:effectLst/>
                        </a:rPr>
                        <a:t>Section</a:t>
                      </a:r>
                      <a:endParaRPr lang="en-IN" sz="2100" b="1" i="0" u="none" strike="noStrike" dirty="0">
                        <a:solidFill>
                          <a:schemeClr val="bg1">
                            <a:lumMod val="95000"/>
                          </a:schemeClr>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u="none" strike="noStrike" dirty="0">
                          <a:solidFill>
                            <a:schemeClr val="bg1">
                              <a:lumMod val="95000"/>
                            </a:schemeClr>
                          </a:solidFill>
                          <a:effectLst/>
                        </a:rPr>
                        <a:t>Nature of Payment</a:t>
                      </a:r>
                      <a:endParaRPr lang="en-IN" sz="2100" b="1" i="0" u="none" strike="noStrike" dirty="0">
                        <a:solidFill>
                          <a:schemeClr val="bg1">
                            <a:lumMod val="95000"/>
                          </a:schemeClr>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GB" sz="2100" u="none" strike="noStrike">
                          <a:solidFill>
                            <a:schemeClr val="bg1">
                              <a:lumMod val="95000"/>
                            </a:schemeClr>
                          </a:solidFill>
                          <a:effectLst/>
                        </a:rPr>
                        <a:t>Threshold Limit of Payment  For F.Y.2024-25</a:t>
                      </a:r>
                      <a:endParaRPr lang="en-GB" sz="2100" b="1" i="0" u="none" strike="noStrike">
                        <a:solidFill>
                          <a:schemeClr val="bg1">
                            <a:lumMod val="95000"/>
                          </a:schemeClr>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GB" sz="2100" u="none" strike="noStrike" dirty="0">
                          <a:solidFill>
                            <a:schemeClr val="bg1">
                              <a:lumMod val="95000"/>
                            </a:schemeClr>
                          </a:solidFill>
                          <a:effectLst/>
                        </a:rPr>
                        <a:t>Change in Threshold F.Y.2025-26 if any</a:t>
                      </a:r>
                    </a:p>
                    <a:p>
                      <a:pPr algn="ctr" fontAlgn="t"/>
                      <a:endParaRPr lang="en-GB" sz="2100" b="1" i="0" u="none" strike="noStrike" dirty="0">
                        <a:solidFill>
                          <a:schemeClr val="bg1">
                            <a:lumMod val="95000"/>
                          </a:schemeClr>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u="none" strike="noStrike" dirty="0">
                          <a:solidFill>
                            <a:schemeClr val="bg1">
                              <a:lumMod val="95000"/>
                            </a:schemeClr>
                          </a:solidFill>
                          <a:effectLst/>
                        </a:rPr>
                        <a:t>Rates</a:t>
                      </a:r>
                      <a:endParaRPr lang="en-IN" sz="2100" b="1" i="0" u="none" strike="noStrike" dirty="0">
                        <a:solidFill>
                          <a:schemeClr val="bg1">
                            <a:lumMod val="95000"/>
                          </a:schemeClr>
                        </a:solidFill>
                        <a:effectLst/>
                        <a:latin typeface="Cambria" panose="02040503050406030204" pitchFamily="18" charset="0"/>
                        <a:ea typeface="Cambria" panose="02040503050406030204" pitchFamily="18" charset="0"/>
                      </a:endParaRPr>
                    </a:p>
                  </a:txBody>
                  <a:tcPr marL="0" marR="0" marT="0" marB="0"/>
                </a:tc>
                <a:extLst>
                  <a:ext uri="{0D108BD9-81ED-4DB2-BD59-A6C34878D82A}">
                    <a16:rowId xmlns:a16="http://schemas.microsoft.com/office/drawing/2014/main" val="708341553"/>
                  </a:ext>
                </a:extLst>
              </a:tr>
              <a:tr h="808447">
                <a:tc rowSpan="2">
                  <a:txBody>
                    <a:bodyPr/>
                    <a:lstStyle/>
                    <a:p>
                      <a:pPr algn="ctr" fontAlgn="t"/>
                      <a:r>
                        <a:rPr lang="en-IN" sz="2100" u="none" strike="noStrike">
                          <a:effectLst/>
                        </a:rPr>
                        <a:t>194M</a:t>
                      </a:r>
                      <a:endParaRPr lang="en-IN" sz="2100" b="1" i="0" u="none" strike="noStrike">
                        <a:solidFill>
                          <a:srgbClr val="444444"/>
                        </a:solidFill>
                        <a:effectLst/>
                        <a:latin typeface="Cambria" panose="02040503050406030204" pitchFamily="18" charset="0"/>
                        <a:ea typeface="Cambria" panose="02040503050406030204" pitchFamily="18" charset="0"/>
                      </a:endParaRPr>
                    </a:p>
                  </a:txBody>
                  <a:tcPr marL="0" marR="0" marT="0" marB="0"/>
                </a:tc>
                <a:tc rowSpan="2">
                  <a:txBody>
                    <a:bodyPr/>
                    <a:lstStyle/>
                    <a:p>
                      <a:pPr algn="l" fontAlgn="t"/>
                      <a:r>
                        <a:rPr lang="en-GB" sz="2100" u="none" strike="noStrike" dirty="0">
                          <a:effectLst/>
                        </a:rPr>
                        <a:t>Payment to resident contractors and professionals or by way of commission / brokerage</a:t>
                      </a:r>
                    </a:p>
                    <a:p>
                      <a:pPr algn="l" fontAlgn="t"/>
                      <a:endParaRPr lang="en-GB" sz="2100" u="none" strike="noStrike" dirty="0">
                        <a:effectLst/>
                      </a:endParaRPr>
                    </a:p>
                    <a:p>
                      <a:pPr algn="l" fontAlgn="t"/>
                      <a:r>
                        <a:rPr lang="en-GB" sz="2100" u="none" strike="noStrike" dirty="0">
                          <a:effectLst/>
                        </a:rPr>
                        <a:t> (other than those who covered u/s 194C or 194J) by individual/HUF not liable for tax audit.</a:t>
                      </a:r>
                      <a:endParaRPr lang="en-GB"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tc rowSpan="2">
                  <a:txBody>
                    <a:bodyPr/>
                    <a:lstStyle/>
                    <a:p>
                      <a:pPr algn="ctr" fontAlgn="t"/>
                      <a:endParaRPr lang="en-IN" sz="2100" u="none" strike="noStrike" dirty="0">
                        <a:effectLst/>
                      </a:endParaRPr>
                    </a:p>
                    <a:p>
                      <a:pPr algn="ctr" fontAlgn="t"/>
                      <a:endParaRPr lang="en-IN" sz="2100" u="none" strike="noStrike" dirty="0">
                        <a:effectLst/>
                      </a:endParaRPr>
                    </a:p>
                    <a:p>
                      <a:pPr algn="ctr" fontAlgn="t"/>
                      <a:r>
                        <a:rPr lang="en-IN" sz="2100" u="none" strike="noStrike" dirty="0">
                          <a:effectLst/>
                        </a:rPr>
                        <a:t>Rs. 50 lacs</a:t>
                      </a:r>
                      <a:endParaRPr lang="en-IN"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u="none" strike="noStrike">
                          <a:effectLst/>
                        </a:rPr>
                        <a:t> </a:t>
                      </a:r>
                      <a:endParaRPr lang="en-IN" sz="2100" b="0" i="0" u="none" strike="noStrike">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u="none" strike="noStrike" dirty="0" err="1">
                          <a:effectLst/>
                        </a:rPr>
                        <a:t>Upto</a:t>
                      </a:r>
                      <a:r>
                        <a:rPr lang="en-IN" sz="2100" u="none" strike="noStrike" dirty="0">
                          <a:effectLst/>
                        </a:rPr>
                        <a:t> 30.9.24 : 5%</a:t>
                      </a:r>
                      <a:br>
                        <a:rPr lang="en-IN" sz="2100" u="none" strike="noStrike" dirty="0">
                          <a:effectLst/>
                        </a:rPr>
                      </a:br>
                      <a:br>
                        <a:rPr lang="en-IN" sz="2100" u="none" strike="noStrike" dirty="0">
                          <a:effectLst/>
                        </a:rPr>
                      </a:br>
                      <a:endParaRPr lang="en-IN"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extLst>
                  <a:ext uri="{0D108BD9-81ED-4DB2-BD59-A6C34878D82A}">
                    <a16:rowId xmlns:a16="http://schemas.microsoft.com/office/drawing/2014/main" val="2185758202"/>
                  </a:ext>
                </a:extLst>
              </a:tr>
              <a:tr h="1129153">
                <a:tc vMerge="1">
                  <a:txBody>
                    <a:bodyPr/>
                    <a:lstStyle/>
                    <a:p>
                      <a:endParaRPr lang="en-IN"/>
                    </a:p>
                  </a:txBody>
                  <a:tcPr/>
                </a:tc>
                <a:tc vMerge="1">
                  <a:txBody>
                    <a:bodyPr/>
                    <a:lstStyle/>
                    <a:p>
                      <a:endParaRPr lang="en-IN"/>
                    </a:p>
                  </a:txBody>
                  <a:tcPr/>
                </a:tc>
                <a:tc vMerge="1">
                  <a:txBody>
                    <a:bodyPr/>
                    <a:lstStyle/>
                    <a:p>
                      <a:endParaRPr lang="en-IN"/>
                    </a:p>
                  </a:txBody>
                  <a:tcPr/>
                </a:tc>
                <a:tc>
                  <a:txBody>
                    <a:bodyPr/>
                    <a:lstStyle/>
                    <a:p>
                      <a:pPr algn="ctr" fontAlgn="t"/>
                      <a:r>
                        <a:rPr lang="en-IN" sz="2100" u="none" strike="noStrike">
                          <a:effectLst/>
                        </a:rPr>
                        <a:t> </a:t>
                      </a:r>
                      <a:endParaRPr lang="en-IN" sz="2100" b="0" i="0" u="none" strike="noStrike">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u="none" strike="noStrike" dirty="0" err="1">
                          <a:effectLst/>
                        </a:rPr>
                        <a:t>Wef</a:t>
                      </a:r>
                      <a:r>
                        <a:rPr lang="en-IN" sz="2100" u="none" strike="noStrike" dirty="0">
                          <a:effectLst/>
                        </a:rPr>
                        <a:t> 1.10.24 : 2%</a:t>
                      </a:r>
                      <a:endParaRPr lang="en-IN"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extLst>
                  <a:ext uri="{0D108BD9-81ED-4DB2-BD59-A6C34878D82A}">
                    <a16:rowId xmlns:a16="http://schemas.microsoft.com/office/drawing/2014/main" val="3862457066"/>
                  </a:ext>
                </a:extLst>
              </a:tr>
            </a:tbl>
          </a:graphicData>
        </a:graphic>
      </p:graphicFrame>
    </p:spTree>
    <p:extLst>
      <p:ext uri="{BB962C8B-B14F-4D97-AF65-F5344CB8AC3E}">
        <p14:creationId xmlns:p14="http://schemas.microsoft.com/office/powerpoint/2010/main" val="24223054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D850BD-12DC-3109-5C72-B711DD24B134}"/>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4BB4234-A7F9-8EB2-889B-C7054CEFC24A}"/>
              </a:ext>
            </a:extLst>
          </p:cNvPr>
          <p:cNvGraphicFramePr>
            <a:graphicFrameLocks noGrp="1"/>
          </p:cNvGraphicFramePr>
          <p:nvPr>
            <p:extLst>
              <p:ext uri="{D42A27DB-BD31-4B8C-83A1-F6EECF244321}">
                <p14:modId xmlns:p14="http://schemas.microsoft.com/office/powerpoint/2010/main" val="3740618082"/>
              </p:ext>
            </p:extLst>
          </p:nvPr>
        </p:nvGraphicFramePr>
        <p:xfrm>
          <a:off x="143508" y="188640"/>
          <a:ext cx="8856984" cy="5870286"/>
        </p:xfrm>
        <a:graphic>
          <a:graphicData uri="http://schemas.openxmlformats.org/drawingml/2006/table">
            <a:tbl>
              <a:tblPr>
                <a:tableStyleId>{2D5ABB26-0587-4C30-8999-92F81FD0307C}</a:tableStyleId>
              </a:tblPr>
              <a:tblGrid>
                <a:gridCol w="1285220">
                  <a:extLst>
                    <a:ext uri="{9D8B030D-6E8A-4147-A177-3AD203B41FA5}">
                      <a16:colId xmlns:a16="http://schemas.microsoft.com/office/drawing/2014/main" val="1127118141"/>
                    </a:ext>
                  </a:extLst>
                </a:gridCol>
                <a:gridCol w="3215280">
                  <a:extLst>
                    <a:ext uri="{9D8B030D-6E8A-4147-A177-3AD203B41FA5}">
                      <a16:colId xmlns:a16="http://schemas.microsoft.com/office/drawing/2014/main" val="2492888744"/>
                    </a:ext>
                  </a:extLst>
                </a:gridCol>
                <a:gridCol w="1713942">
                  <a:extLst>
                    <a:ext uri="{9D8B030D-6E8A-4147-A177-3AD203B41FA5}">
                      <a16:colId xmlns:a16="http://schemas.microsoft.com/office/drawing/2014/main" val="3061250893"/>
                    </a:ext>
                  </a:extLst>
                </a:gridCol>
                <a:gridCol w="1143008">
                  <a:extLst>
                    <a:ext uri="{9D8B030D-6E8A-4147-A177-3AD203B41FA5}">
                      <a16:colId xmlns:a16="http://schemas.microsoft.com/office/drawing/2014/main" val="3002151760"/>
                    </a:ext>
                  </a:extLst>
                </a:gridCol>
                <a:gridCol w="1499534">
                  <a:extLst>
                    <a:ext uri="{9D8B030D-6E8A-4147-A177-3AD203B41FA5}">
                      <a16:colId xmlns:a16="http://schemas.microsoft.com/office/drawing/2014/main" val="3835648226"/>
                    </a:ext>
                  </a:extLst>
                </a:gridCol>
              </a:tblGrid>
              <a:tr h="561236">
                <a:tc>
                  <a:txBody>
                    <a:bodyPr/>
                    <a:lstStyle/>
                    <a:p>
                      <a:pPr algn="ctr" fontAlgn="t"/>
                      <a:r>
                        <a:rPr lang="en-IN" sz="2100" u="none" strike="noStrike" dirty="0">
                          <a:solidFill>
                            <a:schemeClr val="bg1"/>
                          </a:solidFill>
                          <a:effectLst/>
                        </a:rPr>
                        <a:t>Section</a:t>
                      </a:r>
                      <a:endParaRPr lang="en-IN" sz="2100" b="1" i="0" u="none" strike="noStrike" dirty="0">
                        <a:solidFill>
                          <a:schemeClr val="bg1"/>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u="none" strike="noStrike" dirty="0">
                          <a:solidFill>
                            <a:schemeClr val="bg1"/>
                          </a:solidFill>
                          <a:effectLst/>
                        </a:rPr>
                        <a:t>Nature of Payment</a:t>
                      </a:r>
                      <a:endParaRPr lang="en-IN" sz="2100" b="1" i="0" u="none" strike="noStrike" dirty="0">
                        <a:solidFill>
                          <a:schemeClr val="bg1"/>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GB" sz="2100" u="none" strike="noStrike" dirty="0">
                          <a:solidFill>
                            <a:schemeClr val="bg1"/>
                          </a:solidFill>
                          <a:effectLst/>
                        </a:rPr>
                        <a:t>Threshold Limit of Payment  For F.Y.2024-25</a:t>
                      </a:r>
                      <a:endParaRPr lang="en-GB" sz="2100" b="1" i="0" u="none" strike="noStrike" dirty="0">
                        <a:solidFill>
                          <a:schemeClr val="bg1"/>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GB" sz="2100" u="none" strike="noStrike" dirty="0">
                          <a:solidFill>
                            <a:schemeClr val="bg1"/>
                          </a:solidFill>
                          <a:effectLst/>
                        </a:rPr>
                        <a:t>Change in Threshold F.Y.2025-26 if any</a:t>
                      </a:r>
                    </a:p>
                    <a:p>
                      <a:pPr algn="ctr" fontAlgn="t"/>
                      <a:endParaRPr lang="en-GB" sz="2100" b="1" i="0" u="none" strike="noStrike" dirty="0">
                        <a:solidFill>
                          <a:schemeClr val="bg1"/>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u="none" strike="noStrike" dirty="0">
                          <a:solidFill>
                            <a:schemeClr val="bg1"/>
                          </a:solidFill>
                          <a:effectLst/>
                        </a:rPr>
                        <a:t>Rates</a:t>
                      </a:r>
                      <a:endParaRPr lang="en-IN" sz="2100" b="1" i="0" u="none" strike="noStrike" dirty="0">
                        <a:solidFill>
                          <a:schemeClr val="bg1"/>
                        </a:solidFill>
                        <a:effectLst/>
                        <a:latin typeface="Cambria" panose="02040503050406030204" pitchFamily="18" charset="0"/>
                        <a:ea typeface="Cambria" panose="02040503050406030204" pitchFamily="18" charset="0"/>
                      </a:endParaRPr>
                    </a:p>
                  </a:txBody>
                  <a:tcPr marL="0" marR="0" marT="0" marB="0"/>
                </a:tc>
                <a:extLst>
                  <a:ext uri="{0D108BD9-81ED-4DB2-BD59-A6C34878D82A}">
                    <a16:rowId xmlns:a16="http://schemas.microsoft.com/office/drawing/2014/main" val="4100802247"/>
                  </a:ext>
                </a:extLst>
              </a:tr>
              <a:tr h="521147">
                <a:tc rowSpan="2">
                  <a:txBody>
                    <a:bodyPr/>
                    <a:lstStyle/>
                    <a:p>
                      <a:pPr algn="ctr" fontAlgn="t"/>
                      <a:r>
                        <a:rPr lang="en-IN" sz="2100" u="none" strike="noStrike">
                          <a:effectLst/>
                        </a:rPr>
                        <a:t>194N</a:t>
                      </a:r>
                      <a:endParaRPr lang="en-IN" sz="2100" b="1" i="0" u="none" strike="noStrike">
                        <a:solidFill>
                          <a:srgbClr val="444444"/>
                        </a:solidFill>
                        <a:effectLst/>
                        <a:latin typeface="Cambria" panose="02040503050406030204" pitchFamily="18" charset="0"/>
                        <a:ea typeface="Cambria" panose="02040503050406030204" pitchFamily="18" charset="0"/>
                      </a:endParaRPr>
                    </a:p>
                  </a:txBody>
                  <a:tcPr marL="0" marR="0" marT="0" marB="0"/>
                </a:tc>
                <a:tc rowSpan="2">
                  <a:txBody>
                    <a:bodyPr/>
                    <a:lstStyle/>
                    <a:p>
                      <a:pPr algn="l" fontAlgn="t"/>
                      <a:r>
                        <a:rPr lang="en-GB" sz="2100" u="none" strike="noStrike" dirty="0">
                          <a:effectLst/>
                        </a:rPr>
                        <a:t>Aggregate Cash withdrawal from Bank / Co-operative bank / Post office etc.  (by persons who have not filed ITR for 3 previous years immediately preceding the previous year and the due date for filing ITR under section 139(1) has expired) </a:t>
                      </a:r>
                      <a:endParaRPr lang="en-GB"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tc rowSpan="2">
                  <a:txBody>
                    <a:bodyPr/>
                    <a:lstStyle/>
                    <a:p>
                      <a:pPr algn="ctr" fontAlgn="t"/>
                      <a:r>
                        <a:rPr lang="en-IN" sz="2100" u="none" strike="noStrike">
                          <a:effectLst/>
                        </a:rPr>
                        <a:t>Rs. 20 lakhs </a:t>
                      </a:r>
                      <a:endParaRPr lang="en-IN" sz="2100" b="0" i="0" u="none" strike="noStrike">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u="none" strike="noStrike">
                          <a:effectLst/>
                        </a:rPr>
                        <a:t> </a:t>
                      </a:r>
                      <a:endParaRPr lang="en-IN" sz="2100" b="0" i="0" u="none" strike="noStrike">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GB" sz="2100" u="none" strike="noStrike" dirty="0">
                          <a:effectLst/>
                        </a:rPr>
                        <a:t>Cash withdrawal  between Rs. 20 lakhs to Rs. 1 crore : 2%</a:t>
                      </a:r>
                      <a:endParaRPr lang="en-GB"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extLst>
                  <a:ext uri="{0D108BD9-81ED-4DB2-BD59-A6C34878D82A}">
                    <a16:rowId xmlns:a16="http://schemas.microsoft.com/office/drawing/2014/main" val="1002722656"/>
                  </a:ext>
                </a:extLst>
              </a:tr>
              <a:tr h="1389726">
                <a:tc vMerge="1">
                  <a:txBody>
                    <a:bodyPr/>
                    <a:lstStyle/>
                    <a:p>
                      <a:endParaRPr lang="en-IN"/>
                    </a:p>
                  </a:txBody>
                  <a:tcPr/>
                </a:tc>
                <a:tc vMerge="1">
                  <a:txBody>
                    <a:bodyPr/>
                    <a:lstStyle/>
                    <a:p>
                      <a:endParaRPr lang="en-IN"/>
                    </a:p>
                  </a:txBody>
                  <a:tcPr/>
                </a:tc>
                <a:tc vMerge="1">
                  <a:txBody>
                    <a:bodyPr/>
                    <a:lstStyle/>
                    <a:p>
                      <a:endParaRPr lang="en-IN"/>
                    </a:p>
                  </a:txBody>
                  <a:tcPr/>
                </a:tc>
                <a:tc>
                  <a:txBody>
                    <a:bodyPr/>
                    <a:lstStyle/>
                    <a:p>
                      <a:pPr algn="ctr" fontAlgn="t"/>
                      <a:r>
                        <a:rPr lang="en-IN" sz="2100" u="none" strike="noStrike">
                          <a:effectLst/>
                        </a:rPr>
                        <a:t> </a:t>
                      </a:r>
                      <a:endParaRPr lang="en-IN" sz="2100" b="0" i="0" u="none" strike="noStrike">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l" fontAlgn="t"/>
                      <a:r>
                        <a:rPr lang="en-GB" sz="2100" u="none" strike="noStrike" dirty="0">
                          <a:effectLst/>
                        </a:rPr>
                        <a:t>Cash withdrawal above Rs. 1 crore : 5%</a:t>
                      </a:r>
                      <a:endParaRPr lang="en-GB"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extLst>
                  <a:ext uri="{0D108BD9-81ED-4DB2-BD59-A6C34878D82A}">
                    <a16:rowId xmlns:a16="http://schemas.microsoft.com/office/drawing/2014/main" val="1673783430"/>
                  </a:ext>
                </a:extLst>
              </a:tr>
              <a:tr h="748314">
                <a:tc>
                  <a:txBody>
                    <a:bodyPr/>
                    <a:lstStyle/>
                    <a:p>
                      <a:pPr algn="ctr" fontAlgn="t"/>
                      <a:r>
                        <a:rPr lang="en-IN" sz="2100" u="none" strike="noStrike">
                          <a:effectLst/>
                        </a:rPr>
                        <a:t>194N</a:t>
                      </a:r>
                      <a:endParaRPr lang="en-IN" sz="2100" b="1" i="0" u="none" strike="noStrike">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l" fontAlgn="t"/>
                      <a:r>
                        <a:rPr lang="en-GB" sz="2100" u="none" strike="noStrike">
                          <a:effectLst/>
                        </a:rPr>
                        <a:t>Aggregate Cash withdrawal from Bank, Post office etc. in case of others.</a:t>
                      </a:r>
                      <a:endParaRPr lang="en-GB" sz="2100" b="0" i="0" u="none" strike="noStrike">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u="none" strike="noStrike">
                          <a:effectLst/>
                        </a:rPr>
                        <a:t>Rs. 1 crore</a:t>
                      </a:r>
                      <a:endParaRPr lang="en-IN" sz="2100" b="0" i="0" u="none" strike="noStrike">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u="none" strike="noStrike">
                          <a:effectLst/>
                        </a:rPr>
                        <a:t> </a:t>
                      </a:r>
                      <a:endParaRPr lang="en-IN" sz="2100" b="0" i="0" u="none" strike="noStrike">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u="none" strike="noStrike" dirty="0">
                          <a:effectLst/>
                        </a:rPr>
                        <a:t>2%</a:t>
                      </a:r>
                      <a:endParaRPr lang="en-IN"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extLst>
                  <a:ext uri="{0D108BD9-81ED-4DB2-BD59-A6C34878D82A}">
                    <a16:rowId xmlns:a16="http://schemas.microsoft.com/office/drawing/2014/main" val="626437479"/>
                  </a:ext>
                </a:extLst>
              </a:tr>
            </a:tbl>
          </a:graphicData>
        </a:graphic>
      </p:graphicFrame>
    </p:spTree>
    <p:extLst>
      <p:ext uri="{BB962C8B-B14F-4D97-AF65-F5344CB8AC3E}">
        <p14:creationId xmlns:p14="http://schemas.microsoft.com/office/powerpoint/2010/main" val="30726676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A4946E3-CE4F-B75F-C978-09A24B2E90FD}"/>
              </a:ext>
            </a:extLst>
          </p:cNvPr>
          <p:cNvGraphicFramePr>
            <a:graphicFrameLocks noGrp="1"/>
          </p:cNvGraphicFramePr>
          <p:nvPr>
            <p:extLst>
              <p:ext uri="{D42A27DB-BD31-4B8C-83A1-F6EECF244321}">
                <p14:modId xmlns:p14="http://schemas.microsoft.com/office/powerpoint/2010/main" val="2160926698"/>
              </p:ext>
            </p:extLst>
          </p:nvPr>
        </p:nvGraphicFramePr>
        <p:xfrm>
          <a:off x="179512" y="188640"/>
          <a:ext cx="8784975" cy="5440680"/>
        </p:xfrm>
        <a:graphic>
          <a:graphicData uri="http://schemas.openxmlformats.org/drawingml/2006/table">
            <a:tbl>
              <a:tblPr>
                <a:tableStyleId>{2D5ABB26-0587-4C30-8999-92F81FD0307C}</a:tableStyleId>
              </a:tblPr>
              <a:tblGrid>
                <a:gridCol w="1245022">
                  <a:extLst>
                    <a:ext uri="{9D8B030D-6E8A-4147-A177-3AD203B41FA5}">
                      <a16:colId xmlns:a16="http://schemas.microsoft.com/office/drawing/2014/main" val="283830830"/>
                    </a:ext>
                  </a:extLst>
                </a:gridCol>
                <a:gridCol w="1896624">
                  <a:extLst>
                    <a:ext uri="{9D8B030D-6E8A-4147-A177-3AD203B41FA5}">
                      <a16:colId xmlns:a16="http://schemas.microsoft.com/office/drawing/2014/main" val="2184868740"/>
                    </a:ext>
                  </a:extLst>
                </a:gridCol>
                <a:gridCol w="1970922">
                  <a:extLst>
                    <a:ext uri="{9D8B030D-6E8A-4147-A177-3AD203B41FA5}">
                      <a16:colId xmlns:a16="http://schemas.microsoft.com/office/drawing/2014/main" val="3107835153"/>
                    </a:ext>
                  </a:extLst>
                </a:gridCol>
                <a:gridCol w="1872208">
                  <a:extLst>
                    <a:ext uri="{9D8B030D-6E8A-4147-A177-3AD203B41FA5}">
                      <a16:colId xmlns:a16="http://schemas.microsoft.com/office/drawing/2014/main" val="2168441255"/>
                    </a:ext>
                  </a:extLst>
                </a:gridCol>
                <a:gridCol w="1800199">
                  <a:extLst>
                    <a:ext uri="{9D8B030D-6E8A-4147-A177-3AD203B41FA5}">
                      <a16:colId xmlns:a16="http://schemas.microsoft.com/office/drawing/2014/main" val="1325618068"/>
                    </a:ext>
                  </a:extLst>
                </a:gridCol>
              </a:tblGrid>
              <a:tr h="561236">
                <a:tc>
                  <a:txBody>
                    <a:bodyPr/>
                    <a:lstStyle/>
                    <a:p>
                      <a:pPr algn="ctr" fontAlgn="t"/>
                      <a:r>
                        <a:rPr lang="en-IN" sz="2100" u="none" strike="noStrike" dirty="0">
                          <a:solidFill>
                            <a:schemeClr val="bg1"/>
                          </a:solidFill>
                          <a:effectLst/>
                        </a:rPr>
                        <a:t>Section</a:t>
                      </a:r>
                      <a:endParaRPr lang="en-IN" sz="2100" b="1" i="0" u="none" strike="noStrike" dirty="0">
                        <a:solidFill>
                          <a:schemeClr val="bg1"/>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u="none" strike="noStrike" dirty="0">
                          <a:solidFill>
                            <a:schemeClr val="bg1"/>
                          </a:solidFill>
                          <a:effectLst/>
                        </a:rPr>
                        <a:t>Nature of Payment</a:t>
                      </a:r>
                      <a:endParaRPr lang="en-IN" sz="2100" b="1" i="0" u="none" strike="noStrike" dirty="0">
                        <a:solidFill>
                          <a:schemeClr val="bg1"/>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GB" sz="2100" u="none" strike="noStrike">
                          <a:solidFill>
                            <a:schemeClr val="bg1"/>
                          </a:solidFill>
                          <a:effectLst/>
                        </a:rPr>
                        <a:t>Threshold Limit of Payment  For F.Y.2024-25</a:t>
                      </a:r>
                      <a:endParaRPr lang="en-GB" sz="2100" b="1" i="0" u="none" strike="noStrike">
                        <a:solidFill>
                          <a:schemeClr val="bg1"/>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GB" sz="2100" u="none" strike="noStrike" dirty="0">
                          <a:solidFill>
                            <a:schemeClr val="bg1"/>
                          </a:solidFill>
                          <a:effectLst/>
                        </a:rPr>
                        <a:t>Change in Threshold F.Y.2025-26</a:t>
                      </a:r>
                    </a:p>
                    <a:p>
                      <a:pPr algn="ctr" fontAlgn="t"/>
                      <a:r>
                        <a:rPr lang="en-GB" sz="2100" u="none" strike="noStrike" dirty="0">
                          <a:solidFill>
                            <a:schemeClr val="bg1"/>
                          </a:solidFill>
                          <a:effectLst/>
                        </a:rPr>
                        <a:t> if any</a:t>
                      </a:r>
                    </a:p>
                    <a:p>
                      <a:pPr algn="ctr" fontAlgn="t"/>
                      <a:endParaRPr lang="en-GB" sz="2100" b="1" i="0" u="none" strike="noStrike" dirty="0">
                        <a:solidFill>
                          <a:schemeClr val="bg1"/>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u="none" strike="noStrike" dirty="0">
                          <a:solidFill>
                            <a:schemeClr val="bg1"/>
                          </a:solidFill>
                          <a:effectLst/>
                        </a:rPr>
                        <a:t>Rates</a:t>
                      </a:r>
                      <a:endParaRPr lang="en-IN" sz="2100" b="1" i="0" u="none" strike="noStrike" dirty="0">
                        <a:solidFill>
                          <a:schemeClr val="bg1"/>
                        </a:solidFill>
                        <a:effectLst/>
                        <a:latin typeface="Cambria" panose="02040503050406030204" pitchFamily="18" charset="0"/>
                        <a:ea typeface="Cambria" panose="02040503050406030204" pitchFamily="18" charset="0"/>
                      </a:endParaRPr>
                    </a:p>
                  </a:txBody>
                  <a:tcPr marL="0" marR="0" marT="0" marB="0"/>
                </a:tc>
                <a:extLst>
                  <a:ext uri="{0D108BD9-81ED-4DB2-BD59-A6C34878D82A}">
                    <a16:rowId xmlns:a16="http://schemas.microsoft.com/office/drawing/2014/main" val="1471522114"/>
                  </a:ext>
                </a:extLst>
              </a:tr>
              <a:tr h="374157">
                <a:tc>
                  <a:txBody>
                    <a:bodyPr/>
                    <a:lstStyle/>
                    <a:p>
                      <a:pPr algn="ctr" fontAlgn="t"/>
                      <a:r>
                        <a:rPr lang="en-IN" sz="2100" u="none" strike="noStrike">
                          <a:effectLst/>
                        </a:rPr>
                        <a:t>194Q</a:t>
                      </a:r>
                      <a:endParaRPr lang="en-IN" sz="2100" b="1" i="0" u="none" strike="noStrike">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l" fontAlgn="t"/>
                      <a:r>
                        <a:rPr lang="en-GB" sz="2100" u="none" strike="noStrike" dirty="0">
                          <a:effectLst/>
                        </a:rPr>
                        <a:t>Payment for purchase of goods </a:t>
                      </a:r>
                    </a:p>
                    <a:p>
                      <a:pPr algn="l" fontAlgn="t"/>
                      <a:endParaRPr lang="en-GB" sz="2100" b="0" i="0" u="none" strike="noStrike" dirty="0">
                        <a:solidFill>
                          <a:srgbClr val="444444"/>
                        </a:solidFill>
                        <a:effectLst/>
                        <a:latin typeface="Cambria" panose="02040503050406030204" pitchFamily="18" charset="0"/>
                        <a:ea typeface="Cambria" panose="02040503050406030204" pitchFamily="18" charset="0"/>
                      </a:endParaRPr>
                    </a:p>
                    <a:p>
                      <a:pPr algn="l" fontAlgn="t"/>
                      <a:endParaRPr lang="en-GB" sz="2100" b="0" i="0" u="none" strike="noStrike" dirty="0">
                        <a:solidFill>
                          <a:srgbClr val="444444"/>
                        </a:solidFill>
                        <a:effectLst/>
                        <a:latin typeface="Cambria" panose="02040503050406030204" pitchFamily="18" charset="0"/>
                        <a:ea typeface="Cambria" panose="02040503050406030204" pitchFamily="18" charset="0"/>
                      </a:endParaRPr>
                    </a:p>
                    <a:p>
                      <a:pPr algn="l" fontAlgn="t"/>
                      <a:endParaRPr lang="en-GB" sz="2100" b="0" i="0" u="none" strike="noStrike" dirty="0">
                        <a:solidFill>
                          <a:srgbClr val="444444"/>
                        </a:solidFill>
                        <a:effectLst/>
                        <a:latin typeface="Cambria" panose="02040503050406030204" pitchFamily="18" charset="0"/>
                        <a:ea typeface="Cambria" panose="02040503050406030204" pitchFamily="18" charset="0"/>
                      </a:endParaRPr>
                    </a:p>
                    <a:p>
                      <a:pPr algn="l" fontAlgn="t"/>
                      <a:endParaRPr lang="en-GB"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u="none" strike="noStrike" dirty="0">
                          <a:effectLst/>
                        </a:rPr>
                        <a:t>50 Lakhs </a:t>
                      </a:r>
                      <a:endParaRPr lang="en-IN"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u="none" strike="noStrike">
                          <a:effectLst/>
                        </a:rPr>
                        <a:t> </a:t>
                      </a:r>
                      <a:endParaRPr lang="en-IN" sz="2100" b="0" i="0" u="none" strike="noStrike">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GB" sz="2100" u="none" strike="noStrike" dirty="0">
                          <a:effectLst/>
                        </a:rPr>
                        <a:t>0.1% (on the value above Rs. 50 lakhs)</a:t>
                      </a:r>
                      <a:endParaRPr lang="en-GB"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extLst>
                  <a:ext uri="{0D108BD9-81ED-4DB2-BD59-A6C34878D82A}">
                    <a16:rowId xmlns:a16="http://schemas.microsoft.com/office/drawing/2014/main" val="3735351546"/>
                  </a:ext>
                </a:extLst>
              </a:tr>
              <a:tr h="561236">
                <a:tc>
                  <a:txBody>
                    <a:bodyPr/>
                    <a:lstStyle/>
                    <a:p>
                      <a:pPr algn="ctr" fontAlgn="t"/>
                      <a:r>
                        <a:rPr lang="en-IN" sz="2100" u="none" strike="noStrike">
                          <a:effectLst/>
                        </a:rPr>
                        <a:t>194R</a:t>
                      </a:r>
                      <a:endParaRPr lang="en-IN" sz="2100" b="1" i="0" u="none" strike="noStrike">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l" fontAlgn="t"/>
                      <a:r>
                        <a:rPr lang="en-GB" sz="2100" u="none" strike="noStrike" dirty="0">
                          <a:effectLst/>
                        </a:rPr>
                        <a:t>Benefits or perquisites arising from business or profession</a:t>
                      </a:r>
                      <a:endParaRPr lang="en-GB"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u="none" strike="noStrike">
                          <a:effectLst/>
                        </a:rPr>
                        <a:t>Rs. 20, 000</a:t>
                      </a:r>
                      <a:endParaRPr lang="en-IN" sz="2100" b="0" i="0" u="none" strike="noStrike">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u="none" strike="noStrike">
                          <a:effectLst/>
                        </a:rPr>
                        <a:t> </a:t>
                      </a:r>
                      <a:endParaRPr lang="en-IN" sz="2100" b="0" i="0" u="none" strike="noStrike">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u="none" strike="noStrike" dirty="0">
                          <a:effectLst/>
                        </a:rPr>
                        <a:t>10%</a:t>
                      </a:r>
                      <a:endParaRPr lang="en-IN"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extLst>
                  <a:ext uri="{0D108BD9-81ED-4DB2-BD59-A6C34878D82A}">
                    <a16:rowId xmlns:a16="http://schemas.microsoft.com/office/drawing/2014/main" val="1083490808"/>
                  </a:ext>
                </a:extLst>
              </a:tr>
            </a:tbl>
          </a:graphicData>
        </a:graphic>
      </p:graphicFrame>
    </p:spTree>
    <p:extLst>
      <p:ext uri="{BB962C8B-B14F-4D97-AF65-F5344CB8AC3E}">
        <p14:creationId xmlns:p14="http://schemas.microsoft.com/office/powerpoint/2010/main" val="32316026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42EF11-9124-1658-8946-3C8516879FBF}"/>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3AC9721-1CEB-722B-9B45-EB787EDFA1F7}"/>
              </a:ext>
            </a:extLst>
          </p:cNvPr>
          <p:cNvGraphicFramePr>
            <a:graphicFrameLocks noGrp="1"/>
          </p:cNvGraphicFramePr>
          <p:nvPr>
            <p:extLst>
              <p:ext uri="{D42A27DB-BD31-4B8C-83A1-F6EECF244321}">
                <p14:modId xmlns:p14="http://schemas.microsoft.com/office/powerpoint/2010/main" val="1543064633"/>
              </p:ext>
            </p:extLst>
          </p:nvPr>
        </p:nvGraphicFramePr>
        <p:xfrm>
          <a:off x="179512" y="188640"/>
          <a:ext cx="8784976" cy="5440680"/>
        </p:xfrm>
        <a:graphic>
          <a:graphicData uri="http://schemas.openxmlformats.org/drawingml/2006/table">
            <a:tbl>
              <a:tblPr>
                <a:tableStyleId>{2D5ABB26-0587-4C30-8999-92F81FD0307C}</a:tableStyleId>
              </a:tblPr>
              <a:tblGrid>
                <a:gridCol w="1320654">
                  <a:extLst>
                    <a:ext uri="{9D8B030D-6E8A-4147-A177-3AD203B41FA5}">
                      <a16:colId xmlns:a16="http://schemas.microsoft.com/office/drawing/2014/main" val="3886431369"/>
                    </a:ext>
                  </a:extLst>
                </a:gridCol>
                <a:gridCol w="2423762">
                  <a:extLst>
                    <a:ext uri="{9D8B030D-6E8A-4147-A177-3AD203B41FA5}">
                      <a16:colId xmlns:a16="http://schemas.microsoft.com/office/drawing/2014/main" val="3176636282"/>
                    </a:ext>
                  </a:extLst>
                </a:gridCol>
                <a:gridCol w="1728192">
                  <a:extLst>
                    <a:ext uri="{9D8B030D-6E8A-4147-A177-3AD203B41FA5}">
                      <a16:colId xmlns:a16="http://schemas.microsoft.com/office/drawing/2014/main" val="3359588968"/>
                    </a:ext>
                  </a:extLst>
                </a:gridCol>
                <a:gridCol w="1901095">
                  <a:extLst>
                    <a:ext uri="{9D8B030D-6E8A-4147-A177-3AD203B41FA5}">
                      <a16:colId xmlns:a16="http://schemas.microsoft.com/office/drawing/2014/main" val="1155120735"/>
                    </a:ext>
                  </a:extLst>
                </a:gridCol>
                <a:gridCol w="1411273">
                  <a:extLst>
                    <a:ext uri="{9D8B030D-6E8A-4147-A177-3AD203B41FA5}">
                      <a16:colId xmlns:a16="http://schemas.microsoft.com/office/drawing/2014/main" val="3899618054"/>
                    </a:ext>
                  </a:extLst>
                </a:gridCol>
              </a:tblGrid>
              <a:tr h="561236">
                <a:tc>
                  <a:txBody>
                    <a:bodyPr/>
                    <a:lstStyle/>
                    <a:p>
                      <a:pPr algn="ctr" fontAlgn="t"/>
                      <a:r>
                        <a:rPr lang="en-IN" sz="2100" u="none" strike="noStrike" dirty="0">
                          <a:solidFill>
                            <a:schemeClr val="bg1"/>
                          </a:solidFill>
                          <a:effectLst/>
                        </a:rPr>
                        <a:t>Section</a:t>
                      </a:r>
                      <a:endParaRPr lang="en-IN" sz="2100" b="1" i="0" u="none" strike="noStrike" dirty="0">
                        <a:solidFill>
                          <a:schemeClr val="bg1"/>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u="none" strike="noStrike">
                          <a:solidFill>
                            <a:schemeClr val="bg1"/>
                          </a:solidFill>
                          <a:effectLst/>
                        </a:rPr>
                        <a:t>Nature of Payment</a:t>
                      </a:r>
                      <a:endParaRPr lang="en-IN" sz="2100" b="1" i="0" u="none" strike="noStrike">
                        <a:solidFill>
                          <a:schemeClr val="bg1"/>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GB" sz="2100" u="none" strike="noStrike" dirty="0">
                          <a:solidFill>
                            <a:schemeClr val="bg1"/>
                          </a:solidFill>
                          <a:effectLst/>
                        </a:rPr>
                        <a:t>Threshold Limit of Payment  For F.Y.2024-25</a:t>
                      </a:r>
                      <a:endParaRPr lang="en-GB" sz="2100" b="1" i="0" u="none" strike="noStrike" dirty="0">
                        <a:solidFill>
                          <a:schemeClr val="bg1"/>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GB" sz="2100" u="none" strike="noStrike" dirty="0">
                          <a:solidFill>
                            <a:schemeClr val="bg1"/>
                          </a:solidFill>
                          <a:effectLst/>
                        </a:rPr>
                        <a:t>Change in Threshold F.Y.2025-26 if any</a:t>
                      </a:r>
                      <a:endParaRPr lang="en-GB" sz="2100" b="1" i="0" u="none" strike="noStrike" dirty="0">
                        <a:solidFill>
                          <a:schemeClr val="bg1"/>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u="none" strike="noStrike" dirty="0">
                          <a:solidFill>
                            <a:schemeClr val="bg1"/>
                          </a:solidFill>
                          <a:effectLst/>
                        </a:rPr>
                        <a:t>Rates</a:t>
                      </a:r>
                      <a:endParaRPr lang="en-IN" sz="2100" b="1" i="0" u="none" strike="noStrike" dirty="0">
                        <a:solidFill>
                          <a:schemeClr val="bg1"/>
                        </a:solidFill>
                        <a:effectLst/>
                        <a:latin typeface="Cambria" panose="02040503050406030204" pitchFamily="18" charset="0"/>
                        <a:ea typeface="Cambria" panose="02040503050406030204" pitchFamily="18" charset="0"/>
                      </a:endParaRPr>
                    </a:p>
                  </a:txBody>
                  <a:tcPr marL="0" marR="0" marT="0" marB="0"/>
                </a:tc>
                <a:extLst>
                  <a:ext uri="{0D108BD9-81ED-4DB2-BD59-A6C34878D82A}">
                    <a16:rowId xmlns:a16="http://schemas.microsoft.com/office/drawing/2014/main" val="896939743"/>
                  </a:ext>
                </a:extLst>
              </a:tr>
              <a:tr h="648094">
                <a:tc rowSpan="2">
                  <a:txBody>
                    <a:bodyPr/>
                    <a:lstStyle/>
                    <a:p>
                      <a:pPr algn="ctr" fontAlgn="t"/>
                      <a:r>
                        <a:rPr lang="en-IN" sz="2100" u="none" strike="noStrike" dirty="0">
                          <a:effectLst/>
                        </a:rPr>
                        <a:t> </a:t>
                      </a:r>
                    </a:p>
                    <a:p>
                      <a:pPr algn="ctr" fontAlgn="t"/>
                      <a:r>
                        <a:rPr lang="en-IN" sz="2100" u="none" strike="noStrike" dirty="0">
                          <a:effectLst/>
                        </a:rPr>
                        <a:t>194T</a:t>
                      </a:r>
                      <a:endParaRPr lang="en-IN" sz="2100" b="1"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tc rowSpan="2">
                  <a:txBody>
                    <a:bodyPr/>
                    <a:lstStyle/>
                    <a:p>
                      <a:pPr algn="l" fontAlgn="t"/>
                      <a:r>
                        <a:rPr lang="en-GB" sz="2100" u="none" strike="noStrike" dirty="0">
                          <a:effectLst/>
                        </a:rPr>
                        <a:t> </a:t>
                      </a:r>
                    </a:p>
                    <a:p>
                      <a:pPr algn="l" fontAlgn="t"/>
                      <a:r>
                        <a:rPr lang="en-GB" sz="2100" u="none" strike="noStrike" dirty="0">
                          <a:effectLst/>
                        </a:rPr>
                        <a:t>TDS on payment of salary, remuneration, interest, bonus or commission by partnership firm to partners for aggregate amounts more than Rs. 20,000 in the financial year</a:t>
                      </a:r>
                    </a:p>
                    <a:p>
                      <a:pPr algn="l" fontAlgn="t"/>
                      <a:endParaRPr lang="en-GB"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tc rowSpan="2">
                  <a:txBody>
                    <a:bodyPr/>
                    <a:lstStyle/>
                    <a:p>
                      <a:pPr algn="ctr" fontAlgn="t"/>
                      <a:endParaRPr lang="en-IN" sz="2100" u="none" strike="noStrike" dirty="0">
                        <a:effectLst/>
                      </a:endParaRPr>
                    </a:p>
                    <a:p>
                      <a:pPr algn="ctr" fontAlgn="t"/>
                      <a:endParaRPr lang="en-IN" sz="2100" u="none" strike="noStrike" dirty="0">
                        <a:effectLst/>
                      </a:endParaRPr>
                    </a:p>
                    <a:p>
                      <a:pPr algn="ctr" fontAlgn="t"/>
                      <a:endParaRPr lang="en-IN" sz="2100" u="none" strike="noStrike" dirty="0">
                        <a:effectLst/>
                      </a:endParaRPr>
                    </a:p>
                    <a:p>
                      <a:pPr algn="ctr" fontAlgn="t"/>
                      <a:r>
                        <a:rPr lang="en-IN" sz="2100" u="none" strike="noStrike" dirty="0">
                          <a:effectLst/>
                        </a:rPr>
                        <a:t> NA</a:t>
                      </a:r>
                      <a:endParaRPr lang="en-IN"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br>
                        <a:rPr lang="en-IN" sz="2100" u="none" strike="noStrike" dirty="0">
                          <a:effectLst/>
                        </a:rPr>
                      </a:br>
                      <a:br>
                        <a:rPr lang="en-IN" sz="2100" u="none" strike="noStrike" dirty="0">
                          <a:effectLst/>
                        </a:rPr>
                      </a:br>
                      <a:br>
                        <a:rPr lang="en-IN" sz="2100" u="none" strike="noStrike" dirty="0">
                          <a:effectLst/>
                        </a:rPr>
                      </a:br>
                      <a:r>
                        <a:rPr lang="en-IN" sz="2100" u="none" strike="noStrike" dirty="0">
                          <a:effectLst/>
                        </a:rPr>
                        <a:t> Rs. 20,000</a:t>
                      </a:r>
                      <a:endParaRPr lang="en-IN"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u="none" strike="noStrike" dirty="0">
                          <a:effectLst/>
                        </a:rPr>
                        <a:t> </a:t>
                      </a:r>
                    </a:p>
                    <a:p>
                      <a:pPr algn="ctr" fontAlgn="t"/>
                      <a:endParaRPr lang="en-IN" sz="2100" u="none" strike="noStrike" dirty="0">
                        <a:effectLst/>
                      </a:endParaRPr>
                    </a:p>
                    <a:p>
                      <a:pPr algn="ctr" fontAlgn="t"/>
                      <a:r>
                        <a:rPr lang="en-IN" sz="2100" u="none" strike="noStrike" dirty="0">
                          <a:effectLst/>
                        </a:rPr>
                        <a:t>FY 24-25 : Nil </a:t>
                      </a:r>
                    </a:p>
                    <a:p>
                      <a:pPr algn="ctr" fontAlgn="t"/>
                      <a:endParaRPr lang="en-IN"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extLst>
                  <a:ext uri="{0D108BD9-81ED-4DB2-BD59-A6C34878D82A}">
                    <a16:rowId xmlns:a16="http://schemas.microsoft.com/office/drawing/2014/main" val="1814688537"/>
                  </a:ext>
                </a:extLst>
              </a:tr>
              <a:tr h="915349">
                <a:tc vMerge="1">
                  <a:txBody>
                    <a:bodyPr/>
                    <a:lstStyle/>
                    <a:p>
                      <a:endParaRPr lang="en-IN"/>
                    </a:p>
                  </a:txBody>
                  <a:tcPr/>
                </a:tc>
                <a:tc vMerge="1">
                  <a:txBody>
                    <a:bodyPr/>
                    <a:lstStyle/>
                    <a:p>
                      <a:endParaRPr lang="en-IN"/>
                    </a:p>
                  </a:txBody>
                  <a:tcPr/>
                </a:tc>
                <a:tc vMerge="1">
                  <a:txBody>
                    <a:bodyPr/>
                    <a:lstStyle/>
                    <a:p>
                      <a:endParaRPr lang="en-IN"/>
                    </a:p>
                  </a:txBody>
                  <a:tcPr/>
                </a:tc>
                <a:tc>
                  <a:txBody>
                    <a:bodyPr/>
                    <a:lstStyle/>
                    <a:p>
                      <a:pPr algn="ctr" fontAlgn="t"/>
                      <a:r>
                        <a:rPr lang="en-IN" sz="2100" u="none" strike="noStrike">
                          <a:effectLst/>
                        </a:rPr>
                        <a:t> </a:t>
                      </a:r>
                      <a:endParaRPr lang="en-IN" sz="2100" b="0" i="0" u="none" strike="noStrike">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u="none" strike="noStrike" dirty="0">
                          <a:effectLst/>
                        </a:rPr>
                        <a:t>FY 25-26 onwards : 10%</a:t>
                      </a:r>
                      <a:endParaRPr lang="en-IN"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extLst>
                  <a:ext uri="{0D108BD9-81ED-4DB2-BD59-A6C34878D82A}">
                    <a16:rowId xmlns:a16="http://schemas.microsoft.com/office/drawing/2014/main" val="3693959486"/>
                  </a:ext>
                </a:extLst>
              </a:tr>
            </a:tbl>
          </a:graphicData>
        </a:graphic>
      </p:graphicFrame>
    </p:spTree>
    <p:extLst>
      <p:ext uri="{BB962C8B-B14F-4D97-AF65-F5344CB8AC3E}">
        <p14:creationId xmlns:p14="http://schemas.microsoft.com/office/powerpoint/2010/main" val="35169577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BC4044-A616-3500-763C-EEE51809CB3C}"/>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EE40348-431D-D866-99D8-B6E3CCFF003F}"/>
              </a:ext>
            </a:extLst>
          </p:cNvPr>
          <p:cNvGraphicFramePr>
            <a:graphicFrameLocks noGrp="1"/>
          </p:cNvGraphicFramePr>
          <p:nvPr>
            <p:extLst>
              <p:ext uri="{D42A27DB-BD31-4B8C-83A1-F6EECF244321}">
                <p14:modId xmlns:p14="http://schemas.microsoft.com/office/powerpoint/2010/main" val="3725630385"/>
              </p:ext>
            </p:extLst>
          </p:nvPr>
        </p:nvGraphicFramePr>
        <p:xfrm>
          <a:off x="251520" y="260648"/>
          <a:ext cx="8640960" cy="6134877"/>
        </p:xfrm>
        <a:graphic>
          <a:graphicData uri="http://schemas.openxmlformats.org/drawingml/2006/table">
            <a:tbl>
              <a:tblPr>
                <a:tableStyleId>{2D5ABB26-0587-4C30-8999-92F81FD0307C}</a:tableStyleId>
              </a:tblPr>
              <a:tblGrid>
                <a:gridCol w="1332151">
                  <a:extLst>
                    <a:ext uri="{9D8B030D-6E8A-4147-A177-3AD203B41FA5}">
                      <a16:colId xmlns:a16="http://schemas.microsoft.com/office/drawing/2014/main" val="4021251201"/>
                    </a:ext>
                  </a:extLst>
                </a:gridCol>
                <a:gridCol w="2124233">
                  <a:extLst>
                    <a:ext uri="{9D8B030D-6E8A-4147-A177-3AD203B41FA5}">
                      <a16:colId xmlns:a16="http://schemas.microsoft.com/office/drawing/2014/main" val="196238428"/>
                    </a:ext>
                  </a:extLst>
                </a:gridCol>
                <a:gridCol w="1724204">
                  <a:extLst>
                    <a:ext uri="{9D8B030D-6E8A-4147-A177-3AD203B41FA5}">
                      <a16:colId xmlns:a16="http://schemas.microsoft.com/office/drawing/2014/main" val="680802393"/>
                    </a:ext>
                  </a:extLst>
                </a:gridCol>
                <a:gridCol w="1876196">
                  <a:extLst>
                    <a:ext uri="{9D8B030D-6E8A-4147-A177-3AD203B41FA5}">
                      <a16:colId xmlns:a16="http://schemas.microsoft.com/office/drawing/2014/main" val="4240079099"/>
                    </a:ext>
                  </a:extLst>
                </a:gridCol>
                <a:gridCol w="1584176">
                  <a:extLst>
                    <a:ext uri="{9D8B030D-6E8A-4147-A177-3AD203B41FA5}">
                      <a16:colId xmlns:a16="http://schemas.microsoft.com/office/drawing/2014/main" val="3443156907"/>
                    </a:ext>
                  </a:extLst>
                </a:gridCol>
              </a:tblGrid>
              <a:tr h="561236">
                <a:tc>
                  <a:txBody>
                    <a:bodyPr/>
                    <a:lstStyle/>
                    <a:p>
                      <a:pPr algn="ctr" fontAlgn="t"/>
                      <a:r>
                        <a:rPr lang="en-IN" sz="2100" u="none" strike="noStrike" dirty="0">
                          <a:solidFill>
                            <a:schemeClr val="bg1"/>
                          </a:solidFill>
                          <a:effectLst/>
                        </a:rPr>
                        <a:t>Section</a:t>
                      </a:r>
                      <a:endParaRPr lang="en-IN" sz="2100" b="1" i="0" u="none" strike="noStrike" dirty="0">
                        <a:solidFill>
                          <a:schemeClr val="bg1"/>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u="none" strike="noStrike">
                          <a:solidFill>
                            <a:schemeClr val="bg1"/>
                          </a:solidFill>
                          <a:effectLst/>
                        </a:rPr>
                        <a:t>Nature of Payment</a:t>
                      </a:r>
                      <a:endParaRPr lang="en-IN" sz="2100" b="1" i="0" u="none" strike="noStrike">
                        <a:solidFill>
                          <a:schemeClr val="bg1"/>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GB" sz="2100" u="none" strike="noStrike" dirty="0">
                          <a:solidFill>
                            <a:schemeClr val="bg1"/>
                          </a:solidFill>
                          <a:effectLst/>
                        </a:rPr>
                        <a:t>Threshold Limit of Payment  For F.Y.2024-25</a:t>
                      </a:r>
                      <a:endParaRPr lang="en-GB" sz="2100" b="1" i="0" u="none" strike="noStrike" dirty="0">
                        <a:solidFill>
                          <a:schemeClr val="bg1"/>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GB" sz="2100" u="none" strike="noStrike" dirty="0">
                          <a:solidFill>
                            <a:schemeClr val="bg1"/>
                          </a:solidFill>
                          <a:effectLst/>
                        </a:rPr>
                        <a:t>Change in Threshold F.Y.2025-26 if any</a:t>
                      </a:r>
                      <a:endParaRPr lang="en-GB" sz="2100" b="1" i="0" u="none" strike="noStrike" dirty="0">
                        <a:solidFill>
                          <a:schemeClr val="bg1"/>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u="none" strike="noStrike" dirty="0">
                          <a:solidFill>
                            <a:schemeClr val="bg1"/>
                          </a:solidFill>
                          <a:effectLst/>
                        </a:rPr>
                        <a:t>Rates</a:t>
                      </a:r>
                      <a:endParaRPr lang="en-IN" sz="2100" b="1" i="0" u="none" strike="noStrike" dirty="0">
                        <a:solidFill>
                          <a:schemeClr val="bg1"/>
                        </a:solidFill>
                        <a:effectLst/>
                        <a:latin typeface="Cambria" panose="02040503050406030204" pitchFamily="18" charset="0"/>
                        <a:ea typeface="Cambria" panose="02040503050406030204" pitchFamily="18" charset="0"/>
                      </a:endParaRPr>
                    </a:p>
                  </a:txBody>
                  <a:tcPr marL="0" marR="0" marT="0" marB="0"/>
                </a:tc>
                <a:extLst>
                  <a:ext uri="{0D108BD9-81ED-4DB2-BD59-A6C34878D82A}">
                    <a16:rowId xmlns:a16="http://schemas.microsoft.com/office/drawing/2014/main" val="1312058824"/>
                  </a:ext>
                </a:extLst>
              </a:tr>
              <a:tr h="193760">
                <a:tc rowSpan="3">
                  <a:txBody>
                    <a:bodyPr/>
                    <a:lstStyle/>
                    <a:p>
                      <a:pPr algn="ctr" fontAlgn="t"/>
                      <a:endParaRPr lang="en-IN" sz="2100" u="none" strike="noStrike" dirty="0">
                        <a:effectLst/>
                      </a:endParaRPr>
                    </a:p>
                    <a:p>
                      <a:pPr algn="ctr" fontAlgn="t"/>
                      <a:r>
                        <a:rPr lang="en-IN" sz="2100" u="none" strike="noStrike" dirty="0">
                          <a:effectLst/>
                        </a:rPr>
                        <a:t>206AA</a:t>
                      </a:r>
                      <a:endParaRPr lang="en-IN" sz="2100" b="1"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tc rowSpan="3">
                  <a:txBody>
                    <a:bodyPr/>
                    <a:lstStyle/>
                    <a:p>
                      <a:pPr algn="l" fontAlgn="t"/>
                      <a:endParaRPr lang="en-GB" sz="2100" u="none" strike="noStrike" dirty="0">
                        <a:effectLst/>
                      </a:endParaRPr>
                    </a:p>
                    <a:p>
                      <a:pPr algn="l" fontAlgn="t"/>
                      <a:r>
                        <a:rPr lang="en-GB" sz="2100" u="none" strike="noStrike" dirty="0">
                          <a:effectLst/>
                        </a:rPr>
                        <a:t>TDS rate in case of Non availability of </a:t>
                      </a:r>
                      <a:r>
                        <a:rPr lang="en-GB" sz="2100" u="none" strike="noStrike" kern="1200" dirty="0">
                          <a:solidFill>
                            <a:schemeClr val="tx1"/>
                          </a:solidFill>
                          <a:effectLst/>
                          <a:latin typeface="+mn-lt"/>
                          <a:ea typeface="+mn-ea"/>
                          <a:cs typeface="+mn-cs"/>
                        </a:rPr>
                        <a:t>PAN (Including </a:t>
                      </a:r>
                      <a:r>
                        <a:rPr lang="en-US" sz="2100" u="none" strike="noStrike" kern="1200" dirty="0">
                          <a:solidFill>
                            <a:schemeClr val="tx1"/>
                          </a:solidFill>
                          <a:effectLst/>
                          <a:latin typeface="+mn-lt"/>
                          <a:ea typeface="+mn-ea"/>
                          <a:cs typeface="+mn-cs"/>
                        </a:rPr>
                        <a:t>inoperative PAN )</a:t>
                      </a:r>
                      <a:endParaRPr lang="en-GB" sz="2100" u="none" strike="noStrike" kern="1200" dirty="0">
                        <a:solidFill>
                          <a:schemeClr val="tx1"/>
                        </a:solidFill>
                        <a:effectLst/>
                        <a:latin typeface="+mn-lt"/>
                        <a:ea typeface="+mn-ea"/>
                        <a:cs typeface="+mn-cs"/>
                      </a:endParaRPr>
                    </a:p>
                    <a:p>
                      <a:pPr algn="l" fontAlgn="t"/>
                      <a:endParaRPr lang="en-GB"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tc rowSpan="3">
                  <a:txBody>
                    <a:bodyPr/>
                    <a:lstStyle/>
                    <a:p>
                      <a:pPr algn="ctr" fontAlgn="t"/>
                      <a:r>
                        <a:rPr lang="en-IN" sz="2100" u="none" strike="noStrike">
                          <a:effectLst/>
                        </a:rPr>
                        <a:t> </a:t>
                      </a:r>
                      <a:endParaRPr lang="en-IN" sz="2100" b="0" i="0" u="none" strike="noStrike">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u="none" strike="noStrike">
                          <a:effectLst/>
                        </a:rPr>
                        <a:t> </a:t>
                      </a:r>
                      <a:endParaRPr lang="en-IN" sz="2100" b="0" i="0" u="none" strike="noStrike">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endParaRPr lang="en-IN" sz="2100" u="none" strike="noStrike" dirty="0">
                        <a:effectLst/>
                      </a:endParaRPr>
                    </a:p>
                    <a:p>
                      <a:pPr algn="ctr" fontAlgn="t"/>
                      <a:r>
                        <a:rPr lang="en-IN" sz="2100" u="none" strike="noStrike" dirty="0">
                          <a:effectLst/>
                        </a:rPr>
                        <a:t>Higher of-</a:t>
                      </a:r>
                      <a:endParaRPr lang="en-IN"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extLst>
                  <a:ext uri="{0D108BD9-81ED-4DB2-BD59-A6C34878D82A}">
                    <a16:rowId xmlns:a16="http://schemas.microsoft.com/office/drawing/2014/main" val="2252240714"/>
                  </a:ext>
                </a:extLst>
              </a:tr>
              <a:tr h="193760">
                <a:tc vMerge="1">
                  <a:txBody>
                    <a:bodyPr/>
                    <a:lstStyle/>
                    <a:p>
                      <a:endParaRPr lang="en-IN"/>
                    </a:p>
                  </a:txBody>
                  <a:tcPr/>
                </a:tc>
                <a:tc vMerge="1">
                  <a:txBody>
                    <a:bodyPr/>
                    <a:lstStyle/>
                    <a:p>
                      <a:endParaRPr lang="en-IN"/>
                    </a:p>
                  </a:txBody>
                  <a:tcPr/>
                </a:tc>
                <a:tc vMerge="1">
                  <a:txBody>
                    <a:bodyPr/>
                    <a:lstStyle/>
                    <a:p>
                      <a:endParaRPr lang="en-IN"/>
                    </a:p>
                  </a:txBody>
                  <a:tcPr/>
                </a:tc>
                <a:tc>
                  <a:txBody>
                    <a:bodyPr/>
                    <a:lstStyle/>
                    <a:p>
                      <a:pPr algn="ctr" fontAlgn="t"/>
                      <a:r>
                        <a:rPr lang="en-IN" sz="2100" u="none" strike="noStrike">
                          <a:effectLst/>
                        </a:rPr>
                        <a:t> </a:t>
                      </a:r>
                      <a:endParaRPr lang="en-IN" sz="2100" b="0" i="0" u="none" strike="noStrike">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u="none" strike="noStrike">
                          <a:effectLst/>
                        </a:rPr>
                        <a:t>Rates in force</a:t>
                      </a:r>
                      <a:endParaRPr lang="en-IN" sz="2100" b="1" i="0" u="none" strike="noStrike">
                        <a:solidFill>
                          <a:srgbClr val="444444"/>
                        </a:solidFill>
                        <a:effectLst/>
                        <a:latin typeface="Cambria" panose="02040503050406030204" pitchFamily="18" charset="0"/>
                        <a:ea typeface="Cambria" panose="02040503050406030204" pitchFamily="18" charset="0"/>
                      </a:endParaRPr>
                    </a:p>
                  </a:txBody>
                  <a:tcPr marL="0" marR="0" marT="0" marB="0"/>
                </a:tc>
                <a:extLst>
                  <a:ext uri="{0D108BD9-81ED-4DB2-BD59-A6C34878D82A}">
                    <a16:rowId xmlns:a16="http://schemas.microsoft.com/office/drawing/2014/main" val="4057781066"/>
                  </a:ext>
                </a:extLst>
              </a:tr>
              <a:tr h="193760">
                <a:tc vMerge="1">
                  <a:txBody>
                    <a:bodyPr/>
                    <a:lstStyle/>
                    <a:p>
                      <a:endParaRPr lang="en-IN"/>
                    </a:p>
                  </a:txBody>
                  <a:tcPr/>
                </a:tc>
                <a:tc vMerge="1">
                  <a:txBody>
                    <a:bodyPr/>
                    <a:lstStyle/>
                    <a:p>
                      <a:endParaRPr lang="en-IN"/>
                    </a:p>
                  </a:txBody>
                  <a:tcPr/>
                </a:tc>
                <a:tc vMerge="1">
                  <a:txBody>
                    <a:bodyPr/>
                    <a:lstStyle/>
                    <a:p>
                      <a:endParaRPr lang="en-IN"/>
                    </a:p>
                  </a:txBody>
                  <a:tcPr/>
                </a:tc>
                <a:tc>
                  <a:txBody>
                    <a:bodyPr/>
                    <a:lstStyle/>
                    <a:p>
                      <a:pPr algn="ctr" fontAlgn="t"/>
                      <a:r>
                        <a:rPr lang="en-IN" sz="2100" u="none" strike="noStrike" dirty="0">
                          <a:effectLst/>
                        </a:rPr>
                        <a:t> </a:t>
                      </a:r>
                      <a:endParaRPr lang="en-IN"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IN" sz="2100" u="none" strike="noStrike" dirty="0">
                          <a:effectLst/>
                        </a:rPr>
                        <a:t>20%</a:t>
                      </a:r>
                      <a:endParaRPr lang="en-IN" sz="2100" b="1"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extLst>
                  <a:ext uri="{0D108BD9-81ED-4DB2-BD59-A6C34878D82A}">
                    <a16:rowId xmlns:a16="http://schemas.microsoft.com/office/drawing/2014/main" val="2843816374"/>
                  </a:ext>
                </a:extLst>
              </a:tr>
              <a:tr h="193760">
                <a:tc rowSpan="3">
                  <a:txBody>
                    <a:bodyPr/>
                    <a:lstStyle/>
                    <a:p>
                      <a:pPr algn="ctr" fontAlgn="t"/>
                      <a:r>
                        <a:rPr lang="en-IN" sz="2100" u="none" strike="noStrike" dirty="0">
                          <a:effectLst/>
                        </a:rPr>
                        <a:t>206AB</a:t>
                      </a:r>
                      <a:endParaRPr lang="en-IN" sz="2100" b="1"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tc rowSpan="3">
                  <a:txBody>
                    <a:bodyPr/>
                    <a:lstStyle/>
                    <a:p>
                      <a:pPr algn="l" fontAlgn="t"/>
                      <a:r>
                        <a:rPr lang="en-GB" sz="2100" u="none" strike="noStrike" dirty="0">
                          <a:effectLst/>
                        </a:rPr>
                        <a:t>TDS on non-filers of ITR at higher rates</a:t>
                      </a:r>
                      <a:endParaRPr lang="en-GB"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tc rowSpan="3">
                  <a:txBody>
                    <a:bodyPr/>
                    <a:lstStyle/>
                    <a:p>
                      <a:pPr algn="ctr" fontAlgn="t"/>
                      <a:r>
                        <a:rPr lang="en-IN" sz="2100" u="none" strike="noStrike" dirty="0">
                          <a:effectLst/>
                        </a:rPr>
                        <a:t> </a:t>
                      </a:r>
                      <a:endParaRPr lang="en-IN"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r>
                        <a:rPr lang="en-GB" sz="1800" b="0" i="0" kern="1200" dirty="0">
                          <a:solidFill>
                            <a:schemeClr val="tx1"/>
                          </a:solidFill>
                          <a:latin typeface="+mn-lt"/>
                          <a:ea typeface="+mn-ea"/>
                          <a:cs typeface="+mn-cs"/>
                        </a:rPr>
                        <a:t>Not Applicable/</a:t>
                      </a:r>
                      <a:r>
                        <a:rPr lang="en-US" sz="1800" b="0" i="0" kern="1200" dirty="0" err="1">
                          <a:solidFill>
                            <a:schemeClr val="tx1"/>
                          </a:solidFill>
                          <a:latin typeface="+mn-lt"/>
                          <a:ea typeface="+mn-ea"/>
                          <a:cs typeface="+mn-cs"/>
                        </a:rPr>
                        <a:t>omited</a:t>
                      </a:r>
                      <a:br>
                        <a:rPr lang="en-GB" sz="1800" b="0" i="0" kern="1200">
                          <a:solidFill>
                            <a:schemeClr val="tx1"/>
                          </a:solidFill>
                          <a:latin typeface="+mn-lt"/>
                          <a:ea typeface="+mn-ea"/>
                          <a:cs typeface="+mn-cs"/>
                        </a:rPr>
                      </a:br>
                      <a:br>
                        <a:rPr lang="en-GB" sz="1800" b="0" i="0" kern="1200">
                          <a:solidFill>
                            <a:schemeClr val="tx1"/>
                          </a:solidFill>
                          <a:latin typeface="+mn-lt"/>
                          <a:ea typeface="+mn-ea"/>
                          <a:cs typeface="+mn-cs"/>
                        </a:rPr>
                      </a:br>
                      <a:r>
                        <a:rPr lang="en-GB" sz="1800" b="0" i="0" kern="1200">
                          <a:solidFill>
                            <a:schemeClr val="tx1"/>
                          </a:solidFill>
                          <a:latin typeface="+mn-lt"/>
                          <a:ea typeface="+mn-ea"/>
                          <a:cs typeface="+mn-cs"/>
                        </a:rPr>
                        <a:t>effective </a:t>
                      </a:r>
                      <a:r>
                        <a:rPr lang="en-GB" sz="1800" b="0" i="0" kern="1200" dirty="0">
                          <a:solidFill>
                            <a:schemeClr val="tx1"/>
                          </a:solidFill>
                          <a:latin typeface="+mn-lt"/>
                          <a:ea typeface="+mn-ea"/>
                          <a:cs typeface="+mn-cs"/>
                        </a:rPr>
                        <a:t>from 1st April 2025.</a:t>
                      </a:r>
                      <a:r>
                        <a:rPr lang="en-IN" sz="2100" u="none" strike="noStrike" dirty="0">
                          <a:effectLst/>
                        </a:rPr>
                        <a:t> </a:t>
                      </a:r>
                      <a:endParaRPr lang="en-IN"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IN" sz="2100" u="none" strike="noStrike" dirty="0">
                          <a:effectLst/>
                        </a:rPr>
                        <a:t>Higher of –</a:t>
                      </a:r>
                      <a:br>
                        <a:rPr lang="en-IN" sz="2100" u="none" strike="noStrike" dirty="0">
                          <a:effectLst/>
                        </a:rPr>
                      </a:br>
                      <a:r>
                        <a:rPr lang="en-IN" sz="2100" u="none" strike="noStrike" dirty="0">
                          <a:effectLst/>
                        </a:rPr>
                        <a:t>– 5% or</a:t>
                      </a:r>
                      <a:br>
                        <a:rPr lang="en-IN" sz="2100" u="none" strike="noStrike" dirty="0">
                          <a:effectLst/>
                        </a:rPr>
                      </a:br>
                      <a:r>
                        <a:rPr lang="en-GB" sz="2100" u="none" strike="noStrike" dirty="0">
                          <a:effectLst/>
                        </a:rPr>
                        <a:t>– Twice the rate or rates in force</a:t>
                      </a:r>
                      <a:endParaRPr lang="en-GB" sz="2100" b="0" i="0" u="none" strike="noStrike" dirty="0">
                        <a:solidFill>
                          <a:srgbClr val="444444"/>
                        </a:solidFill>
                        <a:effectLst/>
                        <a:latin typeface="Cambria" panose="02040503050406030204" pitchFamily="18" charset="0"/>
                        <a:ea typeface="Cambria" panose="02040503050406030204" pitchFamily="18" charset="0"/>
                      </a:endParaRPr>
                    </a:p>
                    <a:p>
                      <a:pPr marL="0" marR="0" indent="0" algn="ctr" defTabSz="914400" rtl="0" eaLnBrk="1" fontAlgn="t" latinLnBrk="0" hangingPunct="1">
                        <a:lnSpc>
                          <a:spcPct val="100000"/>
                        </a:lnSpc>
                        <a:spcBef>
                          <a:spcPts val="0"/>
                        </a:spcBef>
                        <a:spcAft>
                          <a:spcPts val="0"/>
                        </a:spcAft>
                        <a:buClrTx/>
                        <a:buSzTx/>
                        <a:buFontTx/>
                        <a:buNone/>
                        <a:tabLst/>
                        <a:defRPr/>
                      </a:pPr>
                      <a:endParaRPr lang="en-IN" sz="2100" b="0" i="0" u="none" strike="noStrike" dirty="0">
                        <a:solidFill>
                          <a:srgbClr val="444444"/>
                        </a:solidFill>
                        <a:effectLst/>
                        <a:latin typeface="Cambria" panose="02040503050406030204" pitchFamily="18" charset="0"/>
                        <a:ea typeface="Cambria" panose="02040503050406030204" pitchFamily="18" charset="0"/>
                      </a:endParaRPr>
                    </a:p>
                    <a:p>
                      <a:pPr algn="ctr" fontAlgn="t"/>
                      <a:endParaRPr lang="en-IN"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extLst>
                  <a:ext uri="{0D108BD9-81ED-4DB2-BD59-A6C34878D82A}">
                    <a16:rowId xmlns:a16="http://schemas.microsoft.com/office/drawing/2014/main" val="3593733466"/>
                  </a:ext>
                </a:extLst>
              </a:tr>
              <a:tr h="193760">
                <a:tc vMerge="1">
                  <a:txBody>
                    <a:bodyPr/>
                    <a:lstStyle/>
                    <a:p>
                      <a:endParaRPr lang="en-IN"/>
                    </a:p>
                  </a:txBody>
                  <a:tcPr/>
                </a:tc>
                <a:tc vMerge="1">
                  <a:txBody>
                    <a:bodyPr/>
                    <a:lstStyle/>
                    <a:p>
                      <a:endParaRPr lang="en-IN"/>
                    </a:p>
                  </a:txBody>
                  <a:tcPr/>
                </a:tc>
                <a:tc vMerge="1">
                  <a:txBody>
                    <a:bodyPr/>
                    <a:lstStyle/>
                    <a:p>
                      <a:endParaRPr lang="en-IN"/>
                    </a:p>
                  </a:txBody>
                  <a:tcPr/>
                </a:tc>
                <a:tc>
                  <a:txBody>
                    <a:bodyPr/>
                    <a:lstStyle/>
                    <a:p>
                      <a:pPr algn="ctr" fontAlgn="t"/>
                      <a:r>
                        <a:rPr lang="en-IN" sz="2100" u="none" strike="noStrike">
                          <a:effectLst/>
                        </a:rPr>
                        <a:t> </a:t>
                      </a:r>
                      <a:endParaRPr lang="en-IN" sz="2100" b="0" i="0" u="none" strike="noStrike">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endParaRPr lang="en-IN"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extLst>
                  <a:ext uri="{0D108BD9-81ED-4DB2-BD59-A6C34878D82A}">
                    <a16:rowId xmlns:a16="http://schemas.microsoft.com/office/drawing/2014/main" val="1968192738"/>
                  </a:ext>
                </a:extLst>
              </a:tr>
              <a:tr h="374157">
                <a:tc vMerge="1">
                  <a:txBody>
                    <a:bodyPr/>
                    <a:lstStyle/>
                    <a:p>
                      <a:endParaRPr lang="en-IN"/>
                    </a:p>
                  </a:txBody>
                  <a:tcPr/>
                </a:tc>
                <a:tc vMerge="1">
                  <a:txBody>
                    <a:bodyPr/>
                    <a:lstStyle/>
                    <a:p>
                      <a:endParaRPr lang="en-IN"/>
                    </a:p>
                  </a:txBody>
                  <a:tcPr/>
                </a:tc>
                <a:tc vMerge="1">
                  <a:txBody>
                    <a:bodyPr/>
                    <a:lstStyle/>
                    <a:p>
                      <a:endParaRPr lang="en-IN"/>
                    </a:p>
                  </a:txBody>
                  <a:tcPr/>
                </a:tc>
                <a:tc>
                  <a:txBody>
                    <a:bodyPr/>
                    <a:lstStyle/>
                    <a:p>
                      <a:pPr algn="ctr" fontAlgn="t"/>
                      <a:r>
                        <a:rPr lang="en-IN" sz="2100" u="none" strike="noStrike">
                          <a:effectLst/>
                        </a:rPr>
                        <a:t> </a:t>
                      </a:r>
                      <a:endParaRPr lang="en-IN" sz="2100" b="0" i="0" u="none" strike="noStrike">
                        <a:solidFill>
                          <a:srgbClr val="444444"/>
                        </a:solidFill>
                        <a:effectLst/>
                        <a:latin typeface="Cambria" panose="02040503050406030204" pitchFamily="18" charset="0"/>
                        <a:ea typeface="Cambria" panose="02040503050406030204" pitchFamily="18" charset="0"/>
                      </a:endParaRPr>
                    </a:p>
                  </a:txBody>
                  <a:tcPr marL="0" marR="0" marT="0" marB="0"/>
                </a:tc>
                <a:tc>
                  <a:txBody>
                    <a:bodyPr/>
                    <a:lstStyle/>
                    <a:p>
                      <a:pPr algn="ctr" fontAlgn="t"/>
                      <a:endParaRPr lang="en-GB" sz="2100" b="0" i="0" u="none" strike="noStrike" dirty="0">
                        <a:solidFill>
                          <a:srgbClr val="444444"/>
                        </a:solidFill>
                        <a:effectLst/>
                        <a:latin typeface="Cambria" panose="02040503050406030204" pitchFamily="18" charset="0"/>
                        <a:ea typeface="Cambria" panose="02040503050406030204" pitchFamily="18" charset="0"/>
                      </a:endParaRPr>
                    </a:p>
                  </a:txBody>
                  <a:tcPr marL="0" marR="0" marT="0" marB="0"/>
                </a:tc>
                <a:extLst>
                  <a:ext uri="{0D108BD9-81ED-4DB2-BD59-A6C34878D82A}">
                    <a16:rowId xmlns:a16="http://schemas.microsoft.com/office/drawing/2014/main" val="90711157"/>
                  </a:ext>
                </a:extLst>
              </a:tr>
            </a:tbl>
          </a:graphicData>
        </a:graphic>
      </p:graphicFrame>
    </p:spTree>
    <p:extLst>
      <p:ext uri="{BB962C8B-B14F-4D97-AF65-F5344CB8AC3E}">
        <p14:creationId xmlns:p14="http://schemas.microsoft.com/office/powerpoint/2010/main" val="40908349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ctr"/>
            <a:endParaRPr lang="en-US" dirty="0">
              <a:latin typeface="Algerian" pitchFamily="82" charset="0"/>
            </a:endParaRPr>
          </a:p>
          <a:p>
            <a:pPr algn="ctr"/>
            <a:endParaRPr lang="en-US" dirty="0">
              <a:latin typeface="Algerian" pitchFamily="82" charset="0"/>
            </a:endParaRPr>
          </a:p>
          <a:p>
            <a:pPr algn="ctr"/>
            <a:endParaRPr lang="en-US" dirty="0">
              <a:latin typeface="Algerian" pitchFamily="82" charset="0"/>
            </a:endParaRPr>
          </a:p>
          <a:p>
            <a:pPr algn="ctr">
              <a:buNone/>
            </a:pPr>
            <a:r>
              <a:rPr lang="en-US" sz="3200" dirty="0">
                <a:latin typeface="Algerian" pitchFamily="82" charset="0"/>
              </a:rPr>
              <a:t>Tax Collection at source (</a:t>
            </a:r>
            <a:r>
              <a:rPr lang="en-US" sz="3200" dirty="0" err="1">
                <a:latin typeface="Algerian" pitchFamily="82" charset="0"/>
              </a:rPr>
              <a:t>tcs</a:t>
            </a:r>
            <a:r>
              <a:rPr lang="en-US" sz="3200" dirty="0">
                <a:latin typeface="Algerian" pitchFamily="82" charset="0"/>
              </a:rPr>
              <a:t>)</a:t>
            </a:r>
          </a:p>
          <a:p>
            <a:pPr algn="ctr">
              <a:buNone/>
            </a:pPr>
            <a:r>
              <a:rPr lang="en-US" sz="3200" dirty="0">
                <a:latin typeface="Algerian" pitchFamily="82" charset="0"/>
              </a:rPr>
              <a:t> sec 206c </a:t>
            </a:r>
            <a:endParaRPr lang="en-US" sz="3200" dirty="0"/>
          </a:p>
        </p:txBody>
      </p:sp>
      <p:sp>
        <p:nvSpPr>
          <p:cNvPr id="3" name="Title 2"/>
          <p:cNvSpPr>
            <a:spLocks noGrp="1"/>
          </p:cNvSpPr>
          <p:nvPr>
            <p:ph type="title"/>
          </p:nvPr>
        </p:nvSpPr>
        <p:spPr/>
        <p:txBody>
          <a:bodyPr/>
          <a:lstStyle/>
          <a:p>
            <a:endParaRPr 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42C319F5-006D-C2B9-6A2A-D7F4FD0B70B8}"/>
              </a:ext>
            </a:extLst>
          </p:cNvPr>
          <p:cNvSpPr>
            <a:spLocks noGrp="1"/>
          </p:cNvSpPr>
          <p:nvPr>
            <p:ph type="title"/>
          </p:nvPr>
        </p:nvSpPr>
        <p:spPr>
          <a:xfrm>
            <a:off x="381000" y="355600"/>
            <a:ext cx="8382000" cy="1054100"/>
          </a:xfrm>
        </p:spPr>
        <p:txBody>
          <a:bodyPr/>
          <a:lstStyle/>
          <a:p>
            <a:r>
              <a:rPr lang="en-US" dirty="0">
                <a:latin typeface="Algerian" pitchFamily="82" charset="0"/>
              </a:rPr>
              <a:t>Tax Collection at source (</a:t>
            </a:r>
            <a:r>
              <a:rPr lang="en-US" dirty="0" err="1">
                <a:latin typeface="Algerian" pitchFamily="82" charset="0"/>
              </a:rPr>
              <a:t>tcs</a:t>
            </a:r>
            <a:r>
              <a:rPr lang="en-US" dirty="0">
                <a:latin typeface="Algerian" pitchFamily="82" charset="0"/>
              </a:rPr>
              <a:t>)</a:t>
            </a:r>
            <a:br>
              <a:rPr lang="en-US" dirty="0">
                <a:latin typeface="Algerian" pitchFamily="82" charset="0"/>
              </a:rPr>
            </a:br>
            <a:r>
              <a:rPr lang="en-US" sz="3200" dirty="0">
                <a:latin typeface="Algerian" pitchFamily="82" charset="0"/>
              </a:rPr>
              <a:t>sec 206c</a:t>
            </a:r>
            <a:endParaRPr lang="en-IN" dirty="0"/>
          </a:p>
        </p:txBody>
      </p:sp>
      <p:graphicFrame>
        <p:nvGraphicFramePr>
          <p:cNvPr id="7" name="Table 6"/>
          <p:cNvGraphicFramePr>
            <a:graphicFrameLocks noGrp="1"/>
          </p:cNvGraphicFramePr>
          <p:nvPr>
            <p:extLst>
              <p:ext uri="{D42A27DB-BD31-4B8C-83A1-F6EECF244321}">
                <p14:modId xmlns:p14="http://schemas.microsoft.com/office/powerpoint/2010/main" val="40317529"/>
              </p:ext>
            </p:extLst>
          </p:nvPr>
        </p:nvGraphicFramePr>
        <p:xfrm>
          <a:off x="142842" y="1643052"/>
          <a:ext cx="8821644" cy="4776219"/>
        </p:xfrm>
        <a:graphic>
          <a:graphicData uri="http://schemas.openxmlformats.org/drawingml/2006/table">
            <a:tbl>
              <a:tblPr>
                <a:tableStyleId>{2D5ABB26-0587-4C30-8999-92F81FD0307C}</a:tableStyleId>
              </a:tblPr>
              <a:tblGrid>
                <a:gridCol w="1620846">
                  <a:extLst>
                    <a:ext uri="{9D8B030D-6E8A-4147-A177-3AD203B41FA5}">
                      <a16:colId xmlns:a16="http://schemas.microsoft.com/office/drawing/2014/main" val="20000"/>
                    </a:ext>
                  </a:extLst>
                </a:gridCol>
                <a:gridCol w="5589153">
                  <a:extLst>
                    <a:ext uri="{9D8B030D-6E8A-4147-A177-3AD203B41FA5}">
                      <a16:colId xmlns:a16="http://schemas.microsoft.com/office/drawing/2014/main" val="20001"/>
                    </a:ext>
                  </a:extLst>
                </a:gridCol>
                <a:gridCol w="1611645">
                  <a:extLst>
                    <a:ext uri="{9D8B030D-6E8A-4147-A177-3AD203B41FA5}">
                      <a16:colId xmlns:a16="http://schemas.microsoft.com/office/drawing/2014/main" val="20003"/>
                    </a:ext>
                  </a:extLst>
                </a:gridCol>
              </a:tblGrid>
              <a:tr h="292041">
                <a:tc>
                  <a:txBody>
                    <a:bodyPr/>
                    <a:lstStyle/>
                    <a:p>
                      <a:pPr algn="ctr" fontAlgn="ctr"/>
                      <a:r>
                        <a:rPr lang="en-US" sz="2100" b="1" u="none" strike="noStrike" dirty="0">
                          <a:solidFill>
                            <a:srgbClr val="444444"/>
                          </a:solidFill>
                          <a:latin typeface="Cambria" panose="02040503050406030204" pitchFamily="18" charset="0"/>
                          <a:ea typeface="Cambria" panose="02040503050406030204" pitchFamily="18" charset="0"/>
                        </a:rPr>
                        <a:t>Section</a:t>
                      </a:r>
                      <a:endParaRPr lang="en-US" sz="2100" b="1" i="0" u="none" strike="noStrike" dirty="0">
                        <a:solidFill>
                          <a:srgbClr val="444444"/>
                        </a:solidFill>
                        <a:latin typeface="Cambria" pitchFamily="18" charset="0"/>
                        <a:ea typeface="Cambria" pitchFamily="18" charset="0"/>
                      </a:endParaRPr>
                    </a:p>
                  </a:txBody>
                  <a:tcPr marL="0" marR="0" marT="0" marB="0" anchor="ctr"/>
                </a:tc>
                <a:tc>
                  <a:txBody>
                    <a:bodyPr/>
                    <a:lstStyle/>
                    <a:p>
                      <a:pPr algn="ctr" fontAlgn="ctr"/>
                      <a:r>
                        <a:rPr lang="en-US" sz="2100" b="1" u="none" strike="noStrike" dirty="0">
                          <a:solidFill>
                            <a:srgbClr val="444444"/>
                          </a:solidFill>
                          <a:latin typeface="Cambria" panose="02040503050406030204" pitchFamily="18" charset="0"/>
                          <a:ea typeface="Cambria" panose="02040503050406030204" pitchFamily="18" charset="0"/>
                        </a:rPr>
                        <a:t>Goods/Services</a:t>
                      </a:r>
                      <a:endParaRPr lang="en-US" sz="2100" b="1" i="0" u="none" strike="noStrike" dirty="0">
                        <a:solidFill>
                          <a:srgbClr val="444444"/>
                        </a:solidFill>
                        <a:latin typeface="Cambria" pitchFamily="18" charset="0"/>
                        <a:ea typeface="Cambria" pitchFamily="18" charset="0"/>
                      </a:endParaRPr>
                    </a:p>
                  </a:txBody>
                  <a:tcPr marL="0" marR="0" marT="0" marB="0" anchor="ctr"/>
                </a:tc>
                <a:tc>
                  <a:txBody>
                    <a:bodyPr/>
                    <a:lstStyle/>
                    <a:p>
                      <a:pPr algn="ctr" fontAlgn="ctr"/>
                      <a:r>
                        <a:rPr lang="en-US" sz="2100" b="1" u="none" strike="noStrike" dirty="0">
                          <a:solidFill>
                            <a:srgbClr val="444444"/>
                          </a:solidFill>
                          <a:latin typeface="Cambria" panose="02040503050406030204" pitchFamily="18" charset="0"/>
                          <a:ea typeface="Cambria" panose="02040503050406030204" pitchFamily="18" charset="0"/>
                        </a:rPr>
                        <a:t>Rates</a:t>
                      </a:r>
                      <a:endParaRPr lang="en-US" sz="2100" b="1" i="0" u="none" strike="noStrike" dirty="0">
                        <a:solidFill>
                          <a:srgbClr val="444444"/>
                        </a:solidFill>
                        <a:latin typeface="Cambria" pitchFamily="18" charset="0"/>
                        <a:ea typeface="Cambria" pitchFamily="18" charset="0"/>
                      </a:endParaRPr>
                    </a:p>
                  </a:txBody>
                  <a:tcPr marL="0" marR="0" marT="0" marB="0" anchor="ctr"/>
                </a:tc>
                <a:extLst>
                  <a:ext uri="{0D108BD9-81ED-4DB2-BD59-A6C34878D82A}">
                    <a16:rowId xmlns:a16="http://schemas.microsoft.com/office/drawing/2014/main" val="10000"/>
                  </a:ext>
                </a:extLst>
              </a:tr>
              <a:tr h="418593">
                <a:tc>
                  <a:txBody>
                    <a:bodyPr/>
                    <a:lstStyle/>
                    <a:p>
                      <a:pPr algn="l" fontAlgn="t"/>
                      <a:r>
                        <a:rPr lang="en-US" sz="2100" b="1" u="none" strike="noStrike" dirty="0">
                          <a:solidFill>
                            <a:srgbClr val="444444"/>
                          </a:solidFill>
                          <a:latin typeface="Cambria" panose="02040503050406030204" pitchFamily="18" charset="0"/>
                          <a:ea typeface="Cambria" panose="02040503050406030204" pitchFamily="18" charset="0"/>
                        </a:rPr>
                        <a:t>206C (1)</a:t>
                      </a:r>
                      <a:endParaRPr lang="en-US" sz="2100" b="1" i="0" u="none" strike="noStrike" dirty="0">
                        <a:solidFill>
                          <a:srgbClr val="444444"/>
                        </a:solidFill>
                        <a:latin typeface="Cambria" pitchFamily="18" charset="0"/>
                        <a:ea typeface="Cambria" pitchFamily="18" charset="0"/>
                      </a:endParaRPr>
                    </a:p>
                  </a:txBody>
                  <a:tcPr marL="0" marR="0" marT="0" marB="0"/>
                </a:tc>
                <a:tc>
                  <a:txBody>
                    <a:bodyPr/>
                    <a:lstStyle/>
                    <a:p>
                      <a:pPr algn="l" fontAlgn="t"/>
                      <a:r>
                        <a:rPr lang="en-US" sz="2100" kern="1200" dirty="0">
                          <a:solidFill>
                            <a:schemeClr val="tx1"/>
                          </a:solidFill>
                          <a:latin typeface="Cambria" panose="02040503050406030204" pitchFamily="18" charset="0"/>
                          <a:ea typeface="Cambria" panose="02040503050406030204" pitchFamily="18" charset="0"/>
                        </a:rPr>
                        <a:t>Alcoholic Liquor for Human Consumption</a:t>
                      </a:r>
                      <a:endParaRPr lang="en-US" sz="2100" kern="1200" dirty="0">
                        <a:solidFill>
                          <a:schemeClr val="tx1"/>
                        </a:solidFill>
                        <a:latin typeface="Cambria" pitchFamily="18" charset="0"/>
                        <a:ea typeface="Cambria" pitchFamily="18" charset="0"/>
                        <a:cs typeface="+mn-cs"/>
                      </a:endParaRPr>
                    </a:p>
                  </a:txBody>
                  <a:tcPr marL="0" marR="0" marT="0" marB="0"/>
                </a:tc>
                <a:tc>
                  <a:txBody>
                    <a:bodyPr/>
                    <a:lstStyle/>
                    <a:p>
                      <a:pPr algn="ctr" fontAlgn="t"/>
                      <a:r>
                        <a:rPr lang="en-US" sz="2100" kern="1200" dirty="0">
                          <a:solidFill>
                            <a:schemeClr val="tx1"/>
                          </a:solidFill>
                          <a:latin typeface="Cambria" panose="02040503050406030204" pitchFamily="18" charset="0"/>
                          <a:ea typeface="Cambria" panose="02040503050406030204" pitchFamily="18" charset="0"/>
                        </a:rPr>
                        <a:t>1.00%</a:t>
                      </a:r>
                      <a:endParaRPr lang="en-US" sz="2100" kern="1200" dirty="0">
                        <a:solidFill>
                          <a:schemeClr val="tx1"/>
                        </a:solidFill>
                        <a:latin typeface="Cambria" pitchFamily="18" charset="0"/>
                        <a:ea typeface="Cambria" pitchFamily="18" charset="0"/>
                        <a:cs typeface="+mn-cs"/>
                      </a:endParaRPr>
                    </a:p>
                  </a:txBody>
                  <a:tcPr marL="0" marR="0" marT="0" marB="0"/>
                </a:tc>
                <a:extLst>
                  <a:ext uri="{0D108BD9-81ED-4DB2-BD59-A6C34878D82A}">
                    <a16:rowId xmlns:a16="http://schemas.microsoft.com/office/drawing/2014/main" val="10001"/>
                  </a:ext>
                </a:extLst>
              </a:tr>
              <a:tr h="292041">
                <a:tc>
                  <a:txBody>
                    <a:bodyPr/>
                    <a:lstStyle/>
                    <a:p>
                      <a:pPr algn="l" fontAlgn="t"/>
                      <a:r>
                        <a:rPr lang="en-US" sz="2100" b="1" u="none" strike="noStrike">
                          <a:solidFill>
                            <a:srgbClr val="444444"/>
                          </a:solidFill>
                          <a:latin typeface="Cambria" panose="02040503050406030204" pitchFamily="18" charset="0"/>
                          <a:ea typeface="Cambria" panose="02040503050406030204" pitchFamily="18" charset="0"/>
                        </a:rPr>
                        <a:t>206C (1)</a:t>
                      </a:r>
                      <a:endParaRPr lang="en-US" sz="2100" b="1" i="0" u="none" strike="noStrike">
                        <a:solidFill>
                          <a:srgbClr val="444444"/>
                        </a:solidFill>
                        <a:latin typeface="Cambria" pitchFamily="18" charset="0"/>
                        <a:ea typeface="Cambria" pitchFamily="18" charset="0"/>
                      </a:endParaRPr>
                    </a:p>
                  </a:txBody>
                  <a:tcPr marL="0" marR="0" marT="0" marB="0"/>
                </a:tc>
                <a:tc>
                  <a:txBody>
                    <a:bodyPr/>
                    <a:lstStyle/>
                    <a:p>
                      <a:pPr algn="l" fontAlgn="t"/>
                      <a:r>
                        <a:rPr lang="en-US" sz="2100" kern="1200" dirty="0">
                          <a:solidFill>
                            <a:schemeClr val="tx1"/>
                          </a:solidFill>
                          <a:latin typeface="Cambria" panose="02040503050406030204" pitchFamily="18" charset="0"/>
                          <a:ea typeface="Cambria" panose="02040503050406030204" pitchFamily="18" charset="0"/>
                        </a:rPr>
                        <a:t>Indian made for foreign liquor</a:t>
                      </a:r>
                      <a:endParaRPr lang="en-US" sz="2100" kern="1200" dirty="0">
                        <a:solidFill>
                          <a:schemeClr val="tx1"/>
                        </a:solidFill>
                        <a:latin typeface="Cambria" pitchFamily="18" charset="0"/>
                        <a:ea typeface="Cambria" pitchFamily="18" charset="0"/>
                        <a:cs typeface="+mn-cs"/>
                      </a:endParaRPr>
                    </a:p>
                  </a:txBody>
                  <a:tcPr marL="0" marR="0" marT="0" marB="0"/>
                </a:tc>
                <a:tc>
                  <a:txBody>
                    <a:bodyPr/>
                    <a:lstStyle/>
                    <a:p>
                      <a:pPr algn="ctr" fontAlgn="t"/>
                      <a:r>
                        <a:rPr lang="en-US" sz="2100" kern="1200" dirty="0">
                          <a:solidFill>
                            <a:schemeClr val="tx1"/>
                          </a:solidFill>
                          <a:latin typeface="Cambria" panose="02040503050406030204" pitchFamily="18" charset="0"/>
                          <a:ea typeface="Cambria" panose="02040503050406030204" pitchFamily="18" charset="0"/>
                        </a:rPr>
                        <a:t>1.00%</a:t>
                      </a:r>
                      <a:endParaRPr lang="en-US" sz="2100" kern="1200" dirty="0">
                        <a:solidFill>
                          <a:schemeClr val="tx1"/>
                        </a:solidFill>
                        <a:latin typeface="Cambria" pitchFamily="18" charset="0"/>
                        <a:ea typeface="Cambria" pitchFamily="18" charset="0"/>
                        <a:cs typeface="+mn-cs"/>
                      </a:endParaRPr>
                    </a:p>
                  </a:txBody>
                  <a:tcPr marL="0" marR="0" marT="0" marB="0"/>
                </a:tc>
                <a:extLst>
                  <a:ext uri="{0D108BD9-81ED-4DB2-BD59-A6C34878D82A}">
                    <a16:rowId xmlns:a16="http://schemas.microsoft.com/office/drawing/2014/main" val="10002"/>
                  </a:ext>
                </a:extLst>
              </a:tr>
              <a:tr h="418593">
                <a:tc>
                  <a:txBody>
                    <a:bodyPr/>
                    <a:lstStyle/>
                    <a:p>
                      <a:pPr algn="l" fontAlgn="t"/>
                      <a:r>
                        <a:rPr lang="en-US" sz="2100" b="1" u="none" strike="noStrike">
                          <a:solidFill>
                            <a:srgbClr val="444444"/>
                          </a:solidFill>
                          <a:latin typeface="Cambria" panose="02040503050406030204" pitchFamily="18" charset="0"/>
                          <a:ea typeface="Cambria" panose="02040503050406030204" pitchFamily="18" charset="0"/>
                        </a:rPr>
                        <a:t>206C (1)</a:t>
                      </a:r>
                      <a:endParaRPr lang="en-US" sz="2100" b="1" i="0" u="none" strike="noStrike">
                        <a:solidFill>
                          <a:srgbClr val="444444"/>
                        </a:solidFill>
                        <a:latin typeface="Cambria" pitchFamily="18" charset="0"/>
                        <a:ea typeface="Cambria" pitchFamily="18" charset="0"/>
                      </a:endParaRPr>
                    </a:p>
                  </a:txBody>
                  <a:tcPr marL="0" marR="0" marT="0" marB="0"/>
                </a:tc>
                <a:tc>
                  <a:txBody>
                    <a:bodyPr/>
                    <a:lstStyle/>
                    <a:p>
                      <a:pPr algn="l" fontAlgn="t"/>
                      <a:r>
                        <a:rPr lang="en-US" sz="2100" kern="1200" dirty="0" err="1">
                          <a:solidFill>
                            <a:schemeClr val="tx1"/>
                          </a:solidFill>
                          <a:latin typeface="Cambria" panose="02040503050406030204" pitchFamily="18" charset="0"/>
                          <a:ea typeface="Cambria" panose="02040503050406030204" pitchFamily="18" charset="0"/>
                        </a:rPr>
                        <a:t>Minerals,coal</a:t>
                      </a:r>
                      <a:r>
                        <a:rPr lang="en-US" sz="2100" kern="1200" dirty="0">
                          <a:solidFill>
                            <a:schemeClr val="tx1"/>
                          </a:solidFill>
                          <a:latin typeface="Cambria" panose="02040503050406030204" pitchFamily="18" charset="0"/>
                          <a:ea typeface="Cambria" panose="02040503050406030204" pitchFamily="18" charset="0"/>
                        </a:rPr>
                        <a:t> lignite, Iron ore by a trader</a:t>
                      </a:r>
                      <a:endParaRPr lang="en-US" sz="2100" kern="1200" dirty="0">
                        <a:solidFill>
                          <a:schemeClr val="tx1"/>
                        </a:solidFill>
                        <a:latin typeface="Cambria" pitchFamily="18" charset="0"/>
                        <a:ea typeface="Cambria" pitchFamily="18" charset="0"/>
                        <a:cs typeface="+mn-cs"/>
                      </a:endParaRPr>
                    </a:p>
                  </a:txBody>
                  <a:tcPr marL="0" marR="0" marT="0" marB="0"/>
                </a:tc>
                <a:tc>
                  <a:txBody>
                    <a:bodyPr/>
                    <a:lstStyle/>
                    <a:p>
                      <a:pPr algn="ctr" fontAlgn="t"/>
                      <a:r>
                        <a:rPr lang="en-US" sz="2100" kern="1200" dirty="0">
                          <a:solidFill>
                            <a:schemeClr val="tx1"/>
                          </a:solidFill>
                          <a:latin typeface="Cambria" panose="02040503050406030204" pitchFamily="18" charset="0"/>
                          <a:ea typeface="Cambria" panose="02040503050406030204" pitchFamily="18" charset="0"/>
                        </a:rPr>
                        <a:t>1.00%</a:t>
                      </a:r>
                      <a:endParaRPr lang="en-US" sz="2100" kern="1200" dirty="0">
                        <a:solidFill>
                          <a:schemeClr val="tx1"/>
                        </a:solidFill>
                        <a:latin typeface="Cambria" pitchFamily="18" charset="0"/>
                        <a:ea typeface="Cambria" pitchFamily="18" charset="0"/>
                        <a:cs typeface="+mn-cs"/>
                      </a:endParaRPr>
                    </a:p>
                  </a:txBody>
                  <a:tcPr marL="0" marR="0" marT="0" marB="0"/>
                </a:tc>
                <a:extLst>
                  <a:ext uri="{0D108BD9-81ED-4DB2-BD59-A6C34878D82A}">
                    <a16:rowId xmlns:a16="http://schemas.microsoft.com/office/drawing/2014/main" val="10003"/>
                  </a:ext>
                </a:extLst>
              </a:tr>
              <a:tr h="418593">
                <a:tc>
                  <a:txBody>
                    <a:bodyPr/>
                    <a:lstStyle/>
                    <a:p>
                      <a:pPr algn="l" fontAlgn="t"/>
                      <a:r>
                        <a:rPr lang="en-US" sz="2100" b="1" u="none" strike="noStrike" dirty="0">
                          <a:solidFill>
                            <a:srgbClr val="444444"/>
                          </a:solidFill>
                          <a:latin typeface="Cambria" panose="02040503050406030204" pitchFamily="18" charset="0"/>
                          <a:ea typeface="Cambria" panose="02040503050406030204" pitchFamily="18" charset="0"/>
                        </a:rPr>
                        <a:t>206C (1F)</a:t>
                      </a:r>
                      <a:endParaRPr lang="en-US" sz="2100" b="1" i="0" u="none" strike="noStrike" dirty="0">
                        <a:solidFill>
                          <a:srgbClr val="444444"/>
                        </a:solidFill>
                        <a:latin typeface="Cambria" pitchFamily="18" charset="0"/>
                        <a:ea typeface="Cambria" pitchFamily="18" charset="0"/>
                      </a:endParaRPr>
                    </a:p>
                  </a:txBody>
                  <a:tcPr marL="0" marR="0" marT="0" marB="0"/>
                </a:tc>
                <a:tc>
                  <a:txBody>
                    <a:bodyPr/>
                    <a:lstStyle/>
                    <a:p>
                      <a:r>
                        <a:rPr lang="en-GB" sz="2100" kern="1200" dirty="0">
                          <a:solidFill>
                            <a:schemeClr val="tx1"/>
                          </a:solidFill>
                          <a:latin typeface="Cambria" panose="02040503050406030204" pitchFamily="18" charset="0"/>
                          <a:ea typeface="Cambria" panose="02040503050406030204" pitchFamily="18" charset="0"/>
                        </a:rPr>
                        <a:t>Purchase of Motor vehicle exceeding Rs.10 </a:t>
                      </a:r>
                      <a:r>
                        <a:rPr lang="en-GB" sz="2100" kern="1200" dirty="0" err="1">
                          <a:solidFill>
                            <a:schemeClr val="tx1"/>
                          </a:solidFill>
                          <a:latin typeface="Cambria" panose="02040503050406030204" pitchFamily="18" charset="0"/>
                          <a:ea typeface="Cambria" panose="02040503050406030204" pitchFamily="18" charset="0"/>
                        </a:rPr>
                        <a:t>lakh</a:t>
                      </a:r>
                      <a:endParaRPr lang="en-GB" sz="2100" kern="1200" dirty="0">
                        <a:solidFill>
                          <a:schemeClr val="tx1"/>
                        </a:solidFill>
                        <a:latin typeface="Cambria" pitchFamily="18" charset="0"/>
                        <a:ea typeface="Cambria" pitchFamily="18" charset="0"/>
                        <a:cs typeface="+mn-cs"/>
                      </a:endParaRPr>
                    </a:p>
                  </a:txBody>
                  <a:tcPr marL="0" marR="0" marT="0" marB="0"/>
                </a:tc>
                <a:tc>
                  <a:txBody>
                    <a:bodyPr/>
                    <a:lstStyle/>
                    <a:p>
                      <a:pPr algn="ctr" fontAlgn="t"/>
                      <a:r>
                        <a:rPr lang="en-US" sz="2100" kern="1200" dirty="0">
                          <a:solidFill>
                            <a:schemeClr val="tx1"/>
                          </a:solidFill>
                          <a:latin typeface="Cambria" panose="02040503050406030204" pitchFamily="18" charset="0"/>
                          <a:ea typeface="Cambria" panose="02040503050406030204" pitchFamily="18" charset="0"/>
                        </a:rPr>
                        <a:t>1%</a:t>
                      </a:r>
                      <a:endParaRPr lang="en-US" sz="2100" kern="1200" dirty="0">
                        <a:solidFill>
                          <a:schemeClr val="tx1"/>
                        </a:solidFill>
                        <a:latin typeface="Cambria" pitchFamily="18" charset="0"/>
                        <a:ea typeface="Cambria" pitchFamily="18" charset="0"/>
                        <a:cs typeface="+mn-cs"/>
                      </a:endParaRPr>
                    </a:p>
                  </a:txBody>
                  <a:tcPr marL="0" marR="0" marT="0" marB="0"/>
                </a:tc>
                <a:extLst>
                  <a:ext uri="{0D108BD9-81ED-4DB2-BD59-A6C34878D82A}">
                    <a16:rowId xmlns:a16="http://schemas.microsoft.com/office/drawing/2014/main" val="10004"/>
                  </a:ext>
                </a:extLst>
              </a:tr>
              <a:tr h="418593">
                <a:tc>
                  <a:txBody>
                    <a:bodyPr/>
                    <a:lstStyle/>
                    <a:p>
                      <a:pPr algn="l" fontAlgn="t"/>
                      <a:r>
                        <a:rPr lang="en-US" sz="2100" b="1" u="none" strike="noStrike">
                          <a:solidFill>
                            <a:srgbClr val="444444"/>
                          </a:solidFill>
                          <a:latin typeface="Cambria" panose="02040503050406030204" pitchFamily="18" charset="0"/>
                          <a:ea typeface="Cambria" panose="02040503050406030204" pitchFamily="18" charset="0"/>
                        </a:rPr>
                        <a:t>206C (1C)</a:t>
                      </a:r>
                      <a:endParaRPr lang="en-US" sz="2100" b="1" i="0" u="none" strike="noStrike">
                        <a:solidFill>
                          <a:srgbClr val="444444"/>
                        </a:solidFill>
                        <a:latin typeface="Cambria" pitchFamily="18" charset="0"/>
                        <a:ea typeface="Cambria" pitchFamily="18" charset="0"/>
                      </a:endParaRPr>
                    </a:p>
                  </a:txBody>
                  <a:tcPr marL="0" marR="0" marT="0" marB="0"/>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2100" kern="1200" dirty="0">
                          <a:solidFill>
                            <a:schemeClr val="tx1"/>
                          </a:solidFill>
                          <a:latin typeface="Cambria" panose="02040503050406030204" pitchFamily="18" charset="0"/>
                          <a:ea typeface="Cambria" panose="02040503050406030204" pitchFamily="18" charset="0"/>
                        </a:rPr>
                        <a:t>Parking lot, toll plaza, mining &amp; quarrying</a:t>
                      </a:r>
                      <a:br>
                        <a:rPr lang="en-US" sz="2100" kern="1200" dirty="0">
                          <a:solidFill>
                            <a:schemeClr val="tx1"/>
                          </a:solidFill>
                          <a:latin typeface="Cambria" panose="02040503050406030204" pitchFamily="18" charset="0"/>
                          <a:ea typeface="Cambria" panose="02040503050406030204" pitchFamily="18" charset="0"/>
                        </a:rPr>
                      </a:br>
                      <a:r>
                        <a:rPr lang="en-US" sz="2100" kern="1200" dirty="0">
                          <a:solidFill>
                            <a:schemeClr val="tx1"/>
                          </a:solidFill>
                          <a:latin typeface="Cambria" panose="02040503050406030204" pitchFamily="18" charset="0"/>
                          <a:ea typeface="Cambria" panose="02040503050406030204" pitchFamily="18" charset="0"/>
                        </a:rPr>
                        <a:t>(Lease or license</a:t>
                      </a:r>
                      <a:r>
                        <a:rPr lang="en-US" sz="2100" kern="1200" dirty="0">
                          <a:solidFill>
                            <a:schemeClr val="tx1"/>
                          </a:solidFill>
                          <a:latin typeface="Cambria" pitchFamily="18" charset="0"/>
                          <a:ea typeface="Cambria" pitchFamily="18" charset="0"/>
                          <a:cs typeface="+mn-cs"/>
                        </a:rPr>
                        <a:t>)</a:t>
                      </a:r>
                    </a:p>
                  </a:txBody>
                  <a:tcPr marL="0" marR="0" marT="0" marB="0"/>
                </a:tc>
                <a:tc>
                  <a:txBody>
                    <a:bodyPr/>
                    <a:lstStyle/>
                    <a:p>
                      <a:pPr algn="ctr" fontAlgn="t"/>
                      <a:r>
                        <a:rPr lang="en-US" sz="2100" kern="1200" dirty="0">
                          <a:solidFill>
                            <a:schemeClr val="tx1"/>
                          </a:solidFill>
                          <a:latin typeface="Cambria" panose="02040503050406030204" pitchFamily="18" charset="0"/>
                          <a:ea typeface="Cambria" panose="02040503050406030204" pitchFamily="18" charset="0"/>
                        </a:rPr>
                        <a:t>2.00%</a:t>
                      </a:r>
                      <a:endParaRPr lang="en-US" sz="2100" kern="1200" dirty="0">
                        <a:solidFill>
                          <a:schemeClr val="tx1"/>
                        </a:solidFill>
                        <a:latin typeface="Cambria" pitchFamily="18" charset="0"/>
                        <a:ea typeface="Cambria" pitchFamily="18" charset="0"/>
                        <a:cs typeface="+mn-cs"/>
                      </a:endParaRPr>
                    </a:p>
                  </a:txBody>
                  <a:tcPr marL="0" marR="0" marT="0" marB="0"/>
                </a:tc>
                <a:extLst>
                  <a:ext uri="{0D108BD9-81ED-4DB2-BD59-A6C34878D82A}">
                    <a16:rowId xmlns:a16="http://schemas.microsoft.com/office/drawing/2014/main" val="10005"/>
                  </a:ext>
                </a:extLst>
              </a:tr>
              <a:tr h="292041">
                <a:tc>
                  <a:txBody>
                    <a:bodyPr/>
                    <a:lstStyle/>
                    <a:p>
                      <a:pPr algn="l" fontAlgn="t"/>
                      <a:r>
                        <a:rPr lang="en-US" sz="2100" b="1" u="none" strike="noStrike">
                          <a:solidFill>
                            <a:srgbClr val="444444"/>
                          </a:solidFill>
                          <a:latin typeface="Cambria" panose="02040503050406030204" pitchFamily="18" charset="0"/>
                          <a:ea typeface="Cambria" panose="02040503050406030204" pitchFamily="18" charset="0"/>
                        </a:rPr>
                        <a:t>206C (1)</a:t>
                      </a:r>
                      <a:endParaRPr lang="en-US" sz="2100" b="1" i="0" u="none" strike="noStrike">
                        <a:solidFill>
                          <a:srgbClr val="444444"/>
                        </a:solidFill>
                        <a:latin typeface="Cambria" pitchFamily="18" charset="0"/>
                        <a:ea typeface="Cambria" pitchFamily="18" charset="0"/>
                      </a:endParaRPr>
                    </a:p>
                  </a:txBody>
                  <a:tcPr marL="0" marR="0" marT="0" marB="0"/>
                </a:tc>
                <a:tc>
                  <a:txBody>
                    <a:bodyPr/>
                    <a:lstStyle/>
                    <a:p>
                      <a:pPr algn="l" fontAlgn="t"/>
                      <a:r>
                        <a:rPr lang="en-US" sz="2100" kern="1200" dirty="0">
                          <a:solidFill>
                            <a:schemeClr val="tx1"/>
                          </a:solidFill>
                          <a:latin typeface="Cambria" panose="02040503050406030204" pitchFamily="18" charset="0"/>
                          <a:ea typeface="Cambria" panose="02040503050406030204" pitchFamily="18" charset="0"/>
                        </a:rPr>
                        <a:t>Scrap</a:t>
                      </a:r>
                      <a:endParaRPr lang="en-US" sz="2100" kern="1200" dirty="0">
                        <a:solidFill>
                          <a:schemeClr val="tx1"/>
                        </a:solidFill>
                        <a:latin typeface="Cambria" pitchFamily="18" charset="0"/>
                        <a:ea typeface="Cambria" pitchFamily="18" charset="0"/>
                        <a:cs typeface="+mn-cs"/>
                      </a:endParaRPr>
                    </a:p>
                  </a:txBody>
                  <a:tcPr marL="0" marR="0" marT="0" marB="0"/>
                </a:tc>
                <a:tc>
                  <a:txBody>
                    <a:bodyPr/>
                    <a:lstStyle/>
                    <a:p>
                      <a:pPr algn="ctr" fontAlgn="t"/>
                      <a:r>
                        <a:rPr lang="en-US" sz="2100" kern="1200" dirty="0">
                          <a:solidFill>
                            <a:schemeClr val="tx1"/>
                          </a:solidFill>
                          <a:latin typeface="Cambria" panose="02040503050406030204" pitchFamily="18" charset="0"/>
                          <a:ea typeface="Cambria" panose="02040503050406030204" pitchFamily="18" charset="0"/>
                        </a:rPr>
                        <a:t>1.00%</a:t>
                      </a:r>
                      <a:endParaRPr lang="en-US" sz="2100" kern="1200" dirty="0">
                        <a:solidFill>
                          <a:schemeClr val="tx1"/>
                        </a:solidFill>
                        <a:latin typeface="Cambria" pitchFamily="18" charset="0"/>
                        <a:ea typeface="Cambria" pitchFamily="18" charset="0"/>
                        <a:cs typeface="+mn-cs"/>
                      </a:endParaRPr>
                    </a:p>
                  </a:txBody>
                  <a:tcPr marL="0" marR="0" marT="0" marB="0"/>
                </a:tc>
                <a:extLst>
                  <a:ext uri="{0D108BD9-81ED-4DB2-BD59-A6C34878D82A}">
                    <a16:rowId xmlns:a16="http://schemas.microsoft.com/office/drawing/2014/main" val="10006"/>
                  </a:ext>
                </a:extLst>
              </a:tr>
              <a:tr h="292041">
                <a:tc>
                  <a:txBody>
                    <a:bodyPr/>
                    <a:lstStyle/>
                    <a:p>
                      <a:pPr algn="l" fontAlgn="t"/>
                      <a:r>
                        <a:rPr lang="en-US" sz="2100" b="1" u="none" strike="noStrike">
                          <a:solidFill>
                            <a:srgbClr val="444444"/>
                          </a:solidFill>
                          <a:latin typeface="Cambria" panose="02040503050406030204" pitchFamily="18" charset="0"/>
                          <a:ea typeface="Cambria" panose="02040503050406030204" pitchFamily="18" charset="0"/>
                        </a:rPr>
                        <a:t>206C (1)</a:t>
                      </a:r>
                      <a:endParaRPr lang="en-US" sz="2100" b="1" i="0" u="none" strike="noStrike">
                        <a:solidFill>
                          <a:srgbClr val="444444"/>
                        </a:solidFill>
                        <a:latin typeface="Cambria" pitchFamily="18" charset="0"/>
                        <a:ea typeface="Cambria" pitchFamily="18" charset="0"/>
                      </a:endParaRPr>
                    </a:p>
                  </a:txBody>
                  <a:tcPr marL="0" marR="0" marT="0" marB="0"/>
                </a:tc>
                <a:tc>
                  <a:txBody>
                    <a:bodyPr/>
                    <a:lstStyle/>
                    <a:p>
                      <a:pPr algn="l" fontAlgn="t"/>
                      <a:r>
                        <a:rPr lang="en-US" sz="2100" kern="1200" dirty="0" err="1">
                          <a:solidFill>
                            <a:schemeClr val="tx1"/>
                          </a:solidFill>
                          <a:latin typeface="Cambria" panose="02040503050406030204" pitchFamily="18" charset="0"/>
                          <a:ea typeface="Cambria" panose="02040503050406030204" pitchFamily="18" charset="0"/>
                        </a:rPr>
                        <a:t>Tendu</a:t>
                      </a:r>
                      <a:r>
                        <a:rPr lang="en-US" sz="2100" kern="1200" dirty="0">
                          <a:solidFill>
                            <a:schemeClr val="tx1"/>
                          </a:solidFill>
                          <a:latin typeface="Cambria" panose="02040503050406030204" pitchFamily="18" charset="0"/>
                          <a:ea typeface="Cambria" panose="02040503050406030204" pitchFamily="18" charset="0"/>
                        </a:rPr>
                        <a:t> Leaves</a:t>
                      </a:r>
                      <a:endParaRPr lang="en-US" sz="2100" kern="1200" dirty="0">
                        <a:solidFill>
                          <a:schemeClr val="tx1"/>
                        </a:solidFill>
                        <a:latin typeface="Cambria" pitchFamily="18" charset="0"/>
                        <a:ea typeface="Cambria" pitchFamily="18" charset="0"/>
                        <a:cs typeface="+mn-cs"/>
                      </a:endParaRPr>
                    </a:p>
                  </a:txBody>
                  <a:tcPr marL="0" marR="0" marT="0" marB="0"/>
                </a:tc>
                <a:tc>
                  <a:txBody>
                    <a:bodyPr/>
                    <a:lstStyle/>
                    <a:p>
                      <a:pPr algn="ctr" fontAlgn="t"/>
                      <a:r>
                        <a:rPr lang="en-US" sz="2100" kern="1200" dirty="0">
                          <a:solidFill>
                            <a:schemeClr val="tx1"/>
                          </a:solidFill>
                          <a:latin typeface="Cambria" panose="02040503050406030204" pitchFamily="18" charset="0"/>
                          <a:ea typeface="Cambria" panose="02040503050406030204" pitchFamily="18" charset="0"/>
                        </a:rPr>
                        <a:t>5.00%</a:t>
                      </a:r>
                      <a:endParaRPr lang="en-US" sz="2100" kern="1200" dirty="0">
                        <a:solidFill>
                          <a:schemeClr val="tx1"/>
                        </a:solidFill>
                        <a:latin typeface="Cambria" pitchFamily="18" charset="0"/>
                        <a:ea typeface="Cambria" pitchFamily="18" charset="0"/>
                        <a:cs typeface="+mn-cs"/>
                      </a:endParaRPr>
                    </a:p>
                  </a:txBody>
                  <a:tcPr marL="0" marR="0" marT="0" marB="0"/>
                </a:tc>
                <a:extLst>
                  <a:ext uri="{0D108BD9-81ED-4DB2-BD59-A6C34878D82A}">
                    <a16:rowId xmlns:a16="http://schemas.microsoft.com/office/drawing/2014/main" val="10007"/>
                  </a:ext>
                </a:extLst>
              </a:tr>
              <a:tr h="545147">
                <a:tc>
                  <a:txBody>
                    <a:bodyPr/>
                    <a:lstStyle/>
                    <a:p>
                      <a:pPr algn="l" fontAlgn="t"/>
                      <a:r>
                        <a:rPr lang="en-US" sz="2100" b="1" u="none" strike="noStrike">
                          <a:solidFill>
                            <a:srgbClr val="444444"/>
                          </a:solidFill>
                          <a:latin typeface="Cambria" panose="02040503050406030204" pitchFamily="18" charset="0"/>
                          <a:ea typeface="Cambria" panose="02040503050406030204" pitchFamily="18" charset="0"/>
                        </a:rPr>
                        <a:t>206C (1)</a:t>
                      </a:r>
                      <a:endParaRPr lang="en-US" sz="2100" b="1" i="0" u="none" strike="noStrike">
                        <a:solidFill>
                          <a:srgbClr val="444444"/>
                        </a:solidFill>
                        <a:latin typeface="Cambria" pitchFamily="18" charset="0"/>
                        <a:ea typeface="Cambria" pitchFamily="18" charset="0"/>
                      </a:endParaRPr>
                    </a:p>
                  </a:txBody>
                  <a:tcPr marL="0" marR="0" marT="0" marB="0"/>
                </a:tc>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n-US" sz="2100" kern="1200" dirty="0">
                          <a:solidFill>
                            <a:schemeClr val="tx1"/>
                          </a:solidFill>
                          <a:latin typeface="Cambria" panose="02040503050406030204" pitchFamily="18" charset="0"/>
                          <a:ea typeface="Cambria" panose="02040503050406030204" pitchFamily="18" charset="0"/>
                        </a:rPr>
                        <a:t>Timber or any other forest produce (not being tendu leaves) obtained under a forest lease</a:t>
                      </a:r>
                      <a:endParaRPr lang="en-US" sz="2100" kern="1200" dirty="0">
                        <a:solidFill>
                          <a:schemeClr val="tx1"/>
                        </a:solidFill>
                        <a:latin typeface="Cambria" pitchFamily="18" charset="0"/>
                        <a:ea typeface="Cambria" pitchFamily="18" charset="0"/>
                        <a:cs typeface="+mn-cs"/>
                      </a:endParaRPr>
                    </a:p>
                  </a:txBody>
                  <a:tcPr marL="0" marR="0" marT="0" marB="0"/>
                </a:tc>
                <a:tc>
                  <a:txBody>
                    <a:bodyPr/>
                    <a:lstStyle/>
                    <a:p>
                      <a:pPr algn="ctr" fontAlgn="t"/>
                      <a:r>
                        <a:rPr lang="en-US" sz="2100" kern="1200" dirty="0">
                          <a:solidFill>
                            <a:schemeClr val="tx1"/>
                          </a:solidFill>
                          <a:latin typeface="Cambria" panose="02040503050406030204" pitchFamily="18" charset="0"/>
                          <a:ea typeface="Cambria" panose="02040503050406030204" pitchFamily="18" charset="0"/>
                        </a:rPr>
                        <a:t>2.00%</a:t>
                      </a:r>
                      <a:endParaRPr lang="en-US" sz="2100" kern="1200" dirty="0">
                        <a:solidFill>
                          <a:schemeClr val="tx1"/>
                        </a:solidFill>
                        <a:latin typeface="Cambria" pitchFamily="18" charset="0"/>
                        <a:ea typeface="Cambria" pitchFamily="18" charset="0"/>
                        <a:cs typeface="+mn-cs"/>
                      </a:endParaRPr>
                    </a:p>
                  </a:txBody>
                  <a:tcPr marL="0" marR="0" marT="0" marB="0"/>
                </a:tc>
                <a:extLst>
                  <a:ext uri="{0D108BD9-81ED-4DB2-BD59-A6C34878D82A}">
                    <a16:rowId xmlns:a16="http://schemas.microsoft.com/office/drawing/2014/main" val="10008"/>
                  </a:ext>
                </a:extLst>
              </a:tr>
              <a:tr h="545147">
                <a:tc>
                  <a:txBody>
                    <a:bodyPr/>
                    <a:lstStyle/>
                    <a:p>
                      <a:pPr algn="l" fontAlgn="t"/>
                      <a:r>
                        <a:rPr lang="en-US" sz="2100" b="1" u="none" strike="noStrike" dirty="0">
                          <a:solidFill>
                            <a:srgbClr val="444444"/>
                          </a:solidFill>
                          <a:latin typeface="Cambria" panose="02040503050406030204" pitchFamily="18" charset="0"/>
                          <a:ea typeface="Cambria" panose="02040503050406030204" pitchFamily="18" charset="0"/>
                        </a:rPr>
                        <a:t>206C (1)</a:t>
                      </a:r>
                      <a:endParaRPr lang="en-US" sz="2100" b="1" i="0" u="none" strike="noStrike" dirty="0">
                        <a:solidFill>
                          <a:srgbClr val="444444"/>
                        </a:solidFill>
                        <a:latin typeface="Cambria" pitchFamily="18" charset="0"/>
                        <a:ea typeface="Cambria" pitchFamily="18" charset="0"/>
                      </a:endParaRPr>
                    </a:p>
                  </a:txBody>
                  <a:tcPr marL="0" marR="0" marT="0" marB="0"/>
                </a:tc>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n-US" sz="2100" kern="1200" dirty="0">
                          <a:solidFill>
                            <a:schemeClr val="tx1"/>
                          </a:solidFill>
                          <a:latin typeface="Cambria" panose="02040503050406030204" pitchFamily="18" charset="0"/>
                          <a:ea typeface="Cambria" panose="02040503050406030204" pitchFamily="18" charset="0"/>
                        </a:rPr>
                        <a:t>Timber obtained by any mode other than under a </a:t>
                      </a:r>
                      <a:r>
                        <a:rPr lang="en-US" sz="2100" b="0" u="none" strike="noStrike" dirty="0">
                          <a:solidFill>
                            <a:srgbClr val="444444"/>
                          </a:solidFill>
                          <a:latin typeface="Cambria" panose="02040503050406030204" pitchFamily="18" charset="0"/>
                          <a:ea typeface="Cambria" panose="02040503050406030204" pitchFamily="18" charset="0"/>
                        </a:rPr>
                        <a:t>forest lease</a:t>
                      </a:r>
                    </a:p>
                    <a:p>
                      <a:pPr algn="l" fontAlgn="t"/>
                      <a:endParaRPr lang="en-US" sz="2100" kern="1200" dirty="0">
                        <a:solidFill>
                          <a:schemeClr val="tx1"/>
                        </a:solidFill>
                        <a:latin typeface="Cambria" pitchFamily="18" charset="0"/>
                        <a:ea typeface="Cambria" pitchFamily="18" charset="0"/>
                        <a:cs typeface="+mn-cs"/>
                      </a:endParaRPr>
                    </a:p>
                  </a:txBody>
                  <a:tcPr marL="0" marR="0" marT="0" marB="0"/>
                </a:tc>
                <a:tc>
                  <a:txBody>
                    <a:bodyPr/>
                    <a:lstStyle/>
                    <a:p>
                      <a:pPr algn="ctr" fontAlgn="t"/>
                      <a:r>
                        <a:rPr lang="en-US" sz="2100" kern="1200" dirty="0">
                          <a:solidFill>
                            <a:schemeClr val="tx1"/>
                          </a:solidFill>
                          <a:latin typeface="Cambria" panose="02040503050406030204" pitchFamily="18" charset="0"/>
                          <a:ea typeface="Cambria" panose="02040503050406030204" pitchFamily="18" charset="0"/>
                        </a:rPr>
                        <a:t>2.00%</a:t>
                      </a:r>
                      <a:endParaRPr lang="en-US" sz="2100" kern="1200" dirty="0">
                        <a:solidFill>
                          <a:schemeClr val="tx1"/>
                        </a:solidFill>
                        <a:latin typeface="Cambria" pitchFamily="18" charset="0"/>
                        <a:ea typeface="Cambria" pitchFamily="18" charset="0"/>
                        <a:cs typeface="+mn-cs"/>
                      </a:endParaRPr>
                    </a:p>
                  </a:txBody>
                  <a:tcPr marL="0" marR="0" marT="0" marB="0"/>
                </a:tc>
                <a:extLst>
                  <a:ext uri="{0D108BD9-81ED-4DB2-BD59-A6C34878D82A}">
                    <a16:rowId xmlns:a16="http://schemas.microsoft.com/office/drawing/2014/main" val="10009"/>
                  </a:ext>
                </a:extLst>
              </a:tr>
            </a:tbl>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132704188"/>
              </p:ext>
            </p:extLst>
          </p:nvPr>
        </p:nvGraphicFramePr>
        <p:xfrm>
          <a:off x="0" y="152400"/>
          <a:ext cx="9144001" cy="6672250"/>
        </p:xfrm>
        <a:graphic>
          <a:graphicData uri="http://schemas.openxmlformats.org/drawingml/2006/table">
            <a:tbl>
              <a:tblPr>
                <a:tableStyleId>{2D5ABB26-0587-4C30-8999-92F81FD0307C}</a:tableStyleId>
              </a:tblPr>
              <a:tblGrid>
                <a:gridCol w="922962">
                  <a:extLst>
                    <a:ext uri="{9D8B030D-6E8A-4147-A177-3AD203B41FA5}">
                      <a16:colId xmlns:a16="http://schemas.microsoft.com/office/drawing/2014/main" val="20000"/>
                    </a:ext>
                  </a:extLst>
                </a:gridCol>
                <a:gridCol w="3124383">
                  <a:extLst>
                    <a:ext uri="{9D8B030D-6E8A-4147-A177-3AD203B41FA5}">
                      <a16:colId xmlns:a16="http://schemas.microsoft.com/office/drawing/2014/main" val="20001"/>
                    </a:ext>
                  </a:extLst>
                </a:gridCol>
                <a:gridCol w="1373510">
                  <a:extLst>
                    <a:ext uri="{9D8B030D-6E8A-4147-A177-3AD203B41FA5}">
                      <a16:colId xmlns:a16="http://schemas.microsoft.com/office/drawing/2014/main" val="20002"/>
                    </a:ext>
                  </a:extLst>
                </a:gridCol>
                <a:gridCol w="1508599">
                  <a:extLst>
                    <a:ext uri="{9D8B030D-6E8A-4147-A177-3AD203B41FA5}">
                      <a16:colId xmlns:a16="http://schemas.microsoft.com/office/drawing/2014/main" val="20003"/>
                    </a:ext>
                  </a:extLst>
                </a:gridCol>
                <a:gridCol w="2214547">
                  <a:extLst>
                    <a:ext uri="{9D8B030D-6E8A-4147-A177-3AD203B41FA5}">
                      <a16:colId xmlns:a16="http://schemas.microsoft.com/office/drawing/2014/main" val="20004"/>
                    </a:ext>
                  </a:extLst>
                </a:gridCol>
              </a:tblGrid>
              <a:tr h="1490650">
                <a:tc>
                  <a:txBody>
                    <a:bodyPr/>
                    <a:lstStyle/>
                    <a:p>
                      <a:pPr algn="ctr" fontAlgn="ctr"/>
                      <a:r>
                        <a:rPr lang="en-US" sz="2000" b="1" u="none" strike="noStrike" dirty="0">
                          <a:solidFill>
                            <a:schemeClr val="bg1"/>
                          </a:solidFill>
                          <a:latin typeface="Cambria" panose="02040503050406030204" pitchFamily="18" charset="0"/>
                          <a:ea typeface="Cambria" panose="02040503050406030204" pitchFamily="18" charset="0"/>
                        </a:rPr>
                        <a:t>Sec</a:t>
                      </a:r>
                      <a:endParaRPr lang="en-US" sz="2000" b="1" i="0" u="none" strike="noStrike" dirty="0">
                        <a:solidFill>
                          <a:schemeClr val="bg1"/>
                        </a:solidFill>
                        <a:latin typeface="Cambria" pitchFamily="18" charset="0"/>
                        <a:ea typeface="Cambria" pitchFamily="18" charset="0"/>
                      </a:endParaRPr>
                    </a:p>
                  </a:txBody>
                  <a:tcPr marL="0" marR="0" marT="0" marB="0" anchor="ctr"/>
                </a:tc>
                <a:tc>
                  <a:txBody>
                    <a:bodyPr/>
                    <a:lstStyle/>
                    <a:p>
                      <a:pPr algn="ctr" fontAlgn="ctr"/>
                      <a:r>
                        <a:rPr lang="en-US" sz="2000" b="1" u="none" strike="noStrike">
                          <a:solidFill>
                            <a:schemeClr val="bg1"/>
                          </a:solidFill>
                          <a:latin typeface="Cambria" panose="02040503050406030204" pitchFamily="18" charset="0"/>
                          <a:ea typeface="Cambria" panose="02040503050406030204" pitchFamily="18" charset="0"/>
                        </a:rPr>
                        <a:t>Goods/Services</a:t>
                      </a:r>
                      <a:endParaRPr lang="en-US" sz="2000" b="1" i="0" u="none" strike="noStrike">
                        <a:solidFill>
                          <a:schemeClr val="bg1"/>
                        </a:solidFill>
                        <a:latin typeface="Cambria" pitchFamily="18" charset="0"/>
                        <a:ea typeface="Cambria" pitchFamily="18" charset="0"/>
                      </a:endParaRPr>
                    </a:p>
                  </a:txBody>
                  <a:tcPr marL="0" marR="0" marT="0" marB="0" anchor="ctr"/>
                </a:tc>
                <a:tc>
                  <a:txBody>
                    <a:bodyPr/>
                    <a:lstStyle/>
                    <a:p>
                      <a:pPr algn="ctr" fontAlgn="ctr"/>
                      <a:r>
                        <a:rPr lang="en-US" sz="2000" b="1" u="none" strike="noStrike">
                          <a:solidFill>
                            <a:schemeClr val="bg1"/>
                          </a:solidFill>
                          <a:latin typeface="Cambria" panose="02040503050406030204" pitchFamily="18" charset="0"/>
                          <a:ea typeface="Cambria" panose="02040503050406030204" pitchFamily="18" charset="0"/>
                        </a:rPr>
                        <a:t>Nature</a:t>
                      </a:r>
                      <a:endParaRPr lang="en-US" sz="2000" b="1" i="0" u="none" strike="noStrike">
                        <a:solidFill>
                          <a:schemeClr val="bg1"/>
                        </a:solidFill>
                        <a:latin typeface="Cambria" pitchFamily="18" charset="0"/>
                        <a:ea typeface="Cambria" pitchFamily="18" charset="0"/>
                      </a:endParaRPr>
                    </a:p>
                  </a:txBody>
                  <a:tcPr marL="0" marR="0" marT="0" marB="0" anchor="ctr"/>
                </a:tc>
                <a:tc>
                  <a:txBody>
                    <a:bodyPr/>
                    <a:lstStyle/>
                    <a:p>
                      <a:pPr algn="ctr" fontAlgn="ctr"/>
                      <a:r>
                        <a:rPr lang="en-US" sz="2000" b="1" u="none" strike="noStrike" dirty="0">
                          <a:solidFill>
                            <a:schemeClr val="bg1"/>
                          </a:solidFill>
                          <a:latin typeface="Cambria" panose="02040503050406030204" pitchFamily="18" charset="0"/>
                          <a:ea typeface="Cambria" panose="02040503050406030204" pitchFamily="18" charset="0"/>
                        </a:rPr>
                        <a:t>Threshold Limit of Payment</a:t>
                      </a:r>
                    </a:p>
                    <a:p>
                      <a:pPr algn="ctr" fontAlgn="ctr"/>
                      <a:endParaRPr lang="en-US" sz="2000" b="1" i="0" u="none" strike="noStrike" dirty="0">
                        <a:solidFill>
                          <a:schemeClr val="bg1"/>
                        </a:solidFill>
                        <a:latin typeface="Cambria" pitchFamily="18" charset="0"/>
                        <a:ea typeface="Cambria" pitchFamily="18" charset="0"/>
                      </a:endParaRPr>
                    </a:p>
                  </a:txBody>
                  <a:tcPr marL="0" marR="0" marT="0" marB="0" anchor="ctr"/>
                </a:tc>
                <a:tc>
                  <a:txBody>
                    <a:bodyPr/>
                    <a:lstStyle/>
                    <a:p>
                      <a:pPr algn="ctr" fontAlgn="ctr"/>
                      <a:r>
                        <a:rPr lang="en-US" sz="2000" b="1" u="none" strike="noStrike" dirty="0">
                          <a:solidFill>
                            <a:schemeClr val="bg1"/>
                          </a:solidFill>
                          <a:latin typeface="Cambria" panose="02040503050406030204" pitchFamily="18" charset="0"/>
                          <a:ea typeface="Cambria" panose="02040503050406030204" pitchFamily="18" charset="0"/>
                        </a:rPr>
                        <a:t>Rates</a:t>
                      </a:r>
                      <a:endParaRPr lang="en-US" sz="2000" b="1" i="0" u="none" strike="noStrike" dirty="0">
                        <a:solidFill>
                          <a:schemeClr val="bg1"/>
                        </a:solidFill>
                        <a:latin typeface="Cambria" pitchFamily="18" charset="0"/>
                        <a:ea typeface="Cambria" pitchFamily="18" charset="0"/>
                      </a:endParaRPr>
                    </a:p>
                  </a:txBody>
                  <a:tcPr marL="0" marR="0" marT="0" marB="0" anchor="ctr"/>
                </a:tc>
                <a:extLst>
                  <a:ext uri="{0D108BD9-81ED-4DB2-BD59-A6C34878D82A}">
                    <a16:rowId xmlns:a16="http://schemas.microsoft.com/office/drawing/2014/main" val="10001"/>
                  </a:ext>
                </a:extLst>
              </a:tr>
              <a:tr h="535415">
                <a:tc>
                  <a:txBody>
                    <a:bodyPr/>
                    <a:lstStyle/>
                    <a:p>
                      <a:pPr algn="l" fontAlgn="t"/>
                      <a:r>
                        <a:rPr lang="en-US" sz="2000" b="1" u="none" strike="noStrike" dirty="0">
                          <a:solidFill>
                            <a:srgbClr val="444444"/>
                          </a:solidFill>
                          <a:latin typeface="Cambria" panose="02040503050406030204" pitchFamily="18" charset="0"/>
                          <a:ea typeface="Cambria" panose="02040503050406030204" pitchFamily="18" charset="0"/>
                        </a:rPr>
                        <a:t>206 (1G)</a:t>
                      </a:r>
                      <a:endParaRPr lang="en-US" sz="2000" b="1" i="0" u="none" strike="noStrike" dirty="0">
                        <a:solidFill>
                          <a:srgbClr val="444444"/>
                        </a:solidFill>
                        <a:latin typeface="Cambria" pitchFamily="18" charset="0"/>
                        <a:ea typeface="Cambria" pitchFamily="18" charset="0"/>
                      </a:endParaRPr>
                    </a:p>
                  </a:txBody>
                  <a:tcPr marL="0" marR="0" marT="0" marB="0"/>
                </a:tc>
                <a:tc>
                  <a:txBody>
                    <a:bodyPr/>
                    <a:lstStyle/>
                    <a:p>
                      <a:pPr algn="l" fontAlgn="t"/>
                      <a:r>
                        <a:rPr lang="en-US" sz="2000" kern="1200" dirty="0">
                          <a:solidFill>
                            <a:schemeClr val="tx1"/>
                          </a:solidFill>
                          <a:latin typeface="Cambria" panose="02040503050406030204" pitchFamily="18" charset="0"/>
                          <a:ea typeface="Cambria" panose="02040503050406030204" pitchFamily="18" charset="0"/>
                        </a:rPr>
                        <a:t>Overseas Tour Package</a:t>
                      </a:r>
                      <a:endParaRPr lang="en-US" sz="2000" kern="1200" dirty="0">
                        <a:solidFill>
                          <a:schemeClr val="tx1"/>
                        </a:solidFill>
                        <a:latin typeface="Cambria" pitchFamily="18" charset="0"/>
                        <a:ea typeface="Cambria" pitchFamily="18" charset="0"/>
                        <a:cs typeface="+mn-cs"/>
                      </a:endParaRPr>
                    </a:p>
                  </a:txBody>
                  <a:tcPr marL="0" marR="0" marT="0" marB="0"/>
                </a:tc>
                <a:tc>
                  <a:txBody>
                    <a:bodyPr/>
                    <a:lstStyle/>
                    <a:p>
                      <a:pPr algn="ctr" fontAlgn="t"/>
                      <a:r>
                        <a:rPr lang="en-US" sz="2000" kern="1200" dirty="0">
                          <a:solidFill>
                            <a:schemeClr val="tx1"/>
                          </a:solidFill>
                          <a:latin typeface="Cambria" panose="02040503050406030204" pitchFamily="18" charset="0"/>
                          <a:ea typeface="Cambria" panose="02040503050406030204" pitchFamily="18" charset="0"/>
                        </a:rPr>
                        <a:t>Sale</a:t>
                      </a:r>
                      <a:endParaRPr lang="en-US" sz="2000" kern="1200" dirty="0">
                        <a:solidFill>
                          <a:schemeClr val="tx1"/>
                        </a:solidFill>
                        <a:latin typeface="Cambria" pitchFamily="18" charset="0"/>
                        <a:ea typeface="Cambria" pitchFamily="18" charset="0"/>
                        <a:cs typeface="+mn-cs"/>
                      </a:endParaRPr>
                    </a:p>
                  </a:txBody>
                  <a:tcPr marL="0" marR="0" marT="0" marB="0"/>
                </a:tc>
                <a:tc>
                  <a:txBody>
                    <a:bodyPr/>
                    <a:lstStyle/>
                    <a:p>
                      <a:pPr algn="ctr" fontAlgn="t"/>
                      <a:r>
                        <a:rPr lang="en-US" sz="2000" kern="1200" dirty="0">
                          <a:solidFill>
                            <a:schemeClr val="tx1"/>
                          </a:solidFill>
                          <a:latin typeface="Cambria" panose="02040503050406030204" pitchFamily="18" charset="0"/>
                          <a:ea typeface="Cambria" panose="02040503050406030204" pitchFamily="18" charset="0"/>
                        </a:rPr>
                        <a:t>No Limit</a:t>
                      </a:r>
                      <a:endParaRPr lang="en-US" sz="2000" kern="1200" dirty="0">
                        <a:solidFill>
                          <a:schemeClr val="tx1"/>
                        </a:solidFill>
                        <a:latin typeface="Cambria" pitchFamily="18" charset="0"/>
                        <a:ea typeface="Cambria" pitchFamily="18" charset="0"/>
                        <a:cs typeface="+mn-cs"/>
                      </a:endParaRPr>
                    </a:p>
                  </a:txBody>
                  <a:tcPr marL="0" marR="0" marT="0" marB="0"/>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US" sz="2000" kern="1200" dirty="0">
                          <a:solidFill>
                            <a:schemeClr val="tx1"/>
                          </a:solidFill>
                          <a:latin typeface="Cambria" panose="02040503050406030204" pitchFamily="18" charset="0"/>
                          <a:ea typeface="Cambria" panose="02040503050406030204" pitchFamily="18" charset="0"/>
                        </a:rPr>
                        <a:t>Upto 10 Lacs : 5%</a:t>
                      </a:r>
                      <a:br>
                        <a:rPr lang="en-US" sz="2000" kern="1200" dirty="0">
                          <a:solidFill>
                            <a:schemeClr val="tx1"/>
                          </a:solidFill>
                          <a:latin typeface="Cambria" panose="02040503050406030204" pitchFamily="18" charset="0"/>
                          <a:ea typeface="Cambria" panose="02040503050406030204" pitchFamily="18" charset="0"/>
                        </a:rPr>
                      </a:br>
                      <a:r>
                        <a:rPr lang="en-US" sz="2000" kern="1200" dirty="0">
                          <a:solidFill>
                            <a:schemeClr val="tx1"/>
                          </a:solidFill>
                          <a:latin typeface="Cambria" panose="02040503050406030204" pitchFamily="18" charset="0"/>
                          <a:ea typeface="Cambria" panose="02040503050406030204" pitchFamily="18" charset="0"/>
                        </a:rPr>
                        <a:t>Above 10 </a:t>
                      </a:r>
                      <a:r>
                        <a:rPr lang="en-US" sz="2000" kern="1200" dirty="0" err="1">
                          <a:solidFill>
                            <a:schemeClr val="tx1"/>
                          </a:solidFill>
                          <a:latin typeface="Cambria" panose="02040503050406030204" pitchFamily="18" charset="0"/>
                          <a:ea typeface="Cambria" panose="02040503050406030204" pitchFamily="18" charset="0"/>
                        </a:rPr>
                        <a:t>Lacs</a:t>
                      </a:r>
                      <a:r>
                        <a:rPr lang="en-US" sz="2000" kern="1200" dirty="0">
                          <a:solidFill>
                            <a:schemeClr val="tx1"/>
                          </a:solidFill>
                          <a:latin typeface="Cambria" panose="02040503050406030204" pitchFamily="18" charset="0"/>
                          <a:ea typeface="Cambria" panose="02040503050406030204" pitchFamily="18" charset="0"/>
                        </a:rPr>
                        <a:t>: 20%</a:t>
                      </a:r>
                      <a:endParaRPr lang="en-US" sz="2000" kern="1200" dirty="0">
                        <a:solidFill>
                          <a:schemeClr val="tx1"/>
                        </a:solidFill>
                        <a:latin typeface="Cambria" pitchFamily="18" charset="0"/>
                        <a:ea typeface="Cambria" pitchFamily="18" charset="0"/>
                        <a:cs typeface="+mn-cs"/>
                      </a:endParaRPr>
                    </a:p>
                  </a:txBody>
                  <a:tcPr marL="0" marR="0" marT="0" marB="0"/>
                </a:tc>
                <a:extLst>
                  <a:ext uri="{0D108BD9-81ED-4DB2-BD59-A6C34878D82A}">
                    <a16:rowId xmlns:a16="http://schemas.microsoft.com/office/drawing/2014/main" val="10002"/>
                  </a:ext>
                </a:extLst>
              </a:tr>
              <a:tr h="255415">
                <a:tc>
                  <a:txBody>
                    <a:bodyPr/>
                    <a:lstStyle/>
                    <a:p>
                      <a:pPr algn="l" fontAlgn="t"/>
                      <a:r>
                        <a:rPr lang="en-US" sz="2000" b="1" u="none" strike="noStrike">
                          <a:solidFill>
                            <a:srgbClr val="444444"/>
                          </a:solidFill>
                          <a:latin typeface="Cambria" panose="02040503050406030204" pitchFamily="18" charset="0"/>
                          <a:ea typeface="Cambria" panose="02040503050406030204" pitchFamily="18" charset="0"/>
                        </a:rPr>
                        <a:t> </a:t>
                      </a:r>
                      <a:endParaRPr lang="en-US" sz="2000" b="1" i="0" u="none" strike="noStrike">
                        <a:solidFill>
                          <a:srgbClr val="444444"/>
                        </a:solidFill>
                        <a:latin typeface="Cambria" pitchFamily="18" charset="0"/>
                        <a:ea typeface="Cambria" pitchFamily="18" charset="0"/>
                      </a:endParaRPr>
                    </a:p>
                  </a:txBody>
                  <a:tcPr marL="0" marR="0" marT="0" marB="0"/>
                </a:tc>
                <a:tc>
                  <a:txBody>
                    <a:bodyPr/>
                    <a:lstStyle/>
                    <a:p>
                      <a:pPr algn="l" fontAlgn="t"/>
                      <a:r>
                        <a:rPr lang="en-US" sz="2000" kern="1200" dirty="0">
                          <a:solidFill>
                            <a:schemeClr val="tx1"/>
                          </a:solidFill>
                          <a:latin typeface="Cambria" panose="02040503050406030204" pitchFamily="18" charset="0"/>
                          <a:ea typeface="Cambria" panose="02040503050406030204" pitchFamily="18" charset="0"/>
                        </a:rPr>
                        <a:t> </a:t>
                      </a:r>
                      <a:endParaRPr lang="en-US" sz="2000" kern="1200" dirty="0">
                        <a:solidFill>
                          <a:schemeClr val="tx1"/>
                        </a:solidFill>
                        <a:latin typeface="Cambria" pitchFamily="18" charset="0"/>
                        <a:ea typeface="Cambria" pitchFamily="18" charset="0"/>
                        <a:cs typeface="+mn-cs"/>
                      </a:endParaRPr>
                    </a:p>
                  </a:txBody>
                  <a:tcPr marL="0" marR="0" marT="0" marB="0"/>
                </a:tc>
                <a:tc>
                  <a:txBody>
                    <a:bodyPr/>
                    <a:lstStyle/>
                    <a:p>
                      <a:pPr algn="ctr" fontAlgn="t"/>
                      <a:r>
                        <a:rPr lang="en-US" sz="2000" kern="1200" dirty="0">
                          <a:solidFill>
                            <a:schemeClr val="tx1"/>
                          </a:solidFill>
                          <a:latin typeface="Cambria" panose="02040503050406030204" pitchFamily="18" charset="0"/>
                          <a:ea typeface="Cambria" panose="02040503050406030204" pitchFamily="18" charset="0"/>
                        </a:rPr>
                        <a:t> </a:t>
                      </a:r>
                      <a:endParaRPr lang="en-US" sz="2000" kern="1200" dirty="0">
                        <a:solidFill>
                          <a:schemeClr val="tx1"/>
                        </a:solidFill>
                        <a:latin typeface="Cambria" pitchFamily="18" charset="0"/>
                        <a:ea typeface="Cambria" pitchFamily="18" charset="0"/>
                        <a:cs typeface="+mn-cs"/>
                      </a:endParaRPr>
                    </a:p>
                  </a:txBody>
                  <a:tcPr marL="0" marR="0" marT="0" marB="0"/>
                </a:tc>
                <a:tc>
                  <a:txBody>
                    <a:bodyPr/>
                    <a:lstStyle/>
                    <a:p>
                      <a:pPr algn="ctr" fontAlgn="t"/>
                      <a:r>
                        <a:rPr lang="en-US" sz="2000" kern="1200" dirty="0">
                          <a:solidFill>
                            <a:schemeClr val="tx1"/>
                          </a:solidFill>
                          <a:latin typeface="Cambria" panose="02040503050406030204" pitchFamily="18" charset="0"/>
                          <a:ea typeface="Cambria" panose="02040503050406030204" pitchFamily="18" charset="0"/>
                        </a:rPr>
                        <a:t> </a:t>
                      </a:r>
                      <a:endParaRPr lang="en-US" sz="2000" kern="1200" dirty="0">
                        <a:solidFill>
                          <a:schemeClr val="tx1"/>
                        </a:solidFill>
                        <a:latin typeface="Cambria" pitchFamily="18" charset="0"/>
                        <a:ea typeface="Cambria" pitchFamily="18" charset="0"/>
                        <a:cs typeface="+mn-cs"/>
                      </a:endParaRPr>
                    </a:p>
                  </a:txBody>
                  <a:tcPr marL="0" marR="0" marT="0" marB="0"/>
                </a:tc>
                <a:tc>
                  <a:txBody>
                    <a:bodyPr/>
                    <a:lstStyle/>
                    <a:p>
                      <a:pPr algn="ctr" fontAlgn="t"/>
                      <a:endParaRPr lang="en-US" sz="2000" kern="1200" dirty="0">
                        <a:solidFill>
                          <a:schemeClr val="tx1"/>
                        </a:solidFill>
                        <a:latin typeface="Cambria" pitchFamily="18" charset="0"/>
                        <a:ea typeface="Cambria" pitchFamily="18" charset="0"/>
                        <a:cs typeface="+mn-cs"/>
                      </a:endParaRPr>
                    </a:p>
                  </a:txBody>
                  <a:tcPr marL="0" marR="0" marT="0" marB="0"/>
                </a:tc>
                <a:extLst>
                  <a:ext uri="{0D108BD9-81ED-4DB2-BD59-A6C34878D82A}">
                    <a16:rowId xmlns:a16="http://schemas.microsoft.com/office/drawing/2014/main" val="10003"/>
                  </a:ext>
                </a:extLst>
              </a:tr>
              <a:tr h="1081264">
                <a:tc>
                  <a:txBody>
                    <a:bodyPr/>
                    <a:lstStyle/>
                    <a:p>
                      <a:pPr algn="l" fontAlgn="t"/>
                      <a:r>
                        <a:rPr lang="en-US" sz="2000" b="1" u="none" strike="noStrike" dirty="0">
                          <a:solidFill>
                            <a:srgbClr val="444444"/>
                          </a:solidFill>
                          <a:latin typeface="Cambria" panose="02040503050406030204" pitchFamily="18" charset="0"/>
                          <a:ea typeface="Cambria" panose="02040503050406030204" pitchFamily="18" charset="0"/>
                        </a:rPr>
                        <a:t>206 (1G)</a:t>
                      </a:r>
                      <a:endParaRPr lang="en-US" sz="2000" b="1" i="0" u="none" strike="noStrike" dirty="0">
                        <a:solidFill>
                          <a:srgbClr val="444444"/>
                        </a:solidFill>
                        <a:latin typeface="Cambria" pitchFamily="18" charset="0"/>
                        <a:ea typeface="Cambria" pitchFamily="18" charset="0"/>
                      </a:endParaRPr>
                    </a:p>
                  </a:txBody>
                  <a:tcPr marL="0" marR="0" marT="0" marB="0"/>
                </a:tc>
                <a:tc>
                  <a:txBody>
                    <a:bodyPr/>
                    <a:lstStyle/>
                    <a:p>
                      <a:pPr algn="l" fontAlgn="t"/>
                      <a:r>
                        <a:rPr lang="en-US" sz="2000" kern="1200" dirty="0">
                          <a:solidFill>
                            <a:schemeClr val="tx1"/>
                          </a:solidFill>
                          <a:latin typeface="Cambria" panose="02040503050406030204" pitchFamily="18" charset="0"/>
                          <a:ea typeface="Cambria" panose="02040503050406030204" pitchFamily="18" charset="0"/>
                        </a:rPr>
                        <a:t>Remittance under LRS of RBI is a loan for education obtained from any financial institution defined in section 80E</a:t>
                      </a:r>
                      <a:endParaRPr lang="en-US" sz="2000" kern="1200" dirty="0">
                        <a:solidFill>
                          <a:schemeClr val="tx1"/>
                        </a:solidFill>
                        <a:latin typeface="Cambria" pitchFamily="18" charset="0"/>
                        <a:ea typeface="Cambria" pitchFamily="18" charset="0"/>
                        <a:cs typeface="+mn-cs"/>
                      </a:endParaRPr>
                    </a:p>
                  </a:txBody>
                  <a:tcPr marL="0" marR="0" marT="0" marB="0"/>
                </a:tc>
                <a:tc>
                  <a:txBody>
                    <a:bodyPr/>
                    <a:lstStyle/>
                    <a:p>
                      <a:pPr algn="ctr" fontAlgn="t"/>
                      <a:r>
                        <a:rPr lang="en-US" sz="2000" kern="1200" dirty="0">
                          <a:solidFill>
                            <a:schemeClr val="tx1"/>
                          </a:solidFill>
                          <a:latin typeface="Cambria" panose="02040503050406030204" pitchFamily="18" charset="0"/>
                          <a:ea typeface="Cambria" panose="02040503050406030204" pitchFamily="18" charset="0"/>
                        </a:rPr>
                        <a:t>Foreign Remittance</a:t>
                      </a:r>
                      <a:endParaRPr lang="en-US" sz="2000" kern="1200" dirty="0">
                        <a:solidFill>
                          <a:schemeClr val="tx1"/>
                        </a:solidFill>
                        <a:latin typeface="Cambria" pitchFamily="18" charset="0"/>
                        <a:ea typeface="Cambria" pitchFamily="18" charset="0"/>
                        <a:cs typeface="+mn-cs"/>
                      </a:endParaRPr>
                    </a:p>
                  </a:txBody>
                  <a:tcPr marL="0" marR="0" marT="0" marB="0"/>
                </a:tc>
                <a:tc>
                  <a:txBody>
                    <a:bodyPr/>
                    <a:lstStyle/>
                    <a:p>
                      <a:pPr algn="ctr" fontAlgn="t"/>
                      <a:r>
                        <a:rPr lang="en-US" sz="2000" kern="1200" dirty="0">
                          <a:solidFill>
                            <a:schemeClr val="tx1"/>
                          </a:solidFill>
                          <a:latin typeface="Cambria" panose="02040503050406030204" pitchFamily="18" charset="0"/>
                          <a:ea typeface="Cambria" panose="02040503050406030204" pitchFamily="18" charset="0"/>
                        </a:rPr>
                        <a:t>Rs. 10 lacs</a:t>
                      </a:r>
                      <a:endParaRPr lang="en-US" sz="2000" kern="1200" dirty="0">
                        <a:solidFill>
                          <a:schemeClr val="tx1"/>
                        </a:solidFill>
                        <a:latin typeface="Cambria" pitchFamily="18" charset="0"/>
                        <a:ea typeface="Cambria" pitchFamily="18" charset="0"/>
                        <a:cs typeface="+mn-cs"/>
                      </a:endParaRPr>
                    </a:p>
                  </a:txBody>
                  <a:tcPr marL="0" marR="0" marT="0" marB="0"/>
                </a:tc>
                <a:tc>
                  <a:txBody>
                    <a:bodyPr/>
                    <a:lstStyle/>
                    <a:p>
                      <a:pPr algn="ctr" fontAlgn="t"/>
                      <a:r>
                        <a:rPr lang="en-US" sz="2000" kern="1200" dirty="0">
                          <a:solidFill>
                            <a:schemeClr val="tx1"/>
                          </a:solidFill>
                          <a:latin typeface="Cambria" panose="02040503050406030204" pitchFamily="18" charset="0"/>
                          <a:ea typeface="Cambria" panose="02040503050406030204" pitchFamily="18" charset="0"/>
                        </a:rPr>
                        <a:t>0.00%</a:t>
                      </a:r>
                      <a:endParaRPr lang="en-US" sz="2000" kern="1200" dirty="0">
                        <a:solidFill>
                          <a:schemeClr val="tx1"/>
                        </a:solidFill>
                        <a:latin typeface="Cambria" pitchFamily="18" charset="0"/>
                        <a:ea typeface="Cambria" pitchFamily="18" charset="0"/>
                        <a:cs typeface="+mn-cs"/>
                      </a:endParaRPr>
                    </a:p>
                  </a:txBody>
                  <a:tcPr marL="0" marR="0" marT="0" marB="0"/>
                </a:tc>
                <a:extLst>
                  <a:ext uri="{0D108BD9-81ED-4DB2-BD59-A6C34878D82A}">
                    <a16:rowId xmlns:a16="http://schemas.microsoft.com/office/drawing/2014/main" val="10004"/>
                  </a:ext>
                </a:extLst>
              </a:tr>
              <a:tr h="723682">
                <a:tc>
                  <a:txBody>
                    <a:bodyPr/>
                    <a:lstStyle/>
                    <a:p>
                      <a:pPr algn="l" fontAlgn="t"/>
                      <a:r>
                        <a:rPr lang="en-US" sz="2000" b="1" u="none" strike="noStrike">
                          <a:solidFill>
                            <a:srgbClr val="444444"/>
                          </a:solidFill>
                          <a:latin typeface="Cambria" panose="02040503050406030204" pitchFamily="18" charset="0"/>
                          <a:ea typeface="Cambria" panose="02040503050406030204" pitchFamily="18" charset="0"/>
                        </a:rPr>
                        <a:t>206 (1G)</a:t>
                      </a:r>
                      <a:endParaRPr lang="en-US" sz="2000" b="1" i="0" u="none" strike="noStrike">
                        <a:solidFill>
                          <a:srgbClr val="444444"/>
                        </a:solidFill>
                        <a:latin typeface="Cambria" pitchFamily="18" charset="0"/>
                        <a:ea typeface="Cambria" pitchFamily="18" charset="0"/>
                      </a:endParaRPr>
                    </a:p>
                  </a:txBody>
                  <a:tcPr marL="0" marR="0" marT="0" marB="0"/>
                </a:tc>
                <a:tc>
                  <a:txBody>
                    <a:bodyPr/>
                    <a:lstStyle/>
                    <a:p>
                      <a:pPr algn="l" fontAlgn="t"/>
                      <a:r>
                        <a:rPr lang="en-US" sz="2000" kern="1200" dirty="0">
                          <a:solidFill>
                            <a:schemeClr val="tx1"/>
                          </a:solidFill>
                          <a:latin typeface="Cambria" panose="02040503050406030204" pitchFamily="18" charset="0"/>
                          <a:ea typeface="Cambria" panose="02040503050406030204" pitchFamily="18" charset="0"/>
                        </a:rPr>
                        <a:t>Remittance under LRS of RBI for education in other cases or for medical treatment</a:t>
                      </a:r>
                      <a:endParaRPr lang="en-US" sz="2000" kern="1200" dirty="0">
                        <a:solidFill>
                          <a:schemeClr val="tx1"/>
                        </a:solidFill>
                        <a:latin typeface="Cambria" pitchFamily="18" charset="0"/>
                        <a:ea typeface="Cambria" pitchFamily="18" charset="0"/>
                        <a:cs typeface="+mn-cs"/>
                      </a:endParaRPr>
                    </a:p>
                  </a:txBody>
                  <a:tcPr marL="0" marR="0" marT="0" marB="0"/>
                </a:tc>
                <a:tc>
                  <a:txBody>
                    <a:bodyPr/>
                    <a:lstStyle/>
                    <a:p>
                      <a:pPr algn="ctr" fontAlgn="t"/>
                      <a:r>
                        <a:rPr lang="en-US" sz="2000" kern="1200" dirty="0">
                          <a:solidFill>
                            <a:schemeClr val="tx1"/>
                          </a:solidFill>
                          <a:latin typeface="Cambria" panose="02040503050406030204" pitchFamily="18" charset="0"/>
                          <a:ea typeface="Cambria" panose="02040503050406030204" pitchFamily="18" charset="0"/>
                        </a:rPr>
                        <a:t>Foreign Remittance</a:t>
                      </a:r>
                      <a:endParaRPr lang="en-US" sz="2000" kern="1200" dirty="0">
                        <a:solidFill>
                          <a:schemeClr val="tx1"/>
                        </a:solidFill>
                        <a:latin typeface="Cambria" pitchFamily="18" charset="0"/>
                        <a:ea typeface="Cambria" pitchFamily="18" charset="0"/>
                        <a:cs typeface="+mn-cs"/>
                      </a:endParaRPr>
                    </a:p>
                  </a:txBody>
                  <a:tcPr marL="0" marR="0" marT="0" marB="0"/>
                </a:tc>
                <a:tc>
                  <a:txBody>
                    <a:bodyPr/>
                    <a:lstStyle/>
                    <a:p>
                      <a:pPr algn="ctr" fontAlgn="t"/>
                      <a:r>
                        <a:rPr lang="en-US" sz="2000" kern="1200" dirty="0">
                          <a:solidFill>
                            <a:schemeClr val="tx1"/>
                          </a:solidFill>
                          <a:latin typeface="Cambria" panose="02040503050406030204" pitchFamily="18" charset="0"/>
                          <a:ea typeface="Cambria" panose="02040503050406030204" pitchFamily="18" charset="0"/>
                        </a:rPr>
                        <a:t>Rs. 10 </a:t>
                      </a:r>
                      <a:r>
                        <a:rPr lang="en-US" sz="2000" kern="1200" dirty="0" err="1">
                          <a:solidFill>
                            <a:schemeClr val="tx1"/>
                          </a:solidFill>
                          <a:latin typeface="Cambria" panose="02040503050406030204" pitchFamily="18" charset="0"/>
                          <a:ea typeface="Cambria" panose="02040503050406030204" pitchFamily="18" charset="0"/>
                        </a:rPr>
                        <a:t>lacs</a:t>
                      </a:r>
                      <a:endParaRPr lang="en-US" sz="2000" kern="1200" dirty="0">
                        <a:solidFill>
                          <a:schemeClr val="tx1"/>
                        </a:solidFill>
                        <a:latin typeface="Cambria" pitchFamily="18" charset="0"/>
                        <a:ea typeface="Cambria" pitchFamily="18" charset="0"/>
                        <a:cs typeface="+mn-cs"/>
                      </a:endParaRPr>
                    </a:p>
                  </a:txBody>
                  <a:tcPr marL="0" marR="0" marT="0" marB="0"/>
                </a:tc>
                <a:tc>
                  <a:txBody>
                    <a:bodyPr/>
                    <a:lstStyle/>
                    <a:p>
                      <a:pPr algn="ctr" fontAlgn="t"/>
                      <a:r>
                        <a:rPr lang="en-US" sz="2000" kern="1200" dirty="0">
                          <a:solidFill>
                            <a:schemeClr val="tx1"/>
                          </a:solidFill>
                          <a:latin typeface="Cambria" panose="02040503050406030204" pitchFamily="18" charset="0"/>
                          <a:ea typeface="Cambria" panose="02040503050406030204" pitchFamily="18" charset="0"/>
                        </a:rPr>
                        <a:t>5%</a:t>
                      </a:r>
                      <a:endParaRPr lang="en-US" sz="2000" kern="1200" dirty="0">
                        <a:solidFill>
                          <a:schemeClr val="tx1"/>
                        </a:solidFill>
                        <a:latin typeface="Cambria" pitchFamily="18" charset="0"/>
                        <a:ea typeface="Cambria" pitchFamily="18" charset="0"/>
                        <a:cs typeface="+mn-cs"/>
                      </a:endParaRPr>
                    </a:p>
                  </a:txBody>
                  <a:tcPr marL="0" marR="0" marT="0" marB="0"/>
                </a:tc>
                <a:extLst>
                  <a:ext uri="{0D108BD9-81ED-4DB2-BD59-A6C34878D82A}">
                    <a16:rowId xmlns:a16="http://schemas.microsoft.com/office/drawing/2014/main" val="10005"/>
                  </a:ext>
                </a:extLst>
              </a:tr>
              <a:tr h="255415">
                <a:tc>
                  <a:txBody>
                    <a:bodyPr/>
                    <a:lstStyle/>
                    <a:p>
                      <a:pPr algn="l" fontAlgn="t"/>
                      <a:r>
                        <a:rPr lang="en-US" sz="2000" b="1" u="none" strike="noStrike">
                          <a:solidFill>
                            <a:srgbClr val="444444"/>
                          </a:solidFill>
                          <a:latin typeface="Cambria" panose="02040503050406030204" pitchFamily="18" charset="0"/>
                          <a:ea typeface="Cambria" panose="02040503050406030204" pitchFamily="18" charset="0"/>
                        </a:rPr>
                        <a:t> </a:t>
                      </a:r>
                      <a:endParaRPr lang="en-US" sz="2000" b="1" i="0" u="none" strike="noStrike">
                        <a:solidFill>
                          <a:srgbClr val="444444"/>
                        </a:solidFill>
                        <a:latin typeface="Cambria" pitchFamily="18" charset="0"/>
                        <a:ea typeface="Cambria" pitchFamily="18" charset="0"/>
                      </a:endParaRPr>
                    </a:p>
                  </a:txBody>
                  <a:tcPr marL="0" marR="0" marT="0" marB="0"/>
                </a:tc>
                <a:tc>
                  <a:txBody>
                    <a:bodyPr/>
                    <a:lstStyle/>
                    <a:p>
                      <a:pPr algn="l" fontAlgn="t"/>
                      <a:r>
                        <a:rPr lang="en-US" sz="2000" kern="1200" dirty="0">
                          <a:solidFill>
                            <a:schemeClr val="tx1"/>
                          </a:solidFill>
                          <a:latin typeface="Cambria" panose="02040503050406030204" pitchFamily="18" charset="0"/>
                          <a:ea typeface="Cambria" panose="02040503050406030204" pitchFamily="18" charset="0"/>
                        </a:rPr>
                        <a:t>Any other Remittance</a:t>
                      </a:r>
                      <a:endParaRPr lang="en-US" sz="2000" kern="1200" dirty="0">
                        <a:solidFill>
                          <a:schemeClr val="tx1"/>
                        </a:solidFill>
                        <a:latin typeface="Cambria" pitchFamily="18" charset="0"/>
                        <a:ea typeface="Cambria" pitchFamily="18" charset="0"/>
                        <a:cs typeface="+mn-cs"/>
                      </a:endParaRPr>
                    </a:p>
                  </a:txBody>
                  <a:tcPr marL="0" marR="0" marT="0" marB="0"/>
                </a:tc>
                <a:tc>
                  <a:txBody>
                    <a:bodyPr/>
                    <a:lstStyle/>
                    <a:p>
                      <a:pPr algn="ctr" fontAlgn="t"/>
                      <a:r>
                        <a:rPr lang="en-US" sz="2000" kern="1200" dirty="0">
                          <a:solidFill>
                            <a:schemeClr val="tx1"/>
                          </a:solidFill>
                          <a:latin typeface="Cambria" panose="02040503050406030204" pitchFamily="18" charset="0"/>
                          <a:ea typeface="Cambria" panose="02040503050406030204" pitchFamily="18" charset="0"/>
                        </a:rPr>
                        <a:t>Foreign Remittance</a:t>
                      </a:r>
                      <a:endParaRPr lang="en-US" sz="2000" kern="1200" dirty="0">
                        <a:solidFill>
                          <a:schemeClr val="tx1"/>
                        </a:solidFill>
                        <a:latin typeface="Cambria" pitchFamily="18" charset="0"/>
                        <a:ea typeface="Cambria" pitchFamily="18" charset="0"/>
                        <a:cs typeface="+mn-cs"/>
                      </a:endParaRPr>
                    </a:p>
                  </a:txBody>
                  <a:tcPr marL="0" marR="0" marT="0" marB="0"/>
                </a:tc>
                <a:tc>
                  <a:txBody>
                    <a:bodyPr/>
                    <a:lstStyle/>
                    <a:p>
                      <a:pPr algn="ctr" fontAlgn="t"/>
                      <a:r>
                        <a:rPr lang="en-US" sz="2000" kern="1200" dirty="0">
                          <a:solidFill>
                            <a:schemeClr val="tx1"/>
                          </a:solidFill>
                          <a:latin typeface="Cambria" panose="02040503050406030204" pitchFamily="18" charset="0"/>
                          <a:ea typeface="Cambria" panose="02040503050406030204" pitchFamily="18" charset="0"/>
                        </a:rPr>
                        <a:t>Rs. 10 </a:t>
                      </a:r>
                      <a:r>
                        <a:rPr lang="en-US" sz="2000" kern="1200" dirty="0" err="1">
                          <a:solidFill>
                            <a:schemeClr val="tx1"/>
                          </a:solidFill>
                          <a:latin typeface="Cambria" panose="02040503050406030204" pitchFamily="18" charset="0"/>
                          <a:ea typeface="Cambria" panose="02040503050406030204" pitchFamily="18" charset="0"/>
                        </a:rPr>
                        <a:t>lacs</a:t>
                      </a:r>
                      <a:endParaRPr lang="en-US" sz="2000" kern="1200" dirty="0">
                        <a:solidFill>
                          <a:schemeClr val="tx1"/>
                        </a:solidFill>
                        <a:latin typeface="Cambria" pitchFamily="18" charset="0"/>
                        <a:ea typeface="Cambria" pitchFamily="18" charset="0"/>
                        <a:cs typeface="+mn-cs"/>
                      </a:endParaRPr>
                    </a:p>
                  </a:txBody>
                  <a:tcPr marL="0" marR="0" marT="0" marB="0"/>
                </a:tc>
                <a:tc>
                  <a:txBody>
                    <a:bodyPr/>
                    <a:lstStyle/>
                    <a:p>
                      <a:pPr algn="ctr" fontAlgn="t"/>
                      <a:r>
                        <a:rPr lang="en-US" sz="2000" kern="1200" dirty="0">
                          <a:solidFill>
                            <a:schemeClr val="tx1"/>
                          </a:solidFill>
                          <a:latin typeface="Cambria" panose="02040503050406030204" pitchFamily="18" charset="0"/>
                          <a:ea typeface="Cambria" panose="02040503050406030204" pitchFamily="18" charset="0"/>
                        </a:rPr>
                        <a:t>20%</a:t>
                      </a:r>
                      <a:endParaRPr lang="en-US" sz="2000" kern="1200" dirty="0">
                        <a:solidFill>
                          <a:schemeClr val="tx1"/>
                        </a:solidFill>
                        <a:latin typeface="Cambria" pitchFamily="18" charset="0"/>
                        <a:ea typeface="Cambria" pitchFamily="18" charset="0"/>
                        <a:cs typeface="+mn-cs"/>
                      </a:endParaRPr>
                    </a:p>
                  </a:txBody>
                  <a:tcPr marL="0" marR="0" marT="0" marB="0"/>
                </a:tc>
                <a:extLst>
                  <a:ext uri="{0D108BD9-81ED-4DB2-BD59-A6C34878D82A}">
                    <a16:rowId xmlns:a16="http://schemas.microsoft.com/office/drawing/2014/main" val="10006"/>
                  </a:ext>
                </a:extLst>
              </a:tr>
              <a:tr h="485291">
                <a:tc>
                  <a:txBody>
                    <a:bodyPr/>
                    <a:lstStyle/>
                    <a:p>
                      <a:pPr algn="l" fontAlgn="t"/>
                      <a:r>
                        <a:rPr lang="en-US" sz="2000" b="1" u="none" strike="noStrike" dirty="0">
                          <a:solidFill>
                            <a:srgbClr val="444444"/>
                          </a:solidFill>
                          <a:latin typeface="Cambria" panose="02040503050406030204" pitchFamily="18" charset="0"/>
                          <a:ea typeface="Cambria" panose="02040503050406030204" pitchFamily="18" charset="0"/>
                        </a:rPr>
                        <a:t>206CC</a:t>
                      </a:r>
                      <a:endParaRPr lang="en-US" sz="2000" b="1" i="0" u="none" strike="noStrike" dirty="0">
                        <a:solidFill>
                          <a:srgbClr val="444444"/>
                        </a:solidFill>
                        <a:latin typeface="Cambria" pitchFamily="18" charset="0"/>
                        <a:ea typeface="Cambria" pitchFamily="18" charset="0"/>
                      </a:endParaRPr>
                    </a:p>
                  </a:txBody>
                  <a:tcPr marL="0" marR="0" marT="0" marB="0"/>
                </a:tc>
                <a:tc>
                  <a:txBody>
                    <a:bodyPr/>
                    <a:lstStyle/>
                    <a:p>
                      <a:pPr algn="l" fontAlgn="t"/>
                      <a:r>
                        <a:rPr lang="en-US" sz="2000" kern="1200" dirty="0">
                          <a:solidFill>
                            <a:schemeClr val="tx1"/>
                          </a:solidFill>
                          <a:latin typeface="Cambria" panose="02040503050406030204" pitchFamily="18" charset="0"/>
                          <a:ea typeface="Cambria" panose="02040503050406030204" pitchFamily="18" charset="0"/>
                        </a:rPr>
                        <a:t>TCS rate in case of Non availability of PAN</a:t>
                      </a:r>
                      <a:endParaRPr lang="en-US" sz="2000" kern="1200" dirty="0">
                        <a:solidFill>
                          <a:schemeClr val="tx1"/>
                        </a:solidFill>
                        <a:latin typeface="Cambria" pitchFamily="18" charset="0"/>
                        <a:ea typeface="Cambria" pitchFamily="18" charset="0"/>
                        <a:cs typeface="+mn-cs"/>
                      </a:endParaRPr>
                    </a:p>
                  </a:txBody>
                  <a:tcPr marL="0" marR="0" marT="0" marB="0"/>
                </a:tc>
                <a:tc>
                  <a:txBody>
                    <a:bodyPr/>
                    <a:lstStyle/>
                    <a:p>
                      <a:pPr algn="ctr" fontAlgn="t"/>
                      <a:r>
                        <a:rPr lang="en-US" sz="2000" kern="1200" dirty="0">
                          <a:solidFill>
                            <a:schemeClr val="tx1"/>
                          </a:solidFill>
                          <a:latin typeface="Cambria" panose="02040503050406030204" pitchFamily="18" charset="0"/>
                          <a:ea typeface="Cambria" panose="02040503050406030204" pitchFamily="18" charset="0"/>
                        </a:rPr>
                        <a:t>-</a:t>
                      </a:r>
                      <a:endParaRPr lang="en-US" sz="2000" kern="1200" dirty="0">
                        <a:solidFill>
                          <a:schemeClr val="tx1"/>
                        </a:solidFill>
                        <a:latin typeface="Cambria" pitchFamily="18" charset="0"/>
                        <a:ea typeface="Cambria" pitchFamily="18" charset="0"/>
                        <a:cs typeface="+mn-cs"/>
                      </a:endParaRPr>
                    </a:p>
                  </a:txBody>
                  <a:tcPr marL="0" marR="0" marT="0" marB="0"/>
                </a:tc>
                <a:tc>
                  <a:txBody>
                    <a:bodyPr/>
                    <a:lstStyle/>
                    <a:p>
                      <a:pPr algn="ctr" fontAlgn="t"/>
                      <a:r>
                        <a:rPr lang="en-US" sz="2000" kern="1200" dirty="0">
                          <a:solidFill>
                            <a:schemeClr val="tx1"/>
                          </a:solidFill>
                          <a:latin typeface="Cambria" panose="02040503050406030204" pitchFamily="18" charset="0"/>
                          <a:ea typeface="Cambria" panose="02040503050406030204" pitchFamily="18" charset="0"/>
                        </a:rPr>
                        <a:t> </a:t>
                      </a:r>
                      <a:endParaRPr lang="en-US" sz="2000" kern="1200" dirty="0">
                        <a:solidFill>
                          <a:schemeClr val="tx1"/>
                        </a:solidFill>
                        <a:latin typeface="Cambria" pitchFamily="18" charset="0"/>
                        <a:ea typeface="Cambria" pitchFamily="18" charset="0"/>
                        <a:cs typeface="+mn-cs"/>
                      </a:endParaRPr>
                    </a:p>
                  </a:txBody>
                  <a:tcPr marL="0" marR="0" marT="0" marB="0"/>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US" sz="2000" kern="1200" dirty="0">
                          <a:solidFill>
                            <a:schemeClr val="tx1"/>
                          </a:solidFill>
                          <a:latin typeface="Cambria" panose="02040503050406030204" pitchFamily="18" charset="0"/>
                          <a:ea typeface="Cambria" panose="02040503050406030204" pitchFamily="18" charset="0"/>
                        </a:rPr>
                        <a:t>Higher </a:t>
                      </a:r>
                      <a:br>
                        <a:rPr lang="en-US" sz="2000" kern="1200" dirty="0">
                          <a:solidFill>
                            <a:schemeClr val="tx1"/>
                          </a:solidFill>
                          <a:latin typeface="Cambria" panose="02040503050406030204" pitchFamily="18" charset="0"/>
                          <a:ea typeface="Cambria" panose="02040503050406030204" pitchFamily="18" charset="0"/>
                        </a:rPr>
                      </a:br>
                      <a:r>
                        <a:rPr lang="en-US" sz="2000" kern="1200" dirty="0">
                          <a:solidFill>
                            <a:schemeClr val="tx1"/>
                          </a:solidFill>
                          <a:latin typeface="Cambria" panose="02040503050406030204" pitchFamily="18" charset="0"/>
                          <a:ea typeface="Cambria" panose="02040503050406030204" pitchFamily="18" charset="0"/>
                        </a:rPr>
                        <a:t>of- Twice the rate</a:t>
                      </a:r>
                    </a:p>
                    <a:p>
                      <a:pPr algn="ctr" fontAlgn="t"/>
                      <a:r>
                        <a:rPr lang="en-IN" sz="2000" kern="1200" dirty="0">
                          <a:solidFill>
                            <a:schemeClr val="tx1"/>
                          </a:solidFill>
                          <a:latin typeface="Cambria" panose="02040503050406030204" pitchFamily="18" charset="0"/>
                          <a:ea typeface="Cambria" panose="02040503050406030204" pitchFamily="18" charset="0"/>
                        </a:rPr>
                        <a:t>or 5%</a:t>
                      </a:r>
                      <a:endParaRPr lang="en-US" sz="2000" kern="1200" dirty="0">
                        <a:solidFill>
                          <a:schemeClr val="tx1"/>
                        </a:solidFill>
                        <a:latin typeface="Cambria" pitchFamily="18" charset="0"/>
                        <a:ea typeface="Cambria" pitchFamily="18" charset="0"/>
                        <a:cs typeface="+mn-cs"/>
                      </a:endParaRPr>
                    </a:p>
                  </a:txBody>
                  <a:tcPr marL="0" marR="0" marT="0" marB="0"/>
                </a:tc>
                <a:extLst>
                  <a:ext uri="{0D108BD9-81ED-4DB2-BD59-A6C34878D82A}">
                    <a16:rowId xmlns:a16="http://schemas.microsoft.com/office/drawing/2014/main" val="10007"/>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idx="1"/>
          </p:nvPr>
        </p:nvSpPr>
        <p:spPr>
          <a:xfrm>
            <a:off x="381000" y="1719263"/>
            <a:ext cx="8610600" cy="4406900"/>
          </a:xfrm>
        </p:spPr>
        <p:txBody>
          <a:bodyPr>
            <a:normAutofit/>
          </a:bodyPr>
          <a:lstStyle/>
          <a:p>
            <a:pPr lvl="0"/>
            <a:r>
              <a:rPr lang="en-US" b="1" spc="0" dirty="0">
                <a:ln w="1905"/>
                <a:solidFill>
                  <a:schemeClr val="tx1"/>
                </a:solidFill>
                <a:effectLst>
                  <a:innerShdw blurRad="69850" dist="43180" dir="5400000">
                    <a:srgbClr val="000000">
                      <a:alpha val="65000"/>
                    </a:srgbClr>
                  </a:innerShdw>
                </a:effectLst>
                <a:latin typeface="Arial" pitchFamily="34" charset="0"/>
                <a:cs typeface="Arial" pitchFamily="34" charset="0"/>
              </a:rPr>
              <a:t>Who is a </a:t>
            </a:r>
            <a:r>
              <a:rPr lang="en-US" b="1" spc="0" dirty="0" err="1">
                <a:ln w="1905"/>
                <a:solidFill>
                  <a:schemeClr val="tx1"/>
                </a:solidFill>
                <a:effectLst>
                  <a:innerShdw blurRad="69850" dist="43180" dir="5400000">
                    <a:srgbClr val="000000">
                      <a:alpha val="65000"/>
                    </a:srgbClr>
                  </a:innerShdw>
                </a:effectLst>
                <a:latin typeface="Arial" pitchFamily="34" charset="0"/>
                <a:cs typeface="Arial" pitchFamily="34" charset="0"/>
              </a:rPr>
              <a:t>deductor</a:t>
            </a:r>
            <a:r>
              <a:rPr lang="en-US" b="1" spc="0" dirty="0">
                <a:ln w="1905"/>
                <a:solidFill>
                  <a:schemeClr val="tx1"/>
                </a:solidFill>
                <a:effectLst>
                  <a:innerShdw blurRad="69850" dist="43180" dir="5400000">
                    <a:srgbClr val="000000">
                      <a:alpha val="65000"/>
                    </a:srgbClr>
                  </a:innerShdw>
                </a:effectLst>
                <a:latin typeface="Arial" pitchFamily="34" charset="0"/>
                <a:cs typeface="Arial" pitchFamily="34" charset="0"/>
              </a:rPr>
              <a:t> or payer?</a:t>
            </a:r>
          </a:p>
          <a:p>
            <a:pPr lvl="0"/>
            <a:r>
              <a:rPr lang="en-US" dirty="0">
                <a:solidFill>
                  <a:srgbClr val="000000"/>
                </a:solidFill>
                <a:latin typeface="Arial" pitchFamily="34" charset="0"/>
                <a:cs typeface="Arial" pitchFamily="34" charset="0"/>
              </a:rPr>
              <a:t>The person liable to deduct TDS is called </a:t>
            </a:r>
            <a:r>
              <a:rPr lang="en-US" dirty="0" err="1">
                <a:solidFill>
                  <a:srgbClr val="000000"/>
                </a:solidFill>
                <a:latin typeface="Arial" pitchFamily="34" charset="0"/>
                <a:cs typeface="Arial" pitchFamily="34" charset="0"/>
              </a:rPr>
              <a:t>deductor</a:t>
            </a:r>
            <a:r>
              <a:rPr lang="en-US" dirty="0">
                <a:solidFill>
                  <a:srgbClr val="000000"/>
                </a:solidFill>
                <a:latin typeface="Arial" pitchFamily="34" charset="0"/>
                <a:cs typeface="Arial" pitchFamily="34" charset="0"/>
              </a:rPr>
              <a:t>. A </a:t>
            </a:r>
            <a:r>
              <a:rPr lang="en-US" dirty="0" err="1">
                <a:solidFill>
                  <a:srgbClr val="000000"/>
                </a:solidFill>
                <a:latin typeface="Arial" pitchFamily="34" charset="0"/>
                <a:cs typeface="Arial" pitchFamily="34" charset="0"/>
              </a:rPr>
              <a:t>deductor</a:t>
            </a:r>
            <a:r>
              <a:rPr lang="en-US" dirty="0">
                <a:solidFill>
                  <a:srgbClr val="000000"/>
                </a:solidFill>
                <a:latin typeface="Arial" pitchFamily="34" charset="0"/>
                <a:cs typeface="Arial" pitchFamily="34" charset="0"/>
              </a:rPr>
              <a:t> is also termed an employer in cases where the payments are under Salaries.</a:t>
            </a:r>
          </a:p>
          <a:p>
            <a:pPr lvl="0">
              <a:buNone/>
            </a:pPr>
            <a:endParaRPr lang="en-IN" dirty="0">
              <a:solidFill>
                <a:srgbClr val="000000"/>
              </a:solidFill>
              <a:latin typeface="Arial" pitchFamily="34" charset="0"/>
              <a:cs typeface="Arial" pitchFamily="34" charset="0"/>
            </a:endParaRPr>
          </a:p>
          <a:p>
            <a:pPr lvl="0"/>
            <a:r>
              <a:rPr lang="en-US" b="1" spc="0" dirty="0">
                <a:ln w="1905"/>
                <a:solidFill>
                  <a:schemeClr val="tx1"/>
                </a:solidFill>
                <a:effectLst>
                  <a:innerShdw blurRad="69850" dist="43180" dir="5400000">
                    <a:srgbClr val="000000">
                      <a:alpha val="65000"/>
                    </a:srgbClr>
                  </a:innerShdw>
                </a:effectLst>
                <a:latin typeface="Arial" pitchFamily="34" charset="0"/>
                <a:cs typeface="Arial" pitchFamily="34" charset="0"/>
              </a:rPr>
              <a:t>Who is a </a:t>
            </a:r>
            <a:r>
              <a:rPr lang="en-US" b="1" spc="0" dirty="0" err="1">
                <a:ln w="1905"/>
                <a:solidFill>
                  <a:schemeClr val="tx1"/>
                </a:solidFill>
                <a:effectLst>
                  <a:innerShdw blurRad="69850" dist="43180" dir="5400000">
                    <a:srgbClr val="000000">
                      <a:alpha val="65000"/>
                    </a:srgbClr>
                  </a:innerShdw>
                </a:effectLst>
                <a:latin typeface="Arial" pitchFamily="34" charset="0"/>
                <a:cs typeface="Arial" pitchFamily="34" charset="0"/>
              </a:rPr>
              <a:t>deductee</a:t>
            </a:r>
            <a:r>
              <a:rPr lang="en-US" b="1" spc="0" dirty="0">
                <a:ln w="1905"/>
                <a:solidFill>
                  <a:schemeClr val="tx1"/>
                </a:solidFill>
                <a:effectLst>
                  <a:innerShdw blurRad="69850" dist="43180" dir="5400000">
                    <a:srgbClr val="000000">
                      <a:alpha val="65000"/>
                    </a:srgbClr>
                  </a:innerShdw>
                </a:effectLst>
                <a:latin typeface="Arial" pitchFamily="34" charset="0"/>
                <a:cs typeface="Arial" pitchFamily="34" charset="0"/>
              </a:rPr>
              <a:t> or payee?</a:t>
            </a:r>
          </a:p>
          <a:p>
            <a:pPr lvl="0"/>
            <a:r>
              <a:rPr lang="en-US" dirty="0">
                <a:solidFill>
                  <a:srgbClr val="000000"/>
                </a:solidFill>
                <a:latin typeface="Arial" pitchFamily="34" charset="0"/>
                <a:cs typeface="Arial" pitchFamily="34" charset="0"/>
              </a:rPr>
              <a:t>The person to whom payment is made after deduction of tax is called </a:t>
            </a:r>
            <a:r>
              <a:rPr lang="en-US" dirty="0" err="1">
                <a:solidFill>
                  <a:srgbClr val="000000"/>
                </a:solidFill>
                <a:latin typeface="Arial" pitchFamily="34" charset="0"/>
                <a:cs typeface="Arial" pitchFamily="34" charset="0"/>
              </a:rPr>
              <a:t>deductee</a:t>
            </a:r>
            <a:r>
              <a:rPr lang="en-US" dirty="0">
                <a:solidFill>
                  <a:srgbClr val="000000"/>
                </a:solidFill>
                <a:latin typeface="Arial" pitchFamily="34" charset="0"/>
                <a:cs typeface="Arial" pitchFamily="34" charset="0"/>
              </a:rPr>
              <a:t> or payee.</a:t>
            </a:r>
            <a:endParaRPr lang="en-IN" dirty="0">
              <a:solidFill>
                <a:srgbClr val="000000"/>
              </a:solidFill>
              <a:latin typeface="Arial" pitchFamily="34" charset="0"/>
              <a:cs typeface="Arial" pitchFamily="34" charset="0"/>
            </a:endParaRPr>
          </a:p>
          <a:p>
            <a:pPr marL="400050" indent="-400050" fontAlgn="auto">
              <a:spcBef>
                <a:spcPct val="50000"/>
              </a:spcBef>
              <a:spcAft>
                <a:spcPts val="0"/>
              </a:spcAft>
              <a:buClr>
                <a:srgbClr val="E41F1F"/>
              </a:buClr>
              <a:buFont typeface="Webdings" pitchFamily="18" charset="2"/>
              <a:buChar char="4"/>
              <a:defRPr/>
            </a:pPr>
            <a:endParaRPr lang="en-US" dirty="0">
              <a:latin typeface="Cambria" pitchFamily="18" charset="0"/>
            </a:endParaRPr>
          </a:p>
          <a:p>
            <a:pPr marL="400050" indent="-400050" fontAlgn="auto">
              <a:spcBef>
                <a:spcPct val="50000"/>
              </a:spcBef>
              <a:spcAft>
                <a:spcPts val="0"/>
              </a:spcAft>
              <a:buClr>
                <a:srgbClr val="E41F1F"/>
              </a:buClr>
              <a:buFont typeface="Webdings" pitchFamily="18" charset="2"/>
              <a:buChar char="4"/>
              <a:defRPr/>
            </a:pPr>
            <a:endParaRPr lang="en-US" sz="1600" b="1" dirty="0">
              <a:latin typeface="Arial Unicode MS" pitchFamily="34" charset="-128"/>
            </a:endParaRPr>
          </a:p>
          <a:p>
            <a:pPr marL="400050" indent="-400050" fontAlgn="auto">
              <a:spcBef>
                <a:spcPct val="50000"/>
              </a:spcBef>
              <a:spcAft>
                <a:spcPts val="0"/>
              </a:spcAft>
              <a:buClr>
                <a:srgbClr val="E41F1F"/>
              </a:buClr>
              <a:buFont typeface="Webdings" pitchFamily="18" charset="2"/>
              <a:buChar char="4"/>
              <a:defRPr/>
            </a:pPr>
            <a:endParaRPr lang="en-US" sz="1600" b="1" dirty="0">
              <a:latin typeface="Arial Unicode MS" pitchFamily="34" charset="-128"/>
            </a:endParaRPr>
          </a:p>
        </p:txBody>
      </p:sp>
      <p:sp>
        <p:nvSpPr>
          <p:cNvPr id="15362" name="Rectangle 2"/>
          <p:cNvSpPr>
            <a:spLocks noGrp="1" noChangeArrowheads="1"/>
          </p:cNvSpPr>
          <p:nvPr>
            <p:ph type="title"/>
          </p:nvPr>
        </p:nvSpPr>
        <p:spPr/>
        <p:txBody>
          <a:bodyPr/>
          <a:lstStyle/>
          <a:p>
            <a:pPr algn="l" eaLnBrk="1" fontAlgn="auto" hangingPunct="1">
              <a:spcAft>
                <a:spcPts val="0"/>
              </a:spcAft>
              <a:defRPr/>
            </a:pPr>
            <a:r>
              <a:rPr lang="en-US" dirty="0">
                <a:latin typeface="Algerian" pitchFamily="82" charset="0"/>
              </a:rPr>
              <a:t>defining terms</a:t>
            </a:r>
            <a:br>
              <a:rPr lang="en-US" dirty="0">
                <a:latin typeface="Algerian" pitchFamily="82" charset="0"/>
              </a:rPr>
            </a:br>
            <a:r>
              <a:rPr lang="en-US" dirty="0">
                <a:latin typeface="Algerian" pitchFamily="82" charset="0"/>
              </a:rPr>
              <a:t>DEDUCTOR AND DEDUCTEE</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721643294"/>
              </p:ext>
            </p:extLst>
          </p:nvPr>
        </p:nvGraphicFramePr>
        <p:xfrm>
          <a:off x="251520" y="1916832"/>
          <a:ext cx="8511480" cy="2646788"/>
        </p:xfrm>
        <a:graphic>
          <a:graphicData uri="http://schemas.openxmlformats.org/drawingml/2006/table">
            <a:tbl>
              <a:tblPr/>
              <a:tblGrid>
                <a:gridCol w="6706014">
                  <a:extLst>
                    <a:ext uri="{9D8B030D-6E8A-4147-A177-3AD203B41FA5}">
                      <a16:colId xmlns:a16="http://schemas.microsoft.com/office/drawing/2014/main" val="20000"/>
                    </a:ext>
                  </a:extLst>
                </a:gridCol>
                <a:gridCol w="1805466">
                  <a:extLst>
                    <a:ext uri="{9D8B030D-6E8A-4147-A177-3AD203B41FA5}">
                      <a16:colId xmlns:a16="http://schemas.microsoft.com/office/drawing/2014/main" val="20001"/>
                    </a:ext>
                  </a:extLst>
                </a:gridCol>
              </a:tblGrid>
              <a:tr h="2570180">
                <a:tc>
                  <a:txBody>
                    <a:bodyPr/>
                    <a:lstStyle/>
                    <a:p>
                      <a:r>
                        <a:rPr lang="en-GB" sz="2100" kern="1200" dirty="0">
                          <a:solidFill>
                            <a:schemeClr val="tx1"/>
                          </a:solidFill>
                          <a:latin typeface="Cambria" pitchFamily="18" charset="0"/>
                          <a:ea typeface="Cambria" pitchFamily="18" charset="0"/>
                          <a:cs typeface="+mn-cs"/>
                        </a:rPr>
                        <a:t>Where total turnover is more than Rs.10 crore in the previous financial year and receives sale consideration of any products of more than Rs.50 lakh, such seller must collect TCS upon receiving consideration from the buyer on such amount over and above Rs.50 lakh, as per Section 206C(IH).</a:t>
                      </a:r>
                    </a:p>
                    <a:p>
                      <a:br>
                        <a:rPr lang="en-GB" sz="2100" kern="1200" dirty="0">
                          <a:solidFill>
                            <a:schemeClr val="tx1"/>
                          </a:solidFill>
                          <a:latin typeface="Cambria" pitchFamily="18" charset="0"/>
                          <a:ea typeface="Cambria" pitchFamily="18" charset="0"/>
                          <a:cs typeface="+mn-cs"/>
                        </a:rPr>
                      </a:br>
                      <a:r>
                        <a:rPr lang="en-GB" sz="2100" kern="1200" dirty="0">
                          <a:solidFill>
                            <a:schemeClr val="tx1"/>
                          </a:solidFill>
                          <a:latin typeface="Cambria" pitchFamily="18" charset="0"/>
                          <a:ea typeface="Cambria" pitchFamily="18" charset="0"/>
                          <a:cs typeface="+mn-cs"/>
                        </a:rPr>
                        <a:t>(Without PAN, then 1% is TCS)</a:t>
                      </a:r>
                    </a:p>
                  </a:txBody>
                  <a:tcPr marL="43234" marR="43234" marT="43234" marB="4323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r>
                        <a:rPr lang="en-US" sz="2100" kern="1200" dirty="0">
                          <a:solidFill>
                            <a:schemeClr val="tx1"/>
                          </a:solidFill>
                          <a:latin typeface="Cambria" pitchFamily="18" charset="0"/>
                          <a:ea typeface="Cambria" pitchFamily="18" charset="0"/>
                          <a:cs typeface="+mn-cs"/>
                        </a:rPr>
                        <a:t>0.1%</a:t>
                      </a:r>
                    </a:p>
                  </a:txBody>
                  <a:tcPr marL="43234" marR="43234" marT="43234" marB="4323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5" name="Title 2">
            <a:extLst>
              <a:ext uri="{FF2B5EF4-FFF2-40B4-BE49-F238E27FC236}">
                <a16:creationId xmlns:a16="http://schemas.microsoft.com/office/drawing/2014/main" id="{42C319F5-006D-C2B9-6A2A-D7F4FD0B70B8}"/>
              </a:ext>
            </a:extLst>
          </p:cNvPr>
          <p:cNvSpPr>
            <a:spLocks noGrp="1"/>
          </p:cNvSpPr>
          <p:nvPr>
            <p:ph type="title"/>
          </p:nvPr>
        </p:nvSpPr>
        <p:spPr>
          <a:xfrm>
            <a:off x="381000" y="355600"/>
            <a:ext cx="8382000" cy="1054100"/>
          </a:xfrm>
        </p:spPr>
        <p:txBody>
          <a:bodyPr/>
          <a:lstStyle/>
          <a:p>
            <a:r>
              <a:rPr lang="en-US" dirty="0">
                <a:latin typeface="Algerian" pitchFamily="82" charset="0"/>
              </a:rPr>
              <a:t>Tax Collection at source (</a:t>
            </a:r>
            <a:r>
              <a:rPr lang="en-US" dirty="0" err="1">
                <a:latin typeface="Algerian" pitchFamily="82" charset="0"/>
              </a:rPr>
              <a:t>tcs</a:t>
            </a:r>
            <a:r>
              <a:rPr lang="en-US" dirty="0">
                <a:latin typeface="Algerian" pitchFamily="82" charset="0"/>
              </a:rPr>
              <a:t>)</a:t>
            </a:r>
            <a:br>
              <a:rPr lang="en-US" dirty="0">
                <a:latin typeface="Algerian" pitchFamily="82" charset="0"/>
              </a:rPr>
            </a:br>
            <a:r>
              <a:rPr lang="en-US" sz="3200" dirty="0">
                <a:latin typeface="Algerian" pitchFamily="82" charset="0"/>
              </a:rPr>
              <a:t>sec 206c</a:t>
            </a:r>
            <a:endParaRPr lang="en-IN"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graphicFrame>
        <p:nvGraphicFramePr>
          <p:cNvPr id="4" name="Table 3"/>
          <p:cNvGraphicFramePr>
            <a:graphicFrameLocks noGrp="1"/>
          </p:cNvGraphicFramePr>
          <p:nvPr>
            <p:extLst>
              <p:ext uri="{D42A27DB-BD31-4B8C-83A1-F6EECF244321}">
                <p14:modId xmlns:p14="http://schemas.microsoft.com/office/powerpoint/2010/main" val="3253782630"/>
              </p:ext>
            </p:extLst>
          </p:nvPr>
        </p:nvGraphicFramePr>
        <p:xfrm>
          <a:off x="107504" y="176928"/>
          <a:ext cx="9036499" cy="6636448"/>
        </p:xfrm>
        <a:graphic>
          <a:graphicData uri="http://schemas.openxmlformats.org/drawingml/2006/table">
            <a:tbl>
              <a:tblPr/>
              <a:tblGrid>
                <a:gridCol w="655877">
                  <a:extLst>
                    <a:ext uri="{9D8B030D-6E8A-4147-A177-3AD203B41FA5}">
                      <a16:colId xmlns:a16="http://schemas.microsoft.com/office/drawing/2014/main" val="20000"/>
                    </a:ext>
                  </a:extLst>
                </a:gridCol>
                <a:gridCol w="2309212">
                  <a:extLst>
                    <a:ext uri="{9D8B030D-6E8A-4147-A177-3AD203B41FA5}">
                      <a16:colId xmlns:a16="http://schemas.microsoft.com/office/drawing/2014/main" val="20001"/>
                    </a:ext>
                  </a:extLst>
                </a:gridCol>
                <a:gridCol w="2894523">
                  <a:extLst>
                    <a:ext uri="{9D8B030D-6E8A-4147-A177-3AD203B41FA5}">
                      <a16:colId xmlns:a16="http://schemas.microsoft.com/office/drawing/2014/main" val="20002"/>
                    </a:ext>
                  </a:extLst>
                </a:gridCol>
                <a:gridCol w="3176887">
                  <a:extLst>
                    <a:ext uri="{9D8B030D-6E8A-4147-A177-3AD203B41FA5}">
                      <a16:colId xmlns:a16="http://schemas.microsoft.com/office/drawing/2014/main" val="20003"/>
                    </a:ext>
                  </a:extLst>
                </a:gridCol>
              </a:tblGrid>
              <a:tr h="353701">
                <a:tc>
                  <a:txBody>
                    <a:bodyPr/>
                    <a:lstStyle/>
                    <a:p>
                      <a:pPr algn="ctr"/>
                      <a:r>
                        <a:rPr lang="en-US" sz="2000" b="1" dirty="0">
                          <a:latin typeface="Cambria" pitchFamily="18" charset="0"/>
                          <a:ea typeface="Cambria" pitchFamily="18" charset="0"/>
                        </a:rPr>
                        <a:t>S. No.</a:t>
                      </a:r>
                    </a:p>
                  </a:txBody>
                  <a:tcPr marL="17517" marR="17517" marT="17517" marB="1751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a:r>
                        <a:rPr lang="en-US" sz="2000" b="1">
                          <a:latin typeface="Cambria" pitchFamily="18" charset="0"/>
                          <a:ea typeface="Cambria" pitchFamily="18" charset="0"/>
                        </a:rPr>
                        <a:t>Perspective</a:t>
                      </a:r>
                    </a:p>
                  </a:txBody>
                  <a:tcPr marL="17517" marR="17517" marT="17517" marB="1751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a:r>
                        <a:rPr lang="en-US" sz="2000" b="1" dirty="0">
                          <a:latin typeface="Cambria" pitchFamily="18" charset="0"/>
                          <a:ea typeface="Cambria" pitchFamily="18" charset="0"/>
                        </a:rPr>
                        <a:t>Section 194Q TDS</a:t>
                      </a:r>
                    </a:p>
                  </a:txBody>
                  <a:tcPr marL="17517" marR="17517" marT="17517" marB="1751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a:r>
                        <a:rPr lang="en-US" sz="2000" b="1" dirty="0">
                          <a:latin typeface="Cambria" pitchFamily="18" charset="0"/>
                          <a:ea typeface="Cambria" pitchFamily="18" charset="0"/>
                        </a:rPr>
                        <a:t>Section 206C(1H) TCS</a:t>
                      </a:r>
                    </a:p>
                  </a:txBody>
                  <a:tcPr marL="17517" marR="17517" marT="17517" marB="1751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988174">
                <a:tc>
                  <a:txBody>
                    <a:bodyPr/>
                    <a:lstStyle/>
                    <a:p>
                      <a:pPr algn="ctr"/>
                      <a:r>
                        <a:rPr lang="en-US" sz="2000">
                          <a:latin typeface="Cambria" pitchFamily="18" charset="0"/>
                          <a:ea typeface="Cambria" pitchFamily="18" charset="0"/>
                        </a:rPr>
                        <a:t>1</a:t>
                      </a:r>
                    </a:p>
                  </a:txBody>
                  <a:tcPr marL="17517" marR="17517" marT="17517" marB="1751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r>
                        <a:rPr lang="en-US" sz="2000" dirty="0">
                          <a:latin typeface="Cambria" pitchFamily="18" charset="0"/>
                          <a:ea typeface="Cambria" pitchFamily="18" charset="0"/>
                        </a:rPr>
                        <a:t>Applicability</a:t>
                      </a:r>
                    </a:p>
                  </a:txBody>
                  <a:tcPr marL="17517" marR="17517" marT="17517" marB="1751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r>
                        <a:rPr lang="en-GB" sz="2000">
                          <a:latin typeface="Cambria" pitchFamily="18" charset="0"/>
                          <a:ea typeface="Cambria" pitchFamily="18" charset="0"/>
                        </a:rPr>
                        <a:t>Buyer's Turnover exceeds Rs. 10 Crores in the preceding financial year.</a:t>
                      </a:r>
                    </a:p>
                  </a:txBody>
                  <a:tcPr marL="17517" marR="17517" marT="17517" marB="1751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r>
                        <a:rPr lang="en-GB" sz="2000" dirty="0">
                          <a:latin typeface="Cambria" pitchFamily="18" charset="0"/>
                          <a:ea typeface="Cambria" pitchFamily="18" charset="0"/>
                        </a:rPr>
                        <a:t>Seller's Turnover exceeds Rs. 10 Crores in the preceding financial year.</a:t>
                      </a:r>
                    </a:p>
                  </a:txBody>
                  <a:tcPr marL="17517" marR="17517" marT="17517" marB="1751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670938">
                <a:tc>
                  <a:txBody>
                    <a:bodyPr/>
                    <a:lstStyle/>
                    <a:p>
                      <a:pPr algn="ctr"/>
                      <a:r>
                        <a:rPr lang="en-US" sz="2000">
                          <a:latin typeface="Cambria" pitchFamily="18" charset="0"/>
                          <a:ea typeface="Cambria" pitchFamily="18" charset="0"/>
                        </a:rPr>
                        <a:t>2</a:t>
                      </a:r>
                    </a:p>
                  </a:txBody>
                  <a:tcPr marL="17517" marR="17517" marT="17517" marB="1751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r>
                        <a:rPr lang="en-US" sz="2000">
                          <a:latin typeface="Cambria" pitchFamily="18" charset="0"/>
                          <a:ea typeface="Cambria" pitchFamily="18" charset="0"/>
                        </a:rPr>
                        <a:t>Liability</a:t>
                      </a:r>
                    </a:p>
                  </a:txBody>
                  <a:tcPr marL="17517" marR="17517" marT="17517" marB="1751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r>
                        <a:rPr lang="en-GB" sz="2000">
                          <a:latin typeface="Cambria" pitchFamily="18" charset="0"/>
                          <a:ea typeface="Cambria" pitchFamily="18" charset="0"/>
                        </a:rPr>
                        <a:t>Buyer shall be liable for Tax Deduction.</a:t>
                      </a:r>
                    </a:p>
                  </a:txBody>
                  <a:tcPr marL="17517" marR="17517" marT="17517" marB="1751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r>
                        <a:rPr lang="en-GB" sz="2000">
                          <a:latin typeface="Cambria" pitchFamily="18" charset="0"/>
                          <a:ea typeface="Cambria" pitchFamily="18" charset="0"/>
                        </a:rPr>
                        <a:t>Seller shall be liable for Tax Collection.</a:t>
                      </a:r>
                    </a:p>
                  </a:txBody>
                  <a:tcPr marL="17517" marR="17517" marT="17517" marB="1751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988174">
                <a:tc>
                  <a:txBody>
                    <a:bodyPr/>
                    <a:lstStyle/>
                    <a:p>
                      <a:pPr algn="ctr"/>
                      <a:r>
                        <a:rPr lang="en-US" sz="2000">
                          <a:latin typeface="Cambria" pitchFamily="18" charset="0"/>
                          <a:ea typeface="Cambria" pitchFamily="18" charset="0"/>
                        </a:rPr>
                        <a:t>3</a:t>
                      </a:r>
                    </a:p>
                  </a:txBody>
                  <a:tcPr marL="17517" marR="17517" marT="17517" marB="1751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r>
                        <a:rPr lang="en-US" sz="2000">
                          <a:latin typeface="Cambria" pitchFamily="18" charset="0"/>
                          <a:ea typeface="Cambria" pitchFamily="18" charset="0"/>
                        </a:rPr>
                        <a:t>Time of Deduction/ Collection</a:t>
                      </a:r>
                    </a:p>
                  </a:txBody>
                  <a:tcPr marL="17517" marR="17517" marT="17517" marB="1751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r>
                        <a:rPr lang="en-GB" sz="2000">
                          <a:latin typeface="Cambria" pitchFamily="18" charset="0"/>
                          <a:ea typeface="Cambria" pitchFamily="18" charset="0"/>
                        </a:rPr>
                        <a:t>At the time of credit or payment, whichever is earlier (Accrual Basis)</a:t>
                      </a:r>
                    </a:p>
                  </a:txBody>
                  <a:tcPr marL="17517" marR="17517" marT="17517" marB="1751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r>
                        <a:rPr lang="en-GB" sz="2000">
                          <a:latin typeface="Cambria" pitchFamily="18" charset="0"/>
                          <a:ea typeface="Cambria" pitchFamily="18" charset="0"/>
                        </a:rPr>
                        <a:t>At the time of Receipt (Cash Basis)</a:t>
                      </a:r>
                    </a:p>
                  </a:txBody>
                  <a:tcPr marL="17517" marR="17517" marT="17517" marB="1751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988174">
                <a:tc>
                  <a:txBody>
                    <a:bodyPr/>
                    <a:lstStyle/>
                    <a:p>
                      <a:pPr algn="ctr"/>
                      <a:r>
                        <a:rPr lang="en-US" sz="2000">
                          <a:latin typeface="Cambria" pitchFamily="18" charset="0"/>
                          <a:ea typeface="Cambria" pitchFamily="18" charset="0"/>
                        </a:rPr>
                        <a:t>4</a:t>
                      </a:r>
                    </a:p>
                  </a:txBody>
                  <a:tcPr marL="17517" marR="17517" marT="17517" marB="1751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r>
                        <a:rPr lang="en-GB" sz="2000" dirty="0">
                          <a:latin typeface="Cambria" pitchFamily="18" charset="0"/>
                          <a:ea typeface="Cambria" pitchFamily="18" charset="0"/>
                        </a:rPr>
                        <a:t>Amount on which tax to be deducted/collected</a:t>
                      </a:r>
                    </a:p>
                  </a:txBody>
                  <a:tcPr marL="17517" marR="17517" marT="17517" marB="1751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r>
                        <a:rPr lang="en-GB" sz="2000" dirty="0">
                          <a:latin typeface="Cambria" pitchFamily="18" charset="0"/>
                          <a:ea typeface="Cambria" pitchFamily="18" charset="0"/>
                        </a:rPr>
                        <a:t>On the amount of purchase in excess of Rs. 50 </a:t>
                      </a:r>
                      <a:r>
                        <a:rPr lang="en-GB" sz="2000" dirty="0" err="1">
                          <a:latin typeface="Cambria" pitchFamily="18" charset="0"/>
                          <a:ea typeface="Cambria" pitchFamily="18" charset="0"/>
                        </a:rPr>
                        <a:t>lakhs</a:t>
                      </a:r>
                      <a:r>
                        <a:rPr lang="en-GB" sz="2000" dirty="0">
                          <a:latin typeface="Cambria" pitchFamily="18" charset="0"/>
                          <a:ea typeface="Cambria" pitchFamily="18" charset="0"/>
                        </a:rPr>
                        <a:t>.</a:t>
                      </a:r>
                    </a:p>
                  </a:txBody>
                  <a:tcPr marL="17517" marR="17517" marT="17517" marB="1751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r>
                        <a:rPr lang="en-GB" sz="2000" dirty="0">
                          <a:latin typeface="Cambria" pitchFamily="18" charset="0"/>
                          <a:ea typeface="Cambria" pitchFamily="18" charset="0"/>
                        </a:rPr>
                        <a:t>On the amount of sale consideration in excess of Rs. 50 </a:t>
                      </a:r>
                      <a:r>
                        <a:rPr lang="en-GB" sz="2000" dirty="0" err="1">
                          <a:latin typeface="Cambria" pitchFamily="18" charset="0"/>
                          <a:ea typeface="Cambria" pitchFamily="18" charset="0"/>
                        </a:rPr>
                        <a:t>lakhs</a:t>
                      </a:r>
                      <a:r>
                        <a:rPr lang="en-GB" sz="2000" dirty="0">
                          <a:latin typeface="Cambria" pitchFamily="18" charset="0"/>
                          <a:ea typeface="Cambria" pitchFamily="18" charset="0"/>
                        </a:rPr>
                        <a:t>.</a:t>
                      </a:r>
                    </a:p>
                  </a:txBody>
                  <a:tcPr marL="17517" marR="17517" marT="17517" marB="1751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353701">
                <a:tc>
                  <a:txBody>
                    <a:bodyPr/>
                    <a:lstStyle/>
                    <a:p>
                      <a:pPr algn="ctr"/>
                      <a:r>
                        <a:rPr lang="en-US" sz="2000">
                          <a:latin typeface="Cambria" pitchFamily="18" charset="0"/>
                          <a:ea typeface="Cambria" pitchFamily="18" charset="0"/>
                        </a:rPr>
                        <a:t>5</a:t>
                      </a:r>
                    </a:p>
                  </a:txBody>
                  <a:tcPr marL="17517" marR="17517" marT="17517" marB="1751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r>
                        <a:rPr lang="en-US" sz="2000">
                          <a:latin typeface="Cambria" pitchFamily="18" charset="0"/>
                          <a:ea typeface="Cambria" pitchFamily="18" charset="0"/>
                        </a:rPr>
                        <a:t>Rate</a:t>
                      </a:r>
                    </a:p>
                  </a:txBody>
                  <a:tcPr marL="17517" marR="17517" marT="17517" marB="1751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r>
                        <a:rPr lang="en-US" sz="2000">
                          <a:latin typeface="Cambria" pitchFamily="18" charset="0"/>
                          <a:ea typeface="Cambria" pitchFamily="18" charset="0"/>
                        </a:rPr>
                        <a:t>0.1%</a:t>
                      </a:r>
                    </a:p>
                  </a:txBody>
                  <a:tcPr marL="17517" marR="17517" marT="17517" marB="1751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r>
                        <a:rPr lang="en-US" sz="2000">
                          <a:latin typeface="Cambria" pitchFamily="18" charset="0"/>
                          <a:ea typeface="Cambria" pitchFamily="18" charset="0"/>
                        </a:rPr>
                        <a:t>0.1%</a:t>
                      </a:r>
                    </a:p>
                  </a:txBody>
                  <a:tcPr marL="17517" marR="17517" marT="17517" marB="1751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670938">
                <a:tc>
                  <a:txBody>
                    <a:bodyPr/>
                    <a:lstStyle/>
                    <a:p>
                      <a:pPr algn="ctr"/>
                      <a:r>
                        <a:rPr lang="en-US" sz="2000">
                          <a:latin typeface="Cambria" pitchFamily="18" charset="0"/>
                          <a:ea typeface="Cambria" pitchFamily="18" charset="0"/>
                        </a:rPr>
                        <a:t>6</a:t>
                      </a:r>
                    </a:p>
                  </a:txBody>
                  <a:tcPr marL="17517" marR="17517" marT="17517" marB="1751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r>
                        <a:rPr lang="en-US" sz="2000" dirty="0">
                          <a:latin typeface="Cambria" pitchFamily="18" charset="0"/>
                          <a:ea typeface="Cambria" pitchFamily="18" charset="0"/>
                        </a:rPr>
                        <a:t>Penal Rate if PAN</a:t>
                      </a:r>
                      <a:r>
                        <a:rPr lang="en-US" sz="2000" baseline="0" dirty="0">
                          <a:latin typeface="Cambria" pitchFamily="18" charset="0"/>
                          <a:ea typeface="Cambria" pitchFamily="18" charset="0"/>
                        </a:rPr>
                        <a:t> is not available</a:t>
                      </a:r>
                      <a:endParaRPr lang="en-US" sz="2000" dirty="0">
                        <a:latin typeface="Cambria" pitchFamily="18" charset="0"/>
                        <a:ea typeface="Cambria" pitchFamily="18" charset="0"/>
                      </a:endParaRPr>
                    </a:p>
                  </a:txBody>
                  <a:tcPr marL="17517" marR="17517" marT="17517" marB="1751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r>
                        <a:rPr lang="en-GB" sz="2000" dirty="0">
                          <a:latin typeface="Cambria" pitchFamily="18" charset="0"/>
                          <a:ea typeface="Cambria" pitchFamily="18" charset="0"/>
                        </a:rPr>
                        <a:t>5%.</a:t>
                      </a:r>
                    </a:p>
                  </a:txBody>
                  <a:tcPr marL="17517" marR="17517" marT="17517" marB="1751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r>
                        <a:rPr lang="en-GB" sz="2000" dirty="0">
                          <a:latin typeface="Cambria" pitchFamily="18" charset="0"/>
                          <a:ea typeface="Cambria" pitchFamily="18" charset="0"/>
                        </a:rPr>
                        <a:t>1%.</a:t>
                      </a:r>
                    </a:p>
                  </a:txBody>
                  <a:tcPr marL="17517" marR="17517" marT="17517" marB="1751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1622648">
                <a:tc>
                  <a:txBody>
                    <a:bodyPr/>
                    <a:lstStyle/>
                    <a:p>
                      <a:pPr algn="ctr"/>
                      <a:r>
                        <a:rPr lang="en-US" sz="2000">
                          <a:latin typeface="Cambria" pitchFamily="18" charset="0"/>
                          <a:ea typeface="Cambria" pitchFamily="18" charset="0"/>
                        </a:rPr>
                        <a:t>7</a:t>
                      </a:r>
                    </a:p>
                  </a:txBody>
                  <a:tcPr marL="17517" marR="17517" marT="17517" marB="1751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r>
                        <a:rPr lang="en-US" sz="2000">
                          <a:latin typeface="Cambria" pitchFamily="18" charset="0"/>
                          <a:ea typeface="Cambria" pitchFamily="18" charset="0"/>
                        </a:rPr>
                        <a:t>Preference to be given</a:t>
                      </a:r>
                    </a:p>
                  </a:txBody>
                  <a:tcPr marL="17517" marR="17517" marT="17517" marB="1751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r>
                        <a:rPr lang="en-GB" sz="2000">
                          <a:latin typeface="Cambria" pitchFamily="18" charset="0"/>
                          <a:ea typeface="Cambria" pitchFamily="18" charset="0"/>
                        </a:rPr>
                        <a:t>Purchaser is first liable to deduct the tax if the transaction could be subject to both provision</a:t>
                      </a:r>
                    </a:p>
                  </a:txBody>
                  <a:tcPr marL="17517" marR="17517" marT="17517" marB="1751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r>
                        <a:rPr lang="en-GB" sz="2000" dirty="0">
                          <a:latin typeface="Cambria" pitchFamily="18" charset="0"/>
                          <a:ea typeface="Cambria" pitchFamily="18" charset="0"/>
                        </a:rPr>
                        <a:t>Seller shall be liable to collect the tax only if purchaser is not liable to deduct the tax or purchaser failed to deduct tax</a:t>
                      </a:r>
                    </a:p>
                  </a:txBody>
                  <a:tcPr marL="17517" marR="17517" marT="17517" marB="1751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5720" y="1719263"/>
            <a:ext cx="8643998" cy="4406900"/>
          </a:xfrm>
        </p:spPr>
        <p:txBody>
          <a:bodyPr>
            <a:noAutofit/>
          </a:bodyPr>
          <a:lstStyle/>
          <a:p>
            <a:r>
              <a:rPr lang="en-GB" sz="2300" dirty="0">
                <a:latin typeface="Cambria" pitchFamily="18" charset="0"/>
                <a:ea typeface="Cambria" pitchFamily="18" charset="0"/>
              </a:rPr>
              <a:t>If any transaction on purchase of goods attracts TDS under Section 194Q as well as tax collected at source under Section 206C(1H),  then only Section 194Q shall apply in such a case.</a:t>
            </a:r>
          </a:p>
          <a:p>
            <a:r>
              <a:rPr lang="en-GB" sz="2300" dirty="0">
                <a:latin typeface="Cambria" pitchFamily="18" charset="0"/>
                <a:ea typeface="Cambria" pitchFamily="18" charset="0"/>
              </a:rPr>
              <a:t>As per </a:t>
            </a:r>
            <a:r>
              <a:rPr lang="en-GB" sz="2300" b="1" dirty="0">
                <a:latin typeface="Cambria" pitchFamily="18" charset="0"/>
                <a:ea typeface="Cambria" pitchFamily="18" charset="0"/>
              </a:rPr>
              <a:t>Circular No. 13/2021</a:t>
            </a:r>
            <a:r>
              <a:rPr lang="en-GB" sz="2300" dirty="0">
                <a:latin typeface="Cambria" pitchFamily="18" charset="0"/>
                <a:ea typeface="Cambria" pitchFamily="18" charset="0"/>
              </a:rPr>
              <a:t>, if, for any reason, TCS has been collected by the seller u/s 206C(1H) of the Act, before the buyer could deduct TDS u/s 194Q of the Act on the same transaction, </a:t>
            </a:r>
            <a:r>
              <a:rPr lang="en-GB" sz="2300" b="1" dirty="0">
                <a:latin typeface="Cambria" pitchFamily="18" charset="0"/>
                <a:ea typeface="Cambria" pitchFamily="18" charset="0"/>
              </a:rPr>
              <a:t>such transaction would not be subjected to TDS again by the buyer</a:t>
            </a:r>
            <a:r>
              <a:rPr lang="en-GB" sz="2300" dirty="0">
                <a:latin typeface="Cambria" pitchFamily="18" charset="0"/>
                <a:ea typeface="Cambria" pitchFamily="18" charset="0"/>
              </a:rPr>
              <a:t>. This concession is provided to remove difficulty, since rate of tax deduction and collection are same in both these sections.</a:t>
            </a:r>
            <a:br>
              <a:rPr lang="en-GB" sz="2300" dirty="0">
                <a:latin typeface="Cambria" pitchFamily="18" charset="0"/>
                <a:ea typeface="Cambria" pitchFamily="18" charset="0"/>
              </a:rPr>
            </a:br>
            <a:br>
              <a:rPr lang="en-GB" sz="2300" dirty="0">
                <a:latin typeface="Cambria" pitchFamily="18" charset="0"/>
                <a:ea typeface="Cambria" pitchFamily="18" charset="0"/>
              </a:rPr>
            </a:br>
            <a:endParaRPr lang="en-GB" sz="2300" dirty="0">
              <a:latin typeface="Cambria" pitchFamily="18" charset="0"/>
              <a:ea typeface="Cambria" pitchFamily="18" charset="0"/>
            </a:endParaRPr>
          </a:p>
          <a:p>
            <a:endParaRPr lang="en-US" sz="2300" dirty="0">
              <a:latin typeface="Cambria" pitchFamily="18" charset="0"/>
              <a:ea typeface="Cambria" pitchFamily="18" charset="0"/>
            </a:endParaRPr>
          </a:p>
        </p:txBody>
      </p:sp>
      <p:sp>
        <p:nvSpPr>
          <p:cNvPr id="3" name="Title 2"/>
          <p:cNvSpPr>
            <a:spLocks noGrp="1"/>
          </p:cNvSpPr>
          <p:nvPr>
            <p:ph type="title"/>
          </p:nvPr>
        </p:nvSpPr>
        <p:spPr/>
        <p:txBody>
          <a:bodyPr/>
          <a:lstStyle/>
          <a:p>
            <a:r>
              <a:rPr lang="en-GB" b="1" dirty="0">
                <a:latin typeface="Cambria" pitchFamily="18" charset="0"/>
                <a:ea typeface="Cambria" pitchFamily="18" charset="0"/>
              </a:rPr>
              <a:t>194Q and 206C applicable?</a:t>
            </a:r>
            <a:endParaRPr 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Latest Update</a:t>
            </a:r>
            <a:endParaRPr lang="en-US" dirty="0"/>
          </a:p>
          <a:p>
            <a:r>
              <a:rPr lang="en-US" dirty="0"/>
              <a:t>The Union Budget 2025 removed the Tax Collected at Source (TCS) on the Sale of Goods u/s 206C(1H), effective from April 1, 2025. </a:t>
            </a:r>
          </a:p>
          <a:p>
            <a:r>
              <a:rPr lang="en-US" dirty="0"/>
              <a:t> Previously, TCS was applicable when the aggregate value of goods sold to a single buyer exceeded Rs 50 </a:t>
            </a:r>
            <a:r>
              <a:rPr lang="en-US" dirty="0" err="1"/>
              <a:t>lakh</a:t>
            </a:r>
            <a:endParaRPr lang="en-US" dirty="0"/>
          </a:p>
          <a:p>
            <a:endParaRPr lang="en-US" dirty="0"/>
          </a:p>
        </p:txBody>
      </p:sp>
      <p:sp>
        <p:nvSpPr>
          <p:cNvPr id="3" name="Title 2"/>
          <p:cNvSpPr>
            <a:spLocks noGrp="1"/>
          </p:cNvSpPr>
          <p:nvPr>
            <p:ph type="title"/>
          </p:nvPr>
        </p:nvSpPr>
        <p:spPr/>
        <p:txBody>
          <a:bodyPr/>
          <a:lstStyle/>
          <a:p>
            <a:endParaRPr 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IN" dirty="0">
                <a:latin typeface="Algerian" pitchFamily="82" charset="0"/>
              </a:rPr>
              <a:t>TAX DEDUCTED</a:t>
            </a:r>
            <a:br>
              <a:rPr lang="en-IN" dirty="0">
                <a:latin typeface="Algerian" pitchFamily="82" charset="0"/>
              </a:rPr>
            </a:br>
            <a:r>
              <a:rPr lang="en-IN" dirty="0">
                <a:latin typeface="Algerian" pitchFamily="82" charset="0"/>
              </a:rPr>
              <a:t> AND TAX REMITANCE </a:t>
            </a:r>
            <a:endParaRPr lang="en-GB" dirty="0">
              <a:latin typeface="Algerian" pitchFamily="82" charset="0"/>
            </a:endParaRPr>
          </a:p>
        </p:txBody>
      </p:sp>
      <p:grpSp>
        <p:nvGrpSpPr>
          <p:cNvPr id="2" name="Group 3"/>
          <p:cNvGrpSpPr/>
          <p:nvPr/>
        </p:nvGrpSpPr>
        <p:grpSpPr>
          <a:xfrm>
            <a:off x="6400800" y="1676400"/>
            <a:ext cx="2272326" cy="4724400"/>
            <a:chOff x="2743197" y="647696"/>
            <a:chExt cx="2272326" cy="1136163"/>
          </a:xfrm>
        </p:grpSpPr>
        <p:sp>
          <p:nvSpPr>
            <p:cNvPr id="5" name="Rectangle 4"/>
            <p:cNvSpPr/>
            <p:nvPr/>
          </p:nvSpPr>
          <p:spPr>
            <a:xfrm>
              <a:off x="2743197" y="647696"/>
              <a:ext cx="2272326" cy="1136163"/>
            </a:xfrm>
            <a:prstGeom prst="rect">
              <a:avLst/>
            </a:prstGeom>
            <a:solidFill>
              <a:schemeClr val="tx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IN"/>
            </a:p>
          </p:txBody>
        </p:sp>
        <p:sp>
          <p:nvSpPr>
            <p:cNvPr id="6" name="Rectangle 5"/>
            <p:cNvSpPr/>
            <p:nvPr/>
          </p:nvSpPr>
          <p:spPr>
            <a:xfrm>
              <a:off x="2743197" y="647696"/>
              <a:ext cx="2272326" cy="11361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300" b="1" dirty="0" err="1">
                  <a:latin typeface="Cambria" pitchFamily="18" charset="0"/>
                </a:rPr>
                <a:t>Deductee</a:t>
              </a:r>
              <a:endParaRPr lang="en-IN" sz="2300" b="1" kern="1200" dirty="0">
                <a:latin typeface="Cambria" pitchFamily="18" charset="0"/>
              </a:endParaRPr>
            </a:p>
          </p:txBody>
        </p:sp>
      </p:grpSp>
      <p:grpSp>
        <p:nvGrpSpPr>
          <p:cNvPr id="4" name="Group 7"/>
          <p:cNvGrpSpPr/>
          <p:nvPr/>
        </p:nvGrpSpPr>
        <p:grpSpPr>
          <a:xfrm>
            <a:off x="304800" y="1828800"/>
            <a:ext cx="2500926" cy="4495800"/>
            <a:chOff x="2514597" y="647696"/>
            <a:chExt cx="2500926" cy="1136163"/>
          </a:xfrm>
        </p:grpSpPr>
        <p:sp>
          <p:nvSpPr>
            <p:cNvPr id="8" name="Rectangle 7"/>
            <p:cNvSpPr/>
            <p:nvPr/>
          </p:nvSpPr>
          <p:spPr>
            <a:xfrm>
              <a:off x="2743197" y="647696"/>
              <a:ext cx="2272326" cy="1136163"/>
            </a:xfrm>
            <a:prstGeom prst="rect">
              <a:avLst/>
            </a:prstGeom>
            <a:solidFill>
              <a:schemeClr val="tx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IN"/>
            </a:p>
          </p:txBody>
        </p:sp>
        <p:sp>
          <p:nvSpPr>
            <p:cNvPr id="9" name="Rectangle 8"/>
            <p:cNvSpPr/>
            <p:nvPr/>
          </p:nvSpPr>
          <p:spPr>
            <a:xfrm>
              <a:off x="2514597" y="647696"/>
              <a:ext cx="2272326" cy="11361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300" b="1" dirty="0" err="1">
                  <a:latin typeface="Cambria" pitchFamily="18" charset="0"/>
                </a:rPr>
                <a:t>Deductor</a:t>
              </a:r>
              <a:endParaRPr lang="en-IN" sz="2300" b="1" kern="1200" dirty="0">
                <a:latin typeface="Cambria" pitchFamily="18" charset="0"/>
              </a:endParaRPr>
            </a:p>
          </p:txBody>
        </p:sp>
      </p:grpSp>
      <p:grpSp>
        <p:nvGrpSpPr>
          <p:cNvPr id="7" name="Group 10"/>
          <p:cNvGrpSpPr/>
          <p:nvPr/>
        </p:nvGrpSpPr>
        <p:grpSpPr>
          <a:xfrm>
            <a:off x="3352800" y="1752600"/>
            <a:ext cx="2743200" cy="1295400"/>
            <a:chOff x="2743197" y="647696"/>
            <a:chExt cx="2272326" cy="1136163"/>
          </a:xfrm>
        </p:grpSpPr>
        <p:sp>
          <p:nvSpPr>
            <p:cNvPr id="11" name="Rectangle 10"/>
            <p:cNvSpPr/>
            <p:nvPr/>
          </p:nvSpPr>
          <p:spPr>
            <a:xfrm>
              <a:off x="2743197" y="647696"/>
              <a:ext cx="2272326" cy="1136163"/>
            </a:xfrm>
            <a:prstGeom prst="rect">
              <a:avLst/>
            </a:prstGeom>
            <a:solidFill>
              <a:schemeClr val="tx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IN"/>
            </a:p>
          </p:txBody>
        </p:sp>
        <p:sp>
          <p:nvSpPr>
            <p:cNvPr id="12" name="Rectangle 11"/>
            <p:cNvSpPr/>
            <p:nvPr/>
          </p:nvSpPr>
          <p:spPr>
            <a:xfrm>
              <a:off x="2743197" y="647696"/>
              <a:ext cx="2272326" cy="11361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300" b="1" dirty="0">
                  <a:latin typeface="Cambria" pitchFamily="18" charset="0"/>
                </a:rPr>
                <a:t>Has to make a Payment/Credit</a:t>
              </a:r>
              <a:br>
                <a:rPr lang="en-US" sz="2300" b="1" dirty="0">
                  <a:latin typeface="Cambria" pitchFamily="18" charset="0"/>
                </a:rPr>
              </a:br>
              <a:r>
                <a:rPr lang="en-US" sz="2300" b="1" dirty="0">
                  <a:latin typeface="Cambria" pitchFamily="18" charset="0"/>
                </a:rPr>
                <a:t> Rs 1,00,000 to</a:t>
              </a:r>
              <a:endParaRPr lang="en-IN" sz="2300" b="1" kern="1200" dirty="0">
                <a:latin typeface="Cambria" pitchFamily="18" charset="0"/>
              </a:endParaRPr>
            </a:p>
          </p:txBody>
        </p:sp>
      </p:grpSp>
      <p:grpSp>
        <p:nvGrpSpPr>
          <p:cNvPr id="10" name="Group 10"/>
          <p:cNvGrpSpPr/>
          <p:nvPr/>
        </p:nvGrpSpPr>
        <p:grpSpPr>
          <a:xfrm>
            <a:off x="3352800" y="3200400"/>
            <a:ext cx="2743200" cy="1295400"/>
            <a:chOff x="2743197" y="647696"/>
            <a:chExt cx="2272326" cy="1136163"/>
          </a:xfrm>
        </p:grpSpPr>
        <p:sp>
          <p:nvSpPr>
            <p:cNvPr id="15" name="Rectangle 14"/>
            <p:cNvSpPr/>
            <p:nvPr/>
          </p:nvSpPr>
          <p:spPr>
            <a:xfrm>
              <a:off x="2743197" y="647696"/>
              <a:ext cx="2272326" cy="1136163"/>
            </a:xfrm>
            <a:prstGeom prst="rect">
              <a:avLst/>
            </a:prstGeom>
            <a:solidFill>
              <a:schemeClr val="tx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IN"/>
            </a:p>
          </p:txBody>
        </p:sp>
        <p:sp>
          <p:nvSpPr>
            <p:cNvPr id="16" name="Rectangle 15"/>
            <p:cNvSpPr/>
            <p:nvPr/>
          </p:nvSpPr>
          <p:spPr>
            <a:xfrm>
              <a:off x="2743197" y="647696"/>
              <a:ext cx="2272326" cy="11361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300" b="1" u="sng" dirty="0">
                  <a:latin typeface="Cambria" pitchFamily="18" charset="0"/>
                </a:rPr>
                <a:t>Tax Deduction</a:t>
              </a:r>
              <a:br>
                <a:rPr lang="en-US" sz="2300" b="1" dirty="0">
                  <a:latin typeface="Cambria" pitchFamily="18" charset="0"/>
                </a:rPr>
              </a:br>
              <a:r>
                <a:rPr lang="en-US" sz="2300" dirty="0">
                  <a:latin typeface="Cambria" pitchFamily="18" charset="0"/>
                </a:rPr>
                <a:t> Pays/Credits 90,000</a:t>
              </a:r>
            </a:p>
            <a:p>
              <a:pPr lvl="0" algn="ctr" defTabSz="1111250">
                <a:lnSpc>
                  <a:spcPct val="90000"/>
                </a:lnSpc>
                <a:spcBef>
                  <a:spcPct val="0"/>
                </a:spcBef>
                <a:spcAft>
                  <a:spcPct val="35000"/>
                </a:spcAft>
              </a:pPr>
              <a:r>
                <a:rPr lang="en-IN" sz="2300" kern="1200" dirty="0">
                  <a:latin typeface="Cambria" pitchFamily="18" charset="0"/>
                </a:rPr>
                <a:t>&amp; Deducts 10,000</a:t>
              </a:r>
            </a:p>
          </p:txBody>
        </p:sp>
      </p:grpSp>
      <p:sp>
        <p:nvSpPr>
          <p:cNvPr id="19" name="Rectangle 18"/>
          <p:cNvSpPr/>
          <p:nvPr/>
        </p:nvSpPr>
        <p:spPr>
          <a:xfrm>
            <a:off x="3429000" y="5467350"/>
            <a:ext cx="2272326" cy="10858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IN" sz="2300" b="1" kern="1200" dirty="0">
                <a:latin typeface="Cambria" pitchFamily="18" charset="0"/>
              </a:rPr>
              <a:t>He pays  10,000 in TAN Account</a:t>
            </a:r>
          </a:p>
        </p:txBody>
      </p:sp>
      <p:grpSp>
        <p:nvGrpSpPr>
          <p:cNvPr id="13" name="Group 10"/>
          <p:cNvGrpSpPr/>
          <p:nvPr/>
        </p:nvGrpSpPr>
        <p:grpSpPr>
          <a:xfrm>
            <a:off x="3352800" y="4800600"/>
            <a:ext cx="2743200" cy="1600200"/>
            <a:chOff x="2743197" y="647696"/>
            <a:chExt cx="2272326" cy="1136163"/>
          </a:xfrm>
        </p:grpSpPr>
        <p:sp>
          <p:nvSpPr>
            <p:cNvPr id="24" name="Rectangle 23"/>
            <p:cNvSpPr/>
            <p:nvPr/>
          </p:nvSpPr>
          <p:spPr>
            <a:xfrm>
              <a:off x="2743197" y="647696"/>
              <a:ext cx="2272326" cy="1136163"/>
            </a:xfrm>
            <a:prstGeom prst="rect">
              <a:avLst/>
            </a:prstGeom>
            <a:solidFill>
              <a:schemeClr val="tx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IN"/>
            </a:p>
          </p:txBody>
        </p:sp>
        <p:sp>
          <p:nvSpPr>
            <p:cNvPr id="25" name="Rectangle 24"/>
            <p:cNvSpPr/>
            <p:nvPr/>
          </p:nvSpPr>
          <p:spPr>
            <a:xfrm>
              <a:off x="2743197" y="647696"/>
              <a:ext cx="2272326" cy="11361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lvl="0" algn="ctr" defTabSz="1111250">
                <a:lnSpc>
                  <a:spcPct val="90000"/>
                </a:lnSpc>
                <a:spcAft>
                  <a:spcPct val="35000"/>
                </a:spcAft>
              </a:pPr>
              <a:r>
                <a:rPr lang="en-US" sz="2300" b="1" dirty="0">
                  <a:latin typeface="Cambria" pitchFamily="18" charset="0"/>
                </a:rPr>
                <a:t>Tax Payment</a:t>
              </a:r>
              <a:br>
                <a:rPr lang="en-US" sz="2300" b="1" dirty="0">
                  <a:latin typeface="Cambria" pitchFamily="18" charset="0"/>
                </a:rPr>
              </a:br>
              <a:r>
                <a:rPr lang="en-US" sz="2300" dirty="0">
                  <a:latin typeface="Cambria" pitchFamily="18" charset="0"/>
                </a:rPr>
                <a:t>He Pays</a:t>
              </a:r>
              <a:r>
                <a:rPr lang="en-IN" sz="2300" kern="1200" dirty="0">
                  <a:latin typeface="Cambria" pitchFamily="18" charset="0"/>
                </a:rPr>
                <a:t> 10,000 in the </a:t>
              </a:r>
              <a:r>
                <a:rPr lang="en-IN" sz="2300" kern="1200" dirty="0" err="1">
                  <a:latin typeface="Cambria" pitchFamily="18" charset="0"/>
                </a:rPr>
                <a:t>TDSAccount</a:t>
              </a:r>
              <a:r>
                <a:rPr lang="en-IN" sz="2300" kern="1200" dirty="0">
                  <a:latin typeface="Cambria" pitchFamily="18" charset="0"/>
                </a:rPr>
                <a:t> </a:t>
              </a:r>
              <a:br>
                <a:rPr lang="en-IN" sz="2300" kern="1200" dirty="0">
                  <a:latin typeface="Cambria" pitchFamily="18" charset="0"/>
                </a:rPr>
              </a:br>
              <a:r>
                <a:rPr lang="en-IN" sz="2300" kern="1200" dirty="0">
                  <a:latin typeface="Cambria" pitchFamily="18" charset="0"/>
                </a:rPr>
                <a:t> </a:t>
              </a:r>
              <a:r>
                <a:rPr lang="en-IN" sz="2300" kern="1200" dirty="0" err="1">
                  <a:latin typeface="Cambria" pitchFamily="18" charset="0"/>
                </a:rPr>
                <a:t>Challan</a:t>
              </a:r>
              <a:r>
                <a:rPr lang="en-IN" sz="2300" kern="1200" dirty="0">
                  <a:latin typeface="Cambria" pitchFamily="18" charset="0"/>
                </a:rPr>
                <a:t> </a:t>
              </a:r>
              <a:r>
                <a:rPr lang="en-IN" sz="2300" dirty="0">
                  <a:latin typeface="Cambria" pitchFamily="18" charset="0"/>
                </a:rPr>
                <a:t>281 with TAN No</a:t>
              </a:r>
              <a:endParaRPr lang="en-IN" sz="2300" kern="1200" dirty="0">
                <a:latin typeface="Cambria" pitchFamily="18" charset="0"/>
              </a:endParaRPr>
            </a:p>
          </p:txBody>
        </p:sp>
      </p:gr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Algerian" pitchFamily="82" charset="0"/>
              </a:rPr>
              <a:t>When tax  has to be deducted</a:t>
            </a:r>
            <a:br>
              <a:rPr lang="en-US" dirty="0">
                <a:latin typeface="Algerian" pitchFamily="82" charset="0"/>
              </a:rPr>
            </a:br>
            <a:r>
              <a:rPr lang="en-US" dirty="0">
                <a:latin typeface="Algerian" pitchFamily="82" charset="0"/>
              </a:rPr>
              <a:t>date of deduction</a:t>
            </a:r>
            <a:endParaRPr lang="en-GB" dirty="0">
              <a:latin typeface="Algerian" pitchFamily="82" charset="0"/>
            </a:endParaRPr>
          </a:p>
        </p:txBody>
      </p:sp>
      <p:graphicFrame>
        <p:nvGraphicFramePr>
          <p:cNvPr id="4" name="Diagram 3"/>
          <p:cNvGraphicFramePr/>
          <p:nvPr/>
        </p:nvGraphicFramePr>
        <p:xfrm>
          <a:off x="609600" y="1676400"/>
          <a:ext cx="80772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graphicEl>
                                              <a:dgm id="{B7732794-7AE3-4B45-9FE1-F0C3C638065B}"/>
                                            </p:graphicEl>
                                          </p:spTgt>
                                        </p:tgtEl>
                                        <p:attrNameLst>
                                          <p:attrName>style.visibility</p:attrName>
                                        </p:attrNameLst>
                                      </p:cBhvr>
                                      <p:to>
                                        <p:strVal val="visible"/>
                                      </p:to>
                                    </p:set>
                                    <p:anim calcmode="lin" valueType="num">
                                      <p:cBhvr>
                                        <p:cTn id="7" dur="500" fill="hold"/>
                                        <p:tgtEl>
                                          <p:spTgt spid="4">
                                            <p:graphicEl>
                                              <a:dgm id="{B7732794-7AE3-4B45-9FE1-F0C3C638065B}"/>
                                            </p:graphicEl>
                                          </p:spTgt>
                                        </p:tgtEl>
                                        <p:attrNameLst>
                                          <p:attrName>ppt_w</p:attrName>
                                        </p:attrNameLst>
                                      </p:cBhvr>
                                      <p:tavLst>
                                        <p:tav tm="0">
                                          <p:val>
                                            <p:fltVal val="0"/>
                                          </p:val>
                                        </p:tav>
                                        <p:tav tm="100000">
                                          <p:val>
                                            <p:strVal val="#ppt_w"/>
                                          </p:val>
                                        </p:tav>
                                      </p:tavLst>
                                    </p:anim>
                                    <p:anim calcmode="lin" valueType="num">
                                      <p:cBhvr>
                                        <p:cTn id="8" dur="500" fill="hold"/>
                                        <p:tgtEl>
                                          <p:spTgt spid="4">
                                            <p:graphicEl>
                                              <a:dgm id="{B7732794-7AE3-4B45-9FE1-F0C3C638065B}"/>
                                            </p:graphicEl>
                                          </p:spTgt>
                                        </p:tgtEl>
                                        <p:attrNameLst>
                                          <p:attrName>ppt_h</p:attrName>
                                        </p:attrNameLst>
                                      </p:cBhvr>
                                      <p:tavLst>
                                        <p:tav tm="0">
                                          <p:val>
                                            <p:fltVal val="0"/>
                                          </p:val>
                                        </p:tav>
                                        <p:tav tm="100000">
                                          <p:val>
                                            <p:strVal val="#ppt_h"/>
                                          </p:val>
                                        </p:tav>
                                      </p:tavLst>
                                    </p:anim>
                                    <p:animEffect transition="in" filter="fade">
                                      <p:cBhvr>
                                        <p:cTn id="9" dur="500"/>
                                        <p:tgtEl>
                                          <p:spTgt spid="4">
                                            <p:graphicEl>
                                              <a:dgm id="{B7732794-7AE3-4B45-9FE1-F0C3C638065B}"/>
                                            </p:graphic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4">
                                            <p:graphicEl>
                                              <a:dgm id="{64EE9779-E172-44E1-8584-1F6B73685057}"/>
                                            </p:graphicEl>
                                          </p:spTgt>
                                        </p:tgtEl>
                                        <p:attrNameLst>
                                          <p:attrName>style.visibility</p:attrName>
                                        </p:attrNameLst>
                                      </p:cBhvr>
                                      <p:to>
                                        <p:strVal val="visible"/>
                                      </p:to>
                                    </p:set>
                                    <p:anim calcmode="lin" valueType="num">
                                      <p:cBhvr>
                                        <p:cTn id="12" dur="500" fill="hold"/>
                                        <p:tgtEl>
                                          <p:spTgt spid="4">
                                            <p:graphicEl>
                                              <a:dgm id="{64EE9779-E172-44E1-8584-1F6B73685057}"/>
                                            </p:graphicEl>
                                          </p:spTgt>
                                        </p:tgtEl>
                                        <p:attrNameLst>
                                          <p:attrName>ppt_w</p:attrName>
                                        </p:attrNameLst>
                                      </p:cBhvr>
                                      <p:tavLst>
                                        <p:tav tm="0">
                                          <p:val>
                                            <p:fltVal val="0"/>
                                          </p:val>
                                        </p:tav>
                                        <p:tav tm="100000">
                                          <p:val>
                                            <p:strVal val="#ppt_w"/>
                                          </p:val>
                                        </p:tav>
                                      </p:tavLst>
                                    </p:anim>
                                    <p:anim calcmode="lin" valueType="num">
                                      <p:cBhvr>
                                        <p:cTn id="13" dur="500" fill="hold"/>
                                        <p:tgtEl>
                                          <p:spTgt spid="4">
                                            <p:graphicEl>
                                              <a:dgm id="{64EE9779-E172-44E1-8584-1F6B73685057}"/>
                                            </p:graphicEl>
                                          </p:spTgt>
                                        </p:tgtEl>
                                        <p:attrNameLst>
                                          <p:attrName>ppt_h</p:attrName>
                                        </p:attrNameLst>
                                      </p:cBhvr>
                                      <p:tavLst>
                                        <p:tav tm="0">
                                          <p:val>
                                            <p:fltVal val="0"/>
                                          </p:val>
                                        </p:tav>
                                        <p:tav tm="100000">
                                          <p:val>
                                            <p:strVal val="#ppt_h"/>
                                          </p:val>
                                        </p:tav>
                                      </p:tavLst>
                                    </p:anim>
                                    <p:animEffect transition="in" filter="fade">
                                      <p:cBhvr>
                                        <p:cTn id="14" dur="500"/>
                                        <p:tgtEl>
                                          <p:spTgt spid="4">
                                            <p:graphicEl>
                                              <a:dgm id="{64EE9779-E172-44E1-8584-1F6B73685057}"/>
                                            </p:graphic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4">
                                            <p:graphicEl>
                                              <a:dgm id="{26D656A5-3CBA-400D-AEBF-735959B85885}"/>
                                            </p:graphicEl>
                                          </p:spTgt>
                                        </p:tgtEl>
                                        <p:attrNameLst>
                                          <p:attrName>style.visibility</p:attrName>
                                        </p:attrNameLst>
                                      </p:cBhvr>
                                      <p:to>
                                        <p:strVal val="visible"/>
                                      </p:to>
                                    </p:set>
                                    <p:anim calcmode="lin" valueType="num">
                                      <p:cBhvr>
                                        <p:cTn id="19" dur="500" fill="hold"/>
                                        <p:tgtEl>
                                          <p:spTgt spid="4">
                                            <p:graphicEl>
                                              <a:dgm id="{26D656A5-3CBA-400D-AEBF-735959B85885}"/>
                                            </p:graphicEl>
                                          </p:spTgt>
                                        </p:tgtEl>
                                        <p:attrNameLst>
                                          <p:attrName>ppt_w</p:attrName>
                                        </p:attrNameLst>
                                      </p:cBhvr>
                                      <p:tavLst>
                                        <p:tav tm="0">
                                          <p:val>
                                            <p:fltVal val="0"/>
                                          </p:val>
                                        </p:tav>
                                        <p:tav tm="100000">
                                          <p:val>
                                            <p:strVal val="#ppt_w"/>
                                          </p:val>
                                        </p:tav>
                                      </p:tavLst>
                                    </p:anim>
                                    <p:anim calcmode="lin" valueType="num">
                                      <p:cBhvr>
                                        <p:cTn id="20" dur="500" fill="hold"/>
                                        <p:tgtEl>
                                          <p:spTgt spid="4">
                                            <p:graphicEl>
                                              <a:dgm id="{26D656A5-3CBA-400D-AEBF-735959B85885}"/>
                                            </p:graphicEl>
                                          </p:spTgt>
                                        </p:tgtEl>
                                        <p:attrNameLst>
                                          <p:attrName>ppt_h</p:attrName>
                                        </p:attrNameLst>
                                      </p:cBhvr>
                                      <p:tavLst>
                                        <p:tav tm="0">
                                          <p:val>
                                            <p:fltVal val="0"/>
                                          </p:val>
                                        </p:tav>
                                        <p:tav tm="100000">
                                          <p:val>
                                            <p:strVal val="#ppt_h"/>
                                          </p:val>
                                        </p:tav>
                                      </p:tavLst>
                                    </p:anim>
                                    <p:animEffect transition="in" filter="fade">
                                      <p:cBhvr>
                                        <p:cTn id="21" dur="500"/>
                                        <p:tgtEl>
                                          <p:spTgt spid="4">
                                            <p:graphicEl>
                                              <a:dgm id="{26D656A5-3CBA-400D-AEBF-735959B85885}"/>
                                            </p:graphicEl>
                                          </p:spTgt>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4">
                                            <p:graphicEl>
                                              <a:dgm id="{189AE07C-7827-4529-8B0E-CBC6190F74B4}"/>
                                            </p:graphicEl>
                                          </p:spTgt>
                                        </p:tgtEl>
                                        <p:attrNameLst>
                                          <p:attrName>style.visibility</p:attrName>
                                        </p:attrNameLst>
                                      </p:cBhvr>
                                      <p:to>
                                        <p:strVal val="visible"/>
                                      </p:to>
                                    </p:set>
                                    <p:anim calcmode="lin" valueType="num">
                                      <p:cBhvr>
                                        <p:cTn id="24" dur="500" fill="hold"/>
                                        <p:tgtEl>
                                          <p:spTgt spid="4">
                                            <p:graphicEl>
                                              <a:dgm id="{189AE07C-7827-4529-8B0E-CBC6190F74B4}"/>
                                            </p:graphicEl>
                                          </p:spTgt>
                                        </p:tgtEl>
                                        <p:attrNameLst>
                                          <p:attrName>ppt_w</p:attrName>
                                        </p:attrNameLst>
                                      </p:cBhvr>
                                      <p:tavLst>
                                        <p:tav tm="0">
                                          <p:val>
                                            <p:fltVal val="0"/>
                                          </p:val>
                                        </p:tav>
                                        <p:tav tm="100000">
                                          <p:val>
                                            <p:strVal val="#ppt_w"/>
                                          </p:val>
                                        </p:tav>
                                      </p:tavLst>
                                    </p:anim>
                                    <p:anim calcmode="lin" valueType="num">
                                      <p:cBhvr>
                                        <p:cTn id="25" dur="500" fill="hold"/>
                                        <p:tgtEl>
                                          <p:spTgt spid="4">
                                            <p:graphicEl>
                                              <a:dgm id="{189AE07C-7827-4529-8B0E-CBC6190F74B4}"/>
                                            </p:graphicEl>
                                          </p:spTgt>
                                        </p:tgtEl>
                                        <p:attrNameLst>
                                          <p:attrName>ppt_h</p:attrName>
                                        </p:attrNameLst>
                                      </p:cBhvr>
                                      <p:tavLst>
                                        <p:tav tm="0">
                                          <p:val>
                                            <p:fltVal val="0"/>
                                          </p:val>
                                        </p:tav>
                                        <p:tav tm="100000">
                                          <p:val>
                                            <p:strVal val="#ppt_h"/>
                                          </p:val>
                                        </p:tav>
                                      </p:tavLst>
                                    </p:anim>
                                    <p:animEffect transition="in" filter="fade">
                                      <p:cBhvr>
                                        <p:cTn id="26" dur="500"/>
                                        <p:tgtEl>
                                          <p:spTgt spid="4">
                                            <p:graphicEl>
                                              <a:dgm id="{189AE07C-7827-4529-8B0E-CBC6190F74B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355600"/>
            <a:ext cx="8991600" cy="1054100"/>
          </a:xfrm>
        </p:spPr>
        <p:txBody>
          <a:bodyPr/>
          <a:lstStyle/>
          <a:p>
            <a:r>
              <a:rPr lang="en-US" dirty="0">
                <a:latin typeface="Algerian" pitchFamily="82" charset="0"/>
              </a:rPr>
              <a:t>TAX PAYMENT or TAX REMITTANCE </a:t>
            </a:r>
            <a:br>
              <a:rPr lang="en-US" dirty="0">
                <a:latin typeface="Algerian" pitchFamily="82" charset="0"/>
              </a:rPr>
            </a:br>
            <a:r>
              <a:rPr lang="en-US" dirty="0">
                <a:latin typeface="Algerian" pitchFamily="82" charset="0"/>
              </a:rPr>
              <a:t>for government  </a:t>
            </a:r>
            <a:r>
              <a:rPr lang="en-US" dirty="0" err="1">
                <a:latin typeface="Algerian" pitchFamily="82" charset="0"/>
              </a:rPr>
              <a:t>deductors</a:t>
            </a:r>
            <a:endParaRPr lang="en-GB" dirty="0">
              <a:latin typeface="Algerian" pitchFamily="82" charset="0"/>
            </a:endParaRPr>
          </a:p>
        </p:txBody>
      </p:sp>
      <p:graphicFrame>
        <p:nvGraphicFramePr>
          <p:cNvPr id="4" name="Diagram 3"/>
          <p:cNvGraphicFramePr/>
          <p:nvPr/>
        </p:nvGraphicFramePr>
        <p:xfrm>
          <a:off x="609600" y="1676400"/>
          <a:ext cx="80772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graphicEl>
                                              <a:dgm id="{B7732794-7AE3-4B45-9FE1-F0C3C638065B}"/>
                                            </p:graphicEl>
                                          </p:spTgt>
                                        </p:tgtEl>
                                        <p:attrNameLst>
                                          <p:attrName>style.visibility</p:attrName>
                                        </p:attrNameLst>
                                      </p:cBhvr>
                                      <p:to>
                                        <p:strVal val="visible"/>
                                      </p:to>
                                    </p:set>
                                    <p:anim calcmode="lin" valueType="num">
                                      <p:cBhvr>
                                        <p:cTn id="7" dur="500" fill="hold"/>
                                        <p:tgtEl>
                                          <p:spTgt spid="4">
                                            <p:graphicEl>
                                              <a:dgm id="{B7732794-7AE3-4B45-9FE1-F0C3C638065B}"/>
                                            </p:graphicEl>
                                          </p:spTgt>
                                        </p:tgtEl>
                                        <p:attrNameLst>
                                          <p:attrName>ppt_w</p:attrName>
                                        </p:attrNameLst>
                                      </p:cBhvr>
                                      <p:tavLst>
                                        <p:tav tm="0">
                                          <p:val>
                                            <p:fltVal val="0"/>
                                          </p:val>
                                        </p:tav>
                                        <p:tav tm="100000">
                                          <p:val>
                                            <p:strVal val="#ppt_w"/>
                                          </p:val>
                                        </p:tav>
                                      </p:tavLst>
                                    </p:anim>
                                    <p:anim calcmode="lin" valueType="num">
                                      <p:cBhvr>
                                        <p:cTn id="8" dur="500" fill="hold"/>
                                        <p:tgtEl>
                                          <p:spTgt spid="4">
                                            <p:graphicEl>
                                              <a:dgm id="{B7732794-7AE3-4B45-9FE1-F0C3C638065B}"/>
                                            </p:graphicEl>
                                          </p:spTgt>
                                        </p:tgtEl>
                                        <p:attrNameLst>
                                          <p:attrName>ppt_h</p:attrName>
                                        </p:attrNameLst>
                                      </p:cBhvr>
                                      <p:tavLst>
                                        <p:tav tm="0">
                                          <p:val>
                                            <p:fltVal val="0"/>
                                          </p:val>
                                        </p:tav>
                                        <p:tav tm="100000">
                                          <p:val>
                                            <p:strVal val="#ppt_h"/>
                                          </p:val>
                                        </p:tav>
                                      </p:tavLst>
                                    </p:anim>
                                    <p:animEffect transition="in" filter="fade">
                                      <p:cBhvr>
                                        <p:cTn id="9" dur="500"/>
                                        <p:tgtEl>
                                          <p:spTgt spid="4">
                                            <p:graphicEl>
                                              <a:dgm id="{B7732794-7AE3-4B45-9FE1-F0C3C638065B}"/>
                                            </p:graphic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4">
                                            <p:graphicEl>
                                              <a:dgm id="{64EE9779-E172-44E1-8584-1F6B73685057}"/>
                                            </p:graphicEl>
                                          </p:spTgt>
                                        </p:tgtEl>
                                        <p:attrNameLst>
                                          <p:attrName>style.visibility</p:attrName>
                                        </p:attrNameLst>
                                      </p:cBhvr>
                                      <p:to>
                                        <p:strVal val="visible"/>
                                      </p:to>
                                    </p:set>
                                    <p:anim calcmode="lin" valueType="num">
                                      <p:cBhvr>
                                        <p:cTn id="12" dur="500" fill="hold"/>
                                        <p:tgtEl>
                                          <p:spTgt spid="4">
                                            <p:graphicEl>
                                              <a:dgm id="{64EE9779-E172-44E1-8584-1F6B73685057}"/>
                                            </p:graphicEl>
                                          </p:spTgt>
                                        </p:tgtEl>
                                        <p:attrNameLst>
                                          <p:attrName>ppt_w</p:attrName>
                                        </p:attrNameLst>
                                      </p:cBhvr>
                                      <p:tavLst>
                                        <p:tav tm="0">
                                          <p:val>
                                            <p:fltVal val="0"/>
                                          </p:val>
                                        </p:tav>
                                        <p:tav tm="100000">
                                          <p:val>
                                            <p:strVal val="#ppt_w"/>
                                          </p:val>
                                        </p:tav>
                                      </p:tavLst>
                                    </p:anim>
                                    <p:anim calcmode="lin" valueType="num">
                                      <p:cBhvr>
                                        <p:cTn id="13" dur="500" fill="hold"/>
                                        <p:tgtEl>
                                          <p:spTgt spid="4">
                                            <p:graphicEl>
                                              <a:dgm id="{64EE9779-E172-44E1-8584-1F6B73685057}"/>
                                            </p:graphicEl>
                                          </p:spTgt>
                                        </p:tgtEl>
                                        <p:attrNameLst>
                                          <p:attrName>ppt_h</p:attrName>
                                        </p:attrNameLst>
                                      </p:cBhvr>
                                      <p:tavLst>
                                        <p:tav tm="0">
                                          <p:val>
                                            <p:fltVal val="0"/>
                                          </p:val>
                                        </p:tav>
                                        <p:tav tm="100000">
                                          <p:val>
                                            <p:strVal val="#ppt_h"/>
                                          </p:val>
                                        </p:tav>
                                      </p:tavLst>
                                    </p:anim>
                                    <p:animEffect transition="in" filter="fade">
                                      <p:cBhvr>
                                        <p:cTn id="14" dur="500"/>
                                        <p:tgtEl>
                                          <p:spTgt spid="4">
                                            <p:graphicEl>
                                              <a:dgm id="{64EE9779-E172-44E1-8584-1F6B73685057}"/>
                                            </p:graphic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4">
                                            <p:graphicEl>
                                              <a:dgm id="{26D656A5-3CBA-400D-AEBF-735959B85885}"/>
                                            </p:graphicEl>
                                          </p:spTgt>
                                        </p:tgtEl>
                                        <p:attrNameLst>
                                          <p:attrName>style.visibility</p:attrName>
                                        </p:attrNameLst>
                                      </p:cBhvr>
                                      <p:to>
                                        <p:strVal val="visible"/>
                                      </p:to>
                                    </p:set>
                                    <p:anim calcmode="lin" valueType="num">
                                      <p:cBhvr>
                                        <p:cTn id="19" dur="500" fill="hold"/>
                                        <p:tgtEl>
                                          <p:spTgt spid="4">
                                            <p:graphicEl>
                                              <a:dgm id="{26D656A5-3CBA-400D-AEBF-735959B85885}"/>
                                            </p:graphicEl>
                                          </p:spTgt>
                                        </p:tgtEl>
                                        <p:attrNameLst>
                                          <p:attrName>ppt_w</p:attrName>
                                        </p:attrNameLst>
                                      </p:cBhvr>
                                      <p:tavLst>
                                        <p:tav tm="0">
                                          <p:val>
                                            <p:fltVal val="0"/>
                                          </p:val>
                                        </p:tav>
                                        <p:tav tm="100000">
                                          <p:val>
                                            <p:strVal val="#ppt_w"/>
                                          </p:val>
                                        </p:tav>
                                      </p:tavLst>
                                    </p:anim>
                                    <p:anim calcmode="lin" valueType="num">
                                      <p:cBhvr>
                                        <p:cTn id="20" dur="500" fill="hold"/>
                                        <p:tgtEl>
                                          <p:spTgt spid="4">
                                            <p:graphicEl>
                                              <a:dgm id="{26D656A5-3CBA-400D-AEBF-735959B85885}"/>
                                            </p:graphicEl>
                                          </p:spTgt>
                                        </p:tgtEl>
                                        <p:attrNameLst>
                                          <p:attrName>ppt_h</p:attrName>
                                        </p:attrNameLst>
                                      </p:cBhvr>
                                      <p:tavLst>
                                        <p:tav tm="0">
                                          <p:val>
                                            <p:fltVal val="0"/>
                                          </p:val>
                                        </p:tav>
                                        <p:tav tm="100000">
                                          <p:val>
                                            <p:strVal val="#ppt_h"/>
                                          </p:val>
                                        </p:tav>
                                      </p:tavLst>
                                    </p:anim>
                                    <p:animEffect transition="in" filter="fade">
                                      <p:cBhvr>
                                        <p:cTn id="21" dur="500"/>
                                        <p:tgtEl>
                                          <p:spTgt spid="4">
                                            <p:graphicEl>
                                              <a:dgm id="{26D656A5-3CBA-400D-AEBF-735959B85885}"/>
                                            </p:graphicEl>
                                          </p:spTgt>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4">
                                            <p:graphicEl>
                                              <a:dgm id="{189AE07C-7827-4529-8B0E-CBC6190F74B4}"/>
                                            </p:graphicEl>
                                          </p:spTgt>
                                        </p:tgtEl>
                                        <p:attrNameLst>
                                          <p:attrName>style.visibility</p:attrName>
                                        </p:attrNameLst>
                                      </p:cBhvr>
                                      <p:to>
                                        <p:strVal val="visible"/>
                                      </p:to>
                                    </p:set>
                                    <p:anim calcmode="lin" valueType="num">
                                      <p:cBhvr>
                                        <p:cTn id="24" dur="500" fill="hold"/>
                                        <p:tgtEl>
                                          <p:spTgt spid="4">
                                            <p:graphicEl>
                                              <a:dgm id="{189AE07C-7827-4529-8B0E-CBC6190F74B4}"/>
                                            </p:graphicEl>
                                          </p:spTgt>
                                        </p:tgtEl>
                                        <p:attrNameLst>
                                          <p:attrName>ppt_w</p:attrName>
                                        </p:attrNameLst>
                                      </p:cBhvr>
                                      <p:tavLst>
                                        <p:tav tm="0">
                                          <p:val>
                                            <p:fltVal val="0"/>
                                          </p:val>
                                        </p:tav>
                                        <p:tav tm="100000">
                                          <p:val>
                                            <p:strVal val="#ppt_w"/>
                                          </p:val>
                                        </p:tav>
                                      </p:tavLst>
                                    </p:anim>
                                    <p:anim calcmode="lin" valueType="num">
                                      <p:cBhvr>
                                        <p:cTn id="25" dur="500" fill="hold"/>
                                        <p:tgtEl>
                                          <p:spTgt spid="4">
                                            <p:graphicEl>
                                              <a:dgm id="{189AE07C-7827-4529-8B0E-CBC6190F74B4}"/>
                                            </p:graphicEl>
                                          </p:spTgt>
                                        </p:tgtEl>
                                        <p:attrNameLst>
                                          <p:attrName>ppt_h</p:attrName>
                                        </p:attrNameLst>
                                      </p:cBhvr>
                                      <p:tavLst>
                                        <p:tav tm="0">
                                          <p:val>
                                            <p:fltVal val="0"/>
                                          </p:val>
                                        </p:tav>
                                        <p:tav tm="100000">
                                          <p:val>
                                            <p:strVal val="#ppt_h"/>
                                          </p:val>
                                        </p:tav>
                                      </p:tavLst>
                                    </p:anim>
                                    <p:animEffect transition="in" filter="fade">
                                      <p:cBhvr>
                                        <p:cTn id="26" dur="500"/>
                                        <p:tgtEl>
                                          <p:spTgt spid="4">
                                            <p:graphicEl>
                                              <a:dgm id="{189AE07C-7827-4529-8B0E-CBC6190F74B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Algerian" pitchFamily="82" charset="0"/>
              </a:rPr>
              <a:t>Interest</a:t>
            </a:r>
            <a:endParaRPr lang="en-GB" dirty="0">
              <a:latin typeface="Algerian" pitchFamily="82" charset="0"/>
            </a:endParaRPr>
          </a:p>
        </p:txBody>
      </p:sp>
      <p:graphicFrame>
        <p:nvGraphicFramePr>
          <p:cNvPr id="4" name="Diagram 3"/>
          <p:cNvGraphicFramePr/>
          <p:nvPr/>
        </p:nvGraphicFramePr>
        <p:xfrm>
          <a:off x="609600" y="1676400"/>
          <a:ext cx="80772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graphicEl>
                                              <a:dgm id="{B7732794-7AE3-4B45-9FE1-F0C3C638065B}"/>
                                            </p:graphicEl>
                                          </p:spTgt>
                                        </p:tgtEl>
                                        <p:attrNameLst>
                                          <p:attrName>style.visibility</p:attrName>
                                        </p:attrNameLst>
                                      </p:cBhvr>
                                      <p:to>
                                        <p:strVal val="visible"/>
                                      </p:to>
                                    </p:set>
                                    <p:anim calcmode="lin" valueType="num">
                                      <p:cBhvr>
                                        <p:cTn id="7" dur="500" fill="hold"/>
                                        <p:tgtEl>
                                          <p:spTgt spid="4">
                                            <p:graphicEl>
                                              <a:dgm id="{B7732794-7AE3-4B45-9FE1-F0C3C638065B}"/>
                                            </p:graphicEl>
                                          </p:spTgt>
                                        </p:tgtEl>
                                        <p:attrNameLst>
                                          <p:attrName>ppt_w</p:attrName>
                                        </p:attrNameLst>
                                      </p:cBhvr>
                                      <p:tavLst>
                                        <p:tav tm="0">
                                          <p:val>
                                            <p:fltVal val="0"/>
                                          </p:val>
                                        </p:tav>
                                        <p:tav tm="100000">
                                          <p:val>
                                            <p:strVal val="#ppt_w"/>
                                          </p:val>
                                        </p:tav>
                                      </p:tavLst>
                                    </p:anim>
                                    <p:anim calcmode="lin" valueType="num">
                                      <p:cBhvr>
                                        <p:cTn id="8" dur="500" fill="hold"/>
                                        <p:tgtEl>
                                          <p:spTgt spid="4">
                                            <p:graphicEl>
                                              <a:dgm id="{B7732794-7AE3-4B45-9FE1-F0C3C638065B}"/>
                                            </p:graphicEl>
                                          </p:spTgt>
                                        </p:tgtEl>
                                        <p:attrNameLst>
                                          <p:attrName>ppt_h</p:attrName>
                                        </p:attrNameLst>
                                      </p:cBhvr>
                                      <p:tavLst>
                                        <p:tav tm="0">
                                          <p:val>
                                            <p:fltVal val="0"/>
                                          </p:val>
                                        </p:tav>
                                        <p:tav tm="100000">
                                          <p:val>
                                            <p:strVal val="#ppt_h"/>
                                          </p:val>
                                        </p:tav>
                                      </p:tavLst>
                                    </p:anim>
                                    <p:animEffect transition="in" filter="fade">
                                      <p:cBhvr>
                                        <p:cTn id="9" dur="500"/>
                                        <p:tgtEl>
                                          <p:spTgt spid="4">
                                            <p:graphicEl>
                                              <a:dgm id="{B7732794-7AE3-4B45-9FE1-F0C3C638065B}"/>
                                            </p:graphic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4">
                                            <p:graphicEl>
                                              <a:dgm id="{64EE9779-E172-44E1-8584-1F6B73685057}"/>
                                            </p:graphicEl>
                                          </p:spTgt>
                                        </p:tgtEl>
                                        <p:attrNameLst>
                                          <p:attrName>style.visibility</p:attrName>
                                        </p:attrNameLst>
                                      </p:cBhvr>
                                      <p:to>
                                        <p:strVal val="visible"/>
                                      </p:to>
                                    </p:set>
                                    <p:anim calcmode="lin" valueType="num">
                                      <p:cBhvr>
                                        <p:cTn id="12" dur="500" fill="hold"/>
                                        <p:tgtEl>
                                          <p:spTgt spid="4">
                                            <p:graphicEl>
                                              <a:dgm id="{64EE9779-E172-44E1-8584-1F6B73685057}"/>
                                            </p:graphicEl>
                                          </p:spTgt>
                                        </p:tgtEl>
                                        <p:attrNameLst>
                                          <p:attrName>ppt_w</p:attrName>
                                        </p:attrNameLst>
                                      </p:cBhvr>
                                      <p:tavLst>
                                        <p:tav tm="0">
                                          <p:val>
                                            <p:fltVal val="0"/>
                                          </p:val>
                                        </p:tav>
                                        <p:tav tm="100000">
                                          <p:val>
                                            <p:strVal val="#ppt_w"/>
                                          </p:val>
                                        </p:tav>
                                      </p:tavLst>
                                    </p:anim>
                                    <p:anim calcmode="lin" valueType="num">
                                      <p:cBhvr>
                                        <p:cTn id="13" dur="500" fill="hold"/>
                                        <p:tgtEl>
                                          <p:spTgt spid="4">
                                            <p:graphicEl>
                                              <a:dgm id="{64EE9779-E172-44E1-8584-1F6B73685057}"/>
                                            </p:graphicEl>
                                          </p:spTgt>
                                        </p:tgtEl>
                                        <p:attrNameLst>
                                          <p:attrName>ppt_h</p:attrName>
                                        </p:attrNameLst>
                                      </p:cBhvr>
                                      <p:tavLst>
                                        <p:tav tm="0">
                                          <p:val>
                                            <p:fltVal val="0"/>
                                          </p:val>
                                        </p:tav>
                                        <p:tav tm="100000">
                                          <p:val>
                                            <p:strVal val="#ppt_h"/>
                                          </p:val>
                                        </p:tav>
                                      </p:tavLst>
                                    </p:anim>
                                    <p:animEffect transition="in" filter="fade">
                                      <p:cBhvr>
                                        <p:cTn id="14" dur="500"/>
                                        <p:tgtEl>
                                          <p:spTgt spid="4">
                                            <p:graphicEl>
                                              <a:dgm id="{64EE9779-E172-44E1-8584-1F6B73685057}"/>
                                            </p:graphic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4">
                                            <p:graphicEl>
                                              <a:dgm id="{26D656A5-3CBA-400D-AEBF-735959B85885}"/>
                                            </p:graphicEl>
                                          </p:spTgt>
                                        </p:tgtEl>
                                        <p:attrNameLst>
                                          <p:attrName>style.visibility</p:attrName>
                                        </p:attrNameLst>
                                      </p:cBhvr>
                                      <p:to>
                                        <p:strVal val="visible"/>
                                      </p:to>
                                    </p:set>
                                    <p:anim calcmode="lin" valueType="num">
                                      <p:cBhvr>
                                        <p:cTn id="19" dur="500" fill="hold"/>
                                        <p:tgtEl>
                                          <p:spTgt spid="4">
                                            <p:graphicEl>
                                              <a:dgm id="{26D656A5-3CBA-400D-AEBF-735959B85885}"/>
                                            </p:graphicEl>
                                          </p:spTgt>
                                        </p:tgtEl>
                                        <p:attrNameLst>
                                          <p:attrName>ppt_w</p:attrName>
                                        </p:attrNameLst>
                                      </p:cBhvr>
                                      <p:tavLst>
                                        <p:tav tm="0">
                                          <p:val>
                                            <p:fltVal val="0"/>
                                          </p:val>
                                        </p:tav>
                                        <p:tav tm="100000">
                                          <p:val>
                                            <p:strVal val="#ppt_w"/>
                                          </p:val>
                                        </p:tav>
                                      </p:tavLst>
                                    </p:anim>
                                    <p:anim calcmode="lin" valueType="num">
                                      <p:cBhvr>
                                        <p:cTn id="20" dur="500" fill="hold"/>
                                        <p:tgtEl>
                                          <p:spTgt spid="4">
                                            <p:graphicEl>
                                              <a:dgm id="{26D656A5-3CBA-400D-AEBF-735959B85885}"/>
                                            </p:graphicEl>
                                          </p:spTgt>
                                        </p:tgtEl>
                                        <p:attrNameLst>
                                          <p:attrName>ppt_h</p:attrName>
                                        </p:attrNameLst>
                                      </p:cBhvr>
                                      <p:tavLst>
                                        <p:tav tm="0">
                                          <p:val>
                                            <p:fltVal val="0"/>
                                          </p:val>
                                        </p:tav>
                                        <p:tav tm="100000">
                                          <p:val>
                                            <p:strVal val="#ppt_h"/>
                                          </p:val>
                                        </p:tav>
                                      </p:tavLst>
                                    </p:anim>
                                    <p:animEffect transition="in" filter="fade">
                                      <p:cBhvr>
                                        <p:cTn id="21" dur="500"/>
                                        <p:tgtEl>
                                          <p:spTgt spid="4">
                                            <p:graphicEl>
                                              <a:dgm id="{26D656A5-3CBA-400D-AEBF-735959B85885}"/>
                                            </p:graphicEl>
                                          </p:spTgt>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4">
                                            <p:graphicEl>
                                              <a:dgm id="{189AE07C-7827-4529-8B0E-CBC6190F74B4}"/>
                                            </p:graphicEl>
                                          </p:spTgt>
                                        </p:tgtEl>
                                        <p:attrNameLst>
                                          <p:attrName>style.visibility</p:attrName>
                                        </p:attrNameLst>
                                      </p:cBhvr>
                                      <p:to>
                                        <p:strVal val="visible"/>
                                      </p:to>
                                    </p:set>
                                    <p:anim calcmode="lin" valueType="num">
                                      <p:cBhvr>
                                        <p:cTn id="24" dur="500" fill="hold"/>
                                        <p:tgtEl>
                                          <p:spTgt spid="4">
                                            <p:graphicEl>
                                              <a:dgm id="{189AE07C-7827-4529-8B0E-CBC6190F74B4}"/>
                                            </p:graphicEl>
                                          </p:spTgt>
                                        </p:tgtEl>
                                        <p:attrNameLst>
                                          <p:attrName>ppt_w</p:attrName>
                                        </p:attrNameLst>
                                      </p:cBhvr>
                                      <p:tavLst>
                                        <p:tav tm="0">
                                          <p:val>
                                            <p:fltVal val="0"/>
                                          </p:val>
                                        </p:tav>
                                        <p:tav tm="100000">
                                          <p:val>
                                            <p:strVal val="#ppt_w"/>
                                          </p:val>
                                        </p:tav>
                                      </p:tavLst>
                                    </p:anim>
                                    <p:anim calcmode="lin" valueType="num">
                                      <p:cBhvr>
                                        <p:cTn id="25" dur="500" fill="hold"/>
                                        <p:tgtEl>
                                          <p:spTgt spid="4">
                                            <p:graphicEl>
                                              <a:dgm id="{189AE07C-7827-4529-8B0E-CBC6190F74B4}"/>
                                            </p:graphicEl>
                                          </p:spTgt>
                                        </p:tgtEl>
                                        <p:attrNameLst>
                                          <p:attrName>ppt_h</p:attrName>
                                        </p:attrNameLst>
                                      </p:cBhvr>
                                      <p:tavLst>
                                        <p:tav tm="0">
                                          <p:val>
                                            <p:fltVal val="0"/>
                                          </p:val>
                                        </p:tav>
                                        <p:tav tm="100000">
                                          <p:val>
                                            <p:strVal val="#ppt_h"/>
                                          </p:val>
                                        </p:tav>
                                      </p:tavLst>
                                    </p:anim>
                                    <p:animEffect transition="in" filter="fade">
                                      <p:cBhvr>
                                        <p:cTn id="26" dur="500"/>
                                        <p:tgtEl>
                                          <p:spTgt spid="4">
                                            <p:graphicEl>
                                              <a:dgm id="{189AE07C-7827-4529-8B0E-CBC6190F74B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err="1">
                <a:latin typeface="Algerian" pitchFamily="82" charset="0"/>
              </a:rPr>
              <a:t>Tds</a:t>
            </a:r>
            <a:r>
              <a:rPr lang="en-US" sz="3800" dirty="0">
                <a:latin typeface="Algerian" pitchFamily="82" charset="0"/>
              </a:rPr>
              <a:t> return </a:t>
            </a:r>
            <a:r>
              <a:rPr lang="en-US" sz="3800" dirty="0" err="1">
                <a:latin typeface="Algerian" pitchFamily="82" charset="0"/>
              </a:rPr>
              <a:t>fORMS</a:t>
            </a:r>
            <a:endParaRPr lang="en-IN" sz="3800" dirty="0">
              <a:latin typeface="Algerian" pitchFamily="82" charset="0"/>
            </a:endParaRPr>
          </a:p>
        </p:txBody>
      </p:sp>
      <p:sp>
        <p:nvSpPr>
          <p:cNvPr id="3" name="Content Placeholder 2"/>
          <p:cNvSpPr>
            <a:spLocks noGrp="1"/>
          </p:cNvSpPr>
          <p:nvPr>
            <p:ph idx="1"/>
          </p:nvPr>
        </p:nvSpPr>
        <p:spPr>
          <a:xfrm>
            <a:off x="457200" y="1600200"/>
            <a:ext cx="8686800" cy="4525963"/>
          </a:xfrm>
        </p:spPr>
        <p:txBody>
          <a:bodyPr>
            <a:normAutofit/>
          </a:bodyPr>
          <a:lstStyle/>
          <a:p>
            <a:pPr>
              <a:defRPr/>
            </a:pPr>
            <a:endParaRPr lang="en-IN" sz="2300" dirty="0">
              <a:solidFill>
                <a:schemeClr val="tx1"/>
              </a:solidFill>
              <a:latin typeface="Cambria" pitchFamily="18" charset="0"/>
              <a:ea typeface="Segoe UI" pitchFamily="34" charset="0"/>
              <a:cs typeface="Segoe UI" pitchFamily="34" charset="0"/>
            </a:endParaRPr>
          </a:p>
          <a:p>
            <a:pPr>
              <a:defRPr/>
            </a:pPr>
            <a:r>
              <a:rPr lang="en-IN" sz="2300" dirty="0">
                <a:solidFill>
                  <a:schemeClr val="tx1"/>
                </a:solidFill>
                <a:latin typeface="Cambria" pitchFamily="18" charset="0"/>
                <a:ea typeface="Segoe UI" pitchFamily="34" charset="0"/>
                <a:cs typeface="Segoe UI" pitchFamily="34" charset="0"/>
              </a:rPr>
              <a:t> 24Q –</a:t>
            </a:r>
            <a:r>
              <a:rPr lang="en-US" sz="2300" dirty="0">
                <a:solidFill>
                  <a:schemeClr val="tx1"/>
                </a:solidFill>
                <a:latin typeface="Cambria" pitchFamily="18" charset="0"/>
                <a:ea typeface="Segoe UI" pitchFamily="34" charset="0"/>
                <a:cs typeface="Segoe UI" pitchFamily="34" charset="0"/>
              </a:rPr>
              <a:t> For salaries.</a:t>
            </a:r>
            <a:r>
              <a:rPr lang="en-IN" sz="2300" dirty="0">
                <a:solidFill>
                  <a:schemeClr val="tx1"/>
                </a:solidFill>
                <a:latin typeface="Cambria" pitchFamily="18" charset="0"/>
                <a:ea typeface="Segoe UI" pitchFamily="34" charset="0"/>
                <a:cs typeface="Segoe UI" pitchFamily="34" charset="0"/>
              </a:rPr>
              <a:t> 	</a:t>
            </a:r>
            <a:br>
              <a:rPr lang="en-IN" sz="2300" dirty="0">
                <a:solidFill>
                  <a:schemeClr val="tx1"/>
                </a:solidFill>
                <a:latin typeface="Cambria" pitchFamily="18" charset="0"/>
                <a:ea typeface="Segoe UI" pitchFamily="34" charset="0"/>
                <a:cs typeface="Segoe UI" pitchFamily="34" charset="0"/>
              </a:rPr>
            </a:br>
            <a:endParaRPr lang="en-IN" sz="2300" dirty="0">
              <a:solidFill>
                <a:schemeClr val="tx1"/>
              </a:solidFill>
              <a:latin typeface="Cambria" pitchFamily="18" charset="0"/>
              <a:ea typeface="Segoe UI" pitchFamily="34" charset="0"/>
              <a:cs typeface="Segoe UI" pitchFamily="34" charset="0"/>
            </a:endParaRPr>
          </a:p>
          <a:p>
            <a:pPr>
              <a:defRPr/>
            </a:pPr>
            <a:r>
              <a:rPr lang="en-IN" sz="2300" dirty="0">
                <a:solidFill>
                  <a:schemeClr val="tx1"/>
                </a:solidFill>
                <a:latin typeface="Cambria" pitchFamily="18" charset="0"/>
                <a:ea typeface="Segoe UI" pitchFamily="34" charset="0"/>
                <a:cs typeface="Segoe UI" pitchFamily="34" charset="0"/>
              </a:rPr>
              <a:t> 26Q – All Other Cases</a:t>
            </a:r>
            <a:br>
              <a:rPr lang="en-IN" sz="2300" dirty="0">
                <a:solidFill>
                  <a:schemeClr val="tx1"/>
                </a:solidFill>
                <a:latin typeface="Cambria" pitchFamily="18" charset="0"/>
                <a:ea typeface="Segoe UI" pitchFamily="34" charset="0"/>
                <a:cs typeface="Segoe UI" pitchFamily="34" charset="0"/>
              </a:rPr>
            </a:br>
            <a:endParaRPr lang="en-IN" sz="2300" dirty="0">
              <a:solidFill>
                <a:schemeClr val="tx1"/>
              </a:solidFill>
              <a:latin typeface="Cambria" pitchFamily="18" charset="0"/>
              <a:ea typeface="Segoe UI" pitchFamily="34" charset="0"/>
              <a:cs typeface="Segoe UI" pitchFamily="34" charset="0"/>
            </a:endParaRPr>
          </a:p>
          <a:p>
            <a:pPr>
              <a:defRPr/>
            </a:pPr>
            <a:r>
              <a:rPr lang="en-IN" sz="2300" dirty="0">
                <a:solidFill>
                  <a:schemeClr val="tx1"/>
                </a:solidFill>
                <a:latin typeface="Cambria" pitchFamily="18" charset="0"/>
                <a:ea typeface="Segoe UI" pitchFamily="34" charset="0"/>
                <a:cs typeface="Segoe UI" pitchFamily="34" charset="0"/>
              </a:rPr>
              <a:t> 27Q – For Non Resident D</a:t>
            </a:r>
            <a:r>
              <a:rPr lang="en-US" sz="2300" dirty="0" err="1">
                <a:solidFill>
                  <a:schemeClr val="tx1"/>
                </a:solidFill>
                <a:latin typeface="Cambria" pitchFamily="18" charset="0"/>
                <a:ea typeface="Segoe UI" pitchFamily="34" charset="0"/>
                <a:cs typeface="Segoe UI" pitchFamily="34" charset="0"/>
              </a:rPr>
              <a:t>eductee</a:t>
            </a:r>
            <a:br>
              <a:rPr lang="en-US" sz="2300" dirty="0">
                <a:solidFill>
                  <a:schemeClr val="tx1"/>
                </a:solidFill>
                <a:latin typeface="Cambria" pitchFamily="18" charset="0"/>
                <a:ea typeface="Segoe UI" pitchFamily="34" charset="0"/>
                <a:cs typeface="Segoe UI" pitchFamily="34" charset="0"/>
              </a:rPr>
            </a:br>
            <a:endParaRPr lang="en-IN" sz="2300" dirty="0">
              <a:solidFill>
                <a:schemeClr val="tx1"/>
              </a:solidFill>
              <a:latin typeface="Cambria" pitchFamily="18" charset="0"/>
              <a:ea typeface="Segoe UI" pitchFamily="34" charset="0"/>
              <a:cs typeface="Segoe UI" pitchFamily="34" charset="0"/>
            </a:endParaRPr>
          </a:p>
          <a:p>
            <a:pPr>
              <a:defRPr/>
            </a:pPr>
            <a:r>
              <a:rPr lang="en-IN" sz="2300" dirty="0">
                <a:solidFill>
                  <a:schemeClr val="tx1"/>
                </a:solidFill>
                <a:latin typeface="Cambria" pitchFamily="18" charset="0"/>
                <a:ea typeface="Segoe UI" pitchFamily="34" charset="0"/>
                <a:cs typeface="Segoe UI" pitchFamily="34" charset="0"/>
              </a:rPr>
              <a:t> 27EQ – Tax Collected at Source</a:t>
            </a:r>
          </a:p>
          <a:p>
            <a:pPr>
              <a:defRPr/>
            </a:pPr>
            <a:endParaRPr lang="en-IN" sz="2300" dirty="0">
              <a:solidFill>
                <a:schemeClr val="tx1"/>
              </a:solidFill>
              <a:latin typeface="Cambria" pitchFamily="18" charset="0"/>
              <a:ea typeface="Segoe UI" pitchFamily="34" charset="0"/>
              <a:cs typeface="Segoe UI" pitchFamily="34" charset="0"/>
            </a:endParaRPr>
          </a:p>
          <a:p>
            <a:pPr>
              <a:defRPr/>
            </a:pPr>
            <a:endParaRPr lang="en-IN" sz="2300" dirty="0">
              <a:solidFill>
                <a:schemeClr val="tx1"/>
              </a:solidFill>
              <a:latin typeface="Cambria" pitchFamily="18" charset="0"/>
              <a:ea typeface="Segoe UI" pitchFamily="34" charset="0"/>
              <a:cs typeface="Segoe UI" pitchFamily="34" charset="0"/>
            </a:endParaRPr>
          </a:p>
        </p:txBody>
      </p:sp>
    </p:spTree>
    <p:extLst>
      <p:ext uri="{BB962C8B-B14F-4D97-AF65-F5344CB8AC3E}">
        <p14:creationId xmlns:p14="http://schemas.microsoft.com/office/powerpoint/2010/main" val="2588623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800" dirty="0">
                <a:latin typeface="Algerian" pitchFamily="82" charset="0"/>
              </a:rPr>
              <a:t>DUE DATE FOR FILING TDS &amp; TCs RETURNS</a:t>
            </a:r>
            <a:endParaRPr lang="en-IN" sz="3800" dirty="0">
              <a:latin typeface="Algerian" pitchFamily="82" charset="0"/>
            </a:endParaRPr>
          </a:p>
        </p:txBody>
      </p:sp>
      <p:graphicFrame>
        <p:nvGraphicFramePr>
          <p:cNvPr id="4" name="Table 3"/>
          <p:cNvGraphicFramePr>
            <a:graphicFrameLocks noGrp="1"/>
          </p:cNvGraphicFramePr>
          <p:nvPr/>
        </p:nvGraphicFramePr>
        <p:xfrm>
          <a:off x="533400" y="1752600"/>
          <a:ext cx="7391400" cy="4434920"/>
        </p:xfrm>
        <a:graphic>
          <a:graphicData uri="http://schemas.openxmlformats.org/drawingml/2006/table">
            <a:tbl>
              <a:tblPr firstRow="1" bandRow="1">
                <a:tableStyleId>{9D7B26C5-4107-4FEC-AEDC-1716B250A1EF}</a:tableStyleId>
              </a:tblPr>
              <a:tblGrid>
                <a:gridCol w="2463800">
                  <a:extLst>
                    <a:ext uri="{9D8B030D-6E8A-4147-A177-3AD203B41FA5}">
                      <a16:colId xmlns:a16="http://schemas.microsoft.com/office/drawing/2014/main" val="20000"/>
                    </a:ext>
                  </a:extLst>
                </a:gridCol>
                <a:gridCol w="2463800">
                  <a:extLst>
                    <a:ext uri="{9D8B030D-6E8A-4147-A177-3AD203B41FA5}">
                      <a16:colId xmlns:a16="http://schemas.microsoft.com/office/drawing/2014/main" val="20001"/>
                    </a:ext>
                  </a:extLst>
                </a:gridCol>
                <a:gridCol w="2463800">
                  <a:extLst>
                    <a:ext uri="{9D8B030D-6E8A-4147-A177-3AD203B41FA5}">
                      <a16:colId xmlns:a16="http://schemas.microsoft.com/office/drawing/2014/main" val="20002"/>
                    </a:ext>
                  </a:extLst>
                </a:gridCol>
              </a:tblGrid>
              <a:tr h="822976">
                <a:tc>
                  <a:txBody>
                    <a:bodyPr/>
                    <a:lstStyle/>
                    <a:p>
                      <a:pPr algn="ctr"/>
                      <a:r>
                        <a:rPr lang="en-IN" sz="2300" dirty="0"/>
                        <a:t>Quarter</a:t>
                      </a:r>
                    </a:p>
                    <a:p>
                      <a:pPr algn="ctr"/>
                      <a:r>
                        <a:rPr lang="en-IN" sz="2300" dirty="0"/>
                        <a:t>ending</a:t>
                      </a:r>
                    </a:p>
                  </a:txBody>
                  <a:tcPr marT="45728" marB="45728"/>
                </a:tc>
                <a:tc>
                  <a:txBody>
                    <a:bodyPr/>
                    <a:lstStyle/>
                    <a:p>
                      <a:pPr algn="ctr"/>
                      <a:r>
                        <a:rPr lang="en-IN" sz="2300" dirty="0"/>
                        <a:t>TDS Return</a:t>
                      </a:r>
                      <a:br>
                        <a:rPr lang="en-IN" sz="2300" dirty="0"/>
                      </a:br>
                      <a:r>
                        <a:rPr lang="en-IN" sz="2300" dirty="0"/>
                        <a:t>Due</a:t>
                      </a:r>
                      <a:r>
                        <a:rPr lang="en-IN" sz="2300" baseline="0" dirty="0"/>
                        <a:t> Date</a:t>
                      </a:r>
                      <a:endParaRPr lang="en-IN" sz="2300" dirty="0"/>
                    </a:p>
                  </a:txBody>
                  <a:tcPr marT="45728" marB="45728"/>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2300" dirty="0"/>
                        <a:t>TCS Return</a:t>
                      </a:r>
                      <a:br>
                        <a:rPr lang="en-IN" sz="2300" dirty="0"/>
                      </a:br>
                      <a:r>
                        <a:rPr lang="en-IN" sz="2300" dirty="0"/>
                        <a:t>Due</a:t>
                      </a:r>
                      <a:r>
                        <a:rPr lang="en-IN" sz="2300" baseline="0" dirty="0"/>
                        <a:t> Date</a:t>
                      </a:r>
                      <a:endParaRPr lang="en-IN" sz="2300" dirty="0"/>
                    </a:p>
                    <a:p>
                      <a:pPr algn="ctr"/>
                      <a:endParaRPr lang="en-IN" sz="2300" dirty="0"/>
                    </a:p>
                  </a:txBody>
                  <a:tcPr marT="45728" marB="45728"/>
                </a:tc>
                <a:extLst>
                  <a:ext uri="{0D108BD9-81ED-4DB2-BD59-A6C34878D82A}">
                    <a16:rowId xmlns:a16="http://schemas.microsoft.com/office/drawing/2014/main" val="10000"/>
                  </a:ext>
                </a:extLst>
              </a:tr>
              <a:tr h="822976">
                <a:tc>
                  <a:txBody>
                    <a:bodyPr/>
                    <a:lstStyle/>
                    <a:p>
                      <a:pPr algn="ctr"/>
                      <a:r>
                        <a:rPr lang="en-IN" sz="2300" dirty="0"/>
                        <a:t>30</a:t>
                      </a:r>
                      <a:r>
                        <a:rPr lang="en-IN" sz="2300" baseline="30000" dirty="0"/>
                        <a:t>th</a:t>
                      </a:r>
                      <a:r>
                        <a:rPr lang="en-IN" sz="2300" baseline="0" dirty="0"/>
                        <a:t> Jun</a:t>
                      </a:r>
                      <a:endParaRPr lang="en-IN" sz="2300" dirty="0">
                        <a:solidFill>
                          <a:schemeClr val="bg1"/>
                        </a:solidFill>
                      </a:endParaRPr>
                    </a:p>
                  </a:txBody>
                  <a:tcPr marT="45728" marB="45728"/>
                </a:tc>
                <a:tc>
                  <a:txBody>
                    <a:bodyPr/>
                    <a:lstStyle/>
                    <a:p>
                      <a:pPr algn="ctr"/>
                      <a:r>
                        <a:rPr lang="en-IN" sz="2300" dirty="0"/>
                        <a:t>31</a:t>
                      </a:r>
                      <a:r>
                        <a:rPr lang="en-IN" sz="2300" baseline="30000" dirty="0"/>
                        <a:t>st</a:t>
                      </a:r>
                      <a:r>
                        <a:rPr lang="en-IN" sz="2300" baseline="0" dirty="0"/>
                        <a:t> Jul</a:t>
                      </a:r>
                      <a:endParaRPr lang="en-IN" sz="2300" dirty="0">
                        <a:solidFill>
                          <a:schemeClr val="bg1"/>
                        </a:solidFill>
                      </a:endParaRPr>
                    </a:p>
                  </a:txBody>
                  <a:tcPr marT="45728" marB="45728"/>
                </a:tc>
                <a:tc>
                  <a:txBody>
                    <a:bodyPr/>
                    <a:lstStyle/>
                    <a:p>
                      <a:pPr algn="ctr"/>
                      <a:r>
                        <a:rPr lang="en-IN" sz="2300" dirty="0"/>
                        <a:t>15</a:t>
                      </a:r>
                      <a:r>
                        <a:rPr lang="en-IN" sz="2300" baseline="30000" dirty="0"/>
                        <a:t>th</a:t>
                      </a:r>
                      <a:r>
                        <a:rPr lang="en-IN" sz="2300" dirty="0"/>
                        <a:t> </a:t>
                      </a:r>
                      <a:r>
                        <a:rPr lang="en-IN" sz="2300" baseline="0" dirty="0"/>
                        <a:t>Jul</a:t>
                      </a:r>
                      <a:endParaRPr lang="en-IN" sz="2300" dirty="0">
                        <a:solidFill>
                          <a:schemeClr val="bg1"/>
                        </a:solidFill>
                      </a:endParaRPr>
                    </a:p>
                  </a:txBody>
                  <a:tcPr marT="45728" marB="45728"/>
                </a:tc>
                <a:extLst>
                  <a:ext uri="{0D108BD9-81ED-4DB2-BD59-A6C34878D82A}">
                    <a16:rowId xmlns:a16="http://schemas.microsoft.com/office/drawing/2014/main" val="10001"/>
                  </a:ext>
                </a:extLst>
              </a:tr>
              <a:tr h="822976">
                <a:tc>
                  <a:txBody>
                    <a:bodyPr/>
                    <a:lstStyle/>
                    <a:p>
                      <a:pPr algn="ctr"/>
                      <a:r>
                        <a:rPr lang="en-IN" sz="2300" dirty="0"/>
                        <a:t>30</a:t>
                      </a:r>
                      <a:r>
                        <a:rPr lang="en-IN" sz="2300" baseline="30000" dirty="0"/>
                        <a:t>th</a:t>
                      </a:r>
                      <a:r>
                        <a:rPr lang="en-IN" sz="2300" dirty="0"/>
                        <a:t> Sep</a:t>
                      </a:r>
                      <a:endParaRPr lang="en-IN" sz="2300" dirty="0">
                        <a:solidFill>
                          <a:schemeClr val="bg1"/>
                        </a:solidFill>
                      </a:endParaRPr>
                    </a:p>
                  </a:txBody>
                  <a:tcPr marT="45728" marB="45728"/>
                </a:tc>
                <a:tc>
                  <a:txBody>
                    <a:bodyPr/>
                    <a:lstStyle/>
                    <a:p>
                      <a:pPr algn="ctr"/>
                      <a:r>
                        <a:rPr lang="en-IN" sz="2300" dirty="0"/>
                        <a:t>31</a:t>
                      </a:r>
                      <a:r>
                        <a:rPr lang="en-IN" sz="2300" baseline="30000" dirty="0"/>
                        <a:t>st</a:t>
                      </a:r>
                      <a:r>
                        <a:rPr lang="en-IN" sz="2300" dirty="0"/>
                        <a:t> Oct</a:t>
                      </a:r>
                      <a:endParaRPr lang="en-IN" sz="2300" dirty="0">
                        <a:solidFill>
                          <a:schemeClr val="bg1"/>
                        </a:solidFill>
                      </a:endParaRPr>
                    </a:p>
                  </a:txBody>
                  <a:tcPr marT="45728" marB="45728"/>
                </a:tc>
                <a:tc>
                  <a:txBody>
                    <a:bodyPr/>
                    <a:lstStyle/>
                    <a:p>
                      <a:pPr algn="ctr"/>
                      <a:r>
                        <a:rPr lang="en-IN" sz="2300" dirty="0"/>
                        <a:t>15</a:t>
                      </a:r>
                      <a:r>
                        <a:rPr lang="en-IN" sz="2300" baseline="30000" dirty="0"/>
                        <a:t>th</a:t>
                      </a:r>
                      <a:r>
                        <a:rPr lang="en-IN" sz="2300" dirty="0"/>
                        <a:t> Oct</a:t>
                      </a:r>
                      <a:endParaRPr lang="en-IN" sz="2300" dirty="0">
                        <a:solidFill>
                          <a:schemeClr val="bg1"/>
                        </a:solidFill>
                      </a:endParaRPr>
                    </a:p>
                  </a:txBody>
                  <a:tcPr marT="45728" marB="45728"/>
                </a:tc>
                <a:extLst>
                  <a:ext uri="{0D108BD9-81ED-4DB2-BD59-A6C34878D82A}">
                    <a16:rowId xmlns:a16="http://schemas.microsoft.com/office/drawing/2014/main" val="10002"/>
                  </a:ext>
                </a:extLst>
              </a:tr>
              <a:tr h="822976">
                <a:tc>
                  <a:txBody>
                    <a:bodyPr/>
                    <a:lstStyle/>
                    <a:p>
                      <a:pPr algn="ctr"/>
                      <a:r>
                        <a:rPr lang="en-IN" sz="2300" dirty="0"/>
                        <a:t>31</a:t>
                      </a:r>
                      <a:r>
                        <a:rPr lang="en-IN" sz="2300" baseline="30000" dirty="0"/>
                        <a:t>st</a:t>
                      </a:r>
                      <a:r>
                        <a:rPr lang="en-IN" sz="2300" dirty="0"/>
                        <a:t> Dec</a:t>
                      </a:r>
                      <a:endParaRPr lang="en-IN" sz="2300" dirty="0">
                        <a:solidFill>
                          <a:schemeClr val="bg1"/>
                        </a:solidFill>
                      </a:endParaRPr>
                    </a:p>
                  </a:txBody>
                  <a:tcPr marT="45728" marB="45728"/>
                </a:tc>
                <a:tc>
                  <a:txBody>
                    <a:bodyPr/>
                    <a:lstStyle/>
                    <a:p>
                      <a:pPr algn="ctr"/>
                      <a:r>
                        <a:rPr lang="en-IN" sz="2300" dirty="0"/>
                        <a:t>31</a:t>
                      </a:r>
                      <a:r>
                        <a:rPr lang="en-IN" sz="2300" baseline="30000" dirty="0"/>
                        <a:t>st</a:t>
                      </a:r>
                      <a:r>
                        <a:rPr lang="en-IN" sz="2300" dirty="0"/>
                        <a:t> Jan</a:t>
                      </a:r>
                      <a:endParaRPr lang="en-IN" sz="2300" dirty="0">
                        <a:solidFill>
                          <a:schemeClr val="bg1"/>
                        </a:solidFill>
                      </a:endParaRPr>
                    </a:p>
                  </a:txBody>
                  <a:tcPr marT="45728" marB="45728"/>
                </a:tc>
                <a:tc>
                  <a:txBody>
                    <a:bodyPr/>
                    <a:lstStyle/>
                    <a:p>
                      <a:pPr algn="ctr"/>
                      <a:r>
                        <a:rPr lang="en-IN" sz="2300" dirty="0"/>
                        <a:t>15</a:t>
                      </a:r>
                      <a:r>
                        <a:rPr lang="en-IN" sz="2300" baseline="30000" dirty="0"/>
                        <a:t>th</a:t>
                      </a:r>
                      <a:r>
                        <a:rPr lang="en-IN" sz="2300" dirty="0"/>
                        <a:t> Jan</a:t>
                      </a:r>
                      <a:endParaRPr lang="en-IN" sz="2300" dirty="0">
                        <a:solidFill>
                          <a:schemeClr val="bg1"/>
                        </a:solidFill>
                      </a:endParaRPr>
                    </a:p>
                  </a:txBody>
                  <a:tcPr marT="45728" marB="45728"/>
                </a:tc>
                <a:extLst>
                  <a:ext uri="{0D108BD9-81ED-4DB2-BD59-A6C34878D82A}">
                    <a16:rowId xmlns:a16="http://schemas.microsoft.com/office/drawing/2014/main" val="10003"/>
                  </a:ext>
                </a:extLst>
              </a:tr>
              <a:tr h="822976">
                <a:tc>
                  <a:txBody>
                    <a:bodyPr/>
                    <a:lstStyle/>
                    <a:p>
                      <a:pPr algn="ctr"/>
                      <a:r>
                        <a:rPr lang="en-IN" sz="2300" dirty="0"/>
                        <a:t>31</a:t>
                      </a:r>
                      <a:r>
                        <a:rPr lang="en-IN" sz="2300" baseline="30000" dirty="0"/>
                        <a:t>st</a:t>
                      </a:r>
                      <a:r>
                        <a:rPr lang="en-IN" sz="2300" dirty="0"/>
                        <a:t> Mar</a:t>
                      </a:r>
                      <a:endParaRPr lang="en-IN" sz="2300" dirty="0">
                        <a:solidFill>
                          <a:schemeClr val="bg1"/>
                        </a:solidFill>
                      </a:endParaRPr>
                    </a:p>
                  </a:txBody>
                  <a:tcPr marT="45728" marB="45728"/>
                </a:tc>
                <a:tc>
                  <a:txBody>
                    <a:bodyPr/>
                    <a:lstStyle/>
                    <a:p>
                      <a:pPr algn="ctr"/>
                      <a:r>
                        <a:rPr lang="en-IN" sz="2300" dirty="0"/>
                        <a:t>31</a:t>
                      </a:r>
                      <a:r>
                        <a:rPr lang="en-IN" sz="2300" baseline="30000" dirty="0"/>
                        <a:t>th</a:t>
                      </a:r>
                      <a:r>
                        <a:rPr lang="en-IN" sz="2300" dirty="0"/>
                        <a:t> May</a:t>
                      </a:r>
                      <a:endParaRPr lang="en-IN" sz="2300" dirty="0">
                        <a:solidFill>
                          <a:schemeClr val="bg1"/>
                        </a:solidFill>
                      </a:endParaRPr>
                    </a:p>
                  </a:txBody>
                  <a:tcPr marT="45728" marB="45728"/>
                </a:tc>
                <a:tc>
                  <a:txBody>
                    <a:bodyPr/>
                    <a:lstStyle/>
                    <a:p>
                      <a:pPr algn="ctr"/>
                      <a:r>
                        <a:rPr lang="en-IN" sz="2300" dirty="0"/>
                        <a:t>15</a:t>
                      </a:r>
                      <a:r>
                        <a:rPr lang="en-IN" sz="2300" baseline="30000" dirty="0"/>
                        <a:t>th</a:t>
                      </a:r>
                      <a:r>
                        <a:rPr lang="en-IN" sz="2300" dirty="0"/>
                        <a:t> May</a:t>
                      </a:r>
                      <a:endParaRPr lang="en-IN" sz="2300" dirty="0">
                        <a:solidFill>
                          <a:schemeClr val="bg1"/>
                        </a:solidFill>
                      </a:endParaRPr>
                    </a:p>
                  </a:txBody>
                  <a:tcPr marT="45728" marB="45728"/>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6495415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GB" dirty="0"/>
              <a:t>Permanent Account Number (PAN) is a ten-digit alphanumeric number, issued in the form of a laminated card, by the Income Tax Department.</a:t>
            </a:r>
          </a:p>
          <a:p>
            <a:r>
              <a:rPr lang="en-GB" dirty="0"/>
              <a:t>PAN enables the department to link all transactions of the “person” with the  department. These transactions include tax payments, TDS/TCS credits, returns of income specified transactions, correspondence, and so on. </a:t>
            </a:r>
          </a:p>
          <a:p>
            <a:r>
              <a:rPr lang="en-GB" dirty="0"/>
              <a:t>Thus, PAN acts as an identifier for the “person” with the tax department</a:t>
            </a:r>
          </a:p>
        </p:txBody>
      </p:sp>
      <p:sp>
        <p:nvSpPr>
          <p:cNvPr id="3" name="Title 2"/>
          <p:cNvSpPr>
            <a:spLocks noGrp="1"/>
          </p:cNvSpPr>
          <p:nvPr>
            <p:ph type="title"/>
          </p:nvPr>
        </p:nvSpPr>
        <p:spPr/>
        <p:txBody>
          <a:bodyPr/>
          <a:lstStyle/>
          <a:p>
            <a:r>
              <a:rPr lang="en-IN" dirty="0"/>
              <a:t>Pan </a:t>
            </a:r>
            <a:endParaRPr lang="en-GB" dirty="0"/>
          </a:p>
        </p:txBody>
      </p:sp>
      <p:pic>
        <p:nvPicPr>
          <p:cNvPr id="4" name="Picture 2" descr="C:\Users\Ritesh Mittal\Desktop\collage-img1.jpg"/>
          <p:cNvPicPr>
            <a:picLocks noChangeAspect="1" noChangeArrowheads="1"/>
          </p:cNvPicPr>
          <p:nvPr/>
        </p:nvPicPr>
        <p:blipFill>
          <a:blip r:embed="rId2" cstate="print"/>
          <a:srcRect/>
          <a:stretch>
            <a:fillRect/>
          </a:stretch>
        </p:blipFill>
        <p:spPr bwMode="auto">
          <a:xfrm>
            <a:off x="1143000" y="4920310"/>
            <a:ext cx="7239000" cy="1937690"/>
          </a:xfrm>
          <a:prstGeom prst="rect">
            <a:avLst/>
          </a:prstGeom>
          <a:noFill/>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500" dirty="0" err="1"/>
              <a:t>Tds</a:t>
            </a:r>
            <a:r>
              <a:rPr lang="en-US" sz="2500" dirty="0"/>
              <a:t> </a:t>
            </a:r>
            <a:r>
              <a:rPr lang="en-US" sz="2500" dirty="0" err="1"/>
              <a:t>rpu</a:t>
            </a:r>
            <a:br>
              <a:rPr lang="en-US" sz="1500" dirty="0"/>
            </a:br>
            <a:r>
              <a:rPr lang="en-US" sz="1500" dirty="0"/>
              <a:t>ttps://www.protean-tinpan.com/services/etds-etcs/etds-rpu.html</a:t>
            </a:r>
          </a:p>
        </p:txBody>
      </p:sp>
      <p:pic>
        <p:nvPicPr>
          <p:cNvPr id="1026" name="Picture 2"/>
          <p:cNvPicPr>
            <a:picLocks noGrp="1" noChangeAspect="1" noChangeArrowheads="1"/>
          </p:cNvPicPr>
          <p:nvPr>
            <p:ph idx="1"/>
          </p:nvPr>
        </p:nvPicPr>
        <p:blipFill>
          <a:blip r:embed="rId2"/>
          <a:srcRect t="4755" r="35" b="6088"/>
          <a:stretch>
            <a:fillRect/>
          </a:stretch>
        </p:blipFill>
        <p:spPr bwMode="auto">
          <a:xfrm>
            <a:off x="0" y="1643050"/>
            <a:ext cx="9144000" cy="4585206"/>
          </a:xfrm>
          <a:prstGeom prst="rect">
            <a:avLst/>
          </a:prstGeom>
          <a:noFill/>
          <a:ln w="9525">
            <a:noFill/>
            <a:miter lim="800000"/>
            <a:headEnd/>
            <a:tailEnd/>
          </a:ln>
          <a:effec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IN" dirty="0">
                <a:latin typeface="Algerian" pitchFamily="82" charset="0"/>
              </a:rPr>
              <a:t>Java platform (JRE RUNTIME) IS REQUIRED IN BACKEND </a:t>
            </a:r>
            <a:endParaRPr lang="en-US" dirty="0">
              <a:latin typeface="Algerian" pitchFamily="82" charset="0"/>
            </a:endParaRPr>
          </a:p>
        </p:txBody>
      </p:sp>
      <p:pic>
        <p:nvPicPr>
          <p:cNvPr id="2050" name="Picture 2"/>
          <p:cNvPicPr>
            <a:picLocks noGrp="1" noChangeAspect="1" noChangeArrowheads="1"/>
          </p:cNvPicPr>
          <p:nvPr>
            <p:ph idx="1"/>
          </p:nvPr>
        </p:nvPicPr>
        <p:blipFill rotWithShape="1">
          <a:blip r:embed="rId2"/>
          <a:srcRect l="-1190" t="4773" r="3678" b="6071"/>
          <a:stretch/>
        </p:blipFill>
        <p:spPr bwMode="auto">
          <a:xfrm>
            <a:off x="0" y="1643050"/>
            <a:ext cx="8964488" cy="4500594"/>
          </a:xfrm>
          <a:prstGeom prst="rect">
            <a:avLst/>
          </a:prstGeom>
          <a:noFill/>
          <a:ln w="9525">
            <a:noFill/>
            <a:miter lim="800000"/>
            <a:headEnd/>
            <a:tailEnd/>
          </a:ln>
          <a:effectLst/>
        </p:spPr>
      </p:pic>
      <p:sp>
        <p:nvSpPr>
          <p:cNvPr id="4" name="TextBox 3">
            <a:extLst>
              <a:ext uri="{FF2B5EF4-FFF2-40B4-BE49-F238E27FC236}">
                <a16:creationId xmlns:a16="http://schemas.microsoft.com/office/drawing/2014/main" id="{C68444C4-2472-5ADD-49C3-B5D44A2CEB76}"/>
              </a:ext>
            </a:extLst>
          </p:cNvPr>
          <p:cNvSpPr txBox="1"/>
          <p:nvPr/>
        </p:nvSpPr>
        <p:spPr>
          <a:xfrm>
            <a:off x="2267744" y="6192328"/>
            <a:ext cx="4896544" cy="369332"/>
          </a:xfrm>
          <a:prstGeom prst="rect">
            <a:avLst/>
          </a:prstGeom>
          <a:noFill/>
        </p:spPr>
        <p:txBody>
          <a:bodyPr wrap="square">
            <a:spAutoFit/>
          </a:bodyPr>
          <a:lstStyle/>
          <a:p>
            <a:r>
              <a:rPr lang="en-IN" dirty="0"/>
              <a:t>https://www.java.com/en/download/manual.jsp</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IN" dirty="0">
                <a:latin typeface="Algerian" pitchFamily="82" charset="0"/>
              </a:rPr>
              <a:t>Java platform (JRE RUNTIME) IS REQUIRED IN BACKEND </a:t>
            </a:r>
            <a:endParaRPr lang="en-US" dirty="0"/>
          </a:p>
        </p:txBody>
      </p:sp>
      <p:pic>
        <p:nvPicPr>
          <p:cNvPr id="3074" name="Picture 2"/>
          <p:cNvPicPr>
            <a:picLocks noGrp="1" noChangeAspect="1" noChangeArrowheads="1"/>
          </p:cNvPicPr>
          <p:nvPr>
            <p:ph idx="1"/>
          </p:nvPr>
        </p:nvPicPr>
        <p:blipFill>
          <a:blip r:embed="rId2"/>
          <a:srcRect t="4755" r="1858" b="7709"/>
          <a:stretch>
            <a:fillRect/>
          </a:stretch>
        </p:blipFill>
        <p:spPr bwMode="auto">
          <a:xfrm>
            <a:off x="0" y="1785925"/>
            <a:ext cx="8786842" cy="4406347"/>
          </a:xfrm>
          <a:prstGeom prst="rect">
            <a:avLst/>
          </a:prstGeom>
          <a:noFill/>
          <a:ln w="9525">
            <a:noFill/>
            <a:miter lim="800000"/>
            <a:headEnd/>
            <a:tailEnd/>
          </a:ln>
          <a:effec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IN" dirty="0">
                <a:latin typeface="Algerian" pitchFamily="82" charset="0"/>
              </a:rPr>
              <a:t>EXTRACT TDS RPU FOLDER</a:t>
            </a:r>
            <a:endParaRPr lang="en-US" dirty="0">
              <a:latin typeface="Algerian" pitchFamily="82" charset="0"/>
            </a:endParaRPr>
          </a:p>
        </p:txBody>
      </p:sp>
      <p:pic>
        <p:nvPicPr>
          <p:cNvPr id="4098" name="Picture 2"/>
          <p:cNvPicPr>
            <a:picLocks noGrp="1" noChangeAspect="1" noChangeArrowheads="1"/>
          </p:cNvPicPr>
          <p:nvPr>
            <p:ph idx="1"/>
          </p:nvPr>
        </p:nvPicPr>
        <p:blipFill>
          <a:blip r:embed="rId2"/>
          <a:srcRect r="23443" b="31916"/>
          <a:stretch>
            <a:fillRect/>
          </a:stretch>
        </p:blipFill>
        <p:spPr bwMode="auto">
          <a:xfrm>
            <a:off x="500034" y="1643050"/>
            <a:ext cx="8143932" cy="4071966"/>
          </a:xfrm>
          <a:prstGeom prst="rect">
            <a:avLst/>
          </a:prstGeom>
          <a:noFill/>
          <a:ln w="9525">
            <a:noFill/>
            <a:miter lim="800000"/>
            <a:headEnd/>
            <a:tailEnd/>
          </a:ln>
          <a:effec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IN" dirty="0">
                <a:latin typeface="Algerian" pitchFamily="82" charset="0"/>
              </a:rPr>
              <a:t>CLICK ON TDS_RPU</a:t>
            </a:r>
            <a:br>
              <a:rPr lang="en-IN" dirty="0">
                <a:latin typeface="Algerian" pitchFamily="82" charset="0"/>
              </a:rPr>
            </a:br>
            <a:r>
              <a:rPr lang="en-IN" dirty="0">
                <a:latin typeface="Algerian" pitchFamily="82" charset="0"/>
              </a:rPr>
              <a:t>WINDOWS BATCH FILE</a:t>
            </a:r>
            <a:endParaRPr lang="en-US" dirty="0">
              <a:latin typeface="Algerian" pitchFamily="82" charset="0"/>
            </a:endParaRPr>
          </a:p>
        </p:txBody>
      </p:sp>
      <p:pic>
        <p:nvPicPr>
          <p:cNvPr id="5122" name="Picture 2"/>
          <p:cNvPicPr>
            <a:picLocks noGrp="1" noChangeAspect="1" noChangeArrowheads="1"/>
          </p:cNvPicPr>
          <p:nvPr>
            <p:ph idx="1"/>
          </p:nvPr>
        </p:nvPicPr>
        <p:blipFill>
          <a:blip r:embed="rId2"/>
          <a:srcRect/>
          <a:stretch>
            <a:fillRect/>
          </a:stretch>
        </p:blipFill>
        <p:spPr bwMode="auto">
          <a:xfrm>
            <a:off x="665542" y="1719262"/>
            <a:ext cx="7906985" cy="4445509"/>
          </a:xfrm>
          <a:prstGeom prst="rect">
            <a:avLst/>
          </a:prstGeom>
          <a:noFill/>
          <a:ln w="9525">
            <a:noFill/>
            <a:miter lim="800000"/>
            <a:headEnd/>
            <a:tailEnd/>
          </a:ln>
          <a:effec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Algerian" pitchFamily="82" charset="0"/>
              </a:rPr>
              <a:t>ABOUT ETDS</a:t>
            </a:r>
            <a:endParaRPr lang="en-US" dirty="0"/>
          </a:p>
        </p:txBody>
      </p:sp>
      <p:pic>
        <p:nvPicPr>
          <p:cNvPr id="6146" name="Picture 2"/>
          <p:cNvPicPr>
            <a:picLocks noGrp="1" noChangeAspect="1" noChangeArrowheads="1"/>
          </p:cNvPicPr>
          <p:nvPr>
            <p:ph idx="1"/>
          </p:nvPr>
        </p:nvPicPr>
        <p:blipFill>
          <a:blip r:embed="rId2"/>
          <a:srcRect r="25261" b="8782"/>
          <a:stretch>
            <a:fillRect/>
          </a:stretch>
        </p:blipFill>
        <p:spPr bwMode="auto">
          <a:xfrm>
            <a:off x="665543" y="1719263"/>
            <a:ext cx="6447735" cy="4424381"/>
          </a:xfrm>
          <a:prstGeom prst="rect">
            <a:avLst/>
          </a:prstGeom>
          <a:noFill/>
          <a:ln w="9525">
            <a:noFill/>
            <a:miter lim="800000"/>
            <a:headEnd/>
            <a:tailEnd/>
          </a:ln>
          <a:effec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latin typeface="Cambria" pitchFamily="18" charset="0"/>
              </a:rPr>
              <a:t>Match Challans with </a:t>
            </a:r>
            <a:r>
              <a:rPr lang="en-US">
                <a:latin typeface="Cambria" pitchFamily="18" charset="0"/>
              </a:rPr>
              <a:t>TAN Login.</a:t>
            </a:r>
            <a:endParaRPr lang="en-US" dirty="0">
              <a:latin typeface="Cambria" pitchFamily="18" charset="0"/>
            </a:endParaRPr>
          </a:p>
          <a:p>
            <a:r>
              <a:rPr lang="en-US" dirty="0">
                <a:latin typeface="Cambria" pitchFamily="18" charset="0"/>
              </a:rPr>
              <a:t>Interest Amount paid should be shown in the right column</a:t>
            </a:r>
          </a:p>
          <a:p>
            <a:r>
              <a:rPr lang="en-US" dirty="0">
                <a:latin typeface="Cambria" pitchFamily="18" charset="0"/>
              </a:rPr>
              <a:t>PAN </a:t>
            </a:r>
            <a:r>
              <a:rPr lang="en-US" dirty="0" err="1">
                <a:latin typeface="Cambria" pitchFamily="18" charset="0"/>
              </a:rPr>
              <a:t>Nos</a:t>
            </a:r>
            <a:r>
              <a:rPr lang="en-US" dirty="0">
                <a:latin typeface="Cambria" pitchFamily="18" charset="0"/>
              </a:rPr>
              <a:t> are correct.</a:t>
            </a:r>
          </a:p>
          <a:p>
            <a:r>
              <a:rPr lang="en-US" dirty="0">
                <a:latin typeface="Cambria" pitchFamily="18" charset="0"/>
              </a:rPr>
              <a:t>Section is Correct</a:t>
            </a:r>
          </a:p>
          <a:p>
            <a:r>
              <a:rPr lang="en-US" dirty="0">
                <a:latin typeface="Cambria" pitchFamily="18" charset="0"/>
              </a:rPr>
              <a:t>Tax Percentage is correct</a:t>
            </a:r>
          </a:p>
          <a:p>
            <a:r>
              <a:rPr lang="en-US" dirty="0">
                <a:latin typeface="Cambria" pitchFamily="18" charset="0"/>
              </a:rPr>
              <a:t>Company/Individual Code is Correct</a:t>
            </a:r>
          </a:p>
          <a:p>
            <a:r>
              <a:rPr lang="en-US" dirty="0">
                <a:latin typeface="Cambria" pitchFamily="18" charset="0"/>
              </a:rPr>
              <a:t>Date of Payment/Credit, Date of Deduction and Date of </a:t>
            </a:r>
            <a:r>
              <a:rPr lang="en-US" dirty="0" err="1">
                <a:latin typeface="Cambria" pitchFamily="18" charset="0"/>
              </a:rPr>
              <a:t>Challan</a:t>
            </a:r>
            <a:r>
              <a:rPr lang="en-US" dirty="0">
                <a:latin typeface="Cambria" pitchFamily="18" charset="0"/>
              </a:rPr>
              <a:t> Payment</a:t>
            </a:r>
          </a:p>
          <a:p>
            <a:r>
              <a:rPr lang="en-US" dirty="0">
                <a:latin typeface="Cambria" pitchFamily="18" charset="0"/>
              </a:rPr>
              <a:t>Lower Deduction and Non Deduction Tag are proper</a:t>
            </a:r>
          </a:p>
          <a:p>
            <a:r>
              <a:rPr lang="en-US" dirty="0">
                <a:latin typeface="Cambria" pitchFamily="18" charset="0"/>
              </a:rPr>
              <a:t>197 Certificate Verifications</a:t>
            </a:r>
          </a:p>
          <a:p>
            <a:r>
              <a:rPr lang="en-US" dirty="0">
                <a:latin typeface="Cambria" pitchFamily="18" charset="0"/>
              </a:rPr>
              <a:t>Amount of Deduction and Amount of Payment</a:t>
            </a:r>
          </a:p>
          <a:p>
            <a:r>
              <a:rPr lang="en-US" dirty="0">
                <a:latin typeface="Cambria" pitchFamily="18" charset="0"/>
              </a:rPr>
              <a:t>For 24Q - Q4, Annexure 2, Tax Calculations are correct</a:t>
            </a:r>
          </a:p>
          <a:p>
            <a:endParaRPr lang="en-US" dirty="0">
              <a:latin typeface="Cambria" pitchFamily="18" charset="0"/>
            </a:endParaRPr>
          </a:p>
          <a:p>
            <a:endParaRPr lang="en-US" dirty="0"/>
          </a:p>
        </p:txBody>
      </p:sp>
      <p:sp>
        <p:nvSpPr>
          <p:cNvPr id="3" name="Title 2"/>
          <p:cNvSpPr>
            <a:spLocks noGrp="1"/>
          </p:cNvSpPr>
          <p:nvPr>
            <p:ph type="title"/>
          </p:nvPr>
        </p:nvSpPr>
        <p:spPr/>
        <p:txBody>
          <a:bodyPr/>
          <a:lstStyle/>
          <a:p>
            <a:r>
              <a:rPr lang="en-US" dirty="0">
                <a:latin typeface="Algerian" pitchFamily="82" charset="0"/>
              </a:rPr>
              <a:t>precautions to be taken before </a:t>
            </a:r>
            <a:r>
              <a:rPr lang="en-US" dirty="0" err="1">
                <a:latin typeface="Algerian" pitchFamily="82" charset="0"/>
              </a:rPr>
              <a:t>efiling</a:t>
            </a:r>
            <a:endParaRPr lang="en-US"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Algerian" pitchFamily="82" charset="0"/>
              </a:rPr>
              <a:t>Lower deduction tab</a:t>
            </a:r>
            <a:endParaRPr lang="en-US" dirty="0"/>
          </a:p>
        </p:txBody>
      </p:sp>
      <p:pic>
        <p:nvPicPr>
          <p:cNvPr id="1028" name="Picture 4"/>
          <p:cNvPicPr>
            <a:picLocks noGrp="1" noChangeAspect="1" noChangeArrowheads="1"/>
          </p:cNvPicPr>
          <p:nvPr>
            <p:ph idx="1"/>
          </p:nvPr>
        </p:nvPicPr>
        <p:blipFill>
          <a:blip r:embed="rId2"/>
          <a:srcRect r="31325" b="44316"/>
          <a:stretch>
            <a:fillRect/>
          </a:stretch>
        </p:blipFill>
        <p:spPr bwMode="auto">
          <a:xfrm>
            <a:off x="346583" y="1719263"/>
            <a:ext cx="8295111" cy="3781439"/>
          </a:xfrm>
          <a:prstGeom prst="rect">
            <a:avLst/>
          </a:prstGeom>
          <a:noFill/>
          <a:ln w="9525">
            <a:noFill/>
            <a:miter lim="800000"/>
            <a:headEnd/>
            <a:tailEnd/>
          </a:ln>
          <a:effec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Algerian" pitchFamily="82" charset="0"/>
              </a:rPr>
              <a:t>Lower deduction tab</a:t>
            </a:r>
            <a:br>
              <a:rPr lang="en-US" dirty="0">
                <a:latin typeface="Algerian" pitchFamily="82" charset="0"/>
              </a:rPr>
            </a:br>
            <a:r>
              <a:rPr lang="en-US" dirty="0">
                <a:latin typeface="Algerian" pitchFamily="82" charset="0"/>
              </a:rPr>
              <a:t>sec 194C is selected</a:t>
            </a:r>
            <a:endParaRPr lang="en-US" dirty="0"/>
          </a:p>
        </p:txBody>
      </p:sp>
      <p:pic>
        <p:nvPicPr>
          <p:cNvPr id="2050" name="Picture 2"/>
          <p:cNvPicPr>
            <a:picLocks noGrp="1" noChangeAspect="1" noChangeArrowheads="1"/>
          </p:cNvPicPr>
          <p:nvPr>
            <p:ph idx="1"/>
          </p:nvPr>
        </p:nvPicPr>
        <p:blipFill>
          <a:blip r:embed="rId2"/>
          <a:srcRect r="36491" b="38508"/>
          <a:stretch>
            <a:fillRect/>
          </a:stretch>
        </p:blipFill>
        <p:spPr bwMode="auto">
          <a:xfrm>
            <a:off x="665543" y="1719263"/>
            <a:ext cx="7692671" cy="4187629"/>
          </a:xfrm>
          <a:prstGeom prst="rect">
            <a:avLst/>
          </a:prstGeom>
          <a:noFill/>
          <a:ln w="9525">
            <a:noFill/>
            <a:miter lim="800000"/>
            <a:headEnd/>
            <a:tailEnd/>
          </a:ln>
          <a:effec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atin typeface="Algerian" pitchFamily="82" charset="0"/>
              </a:rPr>
              <a:t>Lower deduction tab</a:t>
            </a:r>
            <a:endParaRPr lang="en-US" dirty="0"/>
          </a:p>
        </p:txBody>
      </p:sp>
      <p:sp>
        <p:nvSpPr>
          <p:cNvPr id="5" name="Rectangle 4"/>
          <p:cNvSpPr/>
          <p:nvPr/>
        </p:nvSpPr>
        <p:spPr>
          <a:xfrm>
            <a:off x="357158" y="1714488"/>
            <a:ext cx="8643998" cy="4832092"/>
          </a:xfrm>
          <a:prstGeom prst="rect">
            <a:avLst/>
          </a:prstGeom>
        </p:spPr>
        <p:txBody>
          <a:bodyPr wrap="square">
            <a:spAutoFit/>
          </a:bodyPr>
          <a:lstStyle/>
          <a:p>
            <a:r>
              <a:rPr lang="en-IN" sz="2200" dirty="0">
                <a:latin typeface="Cambria" pitchFamily="18" charset="0"/>
              </a:rPr>
              <a:t>A -  lower deduction or No deduction  Certificate U/s 197</a:t>
            </a:r>
            <a:br>
              <a:rPr lang="en-IN" sz="2200" dirty="0">
                <a:latin typeface="Cambria" pitchFamily="18" charset="0"/>
              </a:rPr>
            </a:br>
            <a:r>
              <a:rPr lang="en-GB" sz="2200" dirty="0">
                <a:latin typeface="Cambria" pitchFamily="18" charset="0"/>
              </a:rPr>
              <a:t>B -  Form 15G /15H - No deduction on account of declaration under 	sec 197A.  Allowed only for section 194, 194A, 194EE and 193  </a:t>
            </a:r>
          </a:p>
          <a:p>
            <a:r>
              <a:rPr lang="en-GB" sz="2200" b="1" dirty="0">
                <a:latin typeface="Cambria" pitchFamily="18" charset="0"/>
              </a:rPr>
              <a:t>C - Deduction of tax at higher rate due to non-availability of PAN     </a:t>
            </a:r>
          </a:p>
          <a:p>
            <a:r>
              <a:rPr lang="en-GB" sz="2200" dirty="0">
                <a:latin typeface="Cambria" pitchFamily="18" charset="0"/>
              </a:rPr>
              <a:t>T - In case of Transporter transaction and valid PAN is provided </a:t>
            </a:r>
          </a:p>
          <a:p>
            <a:r>
              <a:rPr lang="en-GB" sz="2200" dirty="0">
                <a:latin typeface="Cambria" pitchFamily="18" charset="0"/>
              </a:rPr>
              <a:t>Y -  </a:t>
            </a:r>
            <a:r>
              <a:rPr lang="en-US" sz="2200" dirty="0">
                <a:latin typeface="Cambria" pitchFamily="18" charset="0"/>
              </a:rPr>
              <a:t>Transactions were Tax is Not Deductions as amount has not 	crossed the Threshold Limit </a:t>
            </a:r>
          </a:p>
          <a:p>
            <a:r>
              <a:rPr lang="en-GB" sz="2200" dirty="0">
                <a:latin typeface="Cambria" pitchFamily="18" charset="0"/>
              </a:rPr>
              <a:t> 	Applicable for sections 193,194, 194A, 194B, 194BB, 194C, 	194D, 194EE, 	194G, 194H, 194I, 194J, 194LA.    </a:t>
            </a:r>
          </a:p>
          <a:p>
            <a:r>
              <a:rPr lang="en-GB" sz="2200" dirty="0">
                <a:latin typeface="Cambria" pitchFamily="18" charset="0"/>
              </a:rPr>
              <a:t>S -  Software acquired under section 194J (Notification 21/2012). </a:t>
            </a:r>
          </a:p>
          <a:p>
            <a:r>
              <a:rPr lang="en-GB" sz="2200" dirty="0">
                <a:latin typeface="Cambria" pitchFamily="18" charset="0"/>
              </a:rPr>
              <a:t>	Applicable from FY 2012-13 onwards.  </a:t>
            </a:r>
          </a:p>
          <a:p>
            <a:r>
              <a:rPr lang="en-GB" sz="2200" dirty="0">
                <a:latin typeface="Cambria" pitchFamily="18" charset="0"/>
              </a:rPr>
              <a:t>Z - No deduction on account of payment under section 197A (1F). </a:t>
            </a:r>
          </a:p>
          <a:p>
            <a:r>
              <a:rPr lang="en-GB" sz="2200" dirty="0">
                <a:latin typeface="Cambria" pitchFamily="18" charset="0"/>
              </a:rPr>
              <a:t>	Applicable from FY 2013-14 onwards   </a:t>
            </a:r>
            <a:br>
              <a:rPr lang="en-GB" sz="2200" dirty="0">
                <a:latin typeface="Cambria" pitchFamily="18" charset="0"/>
              </a:rPr>
            </a:br>
            <a:endParaRPr lang="en-US" sz="2200" dirty="0">
              <a:latin typeface="Cambria"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TAN, or </a:t>
            </a:r>
            <a:r>
              <a:rPr lang="en-US" b="1" dirty="0"/>
              <a:t>Tax Deduction and Collection Account Number, </a:t>
            </a:r>
            <a:r>
              <a:rPr lang="en-US" dirty="0"/>
              <a:t>is a 10-digit alphanumeric number required to be obtained by all persons who are responsible for deducting or collecting tax.</a:t>
            </a:r>
          </a:p>
          <a:p>
            <a:endParaRPr lang="en-IN" dirty="0"/>
          </a:p>
          <a:p>
            <a:pPr lvl="0"/>
            <a:r>
              <a:rPr lang="en-US" dirty="0"/>
              <a:t>TAN can be obtained by the person concerned by submitting an application in Form No. 49B</a:t>
            </a:r>
          </a:p>
          <a:p>
            <a:pPr lvl="0"/>
            <a:endParaRPr lang="en-US" dirty="0"/>
          </a:p>
          <a:p>
            <a:pPr lvl="0"/>
            <a:r>
              <a:rPr lang="en-US" dirty="0"/>
              <a:t>TAN must be quoted on all </a:t>
            </a:r>
            <a:r>
              <a:rPr lang="en-US" dirty="0" err="1"/>
              <a:t>challans</a:t>
            </a:r>
            <a:r>
              <a:rPr lang="en-US" dirty="0"/>
              <a:t>, certificates, statements/returns and other correspondences related to TDS.</a:t>
            </a:r>
            <a:endParaRPr lang="en-IN" dirty="0"/>
          </a:p>
        </p:txBody>
      </p:sp>
      <p:sp>
        <p:nvSpPr>
          <p:cNvPr id="3" name="Title 2"/>
          <p:cNvSpPr>
            <a:spLocks noGrp="1"/>
          </p:cNvSpPr>
          <p:nvPr>
            <p:ph type="title"/>
          </p:nvPr>
        </p:nvSpPr>
        <p:spPr/>
        <p:txBody>
          <a:bodyPr/>
          <a:lstStyle/>
          <a:p>
            <a:r>
              <a:rPr lang="en-US" dirty="0">
                <a:latin typeface="Algerian" pitchFamily="82" charset="0"/>
              </a:rPr>
              <a:t>Tax Deduction and Collection Account Number  (</a:t>
            </a:r>
            <a:r>
              <a:rPr lang="en-IN" dirty="0">
                <a:latin typeface="Algerian" pitchFamily="82" charset="0"/>
              </a:rPr>
              <a:t>tan)</a:t>
            </a:r>
            <a:endParaRPr lang="en-GB" dirty="0">
              <a:latin typeface="Algerian" pitchFamily="82"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IN" dirty="0">
                <a:latin typeface="Algerian" pitchFamily="82" charset="0"/>
              </a:rPr>
              <a:t>Creation of FVU</a:t>
            </a:r>
            <a:endParaRPr lang="en-US" dirty="0">
              <a:latin typeface="Algerian" pitchFamily="82" charset="0"/>
            </a:endParaRPr>
          </a:p>
        </p:txBody>
      </p:sp>
      <p:pic>
        <p:nvPicPr>
          <p:cNvPr id="1026" name="Picture 2"/>
          <p:cNvPicPr>
            <a:picLocks noGrp="1" noChangeAspect="1" noChangeArrowheads="1"/>
          </p:cNvPicPr>
          <p:nvPr>
            <p:ph idx="1"/>
          </p:nvPr>
        </p:nvPicPr>
        <p:blipFill>
          <a:blip r:embed="rId2"/>
          <a:srcRect l="9510" t="32133" r="65446" b="40027"/>
          <a:stretch>
            <a:fillRect/>
          </a:stretch>
        </p:blipFill>
        <p:spPr bwMode="auto">
          <a:xfrm>
            <a:off x="428596" y="2857496"/>
            <a:ext cx="8001056" cy="2357454"/>
          </a:xfrm>
          <a:prstGeom prst="rect">
            <a:avLst/>
          </a:prstGeom>
          <a:noFill/>
          <a:ln w="9525">
            <a:noFill/>
            <a:miter lim="800000"/>
            <a:headEnd/>
            <a:tailEnd/>
          </a:ln>
          <a:effec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IN" dirty="0">
                <a:latin typeface="Algerian" pitchFamily="82" charset="0"/>
              </a:rPr>
              <a:t>Creation of FVU</a:t>
            </a:r>
            <a:endParaRPr lang="en-US" dirty="0">
              <a:latin typeface="Algerian" pitchFamily="82" charset="0"/>
            </a:endParaRPr>
          </a:p>
        </p:txBody>
      </p:sp>
      <p:pic>
        <p:nvPicPr>
          <p:cNvPr id="2050" name="Picture 2"/>
          <p:cNvPicPr>
            <a:picLocks noGrp="1" noChangeAspect="1" noChangeArrowheads="1"/>
          </p:cNvPicPr>
          <p:nvPr>
            <p:ph idx="1"/>
          </p:nvPr>
        </p:nvPicPr>
        <p:blipFill>
          <a:blip r:embed="rId2"/>
          <a:srcRect l="10995" t="38178" r="61197" b="46159"/>
          <a:stretch>
            <a:fillRect/>
          </a:stretch>
        </p:blipFill>
        <p:spPr bwMode="auto">
          <a:xfrm>
            <a:off x="285720" y="2714620"/>
            <a:ext cx="8572560" cy="1357322"/>
          </a:xfrm>
          <a:prstGeom prst="rect">
            <a:avLst/>
          </a:prstGeom>
          <a:noFill/>
          <a:ln w="9525">
            <a:noFill/>
            <a:miter lim="800000"/>
            <a:headEnd/>
            <a:tailEnd/>
          </a:ln>
          <a:effec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IN" dirty="0">
                <a:latin typeface="Algerian" pitchFamily="82" charset="0"/>
              </a:rPr>
              <a:t>FVU File created</a:t>
            </a:r>
            <a:endParaRPr lang="en-US" dirty="0">
              <a:latin typeface="Algerian" pitchFamily="82" charset="0"/>
            </a:endParaRPr>
          </a:p>
        </p:txBody>
      </p:sp>
      <p:pic>
        <p:nvPicPr>
          <p:cNvPr id="3074" name="Picture 2"/>
          <p:cNvPicPr>
            <a:picLocks noGrp="1" noChangeAspect="1" noChangeArrowheads="1"/>
          </p:cNvPicPr>
          <p:nvPr>
            <p:ph idx="1"/>
          </p:nvPr>
        </p:nvPicPr>
        <p:blipFill>
          <a:blip r:embed="rId2"/>
          <a:srcRect l="4815" t="17020" r="69694" b="37640"/>
          <a:stretch>
            <a:fillRect/>
          </a:stretch>
        </p:blipFill>
        <p:spPr bwMode="auto">
          <a:xfrm>
            <a:off x="214282" y="2071677"/>
            <a:ext cx="8643998" cy="4321999"/>
          </a:xfrm>
          <a:prstGeom prst="rect">
            <a:avLst/>
          </a:prstGeom>
          <a:noFill/>
          <a:ln w="9525">
            <a:noFill/>
            <a:miter lim="800000"/>
            <a:headEnd/>
            <a:tailEnd/>
          </a:ln>
          <a:effec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latin typeface="Algerian" pitchFamily="82" charset="0"/>
              </a:rPr>
              <a:t>Form 27A</a:t>
            </a:r>
            <a:endParaRPr lang="en-US" dirty="0">
              <a:latin typeface="Algerian" pitchFamily="82" charset="0"/>
            </a:endParaRPr>
          </a:p>
        </p:txBody>
      </p:sp>
      <p:pic>
        <p:nvPicPr>
          <p:cNvPr id="4100" name="Picture 4"/>
          <p:cNvPicPr>
            <a:picLocks noGrp="1" noChangeAspect="1" noChangeArrowheads="1"/>
          </p:cNvPicPr>
          <p:nvPr>
            <p:ph idx="1"/>
          </p:nvPr>
        </p:nvPicPr>
        <p:blipFill>
          <a:blip r:embed="rId2"/>
          <a:srcRect/>
          <a:stretch>
            <a:fillRect/>
          </a:stretch>
        </p:blipFill>
        <p:spPr bwMode="auto">
          <a:xfrm>
            <a:off x="1392474" y="1719263"/>
            <a:ext cx="6384451" cy="4406900"/>
          </a:xfrm>
          <a:prstGeom prst="rect">
            <a:avLst/>
          </a:prstGeom>
          <a:noFill/>
          <a:ln w="9525">
            <a:noFill/>
            <a:miter lim="800000"/>
            <a:headEnd/>
            <a:tailEnd/>
          </a:ln>
          <a:effec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itle 53"/>
          <p:cNvSpPr>
            <a:spLocks noGrp="1"/>
          </p:cNvSpPr>
          <p:nvPr>
            <p:ph type="title"/>
          </p:nvPr>
        </p:nvSpPr>
        <p:spPr>
          <a:xfrm>
            <a:off x="142844" y="355600"/>
            <a:ext cx="8858312" cy="1054100"/>
          </a:xfrm>
        </p:spPr>
        <p:txBody>
          <a:bodyPr>
            <a:noAutofit/>
          </a:bodyPr>
          <a:lstStyle/>
          <a:p>
            <a:r>
              <a:rPr lang="en-US" dirty="0">
                <a:latin typeface="Algerian" pitchFamily="82" charset="0"/>
              </a:rPr>
              <a:t>uploading Of TDS Return – tan login </a:t>
            </a:r>
            <a:br>
              <a:rPr lang="en-US" dirty="0">
                <a:latin typeface="Algerian" pitchFamily="82" charset="0"/>
              </a:rPr>
            </a:br>
            <a:r>
              <a:rPr lang="en-US" dirty="0">
                <a:latin typeface="Algerian" pitchFamily="82" charset="0"/>
              </a:rPr>
              <a:t>https://eportal.incometax.gov.in</a:t>
            </a:r>
          </a:p>
        </p:txBody>
      </p:sp>
      <p:pic>
        <p:nvPicPr>
          <p:cNvPr id="56" name="Picture 2"/>
          <p:cNvPicPr>
            <a:picLocks noGrp="1" noChangeAspect="1" noChangeArrowheads="1"/>
          </p:cNvPicPr>
          <p:nvPr>
            <p:ph idx="1"/>
          </p:nvPr>
        </p:nvPicPr>
        <p:blipFill>
          <a:blip r:embed="rId2"/>
          <a:srcRect t="4104" r="1168" b="57365"/>
          <a:stretch>
            <a:fillRect/>
          </a:stretch>
        </p:blipFill>
        <p:spPr bwMode="auto">
          <a:xfrm>
            <a:off x="357157" y="1785926"/>
            <a:ext cx="8469689" cy="1857388"/>
          </a:xfrm>
          <a:prstGeom prst="rect">
            <a:avLst/>
          </a:prstGeom>
          <a:noFill/>
          <a:ln w="9525">
            <a:noFill/>
            <a:miter lim="800000"/>
            <a:headEnd/>
            <a:tailEnd/>
          </a:ln>
          <a:effec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000" dirty="0">
                <a:latin typeface="Algerian" pitchFamily="82" charset="0"/>
              </a:rPr>
              <a:t>uploading Of TDS Return – tan login </a:t>
            </a:r>
            <a:br>
              <a:rPr lang="en-US" sz="3000" dirty="0">
                <a:latin typeface="Algerian" pitchFamily="82" charset="0"/>
              </a:rPr>
            </a:br>
            <a:r>
              <a:rPr lang="en-US" sz="3000" dirty="0">
                <a:latin typeface="Algerian" pitchFamily="82" charset="0"/>
              </a:rPr>
              <a:t>https://eportal.incometax.gov.in</a:t>
            </a:r>
            <a:endParaRPr lang="en-US" sz="3000" dirty="0"/>
          </a:p>
        </p:txBody>
      </p:sp>
      <p:pic>
        <p:nvPicPr>
          <p:cNvPr id="1026" name="Picture 2"/>
          <p:cNvPicPr>
            <a:picLocks noGrp="1" noChangeAspect="1" noChangeArrowheads="1"/>
          </p:cNvPicPr>
          <p:nvPr>
            <p:ph idx="1"/>
          </p:nvPr>
        </p:nvPicPr>
        <p:blipFill>
          <a:blip r:embed="rId2"/>
          <a:srcRect l="5607" t="4104" r="14486" b="35916"/>
          <a:stretch>
            <a:fillRect/>
          </a:stretch>
        </p:blipFill>
        <p:spPr bwMode="auto">
          <a:xfrm>
            <a:off x="154123" y="1785926"/>
            <a:ext cx="8459763" cy="3571900"/>
          </a:xfrm>
          <a:prstGeom prst="rect">
            <a:avLst/>
          </a:prstGeom>
          <a:noFill/>
          <a:ln w="9525">
            <a:noFill/>
            <a:miter lim="800000"/>
            <a:headEnd/>
            <a:tailEnd/>
          </a:ln>
          <a:effec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srcRect l="7383" t="4104" r="9159" b="20132"/>
          <a:stretch>
            <a:fillRect/>
          </a:stretch>
        </p:blipFill>
        <p:spPr bwMode="auto">
          <a:xfrm>
            <a:off x="583377" y="1785926"/>
            <a:ext cx="7974267" cy="4071966"/>
          </a:xfrm>
          <a:prstGeom prst="rect">
            <a:avLst/>
          </a:prstGeom>
          <a:noFill/>
          <a:ln w="9525">
            <a:noFill/>
            <a:miter lim="800000"/>
            <a:headEnd/>
            <a:tailEnd/>
          </a:ln>
          <a:effec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000" dirty="0">
                <a:latin typeface="Algerian" pitchFamily="82" charset="0"/>
              </a:rPr>
              <a:t>uploading Of TDS Return – tan login </a:t>
            </a:r>
            <a:br>
              <a:rPr lang="en-US" sz="3000" dirty="0">
                <a:latin typeface="Algerian" pitchFamily="82" charset="0"/>
              </a:rPr>
            </a:br>
            <a:r>
              <a:rPr lang="en-US" sz="3000" dirty="0">
                <a:latin typeface="Algerian" pitchFamily="82" charset="0"/>
              </a:rPr>
              <a:t>https://eportal.incometax.gov.in</a:t>
            </a:r>
            <a:endParaRPr lang="en-US" sz="3000" dirty="0"/>
          </a:p>
        </p:txBody>
      </p:sp>
      <p:pic>
        <p:nvPicPr>
          <p:cNvPr id="3074" name="Picture 2"/>
          <p:cNvPicPr>
            <a:picLocks noGrp="1" noChangeAspect="1" noChangeArrowheads="1"/>
          </p:cNvPicPr>
          <p:nvPr>
            <p:ph idx="1"/>
          </p:nvPr>
        </p:nvPicPr>
        <p:blipFill>
          <a:blip r:embed="rId2"/>
          <a:srcRect l="6495" t="4104" r="10047" b="16976"/>
          <a:stretch>
            <a:fillRect/>
          </a:stretch>
        </p:blipFill>
        <p:spPr bwMode="auto">
          <a:xfrm>
            <a:off x="265717" y="1785925"/>
            <a:ext cx="8235373" cy="4380517"/>
          </a:xfrm>
          <a:prstGeom prst="rect">
            <a:avLst/>
          </a:prstGeom>
          <a:noFill/>
          <a:ln w="9525">
            <a:noFill/>
            <a:miter lim="800000"/>
            <a:headEnd/>
            <a:tailEnd/>
          </a:ln>
          <a:effec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srcRect l="10047" t="4104" r="11822" b="12241"/>
          <a:stretch>
            <a:fillRect/>
          </a:stretch>
        </p:blipFill>
        <p:spPr bwMode="auto">
          <a:xfrm>
            <a:off x="428596" y="1785926"/>
            <a:ext cx="8001056" cy="4345541"/>
          </a:xfrm>
          <a:prstGeom prst="rect">
            <a:avLst/>
          </a:prstGeom>
          <a:noFill/>
          <a:ln w="9525">
            <a:noFill/>
            <a:miter lim="800000"/>
            <a:headEnd/>
            <a:tailEnd/>
          </a:ln>
          <a:effectLst/>
        </p:spPr>
      </p:pic>
      <p:sp>
        <p:nvSpPr>
          <p:cNvPr id="4" name="Title 4"/>
          <p:cNvSpPr>
            <a:spLocks noGrp="1"/>
          </p:cNvSpPr>
          <p:nvPr>
            <p:ph type="title"/>
          </p:nvPr>
        </p:nvSpPr>
        <p:spPr>
          <a:xfrm>
            <a:off x="381000" y="355600"/>
            <a:ext cx="8382000" cy="1054100"/>
          </a:xfrm>
        </p:spPr>
        <p:txBody>
          <a:bodyPr/>
          <a:lstStyle/>
          <a:p>
            <a:r>
              <a:rPr lang="en-US" sz="3000" dirty="0">
                <a:latin typeface="Algerian" pitchFamily="82" charset="0"/>
              </a:rPr>
              <a:t>uploading Of TDS Return – tan login </a:t>
            </a:r>
            <a:br>
              <a:rPr lang="en-US" sz="3000" dirty="0">
                <a:latin typeface="Algerian" pitchFamily="82" charset="0"/>
              </a:rPr>
            </a:br>
            <a:r>
              <a:rPr lang="en-US" sz="3000" dirty="0">
                <a:latin typeface="Algerian" pitchFamily="82" charset="0"/>
              </a:rPr>
              <a:t>https://eportal.incometax.gov.in</a:t>
            </a:r>
            <a:endParaRPr lang="en-US" sz="3000"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srcRect l="6495" t="4104" r="10934" b="13819"/>
          <a:stretch>
            <a:fillRect/>
          </a:stretch>
        </p:blipFill>
        <p:spPr bwMode="auto">
          <a:xfrm>
            <a:off x="428596" y="1643050"/>
            <a:ext cx="8211249" cy="4591236"/>
          </a:xfrm>
          <a:prstGeom prst="rect">
            <a:avLst/>
          </a:prstGeom>
          <a:noFill/>
          <a:ln w="9525">
            <a:noFill/>
            <a:miter lim="800000"/>
            <a:headEnd/>
            <a:tailEnd/>
          </a:ln>
          <a:effectLst/>
        </p:spPr>
      </p:pic>
      <p:sp>
        <p:nvSpPr>
          <p:cNvPr id="4" name="Title 4"/>
          <p:cNvSpPr>
            <a:spLocks noGrp="1"/>
          </p:cNvSpPr>
          <p:nvPr>
            <p:ph type="title"/>
          </p:nvPr>
        </p:nvSpPr>
        <p:spPr>
          <a:xfrm>
            <a:off x="381000" y="355600"/>
            <a:ext cx="8382000" cy="1054100"/>
          </a:xfrm>
        </p:spPr>
        <p:txBody>
          <a:bodyPr/>
          <a:lstStyle/>
          <a:p>
            <a:r>
              <a:rPr lang="en-US" sz="3000" dirty="0">
                <a:latin typeface="Algerian" pitchFamily="82" charset="0"/>
              </a:rPr>
              <a:t>uploading Of TDS Return – tan login </a:t>
            </a:r>
            <a:br>
              <a:rPr lang="en-US" sz="3000" dirty="0">
                <a:latin typeface="Algerian" pitchFamily="82" charset="0"/>
              </a:rPr>
            </a:br>
            <a:r>
              <a:rPr lang="en-US" sz="3000" dirty="0">
                <a:latin typeface="Algerian" pitchFamily="82" charset="0"/>
              </a:rPr>
              <a:t>https://eportal.incometax.gov.in</a:t>
            </a:r>
            <a:endParaRPr lang="en-US" sz="30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err="1">
                <a:latin typeface="Algerian" pitchFamily="82" charset="0"/>
              </a:rPr>
              <a:t>Challans</a:t>
            </a:r>
            <a:endParaRPr lang="en-GB" dirty="0">
              <a:latin typeface="Algerian" pitchFamily="82" charset="0"/>
            </a:endParaRPr>
          </a:p>
        </p:txBody>
      </p:sp>
      <p:graphicFrame>
        <p:nvGraphicFramePr>
          <p:cNvPr id="5" name="Content Placeholder 4"/>
          <p:cNvGraphicFramePr>
            <a:graphicFrameLocks noGrp="1"/>
          </p:cNvGraphicFramePr>
          <p:nvPr>
            <p:ph idx="1"/>
          </p:nvPr>
        </p:nvGraphicFramePr>
        <p:xfrm>
          <a:off x="304800" y="1828800"/>
          <a:ext cx="8382000" cy="3503021"/>
        </p:xfrm>
        <a:graphic>
          <a:graphicData uri="http://schemas.openxmlformats.org/drawingml/2006/table">
            <a:tbl>
              <a:tblPr>
                <a:tableStyleId>{5940675A-B579-460E-94D1-54222C63F5DA}</a:tableStyleId>
              </a:tblPr>
              <a:tblGrid>
                <a:gridCol w="5638800">
                  <a:extLst>
                    <a:ext uri="{9D8B030D-6E8A-4147-A177-3AD203B41FA5}">
                      <a16:colId xmlns:a16="http://schemas.microsoft.com/office/drawing/2014/main" val="20000"/>
                    </a:ext>
                  </a:extLst>
                </a:gridCol>
                <a:gridCol w="1659321">
                  <a:extLst>
                    <a:ext uri="{9D8B030D-6E8A-4147-A177-3AD203B41FA5}">
                      <a16:colId xmlns:a16="http://schemas.microsoft.com/office/drawing/2014/main" val="20001"/>
                    </a:ext>
                  </a:extLst>
                </a:gridCol>
                <a:gridCol w="1083879">
                  <a:extLst>
                    <a:ext uri="{9D8B030D-6E8A-4147-A177-3AD203B41FA5}">
                      <a16:colId xmlns:a16="http://schemas.microsoft.com/office/drawing/2014/main" val="20002"/>
                    </a:ext>
                  </a:extLst>
                </a:gridCol>
              </a:tblGrid>
              <a:tr h="523709">
                <a:tc gridSpan="3">
                  <a:txBody>
                    <a:bodyPr/>
                    <a:lstStyle/>
                    <a:p>
                      <a:endParaRPr lang="en-GB" sz="2300" dirty="0">
                        <a:latin typeface="Cambria" pitchFamily="18" charset="0"/>
                      </a:endParaRPr>
                    </a:p>
                  </a:txBody>
                  <a:tcPr marL="74693" marR="74693" marT="37347" marB="37347" anchor="ct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2023889">
                <a:tc>
                  <a:txBody>
                    <a:bodyPr/>
                    <a:lstStyle/>
                    <a:p>
                      <a:r>
                        <a:rPr lang="en-GB" sz="2300" kern="1200" spc="150" dirty="0">
                          <a:solidFill>
                            <a:schemeClr val="tx2"/>
                          </a:solidFill>
                          <a:latin typeface="+mn-lt"/>
                          <a:ea typeface="+mn-ea"/>
                          <a:cs typeface="+mn-cs"/>
                        </a:rPr>
                        <a:t>For depositing </a:t>
                      </a:r>
                      <a:br>
                        <a:rPr lang="en-GB" sz="2300" kern="1200" spc="150" dirty="0">
                          <a:solidFill>
                            <a:schemeClr val="tx2"/>
                          </a:solidFill>
                          <a:latin typeface="+mn-lt"/>
                          <a:ea typeface="+mn-ea"/>
                          <a:cs typeface="+mn-cs"/>
                        </a:rPr>
                      </a:br>
                      <a:r>
                        <a:rPr lang="en-GB" sz="2300" kern="1200" spc="150" dirty="0">
                          <a:solidFill>
                            <a:schemeClr val="tx2"/>
                          </a:solidFill>
                          <a:latin typeface="+mn-lt"/>
                          <a:ea typeface="+mn-ea"/>
                          <a:cs typeface="+mn-cs"/>
                        </a:rPr>
                        <a:t>   -  Advance tax, </a:t>
                      </a:r>
                      <a:br>
                        <a:rPr lang="en-GB" sz="2300" kern="1200" spc="150" dirty="0">
                          <a:solidFill>
                            <a:schemeClr val="tx2"/>
                          </a:solidFill>
                          <a:latin typeface="+mn-lt"/>
                          <a:ea typeface="+mn-ea"/>
                          <a:cs typeface="+mn-cs"/>
                        </a:rPr>
                      </a:br>
                      <a:r>
                        <a:rPr lang="en-GB" sz="2300" kern="1200" spc="150" dirty="0">
                          <a:solidFill>
                            <a:schemeClr val="tx2"/>
                          </a:solidFill>
                          <a:latin typeface="+mn-lt"/>
                          <a:ea typeface="+mn-ea"/>
                          <a:cs typeface="+mn-cs"/>
                        </a:rPr>
                        <a:t>   -  Self Assessment tax, </a:t>
                      </a:r>
                      <a:br>
                        <a:rPr lang="en-GB" sz="2300" kern="1200" spc="150" dirty="0">
                          <a:solidFill>
                            <a:schemeClr val="tx2"/>
                          </a:solidFill>
                          <a:latin typeface="+mn-lt"/>
                          <a:ea typeface="+mn-ea"/>
                          <a:cs typeface="+mn-cs"/>
                        </a:rPr>
                      </a:br>
                      <a:r>
                        <a:rPr lang="en-GB" sz="2300" kern="1200" spc="150" dirty="0">
                          <a:solidFill>
                            <a:schemeClr val="tx2"/>
                          </a:solidFill>
                          <a:latin typeface="+mn-lt"/>
                          <a:ea typeface="+mn-ea"/>
                          <a:cs typeface="+mn-cs"/>
                        </a:rPr>
                        <a:t>   -  Tax on Regular Assessment</a:t>
                      </a:r>
                    </a:p>
                  </a:txBody>
                  <a:tcPr marL="74693" marR="74693" marT="37347" marB="37347" anchor="ctr"/>
                </a:tc>
                <a:tc>
                  <a:txBody>
                    <a:bodyPr/>
                    <a:lstStyle/>
                    <a:p>
                      <a:pPr algn="ctr"/>
                      <a:r>
                        <a:rPr lang="en-IN" sz="2300" kern="1200" spc="150" dirty="0">
                          <a:solidFill>
                            <a:schemeClr val="tx2"/>
                          </a:solidFill>
                          <a:latin typeface="+mn-lt"/>
                          <a:ea typeface="+mn-ea"/>
                          <a:cs typeface="+mn-cs"/>
                        </a:rPr>
                        <a:t>Pan Linked </a:t>
                      </a:r>
                      <a:endParaRPr lang="en-GB" sz="2300" kern="1200" spc="150" dirty="0">
                        <a:solidFill>
                          <a:schemeClr val="tx2"/>
                        </a:solidFill>
                        <a:latin typeface="+mn-lt"/>
                        <a:ea typeface="+mn-ea"/>
                        <a:cs typeface="+mn-cs"/>
                      </a:endParaRPr>
                    </a:p>
                  </a:txBody>
                  <a:tcPr marL="74693" marR="74693" marT="37347" marB="37347" anchor="ctr"/>
                </a:tc>
                <a:tc>
                  <a:txBody>
                    <a:bodyPr/>
                    <a:lstStyle/>
                    <a:p>
                      <a:r>
                        <a:rPr lang="en-GB" sz="2300" kern="1200" spc="150" dirty="0">
                          <a:solidFill>
                            <a:schemeClr val="tx2"/>
                          </a:solidFill>
                          <a:latin typeface="+mn-lt"/>
                          <a:ea typeface="+mn-ea"/>
                          <a:cs typeface="+mn-cs"/>
                        </a:rPr>
                        <a:t>280</a:t>
                      </a:r>
                    </a:p>
                  </a:txBody>
                  <a:tcPr marL="74693" marR="74693" marT="37347" marB="37347" anchor="ctr"/>
                </a:tc>
                <a:extLst>
                  <a:ext uri="{0D108BD9-81ED-4DB2-BD59-A6C34878D82A}">
                    <a16:rowId xmlns:a16="http://schemas.microsoft.com/office/drawing/2014/main" val="10001"/>
                  </a:ext>
                </a:extLst>
              </a:tr>
              <a:tr h="955423">
                <a:tc>
                  <a:txBody>
                    <a:bodyPr/>
                    <a:lstStyle/>
                    <a:p>
                      <a:r>
                        <a:rPr lang="en-GB" sz="2300" kern="1200" spc="150" dirty="0">
                          <a:solidFill>
                            <a:schemeClr val="tx2"/>
                          </a:solidFill>
                          <a:latin typeface="+mn-lt"/>
                          <a:ea typeface="+mn-ea"/>
                          <a:cs typeface="+mn-cs"/>
                        </a:rPr>
                        <a:t>For depositing TDS/TCS by company or non company </a:t>
                      </a:r>
                      <a:r>
                        <a:rPr lang="en-GB" sz="2300" kern="1200" spc="150" dirty="0" err="1">
                          <a:solidFill>
                            <a:schemeClr val="tx2"/>
                          </a:solidFill>
                          <a:latin typeface="+mn-lt"/>
                          <a:ea typeface="+mn-ea"/>
                          <a:cs typeface="+mn-cs"/>
                        </a:rPr>
                        <a:t>deductee</a:t>
                      </a:r>
                      <a:endParaRPr lang="en-GB" sz="2300" kern="1200" spc="150" dirty="0">
                        <a:solidFill>
                          <a:schemeClr val="tx2"/>
                        </a:solidFill>
                        <a:latin typeface="+mn-lt"/>
                        <a:ea typeface="+mn-ea"/>
                        <a:cs typeface="+mn-cs"/>
                      </a:endParaRPr>
                    </a:p>
                  </a:txBody>
                  <a:tcPr marL="74693" marR="74693" marT="37347" marB="37347" anchor="ctr"/>
                </a:tc>
                <a:tc>
                  <a:txBody>
                    <a:bodyPr/>
                    <a:lstStyle/>
                    <a:p>
                      <a:pPr algn="ctr"/>
                      <a:r>
                        <a:rPr lang="en-IN" sz="2300" kern="1200" spc="150" dirty="0">
                          <a:solidFill>
                            <a:schemeClr val="tx2"/>
                          </a:solidFill>
                          <a:latin typeface="+mn-lt"/>
                          <a:ea typeface="+mn-ea"/>
                          <a:cs typeface="+mn-cs"/>
                        </a:rPr>
                        <a:t>Tan Linked</a:t>
                      </a:r>
                      <a:endParaRPr lang="en-GB" sz="2300" kern="1200" spc="150" dirty="0">
                        <a:solidFill>
                          <a:schemeClr val="tx2"/>
                        </a:solidFill>
                        <a:latin typeface="+mn-lt"/>
                        <a:ea typeface="+mn-ea"/>
                        <a:cs typeface="+mn-cs"/>
                      </a:endParaRPr>
                    </a:p>
                  </a:txBody>
                  <a:tcPr marL="74693" marR="74693" marT="37347" marB="37347" anchor="ctr"/>
                </a:tc>
                <a:tc>
                  <a:txBody>
                    <a:bodyPr/>
                    <a:lstStyle/>
                    <a:p>
                      <a:r>
                        <a:rPr lang="en-GB" sz="2300" kern="1200" spc="150" dirty="0">
                          <a:solidFill>
                            <a:schemeClr val="tx2"/>
                          </a:solidFill>
                          <a:latin typeface="+mn-lt"/>
                          <a:ea typeface="+mn-ea"/>
                          <a:cs typeface="+mn-cs"/>
                        </a:rPr>
                        <a:t>281</a:t>
                      </a:r>
                    </a:p>
                  </a:txBody>
                  <a:tcPr marL="74693" marR="74693" marT="37347" marB="37347" anchor="ctr"/>
                </a:tc>
                <a:extLst>
                  <a:ext uri="{0D108BD9-81ED-4DB2-BD59-A6C34878D82A}">
                    <a16:rowId xmlns:a16="http://schemas.microsoft.com/office/drawing/2014/main" val="10002"/>
                  </a:ext>
                </a:extLst>
              </a:tr>
            </a:tbl>
          </a:graphicData>
        </a:graphic>
      </p:graphicFrame>
      <p:sp>
        <p:nvSpPr>
          <p:cNvPr id="6" name="Content Placeholder 1"/>
          <p:cNvSpPr txBox="1">
            <a:spLocks/>
          </p:cNvSpPr>
          <p:nvPr/>
        </p:nvSpPr>
        <p:spPr>
          <a:xfrm>
            <a:off x="228600" y="5410200"/>
            <a:ext cx="8407400" cy="1100137"/>
          </a:xfrm>
          <a:prstGeom prst="rect">
            <a:avLst/>
          </a:prstGeom>
        </p:spPr>
        <p:txBody>
          <a:bodyPr vert="horz" lIns="91440" tIns="45720" rIns="91440" bIns="45720" rtlCol="0">
            <a:normAutofit/>
          </a:bodyPr>
          <a:lstStyle/>
          <a:p>
            <a:pPr marL="273050" marR="0" lvl="0" indent="-228600" algn="ctr" defTabSz="914400" rtl="0" eaLnBrk="0" fontAlgn="base" latinLnBrk="0" hangingPunct="0">
              <a:lnSpc>
                <a:spcPct val="100000"/>
              </a:lnSpc>
              <a:spcBef>
                <a:spcPct val="20000"/>
              </a:spcBef>
              <a:spcAft>
                <a:spcPct val="0"/>
              </a:spcAft>
              <a:buClr>
                <a:schemeClr val="accent1"/>
              </a:buClr>
              <a:buSzTx/>
              <a:tabLst/>
              <a:defRPr/>
            </a:pPr>
            <a:r>
              <a:rPr lang="en-IN" sz="2300" spc="150" dirty="0">
                <a:solidFill>
                  <a:schemeClr val="tx2"/>
                </a:solidFill>
                <a:latin typeface="+mn-lt"/>
              </a:rPr>
              <a:t>For TDS </a:t>
            </a:r>
            <a:r>
              <a:rPr lang="en-IN" sz="2300" spc="150" dirty="0" err="1">
                <a:solidFill>
                  <a:schemeClr val="tx2"/>
                </a:solidFill>
                <a:latin typeface="+mn-lt"/>
              </a:rPr>
              <a:t>Remitances</a:t>
            </a:r>
            <a:r>
              <a:rPr lang="en-IN" sz="2300" spc="150" dirty="0">
                <a:solidFill>
                  <a:schemeClr val="tx2"/>
                </a:solidFill>
                <a:latin typeface="+mn-lt"/>
              </a:rPr>
              <a:t> </a:t>
            </a:r>
            <a:br>
              <a:rPr lang="en-IN" sz="2300" spc="150" dirty="0">
                <a:solidFill>
                  <a:schemeClr val="tx2"/>
                </a:solidFill>
                <a:latin typeface="+mn-lt"/>
              </a:rPr>
            </a:br>
            <a:r>
              <a:rPr lang="en-IN" sz="2300" spc="150" dirty="0" err="1">
                <a:solidFill>
                  <a:schemeClr val="tx2"/>
                </a:solidFill>
                <a:latin typeface="+mn-lt"/>
              </a:rPr>
              <a:t>Challan</a:t>
            </a:r>
            <a:r>
              <a:rPr lang="en-IN" sz="2300" spc="150" dirty="0">
                <a:solidFill>
                  <a:schemeClr val="tx2"/>
                </a:solidFill>
                <a:latin typeface="+mn-lt"/>
              </a:rPr>
              <a:t> only 281 has to be used </a:t>
            </a:r>
            <a:endParaRPr lang="en-GB" sz="2300" spc="150" dirty="0">
              <a:solidFill>
                <a:schemeClr val="tx2"/>
              </a:solidFill>
              <a:latin typeface="+mn-lt"/>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a:srcRect l="11822" t="4104" r="13598" b="24192"/>
          <a:stretch>
            <a:fillRect/>
          </a:stretch>
        </p:blipFill>
        <p:spPr bwMode="auto">
          <a:xfrm>
            <a:off x="500034" y="1785925"/>
            <a:ext cx="8001056" cy="4327103"/>
          </a:xfrm>
          <a:prstGeom prst="rect">
            <a:avLst/>
          </a:prstGeom>
          <a:noFill/>
          <a:ln w="9525">
            <a:noFill/>
            <a:miter lim="800000"/>
            <a:headEnd/>
            <a:tailEnd/>
          </a:ln>
          <a:effectLst/>
        </p:spPr>
      </p:pic>
      <p:sp>
        <p:nvSpPr>
          <p:cNvPr id="4" name="Title 4"/>
          <p:cNvSpPr>
            <a:spLocks noGrp="1"/>
          </p:cNvSpPr>
          <p:nvPr>
            <p:ph type="title"/>
          </p:nvPr>
        </p:nvSpPr>
        <p:spPr>
          <a:xfrm>
            <a:off x="381000" y="355600"/>
            <a:ext cx="8382000" cy="1054100"/>
          </a:xfrm>
        </p:spPr>
        <p:txBody>
          <a:bodyPr/>
          <a:lstStyle/>
          <a:p>
            <a:r>
              <a:rPr lang="en-US" sz="3000" dirty="0">
                <a:latin typeface="Algerian" pitchFamily="82" charset="0"/>
              </a:rPr>
              <a:t>uploading Of TDS Return – tan login </a:t>
            </a:r>
            <a:br>
              <a:rPr lang="en-US" sz="3000" dirty="0">
                <a:latin typeface="Algerian" pitchFamily="82" charset="0"/>
              </a:rPr>
            </a:br>
            <a:r>
              <a:rPr lang="en-US" sz="3000" dirty="0">
                <a:latin typeface="Algerian" pitchFamily="82" charset="0"/>
              </a:rPr>
              <a:t>https://eportal.incometax.gov.in</a:t>
            </a:r>
            <a:endParaRPr lang="en-US" sz="3000"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a:srcRect l="7383" t="4104" r="12710" b="16976"/>
          <a:stretch>
            <a:fillRect/>
          </a:stretch>
        </p:blipFill>
        <p:spPr bwMode="auto">
          <a:xfrm>
            <a:off x="714348" y="1571612"/>
            <a:ext cx="7429552" cy="4127529"/>
          </a:xfrm>
          <a:prstGeom prst="rect">
            <a:avLst/>
          </a:prstGeom>
          <a:noFill/>
          <a:ln w="9525">
            <a:noFill/>
            <a:miter lim="800000"/>
            <a:headEnd/>
            <a:tailEnd/>
          </a:ln>
          <a:effectLst/>
        </p:spPr>
      </p:pic>
      <p:sp>
        <p:nvSpPr>
          <p:cNvPr id="4" name="Title 4"/>
          <p:cNvSpPr>
            <a:spLocks noGrp="1"/>
          </p:cNvSpPr>
          <p:nvPr>
            <p:ph type="title"/>
          </p:nvPr>
        </p:nvSpPr>
        <p:spPr>
          <a:xfrm>
            <a:off x="381000" y="355600"/>
            <a:ext cx="8382000" cy="1054100"/>
          </a:xfrm>
        </p:spPr>
        <p:txBody>
          <a:bodyPr/>
          <a:lstStyle/>
          <a:p>
            <a:r>
              <a:rPr lang="en-US" sz="3000" dirty="0">
                <a:latin typeface="Algerian" pitchFamily="82" charset="0"/>
              </a:rPr>
              <a:t>uploading Of TDS Return – tan login </a:t>
            </a:r>
            <a:br>
              <a:rPr lang="en-US" sz="3000" dirty="0">
                <a:latin typeface="Algerian" pitchFamily="82" charset="0"/>
              </a:rPr>
            </a:br>
            <a:r>
              <a:rPr lang="en-US" sz="3000" dirty="0">
                <a:latin typeface="Algerian" pitchFamily="82" charset="0"/>
              </a:rPr>
              <a:t>https://eportal.incometax.gov.in</a:t>
            </a:r>
            <a:endParaRPr lang="en-US" sz="3000" dirty="0"/>
          </a:p>
        </p:txBody>
      </p:sp>
      <p:sp>
        <p:nvSpPr>
          <p:cNvPr id="5" name="Title 4"/>
          <p:cNvSpPr txBox="1">
            <a:spLocks/>
          </p:cNvSpPr>
          <p:nvPr/>
        </p:nvSpPr>
        <p:spPr>
          <a:xfrm>
            <a:off x="428596" y="5429264"/>
            <a:ext cx="8382000" cy="1054100"/>
          </a:xfrm>
          <a:prstGeom prst="rect">
            <a:avLst/>
          </a:prstGeom>
        </p:spPr>
        <p:txBody>
          <a:bodyPr vert="horz" lIns="91440" tIns="45720" rIns="91440" bIns="4572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all" spc="200" normalizeH="0" baseline="0" noProof="0" dirty="0">
                <a:ln>
                  <a:noFill/>
                </a:ln>
                <a:effectLst/>
                <a:uLnTx/>
                <a:uFillTx/>
                <a:latin typeface="Algerian" pitchFamily="82" charset="0"/>
                <a:ea typeface="+mj-ea"/>
                <a:cs typeface="+mj-cs"/>
              </a:rPr>
              <a:t>The FVU</a:t>
            </a:r>
            <a:r>
              <a:rPr kumimoji="0" lang="en-US" sz="3000" b="0" i="0" u="none" strike="noStrike" kern="1200" cap="all" spc="200" normalizeH="0" noProof="0" dirty="0">
                <a:ln>
                  <a:noFill/>
                </a:ln>
                <a:effectLst/>
                <a:uLnTx/>
                <a:uFillTx/>
                <a:latin typeface="Algerian" pitchFamily="82" charset="0"/>
                <a:ea typeface="+mj-ea"/>
                <a:cs typeface="+mj-cs"/>
              </a:rPr>
              <a:t> File should be in zip format</a:t>
            </a:r>
            <a:endParaRPr kumimoji="0" lang="en-US" sz="3000" b="0" i="0" u="none" strike="noStrike" kern="1200" cap="all" spc="200" normalizeH="0" baseline="0" noProof="0" dirty="0">
              <a:ln>
                <a:noFill/>
              </a:ln>
              <a:effectLst/>
              <a:uLnTx/>
              <a:uFillTx/>
              <a:latin typeface="+mj-lt"/>
              <a:ea typeface="+mj-ea"/>
              <a:cs typeface="+mj-cs"/>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a:srcRect l="6495" t="5682" r="11822" b="10663"/>
          <a:stretch>
            <a:fillRect/>
          </a:stretch>
        </p:blipFill>
        <p:spPr bwMode="auto">
          <a:xfrm>
            <a:off x="428596" y="1714488"/>
            <a:ext cx="8072494" cy="4650459"/>
          </a:xfrm>
          <a:prstGeom prst="rect">
            <a:avLst/>
          </a:prstGeom>
          <a:noFill/>
          <a:ln w="9525">
            <a:noFill/>
            <a:miter lim="800000"/>
            <a:headEnd/>
            <a:tailEnd/>
          </a:ln>
          <a:effectLst/>
        </p:spPr>
      </p:pic>
      <p:sp>
        <p:nvSpPr>
          <p:cNvPr id="4" name="Title 4"/>
          <p:cNvSpPr>
            <a:spLocks noGrp="1"/>
          </p:cNvSpPr>
          <p:nvPr>
            <p:ph type="title"/>
          </p:nvPr>
        </p:nvSpPr>
        <p:spPr>
          <a:xfrm>
            <a:off x="381000" y="355600"/>
            <a:ext cx="8382000" cy="1054100"/>
          </a:xfrm>
        </p:spPr>
        <p:txBody>
          <a:bodyPr/>
          <a:lstStyle/>
          <a:p>
            <a:r>
              <a:rPr lang="en-US" sz="3000" dirty="0">
                <a:latin typeface="Algerian" pitchFamily="82" charset="0"/>
              </a:rPr>
              <a:t>uploading Of TDS Return – tan login </a:t>
            </a:r>
            <a:br>
              <a:rPr lang="en-US" sz="3000" dirty="0">
                <a:latin typeface="Algerian" pitchFamily="82" charset="0"/>
              </a:rPr>
            </a:br>
            <a:r>
              <a:rPr lang="en-US" sz="3000" dirty="0">
                <a:latin typeface="Algerian" pitchFamily="82" charset="0"/>
              </a:rPr>
              <a:t>https://eportal.incometax.gov.in</a:t>
            </a:r>
            <a:endParaRPr lang="en-US" sz="3000"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2"/>
          <a:srcRect l="5607" t="4104" r="5607" b="7506"/>
          <a:stretch>
            <a:fillRect/>
          </a:stretch>
        </p:blipFill>
        <p:spPr bwMode="auto">
          <a:xfrm>
            <a:off x="1000100" y="1785926"/>
            <a:ext cx="7143800" cy="4000528"/>
          </a:xfrm>
          <a:prstGeom prst="rect">
            <a:avLst/>
          </a:prstGeom>
          <a:noFill/>
          <a:ln w="9525">
            <a:noFill/>
            <a:miter lim="800000"/>
            <a:headEnd/>
            <a:tailEnd/>
          </a:ln>
          <a:effectLst/>
        </p:spPr>
      </p:pic>
      <p:sp>
        <p:nvSpPr>
          <p:cNvPr id="4" name="Title 4"/>
          <p:cNvSpPr>
            <a:spLocks noGrp="1"/>
          </p:cNvSpPr>
          <p:nvPr>
            <p:ph type="title"/>
          </p:nvPr>
        </p:nvSpPr>
        <p:spPr>
          <a:xfrm>
            <a:off x="381000" y="355600"/>
            <a:ext cx="8382000" cy="1054100"/>
          </a:xfrm>
        </p:spPr>
        <p:txBody>
          <a:bodyPr/>
          <a:lstStyle/>
          <a:p>
            <a:r>
              <a:rPr lang="en-US" sz="3000" dirty="0">
                <a:latin typeface="Algerian" pitchFamily="82" charset="0"/>
              </a:rPr>
              <a:t>uploading Of TDS Return – tan login </a:t>
            </a:r>
            <a:br>
              <a:rPr lang="en-US" sz="3000" dirty="0">
                <a:latin typeface="Algerian" pitchFamily="82" charset="0"/>
              </a:rPr>
            </a:br>
            <a:r>
              <a:rPr lang="en-US" sz="3000" dirty="0">
                <a:latin typeface="Algerian" pitchFamily="82" charset="0"/>
              </a:rPr>
              <a:t>https://eportal.incometax.gov.in</a:t>
            </a:r>
            <a:endParaRPr lang="en-US" sz="3000"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a:blip r:embed="rId2"/>
          <a:srcRect l="5607" t="4104" r="8271" b="9084"/>
          <a:stretch>
            <a:fillRect/>
          </a:stretch>
        </p:blipFill>
        <p:spPr bwMode="auto">
          <a:xfrm>
            <a:off x="251520" y="1714488"/>
            <a:ext cx="8712968" cy="4455669"/>
          </a:xfrm>
          <a:prstGeom prst="rect">
            <a:avLst/>
          </a:prstGeom>
          <a:noFill/>
          <a:ln w="9525">
            <a:noFill/>
            <a:miter lim="800000"/>
            <a:headEnd/>
            <a:tailEnd/>
          </a:ln>
          <a:effectLst/>
        </p:spPr>
      </p:pic>
      <p:sp>
        <p:nvSpPr>
          <p:cNvPr id="4" name="Title 4"/>
          <p:cNvSpPr>
            <a:spLocks noGrp="1"/>
          </p:cNvSpPr>
          <p:nvPr>
            <p:ph type="title"/>
          </p:nvPr>
        </p:nvSpPr>
        <p:spPr>
          <a:xfrm>
            <a:off x="381000" y="355600"/>
            <a:ext cx="8382000" cy="1054100"/>
          </a:xfrm>
        </p:spPr>
        <p:txBody>
          <a:bodyPr/>
          <a:lstStyle/>
          <a:p>
            <a:r>
              <a:rPr lang="en-US" sz="3000" dirty="0">
                <a:latin typeface="Algerian" pitchFamily="82" charset="0"/>
              </a:rPr>
              <a:t>uploading Of TDS Return – tan login </a:t>
            </a:r>
            <a:br>
              <a:rPr lang="en-US" sz="3000" dirty="0">
                <a:latin typeface="Algerian" pitchFamily="82" charset="0"/>
              </a:rPr>
            </a:br>
            <a:r>
              <a:rPr lang="en-US" sz="3000" dirty="0">
                <a:latin typeface="Algerian" pitchFamily="82" charset="0"/>
              </a:rPr>
              <a:t>https://eportal.incometax.gov.in</a:t>
            </a:r>
            <a:endParaRPr lang="en-US" sz="3000"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719263"/>
            <a:ext cx="3190868" cy="4406900"/>
          </a:xfrm>
        </p:spPr>
        <p:txBody>
          <a:bodyPr/>
          <a:lstStyle/>
          <a:p>
            <a:pPr algn="ctr"/>
            <a:r>
              <a:rPr lang="en-GB" dirty="0"/>
              <a:t>A 15 digit TDS Filing ACK will be generated</a:t>
            </a:r>
            <a:endParaRPr lang="en-US" dirty="0"/>
          </a:p>
        </p:txBody>
      </p:sp>
      <p:sp>
        <p:nvSpPr>
          <p:cNvPr id="4" name="Title 4"/>
          <p:cNvSpPr>
            <a:spLocks noGrp="1"/>
          </p:cNvSpPr>
          <p:nvPr>
            <p:ph type="title"/>
          </p:nvPr>
        </p:nvSpPr>
        <p:spPr>
          <a:xfrm>
            <a:off x="381000" y="355600"/>
            <a:ext cx="8382000" cy="1054100"/>
          </a:xfrm>
        </p:spPr>
        <p:txBody>
          <a:bodyPr/>
          <a:lstStyle/>
          <a:p>
            <a:r>
              <a:rPr lang="en-US" sz="3000" dirty="0">
                <a:latin typeface="Algerian" pitchFamily="82" charset="0"/>
              </a:rPr>
              <a:t>uploading Of TDS Return – tan login </a:t>
            </a:r>
            <a:br>
              <a:rPr lang="en-US" sz="3000" dirty="0">
                <a:latin typeface="Algerian" pitchFamily="82" charset="0"/>
              </a:rPr>
            </a:br>
            <a:r>
              <a:rPr lang="en-US" sz="3000" dirty="0">
                <a:latin typeface="Algerian" pitchFamily="82" charset="0"/>
              </a:rPr>
              <a:t>https://eportal.incometax.gov.in</a:t>
            </a:r>
            <a:endParaRPr lang="en-US" sz="3000" dirty="0"/>
          </a:p>
        </p:txBody>
      </p:sp>
      <p:pic>
        <p:nvPicPr>
          <p:cNvPr id="81923" name="Picture 3"/>
          <p:cNvPicPr>
            <a:picLocks noChangeAspect="1" noChangeArrowheads="1"/>
          </p:cNvPicPr>
          <p:nvPr/>
        </p:nvPicPr>
        <p:blipFill>
          <a:blip r:embed="rId2"/>
          <a:srcRect l="4739" t="9765" r="75842" b="11287"/>
          <a:stretch>
            <a:fillRect/>
          </a:stretch>
        </p:blipFill>
        <p:spPr bwMode="auto">
          <a:xfrm>
            <a:off x="4286248" y="1643050"/>
            <a:ext cx="4000528" cy="4572032"/>
          </a:xfrm>
          <a:prstGeom prst="rect">
            <a:avLst/>
          </a:prstGeom>
          <a:noFill/>
          <a:ln w="9525">
            <a:noFill/>
            <a:miter lim="800000"/>
            <a:headEnd/>
            <a:tailEnd/>
          </a:ln>
          <a:effec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ctr"/>
            <a:r>
              <a:rPr lang="en-GB" dirty="0"/>
              <a:t>A 15 digit TDS Filing ACK will be generated</a:t>
            </a:r>
            <a:endParaRPr lang="en-US" dirty="0"/>
          </a:p>
        </p:txBody>
      </p:sp>
      <p:sp>
        <p:nvSpPr>
          <p:cNvPr id="4" name="Title 4"/>
          <p:cNvSpPr>
            <a:spLocks noGrp="1"/>
          </p:cNvSpPr>
          <p:nvPr>
            <p:ph type="title"/>
          </p:nvPr>
        </p:nvSpPr>
        <p:spPr>
          <a:xfrm>
            <a:off x="381000" y="355600"/>
            <a:ext cx="8382000" cy="1054100"/>
          </a:xfrm>
        </p:spPr>
        <p:txBody>
          <a:bodyPr/>
          <a:lstStyle/>
          <a:p>
            <a:r>
              <a:rPr lang="en-US" sz="3000" dirty="0">
                <a:latin typeface="Algerian" pitchFamily="82" charset="0"/>
              </a:rPr>
              <a:t>WHEN UPLOADED WITH NSDL TINFC</a:t>
            </a:r>
            <a:endParaRPr lang="en-US" sz="3000" dirty="0"/>
          </a:p>
        </p:txBody>
      </p:sp>
      <p:pic>
        <p:nvPicPr>
          <p:cNvPr id="81922" name="Picture 2"/>
          <p:cNvPicPr>
            <a:picLocks noChangeAspect="1" noChangeArrowheads="1"/>
          </p:cNvPicPr>
          <p:nvPr/>
        </p:nvPicPr>
        <p:blipFill>
          <a:blip r:embed="rId2"/>
          <a:srcRect l="10468" t="20703" r="61101" b="12890"/>
          <a:stretch>
            <a:fillRect/>
          </a:stretch>
        </p:blipFill>
        <p:spPr bwMode="auto">
          <a:xfrm>
            <a:off x="1428728" y="2204864"/>
            <a:ext cx="6072230" cy="3987049"/>
          </a:xfrm>
          <a:prstGeom prst="rect">
            <a:avLst/>
          </a:prstGeom>
          <a:noFill/>
          <a:ln w="9525">
            <a:noFill/>
            <a:miter lim="800000"/>
            <a:headEnd/>
            <a:tailEnd/>
          </a:ln>
          <a:effec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Algerian" pitchFamily="82" charset="0"/>
              </a:rPr>
              <a:t>DUE DATE FOR ISSUE OF </a:t>
            </a:r>
            <a:r>
              <a:rPr lang="en-US" dirty="0" err="1">
                <a:latin typeface="Algerian" pitchFamily="82" charset="0"/>
              </a:rPr>
              <a:t>tds</a:t>
            </a:r>
            <a:r>
              <a:rPr lang="en-US" dirty="0">
                <a:latin typeface="Algerian" pitchFamily="82" charset="0"/>
              </a:rPr>
              <a:t>/TCS CERTIFICATE</a:t>
            </a:r>
            <a:endParaRPr lang="en-GB" dirty="0"/>
          </a:p>
        </p:txBody>
      </p:sp>
      <p:graphicFrame>
        <p:nvGraphicFramePr>
          <p:cNvPr id="4" name="Diagram 3"/>
          <p:cNvGraphicFramePr/>
          <p:nvPr>
            <p:extLst>
              <p:ext uri="{D42A27DB-BD31-4B8C-83A1-F6EECF244321}">
                <p14:modId xmlns:p14="http://schemas.microsoft.com/office/powerpoint/2010/main" val="1150488124"/>
              </p:ext>
            </p:extLst>
          </p:nvPr>
        </p:nvGraphicFramePr>
        <p:xfrm>
          <a:off x="457200" y="1905000"/>
          <a:ext cx="80772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graphicEl>
                                              <a:dgm id="{B7732794-7AE3-4B45-9FE1-F0C3C638065B}"/>
                                            </p:graphicEl>
                                          </p:spTgt>
                                        </p:tgtEl>
                                        <p:attrNameLst>
                                          <p:attrName>style.visibility</p:attrName>
                                        </p:attrNameLst>
                                      </p:cBhvr>
                                      <p:to>
                                        <p:strVal val="visible"/>
                                      </p:to>
                                    </p:set>
                                    <p:anim calcmode="lin" valueType="num">
                                      <p:cBhvr>
                                        <p:cTn id="7" dur="500" fill="hold"/>
                                        <p:tgtEl>
                                          <p:spTgt spid="4">
                                            <p:graphicEl>
                                              <a:dgm id="{B7732794-7AE3-4B45-9FE1-F0C3C638065B}"/>
                                            </p:graphicEl>
                                          </p:spTgt>
                                        </p:tgtEl>
                                        <p:attrNameLst>
                                          <p:attrName>ppt_w</p:attrName>
                                        </p:attrNameLst>
                                      </p:cBhvr>
                                      <p:tavLst>
                                        <p:tav tm="0">
                                          <p:val>
                                            <p:fltVal val="0"/>
                                          </p:val>
                                        </p:tav>
                                        <p:tav tm="100000">
                                          <p:val>
                                            <p:strVal val="#ppt_w"/>
                                          </p:val>
                                        </p:tav>
                                      </p:tavLst>
                                    </p:anim>
                                    <p:anim calcmode="lin" valueType="num">
                                      <p:cBhvr>
                                        <p:cTn id="8" dur="500" fill="hold"/>
                                        <p:tgtEl>
                                          <p:spTgt spid="4">
                                            <p:graphicEl>
                                              <a:dgm id="{B7732794-7AE3-4B45-9FE1-F0C3C638065B}"/>
                                            </p:graphicEl>
                                          </p:spTgt>
                                        </p:tgtEl>
                                        <p:attrNameLst>
                                          <p:attrName>ppt_h</p:attrName>
                                        </p:attrNameLst>
                                      </p:cBhvr>
                                      <p:tavLst>
                                        <p:tav tm="0">
                                          <p:val>
                                            <p:fltVal val="0"/>
                                          </p:val>
                                        </p:tav>
                                        <p:tav tm="100000">
                                          <p:val>
                                            <p:strVal val="#ppt_h"/>
                                          </p:val>
                                        </p:tav>
                                      </p:tavLst>
                                    </p:anim>
                                    <p:animEffect transition="in" filter="fade">
                                      <p:cBhvr>
                                        <p:cTn id="9" dur="500"/>
                                        <p:tgtEl>
                                          <p:spTgt spid="4">
                                            <p:graphicEl>
                                              <a:dgm id="{B7732794-7AE3-4B45-9FE1-F0C3C638065B}"/>
                                            </p:graphic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4">
                                            <p:graphicEl>
                                              <a:dgm id="{64EE9779-E172-44E1-8584-1F6B73685057}"/>
                                            </p:graphicEl>
                                          </p:spTgt>
                                        </p:tgtEl>
                                        <p:attrNameLst>
                                          <p:attrName>style.visibility</p:attrName>
                                        </p:attrNameLst>
                                      </p:cBhvr>
                                      <p:to>
                                        <p:strVal val="visible"/>
                                      </p:to>
                                    </p:set>
                                    <p:anim calcmode="lin" valueType="num">
                                      <p:cBhvr>
                                        <p:cTn id="12" dur="500" fill="hold"/>
                                        <p:tgtEl>
                                          <p:spTgt spid="4">
                                            <p:graphicEl>
                                              <a:dgm id="{64EE9779-E172-44E1-8584-1F6B73685057}"/>
                                            </p:graphicEl>
                                          </p:spTgt>
                                        </p:tgtEl>
                                        <p:attrNameLst>
                                          <p:attrName>ppt_w</p:attrName>
                                        </p:attrNameLst>
                                      </p:cBhvr>
                                      <p:tavLst>
                                        <p:tav tm="0">
                                          <p:val>
                                            <p:fltVal val="0"/>
                                          </p:val>
                                        </p:tav>
                                        <p:tav tm="100000">
                                          <p:val>
                                            <p:strVal val="#ppt_w"/>
                                          </p:val>
                                        </p:tav>
                                      </p:tavLst>
                                    </p:anim>
                                    <p:anim calcmode="lin" valueType="num">
                                      <p:cBhvr>
                                        <p:cTn id="13" dur="500" fill="hold"/>
                                        <p:tgtEl>
                                          <p:spTgt spid="4">
                                            <p:graphicEl>
                                              <a:dgm id="{64EE9779-E172-44E1-8584-1F6B73685057}"/>
                                            </p:graphicEl>
                                          </p:spTgt>
                                        </p:tgtEl>
                                        <p:attrNameLst>
                                          <p:attrName>ppt_h</p:attrName>
                                        </p:attrNameLst>
                                      </p:cBhvr>
                                      <p:tavLst>
                                        <p:tav tm="0">
                                          <p:val>
                                            <p:fltVal val="0"/>
                                          </p:val>
                                        </p:tav>
                                        <p:tav tm="100000">
                                          <p:val>
                                            <p:strVal val="#ppt_h"/>
                                          </p:val>
                                        </p:tav>
                                      </p:tavLst>
                                    </p:anim>
                                    <p:animEffect transition="in" filter="fade">
                                      <p:cBhvr>
                                        <p:cTn id="14" dur="500"/>
                                        <p:tgtEl>
                                          <p:spTgt spid="4">
                                            <p:graphicEl>
                                              <a:dgm id="{64EE9779-E172-44E1-8584-1F6B73685057}"/>
                                            </p:graphic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4">
                                            <p:graphicEl>
                                              <a:dgm id="{26D656A5-3CBA-400D-AEBF-735959B85885}"/>
                                            </p:graphicEl>
                                          </p:spTgt>
                                        </p:tgtEl>
                                        <p:attrNameLst>
                                          <p:attrName>style.visibility</p:attrName>
                                        </p:attrNameLst>
                                      </p:cBhvr>
                                      <p:to>
                                        <p:strVal val="visible"/>
                                      </p:to>
                                    </p:set>
                                    <p:anim calcmode="lin" valueType="num">
                                      <p:cBhvr>
                                        <p:cTn id="19" dur="500" fill="hold"/>
                                        <p:tgtEl>
                                          <p:spTgt spid="4">
                                            <p:graphicEl>
                                              <a:dgm id="{26D656A5-3CBA-400D-AEBF-735959B85885}"/>
                                            </p:graphicEl>
                                          </p:spTgt>
                                        </p:tgtEl>
                                        <p:attrNameLst>
                                          <p:attrName>ppt_w</p:attrName>
                                        </p:attrNameLst>
                                      </p:cBhvr>
                                      <p:tavLst>
                                        <p:tav tm="0">
                                          <p:val>
                                            <p:fltVal val="0"/>
                                          </p:val>
                                        </p:tav>
                                        <p:tav tm="100000">
                                          <p:val>
                                            <p:strVal val="#ppt_w"/>
                                          </p:val>
                                        </p:tav>
                                      </p:tavLst>
                                    </p:anim>
                                    <p:anim calcmode="lin" valueType="num">
                                      <p:cBhvr>
                                        <p:cTn id="20" dur="500" fill="hold"/>
                                        <p:tgtEl>
                                          <p:spTgt spid="4">
                                            <p:graphicEl>
                                              <a:dgm id="{26D656A5-3CBA-400D-AEBF-735959B85885}"/>
                                            </p:graphicEl>
                                          </p:spTgt>
                                        </p:tgtEl>
                                        <p:attrNameLst>
                                          <p:attrName>ppt_h</p:attrName>
                                        </p:attrNameLst>
                                      </p:cBhvr>
                                      <p:tavLst>
                                        <p:tav tm="0">
                                          <p:val>
                                            <p:fltVal val="0"/>
                                          </p:val>
                                        </p:tav>
                                        <p:tav tm="100000">
                                          <p:val>
                                            <p:strVal val="#ppt_h"/>
                                          </p:val>
                                        </p:tav>
                                      </p:tavLst>
                                    </p:anim>
                                    <p:animEffect transition="in" filter="fade">
                                      <p:cBhvr>
                                        <p:cTn id="21" dur="500"/>
                                        <p:tgtEl>
                                          <p:spTgt spid="4">
                                            <p:graphicEl>
                                              <a:dgm id="{26D656A5-3CBA-400D-AEBF-735959B85885}"/>
                                            </p:graphicEl>
                                          </p:spTgt>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4">
                                            <p:graphicEl>
                                              <a:dgm id="{189AE07C-7827-4529-8B0E-CBC6190F74B4}"/>
                                            </p:graphicEl>
                                          </p:spTgt>
                                        </p:tgtEl>
                                        <p:attrNameLst>
                                          <p:attrName>style.visibility</p:attrName>
                                        </p:attrNameLst>
                                      </p:cBhvr>
                                      <p:to>
                                        <p:strVal val="visible"/>
                                      </p:to>
                                    </p:set>
                                    <p:anim calcmode="lin" valueType="num">
                                      <p:cBhvr>
                                        <p:cTn id="24" dur="500" fill="hold"/>
                                        <p:tgtEl>
                                          <p:spTgt spid="4">
                                            <p:graphicEl>
                                              <a:dgm id="{189AE07C-7827-4529-8B0E-CBC6190F74B4}"/>
                                            </p:graphicEl>
                                          </p:spTgt>
                                        </p:tgtEl>
                                        <p:attrNameLst>
                                          <p:attrName>ppt_w</p:attrName>
                                        </p:attrNameLst>
                                      </p:cBhvr>
                                      <p:tavLst>
                                        <p:tav tm="0">
                                          <p:val>
                                            <p:fltVal val="0"/>
                                          </p:val>
                                        </p:tav>
                                        <p:tav tm="100000">
                                          <p:val>
                                            <p:strVal val="#ppt_w"/>
                                          </p:val>
                                        </p:tav>
                                      </p:tavLst>
                                    </p:anim>
                                    <p:anim calcmode="lin" valueType="num">
                                      <p:cBhvr>
                                        <p:cTn id="25" dur="500" fill="hold"/>
                                        <p:tgtEl>
                                          <p:spTgt spid="4">
                                            <p:graphicEl>
                                              <a:dgm id="{189AE07C-7827-4529-8B0E-CBC6190F74B4}"/>
                                            </p:graphicEl>
                                          </p:spTgt>
                                        </p:tgtEl>
                                        <p:attrNameLst>
                                          <p:attrName>ppt_h</p:attrName>
                                        </p:attrNameLst>
                                      </p:cBhvr>
                                      <p:tavLst>
                                        <p:tav tm="0">
                                          <p:val>
                                            <p:fltVal val="0"/>
                                          </p:val>
                                        </p:tav>
                                        <p:tav tm="100000">
                                          <p:val>
                                            <p:strVal val="#ppt_h"/>
                                          </p:val>
                                        </p:tav>
                                      </p:tavLst>
                                    </p:anim>
                                    <p:animEffect transition="in" filter="fade">
                                      <p:cBhvr>
                                        <p:cTn id="26" dur="500"/>
                                        <p:tgtEl>
                                          <p:spTgt spid="4">
                                            <p:graphicEl>
                                              <a:dgm id="{189AE07C-7827-4529-8B0E-CBC6190F74B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latin typeface="Algerian" pitchFamily="82" charset="0"/>
              </a:rPr>
              <a:t>Download TDS Certificates</a:t>
            </a:r>
            <a:br>
              <a:rPr lang="en-GB" dirty="0">
                <a:latin typeface="Algerian" pitchFamily="82" charset="0"/>
              </a:rPr>
            </a:br>
            <a:r>
              <a:rPr lang="en-GB" dirty="0">
                <a:latin typeface="Algerian" pitchFamily="82" charset="0"/>
              </a:rPr>
              <a:t>tdscpc.gov.in</a:t>
            </a:r>
            <a:endParaRPr lang="en-US" dirty="0">
              <a:latin typeface="Algerian" pitchFamily="82" charset="0"/>
            </a:endParaRPr>
          </a:p>
        </p:txBody>
      </p:sp>
      <p:pic>
        <p:nvPicPr>
          <p:cNvPr id="5124" name="Picture 4"/>
          <p:cNvPicPr>
            <a:picLocks noGrp="1" noChangeAspect="1" noChangeArrowheads="1"/>
          </p:cNvPicPr>
          <p:nvPr>
            <p:ph idx="1"/>
          </p:nvPr>
        </p:nvPicPr>
        <p:blipFill>
          <a:blip r:embed="rId2"/>
          <a:srcRect/>
          <a:stretch>
            <a:fillRect/>
          </a:stretch>
        </p:blipFill>
        <p:spPr bwMode="auto">
          <a:xfrm>
            <a:off x="214282" y="1643050"/>
            <a:ext cx="8747478" cy="4357718"/>
          </a:xfrm>
          <a:prstGeom prst="rect">
            <a:avLst/>
          </a:prstGeom>
          <a:noFill/>
          <a:ln w="9525">
            <a:noFill/>
            <a:miter lim="800000"/>
            <a:headEnd/>
            <a:tailEnd/>
          </a:ln>
          <a:effec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err="1">
                <a:latin typeface="Algerian" pitchFamily="82" charset="0"/>
              </a:rPr>
              <a:t>Deductor</a:t>
            </a:r>
            <a:endParaRPr lang="en-IN" sz="4000" dirty="0">
              <a:latin typeface="Algerian" pitchFamily="82" charset="0"/>
            </a:endParaRPr>
          </a:p>
        </p:txBody>
      </p:sp>
      <p:sp>
        <p:nvSpPr>
          <p:cNvPr id="3" name="Content Placeholder 2"/>
          <p:cNvSpPr>
            <a:spLocks noGrp="1"/>
          </p:cNvSpPr>
          <p:nvPr>
            <p:ph idx="1"/>
          </p:nvPr>
        </p:nvSpPr>
        <p:spPr/>
        <p:txBody>
          <a:bodyPr>
            <a:noAutofit/>
          </a:bodyPr>
          <a:lstStyle/>
          <a:p>
            <a:pPr>
              <a:buNone/>
            </a:pPr>
            <a:r>
              <a:rPr lang="en-US" sz="2300" dirty="0" err="1">
                <a:latin typeface="Cambria" pitchFamily="18" charset="0"/>
              </a:rPr>
              <a:t>Deductor</a:t>
            </a:r>
            <a:r>
              <a:rPr lang="en-US" sz="2300" dirty="0">
                <a:latin typeface="Cambria" pitchFamily="18" charset="0"/>
              </a:rPr>
              <a:t> can download</a:t>
            </a:r>
          </a:p>
          <a:p>
            <a:pPr lvl="1"/>
            <a:r>
              <a:rPr lang="en-US" sz="2300" dirty="0">
                <a:latin typeface="Cambria" pitchFamily="18" charset="0"/>
              </a:rPr>
              <a:t>Form 16 and 16A</a:t>
            </a:r>
          </a:p>
          <a:p>
            <a:pPr lvl="1"/>
            <a:r>
              <a:rPr lang="en-US" sz="2300" dirty="0">
                <a:latin typeface="Cambria" pitchFamily="18" charset="0"/>
              </a:rPr>
              <a:t>Default Reports</a:t>
            </a:r>
          </a:p>
          <a:p>
            <a:pPr lvl="1"/>
            <a:r>
              <a:rPr lang="en-US" sz="2300" dirty="0">
                <a:latin typeface="Cambria" pitchFamily="18" charset="0"/>
              </a:rPr>
              <a:t>Consolidated File for Revising TDS Return</a:t>
            </a:r>
          </a:p>
          <a:p>
            <a:pPr lvl="1"/>
            <a:endParaRPr lang="en-US" sz="4000" dirty="0">
              <a:latin typeface="Cambria" pitchFamily="18" charset="0"/>
            </a:endParaRPr>
          </a:p>
        </p:txBody>
      </p:sp>
    </p:spTree>
    <p:extLst>
      <p:ext uri="{BB962C8B-B14F-4D97-AF65-F5344CB8AC3E}">
        <p14:creationId xmlns:p14="http://schemas.microsoft.com/office/powerpoint/2010/main" val="181126537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rid">
  <a:themeElements>
    <a:clrScheme name="Custom 1">
      <a:dk1>
        <a:sysClr val="windowText" lastClr="000000"/>
      </a:dk1>
      <a:lt1>
        <a:sysClr val="window" lastClr="FFFFFF"/>
      </a:lt1>
      <a:dk2>
        <a:srgbClr val="534949"/>
      </a:dk2>
      <a:lt2>
        <a:srgbClr val="F2F2F2"/>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534949"/>
    </a:dk2>
    <a:lt2>
      <a:srgbClr val="F2F2F2"/>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themeOverride>
</file>

<file path=docProps/app.xml><?xml version="1.0" encoding="utf-8"?>
<Properties xmlns="http://schemas.openxmlformats.org/officeDocument/2006/extended-properties" xmlns:vt="http://schemas.openxmlformats.org/officeDocument/2006/docPropsVTypes">
  <Template/>
  <TotalTime>14681</TotalTime>
  <Words>4985</Words>
  <Application>Microsoft Office PowerPoint</Application>
  <PresentationFormat>On-screen Show (4:3)</PresentationFormat>
  <Paragraphs>810</Paragraphs>
  <Slides>184</Slides>
  <Notes>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184</vt:i4>
      </vt:variant>
    </vt:vector>
  </HeadingPairs>
  <TitlesOfParts>
    <vt:vector size="195" baseType="lpstr">
      <vt:lpstr>Algerian</vt:lpstr>
      <vt:lpstr>Arial</vt:lpstr>
      <vt:lpstr>Arial Unicode MS</vt:lpstr>
      <vt:lpstr>Calibri</vt:lpstr>
      <vt:lpstr>Cambria</vt:lpstr>
      <vt:lpstr>Franklin Gothic Medium</vt:lpstr>
      <vt:lpstr>Times New Roman</vt:lpstr>
      <vt:lpstr>Webdings</vt:lpstr>
      <vt:lpstr>Wingdings</vt:lpstr>
      <vt:lpstr>Wingdings 2</vt:lpstr>
      <vt:lpstr>Grid</vt:lpstr>
      <vt:lpstr>  efiling of tds returns</vt:lpstr>
      <vt:lpstr>defining terms</vt:lpstr>
      <vt:lpstr>Objectives of TDS</vt:lpstr>
      <vt:lpstr>defining terms DEDUCTOR AND DEDUCTEE</vt:lpstr>
      <vt:lpstr>defining terms DEDUCTOR AND DEDUCTEE</vt:lpstr>
      <vt:lpstr>defining terms DEDUCTOR AND DEDUCTEE</vt:lpstr>
      <vt:lpstr>Pan </vt:lpstr>
      <vt:lpstr>Tax Deduction and Collection Account Number  (tan)</vt:lpstr>
      <vt:lpstr>Challans</vt:lpstr>
      <vt:lpstr>CHALLAN-280</vt:lpstr>
      <vt:lpstr>CHALLAN-281- TDS</vt:lpstr>
      <vt:lpstr>CASES WHERE TDS RETURN IS FILED WITHOUT TAN NUMBER</vt:lpstr>
      <vt:lpstr>Tds On Purchase of property PAN LOGIN  https://eportal.incometax.gov.in</vt:lpstr>
      <vt:lpstr>Tds On Purchase of property PAN LOGIN  https://eportal.incometax.gov.in</vt:lpstr>
      <vt:lpstr>Tds On Purchase of property PAN LOGIN  https://eportal.incometax.gov.in</vt:lpstr>
      <vt:lpstr>Tds On Purchase of property PAN LOGIN  https://eportal.incometax.gov.in</vt:lpstr>
      <vt:lpstr>Tds On Purchase of property PAN LOGIN  https://eportal.incometax.gov.in</vt:lpstr>
      <vt:lpstr>Tds On Purchase of property PAN LOGIN  https://eportal.incometax.gov.in</vt:lpstr>
      <vt:lpstr>Tds On Purchase of property PAN LOGIN  https://eportal.incometax.gov.in</vt:lpstr>
      <vt:lpstr>Tds On Purchase of property PAN LOGIN  https://eportal.incometax.gov.in</vt:lpstr>
      <vt:lpstr>Tds On Purchase of property PAN LOGIN  https://eportal.incometax.gov.in</vt:lpstr>
      <vt:lpstr>PowerPoint Presentation</vt:lpstr>
      <vt:lpstr>Download tds certificate  Register in TRACES </vt:lpstr>
      <vt:lpstr>Download tds certficates</vt:lpstr>
      <vt:lpstr>PowerPoint Presentation</vt:lpstr>
      <vt:lpstr>In traces login Register for E-Filing site</vt:lpstr>
      <vt:lpstr>In traces login Register for E-Filing site</vt:lpstr>
      <vt:lpstr>eportal.incometax.gov.in through tan login</vt:lpstr>
      <vt:lpstr>eportal.incometax.gov.in through tan login</vt:lpstr>
      <vt:lpstr>eportal.incometax.gov.in through tan login</vt:lpstr>
      <vt:lpstr>eportal.incometax.gov.in through tan login</vt:lpstr>
      <vt:lpstr>eportal.incometax.gov.in through tan login</vt:lpstr>
      <vt:lpstr>eportal.incometax.gov.in through tan login</vt:lpstr>
      <vt:lpstr>eportal.incometax.gov.in through tan login</vt:lpstr>
      <vt:lpstr>Single challan for all sections</vt:lpstr>
      <vt:lpstr>Payment of Tax Deducted for different Assessment Years </vt:lpstr>
      <vt:lpstr>Inoperative PAN</vt:lpstr>
      <vt:lpstr>sumup</vt:lpstr>
      <vt:lpstr>PowerPoint Presentation</vt:lpstr>
      <vt:lpstr>Income TAX Slab rates </vt:lpstr>
      <vt:lpstr>Sec 192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Tax Collection at source (tcs) sec 206c</vt:lpstr>
      <vt:lpstr>PowerPoint Presentation</vt:lpstr>
      <vt:lpstr>Tax Collection at source (tcs) sec 206c</vt:lpstr>
      <vt:lpstr>PowerPoint Presentation</vt:lpstr>
      <vt:lpstr>194Q and 206C applicable?</vt:lpstr>
      <vt:lpstr>PowerPoint Presentation</vt:lpstr>
      <vt:lpstr>TAX DEDUCTED  AND TAX REMITANCE </vt:lpstr>
      <vt:lpstr>When tax  has to be deducted date of deduction</vt:lpstr>
      <vt:lpstr>TAX PAYMENT or TAX REMITTANCE  for government  deductors</vt:lpstr>
      <vt:lpstr>Interest</vt:lpstr>
      <vt:lpstr>Tds return fORMS</vt:lpstr>
      <vt:lpstr>DUE DATE FOR FILING TDS &amp; TCs RETURNS</vt:lpstr>
      <vt:lpstr>Tds rpu ttps://www.protean-tinpan.com/services/etds-etcs/etds-rpu.html</vt:lpstr>
      <vt:lpstr>Java platform (JRE RUNTIME) IS REQUIRED IN BACKEND </vt:lpstr>
      <vt:lpstr>Java platform (JRE RUNTIME) IS REQUIRED IN BACKEND </vt:lpstr>
      <vt:lpstr>EXTRACT TDS RPU FOLDER</vt:lpstr>
      <vt:lpstr>CLICK ON TDS_RPU WINDOWS BATCH FILE</vt:lpstr>
      <vt:lpstr>ABOUT ETDS</vt:lpstr>
      <vt:lpstr>precautions to be taken before efiling</vt:lpstr>
      <vt:lpstr>Lower deduction tab</vt:lpstr>
      <vt:lpstr>Lower deduction tab sec 194C is selected</vt:lpstr>
      <vt:lpstr>Lower deduction tab</vt:lpstr>
      <vt:lpstr>Creation of FVU</vt:lpstr>
      <vt:lpstr>Creation of FVU</vt:lpstr>
      <vt:lpstr>FVU File created</vt:lpstr>
      <vt:lpstr>Form 27A</vt:lpstr>
      <vt:lpstr>uploading Of TDS Return – tan login  https://eportal.incometax.gov.in</vt:lpstr>
      <vt:lpstr>uploading Of TDS Return – tan login  https://eportal.incometax.gov.in</vt:lpstr>
      <vt:lpstr>PowerPoint Presentation</vt:lpstr>
      <vt:lpstr>uploading Of TDS Return – tan login  https://eportal.incometax.gov.in</vt:lpstr>
      <vt:lpstr>uploading Of TDS Return – tan login  https://eportal.incometax.gov.in</vt:lpstr>
      <vt:lpstr>uploading Of TDS Return – tan login  https://eportal.incometax.gov.in</vt:lpstr>
      <vt:lpstr>uploading Of TDS Return – tan login  https://eportal.incometax.gov.in</vt:lpstr>
      <vt:lpstr>uploading Of TDS Return – tan login  https://eportal.incometax.gov.in</vt:lpstr>
      <vt:lpstr>uploading Of TDS Return – tan login  https://eportal.incometax.gov.in</vt:lpstr>
      <vt:lpstr>uploading Of TDS Return – tan login  https://eportal.incometax.gov.in</vt:lpstr>
      <vt:lpstr>uploading Of TDS Return – tan login  https://eportal.incometax.gov.in</vt:lpstr>
      <vt:lpstr>uploading Of TDS Return – tan login  https://eportal.incometax.gov.in</vt:lpstr>
      <vt:lpstr>WHEN UPLOADED WITH NSDL TINFC</vt:lpstr>
      <vt:lpstr>DUE DATE FOR ISSUE OF tds/TCS CERTIFICATE</vt:lpstr>
      <vt:lpstr>Download TDS Certificates tdscpc.gov.in</vt:lpstr>
      <vt:lpstr>Deductor</vt:lpstr>
      <vt:lpstr>Register as a new user if login is not created</vt:lpstr>
      <vt:lpstr>Downloading of Form 16 &amp; 16A  tan login</vt:lpstr>
      <vt:lpstr>Downloading of Form 16 &amp; 16A Single PAN Download</vt:lpstr>
      <vt:lpstr>Downloading of Form 16 &amp; 16A Bulk PAN Download</vt:lpstr>
      <vt:lpstr>Downloading of Form 16 &amp; 16A GENERATE AUTHENTICATION CODE</vt:lpstr>
      <vt:lpstr>AFTER IS REQUEST FOR FORM 16/16a IS MADE GO TO REQUESTED DOWNLOADS</vt:lpstr>
      <vt:lpstr>AFTER IS REQUEST FOR FORM 16/16a IS MADE GO TO REQUESTED DOWNLOADS</vt:lpstr>
      <vt:lpstr>AFTER IS REQUEST FOR FORM 16/16a IS MADE GO TO REQUESTED DOWNLOADS</vt:lpstr>
      <vt:lpstr>AFTER IS REQUEST FOR FORM 16/16a IS MADE GO TO REQUESTED DOWNLOADS</vt:lpstr>
      <vt:lpstr>AFTER IS REQUEST FOR FORM 16/16a IS MADE GO TO REQUESTED DOWNLOADS</vt:lpstr>
      <vt:lpstr>AFTER IS REQUEST FOR FORM 16/16a IS MADE GO TO REQUESTED DOWNLOADS</vt:lpstr>
      <vt:lpstr>AFTER IS REQUEST FOR FORM 16/16a IS MADE GO TO REQUESTED DOWNLOADS</vt:lpstr>
      <vt:lpstr>TDS CERTIFICATES UTILITY PASSWORD FOR INPUT FILE IS TAN NUMBER</vt:lpstr>
      <vt:lpstr>PowerPoint Presentation</vt:lpstr>
      <vt:lpstr>PowerPoint Presentation</vt:lpstr>
      <vt:lpstr>PowerPoint Presentation</vt:lpstr>
      <vt:lpstr>tdscpc.gov.in DASHBOARD</vt:lpstr>
      <vt:lpstr>tdscpc.gov.in DASHBOARD</vt:lpstr>
      <vt:lpstr>tdscpc.gov.in -  STATEMENT/PAYMENTS</vt:lpstr>
      <vt:lpstr>tdscpc.gov.in  DEFAULTS</vt:lpstr>
      <vt:lpstr>PowerPoint Presentation</vt:lpstr>
      <vt:lpstr>tdscpc.gov.in  FORMS</vt:lpstr>
      <vt:lpstr>tdscpc.gov.in  DOWNLOADS</vt:lpstr>
      <vt:lpstr>tdscpc.gov.in  PROFILE</vt:lpstr>
      <vt:lpstr>ONLINE CORRECTIONS</vt:lpstr>
      <vt:lpstr>DEFAULT SUMMARY</vt:lpstr>
      <vt:lpstr>DEFAULT SUMMARY</vt:lpstr>
      <vt:lpstr>REQUEST FOR CORRECTIONS</vt:lpstr>
      <vt:lpstr>REQUEST FOR CORRECTIONS</vt:lpstr>
      <vt:lpstr>REQUEST FOR CORRECTIONS</vt:lpstr>
      <vt:lpstr>TRACK CORRECTION REQUEST</vt:lpstr>
      <vt:lpstr>TRACK CORRECTION REQUEST WITH/WITHOUT DSC</vt:lpstr>
      <vt:lpstr>TRACK CORRECTION REQUEST</vt:lpstr>
      <vt:lpstr>ONE CHALLAN DETAILS AND THREE DEDUCTEE DETAILS</vt:lpstr>
      <vt:lpstr>TRACK CORRECTION REQUEST</vt:lpstr>
      <vt:lpstr>TRACK CORRECTION REQUEST  WITH DSC</vt:lpstr>
      <vt:lpstr>TRACK CORRECTION REQUEST  WITHOUT DSC</vt:lpstr>
      <vt:lpstr>CORRECTION REQUEST </vt:lpstr>
      <vt:lpstr>CORRECTION REQUEST </vt:lpstr>
      <vt:lpstr>CORRECTIONS READY FOR SUBMISSION</vt:lpstr>
      <vt:lpstr>CORRECTIONS READY FOR SUBMISSION</vt:lpstr>
      <vt:lpstr>Submit for processing</vt:lpstr>
      <vt:lpstr>Submit for processing</vt:lpstr>
      <vt:lpstr>Submit for processing</vt:lpstr>
      <vt:lpstr>SUBMIT FOR PROCESSING e-mudra signing utility</vt:lpstr>
      <vt:lpstr>CORRECTIONS SUBMITTED SUCCESSFULLY</vt:lpstr>
      <vt:lpstr>TRACK CORRECTION REQUEST</vt:lpstr>
      <vt:lpstr>FILE CORRECTIONS PERSONNEL INFORMATION</vt:lpstr>
      <vt:lpstr>FILE CORRECTIONS CHALLAN CORRECTIONS</vt:lpstr>
      <vt:lpstr>FILE CORRECTIONS CHALLAN CORRECTIONS</vt:lpstr>
      <vt:lpstr>FILE CORRECTIONS CHALLAN CORRECTIONS</vt:lpstr>
      <vt:lpstr>TAG CHALLANS</vt:lpstr>
      <vt:lpstr>PAY LATE FEES INTEREST AND PENALTY</vt:lpstr>
      <vt:lpstr>PAY LATE FEES INTEREST AND PENALTY</vt:lpstr>
      <vt:lpstr>PAY LATE FEES INTEREST AND PENALTY</vt:lpstr>
      <vt:lpstr>PAY LATE FEES INTEREST AND PENALTY</vt:lpstr>
      <vt:lpstr>PAN CORRECTIONS</vt:lpstr>
      <vt:lpstr>PAN CORRECTIONS</vt:lpstr>
      <vt:lpstr>ADD CHALLANS TO STATEMENTS</vt:lpstr>
      <vt:lpstr>ADD CHALLANS TO STATEMENTS</vt:lpstr>
      <vt:lpstr>WHEN ONLINE RECTIFICATIONS ARE NOT ENABLED?</vt:lpstr>
      <vt:lpstr>REQUEST FOR CONSO FILE</vt:lpstr>
      <vt:lpstr>REQUESTED DOWNLOADS</vt:lpstr>
      <vt:lpstr>REQUESTED DOWNLOADS</vt:lpstr>
      <vt:lpstr>REQUESTED DOWNLOADS CONSO FILES</vt:lpstr>
      <vt:lpstr>IMPORT THE CONSO FILE IN RPU SELECT CORRECTION RETURN</vt:lpstr>
      <vt:lpstr>SELECT THE CONSO FILE DOWNLOADED FROM TRACES PORTAL</vt:lpstr>
      <vt:lpstr>SELECT THE CONSO FILE DOWNLOADED FROM TRACES PORTAL</vt:lpstr>
      <vt:lpstr>SELECT THE CONSO FILE DOWNLOADED FROM TRACES PORTAL</vt:lpstr>
      <vt:lpstr>SELECT THE CONSO FILE DOWNLOADED FROM TRACES PORTAL</vt:lpstr>
      <vt:lpstr>PowerPoint Presentation</vt:lpstr>
      <vt:lpstr>uploading Of REVISED TDS Return – FVU FILE - tan login  </vt:lpstr>
      <vt:lpstr>uploading Of REVISED TDS Return – FVU FILE - tan login  </vt:lpstr>
      <vt:lpstr>uploading Of REVISED TDS Return – FVU FILE - tan login  </vt:lpstr>
      <vt:lpstr>uploading Of REVISED TDS Return – FVU FILE - tan login  </vt:lpstr>
      <vt:lpstr>uploading Of REVISED TDS Return – FVU FILE - tan login  </vt:lpstr>
      <vt:lpstr>uploading Of REVISED TDS Return – FVU FILE - tan login  </vt:lpstr>
      <vt:lpstr>SELECT CORRECTION RETURN</vt:lpstr>
      <vt:lpstr>SELECT CORRECTION RETURN</vt:lpstr>
      <vt:lpstr>SELECT CORRECTION RETURN</vt:lpstr>
      <vt:lpstr>SELECT CORRECTION RETURN</vt:lpstr>
      <vt:lpstr>SELECT CORRECTION RETURN</vt:lpstr>
      <vt:lpstr>PowerPoint Presentation</vt:lpstr>
      <vt:lpstr>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Ritesh</dc:creator>
  <cp:lastModifiedBy>KARUNAKAR  SANDABOINA</cp:lastModifiedBy>
  <cp:revision>931</cp:revision>
  <cp:lastPrinted>1601-01-01T00:00:00Z</cp:lastPrinted>
  <dcterms:created xsi:type="dcterms:W3CDTF">1601-01-01T00:00:00Z</dcterms:created>
  <dcterms:modified xsi:type="dcterms:W3CDTF">2025-05-21T10:11:53Z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