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30"/>
  </p:notesMasterIdLst>
  <p:handoutMasterIdLst>
    <p:handoutMasterId r:id="rId31"/>
  </p:handoutMasterIdLst>
  <p:sldIdLst>
    <p:sldId id="867" r:id="rId2"/>
    <p:sldId id="855" r:id="rId3"/>
    <p:sldId id="280" r:id="rId4"/>
    <p:sldId id="875" r:id="rId5"/>
    <p:sldId id="284" r:id="rId6"/>
    <p:sldId id="898" r:id="rId7"/>
    <p:sldId id="848" r:id="rId8"/>
    <p:sldId id="876" r:id="rId9"/>
    <p:sldId id="896" r:id="rId10"/>
    <p:sldId id="878" r:id="rId11"/>
    <p:sldId id="887" r:id="rId12"/>
    <p:sldId id="891" r:id="rId13"/>
    <p:sldId id="879" r:id="rId14"/>
    <p:sldId id="889" r:id="rId15"/>
    <p:sldId id="892" r:id="rId16"/>
    <p:sldId id="885" r:id="rId17"/>
    <p:sldId id="880" r:id="rId18"/>
    <p:sldId id="894" r:id="rId19"/>
    <p:sldId id="886" r:id="rId20"/>
    <p:sldId id="897" r:id="rId21"/>
    <p:sldId id="883" r:id="rId22"/>
    <p:sldId id="881" r:id="rId23"/>
    <p:sldId id="269" r:id="rId24"/>
    <p:sldId id="888" r:id="rId25"/>
    <p:sldId id="895" r:id="rId26"/>
    <p:sldId id="846" r:id="rId27"/>
    <p:sldId id="275" r:id="rId28"/>
    <p:sldId id="877" r:id="rId29"/>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8CD71-5580-314E-EED3-81A9C80FBE8C}" name="vamshi krishna" initials="vk" userId="22811e9ac8fa88f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CDB"/>
    <a:srgbClr val="33CCCC"/>
    <a:srgbClr val="0099CC"/>
    <a:srgbClr val="FFFFFF"/>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947" autoAdjust="0"/>
  </p:normalViewPr>
  <p:slideViewPr>
    <p:cSldViewPr snapToGrid="0">
      <p:cViewPr varScale="1">
        <p:scale>
          <a:sx n="63" d="100"/>
          <a:sy n="63" d="100"/>
        </p:scale>
        <p:origin x="668"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16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DB59C-B188-4DA3-A355-36A73FA9336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N"/>
        </a:p>
      </dgm:t>
    </dgm:pt>
    <dgm:pt modelId="{3B20DB0C-0507-44C0-984F-95C6ACE7532E}">
      <dgm:prSet phldrT="[Text]"/>
      <dgm:spPr/>
      <dgm:t>
        <a:bodyPr/>
        <a:lstStyle/>
        <a:p>
          <a:r>
            <a:rPr lang="en-GB">
              <a:latin typeface="Arial" panose="020B0604020202020204" pitchFamily="34" charset="0"/>
              <a:cs typeface="Arial" panose="020B0604020202020204" pitchFamily="34" charset="0"/>
            </a:rPr>
            <a:t>Tally Prime</a:t>
          </a:r>
          <a:endParaRPr lang="en-IN">
            <a:latin typeface="Arial" panose="020B0604020202020204" pitchFamily="34" charset="0"/>
            <a:cs typeface="Arial" panose="020B0604020202020204" pitchFamily="34" charset="0"/>
          </a:endParaRPr>
        </a:p>
      </dgm:t>
    </dgm:pt>
    <dgm:pt modelId="{D55FDC4B-9C4E-40A0-B9F3-2AA91133EACF}" type="parTrans" cxnId="{52B8648B-9280-4B97-A477-62DFFE8F935A}">
      <dgm:prSet/>
      <dgm:spPr/>
      <dgm:t>
        <a:bodyPr/>
        <a:lstStyle/>
        <a:p>
          <a:endParaRPr lang="en-IN"/>
        </a:p>
      </dgm:t>
    </dgm:pt>
    <dgm:pt modelId="{20BAC39B-E10A-44A1-A2D8-059E6DB0B63E}" type="sibTrans" cxnId="{52B8648B-9280-4B97-A477-62DFFE8F935A}">
      <dgm:prSet/>
      <dgm:spPr/>
      <dgm:t>
        <a:bodyPr/>
        <a:lstStyle/>
        <a:p>
          <a:endParaRPr lang="en-IN"/>
        </a:p>
      </dgm:t>
    </dgm:pt>
    <dgm:pt modelId="{B13695BC-DC5D-4DB1-BE25-191A8529D819}">
      <dgm:prSet phldrT="[Text]"/>
      <dgm:spPr/>
      <dgm:t>
        <a:bodyPr/>
        <a:lstStyle/>
        <a:p>
          <a:r>
            <a:rPr lang="en-IN">
              <a:latin typeface="Arial" panose="020B0604020202020204" pitchFamily="34" charset="0"/>
              <a:cs typeface="Arial" panose="020B0604020202020204" pitchFamily="34" charset="0"/>
            </a:rPr>
            <a:t>Mid size Businesses- MSMEs, traders, CAs</a:t>
          </a:r>
          <a:endParaRPr lang="en-IN"/>
        </a:p>
      </dgm:t>
    </dgm:pt>
    <dgm:pt modelId="{ED1A634B-FFFC-4D58-8CA0-5B0543845EDE}" type="parTrans" cxnId="{4189EC64-2498-4CB0-9BAC-B9BD325F8B2A}">
      <dgm:prSet/>
      <dgm:spPr/>
      <dgm:t>
        <a:bodyPr/>
        <a:lstStyle/>
        <a:p>
          <a:endParaRPr lang="en-IN"/>
        </a:p>
      </dgm:t>
    </dgm:pt>
    <dgm:pt modelId="{6D0379A7-BF85-4BBB-8228-05CA4EC0BDE3}" type="sibTrans" cxnId="{4189EC64-2498-4CB0-9BAC-B9BD325F8B2A}">
      <dgm:prSet/>
      <dgm:spPr/>
      <dgm:t>
        <a:bodyPr/>
        <a:lstStyle/>
        <a:p>
          <a:endParaRPr lang="en-IN"/>
        </a:p>
      </dgm:t>
    </dgm:pt>
    <dgm:pt modelId="{BDD5944E-3E9D-4034-977D-47B66E407B79}">
      <dgm:prSet phldrT="[Text]"/>
      <dgm:spPr/>
      <dgm:t>
        <a:bodyPr/>
        <a:lstStyle/>
        <a:p>
          <a:r>
            <a:rPr lang="en-GB">
              <a:latin typeface="Arial" panose="020B0604020202020204" pitchFamily="34" charset="0"/>
              <a:cs typeface="Arial" panose="020B0604020202020204" pitchFamily="34" charset="0"/>
            </a:rPr>
            <a:t>Zoho Books</a:t>
          </a:r>
          <a:endParaRPr lang="en-IN">
            <a:latin typeface="Arial" panose="020B0604020202020204" pitchFamily="34" charset="0"/>
            <a:cs typeface="Arial" panose="020B0604020202020204" pitchFamily="34" charset="0"/>
          </a:endParaRPr>
        </a:p>
      </dgm:t>
    </dgm:pt>
    <dgm:pt modelId="{01ACEBEC-5509-46C0-BD89-61260F51DF31}" type="parTrans" cxnId="{D2F1357C-5E32-4E7F-957B-2988444BFD1D}">
      <dgm:prSet/>
      <dgm:spPr/>
      <dgm:t>
        <a:bodyPr/>
        <a:lstStyle/>
        <a:p>
          <a:endParaRPr lang="en-IN"/>
        </a:p>
      </dgm:t>
    </dgm:pt>
    <dgm:pt modelId="{16EE5B19-8F46-4D52-B2E2-11D372A770F2}" type="sibTrans" cxnId="{D2F1357C-5E32-4E7F-957B-2988444BFD1D}">
      <dgm:prSet/>
      <dgm:spPr/>
      <dgm:t>
        <a:bodyPr/>
        <a:lstStyle/>
        <a:p>
          <a:endParaRPr lang="en-IN"/>
        </a:p>
      </dgm:t>
    </dgm:pt>
    <dgm:pt modelId="{DEEF7235-64FA-4BED-A8C9-D3A946774DB3}">
      <dgm:prSet phldrT="[Text]"/>
      <dgm:spPr/>
      <dgm:t>
        <a:bodyPr/>
        <a:lstStyle/>
        <a:p>
          <a:r>
            <a:rPr lang="en-IN" dirty="0">
              <a:latin typeface="Arial" panose="020B0604020202020204" pitchFamily="34" charset="0"/>
              <a:cs typeface="Arial" panose="020B0604020202020204" pitchFamily="34" charset="0"/>
            </a:rPr>
            <a:t>Mid size Businesses- Service firms, SMEs</a:t>
          </a:r>
          <a:endParaRPr lang="en-IN" dirty="0"/>
        </a:p>
      </dgm:t>
    </dgm:pt>
    <dgm:pt modelId="{DA88EE10-CF77-45EF-97C3-D7AE295672BD}" type="parTrans" cxnId="{DAAE9F8F-CCD7-4591-A97B-D90440712479}">
      <dgm:prSet/>
      <dgm:spPr/>
      <dgm:t>
        <a:bodyPr/>
        <a:lstStyle/>
        <a:p>
          <a:endParaRPr lang="en-IN"/>
        </a:p>
      </dgm:t>
    </dgm:pt>
    <dgm:pt modelId="{FDFDABF2-E769-4F9A-AF2A-FDA8BEE02F06}" type="sibTrans" cxnId="{DAAE9F8F-CCD7-4591-A97B-D90440712479}">
      <dgm:prSet/>
      <dgm:spPr/>
      <dgm:t>
        <a:bodyPr/>
        <a:lstStyle/>
        <a:p>
          <a:endParaRPr lang="en-IN"/>
        </a:p>
      </dgm:t>
    </dgm:pt>
    <dgm:pt modelId="{7282ED41-1091-41AE-AE6C-8B78DBFA7343}">
      <dgm:prSet phldrT="[Text]"/>
      <dgm:spPr/>
      <dgm:t>
        <a:bodyPr/>
        <a:lstStyle/>
        <a:p>
          <a:r>
            <a:rPr lang="en-GB">
              <a:latin typeface="Arial" panose="020B0604020202020204" pitchFamily="34" charset="0"/>
              <a:cs typeface="Arial" panose="020B0604020202020204" pitchFamily="34" charset="0"/>
            </a:rPr>
            <a:t>Suvit</a:t>
          </a:r>
          <a:endParaRPr lang="en-IN">
            <a:latin typeface="Arial" panose="020B0604020202020204" pitchFamily="34" charset="0"/>
            <a:cs typeface="Arial" panose="020B0604020202020204" pitchFamily="34" charset="0"/>
          </a:endParaRPr>
        </a:p>
      </dgm:t>
    </dgm:pt>
    <dgm:pt modelId="{FD2CB8A6-D16F-4CE4-AD9B-B5AD0B25F321}" type="parTrans" cxnId="{6DDFBD58-F210-4B28-9069-3E4E4A39F6DA}">
      <dgm:prSet/>
      <dgm:spPr/>
      <dgm:t>
        <a:bodyPr/>
        <a:lstStyle/>
        <a:p>
          <a:endParaRPr lang="en-IN"/>
        </a:p>
      </dgm:t>
    </dgm:pt>
    <dgm:pt modelId="{536B97E8-6B95-4D9B-9735-3BAA4BD9F66C}" type="sibTrans" cxnId="{6DDFBD58-F210-4B28-9069-3E4E4A39F6DA}">
      <dgm:prSet/>
      <dgm:spPr/>
      <dgm:t>
        <a:bodyPr/>
        <a:lstStyle/>
        <a:p>
          <a:endParaRPr lang="en-IN"/>
        </a:p>
      </dgm:t>
    </dgm:pt>
    <dgm:pt modelId="{31C50F95-2643-4CBC-A81A-9F99D8EC03A4}">
      <dgm:prSet phldrT="[Text]"/>
      <dgm:spPr/>
      <dgm:t>
        <a:bodyPr/>
        <a:lstStyle/>
        <a:p>
          <a:r>
            <a:rPr lang="en-GB">
              <a:latin typeface="Arial" panose="020B0604020202020204" pitchFamily="34" charset="0"/>
              <a:cs typeface="Arial" panose="020B0604020202020204" pitchFamily="34" charset="0"/>
            </a:rPr>
            <a:t>CA Firms managing multiple clients,</a:t>
          </a:r>
          <a:r>
            <a:rPr lang="en-GB"/>
            <a:t> </a:t>
          </a:r>
          <a:r>
            <a:rPr lang="en-GB">
              <a:latin typeface="Arial" panose="020B0604020202020204" pitchFamily="34" charset="0"/>
              <a:cs typeface="Arial" panose="020B0604020202020204" pitchFamily="34" charset="0"/>
            </a:rPr>
            <a:t>MSMEs and Enterprises with large invoice volumes</a:t>
          </a:r>
          <a:endParaRPr lang="en-IN"/>
        </a:p>
      </dgm:t>
    </dgm:pt>
    <dgm:pt modelId="{D0093F50-31F3-4EEB-A9DA-3E8581C0CA6B}" type="parTrans" cxnId="{14719358-6C4C-4AA5-9AD3-8A95F6326678}">
      <dgm:prSet/>
      <dgm:spPr/>
      <dgm:t>
        <a:bodyPr/>
        <a:lstStyle/>
        <a:p>
          <a:endParaRPr lang="en-IN"/>
        </a:p>
      </dgm:t>
    </dgm:pt>
    <dgm:pt modelId="{70F37E5C-F240-41E6-8458-DF3240631F20}" type="sibTrans" cxnId="{14719358-6C4C-4AA5-9AD3-8A95F6326678}">
      <dgm:prSet/>
      <dgm:spPr/>
      <dgm:t>
        <a:bodyPr/>
        <a:lstStyle/>
        <a:p>
          <a:endParaRPr lang="en-IN"/>
        </a:p>
      </dgm:t>
    </dgm:pt>
    <dgm:pt modelId="{51B21566-E398-4135-ABB7-18A450C6F6D2}">
      <dgm:prSet phldrT="[Text]"/>
      <dgm:spPr/>
      <dgm:t>
        <a:bodyPr/>
        <a:lstStyle/>
        <a:p>
          <a:r>
            <a:rPr lang="en-IN" b="0">
              <a:latin typeface="Arial" panose="020B0604020202020204" pitchFamily="34" charset="0"/>
              <a:cs typeface="Arial" panose="020B0604020202020204" pitchFamily="34" charset="0"/>
            </a:rPr>
            <a:t>ClearTax GST   </a:t>
          </a:r>
          <a:endParaRPr lang="en-IN" b="0"/>
        </a:p>
      </dgm:t>
    </dgm:pt>
    <dgm:pt modelId="{1D17C19E-F75D-4D55-8AF9-E19DA7DF5312}" type="parTrans" cxnId="{270078AE-C217-483F-85E8-42228E038C88}">
      <dgm:prSet/>
      <dgm:spPr/>
      <dgm:t>
        <a:bodyPr/>
        <a:lstStyle/>
        <a:p>
          <a:endParaRPr lang="en-IN"/>
        </a:p>
      </dgm:t>
    </dgm:pt>
    <dgm:pt modelId="{D13B2958-E0EC-4675-8728-3048B3F8F299}" type="sibTrans" cxnId="{270078AE-C217-483F-85E8-42228E038C88}">
      <dgm:prSet/>
      <dgm:spPr/>
      <dgm:t>
        <a:bodyPr/>
        <a:lstStyle/>
        <a:p>
          <a:endParaRPr lang="en-IN"/>
        </a:p>
      </dgm:t>
    </dgm:pt>
    <dgm:pt modelId="{26CEE839-35AD-4DAB-9541-30DEE3C82E2E}">
      <dgm:prSet/>
      <dgm:spPr/>
      <dgm:t>
        <a:bodyPr/>
        <a:lstStyle/>
        <a:p>
          <a:r>
            <a:rPr lang="en-GB" dirty="0">
              <a:latin typeface="Arial" panose="020B0604020202020204" pitchFamily="34" charset="0"/>
              <a:cs typeface="Arial" panose="020B0604020202020204" pitchFamily="34" charset="0"/>
            </a:rPr>
            <a:t>Large Enterprises and Corporates.</a:t>
          </a:r>
          <a:endParaRPr lang="en-IN" dirty="0">
            <a:latin typeface="Arial" panose="020B0604020202020204" pitchFamily="34" charset="0"/>
            <a:cs typeface="Arial" panose="020B0604020202020204" pitchFamily="34" charset="0"/>
          </a:endParaRPr>
        </a:p>
      </dgm:t>
    </dgm:pt>
    <dgm:pt modelId="{8DF85539-3777-462C-9B11-7431B7374635}" type="parTrans" cxnId="{E9BCBCB5-6042-40BF-A2A8-7393A301268E}">
      <dgm:prSet/>
      <dgm:spPr/>
      <dgm:t>
        <a:bodyPr/>
        <a:lstStyle/>
        <a:p>
          <a:endParaRPr lang="en-IN"/>
        </a:p>
      </dgm:t>
    </dgm:pt>
    <dgm:pt modelId="{4392E1F1-9586-4D7E-BE5A-8F6768B6B1B4}" type="sibTrans" cxnId="{E9BCBCB5-6042-40BF-A2A8-7393A301268E}">
      <dgm:prSet/>
      <dgm:spPr/>
      <dgm:t>
        <a:bodyPr/>
        <a:lstStyle/>
        <a:p>
          <a:endParaRPr lang="en-IN"/>
        </a:p>
      </dgm:t>
    </dgm:pt>
    <dgm:pt modelId="{86AB23F2-249B-4180-94E8-2D0B35B92A5D}">
      <dgm:prSet/>
      <dgm:spPr/>
      <dgm:t>
        <a:bodyPr/>
        <a:lstStyle/>
        <a:p>
          <a:r>
            <a:rPr lang="en-US" dirty="0"/>
            <a:t>Master GST, GST Zen</a:t>
          </a:r>
          <a:endParaRPr lang="en-IN" dirty="0"/>
        </a:p>
      </dgm:t>
    </dgm:pt>
    <dgm:pt modelId="{B29DE2BE-EA53-4B1D-A1B4-58DC6591CF79}" type="parTrans" cxnId="{994D6EE6-82AB-4E12-AD2F-8F77D463D48A}">
      <dgm:prSet/>
      <dgm:spPr/>
      <dgm:t>
        <a:bodyPr/>
        <a:lstStyle/>
        <a:p>
          <a:endParaRPr lang="en-IN"/>
        </a:p>
      </dgm:t>
    </dgm:pt>
    <dgm:pt modelId="{C4331923-AA48-4000-B432-AE328591479A}" type="sibTrans" cxnId="{994D6EE6-82AB-4E12-AD2F-8F77D463D48A}">
      <dgm:prSet/>
      <dgm:spPr/>
      <dgm:t>
        <a:bodyPr/>
        <a:lstStyle/>
        <a:p>
          <a:endParaRPr lang="en-IN"/>
        </a:p>
      </dgm:t>
    </dgm:pt>
    <dgm:pt modelId="{0E0538B5-750B-4330-895D-57B67008608F}" type="pres">
      <dgm:prSet presAssocID="{6CADB59C-B188-4DA3-A355-36A73FA93365}" presName="linear" presStyleCnt="0">
        <dgm:presLayoutVars>
          <dgm:dir/>
          <dgm:animLvl val="lvl"/>
          <dgm:resizeHandles val="exact"/>
        </dgm:presLayoutVars>
      </dgm:prSet>
      <dgm:spPr/>
    </dgm:pt>
    <dgm:pt modelId="{E7A4DD94-93BC-4EF3-8FB0-69F14AC2FF89}" type="pres">
      <dgm:prSet presAssocID="{3B20DB0C-0507-44C0-984F-95C6ACE7532E}" presName="parentLin" presStyleCnt="0"/>
      <dgm:spPr/>
    </dgm:pt>
    <dgm:pt modelId="{60C145CA-3F1A-4A75-917A-1D9DBEEA945E}" type="pres">
      <dgm:prSet presAssocID="{3B20DB0C-0507-44C0-984F-95C6ACE7532E}" presName="parentLeftMargin" presStyleLbl="node1" presStyleIdx="0" presStyleCnt="5"/>
      <dgm:spPr/>
    </dgm:pt>
    <dgm:pt modelId="{F129A497-5898-4A80-A05D-62C959A9518D}" type="pres">
      <dgm:prSet presAssocID="{3B20DB0C-0507-44C0-984F-95C6ACE7532E}" presName="parentText" presStyleLbl="node1" presStyleIdx="0" presStyleCnt="5">
        <dgm:presLayoutVars>
          <dgm:chMax val="0"/>
          <dgm:bulletEnabled val="1"/>
        </dgm:presLayoutVars>
      </dgm:prSet>
      <dgm:spPr/>
    </dgm:pt>
    <dgm:pt modelId="{149884AF-3899-4096-8FDE-17ED8D3335EF}" type="pres">
      <dgm:prSet presAssocID="{3B20DB0C-0507-44C0-984F-95C6ACE7532E}" presName="negativeSpace" presStyleCnt="0"/>
      <dgm:spPr/>
    </dgm:pt>
    <dgm:pt modelId="{04C23E99-6363-4E43-AE73-FC49E7F6D374}" type="pres">
      <dgm:prSet presAssocID="{3B20DB0C-0507-44C0-984F-95C6ACE7532E}" presName="childText" presStyleLbl="conFgAcc1" presStyleIdx="0" presStyleCnt="5">
        <dgm:presLayoutVars>
          <dgm:bulletEnabled val="1"/>
        </dgm:presLayoutVars>
      </dgm:prSet>
      <dgm:spPr/>
    </dgm:pt>
    <dgm:pt modelId="{669198E2-E87C-49A8-9815-0BA62E87025F}" type="pres">
      <dgm:prSet presAssocID="{20BAC39B-E10A-44A1-A2D8-059E6DB0B63E}" presName="spaceBetweenRectangles" presStyleCnt="0"/>
      <dgm:spPr/>
    </dgm:pt>
    <dgm:pt modelId="{3ACBEB0F-E49F-4FFF-8511-A01BB23BDF87}" type="pres">
      <dgm:prSet presAssocID="{BDD5944E-3E9D-4034-977D-47B66E407B79}" presName="parentLin" presStyleCnt="0"/>
      <dgm:spPr/>
    </dgm:pt>
    <dgm:pt modelId="{6CA77506-2587-4BDA-959B-6F61E6AC446E}" type="pres">
      <dgm:prSet presAssocID="{BDD5944E-3E9D-4034-977D-47B66E407B79}" presName="parentLeftMargin" presStyleLbl="node1" presStyleIdx="0" presStyleCnt="5"/>
      <dgm:spPr/>
    </dgm:pt>
    <dgm:pt modelId="{B493D9BE-3119-4B02-9E24-B5781410F500}" type="pres">
      <dgm:prSet presAssocID="{BDD5944E-3E9D-4034-977D-47B66E407B79}" presName="parentText" presStyleLbl="node1" presStyleIdx="1" presStyleCnt="5">
        <dgm:presLayoutVars>
          <dgm:chMax val="0"/>
          <dgm:bulletEnabled val="1"/>
        </dgm:presLayoutVars>
      </dgm:prSet>
      <dgm:spPr/>
    </dgm:pt>
    <dgm:pt modelId="{3B7B9B73-7C0A-49B7-B2A2-8A28498F81C4}" type="pres">
      <dgm:prSet presAssocID="{BDD5944E-3E9D-4034-977D-47B66E407B79}" presName="negativeSpace" presStyleCnt="0"/>
      <dgm:spPr/>
    </dgm:pt>
    <dgm:pt modelId="{958799A4-AA29-46EE-AC47-B1C2D2C4398E}" type="pres">
      <dgm:prSet presAssocID="{BDD5944E-3E9D-4034-977D-47B66E407B79}" presName="childText" presStyleLbl="conFgAcc1" presStyleIdx="1" presStyleCnt="5">
        <dgm:presLayoutVars>
          <dgm:bulletEnabled val="1"/>
        </dgm:presLayoutVars>
      </dgm:prSet>
      <dgm:spPr/>
    </dgm:pt>
    <dgm:pt modelId="{5403B2B8-E8EF-4647-9B86-007E60EA2288}" type="pres">
      <dgm:prSet presAssocID="{16EE5B19-8F46-4D52-B2E2-11D372A770F2}" presName="spaceBetweenRectangles" presStyleCnt="0"/>
      <dgm:spPr/>
    </dgm:pt>
    <dgm:pt modelId="{B75196D4-10F3-4903-861C-3656A4878A19}" type="pres">
      <dgm:prSet presAssocID="{7282ED41-1091-41AE-AE6C-8B78DBFA7343}" presName="parentLin" presStyleCnt="0"/>
      <dgm:spPr/>
    </dgm:pt>
    <dgm:pt modelId="{0C0AF7FD-8332-4D0B-83CA-FCFA8476080E}" type="pres">
      <dgm:prSet presAssocID="{7282ED41-1091-41AE-AE6C-8B78DBFA7343}" presName="parentLeftMargin" presStyleLbl="node1" presStyleIdx="1" presStyleCnt="5"/>
      <dgm:spPr/>
    </dgm:pt>
    <dgm:pt modelId="{7531C1A9-CAFA-4C13-A85F-177112298CA0}" type="pres">
      <dgm:prSet presAssocID="{7282ED41-1091-41AE-AE6C-8B78DBFA7343}" presName="parentText" presStyleLbl="node1" presStyleIdx="2" presStyleCnt="5">
        <dgm:presLayoutVars>
          <dgm:chMax val="0"/>
          <dgm:bulletEnabled val="1"/>
        </dgm:presLayoutVars>
      </dgm:prSet>
      <dgm:spPr/>
    </dgm:pt>
    <dgm:pt modelId="{80C41D62-D083-4E1D-A5CC-3CD3596D26B6}" type="pres">
      <dgm:prSet presAssocID="{7282ED41-1091-41AE-AE6C-8B78DBFA7343}" presName="negativeSpace" presStyleCnt="0"/>
      <dgm:spPr/>
    </dgm:pt>
    <dgm:pt modelId="{EE79B696-8093-466C-ABFB-DAA0E936F145}" type="pres">
      <dgm:prSet presAssocID="{7282ED41-1091-41AE-AE6C-8B78DBFA7343}" presName="childText" presStyleLbl="conFgAcc1" presStyleIdx="2" presStyleCnt="5">
        <dgm:presLayoutVars>
          <dgm:bulletEnabled val="1"/>
        </dgm:presLayoutVars>
      </dgm:prSet>
      <dgm:spPr/>
    </dgm:pt>
    <dgm:pt modelId="{5729033F-1AFA-423C-82BC-6260518BCEB1}" type="pres">
      <dgm:prSet presAssocID="{536B97E8-6B95-4D9B-9735-3BAA4BD9F66C}" presName="spaceBetweenRectangles" presStyleCnt="0"/>
      <dgm:spPr/>
    </dgm:pt>
    <dgm:pt modelId="{F3ACFBB9-B40B-4B54-B093-7906BCC25CE4}" type="pres">
      <dgm:prSet presAssocID="{51B21566-E398-4135-ABB7-18A450C6F6D2}" presName="parentLin" presStyleCnt="0"/>
      <dgm:spPr/>
    </dgm:pt>
    <dgm:pt modelId="{05CE0795-77D6-4341-B20C-40E313E05AE7}" type="pres">
      <dgm:prSet presAssocID="{51B21566-E398-4135-ABB7-18A450C6F6D2}" presName="parentLeftMargin" presStyleLbl="node1" presStyleIdx="2" presStyleCnt="5"/>
      <dgm:spPr/>
    </dgm:pt>
    <dgm:pt modelId="{66E7AD23-B551-4437-985D-420E9605C343}" type="pres">
      <dgm:prSet presAssocID="{51B21566-E398-4135-ABB7-18A450C6F6D2}" presName="parentText" presStyleLbl="node1" presStyleIdx="3" presStyleCnt="5">
        <dgm:presLayoutVars>
          <dgm:chMax val="0"/>
          <dgm:bulletEnabled val="1"/>
        </dgm:presLayoutVars>
      </dgm:prSet>
      <dgm:spPr/>
    </dgm:pt>
    <dgm:pt modelId="{970C2A36-CA9D-468F-9CD3-539765026EAD}" type="pres">
      <dgm:prSet presAssocID="{51B21566-E398-4135-ABB7-18A450C6F6D2}" presName="negativeSpace" presStyleCnt="0"/>
      <dgm:spPr/>
    </dgm:pt>
    <dgm:pt modelId="{C7824672-E314-42DA-9642-105B85F0C395}" type="pres">
      <dgm:prSet presAssocID="{51B21566-E398-4135-ABB7-18A450C6F6D2}" presName="childText" presStyleLbl="conFgAcc1" presStyleIdx="3" presStyleCnt="5">
        <dgm:presLayoutVars>
          <dgm:bulletEnabled val="1"/>
        </dgm:presLayoutVars>
      </dgm:prSet>
      <dgm:spPr/>
    </dgm:pt>
    <dgm:pt modelId="{1F5F4990-8B0E-4A7F-92D6-0246E07837AF}" type="pres">
      <dgm:prSet presAssocID="{D13B2958-E0EC-4675-8728-3048B3F8F299}" presName="spaceBetweenRectangles" presStyleCnt="0"/>
      <dgm:spPr/>
    </dgm:pt>
    <dgm:pt modelId="{7B3C2095-045C-456E-BE25-61D67CFC47F7}" type="pres">
      <dgm:prSet presAssocID="{86AB23F2-249B-4180-94E8-2D0B35B92A5D}" presName="parentLin" presStyleCnt="0"/>
      <dgm:spPr/>
    </dgm:pt>
    <dgm:pt modelId="{69F47DC0-609B-4A64-9309-B224765BA72D}" type="pres">
      <dgm:prSet presAssocID="{86AB23F2-249B-4180-94E8-2D0B35B92A5D}" presName="parentLeftMargin" presStyleLbl="node1" presStyleIdx="3" presStyleCnt="5"/>
      <dgm:spPr/>
    </dgm:pt>
    <dgm:pt modelId="{D55829E8-76D9-40B3-8DF5-E919EF119820}" type="pres">
      <dgm:prSet presAssocID="{86AB23F2-249B-4180-94E8-2D0B35B92A5D}" presName="parentText" presStyleLbl="node1" presStyleIdx="4" presStyleCnt="5">
        <dgm:presLayoutVars>
          <dgm:chMax val="0"/>
          <dgm:bulletEnabled val="1"/>
        </dgm:presLayoutVars>
      </dgm:prSet>
      <dgm:spPr/>
    </dgm:pt>
    <dgm:pt modelId="{56BFDE04-5382-460B-8C77-76DAA2BB0F49}" type="pres">
      <dgm:prSet presAssocID="{86AB23F2-249B-4180-94E8-2D0B35B92A5D}" presName="negativeSpace" presStyleCnt="0"/>
      <dgm:spPr/>
    </dgm:pt>
    <dgm:pt modelId="{EFED43BC-E214-40A0-8922-648E34BEF862}" type="pres">
      <dgm:prSet presAssocID="{86AB23F2-249B-4180-94E8-2D0B35B92A5D}" presName="childText" presStyleLbl="conFgAcc1" presStyleIdx="4" presStyleCnt="5">
        <dgm:presLayoutVars>
          <dgm:bulletEnabled val="1"/>
        </dgm:presLayoutVars>
      </dgm:prSet>
      <dgm:spPr/>
    </dgm:pt>
  </dgm:ptLst>
  <dgm:cxnLst>
    <dgm:cxn modelId="{76F23004-C20D-40D8-8F46-3D7F3E274E2E}" type="presOf" srcId="{26CEE839-35AD-4DAB-9541-30DEE3C82E2E}" destId="{C7824672-E314-42DA-9642-105B85F0C395}" srcOrd="0" destOrd="0" presId="urn:microsoft.com/office/officeart/2005/8/layout/list1"/>
    <dgm:cxn modelId="{B0CF8032-F5BB-497B-84E1-51D017A73B2F}" type="presOf" srcId="{31C50F95-2643-4CBC-A81A-9F99D8EC03A4}" destId="{EE79B696-8093-466C-ABFB-DAA0E936F145}" srcOrd="0" destOrd="0" presId="urn:microsoft.com/office/officeart/2005/8/layout/list1"/>
    <dgm:cxn modelId="{90A38F37-6102-4578-8959-94BD86E463D0}" type="presOf" srcId="{3B20DB0C-0507-44C0-984F-95C6ACE7532E}" destId="{60C145CA-3F1A-4A75-917A-1D9DBEEA945E}" srcOrd="0" destOrd="0" presId="urn:microsoft.com/office/officeart/2005/8/layout/list1"/>
    <dgm:cxn modelId="{60619D42-0ADD-4056-9DF3-04FCFD5B623D}" type="presOf" srcId="{DEEF7235-64FA-4BED-A8C9-D3A946774DB3}" destId="{958799A4-AA29-46EE-AC47-B1C2D2C4398E}" srcOrd="0" destOrd="0" presId="urn:microsoft.com/office/officeart/2005/8/layout/list1"/>
    <dgm:cxn modelId="{4189EC64-2498-4CB0-9BAC-B9BD325F8B2A}" srcId="{3B20DB0C-0507-44C0-984F-95C6ACE7532E}" destId="{B13695BC-DC5D-4DB1-BE25-191A8529D819}" srcOrd="0" destOrd="0" parTransId="{ED1A634B-FFFC-4D58-8CA0-5B0543845EDE}" sibTransId="{6D0379A7-BF85-4BBB-8228-05CA4EC0BDE3}"/>
    <dgm:cxn modelId="{CE83AC6D-2732-44C7-AFBB-7A04E55C7C80}" type="presOf" srcId="{BDD5944E-3E9D-4034-977D-47B66E407B79}" destId="{6CA77506-2587-4BDA-959B-6F61E6AC446E}" srcOrd="0" destOrd="0" presId="urn:microsoft.com/office/officeart/2005/8/layout/list1"/>
    <dgm:cxn modelId="{56D23874-75BA-4545-8FFD-74C56E495C73}" type="presOf" srcId="{BDD5944E-3E9D-4034-977D-47B66E407B79}" destId="{B493D9BE-3119-4B02-9E24-B5781410F500}" srcOrd="1" destOrd="0" presId="urn:microsoft.com/office/officeart/2005/8/layout/list1"/>
    <dgm:cxn modelId="{14719358-6C4C-4AA5-9AD3-8A95F6326678}" srcId="{7282ED41-1091-41AE-AE6C-8B78DBFA7343}" destId="{31C50F95-2643-4CBC-A81A-9F99D8EC03A4}" srcOrd="0" destOrd="0" parTransId="{D0093F50-31F3-4EEB-A9DA-3E8581C0CA6B}" sibTransId="{70F37E5C-F240-41E6-8458-DF3240631F20}"/>
    <dgm:cxn modelId="{6DDFBD58-F210-4B28-9069-3E4E4A39F6DA}" srcId="{6CADB59C-B188-4DA3-A355-36A73FA93365}" destId="{7282ED41-1091-41AE-AE6C-8B78DBFA7343}" srcOrd="2" destOrd="0" parTransId="{FD2CB8A6-D16F-4CE4-AD9B-B5AD0B25F321}" sibTransId="{536B97E8-6B95-4D9B-9735-3BAA4BD9F66C}"/>
    <dgm:cxn modelId="{D2F1357C-5E32-4E7F-957B-2988444BFD1D}" srcId="{6CADB59C-B188-4DA3-A355-36A73FA93365}" destId="{BDD5944E-3E9D-4034-977D-47B66E407B79}" srcOrd="1" destOrd="0" parTransId="{01ACEBEC-5509-46C0-BD89-61260F51DF31}" sibTransId="{16EE5B19-8F46-4D52-B2E2-11D372A770F2}"/>
    <dgm:cxn modelId="{82989483-A5F5-40D2-866E-BA35723720B1}" type="presOf" srcId="{86AB23F2-249B-4180-94E8-2D0B35B92A5D}" destId="{D55829E8-76D9-40B3-8DF5-E919EF119820}" srcOrd="1" destOrd="0" presId="urn:microsoft.com/office/officeart/2005/8/layout/list1"/>
    <dgm:cxn modelId="{37643B8A-01CC-40CE-BBFC-74F80F3D94A7}" type="presOf" srcId="{51B21566-E398-4135-ABB7-18A450C6F6D2}" destId="{05CE0795-77D6-4341-B20C-40E313E05AE7}" srcOrd="0" destOrd="0" presId="urn:microsoft.com/office/officeart/2005/8/layout/list1"/>
    <dgm:cxn modelId="{52B8648B-9280-4B97-A477-62DFFE8F935A}" srcId="{6CADB59C-B188-4DA3-A355-36A73FA93365}" destId="{3B20DB0C-0507-44C0-984F-95C6ACE7532E}" srcOrd="0" destOrd="0" parTransId="{D55FDC4B-9C4E-40A0-B9F3-2AA91133EACF}" sibTransId="{20BAC39B-E10A-44A1-A2D8-059E6DB0B63E}"/>
    <dgm:cxn modelId="{DAAE9F8F-CCD7-4591-A97B-D90440712479}" srcId="{BDD5944E-3E9D-4034-977D-47B66E407B79}" destId="{DEEF7235-64FA-4BED-A8C9-D3A946774DB3}" srcOrd="0" destOrd="0" parTransId="{DA88EE10-CF77-45EF-97C3-D7AE295672BD}" sibTransId="{FDFDABF2-E769-4F9A-AF2A-FDA8BEE02F06}"/>
    <dgm:cxn modelId="{270078AE-C217-483F-85E8-42228E038C88}" srcId="{6CADB59C-B188-4DA3-A355-36A73FA93365}" destId="{51B21566-E398-4135-ABB7-18A450C6F6D2}" srcOrd="3" destOrd="0" parTransId="{1D17C19E-F75D-4D55-8AF9-E19DA7DF5312}" sibTransId="{D13B2958-E0EC-4675-8728-3048B3F8F299}"/>
    <dgm:cxn modelId="{BAB7E0AF-A7BF-4124-8F0F-C274B69F0743}" type="presOf" srcId="{51B21566-E398-4135-ABB7-18A450C6F6D2}" destId="{66E7AD23-B551-4437-985D-420E9605C343}" srcOrd="1" destOrd="0" presId="urn:microsoft.com/office/officeart/2005/8/layout/list1"/>
    <dgm:cxn modelId="{E9BCBCB5-6042-40BF-A2A8-7393A301268E}" srcId="{51B21566-E398-4135-ABB7-18A450C6F6D2}" destId="{26CEE839-35AD-4DAB-9541-30DEE3C82E2E}" srcOrd="0" destOrd="0" parTransId="{8DF85539-3777-462C-9B11-7431B7374635}" sibTransId="{4392E1F1-9586-4D7E-BE5A-8F6768B6B1B4}"/>
    <dgm:cxn modelId="{89178FB6-F6FA-40A9-8D1F-5F3AB1F12199}" type="presOf" srcId="{7282ED41-1091-41AE-AE6C-8B78DBFA7343}" destId="{7531C1A9-CAFA-4C13-A85F-177112298CA0}" srcOrd="1" destOrd="0" presId="urn:microsoft.com/office/officeart/2005/8/layout/list1"/>
    <dgm:cxn modelId="{BCD7AEBA-A4FE-40E8-9CB4-0BDD6ADDC324}" type="presOf" srcId="{3B20DB0C-0507-44C0-984F-95C6ACE7532E}" destId="{F129A497-5898-4A80-A05D-62C959A9518D}" srcOrd="1" destOrd="0" presId="urn:microsoft.com/office/officeart/2005/8/layout/list1"/>
    <dgm:cxn modelId="{F148AEC3-82B0-4566-A743-DAF0177ADFF7}" type="presOf" srcId="{B13695BC-DC5D-4DB1-BE25-191A8529D819}" destId="{04C23E99-6363-4E43-AE73-FC49E7F6D374}" srcOrd="0" destOrd="0" presId="urn:microsoft.com/office/officeart/2005/8/layout/list1"/>
    <dgm:cxn modelId="{973681C7-4386-4625-BCF2-4AD89C5592B7}" type="presOf" srcId="{86AB23F2-249B-4180-94E8-2D0B35B92A5D}" destId="{69F47DC0-609B-4A64-9309-B224765BA72D}" srcOrd="0" destOrd="0" presId="urn:microsoft.com/office/officeart/2005/8/layout/list1"/>
    <dgm:cxn modelId="{98FF2ECD-17E7-4CA4-AA88-A412F3E30DCB}" type="presOf" srcId="{6CADB59C-B188-4DA3-A355-36A73FA93365}" destId="{0E0538B5-750B-4330-895D-57B67008608F}" srcOrd="0" destOrd="0" presId="urn:microsoft.com/office/officeart/2005/8/layout/list1"/>
    <dgm:cxn modelId="{994D6EE6-82AB-4E12-AD2F-8F77D463D48A}" srcId="{6CADB59C-B188-4DA3-A355-36A73FA93365}" destId="{86AB23F2-249B-4180-94E8-2D0B35B92A5D}" srcOrd="4" destOrd="0" parTransId="{B29DE2BE-EA53-4B1D-A1B4-58DC6591CF79}" sibTransId="{C4331923-AA48-4000-B432-AE328591479A}"/>
    <dgm:cxn modelId="{CD6E7BE9-649E-44F7-8E0C-4465E733191A}" type="presOf" srcId="{7282ED41-1091-41AE-AE6C-8B78DBFA7343}" destId="{0C0AF7FD-8332-4D0B-83CA-FCFA8476080E}" srcOrd="0" destOrd="0" presId="urn:microsoft.com/office/officeart/2005/8/layout/list1"/>
    <dgm:cxn modelId="{793FDC6E-E9B3-45A2-ABF4-0633BA798F5B}" type="presParOf" srcId="{0E0538B5-750B-4330-895D-57B67008608F}" destId="{E7A4DD94-93BC-4EF3-8FB0-69F14AC2FF89}" srcOrd="0" destOrd="0" presId="urn:microsoft.com/office/officeart/2005/8/layout/list1"/>
    <dgm:cxn modelId="{2602FCC1-9825-408B-A827-CFFC7FE451A2}" type="presParOf" srcId="{E7A4DD94-93BC-4EF3-8FB0-69F14AC2FF89}" destId="{60C145CA-3F1A-4A75-917A-1D9DBEEA945E}" srcOrd="0" destOrd="0" presId="urn:microsoft.com/office/officeart/2005/8/layout/list1"/>
    <dgm:cxn modelId="{DD2FC468-EBFA-4E29-8746-83569DAE2A81}" type="presParOf" srcId="{E7A4DD94-93BC-4EF3-8FB0-69F14AC2FF89}" destId="{F129A497-5898-4A80-A05D-62C959A9518D}" srcOrd="1" destOrd="0" presId="urn:microsoft.com/office/officeart/2005/8/layout/list1"/>
    <dgm:cxn modelId="{64B38C3A-AF9C-4B21-90AA-1BC526ED933E}" type="presParOf" srcId="{0E0538B5-750B-4330-895D-57B67008608F}" destId="{149884AF-3899-4096-8FDE-17ED8D3335EF}" srcOrd="1" destOrd="0" presId="urn:microsoft.com/office/officeart/2005/8/layout/list1"/>
    <dgm:cxn modelId="{7C787074-F05F-458B-8DD6-CAAA4D73A4D0}" type="presParOf" srcId="{0E0538B5-750B-4330-895D-57B67008608F}" destId="{04C23E99-6363-4E43-AE73-FC49E7F6D374}" srcOrd="2" destOrd="0" presId="urn:microsoft.com/office/officeart/2005/8/layout/list1"/>
    <dgm:cxn modelId="{1144FA86-949B-4194-86C2-5D3A26883670}" type="presParOf" srcId="{0E0538B5-750B-4330-895D-57B67008608F}" destId="{669198E2-E87C-49A8-9815-0BA62E87025F}" srcOrd="3" destOrd="0" presId="urn:microsoft.com/office/officeart/2005/8/layout/list1"/>
    <dgm:cxn modelId="{786AFAAB-AD17-4B3A-B061-95776CC3A612}" type="presParOf" srcId="{0E0538B5-750B-4330-895D-57B67008608F}" destId="{3ACBEB0F-E49F-4FFF-8511-A01BB23BDF87}" srcOrd="4" destOrd="0" presId="urn:microsoft.com/office/officeart/2005/8/layout/list1"/>
    <dgm:cxn modelId="{8B649EE0-7D87-4381-94DC-739C3FD6E5F1}" type="presParOf" srcId="{3ACBEB0F-E49F-4FFF-8511-A01BB23BDF87}" destId="{6CA77506-2587-4BDA-959B-6F61E6AC446E}" srcOrd="0" destOrd="0" presId="urn:microsoft.com/office/officeart/2005/8/layout/list1"/>
    <dgm:cxn modelId="{5400D47A-C932-4C88-B7A7-CBA1F5811D86}" type="presParOf" srcId="{3ACBEB0F-E49F-4FFF-8511-A01BB23BDF87}" destId="{B493D9BE-3119-4B02-9E24-B5781410F500}" srcOrd="1" destOrd="0" presId="urn:microsoft.com/office/officeart/2005/8/layout/list1"/>
    <dgm:cxn modelId="{C94945A6-B4F0-4581-8838-FD122CFC044F}" type="presParOf" srcId="{0E0538B5-750B-4330-895D-57B67008608F}" destId="{3B7B9B73-7C0A-49B7-B2A2-8A28498F81C4}" srcOrd="5" destOrd="0" presId="urn:microsoft.com/office/officeart/2005/8/layout/list1"/>
    <dgm:cxn modelId="{8ADC44A6-0C88-432B-9BA1-1B4BF2B04F5A}" type="presParOf" srcId="{0E0538B5-750B-4330-895D-57B67008608F}" destId="{958799A4-AA29-46EE-AC47-B1C2D2C4398E}" srcOrd="6" destOrd="0" presId="urn:microsoft.com/office/officeart/2005/8/layout/list1"/>
    <dgm:cxn modelId="{2F1E6AAA-77F9-41A3-9D37-9A3E7A2909DD}" type="presParOf" srcId="{0E0538B5-750B-4330-895D-57B67008608F}" destId="{5403B2B8-E8EF-4647-9B86-007E60EA2288}" srcOrd="7" destOrd="0" presId="urn:microsoft.com/office/officeart/2005/8/layout/list1"/>
    <dgm:cxn modelId="{D3324580-3BC8-4AA3-A6FA-F7C2611BCA38}" type="presParOf" srcId="{0E0538B5-750B-4330-895D-57B67008608F}" destId="{B75196D4-10F3-4903-861C-3656A4878A19}" srcOrd="8" destOrd="0" presId="urn:microsoft.com/office/officeart/2005/8/layout/list1"/>
    <dgm:cxn modelId="{38247BD8-5482-4E88-8BC2-216FFB21315C}" type="presParOf" srcId="{B75196D4-10F3-4903-861C-3656A4878A19}" destId="{0C0AF7FD-8332-4D0B-83CA-FCFA8476080E}" srcOrd="0" destOrd="0" presId="urn:microsoft.com/office/officeart/2005/8/layout/list1"/>
    <dgm:cxn modelId="{530AD0AC-D1F1-4A43-ACE1-E9F8A0209A51}" type="presParOf" srcId="{B75196D4-10F3-4903-861C-3656A4878A19}" destId="{7531C1A9-CAFA-4C13-A85F-177112298CA0}" srcOrd="1" destOrd="0" presId="urn:microsoft.com/office/officeart/2005/8/layout/list1"/>
    <dgm:cxn modelId="{A046CC62-7F42-4749-B1D1-9276F9A81F46}" type="presParOf" srcId="{0E0538B5-750B-4330-895D-57B67008608F}" destId="{80C41D62-D083-4E1D-A5CC-3CD3596D26B6}" srcOrd="9" destOrd="0" presId="urn:microsoft.com/office/officeart/2005/8/layout/list1"/>
    <dgm:cxn modelId="{9ECC0733-3B99-4B85-8F39-A72FF1C5895F}" type="presParOf" srcId="{0E0538B5-750B-4330-895D-57B67008608F}" destId="{EE79B696-8093-466C-ABFB-DAA0E936F145}" srcOrd="10" destOrd="0" presId="urn:microsoft.com/office/officeart/2005/8/layout/list1"/>
    <dgm:cxn modelId="{C0B900F4-15CB-4759-AD38-CB8BD3171EE3}" type="presParOf" srcId="{0E0538B5-750B-4330-895D-57B67008608F}" destId="{5729033F-1AFA-423C-82BC-6260518BCEB1}" srcOrd="11" destOrd="0" presId="urn:microsoft.com/office/officeart/2005/8/layout/list1"/>
    <dgm:cxn modelId="{68EDF926-8D5E-48FA-97FD-E89B15FCB5F9}" type="presParOf" srcId="{0E0538B5-750B-4330-895D-57B67008608F}" destId="{F3ACFBB9-B40B-4B54-B093-7906BCC25CE4}" srcOrd="12" destOrd="0" presId="urn:microsoft.com/office/officeart/2005/8/layout/list1"/>
    <dgm:cxn modelId="{11DCA6B6-838A-4817-BF18-7BBAEDD110F3}" type="presParOf" srcId="{F3ACFBB9-B40B-4B54-B093-7906BCC25CE4}" destId="{05CE0795-77D6-4341-B20C-40E313E05AE7}" srcOrd="0" destOrd="0" presId="urn:microsoft.com/office/officeart/2005/8/layout/list1"/>
    <dgm:cxn modelId="{D8329B7A-7A84-4EA0-B37E-F6630084B68B}" type="presParOf" srcId="{F3ACFBB9-B40B-4B54-B093-7906BCC25CE4}" destId="{66E7AD23-B551-4437-985D-420E9605C343}" srcOrd="1" destOrd="0" presId="urn:microsoft.com/office/officeart/2005/8/layout/list1"/>
    <dgm:cxn modelId="{57148FAD-5EFB-4A5F-A323-238B7D37FF27}" type="presParOf" srcId="{0E0538B5-750B-4330-895D-57B67008608F}" destId="{970C2A36-CA9D-468F-9CD3-539765026EAD}" srcOrd="13" destOrd="0" presId="urn:microsoft.com/office/officeart/2005/8/layout/list1"/>
    <dgm:cxn modelId="{721B07A3-B89C-4622-97EA-737238DB5C38}" type="presParOf" srcId="{0E0538B5-750B-4330-895D-57B67008608F}" destId="{C7824672-E314-42DA-9642-105B85F0C395}" srcOrd="14" destOrd="0" presId="urn:microsoft.com/office/officeart/2005/8/layout/list1"/>
    <dgm:cxn modelId="{F91061D7-F4FD-419D-A374-C1ACC8426A6C}" type="presParOf" srcId="{0E0538B5-750B-4330-895D-57B67008608F}" destId="{1F5F4990-8B0E-4A7F-92D6-0246E07837AF}" srcOrd="15" destOrd="0" presId="urn:microsoft.com/office/officeart/2005/8/layout/list1"/>
    <dgm:cxn modelId="{E9321670-E0DE-4683-9992-B5AE07723BD9}" type="presParOf" srcId="{0E0538B5-750B-4330-895D-57B67008608F}" destId="{7B3C2095-045C-456E-BE25-61D67CFC47F7}" srcOrd="16" destOrd="0" presId="urn:microsoft.com/office/officeart/2005/8/layout/list1"/>
    <dgm:cxn modelId="{58693B1A-2544-4B91-9E4C-C9059F10D610}" type="presParOf" srcId="{7B3C2095-045C-456E-BE25-61D67CFC47F7}" destId="{69F47DC0-609B-4A64-9309-B224765BA72D}" srcOrd="0" destOrd="0" presId="urn:microsoft.com/office/officeart/2005/8/layout/list1"/>
    <dgm:cxn modelId="{5DD5479F-488F-402F-B0F3-0EC5FAFD6595}" type="presParOf" srcId="{7B3C2095-045C-456E-BE25-61D67CFC47F7}" destId="{D55829E8-76D9-40B3-8DF5-E919EF119820}" srcOrd="1" destOrd="0" presId="urn:microsoft.com/office/officeart/2005/8/layout/list1"/>
    <dgm:cxn modelId="{A9561C0C-5EAE-40FB-85A5-C2AF39468608}" type="presParOf" srcId="{0E0538B5-750B-4330-895D-57B67008608F}" destId="{56BFDE04-5382-460B-8C77-76DAA2BB0F49}" srcOrd="17" destOrd="0" presId="urn:microsoft.com/office/officeart/2005/8/layout/list1"/>
    <dgm:cxn modelId="{28D437C4-A148-4DF3-AFC4-1B981579FEE9}" type="presParOf" srcId="{0E0538B5-750B-4330-895D-57B67008608F}" destId="{EFED43BC-E214-40A0-8922-648E34BEF86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23E99-6363-4E43-AE73-FC49E7F6D374}">
      <dsp:nvSpPr>
        <dsp:cNvPr id="0" name=""/>
        <dsp:cNvSpPr/>
      </dsp:nvSpPr>
      <dsp:spPr>
        <a:xfrm>
          <a:off x="0" y="200488"/>
          <a:ext cx="10058399" cy="552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IN" sz="1300" kern="1200">
              <a:latin typeface="Arial" panose="020B0604020202020204" pitchFamily="34" charset="0"/>
              <a:cs typeface="Arial" panose="020B0604020202020204" pitchFamily="34" charset="0"/>
            </a:rPr>
            <a:t>Mid size Businesses- MSMEs, traders, CAs</a:t>
          </a:r>
          <a:endParaRPr lang="en-IN" sz="1300" kern="1200"/>
        </a:p>
      </dsp:txBody>
      <dsp:txXfrm>
        <a:off x="0" y="200488"/>
        <a:ext cx="10058399" cy="552825"/>
      </dsp:txXfrm>
    </dsp:sp>
    <dsp:sp modelId="{F129A497-5898-4A80-A05D-62C959A9518D}">
      <dsp:nvSpPr>
        <dsp:cNvPr id="0" name=""/>
        <dsp:cNvSpPr/>
      </dsp:nvSpPr>
      <dsp:spPr>
        <a:xfrm>
          <a:off x="502920" y="8608"/>
          <a:ext cx="704088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Tally Prime</a:t>
          </a:r>
          <a:endParaRPr lang="en-IN" sz="1300" kern="1200">
            <a:latin typeface="Arial" panose="020B0604020202020204" pitchFamily="34" charset="0"/>
            <a:cs typeface="Arial" panose="020B0604020202020204" pitchFamily="34" charset="0"/>
          </a:endParaRPr>
        </a:p>
      </dsp:txBody>
      <dsp:txXfrm>
        <a:off x="521654" y="27342"/>
        <a:ext cx="7003412" cy="346292"/>
      </dsp:txXfrm>
    </dsp:sp>
    <dsp:sp modelId="{958799A4-AA29-46EE-AC47-B1C2D2C4398E}">
      <dsp:nvSpPr>
        <dsp:cNvPr id="0" name=""/>
        <dsp:cNvSpPr/>
      </dsp:nvSpPr>
      <dsp:spPr>
        <a:xfrm>
          <a:off x="0" y="1015393"/>
          <a:ext cx="10058399" cy="5528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IN" sz="1300" kern="1200" dirty="0">
              <a:latin typeface="Arial" panose="020B0604020202020204" pitchFamily="34" charset="0"/>
              <a:cs typeface="Arial" panose="020B0604020202020204" pitchFamily="34" charset="0"/>
            </a:rPr>
            <a:t>Mid size Businesses- Service firms, SMEs</a:t>
          </a:r>
          <a:endParaRPr lang="en-IN" sz="1300" kern="1200" dirty="0"/>
        </a:p>
      </dsp:txBody>
      <dsp:txXfrm>
        <a:off x="0" y="1015393"/>
        <a:ext cx="10058399" cy="552825"/>
      </dsp:txXfrm>
    </dsp:sp>
    <dsp:sp modelId="{B493D9BE-3119-4B02-9E24-B5781410F500}">
      <dsp:nvSpPr>
        <dsp:cNvPr id="0" name=""/>
        <dsp:cNvSpPr/>
      </dsp:nvSpPr>
      <dsp:spPr>
        <a:xfrm>
          <a:off x="502920" y="823513"/>
          <a:ext cx="7040880"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Zoho Books</a:t>
          </a:r>
          <a:endParaRPr lang="en-IN" sz="1300" kern="1200">
            <a:latin typeface="Arial" panose="020B0604020202020204" pitchFamily="34" charset="0"/>
            <a:cs typeface="Arial" panose="020B0604020202020204" pitchFamily="34" charset="0"/>
          </a:endParaRPr>
        </a:p>
      </dsp:txBody>
      <dsp:txXfrm>
        <a:off x="521654" y="842247"/>
        <a:ext cx="7003412" cy="346292"/>
      </dsp:txXfrm>
    </dsp:sp>
    <dsp:sp modelId="{EE79B696-8093-466C-ABFB-DAA0E936F145}">
      <dsp:nvSpPr>
        <dsp:cNvPr id="0" name=""/>
        <dsp:cNvSpPr/>
      </dsp:nvSpPr>
      <dsp:spPr>
        <a:xfrm>
          <a:off x="0" y="1830298"/>
          <a:ext cx="10058399" cy="5528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a:latin typeface="Arial" panose="020B0604020202020204" pitchFamily="34" charset="0"/>
              <a:cs typeface="Arial" panose="020B0604020202020204" pitchFamily="34" charset="0"/>
            </a:rPr>
            <a:t>CA Firms managing multiple clients,</a:t>
          </a:r>
          <a:r>
            <a:rPr lang="en-GB" sz="1300" kern="1200"/>
            <a:t> </a:t>
          </a:r>
          <a:r>
            <a:rPr lang="en-GB" sz="1300" kern="1200">
              <a:latin typeface="Arial" panose="020B0604020202020204" pitchFamily="34" charset="0"/>
              <a:cs typeface="Arial" panose="020B0604020202020204" pitchFamily="34" charset="0"/>
            </a:rPr>
            <a:t>MSMEs and Enterprises with large invoice volumes</a:t>
          </a:r>
          <a:endParaRPr lang="en-IN" sz="1300" kern="1200"/>
        </a:p>
      </dsp:txBody>
      <dsp:txXfrm>
        <a:off x="0" y="1830298"/>
        <a:ext cx="10058399" cy="552825"/>
      </dsp:txXfrm>
    </dsp:sp>
    <dsp:sp modelId="{7531C1A9-CAFA-4C13-A85F-177112298CA0}">
      <dsp:nvSpPr>
        <dsp:cNvPr id="0" name=""/>
        <dsp:cNvSpPr/>
      </dsp:nvSpPr>
      <dsp:spPr>
        <a:xfrm>
          <a:off x="502920" y="1638418"/>
          <a:ext cx="7040880"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GB" sz="1300" kern="1200">
              <a:latin typeface="Arial" panose="020B0604020202020204" pitchFamily="34" charset="0"/>
              <a:cs typeface="Arial" panose="020B0604020202020204" pitchFamily="34" charset="0"/>
            </a:rPr>
            <a:t>Suvit</a:t>
          </a:r>
          <a:endParaRPr lang="en-IN" sz="1300" kern="1200">
            <a:latin typeface="Arial" panose="020B0604020202020204" pitchFamily="34" charset="0"/>
            <a:cs typeface="Arial" panose="020B0604020202020204" pitchFamily="34" charset="0"/>
          </a:endParaRPr>
        </a:p>
      </dsp:txBody>
      <dsp:txXfrm>
        <a:off x="521654" y="1657152"/>
        <a:ext cx="7003412" cy="346292"/>
      </dsp:txXfrm>
    </dsp:sp>
    <dsp:sp modelId="{C7824672-E314-42DA-9642-105B85F0C395}">
      <dsp:nvSpPr>
        <dsp:cNvPr id="0" name=""/>
        <dsp:cNvSpPr/>
      </dsp:nvSpPr>
      <dsp:spPr>
        <a:xfrm>
          <a:off x="0" y="2645203"/>
          <a:ext cx="10058399" cy="54258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Large Enterprises and Corporates.</a:t>
          </a:r>
          <a:endParaRPr lang="en-IN" sz="1300" kern="1200" dirty="0">
            <a:latin typeface="Arial" panose="020B0604020202020204" pitchFamily="34" charset="0"/>
            <a:cs typeface="Arial" panose="020B0604020202020204" pitchFamily="34" charset="0"/>
          </a:endParaRPr>
        </a:p>
      </dsp:txBody>
      <dsp:txXfrm>
        <a:off x="0" y="2645203"/>
        <a:ext cx="10058399" cy="542587"/>
      </dsp:txXfrm>
    </dsp:sp>
    <dsp:sp modelId="{66E7AD23-B551-4437-985D-420E9605C343}">
      <dsp:nvSpPr>
        <dsp:cNvPr id="0" name=""/>
        <dsp:cNvSpPr/>
      </dsp:nvSpPr>
      <dsp:spPr>
        <a:xfrm>
          <a:off x="502920" y="2453323"/>
          <a:ext cx="7040880"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IN" sz="1300" b="0" kern="1200">
              <a:latin typeface="Arial" panose="020B0604020202020204" pitchFamily="34" charset="0"/>
              <a:cs typeface="Arial" panose="020B0604020202020204" pitchFamily="34" charset="0"/>
            </a:rPr>
            <a:t>ClearTax GST   </a:t>
          </a:r>
          <a:endParaRPr lang="en-IN" sz="1300" b="0" kern="1200"/>
        </a:p>
      </dsp:txBody>
      <dsp:txXfrm>
        <a:off x="521654" y="2472057"/>
        <a:ext cx="7003412" cy="346292"/>
      </dsp:txXfrm>
    </dsp:sp>
    <dsp:sp modelId="{EFED43BC-E214-40A0-8922-648E34BEF862}">
      <dsp:nvSpPr>
        <dsp:cNvPr id="0" name=""/>
        <dsp:cNvSpPr/>
      </dsp:nvSpPr>
      <dsp:spPr>
        <a:xfrm>
          <a:off x="0" y="3449871"/>
          <a:ext cx="10058399" cy="327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829E8-76D9-40B3-8DF5-E919EF119820}">
      <dsp:nvSpPr>
        <dsp:cNvPr id="0" name=""/>
        <dsp:cNvSpPr/>
      </dsp:nvSpPr>
      <dsp:spPr>
        <a:xfrm>
          <a:off x="502920" y="3257991"/>
          <a:ext cx="7040880"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n-US" sz="1300" kern="1200" dirty="0"/>
            <a:t>Master GST, GST Zen</a:t>
          </a:r>
          <a:endParaRPr lang="en-IN" sz="1300" kern="1200" dirty="0"/>
        </a:p>
      </dsp:txBody>
      <dsp:txXfrm>
        <a:off x="521654" y="3276725"/>
        <a:ext cx="700341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0851A2-5C08-6C20-9001-094C0DD70F59}"/>
              </a:ext>
            </a:extLst>
          </p:cNvPr>
          <p:cNvSpPr>
            <a:spLocks noGrp="1"/>
          </p:cNvSpPr>
          <p:nvPr>
            <p:ph type="hdr" sz="quarter"/>
          </p:nvPr>
        </p:nvSpPr>
        <p:spPr>
          <a:xfrm>
            <a:off x="1" y="0"/>
            <a:ext cx="3035088" cy="466116"/>
          </a:xfrm>
          <a:prstGeom prst="rect">
            <a:avLst/>
          </a:prstGeom>
        </p:spPr>
        <p:txBody>
          <a:bodyPr vert="horz" lIns="90832" tIns="45417" rIns="90832" bIns="45417" rtlCol="0"/>
          <a:lstStyle>
            <a:lvl1pPr algn="l">
              <a:defRPr sz="1200"/>
            </a:lvl1pPr>
          </a:lstStyle>
          <a:p>
            <a:endParaRPr lang="en-IN"/>
          </a:p>
        </p:txBody>
      </p:sp>
      <p:sp>
        <p:nvSpPr>
          <p:cNvPr id="3" name="Date Placeholder 2">
            <a:extLst>
              <a:ext uri="{FF2B5EF4-FFF2-40B4-BE49-F238E27FC236}">
                <a16:creationId xmlns:a16="http://schemas.microsoft.com/office/drawing/2014/main" id="{A7BAEB01-4168-36F2-76C4-EFB5AEB71B80}"/>
              </a:ext>
            </a:extLst>
          </p:cNvPr>
          <p:cNvSpPr>
            <a:spLocks noGrp="1"/>
          </p:cNvSpPr>
          <p:nvPr>
            <p:ph type="dt" sz="quarter" idx="1"/>
          </p:nvPr>
        </p:nvSpPr>
        <p:spPr>
          <a:xfrm>
            <a:off x="3967342" y="0"/>
            <a:ext cx="3035088" cy="466116"/>
          </a:xfrm>
          <a:prstGeom prst="rect">
            <a:avLst/>
          </a:prstGeom>
        </p:spPr>
        <p:txBody>
          <a:bodyPr vert="horz" lIns="90832" tIns="45417" rIns="90832" bIns="45417" rtlCol="0"/>
          <a:lstStyle>
            <a:lvl1pPr algn="r">
              <a:defRPr sz="1200"/>
            </a:lvl1pPr>
          </a:lstStyle>
          <a:p>
            <a:fld id="{79867940-9D69-4706-9670-A6EE572180AC}" type="datetimeFigureOut">
              <a:rPr lang="en-IN" smtClean="0"/>
              <a:t>18-06-2025</a:t>
            </a:fld>
            <a:endParaRPr lang="en-IN"/>
          </a:p>
        </p:txBody>
      </p:sp>
      <p:sp>
        <p:nvSpPr>
          <p:cNvPr id="4" name="Footer Placeholder 3">
            <a:extLst>
              <a:ext uri="{FF2B5EF4-FFF2-40B4-BE49-F238E27FC236}">
                <a16:creationId xmlns:a16="http://schemas.microsoft.com/office/drawing/2014/main" id="{5E249F3B-7EF5-DD2B-6CD1-967BE4EADA09}"/>
              </a:ext>
            </a:extLst>
          </p:cNvPr>
          <p:cNvSpPr>
            <a:spLocks noGrp="1"/>
          </p:cNvSpPr>
          <p:nvPr>
            <p:ph type="ftr" sz="quarter" idx="2"/>
          </p:nvPr>
        </p:nvSpPr>
        <p:spPr>
          <a:xfrm>
            <a:off x="1" y="8823935"/>
            <a:ext cx="3035088" cy="466115"/>
          </a:xfrm>
          <a:prstGeom prst="rect">
            <a:avLst/>
          </a:prstGeom>
        </p:spPr>
        <p:txBody>
          <a:bodyPr vert="horz" lIns="90832" tIns="45417" rIns="90832" bIns="45417"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5DE53651-7500-557C-FECD-576381A53890}"/>
              </a:ext>
            </a:extLst>
          </p:cNvPr>
          <p:cNvSpPr>
            <a:spLocks noGrp="1"/>
          </p:cNvSpPr>
          <p:nvPr>
            <p:ph type="sldNum" sz="quarter" idx="3"/>
          </p:nvPr>
        </p:nvSpPr>
        <p:spPr>
          <a:xfrm>
            <a:off x="3967342" y="8823935"/>
            <a:ext cx="3035088" cy="466115"/>
          </a:xfrm>
          <a:prstGeom prst="rect">
            <a:avLst/>
          </a:prstGeom>
        </p:spPr>
        <p:txBody>
          <a:bodyPr vert="horz" lIns="90832" tIns="45417" rIns="90832" bIns="45417" rtlCol="0" anchor="b"/>
          <a:lstStyle>
            <a:lvl1pPr algn="r">
              <a:defRPr sz="1200"/>
            </a:lvl1pPr>
          </a:lstStyle>
          <a:p>
            <a:fld id="{CD78EFFF-4AE0-4F54-8C9E-EA5D511620C6}" type="slidenum">
              <a:rPr lang="en-IN" smtClean="0"/>
              <a:t>‹#›</a:t>
            </a:fld>
            <a:endParaRPr lang="en-IN"/>
          </a:p>
        </p:txBody>
      </p:sp>
    </p:spTree>
    <p:extLst>
      <p:ext uri="{BB962C8B-B14F-4D97-AF65-F5344CB8AC3E}">
        <p14:creationId xmlns:p14="http://schemas.microsoft.com/office/powerpoint/2010/main" val="40779642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5088" cy="466116"/>
          </a:xfrm>
          <a:prstGeom prst="rect">
            <a:avLst/>
          </a:prstGeom>
        </p:spPr>
        <p:txBody>
          <a:bodyPr vert="horz" lIns="90832" tIns="45417" rIns="90832" bIns="45417" rtlCol="0"/>
          <a:lstStyle>
            <a:lvl1pPr algn="l">
              <a:defRPr sz="1200"/>
            </a:lvl1pPr>
          </a:lstStyle>
          <a:p>
            <a:endParaRPr lang="en-IN"/>
          </a:p>
        </p:txBody>
      </p:sp>
      <p:sp>
        <p:nvSpPr>
          <p:cNvPr id="3" name="Date Placeholder 2"/>
          <p:cNvSpPr>
            <a:spLocks noGrp="1"/>
          </p:cNvSpPr>
          <p:nvPr>
            <p:ph type="dt" idx="1"/>
          </p:nvPr>
        </p:nvSpPr>
        <p:spPr>
          <a:xfrm>
            <a:off x="3967342" y="0"/>
            <a:ext cx="3035088" cy="466116"/>
          </a:xfrm>
          <a:prstGeom prst="rect">
            <a:avLst/>
          </a:prstGeom>
        </p:spPr>
        <p:txBody>
          <a:bodyPr vert="horz" lIns="90832" tIns="45417" rIns="90832" bIns="45417" rtlCol="0"/>
          <a:lstStyle>
            <a:lvl1pPr algn="r">
              <a:defRPr sz="1200"/>
            </a:lvl1pPr>
          </a:lstStyle>
          <a:p>
            <a:fld id="{A0988AFF-94AD-443A-B43A-942A6149954B}" type="datetimeFigureOut">
              <a:rPr lang="en-IN" smtClean="0"/>
              <a:t>18-06-2025</a:t>
            </a:fld>
            <a:endParaRPr lang="en-IN"/>
          </a:p>
        </p:txBody>
      </p:sp>
      <p:sp>
        <p:nvSpPr>
          <p:cNvPr id="4" name="Slide Image Placeholder 3"/>
          <p:cNvSpPr>
            <a:spLocks noGrp="1" noRot="1" noChangeAspect="1"/>
          </p:cNvSpPr>
          <p:nvPr>
            <p:ph type="sldImg" idx="2"/>
          </p:nvPr>
        </p:nvSpPr>
        <p:spPr>
          <a:xfrm>
            <a:off x="714375" y="1162050"/>
            <a:ext cx="5575300" cy="3135313"/>
          </a:xfrm>
          <a:prstGeom prst="rect">
            <a:avLst/>
          </a:prstGeom>
          <a:noFill/>
          <a:ln w="12700">
            <a:solidFill>
              <a:prstClr val="black"/>
            </a:solidFill>
          </a:ln>
        </p:spPr>
        <p:txBody>
          <a:bodyPr vert="horz" lIns="90832" tIns="45417" rIns="90832" bIns="45417" rtlCol="0" anchor="ctr"/>
          <a:lstStyle/>
          <a:p>
            <a:endParaRPr lang="en-IN"/>
          </a:p>
        </p:txBody>
      </p:sp>
      <p:sp>
        <p:nvSpPr>
          <p:cNvPr id="5" name="Notes Placeholder 4"/>
          <p:cNvSpPr>
            <a:spLocks noGrp="1"/>
          </p:cNvSpPr>
          <p:nvPr>
            <p:ph type="body" sz="quarter" idx="3"/>
          </p:nvPr>
        </p:nvSpPr>
        <p:spPr>
          <a:xfrm>
            <a:off x="700405" y="4470838"/>
            <a:ext cx="5603240" cy="3657957"/>
          </a:xfrm>
          <a:prstGeom prst="rect">
            <a:avLst/>
          </a:prstGeom>
        </p:spPr>
        <p:txBody>
          <a:bodyPr vert="horz" lIns="90832" tIns="45417" rIns="90832" bIns="454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8823935"/>
            <a:ext cx="3035088" cy="466115"/>
          </a:xfrm>
          <a:prstGeom prst="rect">
            <a:avLst/>
          </a:prstGeom>
        </p:spPr>
        <p:txBody>
          <a:bodyPr vert="horz" lIns="90832" tIns="45417" rIns="90832" bIns="45417" rtlCol="0" anchor="b"/>
          <a:lstStyle>
            <a:lvl1pPr algn="l">
              <a:defRPr sz="1200"/>
            </a:lvl1pPr>
          </a:lstStyle>
          <a:p>
            <a:endParaRPr lang="en-IN"/>
          </a:p>
        </p:txBody>
      </p:sp>
      <p:sp>
        <p:nvSpPr>
          <p:cNvPr id="7" name="Slide Number Placeholder 6"/>
          <p:cNvSpPr>
            <a:spLocks noGrp="1"/>
          </p:cNvSpPr>
          <p:nvPr>
            <p:ph type="sldNum" sz="quarter" idx="5"/>
          </p:nvPr>
        </p:nvSpPr>
        <p:spPr>
          <a:xfrm>
            <a:off x="3967342" y="8823935"/>
            <a:ext cx="3035088" cy="466115"/>
          </a:xfrm>
          <a:prstGeom prst="rect">
            <a:avLst/>
          </a:prstGeom>
        </p:spPr>
        <p:txBody>
          <a:bodyPr vert="horz" lIns="90832" tIns="45417" rIns="90832" bIns="45417" rtlCol="0" anchor="b"/>
          <a:lstStyle>
            <a:lvl1pPr algn="r">
              <a:defRPr sz="1200"/>
            </a:lvl1pPr>
          </a:lstStyle>
          <a:p>
            <a:fld id="{FC81497F-8C54-4764-9101-768CCDF58BD8}" type="slidenum">
              <a:rPr lang="en-IN" smtClean="0"/>
              <a:t>‹#›</a:t>
            </a:fld>
            <a:endParaRPr lang="en-IN"/>
          </a:p>
        </p:txBody>
      </p:sp>
    </p:spTree>
    <p:extLst>
      <p:ext uri="{BB962C8B-B14F-4D97-AF65-F5344CB8AC3E}">
        <p14:creationId xmlns:p14="http://schemas.microsoft.com/office/powerpoint/2010/main" val="5802280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EAE51-CAE8-539E-5E79-A9F4EC472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7B0D0-FFAC-E021-1F5B-17D455A93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2D952-9099-2A75-9058-FA65B5257B30}"/>
              </a:ext>
            </a:extLst>
          </p:cNvPr>
          <p:cNvSpPr>
            <a:spLocks noGrp="1"/>
          </p:cNvSpPr>
          <p:nvPr>
            <p:ph type="body" idx="1"/>
          </p:nvPr>
        </p:nvSpPr>
        <p:spPr/>
        <p:txBody>
          <a:bodyPr/>
          <a:lstStyle/>
          <a:p>
            <a:pPr marL="227081" indent="-227081">
              <a:buAutoNum type="arabicPeriod"/>
            </a:pPr>
            <a:r>
              <a:rPr lang="en-IN" dirty="0"/>
              <a:t>Ensure correctness Clarity  &amp; Confidence</a:t>
            </a:r>
          </a:p>
          <a:p>
            <a:pPr marL="227081" indent="-227081">
              <a:buAutoNum type="arabicPeriod"/>
            </a:pPr>
            <a:r>
              <a:rPr lang="en-IN" dirty="0"/>
              <a:t>Department</a:t>
            </a:r>
          </a:p>
          <a:p>
            <a:pPr marL="227081" indent="-227081">
              <a:buAutoNum type="arabicPeriod"/>
            </a:pPr>
            <a:r>
              <a:rPr lang="en-IN" dirty="0"/>
              <a:t>Cross-checks from data</a:t>
            </a:r>
          </a:p>
          <a:p>
            <a:pPr marL="227081" indent="-227081">
              <a:buAutoNum type="arabicPeriod"/>
            </a:pPr>
            <a:r>
              <a:rPr lang="en-IN" dirty="0" err="1"/>
              <a:t>Avod</a:t>
            </a:r>
            <a:r>
              <a:rPr lang="en-IN" dirty="0"/>
              <a:t> re-working</a:t>
            </a:r>
          </a:p>
        </p:txBody>
      </p:sp>
    </p:spTree>
    <p:extLst>
      <p:ext uri="{BB962C8B-B14F-4D97-AF65-F5344CB8AC3E}">
        <p14:creationId xmlns:p14="http://schemas.microsoft.com/office/powerpoint/2010/main" val="366072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81" indent="-227081">
              <a:buAutoNum type="arabicPeriod"/>
            </a:pPr>
            <a:r>
              <a:rPr lang="en-IN" dirty="0"/>
              <a:t>Ensure correctness Clarity  &amp; Confidence</a:t>
            </a:r>
          </a:p>
          <a:p>
            <a:pPr marL="227081" indent="-227081">
              <a:buAutoNum type="arabicPeriod"/>
            </a:pPr>
            <a:r>
              <a:rPr lang="en-IN" dirty="0"/>
              <a:t>Department</a:t>
            </a:r>
          </a:p>
          <a:p>
            <a:pPr marL="227081" indent="-227081">
              <a:buAutoNum type="arabicPeriod"/>
            </a:pPr>
            <a:r>
              <a:rPr lang="en-IN" dirty="0"/>
              <a:t>Cross-checks from data</a:t>
            </a:r>
          </a:p>
          <a:p>
            <a:pPr marL="227081" indent="-227081">
              <a:buAutoNum type="arabicPeriod"/>
            </a:pPr>
            <a:r>
              <a:rPr lang="en-IN" dirty="0" err="1"/>
              <a:t>Avod</a:t>
            </a:r>
            <a:r>
              <a:rPr lang="en-IN" dirty="0"/>
              <a:t> re-working</a:t>
            </a:r>
          </a:p>
        </p:txBody>
      </p:sp>
    </p:spTree>
    <p:extLst>
      <p:ext uri="{BB962C8B-B14F-4D97-AF65-F5344CB8AC3E}">
        <p14:creationId xmlns:p14="http://schemas.microsoft.com/office/powerpoint/2010/main" val="227588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5789" y="749621"/>
            <a:ext cx="11099925" cy="3566160"/>
          </a:xfrm>
        </p:spPr>
        <p:txBody>
          <a:bodyPr anchor="b">
            <a:normAutofit/>
          </a:bodyPr>
          <a:lstStyle>
            <a:lvl1pPr algn="l">
              <a:lnSpc>
                <a:spcPct val="85000"/>
              </a:lnSpc>
              <a:defRPr sz="8000" spc="-50" baseline="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485788" y="4455620"/>
            <a:ext cx="1109992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a:cxnSpLocks/>
          </p:cNvCxnSpPr>
          <p:nvPr/>
        </p:nvCxnSpPr>
        <p:spPr>
          <a:xfrm>
            <a:off x="485788" y="4362062"/>
            <a:ext cx="11099925"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B05252CD-BBC6-001E-7718-E59187B5D81E}"/>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Tree>
    <p:extLst>
      <p:ext uri="{BB962C8B-B14F-4D97-AF65-F5344CB8AC3E}">
        <p14:creationId xmlns:p14="http://schemas.microsoft.com/office/powerpoint/2010/main" val="39639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ooter Placeholder 4">
            <a:extLst>
              <a:ext uri="{FF2B5EF4-FFF2-40B4-BE49-F238E27FC236}">
                <a16:creationId xmlns:a16="http://schemas.microsoft.com/office/drawing/2014/main" id="{95C597E9-2BFE-EDEA-BB0F-AAA5D64E4AD6}"/>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Tree>
    <p:extLst>
      <p:ext uri="{BB962C8B-B14F-4D97-AF65-F5344CB8AC3E}">
        <p14:creationId xmlns:p14="http://schemas.microsoft.com/office/powerpoint/2010/main" val="92569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chemeClr val="accent2"/>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Footer Placeholder 4">
            <a:extLst>
              <a:ext uri="{FF2B5EF4-FFF2-40B4-BE49-F238E27FC236}">
                <a16:creationId xmlns:a16="http://schemas.microsoft.com/office/drawing/2014/main" id="{DDCAA0E6-F4FE-3E5A-8A0B-47C8500C717E}"/>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
        <p:nvSpPr>
          <p:cNvPr id="4" name="Footer Placeholder 4">
            <a:extLst>
              <a:ext uri="{FF2B5EF4-FFF2-40B4-BE49-F238E27FC236}">
                <a16:creationId xmlns:a16="http://schemas.microsoft.com/office/drawing/2014/main" id="{A1D5882F-0EF8-9E12-1A48-D23FDAB6E58B}"/>
              </a:ext>
            </a:extLst>
          </p:cNvPr>
          <p:cNvSpPr txBox="1">
            <a:spLocks/>
          </p:cNvSpPr>
          <p:nvPr userDrawn="1"/>
        </p:nvSpPr>
        <p:spPr>
          <a:xfrm>
            <a:off x="4953295" y="6429972"/>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cap="none" dirty="0"/>
          </a:p>
        </p:txBody>
      </p:sp>
    </p:spTree>
    <p:extLst>
      <p:ext uri="{BB962C8B-B14F-4D97-AF65-F5344CB8AC3E}">
        <p14:creationId xmlns:p14="http://schemas.microsoft.com/office/powerpoint/2010/main" val="322043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marL="0">
              <a:defRPr/>
            </a:lvl1pPr>
          </a:lstStyle>
          <a:p>
            <a:r>
              <a:rPr lang="en-US" dirty="0"/>
              <a:t>Click to edit Master title style</a:t>
            </a:r>
          </a:p>
        </p:txBody>
      </p:sp>
      <p:sp>
        <p:nvSpPr>
          <p:cNvPr id="3" name="Content Placeholder 2"/>
          <p:cNvSpPr>
            <a:spLocks noGrp="1"/>
          </p:cNvSpPr>
          <p:nvPr>
            <p:ph idx="1"/>
          </p:nvPr>
        </p:nvSpPr>
        <p:spPr>
          <a:xfrm>
            <a:off x="481460" y="900425"/>
            <a:ext cx="11116491" cy="5424175"/>
          </a:xfrm>
        </p:spPr>
        <p:txBody>
          <a:bodyPr>
            <a:normAutofit/>
          </a:bodyPr>
          <a:lstStyle>
            <a:lvl1pPr marL="91440" indent="-91440">
              <a:lnSpc>
                <a:spcPct val="150000"/>
              </a:lnSpc>
              <a:spcBef>
                <a:spcPts val="0"/>
              </a:spcBef>
              <a:spcAft>
                <a:spcPts val="0"/>
              </a:spcAft>
              <a:buFont typeface="Wingdings" panose="05000000000000000000" pitchFamily="2" charset="2"/>
              <a:buChar char="Ø"/>
              <a:defRPr sz="2000"/>
            </a:lvl1pPr>
            <a:lvl2pPr marL="384048" indent="-182880">
              <a:lnSpc>
                <a:spcPct val="150000"/>
              </a:lnSpc>
              <a:spcAft>
                <a:spcPts val="200"/>
              </a:spcAft>
              <a:buFont typeface="Wingdings" panose="05000000000000000000" pitchFamily="2" charset="2"/>
              <a:buChar char="ü"/>
              <a:defRPr sz="2000"/>
            </a:lvl2pPr>
            <a:lvl3pPr marL="566928" indent="-182880">
              <a:lnSpc>
                <a:spcPct val="150000"/>
              </a:lnSpc>
              <a:spcAft>
                <a:spcPts val="0"/>
              </a:spcAft>
              <a:buFont typeface="Arial" panose="020B0604020202020204" pitchFamily="34" charset="0"/>
              <a:buChar char="•"/>
              <a:defRPr sz="2000"/>
            </a:lvl3pPr>
            <a:lvl4pPr marL="749808" indent="-182880">
              <a:lnSpc>
                <a:spcPct val="150000"/>
              </a:lnSpc>
              <a:buFont typeface="Courier New" panose="02070309020205020404" pitchFamily="49" charset="0"/>
              <a:buChar char="o"/>
              <a:defRPr sz="2000"/>
            </a:lvl4pPr>
            <a:lvl5pPr marL="932688" indent="-182880">
              <a:lnSpc>
                <a:spcPct val="150000"/>
              </a:lnSpc>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ooter Placeholder 4">
            <a:extLst>
              <a:ext uri="{FF2B5EF4-FFF2-40B4-BE49-F238E27FC236}">
                <a16:creationId xmlns:a16="http://schemas.microsoft.com/office/drawing/2014/main" id="{6145FC7C-40F6-DF2D-72FA-E3F63CD1A5D3}"/>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Tree>
    <p:extLst>
      <p:ext uri="{BB962C8B-B14F-4D97-AF65-F5344CB8AC3E}">
        <p14:creationId xmlns:p14="http://schemas.microsoft.com/office/powerpoint/2010/main" val="91591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93" y="6403799"/>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3CC1831-B3BA-FD39-8E53-F739595A2EB8}"/>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Tree>
    <p:extLst>
      <p:ext uri="{BB962C8B-B14F-4D97-AF65-F5344CB8AC3E}">
        <p14:creationId xmlns:p14="http://schemas.microsoft.com/office/powerpoint/2010/main" val="17944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04177" y="158620"/>
            <a:ext cx="11265781" cy="671805"/>
          </a:xfrm>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369483" y="1035698"/>
            <a:ext cx="5256876" cy="4833396"/>
          </a:xfrm>
        </p:spPr>
        <p:txBody>
          <a:bodyPr/>
          <a:lstStyle>
            <a:lvl1pPr marL="342900" indent="-342900">
              <a:buFont typeface="Wingdings" panose="05000000000000000000" pitchFamily="2" charset="2"/>
              <a:buChar char="v"/>
              <a:defRPr/>
            </a:lvl1pPr>
            <a:lvl2pPr marL="544068" indent="-342900">
              <a:buFont typeface="Wingdings" panose="05000000000000000000" pitchFamily="2" charset="2"/>
              <a:buChar char="Ø"/>
              <a:defRPr/>
            </a:lvl2pPr>
            <a:lvl3pPr marL="726948" indent="-342900">
              <a:buFont typeface="Wingdings" panose="05000000000000000000" pitchFamily="2" charset="2"/>
              <a:buChar char="ü"/>
              <a:defRPr/>
            </a:lvl3pPr>
            <a:lvl4pPr marL="909828" indent="-342900">
              <a:buFont typeface="Wingdings" panose="05000000000000000000" pitchFamily="2" charset="2"/>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035698"/>
            <a:ext cx="5473958" cy="4833397"/>
          </a:xfrm>
        </p:spPr>
        <p:txBody>
          <a:bodyPr/>
          <a:lstStyle>
            <a:lvl1pPr marL="342900" indent="-342900">
              <a:buFont typeface="Wingdings" panose="05000000000000000000" pitchFamily="2" charset="2"/>
              <a:buChar char="v"/>
              <a:defRPr/>
            </a:lvl1pPr>
            <a:lvl2pPr marL="384048" indent="-182880">
              <a:buFont typeface="Wingdings" panose="05000000000000000000" pitchFamily="2" charset="2"/>
              <a:buChar char="Ø"/>
              <a:defRPr/>
            </a:lvl2pPr>
            <a:lvl3pPr marL="726948" indent="-342900">
              <a:buFont typeface="Wingdings" panose="05000000000000000000" pitchFamily="2" charset="2"/>
              <a:buChar char="ü"/>
              <a:defRPr/>
            </a:lvl3pPr>
            <a:lvl4pPr marL="749808" indent="-182880">
              <a:buFont typeface="Wingdings" panose="05000000000000000000" pitchFamily="2" charset="2"/>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Footer Placeholder 4">
            <a:extLst>
              <a:ext uri="{FF2B5EF4-FFF2-40B4-BE49-F238E27FC236}">
                <a16:creationId xmlns:a16="http://schemas.microsoft.com/office/drawing/2014/main" id="{F6265E3F-8789-C67A-0342-2BE926C5A824}"/>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Tree>
    <p:extLst>
      <p:ext uri="{BB962C8B-B14F-4D97-AF65-F5344CB8AC3E}">
        <p14:creationId xmlns:p14="http://schemas.microsoft.com/office/powerpoint/2010/main" val="263695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4563" y="146640"/>
            <a:ext cx="11231150" cy="637131"/>
          </a:xfrm>
        </p:spPr>
        <p:txBody>
          <a:bodyPr/>
          <a:lstStyle>
            <a:lvl1pPr>
              <a:defRPr>
                <a:solidFill>
                  <a:schemeClr val="accent2"/>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Footer Placeholder 4">
            <a:extLst>
              <a:ext uri="{FF2B5EF4-FFF2-40B4-BE49-F238E27FC236}">
                <a16:creationId xmlns:a16="http://schemas.microsoft.com/office/drawing/2014/main" id="{2CDCCAC1-99CB-0B3C-D09B-AACAD3FA115C}"/>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Tree>
    <p:extLst>
      <p:ext uri="{BB962C8B-B14F-4D97-AF65-F5344CB8AC3E}">
        <p14:creationId xmlns:p14="http://schemas.microsoft.com/office/powerpoint/2010/main" val="414548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6334281"/>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3" name="Footer Placeholder 4">
            <a:extLst>
              <a:ext uri="{FF2B5EF4-FFF2-40B4-BE49-F238E27FC236}">
                <a16:creationId xmlns:a16="http://schemas.microsoft.com/office/drawing/2014/main" id="{FB41786E-9A7A-9D5B-EE81-814F141C5C86}"/>
              </a:ext>
            </a:extLst>
          </p:cNvPr>
          <p:cNvSpPr txBox="1">
            <a:spLocks/>
          </p:cNvSpPr>
          <p:nvPr userDrawn="1"/>
        </p:nvSpPr>
        <p:spPr>
          <a:xfrm>
            <a:off x="485789" y="6450454"/>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ICAI-HYD</a:t>
            </a:r>
            <a:endParaRPr lang="en-US" dirty="0"/>
          </a:p>
        </p:txBody>
      </p:sp>
      <p:sp>
        <p:nvSpPr>
          <p:cNvPr id="2" name="Footer Placeholder 4">
            <a:extLst>
              <a:ext uri="{FF2B5EF4-FFF2-40B4-BE49-F238E27FC236}">
                <a16:creationId xmlns:a16="http://schemas.microsoft.com/office/drawing/2014/main" id="{F40E188C-190F-E128-D624-AC8114327C73}"/>
              </a:ext>
            </a:extLst>
          </p:cNvPr>
          <p:cNvSpPr txBox="1">
            <a:spLocks/>
          </p:cNvSpPr>
          <p:nvPr userDrawn="1"/>
        </p:nvSpPr>
        <p:spPr>
          <a:xfrm>
            <a:off x="4953295" y="6429972"/>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cap="none" dirty="0"/>
          </a:p>
        </p:txBody>
      </p:sp>
    </p:spTree>
    <p:extLst>
      <p:ext uri="{BB962C8B-B14F-4D97-AF65-F5344CB8AC3E}">
        <p14:creationId xmlns:p14="http://schemas.microsoft.com/office/powerpoint/2010/main" val="109918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16" y="0"/>
            <a:ext cx="611071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11073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5638800" cy="2955086"/>
          </a:xfrm>
        </p:spPr>
        <p:txBody>
          <a:bodyPr anchor="ctr">
            <a:normAutofit/>
          </a:bodyPr>
          <a:lstStyle>
            <a:lvl1pPr>
              <a:defRPr sz="36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457200" y="3687096"/>
            <a:ext cx="5569974" cy="2618107"/>
          </a:xfrm>
        </p:spPr>
        <p:txBody>
          <a:bodyPr lIns="91440" rIns="91440" anchor="ctr">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2">
            <a:extLst>
              <a:ext uri="{FF2B5EF4-FFF2-40B4-BE49-F238E27FC236}">
                <a16:creationId xmlns:a16="http://schemas.microsoft.com/office/drawing/2014/main" id="{1FB86744-70F8-3149-1684-C1A93C46152E}"/>
              </a:ext>
            </a:extLst>
          </p:cNvPr>
          <p:cNvSpPr>
            <a:spLocks noGrp="1"/>
          </p:cNvSpPr>
          <p:nvPr>
            <p:ph idx="1"/>
          </p:nvPr>
        </p:nvSpPr>
        <p:spPr>
          <a:xfrm>
            <a:off x="6572766" y="280222"/>
            <a:ext cx="5525730" cy="6459793"/>
          </a:xfrm>
        </p:spPr>
        <p:txBody>
          <a:bodyPr>
            <a:normAutofit/>
          </a:bodyPr>
          <a:lstStyle>
            <a:lvl1pPr marL="91440" indent="-91440">
              <a:lnSpc>
                <a:spcPct val="150000"/>
              </a:lnSpc>
              <a:buFont typeface="Wingdings" panose="05000000000000000000" pitchFamily="2" charset="2"/>
              <a:buChar char="Ø"/>
              <a:defRPr sz="2000"/>
            </a:lvl1pPr>
            <a:lvl2pPr marL="384048" indent="-182880">
              <a:lnSpc>
                <a:spcPct val="150000"/>
              </a:lnSpc>
              <a:buFont typeface="Wingdings" panose="05000000000000000000" pitchFamily="2" charset="2"/>
              <a:buChar char="ü"/>
              <a:defRPr sz="2000"/>
            </a:lvl2pPr>
            <a:lvl3pPr marL="566928" indent="-182880">
              <a:lnSpc>
                <a:spcPct val="150000"/>
              </a:lnSpc>
              <a:buFont typeface="Arial" panose="020B0604020202020204" pitchFamily="34" charset="0"/>
              <a:buChar char="•"/>
              <a:defRPr sz="2000"/>
            </a:lvl3pPr>
            <a:lvl4pPr marL="749808" indent="-182880">
              <a:lnSpc>
                <a:spcPct val="150000"/>
              </a:lnSpc>
              <a:buFont typeface="Courier New" panose="02070309020205020404" pitchFamily="49" charset="0"/>
              <a:buChar char="o"/>
              <a:defRPr sz="2000"/>
            </a:lvl4pPr>
            <a:lvl5pPr marL="932688" indent="-182880">
              <a:lnSpc>
                <a:spcPct val="150000"/>
              </a:lnSpc>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93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40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61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72129" y="146640"/>
            <a:ext cx="11125822" cy="63713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81460" y="1043300"/>
            <a:ext cx="11116491" cy="508690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85789" y="6450454"/>
            <a:ext cx="2285409" cy="365125"/>
          </a:xfrm>
          <a:prstGeom prst="rect">
            <a:avLst/>
          </a:prstGeom>
        </p:spPr>
        <p:txBody>
          <a:bodyPr vert="horz" lIns="91440" tIns="45720" rIns="91440" bIns="45720" rtlCol="0" anchor="ctr"/>
          <a:lstStyle>
            <a:lvl1pPr algn="ctr">
              <a:defRPr sz="2000" cap="all" baseline="0">
                <a:solidFill>
                  <a:srgbClr val="FFFFFF"/>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10273689"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754BD48-B98D-4C2F-8E78-452472F408FC}" type="slidenum">
              <a:rPr lang="en-US" smtClean="0"/>
              <a:pPr/>
              <a:t>‹#›</a:t>
            </a:fld>
            <a:endParaRPr lang="en-US" dirty="0"/>
          </a:p>
        </p:txBody>
      </p:sp>
      <p:cxnSp>
        <p:nvCxnSpPr>
          <p:cNvPr id="10" name="Straight Connector 9"/>
          <p:cNvCxnSpPr>
            <a:cxnSpLocks/>
          </p:cNvCxnSpPr>
          <p:nvPr/>
        </p:nvCxnSpPr>
        <p:spPr>
          <a:xfrm>
            <a:off x="484418" y="879426"/>
            <a:ext cx="11113533"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A9D5B73F-798A-72DD-5203-F3F400D4BA4B}"/>
              </a:ext>
            </a:extLst>
          </p:cNvPr>
          <p:cNvSpPr txBox="1">
            <a:spLocks/>
          </p:cNvSpPr>
          <p:nvPr userDrawn="1"/>
        </p:nvSpPr>
        <p:spPr>
          <a:xfrm>
            <a:off x="4953295" y="6429972"/>
            <a:ext cx="2285409" cy="365125"/>
          </a:xfrm>
          <a:prstGeom prst="rect">
            <a:avLst/>
          </a:prstGeom>
        </p:spPr>
        <p:txBody>
          <a:bodyPr vert="horz" lIns="91440" tIns="45720" rIns="91440" bIns="45720" rtlCol="0" anchor="ctr"/>
          <a:lstStyle>
            <a:defPPr>
              <a:defRPr lang="en-US"/>
            </a:defPPr>
            <a:lvl1pPr marL="0" algn="ctr" defTabSz="914400" rtl="0" eaLnBrk="1" latinLnBrk="0" hangingPunct="1">
              <a:defRPr sz="2000" kern="1200" cap="all" baseline="0">
                <a:solidFill>
                  <a:srgbClr val="FFFFFF"/>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cap="none" dirty="0"/>
          </a:p>
        </p:txBody>
      </p:sp>
    </p:spTree>
    <p:extLst>
      <p:ext uri="{BB962C8B-B14F-4D97-AF65-F5344CB8AC3E}">
        <p14:creationId xmlns:p14="http://schemas.microsoft.com/office/powerpoint/2010/main" val="253147728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10" r:id="rId5"/>
    <p:sldLayoutId id="2147483911" r:id="rId6"/>
    <p:sldLayoutId id="2147483912" r:id="rId7"/>
    <p:sldLayoutId id="2147483916" r:id="rId8"/>
    <p:sldLayoutId id="2147483913" r:id="rId9"/>
    <p:sldLayoutId id="2147483914" r:id="rId10"/>
    <p:sldLayoutId id="2147483915" r:id="rId11"/>
  </p:sldLayoutIdLst>
  <p:hf sldNum="0" hdr="0" ftr="0" dt="0"/>
  <p:txStyles>
    <p:titleStyle>
      <a:lvl1pPr algn="l" defTabSz="914400" rtl="0" eaLnBrk="1" latinLnBrk="0" hangingPunct="1">
        <a:lnSpc>
          <a:spcPct val="85000"/>
        </a:lnSpc>
        <a:spcBef>
          <a:spcPct val="0"/>
        </a:spcBef>
        <a:buNone/>
        <a:defRPr sz="4800" kern="1200" spc="-50" baseline="0">
          <a:solidFill>
            <a:schemeClr val="accent2"/>
          </a:solidFill>
          <a:latin typeface="Cambria" panose="02040503050406030204" pitchFamily="18" charset="0"/>
          <a:ea typeface="Cambria" panose="02040503050406030204" pitchFamily="18" charset="0"/>
          <a:cs typeface="+mj-cs"/>
        </a:defRPr>
      </a:lvl1pPr>
    </p:titleStyle>
    <p:body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ambria" panose="02040503050406030204" pitchFamily="18" charset="0"/>
          <a:ea typeface="Cambria" panose="02040503050406030204" pitchFamily="18" charset="0"/>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mbria" panose="02040503050406030204" pitchFamily="18" charset="0"/>
          <a:ea typeface="Cambria" panose="02040503050406030204" pitchFamily="18" charset="0"/>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mbria" panose="02040503050406030204" pitchFamily="18" charset="0"/>
          <a:ea typeface="Cambria" panose="02040503050406030204" pitchFamily="18" charset="0"/>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mbria" panose="02040503050406030204" pitchFamily="18" charset="0"/>
          <a:ea typeface="Cambria" panose="02040503050406030204" pitchFamily="18" charset="0"/>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Cambria" panose="02040503050406030204" pitchFamily="18" charset="0"/>
          <a:ea typeface="Cambria" panose="02040503050406030204" pitchFamily="18"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ervices.gst.gov.in/services/advisoryandreleases/read/549"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ervices.gst.gov.in/services/advisoryandreleases/read/54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en/button-pause-stop-icon-symbol-309040/" TargetMode="External"/><Relationship Id="rId3" Type="http://schemas.openxmlformats.org/officeDocument/2006/relationships/hyperlink" Target="https://www.pngall.com/wrong-png/" TargetMode="External"/><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freepngimg.com/png/27880-green-tick-clipart"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F9EF6-4CE4-755A-9B55-A440ECA55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0BA0C3-44C3-666E-4E91-651286FABF4E}"/>
              </a:ext>
            </a:extLst>
          </p:cNvPr>
          <p:cNvSpPr>
            <a:spLocks noGrp="1"/>
          </p:cNvSpPr>
          <p:nvPr>
            <p:ph type="title"/>
          </p:nvPr>
        </p:nvSpPr>
        <p:spPr/>
        <p:txBody>
          <a:bodyPr/>
          <a:lstStyle/>
          <a:p>
            <a:pPr algn="ctr"/>
            <a:r>
              <a:rPr lang="en-IN" dirty="0"/>
              <a:t>Invoice Management System &amp; </a:t>
            </a:r>
            <a:br>
              <a:rPr lang="en-IN" dirty="0"/>
            </a:br>
            <a:r>
              <a:rPr lang="en-IN" dirty="0"/>
              <a:t>GSTR-2B</a:t>
            </a:r>
          </a:p>
        </p:txBody>
      </p:sp>
      <p:sp>
        <p:nvSpPr>
          <p:cNvPr id="6" name="Text Placeholder 5">
            <a:extLst>
              <a:ext uri="{FF2B5EF4-FFF2-40B4-BE49-F238E27FC236}">
                <a16:creationId xmlns:a16="http://schemas.microsoft.com/office/drawing/2014/main" id="{F0819F06-25A3-5717-A512-3A3BA0FE6A29}"/>
              </a:ext>
            </a:extLst>
          </p:cNvPr>
          <p:cNvSpPr>
            <a:spLocks noGrp="1"/>
          </p:cNvSpPr>
          <p:nvPr>
            <p:ph type="body" idx="1"/>
          </p:nvPr>
        </p:nvSpPr>
        <p:spPr/>
        <p:txBody>
          <a:bodyPr>
            <a:normAutofit fontScale="85000" lnSpcReduction="20000"/>
          </a:bodyPr>
          <a:lstStyle/>
          <a:p>
            <a:pPr algn="ctr"/>
            <a:r>
              <a:rPr lang="en-IN" dirty="0"/>
              <a:t>CA VAMSHI KRISHNA  </a:t>
            </a:r>
            <a:r>
              <a:rPr lang="en-IN" b="1" dirty="0">
                <a:solidFill>
                  <a:schemeClr val="accent4">
                    <a:lumMod val="75000"/>
                  </a:schemeClr>
                </a:solidFill>
              </a:rPr>
              <a:t>II</a:t>
            </a:r>
            <a:r>
              <a:rPr lang="en-IN" b="1" dirty="0">
                <a:solidFill>
                  <a:srgbClr val="FF0000"/>
                </a:solidFill>
              </a:rPr>
              <a:t>  </a:t>
            </a:r>
            <a:r>
              <a:rPr lang="en-IN" dirty="0"/>
              <a:t>PARTNER  </a:t>
            </a:r>
            <a:r>
              <a:rPr lang="en-IN" b="1" dirty="0">
                <a:solidFill>
                  <a:schemeClr val="accent4">
                    <a:lumMod val="75000"/>
                  </a:schemeClr>
                </a:solidFill>
              </a:rPr>
              <a:t>II </a:t>
            </a:r>
            <a:r>
              <a:rPr lang="en-IN" dirty="0"/>
              <a:t> J V N &amp; ASSOCIATES</a:t>
            </a:r>
          </a:p>
          <a:p>
            <a:pPr algn="ctr"/>
            <a:r>
              <a:rPr lang="en-IN"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Ph: 8951012020                                    Em: vamshi@cajvn.in</a:t>
            </a:r>
            <a:endParaRPr lang="en-IN" sz="3200" dirty="0">
              <a:solidFill>
                <a:schemeClr val="accent2"/>
              </a:solidFill>
            </a:endParaRPr>
          </a:p>
          <a:p>
            <a:pPr algn="ctr"/>
            <a:endParaRPr lang="en-IN" dirty="0">
              <a:solidFill>
                <a:schemeClr val="accent6"/>
              </a:solidFill>
            </a:endParaRPr>
          </a:p>
        </p:txBody>
      </p:sp>
    </p:spTree>
    <p:extLst>
      <p:ext uri="{BB962C8B-B14F-4D97-AF65-F5344CB8AC3E}">
        <p14:creationId xmlns:p14="http://schemas.microsoft.com/office/powerpoint/2010/main" val="112987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FAEE6F-2B9E-BD59-69AC-8F452DD66000}"/>
              </a:ext>
            </a:extLst>
          </p:cNvPr>
          <p:cNvSpPr>
            <a:spLocks noGrp="1"/>
          </p:cNvSpPr>
          <p:nvPr>
            <p:ph type="title"/>
          </p:nvPr>
        </p:nvSpPr>
        <p:spPr/>
        <p:txBody>
          <a:bodyPr anchor="ctr">
            <a:normAutofit/>
          </a:bodyPr>
          <a:lstStyle/>
          <a:p>
            <a:r>
              <a:rPr lang="en-US" sz="6000" dirty="0"/>
              <a:t>Invoice Management System</a:t>
            </a:r>
            <a:endParaRPr lang="en-IN" sz="6000" dirty="0"/>
          </a:p>
        </p:txBody>
      </p:sp>
      <p:sp>
        <p:nvSpPr>
          <p:cNvPr id="6" name="Text Placeholder 5">
            <a:extLst>
              <a:ext uri="{FF2B5EF4-FFF2-40B4-BE49-F238E27FC236}">
                <a16:creationId xmlns:a16="http://schemas.microsoft.com/office/drawing/2014/main" id="{4D055930-277A-B190-77BC-DA56BFD000F5}"/>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40574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BA3908-33B8-6D39-D215-35BBC1747201}"/>
              </a:ext>
            </a:extLst>
          </p:cNvPr>
          <p:cNvSpPr>
            <a:spLocks noGrp="1"/>
          </p:cNvSpPr>
          <p:nvPr>
            <p:ph type="title"/>
          </p:nvPr>
        </p:nvSpPr>
        <p:spPr/>
        <p:txBody>
          <a:bodyPr>
            <a:normAutofit fontScale="90000"/>
          </a:bodyPr>
          <a:lstStyle/>
          <a:p>
            <a:r>
              <a:rPr lang="en-US" dirty="0"/>
              <a:t>Source:</a:t>
            </a:r>
            <a:endParaRPr lang="en-IN" dirty="0"/>
          </a:p>
        </p:txBody>
      </p:sp>
      <p:sp>
        <p:nvSpPr>
          <p:cNvPr id="6" name="TextBox 5">
            <a:extLst>
              <a:ext uri="{FF2B5EF4-FFF2-40B4-BE49-F238E27FC236}">
                <a16:creationId xmlns:a16="http://schemas.microsoft.com/office/drawing/2014/main" id="{51393DAD-A825-9240-C59E-26190F84B5D2}"/>
              </a:ext>
            </a:extLst>
          </p:cNvPr>
          <p:cNvSpPr txBox="1"/>
          <p:nvPr/>
        </p:nvSpPr>
        <p:spPr>
          <a:xfrm>
            <a:off x="354563" y="1183904"/>
            <a:ext cx="11403546" cy="1077218"/>
          </a:xfrm>
          <a:prstGeom prst="rect">
            <a:avLst/>
          </a:prstGeom>
          <a:noFill/>
        </p:spPr>
        <p:txBody>
          <a:bodyPr wrap="square">
            <a:spAutoFit/>
          </a:bodyPr>
          <a:lstStyle/>
          <a:p>
            <a:r>
              <a:rPr lang="en-IN" sz="3200" dirty="0"/>
              <a:t>Advisory of GSTN, consolidating all the advisories till date:</a:t>
            </a:r>
          </a:p>
          <a:p>
            <a:r>
              <a:rPr lang="en-IN" sz="3200" dirty="0">
                <a:hlinkClick r:id="rId2"/>
              </a:rPr>
              <a:t>https://services.gst.gov.in/services/advisoryandreleases/read/549</a:t>
            </a:r>
            <a:endParaRPr lang="en-IN" sz="3200" dirty="0"/>
          </a:p>
        </p:txBody>
      </p:sp>
      <p:pic>
        <p:nvPicPr>
          <p:cNvPr id="8" name="Picture 7">
            <a:extLst>
              <a:ext uri="{FF2B5EF4-FFF2-40B4-BE49-F238E27FC236}">
                <a16:creationId xmlns:a16="http://schemas.microsoft.com/office/drawing/2014/main" id="{9BE9FB39-27FD-9B96-F091-C8F952D35D59}"/>
              </a:ext>
            </a:extLst>
          </p:cNvPr>
          <p:cNvPicPr>
            <a:picLocks noChangeAspect="1"/>
          </p:cNvPicPr>
          <p:nvPr/>
        </p:nvPicPr>
        <p:blipFill>
          <a:blip r:embed="rId3"/>
          <a:stretch>
            <a:fillRect/>
          </a:stretch>
        </p:blipFill>
        <p:spPr>
          <a:xfrm>
            <a:off x="354562" y="2345686"/>
            <a:ext cx="11231151" cy="2897821"/>
          </a:xfrm>
          <a:prstGeom prst="rect">
            <a:avLst/>
          </a:prstGeom>
        </p:spPr>
      </p:pic>
    </p:spTree>
    <p:extLst>
      <p:ext uri="{BB962C8B-B14F-4D97-AF65-F5344CB8AC3E}">
        <p14:creationId xmlns:p14="http://schemas.microsoft.com/office/powerpoint/2010/main" val="370701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76466-D6E2-1C32-1B13-4510756F3A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8DAED5-2351-1747-D031-CC17AB0B13EB}"/>
              </a:ext>
            </a:extLst>
          </p:cNvPr>
          <p:cNvSpPr>
            <a:spLocks noGrp="1"/>
          </p:cNvSpPr>
          <p:nvPr>
            <p:ph type="title"/>
          </p:nvPr>
        </p:nvSpPr>
        <p:spPr/>
        <p:txBody>
          <a:bodyPr>
            <a:normAutofit fontScale="90000"/>
          </a:bodyPr>
          <a:lstStyle/>
          <a:p>
            <a:r>
              <a:rPr lang="en-GB" dirty="0"/>
              <a:t>IMS dashboard</a:t>
            </a:r>
            <a:endParaRPr lang="en-IN" dirty="0"/>
          </a:p>
        </p:txBody>
      </p:sp>
      <p:pic>
        <p:nvPicPr>
          <p:cNvPr id="3" name="Picture 2">
            <a:extLst>
              <a:ext uri="{FF2B5EF4-FFF2-40B4-BE49-F238E27FC236}">
                <a16:creationId xmlns:a16="http://schemas.microsoft.com/office/drawing/2014/main" id="{F223846A-4226-260D-C79E-65E4877423C2}"/>
              </a:ext>
            </a:extLst>
          </p:cNvPr>
          <p:cNvPicPr>
            <a:picLocks noChangeAspect="1"/>
          </p:cNvPicPr>
          <p:nvPr/>
        </p:nvPicPr>
        <p:blipFill>
          <a:blip r:embed="rId2"/>
          <a:stretch>
            <a:fillRect/>
          </a:stretch>
        </p:blipFill>
        <p:spPr>
          <a:xfrm>
            <a:off x="1263770" y="956306"/>
            <a:ext cx="8614008" cy="5320416"/>
          </a:xfrm>
          <a:prstGeom prst="rect">
            <a:avLst/>
          </a:prstGeom>
        </p:spPr>
      </p:pic>
    </p:spTree>
    <p:extLst>
      <p:ext uri="{BB962C8B-B14F-4D97-AF65-F5344CB8AC3E}">
        <p14:creationId xmlns:p14="http://schemas.microsoft.com/office/powerpoint/2010/main" val="23005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957F-FEC8-D324-AA2E-CE5476D15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0AD6F-4633-4509-B230-3F764189A7F2}"/>
              </a:ext>
            </a:extLst>
          </p:cNvPr>
          <p:cNvSpPr>
            <a:spLocks noGrp="1"/>
          </p:cNvSpPr>
          <p:nvPr>
            <p:ph type="title"/>
          </p:nvPr>
        </p:nvSpPr>
        <p:spPr/>
        <p:txBody>
          <a:bodyPr>
            <a:normAutofit fontScale="90000"/>
          </a:bodyPr>
          <a:lstStyle/>
          <a:p>
            <a:r>
              <a:rPr lang="en-US" dirty="0"/>
              <a:t>IMS : Key Features - Recipient</a:t>
            </a:r>
            <a:endParaRPr lang="en-IN" dirty="0"/>
          </a:p>
        </p:txBody>
      </p:sp>
      <p:sp>
        <p:nvSpPr>
          <p:cNvPr id="3" name="Content Placeholder 2">
            <a:extLst>
              <a:ext uri="{FF2B5EF4-FFF2-40B4-BE49-F238E27FC236}">
                <a16:creationId xmlns:a16="http://schemas.microsoft.com/office/drawing/2014/main" id="{D30E182F-A5E4-0721-DF66-12253835FC72}"/>
              </a:ext>
            </a:extLst>
          </p:cNvPr>
          <p:cNvSpPr>
            <a:spLocks noGrp="1"/>
          </p:cNvSpPr>
          <p:nvPr>
            <p:ph idx="1"/>
          </p:nvPr>
        </p:nvSpPr>
        <p:spPr/>
        <p:txBody>
          <a:bodyPr>
            <a:normAutofit fontScale="92500" lnSpcReduction="20000"/>
          </a:bodyPr>
          <a:lstStyle/>
          <a:p>
            <a:r>
              <a:rPr lang="en-US" dirty="0"/>
              <a:t>Revised version of GSTR-2A</a:t>
            </a:r>
          </a:p>
          <a:p>
            <a:r>
              <a:rPr lang="en-US" dirty="0"/>
              <a:t>Shall have all the invoices saved by supplier</a:t>
            </a:r>
          </a:p>
          <a:p>
            <a:pPr lvl="1"/>
            <a:r>
              <a:rPr lang="en-US" dirty="0"/>
              <a:t>Past &amp; Present (Future)</a:t>
            </a:r>
          </a:p>
          <a:p>
            <a:pPr lvl="1"/>
            <a:r>
              <a:rPr lang="en-US" dirty="0"/>
              <a:t>Filed &amp; Just added</a:t>
            </a:r>
          </a:p>
          <a:p>
            <a:r>
              <a:rPr lang="en-US" dirty="0"/>
              <a:t>Updates on Real time basis</a:t>
            </a:r>
          </a:p>
          <a:p>
            <a:r>
              <a:rPr lang="en-US" dirty="0"/>
              <a:t>Action: Accept, Reject &amp; Pending _ No action ~ Deemed acceptance</a:t>
            </a:r>
          </a:p>
          <a:p>
            <a:pPr lvl="1"/>
            <a:r>
              <a:rPr lang="en-GB" dirty="0"/>
              <a:t>These actions can be taken from the time of saving the records in GSTR 1 / IFF / 1A by the supplier till the recipient files corresponding GSTR-3B.</a:t>
            </a:r>
            <a:endParaRPr lang="en-US" dirty="0"/>
          </a:p>
          <a:p>
            <a:r>
              <a:rPr lang="en-US" dirty="0"/>
              <a:t>GSTR-2B shall be generated based on actions</a:t>
            </a:r>
          </a:p>
          <a:p>
            <a:r>
              <a:rPr lang="en-GB" b="1" dirty="0"/>
              <a:t>All the accepted/ deemed accepted/ rejected records will move out of IMS dashboard </a:t>
            </a:r>
            <a:r>
              <a:rPr lang="en-GB" dirty="0"/>
              <a:t>after filing of respective GSTR 3B.</a:t>
            </a:r>
          </a:p>
          <a:p>
            <a:r>
              <a:rPr lang="en-GB" dirty="0"/>
              <a:t>Pending records will remain on IMS dashboard and these records can be accepted or rejected in future months.</a:t>
            </a:r>
            <a:endParaRPr lang="en-US" dirty="0"/>
          </a:p>
        </p:txBody>
      </p:sp>
    </p:spTree>
    <p:extLst>
      <p:ext uri="{BB962C8B-B14F-4D97-AF65-F5344CB8AC3E}">
        <p14:creationId xmlns:p14="http://schemas.microsoft.com/office/powerpoint/2010/main" val="383700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6AA9-D576-379D-9C16-B44418174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610B8-CB4E-7F8F-EF93-9EA3D937A7CF}"/>
              </a:ext>
            </a:extLst>
          </p:cNvPr>
          <p:cNvSpPr>
            <a:spLocks noGrp="1"/>
          </p:cNvSpPr>
          <p:nvPr>
            <p:ph type="title"/>
          </p:nvPr>
        </p:nvSpPr>
        <p:spPr/>
        <p:txBody>
          <a:bodyPr>
            <a:normAutofit fontScale="90000"/>
          </a:bodyPr>
          <a:lstStyle/>
          <a:p>
            <a:r>
              <a:rPr lang="en-US" dirty="0"/>
              <a:t>IMS : Key Features - Recipient</a:t>
            </a:r>
            <a:endParaRPr lang="en-IN" dirty="0"/>
          </a:p>
        </p:txBody>
      </p:sp>
      <p:sp>
        <p:nvSpPr>
          <p:cNvPr id="3" name="Content Placeholder 2">
            <a:extLst>
              <a:ext uri="{FF2B5EF4-FFF2-40B4-BE49-F238E27FC236}">
                <a16:creationId xmlns:a16="http://schemas.microsoft.com/office/drawing/2014/main" id="{B655A26E-B694-6698-B197-24318DDE10BD}"/>
              </a:ext>
            </a:extLst>
          </p:cNvPr>
          <p:cNvSpPr>
            <a:spLocks noGrp="1"/>
          </p:cNvSpPr>
          <p:nvPr>
            <p:ph idx="1"/>
          </p:nvPr>
        </p:nvSpPr>
        <p:spPr/>
        <p:txBody>
          <a:bodyPr>
            <a:normAutofit/>
          </a:bodyPr>
          <a:lstStyle/>
          <a:p>
            <a:r>
              <a:rPr lang="en-US" dirty="0"/>
              <a:t>Below invoices </a:t>
            </a:r>
            <a:r>
              <a:rPr lang="en-GB" dirty="0"/>
              <a:t>will not go to IMS and will be directly populated in the GSTR – 2B &amp; 3B</a:t>
            </a:r>
          </a:p>
          <a:p>
            <a:pPr lvl="1"/>
            <a:r>
              <a:rPr lang="en-US" dirty="0"/>
              <a:t>1. Document flowing from the following forms: • GSTR 5 • GSTR 6 </a:t>
            </a:r>
          </a:p>
          <a:p>
            <a:pPr lvl="1"/>
            <a:r>
              <a:rPr lang="en-US" dirty="0"/>
              <a:t>2. ICEGATE documents </a:t>
            </a:r>
          </a:p>
          <a:p>
            <a:pPr lvl="1"/>
            <a:r>
              <a:rPr lang="en-US" dirty="0"/>
              <a:t>3. RCM records </a:t>
            </a:r>
          </a:p>
          <a:p>
            <a:pPr lvl="1"/>
            <a:r>
              <a:rPr lang="en-US" dirty="0"/>
              <a:t>4. Document where ITC is ineligible due to: • POS rules • Section 16(4) of CGST Act </a:t>
            </a:r>
          </a:p>
          <a:p>
            <a:pPr lvl="1"/>
            <a:r>
              <a:rPr lang="en-US" dirty="0"/>
              <a:t>5. Documents where ITC to be reversed on account of</a:t>
            </a:r>
            <a:r>
              <a:rPr lang="en-US" dirty="0">
                <a:solidFill>
                  <a:srgbClr val="FF0000"/>
                </a:solidFill>
              </a:rPr>
              <a:t> Rule 37A</a:t>
            </a:r>
          </a:p>
          <a:p>
            <a:r>
              <a:rPr lang="en-US" dirty="0"/>
              <a:t>What if the supplier updated invoice after acceptance/rejection:</a:t>
            </a:r>
          </a:p>
          <a:p>
            <a:pPr lvl="1"/>
            <a:r>
              <a:rPr lang="en-GB" sz="1800" b="1" dirty="0"/>
              <a:t>Any change made in a record/invoice before filing GSTR-1/1A/IFF by the supplier will reset the record’s status </a:t>
            </a:r>
            <a:r>
              <a:rPr lang="en-GB" sz="1800" dirty="0"/>
              <a:t>on recipient’s IMS dashboard.</a:t>
            </a:r>
            <a:endParaRPr lang="en-US" sz="1800" dirty="0"/>
          </a:p>
          <a:p>
            <a:r>
              <a:rPr lang="en-US" dirty="0"/>
              <a:t>Amendment in diff return period: Mandatory to act on original invoice before acting on amendment</a:t>
            </a:r>
          </a:p>
          <a:p>
            <a:r>
              <a:rPr lang="en-US" dirty="0"/>
              <a:t>Amendment in Same return period: Act only on amended invoice</a:t>
            </a:r>
          </a:p>
        </p:txBody>
      </p:sp>
    </p:spTree>
    <p:extLst>
      <p:ext uri="{BB962C8B-B14F-4D97-AF65-F5344CB8AC3E}">
        <p14:creationId xmlns:p14="http://schemas.microsoft.com/office/powerpoint/2010/main" val="25962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4758-B40C-4270-DD7C-4D31649BF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DE42A-3FD7-F140-28E4-B3ED695C1AB0}"/>
              </a:ext>
            </a:extLst>
          </p:cNvPr>
          <p:cNvSpPr>
            <a:spLocks noGrp="1"/>
          </p:cNvSpPr>
          <p:nvPr>
            <p:ph type="title"/>
          </p:nvPr>
        </p:nvSpPr>
        <p:spPr/>
        <p:txBody>
          <a:bodyPr>
            <a:normAutofit fontScale="90000"/>
          </a:bodyPr>
          <a:lstStyle/>
          <a:p>
            <a:r>
              <a:rPr lang="en-US" dirty="0"/>
              <a:t>IMS : Key Features - Recipient</a:t>
            </a:r>
            <a:endParaRPr lang="en-IN" dirty="0"/>
          </a:p>
        </p:txBody>
      </p:sp>
      <p:sp>
        <p:nvSpPr>
          <p:cNvPr id="3" name="Content Placeholder 2">
            <a:extLst>
              <a:ext uri="{FF2B5EF4-FFF2-40B4-BE49-F238E27FC236}">
                <a16:creationId xmlns:a16="http://schemas.microsoft.com/office/drawing/2014/main" id="{66EAF479-6265-4178-97C0-D76E3F38FDF4}"/>
              </a:ext>
            </a:extLst>
          </p:cNvPr>
          <p:cNvSpPr>
            <a:spLocks noGrp="1"/>
          </p:cNvSpPr>
          <p:nvPr>
            <p:ph idx="1"/>
          </p:nvPr>
        </p:nvSpPr>
        <p:spPr/>
        <p:txBody>
          <a:bodyPr>
            <a:normAutofit/>
          </a:bodyPr>
          <a:lstStyle/>
          <a:p>
            <a:r>
              <a:rPr lang="en-US" dirty="0"/>
              <a:t>‘Pending’ action shall not be allowed in following scenarios: </a:t>
            </a:r>
          </a:p>
          <a:p>
            <a:pPr lvl="1"/>
            <a:r>
              <a:rPr lang="en-US" dirty="0"/>
              <a:t>Original Credit note </a:t>
            </a:r>
          </a:p>
          <a:p>
            <a:pPr lvl="1"/>
            <a:r>
              <a:rPr lang="en-US" dirty="0"/>
              <a:t>Upward amendment of the credit note – Irrespective of action on original</a:t>
            </a:r>
          </a:p>
          <a:p>
            <a:pPr lvl="1"/>
            <a:r>
              <a:rPr lang="en-US" dirty="0"/>
              <a:t>Downward amendment of the credit-note - if original credit note was rejected by </a:t>
            </a:r>
          </a:p>
          <a:p>
            <a:pPr lvl="1"/>
            <a:r>
              <a:rPr lang="en-US" dirty="0"/>
              <a:t>Downward amendment of Invoice/ Debit note  - If original Inv/ DN was accepted and filed 3B Click in ‘Save” Button after acting</a:t>
            </a:r>
          </a:p>
          <a:p>
            <a:r>
              <a:rPr lang="en-US" dirty="0"/>
              <a:t>RESET option is provided to restore the original position of No-Action</a:t>
            </a:r>
          </a:p>
          <a:p>
            <a:r>
              <a:rPr lang="en-US" dirty="0"/>
              <a:t>Bulk action - Multiple invoices can be selected, and common action can be applied</a:t>
            </a:r>
          </a:p>
          <a:p>
            <a:r>
              <a:rPr lang="en-US" dirty="0"/>
              <a:t>Filtering option is also available</a:t>
            </a:r>
          </a:p>
          <a:p>
            <a:r>
              <a:rPr lang="en-US" dirty="0"/>
              <a:t>Can be downloaded in excel</a:t>
            </a:r>
          </a:p>
          <a:p>
            <a:endParaRPr lang="en-US" dirty="0"/>
          </a:p>
        </p:txBody>
      </p:sp>
    </p:spTree>
    <p:extLst>
      <p:ext uri="{BB962C8B-B14F-4D97-AF65-F5344CB8AC3E}">
        <p14:creationId xmlns:p14="http://schemas.microsoft.com/office/powerpoint/2010/main" val="40882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52729-DC52-1044-5B46-D7FDF2F0224D}"/>
              </a:ext>
            </a:extLst>
          </p:cNvPr>
          <p:cNvSpPr>
            <a:spLocks noGrp="1"/>
          </p:cNvSpPr>
          <p:nvPr>
            <p:ph type="title"/>
          </p:nvPr>
        </p:nvSpPr>
        <p:spPr/>
        <p:txBody>
          <a:bodyPr>
            <a:normAutofit fontScale="90000"/>
          </a:bodyPr>
          <a:lstStyle/>
          <a:p>
            <a:r>
              <a:rPr lang="en-GB" dirty="0"/>
              <a:t>IMS dashboard</a:t>
            </a:r>
            <a:endParaRPr lang="en-IN" dirty="0"/>
          </a:p>
        </p:txBody>
      </p:sp>
      <p:pic>
        <p:nvPicPr>
          <p:cNvPr id="7" name="Picture 6" descr="A screenshot of a computer">
            <a:extLst>
              <a:ext uri="{FF2B5EF4-FFF2-40B4-BE49-F238E27FC236}">
                <a16:creationId xmlns:a16="http://schemas.microsoft.com/office/drawing/2014/main" id="{D84E809B-48E8-0D5C-56A5-465EC84F9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10" y="924094"/>
            <a:ext cx="9874067" cy="5553703"/>
          </a:xfrm>
          <a:prstGeom prst="rect">
            <a:avLst/>
          </a:prstGeom>
        </p:spPr>
      </p:pic>
    </p:spTree>
    <p:extLst>
      <p:ext uri="{BB962C8B-B14F-4D97-AF65-F5344CB8AC3E}">
        <p14:creationId xmlns:p14="http://schemas.microsoft.com/office/powerpoint/2010/main" val="389860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BFBF2-4908-BB4E-C25A-723CCA2A7454}"/>
              </a:ext>
            </a:extLst>
          </p:cNvPr>
          <p:cNvSpPr>
            <a:spLocks noGrp="1"/>
          </p:cNvSpPr>
          <p:nvPr>
            <p:ph type="title"/>
          </p:nvPr>
        </p:nvSpPr>
        <p:spPr/>
        <p:txBody>
          <a:bodyPr>
            <a:normAutofit fontScale="90000"/>
          </a:bodyPr>
          <a:lstStyle/>
          <a:p>
            <a:r>
              <a:rPr lang="en-US" dirty="0"/>
              <a:t>IMS – Issues / Queries</a:t>
            </a:r>
            <a:endParaRPr lang="en-IN" dirty="0"/>
          </a:p>
        </p:txBody>
      </p:sp>
      <p:sp>
        <p:nvSpPr>
          <p:cNvPr id="3" name="Content Placeholder 2">
            <a:extLst>
              <a:ext uri="{FF2B5EF4-FFF2-40B4-BE49-F238E27FC236}">
                <a16:creationId xmlns:a16="http://schemas.microsoft.com/office/drawing/2014/main" id="{965391D0-192F-AEC8-5DE7-19996ADD2856}"/>
              </a:ext>
            </a:extLst>
          </p:cNvPr>
          <p:cNvSpPr>
            <a:spLocks noGrp="1"/>
          </p:cNvSpPr>
          <p:nvPr>
            <p:ph idx="1"/>
          </p:nvPr>
        </p:nvSpPr>
        <p:spPr/>
        <p:txBody>
          <a:bodyPr>
            <a:normAutofit/>
          </a:bodyPr>
          <a:lstStyle/>
          <a:p>
            <a:r>
              <a:rPr lang="en-US" dirty="0"/>
              <a:t>Contains invoices of future months as well</a:t>
            </a:r>
          </a:p>
          <a:p>
            <a:r>
              <a:rPr lang="en-US" dirty="0"/>
              <a:t>Contains invoices added in GSTR-1 but not filed, supplier may delete afterwards</a:t>
            </a:r>
          </a:p>
          <a:p>
            <a:r>
              <a:rPr lang="en-US" dirty="0">
                <a:solidFill>
                  <a:schemeClr val="tx1"/>
                </a:solidFill>
              </a:rPr>
              <a:t>What if the RCM invoice is incorrect or not related to the recipient? – </a:t>
            </a:r>
          </a:p>
          <a:p>
            <a:pPr lvl="1"/>
            <a:r>
              <a:rPr lang="en-US" dirty="0"/>
              <a:t>Not part of IMS, check with supplier to rectify</a:t>
            </a:r>
          </a:p>
          <a:p>
            <a:r>
              <a:rPr lang="en-US" dirty="0">
                <a:solidFill>
                  <a:schemeClr val="tx1"/>
                </a:solidFill>
              </a:rPr>
              <a:t>What if there is a credit note for ineligible ITC invoice?</a:t>
            </a:r>
            <a:r>
              <a:rPr lang="en-US" dirty="0"/>
              <a:t> (Q.no. 7 of Additional FAQs dated 17.10.2027)</a:t>
            </a:r>
          </a:p>
          <a:p>
            <a:pPr lvl="1"/>
            <a:r>
              <a:rPr lang="en-US" dirty="0"/>
              <a:t>In such cases recipient can accept the said credit note in IMS. As recipient had already reversed the ITC, there is no need for reversal of ITC again in case of such credit note.</a:t>
            </a:r>
          </a:p>
          <a:p>
            <a:r>
              <a:rPr lang="en-US" dirty="0"/>
              <a:t>What to do in case wrong invoice is corrected by issuance of Credit Note by the supplier instead of amending the same and such Credit note has been rejected by the recipient?</a:t>
            </a:r>
          </a:p>
          <a:p>
            <a:pPr lvl="1"/>
            <a:r>
              <a:rPr lang="en-US" dirty="0"/>
              <a:t>if the invoice is not correct, then it is advisable to rectify the mistake through amendment of invoices in the GSTR 1 instead of issuance of a Credit Note</a:t>
            </a:r>
            <a:endParaRPr lang="en-IN" dirty="0"/>
          </a:p>
        </p:txBody>
      </p:sp>
    </p:spTree>
    <p:extLst>
      <p:ext uri="{BB962C8B-B14F-4D97-AF65-F5344CB8AC3E}">
        <p14:creationId xmlns:p14="http://schemas.microsoft.com/office/powerpoint/2010/main" val="13742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1708A-4C94-A344-330E-614588981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FA82A-D0B7-07DA-E1CF-A093D77A5CDC}"/>
              </a:ext>
            </a:extLst>
          </p:cNvPr>
          <p:cNvSpPr>
            <a:spLocks noGrp="1"/>
          </p:cNvSpPr>
          <p:nvPr>
            <p:ph type="title"/>
          </p:nvPr>
        </p:nvSpPr>
        <p:spPr/>
        <p:txBody>
          <a:bodyPr>
            <a:normAutofit fontScale="90000"/>
          </a:bodyPr>
          <a:lstStyle/>
          <a:p>
            <a:r>
              <a:rPr lang="en-US" dirty="0"/>
              <a:t>IMS – Issues / Queries</a:t>
            </a:r>
            <a:endParaRPr lang="en-IN" dirty="0"/>
          </a:p>
        </p:txBody>
      </p:sp>
      <p:sp>
        <p:nvSpPr>
          <p:cNvPr id="3" name="Content Placeholder 2">
            <a:extLst>
              <a:ext uri="{FF2B5EF4-FFF2-40B4-BE49-F238E27FC236}">
                <a16:creationId xmlns:a16="http://schemas.microsoft.com/office/drawing/2014/main" id="{A43F3B01-613A-29CE-D5D7-F6C70BF3A527}"/>
              </a:ext>
            </a:extLst>
          </p:cNvPr>
          <p:cNvSpPr>
            <a:spLocks noGrp="1"/>
          </p:cNvSpPr>
          <p:nvPr>
            <p:ph idx="1"/>
          </p:nvPr>
        </p:nvSpPr>
        <p:spPr/>
        <p:txBody>
          <a:bodyPr>
            <a:normAutofit/>
          </a:bodyPr>
          <a:lstStyle/>
          <a:p>
            <a:r>
              <a:rPr lang="en-US" dirty="0"/>
              <a:t>What if there was a mistake in IMS and couldn’t be corrected before 3B?</a:t>
            </a:r>
          </a:p>
          <a:p>
            <a:pPr lvl="1"/>
            <a:r>
              <a:rPr lang="en-US" dirty="0"/>
              <a:t>Correct the corresponding number in GSTR-3B directly</a:t>
            </a:r>
          </a:p>
          <a:p>
            <a:pPr lvl="2"/>
            <a:r>
              <a:rPr lang="en-US" dirty="0">
                <a:hlinkClick r:id="rId2"/>
              </a:rPr>
              <a:t>Source: https://services.gst.gov.in/services/advisoryandreleases/read/547</a:t>
            </a:r>
            <a:endParaRPr lang="en-US" dirty="0"/>
          </a:p>
        </p:txBody>
      </p:sp>
    </p:spTree>
    <p:extLst>
      <p:ext uri="{BB962C8B-B14F-4D97-AF65-F5344CB8AC3E}">
        <p14:creationId xmlns:p14="http://schemas.microsoft.com/office/powerpoint/2010/main" val="6896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EE603-75F8-C758-1830-016BB2C71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BDED1-A787-FB2B-60D5-B606A2E98A5B}"/>
              </a:ext>
            </a:extLst>
          </p:cNvPr>
          <p:cNvSpPr>
            <a:spLocks noGrp="1"/>
          </p:cNvSpPr>
          <p:nvPr>
            <p:ph type="title"/>
          </p:nvPr>
        </p:nvSpPr>
        <p:spPr/>
        <p:txBody>
          <a:bodyPr>
            <a:normAutofit fontScale="90000"/>
          </a:bodyPr>
          <a:lstStyle/>
          <a:p>
            <a:r>
              <a:rPr lang="en-US" dirty="0"/>
              <a:t>IMS – Key Features - Supplier</a:t>
            </a:r>
            <a:endParaRPr lang="en-IN" dirty="0"/>
          </a:p>
        </p:txBody>
      </p:sp>
      <p:sp>
        <p:nvSpPr>
          <p:cNvPr id="3" name="Content Placeholder 2">
            <a:extLst>
              <a:ext uri="{FF2B5EF4-FFF2-40B4-BE49-F238E27FC236}">
                <a16:creationId xmlns:a16="http://schemas.microsoft.com/office/drawing/2014/main" id="{E538D009-3A26-74FD-4C1F-34F2FE496650}"/>
              </a:ext>
            </a:extLst>
          </p:cNvPr>
          <p:cNvSpPr>
            <a:spLocks noGrp="1"/>
          </p:cNvSpPr>
          <p:nvPr>
            <p:ph idx="1"/>
          </p:nvPr>
        </p:nvSpPr>
        <p:spPr/>
        <p:txBody>
          <a:bodyPr>
            <a:normAutofit/>
          </a:bodyPr>
          <a:lstStyle/>
          <a:p>
            <a:r>
              <a:rPr lang="en-US" dirty="0"/>
              <a:t>Supplier can view the details in his dashboard and take necessary action in GSTR-1A or GSTR-1</a:t>
            </a:r>
          </a:p>
        </p:txBody>
      </p:sp>
      <p:pic>
        <p:nvPicPr>
          <p:cNvPr id="8" name="Picture 7">
            <a:extLst>
              <a:ext uri="{FF2B5EF4-FFF2-40B4-BE49-F238E27FC236}">
                <a16:creationId xmlns:a16="http://schemas.microsoft.com/office/drawing/2014/main" id="{EF1D4439-FA2D-6E1E-0C9B-C2804BE5660C}"/>
              </a:ext>
            </a:extLst>
          </p:cNvPr>
          <p:cNvPicPr>
            <a:picLocks noChangeAspect="1"/>
          </p:cNvPicPr>
          <p:nvPr/>
        </p:nvPicPr>
        <p:blipFill>
          <a:blip r:embed="rId2"/>
          <a:stretch>
            <a:fillRect/>
          </a:stretch>
        </p:blipFill>
        <p:spPr>
          <a:xfrm>
            <a:off x="1292053" y="1314240"/>
            <a:ext cx="8862828" cy="4839119"/>
          </a:xfrm>
          <a:prstGeom prst="rect">
            <a:avLst/>
          </a:prstGeom>
        </p:spPr>
      </p:pic>
    </p:spTree>
    <p:extLst>
      <p:ext uri="{BB962C8B-B14F-4D97-AF65-F5344CB8AC3E}">
        <p14:creationId xmlns:p14="http://schemas.microsoft.com/office/powerpoint/2010/main" val="23354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3EA35-B954-B3C0-43F0-FC06AD8DFF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AAEFC0-EE41-BBFC-FE1E-EC2DF0473B72}"/>
              </a:ext>
            </a:extLst>
          </p:cNvPr>
          <p:cNvSpPr>
            <a:spLocks noGrp="1"/>
          </p:cNvSpPr>
          <p:nvPr>
            <p:ph type="title"/>
          </p:nvPr>
        </p:nvSpPr>
        <p:spPr>
          <a:xfrm>
            <a:off x="472129" y="146640"/>
            <a:ext cx="11125822" cy="637131"/>
          </a:xfrm>
        </p:spPr>
        <p:txBody>
          <a:bodyPr>
            <a:normAutofit fontScale="90000"/>
          </a:bodyPr>
          <a:lstStyle/>
          <a:p>
            <a:r>
              <a:rPr lang="en-US" dirty="0"/>
              <a:t>Agenda</a:t>
            </a:r>
            <a:endParaRPr lang="en-IN" dirty="0"/>
          </a:p>
        </p:txBody>
      </p:sp>
      <p:sp>
        <p:nvSpPr>
          <p:cNvPr id="4" name="Content Placeholder 3">
            <a:extLst>
              <a:ext uri="{FF2B5EF4-FFF2-40B4-BE49-F238E27FC236}">
                <a16:creationId xmlns:a16="http://schemas.microsoft.com/office/drawing/2014/main" id="{CE02AAAD-716C-A4B3-59D9-DF80F45DB296}"/>
              </a:ext>
            </a:extLst>
          </p:cNvPr>
          <p:cNvSpPr>
            <a:spLocks noGrp="1"/>
          </p:cNvSpPr>
          <p:nvPr>
            <p:ph idx="1"/>
          </p:nvPr>
        </p:nvSpPr>
        <p:spPr>
          <a:xfrm>
            <a:off x="481460" y="900425"/>
            <a:ext cx="11116491" cy="5424175"/>
          </a:xfrm>
        </p:spPr>
        <p:txBody>
          <a:bodyPr>
            <a:normAutofit/>
          </a:bodyPr>
          <a:lstStyle/>
          <a:p>
            <a:r>
              <a:rPr lang="en-US" dirty="0"/>
              <a:t>Need for IMS / GSTR-2B</a:t>
            </a:r>
          </a:p>
          <a:p>
            <a:r>
              <a:rPr lang="en-US" dirty="0"/>
              <a:t>Legal Provisions</a:t>
            </a:r>
          </a:p>
          <a:p>
            <a:r>
              <a:rPr lang="en-US" dirty="0"/>
              <a:t>Practical solutions</a:t>
            </a:r>
          </a:p>
        </p:txBody>
      </p:sp>
    </p:spTree>
    <p:extLst>
      <p:ext uri="{BB962C8B-B14F-4D97-AF65-F5344CB8AC3E}">
        <p14:creationId xmlns:p14="http://schemas.microsoft.com/office/powerpoint/2010/main" val="139997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D0DA-0A3A-A7CE-D317-DEFEF327E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0BDCB-5890-9F9E-B462-207743DE587D}"/>
              </a:ext>
            </a:extLst>
          </p:cNvPr>
          <p:cNvSpPr>
            <a:spLocks noGrp="1"/>
          </p:cNvSpPr>
          <p:nvPr>
            <p:ph type="title"/>
          </p:nvPr>
        </p:nvSpPr>
        <p:spPr/>
        <p:txBody>
          <a:bodyPr>
            <a:normAutofit fontScale="90000"/>
          </a:bodyPr>
          <a:lstStyle/>
          <a:p>
            <a:r>
              <a:rPr lang="en-US" dirty="0"/>
              <a:t>IMS </a:t>
            </a:r>
            <a:r>
              <a:rPr lang="en-US"/>
              <a:t>– Impact on </a:t>
            </a:r>
            <a:r>
              <a:rPr lang="en-US" dirty="0"/>
              <a:t>Supplier</a:t>
            </a:r>
            <a:endParaRPr lang="en-IN" dirty="0"/>
          </a:p>
        </p:txBody>
      </p:sp>
      <p:sp>
        <p:nvSpPr>
          <p:cNvPr id="3" name="Content Placeholder 2">
            <a:extLst>
              <a:ext uri="{FF2B5EF4-FFF2-40B4-BE49-F238E27FC236}">
                <a16:creationId xmlns:a16="http://schemas.microsoft.com/office/drawing/2014/main" id="{50F98951-73BF-D173-A4A3-05A2CB7CFDF5}"/>
              </a:ext>
            </a:extLst>
          </p:cNvPr>
          <p:cNvSpPr>
            <a:spLocks noGrp="1"/>
          </p:cNvSpPr>
          <p:nvPr>
            <p:ph idx="1"/>
          </p:nvPr>
        </p:nvSpPr>
        <p:spPr/>
        <p:txBody>
          <a:bodyPr>
            <a:normAutofit/>
          </a:bodyPr>
          <a:lstStyle/>
          <a:p>
            <a:r>
              <a:rPr lang="en-US" dirty="0"/>
              <a:t>The liability of supplier will be increased in GSTR 3B for the subsequent tax period, for the invoices/records which have been </a:t>
            </a:r>
            <a:r>
              <a:rPr lang="en-US" b="1" dirty="0"/>
              <a:t>rejected by the recipient </a:t>
            </a:r>
            <a:r>
              <a:rPr lang="en-US" dirty="0"/>
              <a:t>in the IMS for the following transactions</a:t>
            </a:r>
          </a:p>
          <a:p>
            <a:pPr lvl="1"/>
            <a:r>
              <a:rPr lang="en-US" dirty="0"/>
              <a:t>Original Credit note</a:t>
            </a:r>
          </a:p>
          <a:p>
            <a:pPr lvl="1"/>
            <a:r>
              <a:rPr lang="en-US" dirty="0"/>
              <a:t>Upward amendment of the credit note - irrespective of the action on the original credit note</a:t>
            </a:r>
          </a:p>
          <a:p>
            <a:pPr lvl="1"/>
            <a:r>
              <a:rPr lang="en-US" dirty="0"/>
              <a:t>Downward amendment of the credit note - if original credit note was rejected by him</a:t>
            </a:r>
          </a:p>
          <a:p>
            <a:pPr lvl="1"/>
            <a:r>
              <a:rPr lang="en-US" dirty="0"/>
              <a:t>Downward amendment of Invoice/ Debit note- if original Inv/DN was accepted and filed GSTR 3B</a:t>
            </a:r>
          </a:p>
        </p:txBody>
      </p:sp>
    </p:spTree>
    <p:extLst>
      <p:ext uri="{BB962C8B-B14F-4D97-AF65-F5344CB8AC3E}">
        <p14:creationId xmlns:p14="http://schemas.microsoft.com/office/powerpoint/2010/main" val="32307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D46B-24A9-DA89-70F9-AE7F5726A629}"/>
              </a:ext>
            </a:extLst>
          </p:cNvPr>
          <p:cNvSpPr>
            <a:spLocks noGrp="1"/>
          </p:cNvSpPr>
          <p:nvPr>
            <p:ph type="title"/>
          </p:nvPr>
        </p:nvSpPr>
        <p:spPr/>
        <p:txBody>
          <a:bodyPr>
            <a:normAutofit fontScale="90000"/>
          </a:bodyPr>
          <a:lstStyle/>
          <a:p>
            <a:r>
              <a:rPr lang="en-US" dirty="0"/>
              <a:t>GSTR-2B</a:t>
            </a:r>
            <a:endParaRPr lang="en-IN" dirty="0"/>
          </a:p>
        </p:txBody>
      </p:sp>
      <p:sp>
        <p:nvSpPr>
          <p:cNvPr id="3" name="Content Placeholder 2">
            <a:extLst>
              <a:ext uri="{FF2B5EF4-FFF2-40B4-BE49-F238E27FC236}">
                <a16:creationId xmlns:a16="http://schemas.microsoft.com/office/drawing/2014/main" id="{CED73EAF-01C0-E4EB-A65A-422D9699EC2E}"/>
              </a:ext>
            </a:extLst>
          </p:cNvPr>
          <p:cNvSpPr>
            <a:spLocks noGrp="1"/>
          </p:cNvSpPr>
          <p:nvPr>
            <p:ph idx="1"/>
          </p:nvPr>
        </p:nvSpPr>
        <p:spPr/>
        <p:txBody>
          <a:bodyPr/>
          <a:lstStyle/>
          <a:p>
            <a:r>
              <a:rPr lang="en-US" dirty="0"/>
              <a:t>Shall be generated on 14</a:t>
            </a:r>
            <a:r>
              <a:rPr lang="en-US" baseline="30000" dirty="0"/>
              <a:t>th</a:t>
            </a:r>
            <a:r>
              <a:rPr lang="en-US" dirty="0"/>
              <a:t> of the following month</a:t>
            </a:r>
          </a:p>
          <a:p>
            <a:r>
              <a:rPr lang="en-US" dirty="0"/>
              <a:t>Shall be updated as per the actions in IMS</a:t>
            </a:r>
          </a:p>
          <a:p>
            <a:pPr lvl="1"/>
            <a:r>
              <a:rPr lang="en-US" dirty="0"/>
              <a:t>From 14</a:t>
            </a:r>
            <a:r>
              <a:rPr lang="en-US" baseline="30000" dirty="0"/>
              <a:t>th</a:t>
            </a:r>
            <a:r>
              <a:rPr lang="en-US" dirty="0"/>
              <a:t>, Shall update only if we click on “</a:t>
            </a:r>
            <a:r>
              <a:rPr lang="en-US" b="1" dirty="0"/>
              <a:t>Compute-2B”</a:t>
            </a:r>
            <a:r>
              <a:rPr lang="en-US" dirty="0"/>
              <a:t> option in IMS</a:t>
            </a:r>
          </a:p>
          <a:p>
            <a:r>
              <a:rPr lang="en-US" dirty="0"/>
              <a:t>If an invoice has been accepted by recipient but supplier is yet to file GSTR-1, then invoice shall not come into GSTR-2B</a:t>
            </a:r>
          </a:p>
          <a:p>
            <a:r>
              <a:rPr lang="en-US" dirty="0"/>
              <a:t>Shall be static after filing GSTR-3B</a:t>
            </a:r>
          </a:p>
          <a:p>
            <a:r>
              <a:rPr lang="en-US" dirty="0"/>
              <a:t>QRMP – 2B Shall bot be generated in 1</a:t>
            </a:r>
            <a:r>
              <a:rPr lang="en-US" baseline="30000" dirty="0"/>
              <a:t>st</a:t>
            </a:r>
            <a:r>
              <a:rPr lang="en-US" dirty="0"/>
              <a:t> &amp; 2</a:t>
            </a:r>
            <a:r>
              <a:rPr lang="en-US" baseline="30000" dirty="0"/>
              <a:t>nd</a:t>
            </a:r>
            <a:r>
              <a:rPr lang="en-US" dirty="0"/>
              <a:t> months</a:t>
            </a:r>
          </a:p>
          <a:p>
            <a:r>
              <a:rPr lang="en-US" dirty="0"/>
              <a:t>Sequential: Shall not be generated if previous month’s GSTR-3B has not been filed</a:t>
            </a:r>
          </a:p>
          <a:p>
            <a:r>
              <a:rPr lang="en-US" dirty="0"/>
              <a:t>Any amendments through GSTR-1A shall impact the GTSR-2B of subsequent period</a:t>
            </a:r>
            <a:endParaRPr lang="en-IN" dirty="0"/>
          </a:p>
        </p:txBody>
      </p:sp>
    </p:spTree>
    <p:extLst>
      <p:ext uri="{BB962C8B-B14F-4D97-AF65-F5344CB8AC3E}">
        <p14:creationId xmlns:p14="http://schemas.microsoft.com/office/powerpoint/2010/main" val="26886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D499-CA0D-25DD-1562-F909A4936C96}"/>
              </a:ext>
            </a:extLst>
          </p:cNvPr>
          <p:cNvSpPr>
            <a:spLocks noGrp="1"/>
          </p:cNvSpPr>
          <p:nvPr>
            <p:ph type="title"/>
          </p:nvPr>
        </p:nvSpPr>
        <p:spPr/>
        <p:txBody>
          <a:bodyPr>
            <a:normAutofit fontScale="90000"/>
          </a:bodyPr>
          <a:lstStyle/>
          <a:p>
            <a:r>
              <a:rPr lang="en-US" dirty="0"/>
              <a:t>IMS-Changes to Table 4 of GSTR-3B</a:t>
            </a:r>
            <a:endParaRPr lang="en-IN" dirty="0"/>
          </a:p>
        </p:txBody>
      </p:sp>
      <p:sp>
        <p:nvSpPr>
          <p:cNvPr id="7" name="Content Placeholder 6">
            <a:extLst>
              <a:ext uri="{FF2B5EF4-FFF2-40B4-BE49-F238E27FC236}">
                <a16:creationId xmlns:a16="http://schemas.microsoft.com/office/drawing/2014/main" id="{47083B69-6B27-DCE2-C002-9816E23703B9}"/>
              </a:ext>
            </a:extLst>
          </p:cNvPr>
          <p:cNvSpPr>
            <a:spLocks noGrp="1"/>
          </p:cNvSpPr>
          <p:nvPr>
            <p:ph idx="1"/>
          </p:nvPr>
        </p:nvSpPr>
        <p:spPr>
          <a:xfrm>
            <a:off x="10144461" y="900425"/>
            <a:ext cx="1710466" cy="4585975"/>
          </a:xfrm>
        </p:spPr>
        <p:txBody>
          <a:bodyPr/>
          <a:lstStyle/>
          <a:p>
            <a:r>
              <a:rPr lang="en-US" dirty="0"/>
              <a:t>The concept of Temporary reversal and reclaim shall have limited application</a:t>
            </a:r>
            <a:endParaRPr lang="en-IN" dirty="0"/>
          </a:p>
        </p:txBody>
      </p:sp>
      <p:pic>
        <p:nvPicPr>
          <p:cNvPr id="6" name="Picture 5">
            <a:extLst>
              <a:ext uri="{FF2B5EF4-FFF2-40B4-BE49-F238E27FC236}">
                <a16:creationId xmlns:a16="http://schemas.microsoft.com/office/drawing/2014/main" id="{DE22A283-2EFD-DCE2-12C9-058AEE75BD79}"/>
              </a:ext>
            </a:extLst>
          </p:cNvPr>
          <p:cNvPicPr>
            <a:picLocks noChangeAspect="1"/>
          </p:cNvPicPr>
          <p:nvPr/>
        </p:nvPicPr>
        <p:blipFill>
          <a:blip r:embed="rId2"/>
          <a:srcRect t="13740"/>
          <a:stretch>
            <a:fillRect/>
          </a:stretch>
        </p:blipFill>
        <p:spPr>
          <a:xfrm>
            <a:off x="738299" y="743445"/>
            <a:ext cx="9273352" cy="5967915"/>
          </a:xfrm>
          <a:prstGeom prst="rect">
            <a:avLst/>
          </a:prstGeom>
        </p:spPr>
      </p:pic>
    </p:spTree>
    <p:extLst>
      <p:ext uri="{BB962C8B-B14F-4D97-AF65-F5344CB8AC3E}">
        <p14:creationId xmlns:p14="http://schemas.microsoft.com/office/powerpoint/2010/main" val="9652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64C9-4FFD-D7C2-7370-3236CEB19E09}"/>
              </a:ext>
            </a:extLst>
          </p:cNvPr>
          <p:cNvSpPr>
            <a:spLocks noGrp="1"/>
          </p:cNvSpPr>
          <p:nvPr>
            <p:ph type="title"/>
          </p:nvPr>
        </p:nvSpPr>
        <p:spPr>
          <a:xfrm>
            <a:off x="472129" y="146640"/>
            <a:ext cx="11125822" cy="637131"/>
          </a:xfrm>
        </p:spPr>
        <p:txBody>
          <a:bodyPr>
            <a:normAutofit fontScale="90000"/>
          </a:bodyPr>
          <a:lstStyle/>
          <a:p>
            <a:r>
              <a:rPr lang="en-GB" dirty="0"/>
              <a:t>Best Practices for GSTR-2B/IMS Reconciliation</a:t>
            </a:r>
            <a:endParaRPr lang="en-IN" dirty="0"/>
          </a:p>
        </p:txBody>
      </p:sp>
      <p:sp>
        <p:nvSpPr>
          <p:cNvPr id="3" name="Content Placeholder 2">
            <a:extLst>
              <a:ext uri="{FF2B5EF4-FFF2-40B4-BE49-F238E27FC236}">
                <a16:creationId xmlns:a16="http://schemas.microsoft.com/office/drawing/2014/main" id="{A869B3AB-81B8-1807-DF56-B3B1F578EAD1}"/>
              </a:ext>
            </a:extLst>
          </p:cNvPr>
          <p:cNvSpPr>
            <a:spLocks noGrp="1"/>
          </p:cNvSpPr>
          <p:nvPr>
            <p:ph idx="1"/>
          </p:nvPr>
        </p:nvSpPr>
        <p:spPr>
          <a:xfrm>
            <a:off x="481460" y="900425"/>
            <a:ext cx="11116491" cy="5424175"/>
          </a:xfrm>
        </p:spPr>
        <p:txBody>
          <a:bodyPr>
            <a:normAutofit/>
          </a:bodyPr>
          <a:lstStyle/>
          <a:p>
            <a:r>
              <a:rPr lang="en-US" b="1" dirty="0"/>
              <a:t>Books are the primary source:</a:t>
            </a:r>
          </a:p>
          <a:p>
            <a:pPr lvl="1"/>
            <a:r>
              <a:rPr lang="en-US" dirty="0"/>
              <a:t>Cleaner the books, easier for reconciliations</a:t>
            </a:r>
          </a:p>
          <a:p>
            <a:pPr lvl="1"/>
            <a:r>
              <a:rPr lang="en-US" dirty="0"/>
              <a:t>Tools shall help for the volume, but if the source data is incorrect, then nothing helps</a:t>
            </a:r>
            <a:endParaRPr lang="en-IN" dirty="0"/>
          </a:p>
          <a:p>
            <a:r>
              <a:rPr lang="en-GB" b="1" dirty="0"/>
              <a:t>Regular Vendor Follow-up:</a:t>
            </a:r>
          </a:p>
          <a:p>
            <a:pPr lvl="1"/>
            <a:r>
              <a:rPr lang="en-GB" dirty="0"/>
              <a:t>Ensure suppliers file GSTR-1 on time to avoid ITC mismatches.</a:t>
            </a:r>
          </a:p>
          <a:p>
            <a:r>
              <a:rPr lang="en-GB" b="1" dirty="0"/>
              <a:t>Invoice-wise Tracking:</a:t>
            </a:r>
          </a:p>
          <a:p>
            <a:pPr lvl="1"/>
            <a:r>
              <a:rPr lang="en-GB" dirty="0"/>
              <a:t>Maintain a sheet to monitor invoice status, ITC eligibility, and reflection in 2B.</a:t>
            </a:r>
          </a:p>
          <a:p>
            <a:r>
              <a:rPr lang="en-GB" b="1" dirty="0"/>
              <a:t>Block Non-compliant Vendors:</a:t>
            </a:r>
          </a:p>
          <a:p>
            <a:pPr lvl="1"/>
            <a:r>
              <a:rPr lang="en-GB" dirty="0"/>
              <a:t>Stop dealing with vendors who repeatedly delay GSTR-1 filing.</a:t>
            </a:r>
          </a:p>
          <a:p>
            <a:r>
              <a:rPr lang="en-GB" b="1" dirty="0"/>
              <a:t>Set Reconciliation Frequency:</a:t>
            </a:r>
          </a:p>
          <a:p>
            <a:pPr lvl="1"/>
            <a:r>
              <a:rPr lang="en-GB" dirty="0"/>
              <a:t>Reconcile monthly for large businesses and at least quarterly for smaller ones.</a:t>
            </a:r>
            <a:endParaRPr lang="en-IN" dirty="0"/>
          </a:p>
        </p:txBody>
      </p:sp>
      <p:pic>
        <p:nvPicPr>
          <p:cNvPr id="7" name="Picture 6" descr="A light bulb with rays of light shining through it&#10;&#10;AI-generated content may be incorrect.">
            <a:extLst>
              <a:ext uri="{FF2B5EF4-FFF2-40B4-BE49-F238E27FC236}">
                <a16:creationId xmlns:a16="http://schemas.microsoft.com/office/drawing/2014/main" id="{8DD3767C-AEF8-382B-F96C-ABE42FFB1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3123" y="1550694"/>
            <a:ext cx="2873159" cy="2873159"/>
          </a:xfrm>
          <a:prstGeom prst="rect">
            <a:avLst/>
          </a:prstGeom>
        </p:spPr>
      </p:pic>
    </p:spTree>
    <p:extLst>
      <p:ext uri="{BB962C8B-B14F-4D97-AF65-F5344CB8AC3E}">
        <p14:creationId xmlns:p14="http://schemas.microsoft.com/office/powerpoint/2010/main" val="3022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3571-9380-4ABA-8C6C-7FC87CA4296B}"/>
              </a:ext>
            </a:extLst>
          </p:cNvPr>
          <p:cNvSpPr>
            <a:spLocks noGrp="1"/>
          </p:cNvSpPr>
          <p:nvPr>
            <p:ph type="title"/>
          </p:nvPr>
        </p:nvSpPr>
        <p:spPr/>
        <p:txBody>
          <a:bodyPr>
            <a:normAutofit fontScale="90000"/>
          </a:bodyPr>
          <a:lstStyle/>
          <a:p>
            <a:r>
              <a:rPr lang="en-US" dirty="0"/>
              <a:t>GSTR-2B Reconciliation &amp; IMS Tools</a:t>
            </a:r>
            <a:endParaRPr lang="en-IN" dirty="0"/>
          </a:p>
        </p:txBody>
      </p:sp>
      <p:graphicFrame>
        <p:nvGraphicFramePr>
          <p:cNvPr id="8" name="Diagram 7">
            <a:extLst>
              <a:ext uri="{FF2B5EF4-FFF2-40B4-BE49-F238E27FC236}">
                <a16:creationId xmlns:a16="http://schemas.microsoft.com/office/drawing/2014/main" id="{A39A179C-ED67-EB2F-0856-00FF940D1EA2}"/>
              </a:ext>
            </a:extLst>
          </p:cNvPr>
          <p:cNvGraphicFramePr/>
          <p:nvPr>
            <p:extLst>
              <p:ext uri="{D42A27DB-BD31-4B8C-83A1-F6EECF244321}">
                <p14:modId xmlns:p14="http://schemas.microsoft.com/office/powerpoint/2010/main" val="884528064"/>
              </p:ext>
            </p:extLst>
          </p:nvPr>
        </p:nvGraphicFramePr>
        <p:xfrm>
          <a:off x="871301" y="1268184"/>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78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46C8-E79D-CB80-4196-FB56D896B167}"/>
              </a:ext>
            </a:extLst>
          </p:cNvPr>
          <p:cNvSpPr>
            <a:spLocks noGrp="1"/>
          </p:cNvSpPr>
          <p:nvPr>
            <p:ph type="title"/>
          </p:nvPr>
        </p:nvSpPr>
        <p:spPr/>
        <p:txBody>
          <a:bodyPr>
            <a:normAutofit fontScale="90000"/>
          </a:bodyPr>
          <a:lstStyle/>
          <a:p>
            <a:r>
              <a:rPr lang="en-US" dirty="0"/>
              <a:t>Invoice wise tracking</a:t>
            </a:r>
            <a:endParaRPr lang="en-IN" dirty="0"/>
          </a:p>
        </p:txBody>
      </p:sp>
      <p:sp>
        <p:nvSpPr>
          <p:cNvPr id="3" name="Content Placeholder 2">
            <a:extLst>
              <a:ext uri="{FF2B5EF4-FFF2-40B4-BE49-F238E27FC236}">
                <a16:creationId xmlns:a16="http://schemas.microsoft.com/office/drawing/2014/main" id="{F931DB6C-164B-2349-94AA-A83786D576B0}"/>
              </a:ext>
            </a:extLst>
          </p:cNvPr>
          <p:cNvSpPr>
            <a:spLocks noGrp="1"/>
          </p:cNvSpPr>
          <p:nvPr>
            <p:ph idx="1"/>
          </p:nvPr>
        </p:nvSpPr>
        <p:spPr/>
        <p:txBody>
          <a:bodyPr>
            <a:normAutofit fontScale="92500" lnSpcReduction="20000"/>
          </a:bodyPr>
          <a:lstStyle/>
          <a:p>
            <a:r>
              <a:rPr lang="en-US" dirty="0"/>
              <a:t>It is suggested to maintain the following information for each of the invoices</a:t>
            </a:r>
          </a:p>
          <a:p>
            <a:pPr lvl="1"/>
            <a:r>
              <a:rPr lang="en-US" dirty="0" err="1"/>
              <a:t>Doc.type</a:t>
            </a:r>
            <a:r>
              <a:rPr lang="en-US" dirty="0"/>
              <a:t>, Doc.no &amp; Date as per source doc.</a:t>
            </a:r>
          </a:p>
          <a:p>
            <a:pPr lvl="1"/>
            <a:r>
              <a:rPr lang="en-US" dirty="0"/>
              <a:t>Dt. Of accounting</a:t>
            </a:r>
          </a:p>
          <a:p>
            <a:pPr lvl="1"/>
            <a:r>
              <a:rPr lang="en-US" dirty="0"/>
              <a:t>GSTIN of supplier</a:t>
            </a:r>
          </a:p>
          <a:p>
            <a:pPr lvl="1"/>
            <a:r>
              <a:rPr lang="en-US" dirty="0"/>
              <a:t>TV, HSN, Description &amp; I/C/SGST</a:t>
            </a:r>
          </a:p>
          <a:p>
            <a:pPr lvl="1"/>
            <a:r>
              <a:rPr lang="en-US" dirty="0"/>
              <a:t>Categorization as Inputs/Services/Capital goods</a:t>
            </a:r>
          </a:p>
          <a:p>
            <a:pPr lvl="1"/>
            <a:r>
              <a:rPr lang="en-US" dirty="0"/>
              <a:t>Eligibility and remark (Reason for ineligibility)</a:t>
            </a:r>
          </a:p>
          <a:p>
            <a:pPr lvl="1"/>
            <a:r>
              <a:rPr lang="en-US" dirty="0"/>
              <a:t>Month of 2B and Month of 3B</a:t>
            </a:r>
          </a:p>
          <a:p>
            <a:pPr lvl="1"/>
            <a:r>
              <a:rPr lang="en-US" dirty="0"/>
              <a:t>GSTIN &amp; Inv no. as per 2B</a:t>
            </a:r>
          </a:p>
          <a:p>
            <a:pPr lvl="1"/>
            <a:r>
              <a:rPr lang="en-US" dirty="0"/>
              <a:t>TV &amp; Tax as per 2B and value considered for 3B</a:t>
            </a:r>
          </a:p>
          <a:p>
            <a:pPr lvl="1"/>
            <a:r>
              <a:rPr lang="en-US" dirty="0"/>
              <a:t>Dt. Of payment and name of bank</a:t>
            </a:r>
          </a:p>
          <a:p>
            <a:pPr lvl="1"/>
            <a:r>
              <a:rPr lang="en-US" dirty="0"/>
              <a:t>Remarks column for any notes of adjustments</a:t>
            </a:r>
          </a:p>
          <a:p>
            <a:endParaRPr lang="en-IN" dirty="0"/>
          </a:p>
        </p:txBody>
      </p:sp>
    </p:spTree>
    <p:extLst>
      <p:ext uri="{BB962C8B-B14F-4D97-AF65-F5344CB8AC3E}">
        <p14:creationId xmlns:p14="http://schemas.microsoft.com/office/powerpoint/2010/main" val="71170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56A6-5C48-4A9E-FC19-311D32EEADF6}"/>
            </a:ext>
          </a:extLst>
        </p:cNvPr>
        <p:cNvGrpSpPr/>
        <p:nvPr/>
      </p:nvGrpSpPr>
      <p:grpSpPr>
        <a:xfrm>
          <a:off x="0" y="0"/>
          <a:ext cx="0" cy="0"/>
          <a:chOff x="0" y="0"/>
          <a:chExt cx="0" cy="0"/>
        </a:xfrm>
      </p:grpSpPr>
      <p:pic>
        <p:nvPicPr>
          <p:cNvPr id="7" name="Picture 3" descr="C:\My data\CA Prakash N\Audit &amp; Assistance\NL PPT Website updation Articles\PPT &amp; Material\11. PPT Visag\download (1).jpeg">
            <a:extLst>
              <a:ext uri="{FF2B5EF4-FFF2-40B4-BE49-F238E27FC236}">
                <a16:creationId xmlns:a16="http://schemas.microsoft.com/office/drawing/2014/main" id="{25F3283D-6B05-FE84-718C-BD4F403AA6F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24091" y="658868"/>
            <a:ext cx="4884791" cy="391142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865EAE08-6228-1265-7275-B43B6470AB93}"/>
              </a:ext>
            </a:extLst>
          </p:cNvPr>
          <p:cNvSpPr txBox="1"/>
          <p:nvPr/>
        </p:nvSpPr>
        <p:spPr>
          <a:xfrm>
            <a:off x="2827287" y="4570288"/>
            <a:ext cx="4884791" cy="646331"/>
          </a:xfrm>
          <a:prstGeom prst="rect">
            <a:avLst/>
          </a:prstGeom>
          <a:noFill/>
        </p:spPr>
        <p:txBody>
          <a:bodyPr wrap="square" rtlCol="0">
            <a:spAutoFit/>
          </a:bodyPr>
          <a:lstStyle/>
          <a:p>
            <a:pPr algn="ctr"/>
            <a:r>
              <a:rPr lang="en-IN" sz="3600" b="1" dirty="0"/>
              <a:t>Any Doubts?</a:t>
            </a:r>
            <a:r>
              <a:rPr lang="en-IN" sz="3600" b="1" dirty="0">
                <a:solidFill>
                  <a:srgbClr val="FF0000"/>
                </a:solidFill>
              </a:rPr>
              <a:t>??</a:t>
            </a:r>
            <a:r>
              <a:rPr lang="en-IN" sz="3600" b="1" dirty="0"/>
              <a:t>?</a:t>
            </a:r>
          </a:p>
        </p:txBody>
      </p:sp>
    </p:spTree>
    <p:extLst>
      <p:ext uri="{BB962C8B-B14F-4D97-AF65-F5344CB8AC3E}">
        <p14:creationId xmlns:p14="http://schemas.microsoft.com/office/powerpoint/2010/main" val="147927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E6704F-33DD-446C-80AD-9C8F0B4F1096}"/>
              </a:ext>
            </a:extLst>
          </p:cNvPr>
          <p:cNvSpPr>
            <a:spLocks noGrp="1"/>
          </p:cNvSpPr>
          <p:nvPr>
            <p:ph type="title"/>
          </p:nvPr>
        </p:nvSpPr>
        <p:spPr>
          <a:xfrm>
            <a:off x="0" y="594359"/>
            <a:ext cx="6096000" cy="5764400"/>
          </a:xfrm>
        </p:spPr>
        <p:txBody>
          <a:bodyPr>
            <a:normAutofit/>
          </a:bodyPr>
          <a:lstStyle/>
          <a:p>
            <a:pPr algn="ctr"/>
            <a:r>
              <a:rPr lang="en-US" sz="12800" dirty="0">
                <a:latin typeface="Brush Script MT" panose="03060802040406070304" pitchFamily="66" charset="0"/>
              </a:rPr>
              <a:t>Thank you</a:t>
            </a:r>
            <a:br>
              <a:rPr lang="en-US" sz="15400" dirty="0">
                <a:latin typeface="Brush Script MT" panose="03060802040406070304" pitchFamily="66" charset="0"/>
              </a:rPr>
            </a:br>
            <a:r>
              <a:rPr lang="en-US" sz="4400" dirty="0">
                <a:latin typeface="Brush Script MT" panose="03060802040406070304" pitchFamily="66" charset="0"/>
              </a:rPr>
              <a:t>for the Opportunity &amp; Support</a:t>
            </a:r>
            <a:endParaRPr lang="en-IN" sz="4400" dirty="0">
              <a:latin typeface="Brush Script MT" panose="03060802040406070304" pitchFamily="66" charset="0"/>
            </a:endParaRPr>
          </a:p>
        </p:txBody>
      </p:sp>
      <p:sp>
        <p:nvSpPr>
          <p:cNvPr id="6" name="Content Placeholder 5">
            <a:extLst>
              <a:ext uri="{FF2B5EF4-FFF2-40B4-BE49-F238E27FC236}">
                <a16:creationId xmlns:a16="http://schemas.microsoft.com/office/drawing/2014/main" id="{EDEF4F88-5FEC-5385-1242-D0F1ED860F09}"/>
              </a:ext>
            </a:extLst>
          </p:cNvPr>
          <p:cNvSpPr>
            <a:spLocks noGrp="1"/>
          </p:cNvSpPr>
          <p:nvPr>
            <p:ph idx="1"/>
          </p:nvPr>
        </p:nvSpPr>
        <p:spPr>
          <a:xfrm>
            <a:off x="6306212" y="2359584"/>
            <a:ext cx="5525730" cy="2138832"/>
          </a:xfrm>
        </p:spPr>
        <p:txBody>
          <a:bodyPr anchor="ctr"/>
          <a:lstStyle/>
          <a:p>
            <a:pPr marL="0" indent="0" algn="ctr">
              <a:lnSpc>
                <a:spcPct val="100000"/>
              </a:lnSpc>
              <a:buNone/>
            </a:pPr>
            <a:r>
              <a:rPr lang="en-IN" b="1" dirty="0"/>
              <a:t>CA VAMSHI KRISHNA JAVVAJI</a:t>
            </a:r>
          </a:p>
          <a:p>
            <a:pPr marL="0" indent="0" algn="ctr">
              <a:lnSpc>
                <a:spcPct val="100000"/>
              </a:lnSpc>
              <a:buNone/>
            </a:pPr>
            <a:r>
              <a:rPr lang="en-IN" b="1" dirty="0"/>
              <a:t>IDT Partner,</a:t>
            </a:r>
          </a:p>
          <a:p>
            <a:pPr marL="0" indent="0" algn="ctr">
              <a:lnSpc>
                <a:spcPct val="100000"/>
              </a:lnSpc>
              <a:buNone/>
            </a:pPr>
            <a:r>
              <a:rPr lang="en-IN" b="1" dirty="0"/>
              <a:t> J V N &amp; Associates</a:t>
            </a:r>
            <a:r>
              <a:rPr lang="en-IN" dirty="0"/>
              <a:t> </a:t>
            </a:r>
          </a:p>
          <a:p>
            <a:pPr marL="0" indent="0" algn="ctr">
              <a:buNone/>
            </a:pPr>
            <a:r>
              <a:rPr lang="en-IN" dirty="0"/>
              <a:t>8951012020    </a:t>
            </a:r>
            <a:r>
              <a:rPr lang="en-IN" dirty="0">
                <a:solidFill>
                  <a:srgbClr val="FF0000"/>
                </a:solidFill>
              </a:rPr>
              <a:t>II</a:t>
            </a:r>
            <a:r>
              <a:rPr lang="en-IN" dirty="0"/>
              <a:t>    vamshi@cajvn.in </a:t>
            </a:r>
          </a:p>
        </p:txBody>
      </p:sp>
    </p:spTree>
    <p:extLst>
      <p:ext uri="{BB962C8B-B14F-4D97-AF65-F5344CB8AC3E}">
        <p14:creationId xmlns:p14="http://schemas.microsoft.com/office/powerpoint/2010/main" val="1732593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
            <a:extLst>
              <a:ext uri="{FF2B5EF4-FFF2-40B4-BE49-F238E27FC236}">
                <a16:creationId xmlns:a16="http://schemas.microsoft.com/office/drawing/2014/main" id="{BB7361CA-494D-2BB2-B31E-35A146165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447" y="-6020"/>
            <a:ext cx="4927003" cy="6377998"/>
          </a:xfrm>
          <a:prstGeom prst="rect">
            <a:avLst/>
          </a:prstGeom>
        </p:spPr>
      </p:pic>
    </p:spTree>
    <p:extLst>
      <p:ext uri="{BB962C8B-B14F-4D97-AF65-F5344CB8AC3E}">
        <p14:creationId xmlns:p14="http://schemas.microsoft.com/office/powerpoint/2010/main" val="302844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1F9AF2-3EDF-E336-DDB5-670A5949DDC9}"/>
              </a:ext>
            </a:extLst>
          </p:cNvPr>
          <p:cNvSpPr>
            <a:spLocks noGrp="1"/>
          </p:cNvSpPr>
          <p:nvPr>
            <p:ph type="title"/>
          </p:nvPr>
        </p:nvSpPr>
        <p:spPr/>
        <p:txBody>
          <a:bodyPr>
            <a:normAutofit fontScale="90000"/>
          </a:bodyPr>
          <a:lstStyle/>
          <a:p>
            <a:r>
              <a:rPr lang="en-US" dirty="0"/>
              <a:t>Why should I pay attention to this?</a:t>
            </a:r>
            <a:endParaRPr lang="en-IN" dirty="0"/>
          </a:p>
        </p:txBody>
      </p:sp>
      <p:pic>
        <p:nvPicPr>
          <p:cNvPr id="3" name="Picture 2">
            <a:extLst>
              <a:ext uri="{FF2B5EF4-FFF2-40B4-BE49-F238E27FC236}">
                <a16:creationId xmlns:a16="http://schemas.microsoft.com/office/drawing/2014/main" id="{FAF4ED1D-AEF7-FF53-3627-7714F02A7E30}"/>
              </a:ext>
            </a:extLst>
          </p:cNvPr>
          <p:cNvPicPr>
            <a:picLocks noChangeAspect="1"/>
          </p:cNvPicPr>
          <p:nvPr/>
        </p:nvPicPr>
        <p:blipFill rotWithShape="1">
          <a:blip r:embed="rId3">
            <a:extLst>
              <a:ext uri="{28A0092B-C50C-407E-A947-70E740481C1C}">
                <a14:useLocalDpi xmlns:a14="http://schemas.microsoft.com/office/drawing/2010/main" val="0"/>
              </a:ext>
            </a:extLst>
          </a:blip>
          <a:srcRect r="958" b="10338"/>
          <a:stretch/>
        </p:blipFill>
        <p:spPr>
          <a:xfrm>
            <a:off x="4215962" y="1268302"/>
            <a:ext cx="3498631" cy="3416579"/>
          </a:xfrm>
          <a:prstGeom prst="rect">
            <a:avLst/>
          </a:prstGeom>
        </p:spPr>
      </p:pic>
    </p:spTree>
    <p:extLst>
      <p:ext uri="{BB962C8B-B14F-4D97-AF65-F5344CB8AC3E}">
        <p14:creationId xmlns:p14="http://schemas.microsoft.com/office/powerpoint/2010/main" val="59099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7789396-5F4B-4AEB-E787-DE52F33E5DB3}"/>
              </a:ext>
            </a:extLst>
          </p:cNvPr>
          <p:cNvSpPr/>
          <p:nvPr/>
        </p:nvSpPr>
        <p:spPr>
          <a:xfrm>
            <a:off x="4382209" y="5222207"/>
            <a:ext cx="3454400" cy="111674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47" b="1" dirty="0"/>
              <a:t>GSTR-2B</a:t>
            </a:r>
          </a:p>
          <a:p>
            <a:pPr algn="ctr"/>
            <a:r>
              <a:rPr lang="en-US" sz="1847" b="1" dirty="0"/>
              <a:t>Auto generated</a:t>
            </a:r>
          </a:p>
        </p:txBody>
      </p:sp>
      <p:sp>
        <p:nvSpPr>
          <p:cNvPr id="53" name="Oval 52"/>
          <p:cNvSpPr/>
          <p:nvPr/>
        </p:nvSpPr>
        <p:spPr>
          <a:xfrm>
            <a:off x="8371490" y="3256668"/>
            <a:ext cx="3251200" cy="111674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47" b="1" dirty="0"/>
              <a:t>GSTR-2A</a:t>
            </a:r>
          </a:p>
          <a:p>
            <a:pPr algn="ctr"/>
            <a:r>
              <a:rPr lang="en-US" sz="1847" b="1" dirty="0"/>
              <a:t>Auto</a:t>
            </a:r>
          </a:p>
        </p:txBody>
      </p:sp>
      <p:sp>
        <p:nvSpPr>
          <p:cNvPr id="52" name="Oval 51"/>
          <p:cNvSpPr/>
          <p:nvPr/>
        </p:nvSpPr>
        <p:spPr>
          <a:xfrm>
            <a:off x="4724401" y="3382341"/>
            <a:ext cx="2946400" cy="1116749"/>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847" b="1" dirty="0"/>
              <a:t>GSTR-3B</a:t>
            </a:r>
          </a:p>
          <a:p>
            <a:pPr algn="ctr"/>
            <a:r>
              <a:rPr lang="en-US" sz="1847" b="1" dirty="0"/>
              <a:t>Monthly</a:t>
            </a:r>
          </a:p>
        </p:txBody>
      </p:sp>
      <p:sp>
        <p:nvSpPr>
          <p:cNvPr id="51" name="Oval 50"/>
          <p:cNvSpPr/>
          <p:nvPr/>
        </p:nvSpPr>
        <p:spPr>
          <a:xfrm>
            <a:off x="4345154" y="1649181"/>
            <a:ext cx="3454400" cy="111674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GSTR-1</a:t>
            </a:r>
          </a:p>
          <a:p>
            <a:pPr algn="ctr"/>
            <a:r>
              <a:rPr lang="en-US" sz="1847" b="1" dirty="0"/>
              <a:t>Monthly / Quarterly</a:t>
            </a:r>
          </a:p>
        </p:txBody>
      </p:sp>
      <p:sp>
        <p:nvSpPr>
          <p:cNvPr id="2" name="Title 1"/>
          <p:cNvSpPr>
            <a:spLocks noGrp="1"/>
          </p:cNvSpPr>
          <p:nvPr>
            <p:ph type="title"/>
          </p:nvPr>
        </p:nvSpPr>
        <p:spPr/>
        <p:txBody>
          <a:bodyPr>
            <a:normAutofit fontScale="90000"/>
          </a:bodyPr>
          <a:lstStyle/>
          <a:p>
            <a:r>
              <a:rPr lang="en-IN" dirty="0"/>
              <a:t>Flow of returns - Planned</a:t>
            </a:r>
          </a:p>
        </p:txBody>
      </p:sp>
      <p:sp>
        <p:nvSpPr>
          <p:cNvPr id="6" name="Oval 5"/>
          <p:cNvSpPr/>
          <p:nvPr/>
        </p:nvSpPr>
        <p:spPr>
          <a:xfrm>
            <a:off x="4368801" y="1614284"/>
            <a:ext cx="3454400" cy="111674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GSTR-1</a:t>
            </a:r>
          </a:p>
          <a:p>
            <a:pPr algn="ctr"/>
            <a:r>
              <a:rPr lang="en-US" sz="1847" b="1" dirty="0"/>
              <a:t>(1</a:t>
            </a:r>
            <a:r>
              <a:rPr lang="en-US" sz="1847" b="1" baseline="30000" dirty="0"/>
              <a:t>st</a:t>
            </a:r>
            <a:r>
              <a:rPr lang="en-US" sz="1847" b="1" dirty="0"/>
              <a:t> to 10</a:t>
            </a:r>
            <a:r>
              <a:rPr lang="en-US" sz="1847" b="1" baseline="30000" dirty="0"/>
              <a:t>th</a:t>
            </a:r>
            <a:r>
              <a:rPr lang="en-US" sz="1847" b="1" dirty="0"/>
              <a:t>)</a:t>
            </a:r>
          </a:p>
        </p:txBody>
      </p:sp>
      <p:sp>
        <p:nvSpPr>
          <p:cNvPr id="7" name="Oval 6"/>
          <p:cNvSpPr/>
          <p:nvPr/>
        </p:nvSpPr>
        <p:spPr>
          <a:xfrm>
            <a:off x="4368801" y="5243718"/>
            <a:ext cx="3454400" cy="111674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47" b="1" dirty="0"/>
              <a:t>GSTR-2</a:t>
            </a:r>
          </a:p>
          <a:p>
            <a:pPr algn="ctr"/>
            <a:r>
              <a:rPr lang="en-US" sz="1847" b="1" dirty="0"/>
              <a:t>(11</a:t>
            </a:r>
            <a:r>
              <a:rPr lang="en-US" sz="1847" b="1" baseline="30000" dirty="0"/>
              <a:t>th</a:t>
            </a:r>
            <a:r>
              <a:rPr lang="en-US" sz="1847" b="1" dirty="0"/>
              <a:t> to 15</a:t>
            </a:r>
            <a:r>
              <a:rPr lang="en-US" sz="1847" b="1" baseline="30000" dirty="0"/>
              <a:t>th</a:t>
            </a:r>
            <a:r>
              <a:rPr lang="en-US" sz="1847" b="1" dirty="0"/>
              <a:t>)</a:t>
            </a:r>
          </a:p>
        </p:txBody>
      </p:sp>
      <p:sp>
        <p:nvSpPr>
          <p:cNvPr id="8" name="Oval 7"/>
          <p:cNvSpPr/>
          <p:nvPr/>
        </p:nvSpPr>
        <p:spPr>
          <a:xfrm>
            <a:off x="8473090" y="3212561"/>
            <a:ext cx="3149600" cy="111674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47" b="1" dirty="0"/>
              <a:t>GSTR-2A</a:t>
            </a:r>
          </a:p>
        </p:txBody>
      </p:sp>
      <p:sp>
        <p:nvSpPr>
          <p:cNvPr id="9" name="Oval 8"/>
          <p:cNvSpPr/>
          <p:nvPr/>
        </p:nvSpPr>
        <p:spPr>
          <a:xfrm>
            <a:off x="406400" y="3289407"/>
            <a:ext cx="3454400" cy="111674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47" dirty="0"/>
              <a:t>GSTR-1A</a:t>
            </a:r>
          </a:p>
          <a:p>
            <a:pPr algn="ctr"/>
            <a:r>
              <a:rPr lang="en-US" sz="1847" b="1" dirty="0"/>
              <a:t>(16</a:t>
            </a:r>
            <a:r>
              <a:rPr lang="en-US" sz="1847" b="1" baseline="30000" dirty="0"/>
              <a:t>th</a:t>
            </a:r>
            <a:r>
              <a:rPr lang="en-US" sz="1847" b="1" dirty="0"/>
              <a:t> to 17</a:t>
            </a:r>
            <a:r>
              <a:rPr lang="en-US" sz="1847" b="1" baseline="30000" dirty="0"/>
              <a:t>th</a:t>
            </a:r>
            <a:r>
              <a:rPr lang="en-US" sz="1847" b="1" dirty="0"/>
              <a:t>)</a:t>
            </a:r>
          </a:p>
        </p:txBody>
      </p:sp>
      <p:cxnSp>
        <p:nvCxnSpPr>
          <p:cNvPr id="10" name="Straight Arrow Connector 9"/>
          <p:cNvCxnSpPr>
            <a:stCxn id="26" idx="4"/>
            <a:endCxn id="8" idx="0"/>
          </p:cNvCxnSpPr>
          <p:nvPr/>
        </p:nvCxnSpPr>
        <p:spPr>
          <a:xfrm flipH="1">
            <a:off x="10047890" y="2451845"/>
            <a:ext cx="620110" cy="76071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4"/>
            <a:endCxn id="7" idx="6"/>
          </p:cNvCxnSpPr>
          <p:nvPr/>
        </p:nvCxnSpPr>
        <p:spPr>
          <a:xfrm flipH="1">
            <a:off x="7823201" y="4329310"/>
            <a:ext cx="2224689" cy="147278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5" idx="0"/>
            <a:endCxn id="9" idx="4"/>
          </p:cNvCxnSpPr>
          <p:nvPr/>
        </p:nvCxnSpPr>
        <p:spPr>
          <a:xfrm rot="5400000" flipH="1" flipV="1">
            <a:off x="1013330" y="4612026"/>
            <a:ext cx="1326140" cy="9144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9" idx="0"/>
            <a:endCxn id="6" idx="2"/>
          </p:cNvCxnSpPr>
          <p:nvPr/>
        </p:nvCxnSpPr>
        <p:spPr>
          <a:xfrm rot="5400000" flipH="1" flipV="1">
            <a:off x="2692826" y="1613431"/>
            <a:ext cx="1116749" cy="22352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 name="Oval 13"/>
          <p:cNvSpPr/>
          <p:nvPr/>
        </p:nvSpPr>
        <p:spPr>
          <a:xfrm>
            <a:off x="4673600" y="3429001"/>
            <a:ext cx="2844800" cy="1116749"/>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847" b="1" dirty="0"/>
              <a:t>GSTR-3</a:t>
            </a:r>
          </a:p>
          <a:p>
            <a:pPr algn="ctr"/>
            <a:r>
              <a:rPr lang="en-US" sz="1847" b="1" dirty="0"/>
              <a:t>(By 20</a:t>
            </a:r>
            <a:r>
              <a:rPr lang="en-US" sz="1847" b="1" baseline="30000" dirty="0"/>
              <a:t>th</a:t>
            </a:r>
            <a:r>
              <a:rPr lang="en-US" sz="1847" b="1" dirty="0"/>
              <a:t>)</a:t>
            </a:r>
          </a:p>
        </p:txBody>
      </p:sp>
      <p:cxnSp>
        <p:nvCxnSpPr>
          <p:cNvPr id="15" name="Straight Arrow Connector 14"/>
          <p:cNvCxnSpPr>
            <a:stCxn id="6" idx="4"/>
            <a:endCxn id="14" idx="0"/>
          </p:cNvCxnSpPr>
          <p:nvPr/>
        </p:nvCxnSpPr>
        <p:spPr>
          <a:xfrm rot="5400000">
            <a:off x="5747016" y="3079685"/>
            <a:ext cx="697969" cy="2117"/>
          </a:xfrm>
          <a:prstGeom prst="straightConnector1">
            <a:avLst/>
          </a:prstGeom>
          <a:ln>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7" idx="0"/>
            <a:endCxn id="14" idx="4"/>
          </p:cNvCxnSpPr>
          <p:nvPr/>
        </p:nvCxnSpPr>
        <p:spPr>
          <a:xfrm rot="5400000" flipH="1" flipV="1">
            <a:off x="5747016" y="4894403"/>
            <a:ext cx="697969" cy="2117"/>
          </a:xfrm>
          <a:prstGeom prst="straightConnector1">
            <a:avLst/>
          </a:prstGeom>
          <a:ln>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25" idx="4"/>
            <a:endCxn id="8" idx="0"/>
          </p:cNvCxnSpPr>
          <p:nvPr/>
        </p:nvCxnSpPr>
        <p:spPr>
          <a:xfrm>
            <a:off x="9550400" y="2242455"/>
            <a:ext cx="497490" cy="97010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27" idx="4"/>
            <a:endCxn id="8" idx="0"/>
          </p:cNvCxnSpPr>
          <p:nvPr/>
        </p:nvCxnSpPr>
        <p:spPr>
          <a:xfrm flipH="1">
            <a:off x="10047890" y="2800829"/>
            <a:ext cx="1534511" cy="411732"/>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Oval 24"/>
          <p:cNvSpPr/>
          <p:nvPr/>
        </p:nvSpPr>
        <p:spPr>
          <a:xfrm>
            <a:off x="9144000" y="1753877"/>
            <a:ext cx="812800" cy="48857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X</a:t>
            </a:r>
          </a:p>
        </p:txBody>
      </p:sp>
      <p:sp>
        <p:nvSpPr>
          <p:cNvPr id="26" name="Oval 25"/>
          <p:cNvSpPr/>
          <p:nvPr/>
        </p:nvSpPr>
        <p:spPr>
          <a:xfrm>
            <a:off x="10261600" y="1963267"/>
            <a:ext cx="812800" cy="48857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Y</a:t>
            </a:r>
          </a:p>
        </p:txBody>
      </p:sp>
      <p:sp>
        <p:nvSpPr>
          <p:cNvPr id="27" name="Oval 26"/>
          <p:cNvSpPr/>
          <p:nvPr/>
        </p:nvSpPr>
        <p:spPr>
          <a:xfrm>
            <a:off x="11176001" y="2312251"/>
            <a:ext cx="812800" cy="48857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Z</a:t>
            </a:r>
          </a:p>
        </p:txBody>
      </p:sp>
      <p:sp>
        <p:nvSpPr>
          <p:cNvPr id="40" name="Oval 39"/>
          <p:cNvSpPr/>
          <p:nvPr/>
        </p:nvSpPr>
        <p:spPr>
          <a:xfrm>
            <a:off x="1" y="5522906"/>
            <a:ext cx="812800" cy="48857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47" b="1" dirty="0"/>
              <a:t>P</a:t>
            </a:r>
          </a:p>
        </p:txBody>
      </p:sp>
      <p:cxnSp>
        <p:nvCxnSpPr>
          <p:cNvPr id="41" name="Straight Arrow Connector 40"/>
          <p:cNvCxnSpPr>
            <a:stCxn id="40" idx="0"/>
            <a:endCxn id="9" idx="4"/>
          </p:cNvCxnSpPr>
          <p:nvPr/>
        </p:nvCxnSpPr>
        <p:spPr>
          <a:xfrm rot="5400000" flipH="1" flipV="1">
            <a:off x="711626" y="4100930"/>
            <a:ext cx="1116749" cy="17272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5" name="Oval 44"/>
          <p:cNvSpPr/>
          <p:nvPr/>
        </p:nvSpPr>
        <p:spPr>
          <a:xfrm>
            <a:off x="812801" y="5732295"/>
            <a:ext cx="812800" cy="48857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47" b="1" dirty="0"/>
              <a:t>Q</a:t>
            </a:r>
          </a:p>
        </p:txBody>
      </p:sp>
      <p:cxnSp>
        <p:nvCxnSpPr>
          <p:cNvPr id="47" name="Straight Arrow Connector 46"/>
          <p:cNvCxnSpPr>
            <a:stCxn id="48" idx="0"/>
            <a:endCxn id="9" idx="4"/>
          </p:cNvCxnSpPr>
          <p:nvPr/>
        </p:nvCxnSpPr>
        <p:spPr>
          <a:xfrm rot="5400000" flipH="1" flipV="1">
            <a:off x="1435632" y="5103794"/>
            <a:ext cx="1395936" cy="211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8" name="Oval 47"/>
          <p:cNvSpPr/>
          <p:nvPr/>
        </p:nvSpPr>
        <p:spPr>
          <a:xfrm>
            <a:off x="1727200" y="5802093"/>
            <a:ext cx="812800" cy="48857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47" b="1" dirty="0"/>
              <a:t>R</a:t>
            </a:r>
          </a:p>
        </p:txBody>
      </p:sp>
      <p:sp>
        <p:nvSpPr>
          <p:cNvPr id="30" name="TextBox 29">
            <a:extLst>
              <a:ext uri="{FF2B5EF4-FFF2-40B4-BE49-F238E27FC236}">
                <a16:creationId xmlns:a16="http://schemas.microsoft.com/office/drawing/2014/main" id="{DEDEC267-9B34-44DF-9111-5DD214986254}"/>
              </a:ext>
            </a:extLst>
          </p:cNvPr>
          <p:cNvSpPr txBox="1"/>
          <p:nvPr/>
        </p:nvSpPr>
        <p:spPr>
          <a:xfrm>
            <a:off x="8228542" y="4738799"/>
            <a:ext cx="1727201" cy="1477328"/>
          </a:xfrm>
          <a:prstGeom prst="rect">
            <a:avLst/>
          </a:prstGeom>
          <a:noFill/>
        </p:spPr>
        <p:txBody>
          <a:bodyPr wrap="square" rtlCol="0">
            <a:spAutoFit/>
          </a:bodyPr>
          <a:lstStyle/>
          <a:p>
            <a:r>
              <a:rPr lang="en-US" dirty="0"/>
              <a:t>Accept</a:t>
            </a:r>
          </a:p>
          <a:p>
            <a:r>
              <a:rPr lang="en-US" dirty="0"/>
              <a:t>Reject</a:t>
            </a:r>
          </a:p>
          <a:p>
            <a:r>
              <a:rPr lang="en-US" dirty="0"/>
              <a:t>Modify</a:t>
            </a:r>
          </a:p>
          <a:p>
            <a:r>
              <a:rPr lang="en-US" dirty="0"/>
              <a:t>Pending</a:t>
            </a:r>
          </a:p>
          <a:p>
            <a:r>
              <a:rPr lang="en-US" dirty="0"/>
              <a:t>Add missing</a:t>
            </a:r>
            <a:endParaRPr lang="en-IN" dirty="0"/>
          </a:p>
        </p:txBody>
      </p:sp>
      <p:sp>
        <p:nvSpPr>
          <p:cNvPr id="32" name="Oval 31">
            <a:extLst>
              <a:ext uri="{FF2B5EF4-FFF2-40B4-BE49-F238E27FC236}">
                <a16:creationId xmlns:a16="http://schemas.microsoft.com/office/drawing/2014/main" id="{283B0BFC-16E9-88C0-9CCE-18D00D497404}"/>
              </a:ext>
            </a:extLst>
          </p:cNvPr>
          <p:cNvSpPr/>
          <p:nvPr/>
        </p:nvSpPr>
        <p:spPr>
          <a:xfrm>
            <a:off x="558800" y="3441807"/>
            <a:ext cx="3454400" cy="111674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47" dirty="0"/>
              <a:t>GSTR-1A</a:t>
            </a:r>
          </a:p>
          <a:p>
            <a:pPr algn="ctr"/>
            <a:r>
              <a:rPr lang="en-US" sz="1847" b="1" dirty="0"/>
              <a:t>(After 1 &amp; before 3B)</a:t>
            </a:r>
          </a:p>
        </p:txBody>
      </p:sp>
      <p:cxnSp>
        <p:nvCxnSpPr>
          <p:cNvPr id="33" name="Straight Arrow Connector 32">
            <a:extLst>
              <a:ext uri="{FF2B5EF4-FFF2-40B4-BE49-F238E27FC236}">
                <a16:creationId xmlns:a16="http://schemas.microsoft.com/office/drawing/2014/main" id="{96ED1E4B-E4E3-32C5-BDE6-50D9B8A518CD}"/>
              </a:ext>
            </a:extLst>
          </p:cNvPr>
          <p:cNvCxnSpPr>
            <a:cxnSpLocks/>
            <a:stCxn id="32" idx="0"/>
            <a:endCxn id="51" idx="2"/>
          </p:cNvCxnSpPr>
          <p:nvPr/>
        </p:nvCxnSpPr>
        <p:spPr>
          <a:xfrm flipV="1">
            <a:off x="2286000" y="2207556"/>
            <a:ext cx="2059154" cy="1234251"/>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F0BF7232-9BF8-A477-1A66-A902EC10B31D}"/>
              </a:ext>
            </a:extLst>
          </p:cNvPr>
          <p:cNvCxnSpPr/>
          <p:nvPr/>
        </p:nvCxnSpPr>
        <p:spPr>
          <a:xfrm rot="5400000">
            <a:off x="5951274" y="3079684"/>
            <a:ext cx="697969" cy="2117"/>
          </a:xfrm>
          <a:prstGeom prst="straightConnector1">
            <a:avLst/>
          </a:prstGeom>
          <a:ln>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5332A531-9EDC-87E0-51B4-AB675773501E}"/>
              </a:ext>
            </a:extLst>
          </p:cNvPr>
          <p:cNvCxnSpPr/>
          <p:nvPr/>
        </p:nvCxnSpPr>
        <p:spPr>
          <a:xfrm rot="5400000" flipH="1" flipV="1">
            <a:off x="5951274" y="4882920"/>
            <a:ext cx="697969" cy="2117"/>
          </a:xfrm>
          <a:prstGeom prst="straightConnector1">
            <a:avLst/>
          </a:prstGeom>
          <a:ln>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additive="base">
                                        <p:cTn id="3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8">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7">
                                            <p:bg/>
                                          </p:spTgt>
                                        </p:tgtEl>
                                        <p:attrNameLst>
                                          <p:attrName>style.visibility</p:attrName>
                                        </p:attrNameLst>
                                      </p:cBhvr>
                                      <p:to>
                                        <p:strVal val="visible"/>
                                      </p:to>
                                    </p:set>
                                    <p:anim calcmode="lin" valueType="num">
                                      <p:cBhvr additive="base">
                                        <p:cTn id="46"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7" dur="500" fill="hold"/>
                                        <p:tgtEl>
                                          <p:spTgt spid="7">
                                            <p:bg/>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anim calcmode="lin" valueType="num">
                                      <p:cBhvr additive="base">
                                        <p:cTn id="5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6" presetID="1"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linds(horizontal)">
                                      <p:cBhvr>
                                        <p:cTn id="62" dur="500"/>
                                        <p:tgtEl>
                                          <p:spTgt spid="4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blinds(horizontal)">
                                      <p:cBhvr>
                                        <p:cTn id="65" dur="500"/>
                                        <p:tgtEl>
                                          <p:spTgt spid="4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blinds(horizontal)">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3" presetClass="entr" presetSubtype="1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par>
                                <p:cTn id="78" presetID="2" presetClass="entr" presetSubtype="4" fill="hold" nodeType="with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fill="hold"/>
                                        <p:tgtEl>
                                          <p:spTgt spid="47"/>
                                        </p:tgtEl>
                                        <p:attrNameLst>
                                          <p:attrName>ppt_x</p:attrName>
                                        </p:attrNameLst>
                                      </p:cBhvr>
                                      <p:tavLst>
                                        <p:tav tm="0">
                                          <p:val>
                                            <p:strVal val="#ppt_x"/>
                                          </p:val>
                                        </p:tav>
                                        <p:tav tm="100000">
                                          <p:val>
                                            <p:strVal val="#ppt_x"/>
                                          </p:val>
                                        </p:tav>
                                      </p:tavLst>
                                    </p:anim>
                                    <p:anim calcmode="lin" valueType="num">
                                      <p:cBhvr additive="base">
                                        <p:cTn id="81" dur="500" fill="hold"/>
                                        <p:tgtEl>
                                          <p:spTgt spid="4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9">
                                            <p:bg/>
                                          </p:spTgt>
                                        </p:tgtEl>
                                        <p:attrNameLst>
                                          <p:attrName>style.visibility</p:attrName>
                                        </p:attrNameLst>
                                      </p:cBhvr>
                                      <p:to>
                                        <p:strVal val="visible"/>
                                      </p:to>
                                    </p:set>
                                    <p:anim calcmode="lin" valueType="num">
                                      <p:cBhvr additive="base">
                                        <p:cTn id="84"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5" dur="500" fill="hold"/>
                                        <p:tgtEl>
                                          <p:spTgt spid="9">
                                            <p:bg/>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9">
                                            <p:txEl>
                                              <p:pRg st="0" end="0"/>
                                            </p:txEl>
                                          </p:spTgt>
                                        </p:tgtEl>
                                        <p:attrNameLst>
                                          <p:attrName>style.visibility</p:attrName>
                                        </p:attrNameLst>
                                      </p:cBhvr>
                                      <p:to>
                                        <p:strVal val="visible"/>
                                      </p:to>
                                    </p:set>
                                    <p:anim calcmode="lin" valueType="num">
                                      <p:cBhvr additive="base">
                                        <p:cTn id="8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9">
                                            <p:txEl>
                                              <p:pRg st="1" end="1"/>
                                            </p:txEl>
                                          </p:spTgt>
                                        </p:tgtEl>
                                        <p:attrNameLst>
                                          <p:attrName>style.visibility</p:attrName>
                                        </p:attrNameLst>
                                      </p:cBhvr>
                                      <p:to>
                                        <p:strVal val="visible"/>
                                      </p:to>
                                    </p:set>
                                    <p:anim calcmode="lin" valueType="num">
                                      <p:cBhvr additive="base">
                                        <p:cTn id="9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par>
                                <p:cTn id="100" presetID="8" presetClass="emph" presetSubtype="0" fill="hold" grpId="2" nodeType="withEffect">
                                  <p:stCondLst>
                                    <p:cond delay="0"/>
                                  </p:stCondLst>
                                  <p:childTnLst>
                                    <p:animRot by="21600000">
                                      <p:cBhvr>
                                        <p:cTn id="101" dur="2000" fill="hold"/>
                                        <p:tgtEl>
                                          <p:spTgt spid="6"/>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2000"/>
                                        <p:tgtEl>
                                          <p:spTgt spid="1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2000"/>
                                        <p:tgtEl>
                                          <p:spTgt spid="14"/>
                                        </p:tgtEl>
                                      </p:cBhvr>
                                    </p:animEffect>
                                  </p:childTnLst>
                                </p:cTn>
                              </p:par>
                              <p:par>
                                <p:cTn id="110" presetID="10" presetClass="entr" presetSubtype="0" fill="hold"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20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blinds(horizontal)">
                                      <p:cBhvr>
                                        <p:cTn id="117" dur="500"/>
                                        <p:tgtEl>
                                          <p:spTgt spid="5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2000"/>
                                        <p:tgtEl>
                                          <p:spTgt spid="52"/>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2" presetClass="exit" presetSubtype="4" fill="hold" grpId="1" nodeType="withEffect">
                                  <p:stCondLst>
                                    <p:cond delay="0"/>
                                  </p:stCondLst>
                                  <p:childTnLst>
                                    <p:anim calcmode="lin" valueType="num">
                                      <p:cBhvr additive="base">
                                        <p:cTn id="124" dur="500"/>
                                        <p:tgtEl>
                                          <p:spTgt spid="6"/>
                                        </p:tgtEl>
                                        <p:attrNameLst>
                                          <p:attrName>ppt_x</p:attrName>
                                        </p:attrNameLst>
                                      </p:cBhvr>
                                      <p:tavLst>
                                        <p:tav tm="0">
                                          <p:val>
                                            <p:strVal val="ppt_x"/>
                                          </p:val>
                                        </p:tav>
                                        <p:tav tm="100000">
                                          <p:val>
                                            <p:strVal val="ppt_x"/>
                                          </p:val>
                                        </p:tav>
                                      </p:tavLst>
                                    </p:anim>
                                    <p:anim calcmode="lin" valueType="num">
                                      <p:cBhvr additive="base">
                                        <p:cTn id="125" dur="500"/>
                                        <p:tgtEl>
                                          <p:spTgt spid="6"/>
                                        </p:tgtEl>
                                        <p:attrNameLst>
                                          <p:attrName>ppt_y</p:attrName>
                                        </p:attrNameLst>
                                      </p:cBhvr>
                                      <p:tavLst>
                                        <p:tav tm="0">
                                          <p:val>
                                            <p:strVal val="ppt_y"/>
                                          </p:val>
                                        </p:tav>
                                        <p:tav tm="100000">
                                          <p:val>
                                            <p:strVal val="1+ppt_h/2"/>
                                          </p:val>
                                        </p:tav>
                                      </p:tavLst>
                                    </p:anim>
                                    <p:set>
                                      <p:cBhvr>
                                        <p:cTn id="126" dur="1" fill="hold">
                                          <p:stCondLst>
                                            <p:cond delay="499"/>
                                          </p:stCondLst>
                                        </p:cTn>
                                        <p:tgtEl>
                                          <p:spTgt spid="6"/>
                                        </p:tgtEl>
                                        <p:attrNameLst>
                                          <p:attrName>style.visibility</p:attrName>
                                        </p:attrNameLst>
                                      </p:cBhvr>
                                      <p:to>
                                        <p:strVal val="hidden"/>
                                      </p:to>
                                    </p:set>
                                  </p:childTnLst>
                                </p:cTn>
                              </p:par>
                              <p:par>
                                <p:cTn id="127" presetID="2" presetClass="exit" presetSubtype="4" fill="hold" grpId="1" nodeType="withEffect">
                                  <p:stCondLst>
                                    <p:cond delay="0"/>
                                  </p:stCondLst>
                                  <p:childTnLst>
                                    <p:anim calcmode="lin" valueType="num">
                                      <p:cBhvr additive="base">
                                        <p:cTn id="128"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9" dur="500"/>
                                        <p:tgtEl>
                                          <p:spTgt spid="7">
                                            <p:txEl>
                                              <p:pRg st="0" end="0"/>
                                            </p:txEl>
                                          </p:spTgt>
                                        </p:tgtEl>
                                        <p:attrNameLst>
                                          <p:attrName>ppt_y</p:attrName>
                                        </p:attrNameLst>
                                      </p:cBhvr>
                                      <p:tavLst>
                                        <p:tav tm="0">
                                          <p:val>
                                            <p:strVal val="ppt_y"/>
                                          </p:val>
                                        </p:tav>
                                        <p:tav tm="100000">
                                          <p:val>
                                            <p:strVal val="1+ppt_h/2"/>
                                          </p:val>
                                        </p:tav>
                                      </p:tavLst>
                                    </p:anim>
                                    <p:set>
                                      <p:cBhvr>
                                        <p:cTn id="130" dur="1" fill="hold">
                                          <p:stCondLst>
                                            <p:cond delay="499"/>
                                          </p:stCondLst>
                                        </p:cTn>
                                        <p:tgtEl>
                                          <p:spTgt spid="7">
                                            <p:txEl>
                                              <p:pRg st="0" end="0"/>
                                            </p:txEl>
                                          </p:spTgt>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3" dur="500"/>
                                        <p:tgtEl>
                                          <p:spTgt spid="7">
                                            <p:txEl>
                                              <p:pRg st="1" end="1"/>
                                            </p:txEl>
                                          </p:spTgt>
                                        </p:tgtEl>
                                        <p:attrNameLst>
                                          <p:attrName>ppt_y</p:attrName>
                                        </p:attrNameLst>
                                      </p:cBhvr>
                                      <p:tavLst>
                                        <p:tav tm="0">
                                          <p:val>
                                            <p:strVal val="ppt_y"/>
                                          </p:val>
                                        </p:tav>
                                        <p:tav tm="100000">
                                          <p:val>
                                            <p:strVal val="1+ppt_h/2"/>
                                          </p:val>
                                        </p:tav>
                                      </p:tavLst>
                                    </p:anim>
                                    <p:set>
                                      <p:cBhvr>
                                        <p:cTn id="134" dur="1" fill="hold">
                                          <p:stCondLst>
                                            <p:cond delay="499"/>
                                          </p:stCondLst>
                                        </p:cTn>
                                        <p:tgtEl>
                                          <p:spTgt spid="7">
                                            <p:txEl>
                                              <p:pRg st="1" end="1"/>
                                            </p:txEl>
                                          </p:spTgt>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7">
                                            <p:bg/>
                                          </p:spTgt>
                                        </p:tgtEl>
                                        <p:attrNameLst>
                                          <p:attrName>ppt_x</p:attrName>
                                        </p:attrNameLst>
                                      </p:cBhvr>
                                      <p:tavLst>
                                        <p:tav tm="0">
                                          <p:val>
                                            <p:strVal val="ppt_x"/>
                                          </p:val>
                                        </p:tav>
                                        <p:tav tm="100000">
                                          <p:val>
                                            <p:strVal val="ppt_x"/>
                                          </p:val>
                                        </p:tav>
                                      </p:tavLst>
                                    </p:anim>
                                    <p:anim calcmode="lin" valueType="num">
                                      <p:cBhvr additive="base">
                                        <p:cTn id="137" dur="500"/>
                                        <p:tgtEl>
                                          <p:spTgt spid="7">
                                            <p:bg/>
                                          </p:spTgt>
                                        </p:tgtEl>
                                        <p:attrNameLst>
                                          <p:attrName>ppt_y</p:attrName>
                                        </p:attrNameLst>
                                      </p:cBhvr>
                                      <p:tavLst>
                                        <p:tav tm="0">
                                          <p:val>
                                            <p:strVal val="ppt_y"/>
                                          </p:val>
                                        </p:tav>
                                        <p:tav tm="100000">
                                          <p:val>
                                            <p:strVal val="1+ppt_h/2"/>
                                          </p:val>
                                        </p:tav>
                                      </p:tavLst>
                                    </p:anim>
                                    <p:set>
                                      <p:cBhvr>
                                        <p:cTn id="138" dur="1" fill="hold">
                                          <p:stCondLst>
                                            <p:cond delay="499"/>
                                          </p:stCondLst>
                                        </p:cTn>
                                        <p:tgtEl>
                                          <p:spTgt spid="7">
                                            <p:bg/>
                                          </p:spTgt>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1" dur="500"/>
                                        <p:tgtEl>
                                          <p:spTgt spid="8">
                                            <p:txEl>
                                              <p:pRg st="0" end="0"/>
                                            </p:txEl>
                                          </p:spTgt>
                                        </p:tgtEl>
                                        <p:attrNameLst>
                                          <p:attrName>ppt_y</p:attrName>
                                        </p:attrNameLst>
                                      </p:cBhvr>
                                      <p:tavLst>
                                        <p:tav tm="0">
                                          <p:val>
                                            <p:strVal val="ppt_y"/>
                                          </p:val>
                                        </p:tav>
                                        <p:tav tm="100000">
                                          <p:val>
                                            <p:strVal val="1+ppt_h/2"/>
                                          </p:val>
                                        </p:tav>
                                      </p:tavLst>
                                    </p:anim>
                                    <p:set>
                                      <p:cBhvr>
                                        <p:cTn id="142" dur="1" fill="hold">
                                          <p:stCondLst>
                                            <p:cond delay="499"/>
                                          </p:stCondLst>
                                        </p:cTn>
                                        <p:tgtEl>
                                          <p:spTgt spid="8">
                                            <p:txEl>
                                              <p:pRg st="0" end="0"/>
                                            </p:txEl>
                                          </p:spTgt>
                                        </p:tgtEl>
                                        <p:attrNameLst>
                                          <p:attrName>style.visibility</p:attrName>
                                        </p:attrNameLst>
                                      </p:cBhvr>
                                      <p:to>
                                        <p:strVal val="hidden"/>
                                      </p:to>
                                    </p:set>
                                  </p:childTnLst>
                                </p:cTn>
                              </p:par>
                              <p:par>
                                <p:cTn id="143" presetID="2" presetClass="exit" presetSubtype="4" fill="hold" grpId="1" nodeType="withEffect">
                                  <p:stCondLst>
                                    <p:cond delay="0"/>
                                  </p:stCondLst>
                                  <p:childTnLst>
                                    <p:anim calcmode="lin" valueType="num">
                                      <p:cBhvr additive="base">
                                        <p:cTn id="144" dur="500"/>
                                        <p:tgtEl>
                                          <p:spTgt spid="8">
                                            <p:bg/>
                                          </p:spTgt>
                                        </p:tgtEl>
                                        <p:attrNameLst>
                                          <p:attrName>ppt_x</p:attrName>
                                        </p:attrNameLst>
                                      </p:cBhvr>
                                      <p:tavLst>
                                        <p:tav tm="0">
                                          <p:val>
                                            <p:strVal val="ppt_x"/>
                                          </p:val>
                                        </p:tav>
                                        <p:tav tm="100000">
                                          <p:val>
                                            <p:strVal val="ppt_x"/>
                                          </p:val>
                                        </p:tav>
                                      </p:tavLst>
                                    </p:anim>
                                    <p:anim calcmode="lin" valueType="num">
                                      <p:cBhvr additive="base">
                                        <p:cTn id="145" dur="500"/>
                                        <p:tgtEl>
                                          <p:spTgt spid="8">
                                            <p:bg/>
                                          </p:spTgt>
                                        </p:tgtEl>
                                        <p:attrNameLst>
                                          <p:attrName>ppt_y</p:attrName>
                                        </p:attrNameLst>
                                      </p:cBhvr>
                                      <p:tavLst>
                                        <p:tav tm="0">
                                          <p:val>
                                            <p:strVal val="ppt_y"/>
                                          </p:val>
                                        </p:tav>
                                        <p:tav tm="100000">
                                          <p:val>
                                            <p:strVal val="1+ppt_h/2"/>
                                          </p:val>
                                        </p:tav>
                                      </p:tavLst>
                                    </p:anim>
                                    <p:set>
                                      <p:cBhvr>
                                        <p:cTn id="146" dur="1" fill="hold">
                                          <p:stCondLst>
                                            <p:cond delay="499"/>
                                          </p:stCondLst>
                                        </p:cTn>
                                        <p:tgtEl>
                                          <p:spTgt spid="8">
                                            <p:bg/>
                                          </p:spTgt>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9" dur="500"/>
                                        <p:tgtEl>
                                          <p:spTgt spid="9">
                                            <p:txEl>
                                              <p:pRg st="0" end="0"/>
                                            </p:txEl>
                                          </p:spTgt>
                                        </p:tgtEl>
                                        <p:attrNameLst>
                                          <p:attrName>ppt_y</p:attrName>
                                        </p:attrNameLst>
                                      </p:cBhvr>
                                      <p:tavLst>
                                        <p:tav tm="0">
                                          <p:val>
                                            <p:strVal val="ppt_y"/>
                                          </p:val>
                                        </p:tav>
                                        <p:tav tm="100000">
                                          <p:val>
                                            <p:strVal val="1+ppt_h/2"/>
                                          </p:val>
                                        </p:tav>
                                      </p:tavLst>
                                    </p:anim>
                                    <p:set>
                                      <p:cBhvr>
                                        <p:cTn id="150" dur="1" fill="hold">
                                          <p:stCondLst>
                                            <p:cond delay="499"/>
                                          </p:stCondLst>
                                        </p:cTn>
                                        <p:tgtEl>
                                          <p:spTgt spid="9">
                                            <p:txEl>
                                              <p:pRg st="0" end="0"/>
                                            </p:txEl>
                                          </p:spTgt>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53" dur="500"/>
                                        <p:tgtEl>
                                          <p:spTgt spid="9">
                                            <p:txEl>
                                              <p:pRg st="1" end="1"/>
                                            </p:txEl>
                                          </p:spTgt>
                                        </p:tgtEl>
                                        <p:attrNameLst>
                                          <p:attrName>ppt_y</p:attrName>
                                        </p:attrNameLst>
                                      </p:cBhvr>
                                      <p:tavLst>
                                        <p:tav tm="0">
                                          <p:val>
                                            <p:strVal val="ppt_y"/>
                                          </p:val>
                                        </p:tav>
                                        <p:tav tm="100000">
                                          <p:val>
                                            <p:strVal val="1+ppt_h/2"/>
                                          </p:val>
                                        </p:tav>
                                      </p:tavLst>
                                    </p:anim>
                                    <p:set>
                                      <p:cBhvr>
                                        <p:cTn id="154" dur="1" fill="hold">
                                          <p:stCondLst>
                                            <p:cond delay="499"/>
                                          </p:stCondLst>
                                        </p:cTn>
                                        <p:tgtEl>
                                          <p:spTgt spid="9">
                                            <p:txEl>
                                              <p:pRg st="1" end="1"/>
                                            </p:txEl>
                                          </p:spTgt>
                                        </p:tgtEl>
                                        <p:attrNameLst>
                                          <p:attrName>style.visibility</p:attrName>
                                        </p:attrNameLst>
                                      </p:cBhvr>
                                      <p:to>
                                        <p:strVal val="hidden"/>
                                      </p:to>
                                    </p:set>
                                  </p:childTnLst>
                                </p:cTn>
                              </p:par>
                              <p:par>
                                <p:cTn id="155" presetID="2" presetClass="exit" presetSubtype="4" fill="hold" grpId="1" nodeType="withEffect">
                                  <p:stCondLst>
                                    <p:cond delay="0"/>
                                  </p:stCondLst>
                                  <p:childTnLst>
                                    <p:anim calcmode="lin" valueType="num">
                                      <p:cBhvr additive="base">
                                        <p:cTn id="156" dur="500"/>
                                        <p:tgtEl>
                                          <p:spTgt spid="9">
                                            <p:bg/>
                                          </p:spTgt>
                                        </p:tgtEl>
                                        <p:attrNameLst>
                                          <p:attrName>ppt_x</p:attrName>
                                        </p:attrNameLst>
                                      </p:cBhvr>
                                      <p:tavLst>
                                        <p:tav tm="0">
                                          <p:val>
                                            <p:strVal val="ppt_x"/>
                                          </p:val>
                                        </p:tav>
                                        <p:tav tm="100000">
                                          <p:val>
                                            <p:strVal val="ppt_x"/>
                                          </p:val>
                                        </p:tav>
                                      </p:tavLst>
                                    </p:anim>
                                    <p:anim calcmode="lin" valueType="num">
                                      <p:cBhvr additive="base">
                                        <p:cTn id="157" dur="500"/>
                                        <p:tgtEl>
                                          <p:spTgt spid="9">
                                            <p:bg/>
                                          </p:spTgt>
                                        </p:tgtEl>
                                        <p:attrNameLst>
                                          <p:attrName>ppt_y</p:attrName>
                                        </p:attrNameLst>
                                      </p:cBhvr>
                                      <p:tavLst>
                                        <p:tav tm="0">
                                          <p:val>
                                            <p:strVal val="ppt_y"/>
                                          </p:val>
                                        </p:tav>
                                        <p:tav tm="100000">
                                          <p:val>
                                            <p:strVal val="1+ppt_h/2"/>
                                          </p:val>
                                        </p:tav>
                                      </p:tavLst>
                                    </p:anim>
                                    <p:set>
                                      <p:cBhvr>
                                        <p:cTn id="158" dur="1" fill="hold">
                                          <p:stCondLst>
                                            <p:cond delay="499"/>
                                          </p:stCondLst>
                                        </p:cTn>
                                        <p:tgtEl>
                                          <p:spTgt spid="9">
                                            <p:bg/>
                                          </p:spTgt>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10"/>
                                        </p:tgtEl>
                                        <p:attrNameLst>
                                          <p:attrName>ppt_x</p:attrName>
                                        </p:attrNameLst>
                                      </p:cBhvr>
                                      <p:tavLst>
                                        <p:tav tm="0">
                                          <p:val>
                                            <p:strVal val="ppt_x"/>
                                          </p:val>
                                        </p:tav>
                                        <p:tav tm="100000">
                                          <p:val>
                                            <p:strVal val="ppt_x"/>
                                          </p:val>
                                        </p:tav>
                                      </p:tavLst>
                                    </p:anim>
                                    <p:anim calcmode="lin" valueType="num">
                                      <p:cBhvr additive="base">
                                        <p:cTn id="161" dur="500"/>
                                        <p:tgtEl>
                                          <p:spTgt spid="10"/>
                                        </p:tgtEl>
                                        <p:attrNameLst>
                                          <p:attrName>ppt_y</p:attrName>
                                        </p:attrNameLst>
                                      </p:cBhvr>
                                      <p:tavLst>
                                        <p:tav tm="0">
                                          <p:val>
                                            <p:strVal val="ppt_y"/>
                                          </p:val>
                                        </p:tav>
                                        <p:tav tm="100000">
                                          <p:val>
                                            <p:strVal val="1+ppt_h/2"/>
                                          </p:val>
                                        </p:tav>
                                      </p:tavLst>
                                    </p:anim>
                                    <p:set>
                                      <p:cBhvr>
                                        <p:cTn id="162" dur="1" fill="hold">
                                          <p:stCondLst>
                                            <p:cond delay="499"/>
                                          </p:stCondLst>
                                        </p:cTn>
                                        <p:tgtEl>
                                          <p:spTgt spid="10"/>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11"/>
                                        </p:tgtEl>
                                        <p:attrNameLst>
                                          <p:attrName>ppt_x</p:attrName>
                                        </p:attrNameLst>
                                      </p:cBhvr>
                                      <p:tavLst>
                                        <p:tav tm="0">
                                          <p:val>
                                            <p:strVal val="ppt_x"/>
                                          </p:val>
                                        </p:tav>
                                        <p:tav tm="100000">
                                          <p:val>
                                            <p:strVal val="ppt_x"/>
                                          </p:val>
                                        </p:tav>
                                      </p:tavLst>
                                    </p:anim>
                                    <p:anim calcmode="lin" valueType="num">
                                      <p:cBhvr additive="base">
                                        <p:cTn id="165" dur="500"/>
                                        <p:tgtEl>
                                          <p:spTgt spid="11"/>
                                        </p:tgtEl>
                                        <p:attrNameLst>
                                          <p:attrName>ppt_y</p:attrName>
                                        </p:attrNameLst>
                                      </p:cBhvr>
                                      <p:tavLst>
                                        <p:tav tm="0">
                                          <p:val>
                                            <p:strVal val="ppt_y"/>
                                          </p:val>
                                        </p:tav>
                                        <p:tav tm="100000">
                                          <p:val>
                                            <p:strVal val="1+ppt_h/2"/>
                                          </p:val>
                                        </p:tav>
                                      </p:tavLst>
                                    </p:anim>
                                    <p:set>
                                      <p:cBhvr>
                                        <p:cTn id="166" dur="1" fill="hold">
                                          <p:stCondLst>
                                            <p:cond delay="499"/>
                                          </p:stCondLst>
                                        </p:cTn>
                                        <p:tgtEl>
                                          <p:spTgt spid="11"/>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12"/>
                                        </p:tgtEl>
                                        <p:attrNameLst>
                                          <p:attrName>ppt_x</p:attrName>
                                        </p:attrNameLst>
                                      </p:cBhvr>
                                      <p:tavLst>
                                        <p:tav tm="0">
                                          <p:val>
                                            <p:strVal val="ppt_x"/>
                                          </p:val>
                                        </p:tav>
                                        <p:tav tm="100000">
                                          <p:val>
                                            <p:strVal val="ppt_x"/>
                                          </p:val>
                                        </p:tav>
                                      </p:tavLst>
                                    </p:anim>
                                    <p:anim calcmode="lin" valueType="num">
                                      <p:cBhvr additive="base">
                                        <p:cTn id="169" dur="500"/>
                                        <p:tgtEl>
                                          <p:spTgt spid="12"/>
                                        </p:tgtEl>
                                        <p:attrNameLst>
                                          <p:attrName>ppt_y</p:attrName>
                                        </p:attrNameLst>
                                      </p:cBhvr>
                                      <p:tavLst>
                                        <p:tav tm="0">
                                          <p:val>
                                            <p:strVal val="ppt_y"/>
                                          </p:val>
                                        </p:tav>
                                        <p:tav tm="100000">
                                          <p:val>
                                            <p:strVal val="1+ppt_h/2"/>
                                          </p:val>
                                        </p:tav>
                                      </p:tavLst>
                                    </p:anim>
                                    <p:set>
                                      <p:cBhvr>
                                        <p:cTn id="170" dur="1" fill="hold">
                                          <p:stCondLst>
                                            <p:cond delay="499"/>
                                          </p:stCondLst>
                                        </p:cTn>
                                        <p:tgtEl>
                                          <p:spTgt spid="12"/>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13"/>
                                        </p:tgtEl>
                                        <p:attrNameLst>
                                          <p:attrName>ppt_x</p:attrName>
                                        </p:attrNameLst>
                                      </p:cBhvr>
                                      <p:tavLst>
                                        <p:tav tm="0">
                                          <p:val>
                                            <p:strVal val="ppt_x"/>
                                          </p:val>
                                        </p:tav>
                                        <p:tav tm="100000">
                                          <p:val>
                                            <p:strVal val="ppt_x"/>
                                          </p:val>
                                        </p:tav>
                                      </p:tavLst>
                                    </p:anim>
                                    <p:anim calcmode="lin" valueType="num">
                                      <p:cBhvr additive="base">
                                        <p:cTn id="173" dur="500"/>
                                        <p:tgtEl>
                                          <p:spTgt spid="13"/>
                                        </p:tgtEl>
                                        <p:attrNameLst>
                                          <p:attrName>ppt_y</p:attrName>
                                        </p:attrNameLst>
                                      </p:cBhvr>
                                      <p:tavLst>
                                        <p:tav tm="0">
                                          <p:val>
                                            <p:strVal val="ppt_y"/>
                                          </p:val>
                                        </p:tav>
                                        <p:tav tm="100000">
                                          <p:val>
                                            <p:strVal val="1+ppt_h/2"/>
                                          </p:val>
                                        </p:tav>
                                      </p:tavLst>
                                    </p:anim>
                                    <p:set>
                                      <p:cBhvr>
                                        <p:cTn id="174" dur="1" fill="hold">
                                          <p:stCondLst>
                                            <p:cond delay="499"/>
                                          </p:stCondLst>
                                        </p:cTn>
                                        <p:tgtEl>
                                          <p:spTgt spid="13"/>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14"/>
                                        </p:tgtEl>
                                        <p:attrNameLst>
                                          <p:attrName>ppt_x</p:attrName>
                                        </p:attrNameLst>
                                      </p:cBhvr>
                                      <p:tavLst>
                                        <p:tav tm="0">
                                          <p:val>
                                            <p:strVal val="ppt_x"/>
                                          </p:val>
                                        </p:tav>
                                        <p:tav tm="100000">
                                          <p:val>
                                            <p:strVal val="ppt_x"/>
                                          </p:val>
                                        </p:tav>
                                      </p:tavLst>
                                    </p:anim>
                                    <p:anim calcmode="lin" valueType="num">
                                      <p:cBhvr additive="base">
                                        <p:cTn id="177" dur="500"/>
                                        <p:tgtEl>
                                          <p:spTgt spid="14"/>
                                        </p:tgtEl>
                                        <p:attrNameLst>
                                          <p:attrName>ppt_y</p:attrName>
                                        </p:attrNameLst>
                                      </p:cBhvr>
                                      <p:tavLst>
                                        <p:tav tm="0">
                                          <p:val>
                                            <p:strVal val="ppt_y"/>
                                          </p:val>
                                        </p:tav>
                                        <p:tav tm="100000">
                                          <p:val>
                                            <p:strVal val="1+ppt_h/2"/>
                                          </p:val>
                                        </p:tav>
                                      </p:tavLst>
                                    </p:anim>
                                    <p:set>
                                      <p:cBhvr>
                                        <p:cTn id="178" dur="1" fill="hold">
                                          <p:stCondLst>
                                            <p:cond delay="499"/>
                                          </p:stCondLst>
                                        </p:cTn>
                                        <p:tgtEl>
                                          <p:spTgt spid="14"/>
                                        </p:tgtEl>
                                        <p:attrNameLst>
                                          <p:attrName>style.visibility</p:attrName>
                                        </p:attrNameLst>
                                      </p:cBhvr>
                                      <p:to>
                                        <p:strVal val="hidden"/>
                                      </p:to>
                                    </p:set>
                                  </p:childTnLst>
                                </p:cTn>
                              </p:par>
                              <p:par>
                                <p:cTn id="179" presetID="2" presetClass="exit" presetSubtype="4" fill="hold" nodeType="withEffect">
                                  <p:stCondLst>
                                    <p:cond delay="0"/>
                                  </p:stCondLst>
                                  <p:childTnLst>
                                    <p:anim calcmode="lin" valueType="num">
                                      <p:cBhvr additive="base">
                                        <p:cTn id="180" dur="500"/>
                                        <p:tgtEl>
                                          <p:spTgt spid="15"/>
                                        </p:tgtEl>
                                        <p:attrNameLst>
                                          <p:attrName>ppt_x</p:attrName>
                                        </p:attrNameLst>
                                      </p:cBhvr>
                                      <p:tavLst>
                                        <p:tav tm="0">
                                          <p:val>
                                            <p:strVal val="ppt_x"/>
                                          </p:val>
                                        </p:tav>
                                        <p:tav tm="100000">
                                          <p:val>
                                            <p:strVal val="ppt_x"/>
                                          </p:val>
                                        </p:tav>
                                      </p:tavLst>
                                    </p:anim>
                                    <p:anim calcmode="lin" valueType="num">
                                      <p:cBhvr additive="base">
                                        <p:cTn id="181" dur="500"/>
                                        <p:tgtEl>
                                          <p:spTgt spid="15"/>
                                        </p:tgtEl>
                                        <p:attrNameLst>
                                          <p:attrName>ppt_y</p:attrName>
                                        </p:attrNameLst>
                                      </p:cBhvr>
                                      <p:tavLst>
                                        <p:tav tm="0">
                                          <p:val>
                                            <p:strVal val="ppt_y"/>
                                          </p:val>
                                        </p:tav>
                                        <p:tav tm="100000">
                                          <p:val>
                                            <p:strVal val="1+ppt_h/2"/>
                                          </p:val>
                                        </p:tav>
                                      </p:tavLst>
                                    </p:anim>
                                    <p:set>
                                      <p:cBhvr>
                                        <p:cTn id="182" dur="1" fill="hold">
                                          <p:stCondLst>
                                            <p:cond delay="499"/>
                                          </p:stCondLst>
                                        </p:cTn>
                                        <p:tgtEl>
                                          <p:spTgt spid="15"/>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16"/>
                                        </p:tgtEl>
                                        <p:attrNameLst>
                                          <p:attrName>ppt_x</p:attrName>
                                        </p:attrNameLst>
                                      </p:cBhvr>
                                      <p:tavLst>
                                        <p:tav tm="0">
                                          <p:val>
                                            <p:strVal val="ppt_x"/>
                                          </p:val>
                                        </p:tav>
                                        <p:tav tm="100000">
                                          <p:val>
                                            <p:strVal val="ppt_x"/>
                                          </p:val>
                                        </p:tav>
                                      </p:tavLst>
                                    </p:anim>
                                    <p:anim calcmode="lin" valueType="num">
                                      <p:cBhvr additive="base">
                                        <p:cTn id="185" dur="500"/>
                                        <p:tgtEl>
                                          <p:spTgt spid="16"/>
                                        </p:tgtEl>
                                        <p:attrNameLst>
                                          <p:attrName>ppt_y</p:attrName>
                                        </p:attrNameLst>
                                      </p:cBhvr>
                                      <p:tavLst>
                                        <p:tav tm="0">
                                          <p:val>
                                            <p:strVal val="ppt_y"/>
                                          </p:val>
                                        </p:tav>
                                        <p:tav tm="100000">
                                          <p:val>
                                            <p:strVal val="1+ppt_h/2"/>
                                          </p:val>
                                        </p:tav>
                                      </p:tavLst>
                                    </p:anim>
                                    <p:set>
                                      <p:cBhvr>
                                        <p:cTn id="186" dur="1" fill="hold">
                                          <p:stCondLst>
                                            <p:cond delay="499"/>
                                          </p:stCondLst>
                                        </p:cTn>
                                        <p:tgtEl>
                                          <p:spTgt spid="16"/>
                                        </p:tgtEl>
                                        <p:attrNameLst>
                                          <p:attrName>style.visibility</p:attrName>
                                        </p:attrNameLst>
                                      </p:cBhvr>
                                      <p:to>
                                        <p:strVal val="hidden"/>
                                      </p:to>
                                    </p:set>
                                  </p:childTnLst>
                                </p:cTn>
                              </p:par>
                              <p:par>
                                <p:cTn id="187" presetID="2" presetClass="exit" presetSubtype="4" fill="hold" nodeType="withEffect">
                                  <p:stCondLst>
                                    <p:cond delay="0"/>
                                  </p:stCondLst>
                                  <p:childTnLst>
                                    <p:anim calcmode="lin" valueType="num">
                                      <p:cBhvr additive="base">
                                        <p:cTn id="188" dur="500"/>
                                        <p:tgtEl>
                                          <p:spTgt spid="18"/>
                                        </p:tgtEl>
                                        <p:attrNameLst>
                                          <p:attrName>ppt_x</p:attrName>
                                        </p:attrNameLst>
                                      </p:cBhvr>
                                      <p:tavLst>
                                        <p:tav tm="0">
                                          <p:val>
                                            <p:strVal val="ppt_x"/>
                                          </p:val>
                                        </p:tav>
                                        <p:tav tm="100000">
                                          <p:val>
                                            <p:strVal val="ppt_x"/>
                                          </p:val>
                                        </p:tav>
                                      </p:tavLst>
                                    </p:anim>
                                    <p:anim calcmode="lin" valueType="num">
                                      <p:cBhvr additive="base">
                                        <p:cTn id="189" dur="500"/>
                                        <p:tgtEl>
                                          <p:spTgt spid="18"/>
                                        </p:tgtEl>
                                        <p:attrNameLst>
                                          <p:attrName>ppt_y</p:attrName>
                                        </p:attrNameLst>
                                      </p:cBhvr>
                                      <p:tavLst>
                                        <p:tav tm="0">
                                          <p:val>
                                            <p:strVal val="ppt_y"/>
                                          </p:val>
                                        </p:tav>
                                        <p:tav tm="100000">
                                          <p:val>
                                            <p:strVal val="1+ppt_h/2"/>
                                          </p:val>
                                        </p:tav>
                                      </p:tavLst>
                                    </p:anim>
                                    <p:set>
                                      <p:cBhvr>
                                        <p:cTn id="190" dur="1" fill="hold">
                                          <p:stCondLst>
                                            <p:cond delay="499"/>
                                          </p:stCondLst>
                                        </p:cTn>
                                        <p:tgtEl>
                                          <p:spTgt spid="18"/>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21"/>
                                        </p:tgtEl>
                                        <p:attrNameLst>
                                          <p:attrName>ppt_x</p:attrName>
                                        </p:attrNameLst>
                                      </p:cBhvr>
                                      <p:tavLst>
                                        <p:tav tm="0">
                                          <p:val>
                                            <p:strVal val="ppt_x"/>
                                          </p:val>
                                        </p:tav>
                                        <p:tav tm="100000">
                                          <p:val>
                                            <p:strVal val="ppt_x"/>
                                          </p:val>
                                        </p:tav>
                                      </p:tavLst>
                                    </p:anim>
                                    <p:anim calcmode="lin" valueType="num">
                                      <p:cBhvr additive="base">
                                        <p:cTn id="193" dur="500"/>
                                        <p:tgtEl>
                                          <p:spTgt spid="21"/>
                                        </p:tgtEl>
                                        <p:attrNameLst>
                                          <p:attrName>ppt_y</p:attrName>
                                        </p:attrNameLst>
                                      </p:cBhvr>
                                      <p:tavLst>
                                        <p:tav tm="0">
                                          <p:val>
                                            <p:strVal val="ppt_y"/>
                                          </p:val>
                                        </p:tav>
                                        <p:tav tm="100000">
                                          <p:val>
                                            <p:strVal val="1+ppt_h/2"/>
                                          </p:val>
                                        </p:tav>
                                      </p:tavLst>
                                    </p:anim>
                                    <p:set>
                                      <p:cBhvr>
                                        <p:cTn id="194" dur="1" fill="hold">
                                          <p:stCondLst>
                                            <p:cond delay="499"/>
                                          </p:stCondLst>
                                        </p:cTn>
                                        <p:tgtEl>
                                          <p:spTgt spid="21"/>
                                        </p:tgtEl>
                                        <p:attrNameLst>
                                          <p:attrName>style.visibility</p:attrName>
                                        </p:attrNameLst>
                                      </p:cBhvr>
                                      <p:to>
                                        <p:strVal val="hidden"/>
                                      </p:to>
                                    </p:set>
                                  </p:childTnLst>
                                </p:cTn>
                              </p:par>
                              <p:par>
                                <p:cTn id="195" presetID="2" presetClass="exit" presetSubtype="4" fill="hold" grpId="1" nodeType="withEffect">
                                  <p:stCondLst>
                                    <p:cond delay="0"/>
                                  </p:stCondLst>
                                  <p:childTnLst>
                                    <p:anim calcmode="lin" valueType="num">
                                      <p:cBhvr additive="base">
                                        <p:cTn id="196" dur="500"/>
                                        <p:tgtEl>
                                          <p:spTgt spid="25"/>
                                        </p:tgtEl>
                                        <p:attrNameLst>
                                          <p:attrName>ppt_x</p:attrName>
                                        </p:attrNameLst>
                                      </p:cBhvr>
                                      <p:tavLst>
                                        <p:tav tm="0">
                                          <p:val>
                                            <p:strVal val="ppt_x"/>
                                          </p:val>
                                        </p:tav>
                                        <p:tav tm="100000">
                                          <p:val>
                                            <p:strVal val="ppt_x"/>
                                          </p:val>
                                        </p:tav>
                                      </p:tavLst>
                                    </p:anim>
                                    <p:anim calcmode="lin" valueType="num">
                                      <p:cBhvr additive="base">
                                        <p:cTn id="197" dur="500"/>
                                        <p:tgtEl>
                                          <p:spTgt spid="25"/>
                                        </p:tgtEl>
                                        <p:attrNameLst>
                                          <p:attrName>ppt_y</p:attrName>
                                        </p:attrNameLst>
                                      </p:cBhvr>
                                      <p:tavLst>
                                        <p:tav tm="0">
                                          <p:val>
                                            <p:strVal val="ppt_y"/>
                                          </p:val>
                                        </p:tav>
                                        <p:tav tm="100000">
                                          <p:val>
                                            <p:strVal val="1+ppt_h/2"/>
                                          </p:val>
                                        </p:tav>
                                      </p:tavLst>
                                    </p:anim>
                                    <p:set>
                                      <p:cBhvr>
                                        <p:cTn id="198" dur="1" fill="hold">
                                          <p:stCondLst>
                                            <p:cond delay="499"/>
                                          </p:stCondLst>
                                        </p:cTn>
                                        <p:tgtEl>
                                          <p:spTgt spid="25"/>
                                        </p:tgtEl>
                                        <p:attrNameLst>
                                          <p:attrName>style.visibility</p:attrName>
                                        </p:attrNameLst>
                                      </p:cBhvr>
                                      <p:to>
                                        <p:strVal val="hidden"/>
                                      </p:to>
                                    </p:set>
                                  </p:childTnLst>
                                </p:cTn>
                              </p:par>
                              <p:par>
                                <p:cTn id="199" presetID="2" presetClass="exit" presetSubtype="4" fill="hold" grpId="1" nodeType="withEffect">
                                  <p:stCondLst>
                                    <p:cond delay="0"/>
                                  </p:stCondLst>
                                  <p:childTnLst>
                                    <p:anim calcmode="lin" valueType="num">
                                      <p:cBhvr additive="base">
                                        <p:cTn id="200" dur="500"/>
                                        <p:tgtEl>
                                          <p:spTgt spid="26"/>
                                        </p:tgtEl>
                                        <p:attrNameLst>
                                          <p:attrName>ppt_x</p:attrName>
                                        </p:attrNameLst>
                                      </p:cBhvr>
                                      <p:tavLst>
                                        <p:tav tm="0">
                                          <p:val>
                                            <p:strVal val="ppt_x"/>
                                          </p:val>
                                        </p:tav>
                                        <p:tav tm="100000">
                                          <p:val>
                                            <p:strVal val="ppt_x"/>
                                          </p:val>
                                        </p:tav>
                                      </p:tavLst>
                                    </p:anim>
                                    <p:anim calcmode="lin" valueType="num">
                                      <p:cBhvr additive="base">
                                        <p:cTn id="201" dur="500"/>
                                        <p:tgtEl>
                                          <p:spTgt spid="26"/>
                                        </p:tgtEl>
                                        <p:attrNameLst>
                                          <p:attrName>ppt_y</p:attrName>
                                        </p:attrNameLst>
                                      </p:cBhvr>
                                      <p:tavLst>
                                        <p:tav tm="0">
                                          <p:val>
                                            <p:strVal val="ppt_y"/>
                                          </p:val>
                                        </p:tav>
                                        <p:tav tm="100000">
                                          <p:val>
                                            <p:strVal val="1+ppt_h/2"/>
                                          </p:val>
                                        </p:tav>
                                      </p:tavLst>
                                    </p:anim>
                                    <p:set>
                                      <p:cBhvr>
                                        <p:cTn id="202" dur="1" fill="hold">
                                          <p:stCondLst>
                                            <p:cond delay="499"/>
                                          </p:stCondLst>
                                        </p:cTn>
                                        <p:tgtEl>
                                          <p:spTgt spid="26"/>
                                        </p:tgtEl>
                                        <p:attrNameLst>
                                          <p:attrName>style.visibility</p:attrName>
                                        </p:attrNameLst>
                                      </p:cBhvr>
                                      <p:to>
                                        <p:strVal val="hidden"/>
                                      </p:to>
                                    </p:set>
                                  </p:childTnLst>
                                </p:cTn>
                              </p:par>
                              <p:par>
                                <p:cTn id="203" presetID="2" presetClass="exit" presetSubtype="4" fill="hold" grpId="1" nodeType="withEffect">
                                  <p:stCondLst>
                                    <p:cond delay="0"/>
                                  </p:stCondLst>
                                  <p:childTnLst>
                                    <p:anim calcmode="lin" valueType="num">
                                      <p:cBhvr additive="base">
                                        <p:cTn id="204" dur="500"/>
                                        <p:tgtEl>
                                          <p:spTgt spid="27"/>
                                        </p:tgtEl>
                                        <p:attrNameLst>
                                          <p:attrName>ppt_x</p:attrName>
                                        </p:attrNameLst>
                                      </p:cBhvr>
                                      <p:tavLst>
                                        <p:tav tm="0">
                                          <p:val>
                                            <p:strVal val="ppt_x"/>
                                          </p:val>
                                        </p:tav>
                                        <p:tav tm="100000">
                                          <p:val>
                                            <p:strVal val="ppt_x"/>
                                          </p:val>
                                        </p:tav>
                                      </p:tavLst>
                                    </p:anim>
                                    <p:anim calcmode="lin" valueType="num">
                                      <p:cBhvr additive="base">
                                        <p:cTn id="205" dur="500"/>
                                        <p:tgtEl>
                                          <p:spTgt spid="27"/>
                                        </p:tgtEl>
                                        <p:attrNameLst>
                                          <p:attrName>ppt_y</p:attrName>
                                        </p:attrNameLst>
                                      </p:cBhvr>
                                      <p:tavLst>
                                        <p:tav tm="0">
                                          <p:val>
                                            <p:strVal val="ppt_y"/>
                                          </p:val>
                                        </p:tav>
                                        <p:tav tm="100000">
                                          <p:val>
                                            <p:strVal val="1+ppt_h/2"/>
                                          </p:val>
                                        </p:tav>
                                      </p:tavLst>
                                    </p:anim>
                                    <p:set>
                                      <p:cBhvr>
                                        <p:cTn id="206" dur="1" fill="hold">
                                          <p:stCondLst>
                                            <p:cond delay="499"/>
                                          </p:stCondLst>
                                        </p:cTn>
                                        <p:tgtEl>
                                          <p:spTgt spid="27"/>
                                        </p:tgtEl>
                                        <p:attrNameLst>
                                          <p:attrName>style.visibility</p:attrName>
                                        </p:attrNameLst>
                                      </p:cBhvr>
                                      <p:to>
                                        <p:strVal val="hidden"/>
                                      </p:to>
                                    </p:set>
                                  </p:childTnLst>
                                </p:cTn>
                              </p:par>
                              <p:par>
                                <p:cTn id="207" presetID="2" presetClass="exit" presetSubtype="4" fill="hold" grpId="1" nodeType="withEffect">
                                  <p:stCondLst>
                                    <p:cond delay="0"/>
                                  </p:stCondLst>
                                  <p:childTnLst>
                                    <p:anim calcmode="lin" valueType="num">
                                      <p:cBhvr additive="base">
                                        <p:cTn id="208" dur="500"/>
                                        <p:tgtEl>
                                          <p:spTgt spid="40"/>
                                        </p:tgtEl>
                                        <p:attrNameLst>
                                          <p:attrName>ppt_x</p:attrName>
                                        </p:attrNameLst>
                                      </p:cBhvr>
                                      <p:tavLst>
                                        <p:tav tm="0">
                                          <p:val>
                                            <p:strVal val="ppt_x"/>
                                          </p:val>
                                        </p:tav>
                                        <p:tav tm="100000">
                                          <p:val>
                                            <p:strVal val="ppt_x"/>
                                          </p:val>
                                        </p:tav>
                                      </p:tavLst>
                                    </p:anim>
                                    <p:anim calcmode="lin" valueType="num">
                                      <p:cBhvr additive="base">
                                        <p:cTn id="209" dur="500"/>
                                        <p:tgtEl>
                                          <p:spTgt spid="40"/>
                                        </p:tgtEl>
                                        <p:attrNameLst>
                                          <p:attrName>ppt_y</p:attrName>
                                        </p:attrNameLst>
                                      </p:cBhvr>
                                      <p:tavLst>
                                        <p:tav tm="0">
                                          <p:val>
                                            <p:strVal val="ppt_y"/>
                                          </p:val>
                                        </p:tav>
                                        <p:tav tm="100000">
                                          <p:val>
                                            <p:strVal val="1+ppt_h/2"/>
                                          </p:val>
                                        </p:tav>
                                      </p:tavLst>
                                    </p:anim>
                                    <p:set>
                                      <p:cBhvr>
                                        <p:cTn id="210" dur="1" fill="hold">
                                          <p:stCondLst>
                                            <p:cond delay="499"/>
                                          </p:stCondLst>
                                        </p:cTn>
                                        <p:tgtEl>
                                          <p:spTgt spid="40"/>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41"/>
                                        </p:tgtEl>
                                        <p:attrNameLst>
                                          <p:attrName>ppt_x</p:attrName>
                                        </p:attrNameLst>
                                      </p:cBhvr>
                                      <p:tavLst>
                                        <p:tav tm="0">
                                          <p:val>
                                            <p:strVal val="ppt_x"/>
                                          </p:val>
                                        </p:tav>
                                        <p:tav tm="100000">
                                          <p:val>
                                            <p:strVal val="ppt_x"/>
                                          </p:val>
                                        </p:tav>
                                      </p:tavLst>
                                    </p:anim>
                                    <p:anim calcmode="lin" valueType="num">
                                      <p:cBhvr additive="base">
                                        <p:cTn id="213" dur="500"/>
                                        <p:tgtEl>
                                          <p:spTgt spid="41"/>
                                        </p:tgtEl>
                                        <p:attrNameLst>
                                          <p:attrName>ppt_y</p:attrName>
                                        </p:attrNameLst>
                                      </p:cBhvr>
                                      <p:tavLst>
                                        <p:tav tm="0">
                                          <p:val>
                                            <p:strVal val="ppt_y"/>
                                          </p:val>
                                        </p:tav>
                                        <p:tav tm="100000">
                                          <p:val>
                                            <p:strVal val="1+ppt_h/2"/>
                                          </p:val>
                                        </p:tav>
                                      </p:tavLst>
                                    </p:anim>
                                    <p:set>
                                      <p:cBhvr>
                                        <p:cTn id="214" dur="1" fill="hold">
                                          <p:stCondLst>
                                            <p:cond delay="499"/>
                                          </p:stCondLst>
                                        </p:cTn>
                                        <p:tgtEl>
                                          <p:spTgt spid="41"/>
                                        </p:tgtEl>
                                        <p:attrNameLst>
                                          <p:attrName>style.visibility</p:attrName>
                                        </p:attrNameLst>
                                      </p:cBhvr>
                                      <p:to>
                                        <p:strVal val="hidden"/>
                                      </p:to>
                                    </p:set>
                                  </p:childTnLst>
                                </p:cTn>
                              </p:par>
                              <p:par>
                                <p:cTn id="215" presetID="2" presetClass="exit" presetSubtype="4" fill="hold" grpId="1" nodeType="withEffect">
                                  <p:stCondLst>
                                    <p:cond delay="0"/>
                                  </p:stCondLst>
                                  <p:childTnLst>
                                    <p:anim calcmode="lin" valueType="num">
                                      <p:cBhvr additive="base">
                                        <p:cTn id="216" dur="500"/>
                                        <p:tgtEl>
                                          <p:spTgt spid="45"/>
                                        </p:tgtEl>
                                        <p:attrNameLst>
                                          <p:attrName>ppt_x</p:attrName>
                                        </p:attrNameLst>
                                      </p:cBhvr>
                                      <p:tavLst>
                                        <p:tav tm="0">
                                          <p:val>
                                            <p:strVal val="ppt_x"/>
                                          </p:val>
                                        </p:tav>
                                        <p:tav tm="100000">
                                          <p:val>
                                            <p:strVal val="ppt_x"/>
                                          </p:val>
                                        </p:tav>
                                      </p:tavLst>
                                    </p:anim>
                                    <p:anim calcmode="lin" valueType="num">
                                      <p:cBhvr additive="base">
                                        <p:cTn id="217" dur="500"/>
                                        <p:tgtEl>
                                          <p:spTgt spid="45"/>
                                        </p:tgtEl>
                                        <p:attrNameLst>
                                          <p:attrName>ppt_y</p:attrName>
                                        </p:attrNameLst>
                                      </p:cBhvr>
                                      <p:tavLst>
                                        <p:tav tm="0">
                                          <p:val>
                                            <p:strVal val="ppt_y"/>
                                          </p:val>
                                        </p:tav>
                                        <p:tav tm="100000">
                                          <p:val>
                                            <p:strVal val="1+ppt_h/2"/>
                                          </p:val>
                                        </p:tav>
                                      </p:tavLst>
                                    </p:anim>
                                    <p:set>
                                      <p:cBhvr>
                                        <p:cTn id="218" dur="1" fill="hold">
                                          <p:stCondLst>
                                            <p:cond delay="499"/>
                                          </p:stCondLst>
                                        </p:cTn>
                                        <p:tgtEl>
                                          <p:spTgt spid="45"/>
                                        </p:tgtEl>
                                        <p:attrNameLst>
                                          <p:attrName>style.visibility</p:attrName>
                                        </p:attrNameLst>
                                      </p:cBhvr>
                                      <p:to>
                                        <p:strVal val="hidden"/>
                                      </p:to>
                                    </p:set>
                                  </p:childTnLst>
                                </p:cTn>
                              </p:par>
                              <p:par>
                                <p:cTn id="219" presetID="2" presetClass="exit" presetSubtype="4" fill="hold" nodeType="withEffect">
                                  <p:stCondLst>
                                    <p:cond delay="0"/>
                                  </p:stCondLst>
                                  <p:childTnLst>
                                    <p:anim calcmode="lin" valueType="num">
                                      <p:cBhvr additive="base">
                                        <p:cTn id="220" dur="500"/>
                                        <p:tgtEl>
                                          <p:spTgt spid="47"/>
                                        </p:tgtEl>
                                        <p:attrNameLst>
                                          <p:attrName>ppt_x</p:attrName>
                                        </p:attrNameLst>
                                      </p:cBhvr>
                                      <p:tavLst>
                                        <p:tav tm="0">
                                          <p:val>
                                            <p:strVal val="ppt_x"/>
                                          </p:val>
                                        </p:tav>
                                        <p:tav tm="100000">
                                          <p:val>
                                            <p:strVal val="ppt_x"/>
                                          </p:val>
                                        </p:tav>
                                      </p:tavLst>
                                    </p:anim>
                                    <p:anim calcmode="lin" valueType="num">
                                      <p:cBhvr additive="base">
                                        <p:cTn id="221" dur="500"/>
                                        <p:tgtEl>
                                          <p:spTgt spid="47"/>
                                        </p:tgtEl>
                                        <p:attrNameLst>
                                          <p:attrName>ppt_y</p:attrName>
                                        </p:attrNameLst>
                                      </p:cBhvr>
                                      <p:tavLst>
                                        <p:tav tm="0">
                                          <p:val>
                                            <p:strVal val="ppt_y"/>
                                          </p:val>
                                        </p:tav>
                                        <p:tav tm="100000">
                                          <p:val>
                                            <p:strVal val="1+ppt_h/2"/>
                                          </p:val>
                                        </p:tav>
                                      </p:tavLst>
                                    </p:anim>
                                    <p:set>
                                      <p:cBhvr>
                                        <p:cTn id="222" dur="1" fill="hold">
                                          <p:stCondLst>
                                            <p:cond delay="499"/>
                                          </p:stCondLst>
                                        </p:cTn>
                                        <p:tgtEl>
                                          <p:spTgt spid="47"/>
                                        </p:tgtEl>
                                        <p:attrNameLst>
                                          <p:attrName>style.visibility</p:attrName>
                                        </p:attrNameLst>
                                      </p:cBhvr>
                                      <p:to>
                                        <p:strVal val="hidden"/>
                                      </p:to>
                                    </p:set>
                                  </p:childTnLst>
                                </p:cTn>
                              </p:par>
                              <p:par>
                                <p:cTn id="223" presetID="2" presetClass="exit" presetSubtype="4" fill="hold" grpId="1" nodeType="withEffect">
                                  <p:stCondLst>
                                    <p:cond delay="0"/>
                                  </p:stCondLst>
                                  <p:childTnLst>
                                    <p:anim calcmode="lin" valueType="num">
                                      <p:cBhvr additive="base">
                                        <p:cTn id="224" dur="500"/>
                                        <p:tgtEl>
                                          <p:spTgt spid="48"/>
                                        </p:tgtEl>
                                        <p:attrNameLst>
                                          <p:attrName>ppt_x</p:attrName>
                                        </p:attrNameLst>
                                      </p:cBhvr>
                                      <p:tavLst>
                                        <p:tav tm="0">
                                          <p:val>
                                            <p:strVal val="ppt_x"/>
                                          </p:val>
                                        </p:tav>
                                        <p:tav tm="100000">
                                          <p:val>
                                            <p:strVal val="ppt_x"/>
                                          </p:val>
                                        </p:tav>
                                      </p:tavLst>
                                    </p:anim>
                                    <p:anim calcmode="lin" valueType="num">
                                      <p:cBhvr additive="base">
                                        <p:cTn id="225" dur="500"/>
                                        <p:tgtEl>
                                          <p:spTgt spid="48"/>
                                        </p:tgtEl>
                                        <p:attrNameLst>
                                          <p:attrName>ppt_y</p:attrName>
                                        </p:attrNameLst>
                                      </p:cBhvr>
                                      <p:tavLst>
                                        <p:tav tm="0">
                                          <p:val>
                                            <p:strVal val="ppt_y"/>
                                          </p:val>
                                        </p:tav>
                                        <p:tav tm="100000">
                                          <p:val>
                                            <p:strVal val="1+ppt_h/2"/>
                                          </p:val>
                                        </p:tav>
                                      </p:tavLst>
                                    </p:anim>
                                    <p:set>
                                      <p:cBhvr>
                                        <p:cTn id="226" dur="1" fill="hold">
                                          <p:stCondLst>
                                            <p:cond delay="499"/>
                                          </p:stCondLst>
                                        </p:cTn>
                                        <p:tgtEl>
                                          <p:spTgt spid="48"/>
                                        </p:tgtEl>
                                        <p:attrNameLst>
                                          <p:attrName>style.visibility</p:attrName>
                                        </p:attrNameLst>
                                      </p:cBhvr>
                                      <p:to>
                                        <p:strVal val="hidden"/>
                                      </p:to>
                                    </p:set>
                                  </p:childTnLst>
                                </p:cTn>
                              </p:par>
                              <p:par>
                                <p:cTn id="227" presetID="1" presetClass="exit" presetSubtype="0" fill="hold" grpId="0" nodeType="withEffect">
                                  <p:stCondLst>
                                    <p:cond delay="0"/>
                                  </p:stCondLst>
                                  <p:childTnLst>
                                    <p:set>
                                      <p:cBhvr>
                                        <p:cTn id="228" dur="1" fill="hold">
                                          <p:stCondLst>
                                            <p:cond delay="0"/>
                                          </p:stCondLst>
                                        </p:cTn>
                                        <p:tgtEl>
                                          <p:spTgt spid="30"/>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4"/>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nodeType="clickEffect">
                                  <p:stCondLst>
                                    <p:cond delay="0"/>
                                  </p:stCondLst>
                                  <p:childTnLst>
                                    <p:set>
                                      <p:cBhvr>
                                        <p:cTn id="236" dur="1" fill="hold">
                                          <p:stCondLst>
                                            <p:cond delay="0"/>
                                          </p:stCondLst>
                                        </p:cTn>
                                        <p:tgtEl>
                                          <p:spTgt spid="3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37"/>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3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3" grpId="0" animBg="1"/>
      <p:bldP spid="52" grpId="0" animBg="1"/>
      <p:bldP spid="51" grpId="0" animBg="1"/>
      <p:bldP spid="6" grpId="0" animBg="1"/>
      <p:bldP spid="6" grpId="1" animBg="1"/>
      <p:bldP spid="6" grpId="2" animBg="1"/>
      <p:bldP spid="7" grpId="0" build="allAtOnce" animBg="1"/>
      <p:bldP spid="7" grpId="1" build="allAtOnce" animBg="1"/>
      <p:bldP spid="8" grpId="0" build="p" animBg="1"/>
      <p:bldP spid="8" grpId="1" build="allAtOnce" animBg="1"/>
      <p:bldP spid="9" grpId="0" build="allAtOnce" animBg="1"/>
      <p:bldP spid="9" grpId="1" build="allAtOnce" animBg="1"/>
      <p:bldP spid="14" grpId="0" animBg="1"/>
      <p:bldP spid="14" grpId="1" animBg="1"/>
      <p:bldP spid="25" grpId="0" animBg="1"/>
      <p:bldP spid="25" grpId="1" animBg="1"/>
      <p:bldP spid="26" grpId="0" animBg="1"/>
      <p:bldP spid="26" grpId="1" animBg="1"/>
      <p:bldP spid="27" grpId="0" animBg="1"/>
      <p:bldP spid="27" grpId="1" animBg="1"/>
      <p:bldP spid="40" grpId="0" animBg="1"/>
      <p:bldP spid="40" grpId="1" animBg="1"/>
      <p:bldP spid="45" grpId="0" animBg="1"/>
      <p:bldP spid="45" grpId="1" animBg="1"/>
      <p:bldP spid="48" grpId="0" animBg="1"/>
      <p:bldP spid="48" grpId="1" animBg="1"/>
      <p:bldP spid="30"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36706" y="2941454"/>
            <a:ext cx="3454400" cy="111674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47" b="1" dirty="0"/>
              <a:t>GSTR-1A</a:t>
            </a:r>
          </a:p>
        </p:txBody>
      </p:sp>
      <p:sp>
        <p:nvSpPr>
          <p:cNvPr id="14" name="Oval 13"/>
          <p:cNvSpPr/>
          <p:nvPr/>
        </p:nvSpPr>
        <p:spPr>
          <a:xfrm>
            <a:off x="4684777" y="2939714"/>
            <a:ext cx="2955952" cy="111674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US" sz="1847" b="1" dirty="0"/>
              <a:t>GSTR-3B</a:t>
            </a:r>
          </a:p>
        </p:txBody>
      </p:sp>
      <p:sp>
        <p:nvSpPr>
          <p:cNvPr id="2" name="Title 1"/>
          <p:cNvSpPr>
            <a:spLocks noGrp="1"/>
          </p:cNvSpPr>
          <p:nvPr>
            <p:ph type="title"/>
          </p:nvPr>
        </p:nvSpPr>
        <p:spPr/>
        <p:txBody>
          <a:bodyPr>
            <a:normAutofit fontScale="90000"/>
          </a:bodyPr>
          <a:lstStyle/>
          <a:p>
            <a:r>
              <a:rPr lang="en-IN" dirty="0"/>
              <a:t>Flow of returns – With IMS</a:t>
            </a:r>
          </a:p>
        </p:txBody>
      </p:sp>
      <p:sp>
        <p:nvSpPr>
          <p:cNvPr id="6" name="Oval 5"/>
          <p:cNvSpPr/>
          <p:nvPr/>
        </p:nvSpPr>
        <p:spPr>
          <a:xfrm>
            <a:off x="4684777" y="1266812"/>
            <a:ext cx="2955953" cy="104695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GSTR-1</a:t>
            </a:r>
          </a:p>
        </p:txBody>
      </p:sp>
      <p:sp>
        <p:nvSpPr>
          <p:cNvPr id="7" name="Oval 6"/>
          <p:cNvSpPr/>
          <p:nvPr/>
        </p:nvSpPr>
        <p:spPr>
          <a:xfrm>
            <a:off x="4684778" y="4872492"/>
            <a:ext cx="2955952" cy="94324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47" b="1" dirty="0"/>
              <a:t>GSTR-2B</a:t>
            </a:r>
          </a:p>
        </p:txBody>
      </p:sp>
      <p:sp>
        <p:nvSpPr>
          <p:cNvPr id="8" name="Oval 7"/>
          <p:cNvSpPr/>
          <p:nvPr/>
        </p:nvSpPr>
        <p:spPr>
          <a:xfrm>
            <a:off x="8534400" y="2941935"/>
            <a:ext cx="3149600" cy="111674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IN" sz="2000" b="1" dirty="0"/>
              <a:t>Invoice Management System (IMS)</a:t>
            </a:r>
            <a:endParaRPr lang="en-GB" sz="2000" b="1" dirty="0"/>
          </a:p>
        </p:txBody>
      </p:sp>
      <p:cxnSp>
        <p:nvCxnSpPr>
          <p:cNvPr id="10" name="Straight Arrow Connector 9"/>
          <p:cNvCxnSpPr>
            <a:stCxn id="26" idx="4"/>
            <a:endCxn id="8" idx="0"/>
          </p:cNvCxnSpPr>
          <p:nvPr/>
        </p:nvCxnSpPr>
        <p:spPr>
          <a:xfrm rot="5400000">
            <a:off x="9969820" y="2243754"/>
            <a:ext cx="837562" cy="5588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cxnSpLocks/>
            <a:stCxn id="8" idx="4"/>
            <a:endCxn id="7" idx="6"/>
          </p:cNvCxnSpPr>
          <p:nvPr/>
        </p:nvCxnSpPr>
        <p:spPr>
          <a:xfrm flipH="1">
            <a:off x="7640730" y="4058684"/>
            <a:ext cx="2468470" cy="1285432"/>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cxnSpLocks/>
            <a:stCxn id="9" idx="0"/>
            <a:endCxn id="6" idx="2"/>
          </p:cNvCxnSpPr>
          <p:nvPr/>
        </p:nvCxnSpPr>
        <p:spPr>
          <a:xfrm flipV="1">
            <a:off x="2063906" y="1790289"/>
            <a:ext cx="2620871" cy="115116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cxnSpLocks/>
            <a:stCxn id="6" idx="4"/>
            <a:endCxn id="14" idx="0"/>
          </p:cNvCxnSpPr>
          <p:nvPr/>
        </p:nvCxnSpPr>
        <p:spPr>
          <a:xfrm flipH="1">
            <a:off x="6162753" y="2313765"/>
            <a:ext cx="1" cy="625949"/>
          </a:xfrm>
          <a:prstGeom prst="straightConnector1">
            <a:avLst/>
          </a:prstGeom>
          <a:ln>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cxnSpLocks/>
            <a:stCxn id="7" idx="0"/>
            <a:endCxn id="14" idx="4"/>
          </p:cNvCxnSpPr>
          <p:nvPr/>
        </p:nvCxnSpPr>
        <p:spPr>
          <a:xfrm flipH="1" flipV="1">
            <a:off x="6162753" y="4056463"/>
            <a:ext cx="1" cy="816029"/>
          </a:xfrm>
          <a:prstGeom prst="straightConnector1">
            <a:avLst/>
          </a:prstGeom>
          <a:ln>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25" idx="4"/>
            <a:endCxn id="8" idx="0"/>
          </p:cNvCxnSpPr>
          <p:nvPr/>
        </p:nvCxnSpPr>
        <p:spPr>
          <a:xfrm rot="16200000" flipH="1">
            <a:off x="9306325" y="2139059"/>
            <a:ext cx="1046952" cy="5588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27" idx="4"/>
            <a:endCxn id="8" idx="0"/>
          </p:cNvCxnSpPr>
          <p:nvPr/>
        </p:nvCxnSpPr>
        <p:spPr>
          <a:xfrm rot="5400000">
            <a:off x="10601512" y="1961046"/>
            <a:ext cx="488578" cy="14732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Oval 24"/>
          <p:cNvSpPr/>
          <p:nvPr/>
        </p:nvSpPr>
        <p:spPr>
          <a:xfrm>
            <a:off x="9144000" y="1406405"/>
            <a:ext cx="812800" cy="48857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X</a:t>
            </a:r>
          </a:p>
        </p:txBody>
      </p:sp>
      <p:sp>
        <p:nvSpPr>
          <p:cNvPr id="26" name="Oval 25"/>
          <p:cNvSpPr/>
          <p:nvPr/>
        </p:nvSpPr>
        <p:spPr>
          <a:xfrm>
            <a:off x="10261600" y="1615795"/>
            <a:ext cx="812800" cy="48857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Y</a:t>
            </a:r>
          </a:p>
        </p:txBody>
      </p:sp>
      <p:sp>
        <p:nvSpPr>
          <p:cNvPr id="27" name="Oval 26"/>
          <p:cNvSpPr/>
          <p:nvPr/>
        </p:nvSpPr>
        <p:spPr>
          <a:xfrm>
            <a:off x="11176001" y="1964779"/>
            <a:ext cx="812800" cy="48857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47" b="1" dirty="0"/>
              <a:t>Z</a:t>
            </a:r>
          </a:p>
        </p:txBody>
      </p:sp>
      <p:cxnSp>
        <p:nvCxnSpPr>
          <p:cNvPr id="47" name="Straight Arrow Connector 46"/>
          <p:cNvCxnSpPr>
            <a:cxnSpLocks/>
            <a:stCxn id="48" idx="0"/>
            <a:endCxn id="14" idx="3"/>
          </p:cNvCxnSpPr>
          <p:nvPr/>
        </p:nvCxnSpPr>
        <p:spPr>
          <a:xfrm flipV="1">
            <a:off x="1980667" y="3892919"/>
            <a:ext cx="3136999" cy="979572"/>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8" name="Oval 47"/>
          <p:cNvSpPr/>
          <p:nvPr/>
        </p:nvSpPr>
        <p:spPr>
          <a:xfrm>
            <a:off x="780969" y="4872491"/>
            <a:ext cx="2399395" cy="943247"/>
          </a:xfrm>
          <a:prstGeom prst="ellipse">
            <a:avLst/>
          </a:prstGeom>
          <a:solidFill>
            <a:srgbClr val="A590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47" b="1" dirty="0"/>
              <a:t>CNs rejected in prev. month’s IMS</a:t>
            </a:r>
          </a:p>
        </p:txBody>
      </p:sp>
      <p:sp>
        <p:nvSpPr>
          <p:cNvPr id="5" name="Oval 4">
            <a:extLst>
              <a:ext uri="{FF2B5EF4-FFF2-40B4-BE49-F238E27FC236}">
                <a16:creationId xmlns:a16="http://schemas.microsoft.com/office/drawing/2014/main" id="{AABA146D-418E-E934-1302-34C8CFB7BC27}"/>
              </a:ext>
            </a:extLst>
          </p:cNvPr>
          <p:cNvSpPr/>
          <p:nvPr/>
        </p:nvSpPr>
        <p:spPr>
          <a:xfrm>
            <a:off x="8291331" y="4244393"/>
            <a:ext cx="549706" cy="469402"/>
          </a:xfrm>
          <a:prstGeom prst="ellipse">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A</a:t>
            </a:r>
            <a:endParaRPr lang="en-IN" sz="2400" b="1" dirty="0"/>
          </a:p>
        </p:txBody>
      </p:sp>
      <p:sp>
        <p:nvSpPr>
          <p:cNvPr id="17" name="TextBox 16">
            <a:extLst>
              <a:ext uri="{FF2B5EF4-FFF2-40B4-BE49-F238E27FC236}">
                <a16:creationId xmlns:a16="http://schemas.microsoft.com/office/drawing/2014/main" id="{6BF2E308-4B03-8862-E923-AC27181C22A5}"/>
              </a:ext>
            </a:extLst>
          </p:cNvPr>
          <p:cNvSpPr txBox="1"/>
          <p:nvPr/>
        </p:nvSpPr>
        <p:spPr>
          <a:xfrm>
            <a:off x="8876122" y="4272965"/>
            <a:ext cx="1696825"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IN" b="1" dirty="0">
                <a:solidFill>
                  <a:schemeClr val="bg1"/>
                </a:solidFill>
              </a:rPr>
              <a:t>Accept</a:t>
            </a:r>
          </a:p>
        </p:txBody>
      </p:sp>
      <p:sp>
        <p:nvSpPr>
          <p:cNvPr id="30" name="Oval 29">
            <a:extLst>
              <a:ext uri="{FF2B5EF4-FFF2-40B4-BE49-F238E27FC236}">
                <a16:creationId xmlns:a16="http://schemas.microsoft.com/office/drawing/2014/main" id="{AFB939FA-BD11-6842-D65A-2CF1761294F3}"/>
              </a:ext>
            </a:extLst>
          </p:cNvPr>
          <p:cNvSpPr/>
          <p:nvPr/>
        </p:nvSpPr>
        <p:spPr>
          <a:xfrm>
            <a:off x="8299322" y="4795365"/>
            <a:ext cx="541715" cy="469402"/>
          </a:xfrm>
          <a:prstGeom prst="ellipse">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R</a:t>
            </a:r>
            <a:endParaRPr lang="en-IN" sz="2400" b="1" dirty="0"/>
          </a:p>
        </p:txBody>
      </p:sp>
      <p:sp>
        <p:nvSpPr>
          <p:cNvPr id="31" name="TextBox 30">
            <a:extLst>
              <a:ext uri="{FF2B5EF4-FFF2-40B4-BE49-F238E27FC236}">
                <a16:creationId xmlns:a16="http://schemas.microsoft.com/office/drawing/2014/main" id="{C1DA8BDA-9FA2-5625-4B90-556911014614}"/>
              </a:ext>
            </a:extLst>
          </p:cNvPr>
          <p:cNvSpPr txBox="1"/>
          <p:nvPr/>
        </p:nvSpPr>
        <p:spPr>
          <a:xfrm>
            <a:off x="8866695" y="4813864"/>
            <a:ext cx="1696825"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IN" b="1" dirty="0">
                <a:solidFill>
                  <a:schemeClr val="bg1"/>
                </a:solidFill>
              </a:rPr>
              <a:t>Reject</a:t>
            </a:r>
          </a:p>
        </p:txBody>
      </p:sp>
      <p:sp>
        <p:nvSpPr>
          <p:cNvPr id="32" name="Oval 31">
            <a:extLst>
              <a:ext uri="{FF2B5EF4-FFF2-40B4-BE49-F238E27FC236}">
                <a16:creationId xmlns:a16="http://schemas.microsoft.com/office/drawing/2014/main" id="{33D5F4CE-9AE3-0C01-61FE-B26400D4234B}"/>
              </a:ext>
            </a:extLst>
          </p:cNvPr>
          <p:cNvSpPr/>
          <p:nvPr/>
        </p:nvSpPr>
        <p:spPr>
          <a:xfrm>
            <a:off x="8334407" y="5346337"/>
            <a:ext cx="541715" cy="469402"/>
          </a:xfrm>
          <a:prstGeom prst="ellipse">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t>P</a:t>
            </a:r>
            <a:endParaRPr lang="en-IN" sz="2400" b="1" dirty="0"/>
          </a:p>
        </p:txBody>
      </p:sp>
      <p:sp>
        <p:nvSpPr>
          <p:cNvPr id="33" name="TextBox 32">
            <a:extLst>
              <a:ext uri="{FF2B5EF4-FFF2-40B4-BE49-F238E27FC236}">
                <a16:creationId xmlns:a16="http://schemas.microsoft.com/office/drawing/2014/main" id="{217C8CB0-6E8A-C09F-9A67-19AF4FAB5BB1}"/>
              </a:ext>
            </a:extLst>
          </p:cNvPr>
          <p:cNvSpPr txBox="1"/>
          <p:nvPr/>
        </p:nvSpPr>
        <p:spPr>
          <a:xfrm>
            <a:off x="8899624" y="5365191"/>
            <a:ext cx="1696825" cy="3693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IN" b="1" dirty="0">
                <a:solidFill>
                  <a:schemeClr val="bg1"/>
                </a:solidFill>
              </a:rPr>
              <a:t>Pending</a:t>
            </a:r>
          </a:p>
        </p:txBody>
      </p:sp>
      <p:pic>
        <p:nvPicPr>
          <p:cNvPr id="34" name="Picture 33" descr="A red x on a black background&#10;&#10;Description automatically generated">
            <a:extLst>
              <a:ext uri="{FF2B5EF4-FFF2-40B4-BE49-F238E27FC236}">
                <a16:creationId xmlns:a16="http://schemas.microsoft.com/office/drawing/2014/main" id="{EC05A236-7CB6-5C85-067F-E7583AE4D1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18633" y="4810217"/>
            <a:ext cx="422136" cy="422136"/>
          </a:xfrm>
          <a:prstGeom prst="rect">
            <a:avLst/>
          </a:prstGeom>
          <a:effectLst>
            <a:outerShdw blurRad="50800" dist="38100" algn="l" rotWithShape="0">
              <a:prstClr val="black">
                <a:alpha val="40000"/>
              </a:prstClr>
            </a:outerShdw>
          </a:effectLst>
        </p:spPr>
      </p:pic>
      <p:pic>
        <p:nvPicPr>
          <p:cNvPr id="35" name="Picture 34" descr="A green check mark on a black background&#10;&#10;Description automatically generated">
            <a:extLst>
              <a:ext uri="{FF2B5EF4-FFF2-40B4-BE49-F238E27FC236}">
                <a16:creationId xmlns:a16="http://schemas.microsoft.com/office/drawing/2014/main" id="{45A5D51A-DA6C-559F-CF11-35AFDC00D48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718633" y="4193230"/>
            <a:ext cx="422136" cy="482441"/>
          </a:xfrm>
          <a:prstGeom prst="rect">
            <a:avLst/>
          </a:prstGeom>
        </p:spPr>
      </p:pic>
      <p:pic>
        <p:nvPicPr>
          <p:cNvPr id="38" name="Picture 37" descr="A yellow button with white lines&#10;&#10;Description automatically generated">
            <a:extLst>
              <a:ext uri="{FF2B5EF4-FFF2-40B4-BE49-F238E27FC236}">
                <a16:creationId xmlns:a16="http://schemas.microsoft.com/office/drawing/2014/main" id="{1871E0C0-61D1-3DB9-587D-E3EAAEB2119E}"/>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709923" y="5365191"/>
            <a:ext cx="422137" cy="422137"/>
          </a:xfrm>
          <a:prstGeom prst="rect">
            <a:avLst/>
          </a:prstGeom>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additive="base">
                                        <p:cTn id="3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8">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
                                            <p:bg/>
                                          </p:spTgt>
                                        </p:tgtEl>
                                        <p:attrNameLst>
                                          <p:attrName>style.visibility</p:attrName>
                                        </p:attrNameLst>
                                      </p:cBhvr>
                                      <p:to>
                                        <p:strVal val="visible"/>
                                      </p:to>
                                    </p:set>
                                    <p:anim calcmode="lin" valueType="num">
                                      <p:cBhvr additive="base">
                                        <p:cTn id="7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0" dur="500" fill="hold"/>
                                        <p:tgtEl>
                                          <p:spTgt spid="7">
                                            <p:bg/>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xEl>
                                              <p:pRg st="0" end="0"/>
                                            </p:txEl>
                                          </p:spTgt>
                                        </p:tgtEl>
                                        <p:attrNameLst>
                                          <p:attrName>style.visibility</p:attrName>
                                        </p:attrNameLst>
                                      </p:cBhvr>
                                      <p:to>
                                        <p:strVal val="visible"/>
                                      </p:to>
                                    </p:set>
                                    <p:anim calcmode="lin" valueType="num">
                                      <p:cBhvr additive="base">
                                        <p:cTn id="8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00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2000"/>
                                        <p:tgtEl>
                                          <p:spTgt spid="14"/>
                                        </p:tgtEl>
                                      </p:cBhvr>
                                    </p:animEffect>
                                  </p:childTnLst>
                                </p:cTn>
                              </p:par>
                              <p:par>
                                <p:cTn id="93" presetID="10" presetClass="entr" presetSubtype="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20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9">
                                            <p:txEl>
                                              <p:pRg st="0" end="0"/>
                                            </p:txEl>
                                          </p:spTgt>
                                        </p:tgtEl>
                                        <p:attrNameLst>
                                          <p:attrName>style.visibility</p:attrName>
                                        </p:attrNameLst>
                                      </p:cBhvr>
                                      <p:to>
                                        <p:strVal val="visible"/>
                                      </p:to>
                                    </p:set>
                                    <p:anim calcmode="lin" valueType="num">
                                      <p:cBhvr additive="base">
                                        <p:cTn id="10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9">
                                            <p:bg/>
                                          </p:spTgt>
                                        </p:tgtEl>
                                        <p:attrNameLst>
                                          <p:attrName>style.visibility</p:attrName>
                                        </p:attrNameLst>
                                      </p:cBhvr>
                                      <p:to>
                                        <p:strVal val="visible"/>
                                      </p:to>
                                    </p:set>
                                    <p:anim calcmode="lin" valueType="num">
                                      <p:cBhvr additive="base">
                                        <p:cTn id="104"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05"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additive="base">
                                        <p:cTn id="110" dur="500" fill="hold"/>
                                        <p:tgtEl>
                                          <p:spTgt spid="13"/>
                                        </p:tgtEl>
                                        <p:attrNameLst>
                                          <p:attrName>ppt_x</p:attrName>
                                        </p:attrNameLst>
                                      </p:cBhvr>
                                      <p:tavLst>
                                        <p:tav tm="0">
                                          <p:val>
                                            <p:strVal val="#ppt_x"/>
                                          </p:val>
                                        </p:tav>
                                        <p:tav tm="100000">
                                          <p:val>
                                            <p:strVal val="#ppt_x"/>
                                          </p:val>
                                        </p:tav>
                                      </p:tavLst>
                                    </p:anim>
                                    <p:anim calcmode="lin" valueType="num">
                                      <p:cBhvr additive="base">
                                        <p:cTn id="111" dur="500" fill="hold"/>
                                        <p:tgtEl>
                                          <p:spTgt spid="13"/>
                                        </p:tgtEl>
                                        <p:attrNameLst>
                                          <p:attrName>ppt_y</p:attrName>
                                        </p:attrNameLst>
                                      </p:cBhvr>
                                      <p:tavLst>
                                        <p:tav tm="0">
                                          <p:val>
                                            <p:strVal val="1+#ppt_h/2"/>
                                          </p:val>
                                        </p:tav>
                                        <p:tav tm="100000">
                                          <p:val>
                                            <p:strVal val="#ppt_y"/>
                                          </p:val>
                                        </p:tav>
                                      </p:tavLst>
                                    </p:anim>
                                  </p:childTnLst>
                                </p:cTn>
                              </p:par>
                              <p:par>
                                <p:cTn id="112" presetID="45" presetClass="entr" presetSubtype="0" fill="hold" grpId="1" nodeType="with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fade">
                                      <p:cBhvr>
                                        <p:cTn id="114" dur="2000"/>
                                        <p:tgtEl>
                                          <p:spTgt spid="6"/>
                                        </p:tgtEl>
                                      </p:cBhvr>
                                    </p:animEffect>
                                    <p:anim calcmode="lin" valueType="num">
                                      <p:cBhvr>
                                        <p:cTn id="115" dur="2000" fill="hold"/>
                                        <p:tgtEl>
                                          <p:spTgt spid="6"/>
                                        </p:tgtEl>
                                        <p:attrNameLst>
                                          <p:attrName>ppt_w</p:attrName>
                                        </p:attrNameLst>
                                      </p:cBhvr>
                                      <p:tavLst>
                                        <p:tav tm="0" fmla="#ppt_w*sin(2.5*pi*$)">
                                          <p:val>
                                            <p:fltVal val="0"/>
                                          </p:val>
                                        </p:tav>
                                        <p:tav tm="100000">
                                          <p:val>
                                            <p:fltVal val="1"/>
                                          </p:val>
                                        </p:tav>
                                      </p:tavLst>
                                    </p:anim>
                                    <p:anim calcmode="lin" valueType="num">
                                      <p:cBhvr>
                                        <p:cTn id="1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blinds(horizontal)">
                                      <p:cBhvr>
                                        <p:cTn id="121" dur="500"/>
                                        <p:tgtEl>
                                          <p:spTgt spid="48"/>
                                        </p:tgtEl>
                                      </p:cBhvr>
                                    </p:animEffect>
                                  </p:childTnLst>
                                </p:cTn>
                              </p:par>
                              <p:par>
                                <p:cTn id="122" presetID="2" presetClass="entr" presetSubtype="4" fill="hold"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additive="base">
                                        <p:cTn id="124" dur="500" fill="hold"/>
                                        <p:tgtEl>
                                          <p:spTgt spid="47"/>
                                        </p:tgtEl>
                                        <p:attrNameLst>
                                          <p:attrName>ppt_x</p:attrName>
                                        </p:attrNameLst>
                                      </p:cBhvr>
                                      <p:tavLst>
                                        <p:tav tm="0">
                                          <p:val>
                                            <p:strVal val="#ppt_x"/>
                                          </p:val>
                                        </p:tav>
                                        <p:tav tm="100000">
                                          <p:val>
                                            <p:strVal val="#ppt_x"/>
                                          </p:val>
                                        </p:tav>
                                      </p:tavLst>
                                    </p:anim>
                                    <p:anim calcmode="lin" valueType="num">
                                      <p:cBhvr additive="base">
                                        <p:cTn id="12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P spid="14" grpId="0" animBg="1"/>
      <p:bldP spid="6" grpId="0" animBg="1"/>
      <p:bldP spid="6" grpId="1" animBg="1"/>
      <p:bldP spid="7" grpId="0" build="allAtOnce" animBg="1"/>
      <p:bldP spid="8" grpId="0" build="p" animBg="1"/>
      <p:bldP spid="25" grpId="0" animBg="1"/>
      <p:bldP spid="26" grpId="0" animBg="1"/>
      <p:bldP spid="27" grpId="0" animBg="1"/>
      <p:bldP spid="48" grpId="0" animBg="1"/>
      <p:bldP spid="5" grpId="0" animBg="1"/>
      <p:bldP spid="17"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EE7D4-E03B-78A8-F12E-6D2C07470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90C20-55A0-13CB-67A2-2827F15D7A36}"/>
              </a:ext>
            </a:extLst>
          </p:cNvPr>
          <p:cNvSpPr>
            <a:spLocks noGrp="1"/>
          </p:cNvSpPr>
          <p:nvPr>
            <p:ph type="title"/>
          </p:nvPr>
        </p:nvSpPr>
        <p:spPr/>
        <p:txBody>
          <a:bodyPr>
            <a:normAutofit fontScale="90000"/>
          </a:bodyPr>
          <a:lstStyle/>
          <a:p>
            <a:r>
              <a:rPr lang="en-US" dirty="0"/>
              <a:t>Table 4 of GSTR-3B</a:t>
            </a:r>
            <a:endParaRPr lang="en-IN" dirty="0"/>
          </a:p>
        </p:txBody>
      </p:sp>
      <p:pic>
        <p:nvPicPr>
          <p:cNvPr id="6" name="Picture 5">
            <a:extLst>
              <a:ext uri="{FF2B5EF4-FFF2-40B4-BE49-F238E27FC236}">
                <a16:creationId xmlns:a16="http://schemas.microsoft.com/office/drawing/2014/main" id="{4293B1B7-09C1-8A7C-7E2E-B12AF151890B}"/>
              </a:ext>
            </a:extLst>
          </p:cNvPr>
          <p:cNvPicPr>
            <a:picLocks noChangeAspect="1"/>
          </p:cNvPicPr>
          <p:nvPr/>
        </p:nvPicPr>
        <p:blipFill>
          <a:blip r:embed="rId2"/>
          <a:srcRect t="13740"/>
          <a:stretch>
            <a:fillRect/>
          </a:stretch>
        </p:blipFill>
        <p:spPr>
          <a:xfrm>
            <a:off x="738299" y="743445"/>
            <a:ext cx="9273352" cy="5967915"/>
          </a:xfrm>
          <a:prstGeom prst="rect">
            <a:avLst/>
          </a:prstGeom>
        </p:spPr>
      </p:pic>
    </p:spTree>
    <p:extLst>
      <p:ext uri="{BB962C8B-B14F-4D97-AF65-F5344CB8AC3E}">
        <p14:creationId xmlns:p14="http://schemas.microsoft.com/office/powerpoint/2010/main" val="9130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5918-E220-B568-30CC-82210D88671E}"/>
              </a:ext>
            </a:extLst>
          </p:cNvPr>
          <p:cNvSpPr>
            <a:spLocks noGrp="1"/>
          </p:cNvSpPr>
          <p:nvPr>
            <p:ph type="title"/>
          </p:nvPr>
        </p:nvSpPr>
        <p:spPr/>
        <p:txBody>
          <a:bodyPr>
            <a:normAutofit fontScale="90000"/>
          </a:bodyPr>
          <a:lstStyle/>
          <a:p>
            <a:r>
              <a:rPr lang="en-IN" dirty="0"/>
              <a:t>ITC : Conditions</a:t>
            </a:r>
          </a:p>
        </p:txBody>
      </p:sp>
      <p:sp>
        <p:nvSpPr>
          <p:cNvPr id="4" name="Content Placeholder 3">
            <a:extLst>
              <a:ext uri="{FF2B5EF4-FFF2-40B4-BE49-F238E27FC236}">
                <a16:creationId xmlns:a16="http://schemas.microsoft.com/office/drawing/2014/main" id="{5BDC84DB-665D-ED38-C53E-DB160B8BE7F8}"/>
              </a:ext>
            </a:extLst>
          </p:cNvPr>
          <p:cNvSpPr>
            <a:spLocks noGrp="1"/>
          </p:cNvSpPr>
          <p:nvPr>
            <p:ph idx="1"/>
          </p:nvPr>
        </p:nvSpPr>
        <p:spPr/>
        <p:txBody>
          <a:bodyPr/>
          <a:lstStyle/>
          <a:p>
            <a:pPr lvl="1"/>
            <a:r>
              <a:rPr lang="en-IN" dirty="0"/>
              <a:t>Business purpose &amp; Taxable supplies</a:t>
            </a:r>
          </a:p>
          <a:p>
            <a:pPr lvl="1"/>
            <a:r>
              <a:rPr lang="en-IN" dirty="0"/>
              <a:t>Should have invoice and Should have receive Goods / Service</a:t>
            </a:r>
          </a:p>
          <a:p>
            <a:pPr lvl="1"/>
            <a:r>
              <a:rPr lang="en-IN" dirty="0"/>
              <a:t>Supplier should have paid tax to govt</a:t>
            </a:r>
          </a:p>
          <a:p>
            <a:pPr lvl="1"/>
            <a:r>
              <a:rPr lang="en-IN" dirty="0"/>
              <a:t>Should have filed the GST return</a:t>
            </a:r>
          </a:p>
          <a:p>
            <a:pPr lvl="1"/>
            <a:r>
              <a:rPr lang="en-IN" dirty="0"/>
              <a:t>Supplier should be paid in 180 days</a:t>
            </a:r>
          </a:p>
          <a:p>
            <a:pPr lvl="1"/>
            <a:r>
              <a:rPr lang="en-IN" dirty="0"/>
              <a:t>Time limit – 30</a:t>
            </a:r>
            <a:r>
              <a:rPr lang="en-IN" baseline="30000" dirty="0"/>
              <a:t>th</a:t>
            </a:r>
            <a:r>
              <a:rPr lang="en-IN" dirty="0"/>
              <a:t> Nov of Next FY </a:t>
            </a:r>
          </a:p>
          <a:p>
            <a:pPr lvl="1"/>
            <a:r>
              <a:rPr lang="en-IN" dirty="0">
                <a:highlight>
                  <a:srgbClr val="FFFF00"/>
                </a:highlight>
              </a:rPr>
              <a:t>Should reflect in GSTR-2B</a:t>
            </a:r>
          </a:p>
          <a:p>
            <a:pPr lvl="1"/>
            <a:r>
              <a:rPr lang="en-IN" dirty="0"/>
              <a:t>Should not be part of ITC marked as Ineligible by the govt. / GSTIN</a:t>
            </a:r>
          </a:p>
          <a:p>
            <a:pPr lvl="1"/>
            <a:endParaRPr lang="en-IN" dirty="0"/>
          </a:p>
        </p:txBody>
      </p:sp>
    </p:spTree>
    <p:extLst>
      <p:ext uri="{BB962C8B-B14F-4D97-AF65-F5344CB8AC3E}">
        <p14:creationId xmlns:p14="http://schemas.microsoft.com/office/powerpoint/2010/main" val="9551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D14A-1BF4-D549-9A4D-02D4F1A314C6}"/>
              </a:ext>
            </a:extLst>
          </p:cNvPr>
          <p:cNvSpPr>
            <a:spLocks noGrp="1"/>
          </p:cNvSpPr>
          <p:nvPr>
            <p:ph type="title"/>
          </p:nvPr>
        </p:nvSpPr>
        <p:spPr/>
        <p:txBody>
          <a:bodyPr>
            <a:normAutofit fontScale="90000"/>
          </a:bodyPr>
          <a:lstStyle/>
          <a:p>
            <a:r>
              <a:rPr lang="en-US" dirty="0"/>
              <a:t>Extract of provisions relevant for IMS &amp; 2B</a:t>
            </a:r>
            <a:endParaRPr lang="en-IN" dirty="0"/>
          </a:p>
        </p:txBody>
      </p:sp>
      <p:sp>
        <p:nvSpPr>
          <p:cNvPr id="3" name="Content Placeholder 2">
            <a:extLst>
              <a:ext uri="{FF2B5EF4-FFF2-40B4-BE49-F238E27FC236}">
                <a16:creationId xmlns:a16="http://schemas.microsoft.com/office/drawing/2014/main" id="{9EF5DB05-F9A0-2FE9-E998-0D6B060F82D0}"/>
              </a:ext>
            </a:extLst>
          </p:cNvPr>
          <p:cNvSpPr>
            <a:spLocks noGrp="1"/>
          </p:cNvSpPr>
          <p:nvPr>
            <p:ph idx="1"/>
          </p:nvPr>
        </p:nvSpPr>
        <p:spPr/>
        <p:txBody>
          <a:bodyPr>
            <a:normAutofit fontScale="85000" lnSpcReduction="10000"/>
          </a:bodyPr>
          <a:lstStyle/>
          <a:p>
            <a:r>
              <a:rPr lang="en-US" b="1" dirty="0"/>
              <a:t>16(2)(aa)</a:t>
            </a:r>
            <a:r>
              <a:rPr lang="en-US" dirty="0"/>
              <a:t> the details of the </a:t>
            </a:r>
            <a:r>
              <a:rPr lang="en-US" b="1" dirty="0"/>
              <a:t>invoice or debit note</a:t>
            </a:r>
            <a:r>
              <a:rPr lang="en-US" dirty="0"/>
              <a:t> referred to in clause (a) has been furnished by the supplier in the statement of outward supplies and such details have been communicated to the recipient of such invoice or debit note in the manner specified under section 37; (w.e.f. 01.01.2022)</a:t>
            </a:r>
          </a:p>
          <a:p>
            <a:endParaRPr lang="en-US" dirty="0"/>
          </a:p>
          <a:p>
            <a:r>
              <a:rPr lang="en-US" b="1" dirty="0"/>
              <a:t>16(2)(</a:t>
            </a:r>
            <a:r>
              <a:rPr lang="en-US" b="1" dirty="0" err="1"/>
              <a:t>ba</a:t>
            </a:r>
            <a:r>
              <a:rPr lang="en-US" b="1" dirty="0"/>
              <a:t>)</a:t>
            </a:r>
            <a:r>
              <a:rPr lang="en-US" dirty="0"/>
              <a:t> the details of input tax credit in respect of the said supply communicated to such registered person under section 38 has not been restricted (w.e.f. 01-10-2022)</a:t>
            </a:r>
          </a:p>
          <a:p>
            <a:endParaRPr lang="en-US" dirty="0"/>
          </a:p>
          <a:p>
            <a:pPr marL="0" indent="0">
              <a:buNone/>
            </a:pPr>
            <a:r>
              <a:rPr lang="en-US" b="1" dirty="0"/>
              <a:t>Rule 36(4) : </a:t>
            </a:r>
            <a:r>
              <a:rPr lang="en-US" dirty="0"/>
              <a:t>(w.e.f. 01.01.2022)</a:t>
            </a:r>
            <a:endParaRPr lang="en-US" b="1" dirty="0"/>
          </a:p>
          <a:p>
            <a:r>
              <a:rPr lang="en-US" dirty="0"/>
              <a:t>No ITC shall be availed by a registered person in respect of invoices or debit notes the details of which are required to be furnished under sub- section (1) of section 37 unless,-</a:t>
            </a:r>
          </a:p>
          <a:p>
            <a:pPr lvl="1"/>
            <a:r>
              <a:rPr lang="en-US" dirty="0"/>
              <a:t>(a) the details of such invoices or debit notes have been furnished by the supplier in the statement of outward supplies in FORM GSTR-1 as amended in FORM GSTR-1A if any, or using the invoice furnishing facility; and</a:t>
            </a:r>
          </a:p>
          <a:p>
            <a:pPr lvl="1"/>
            <a:r>
              <a:rPr lang="en-US" dirty="0"/>
              <a:t>(b)</a:t>
            </a:r>
            <a:r>
              <a:rPr lang="en-US" dirty="0">
                <a:highlight>
                  <a:srgbClr val="FFFF00"/>
                </a:highlight>
              </a:rPr>
              <a:t> the details of input tax credit in respect of  such invoices or debit notes have been communicated to the registered person in FORM GSTR-2B</a:t>
            </a:r>
            <a:r>
              <a:rPr lang="en-US" dirty="0"/>
              <a:t> under sub-rule (7) of rule 60.</a:t>
            </a:r>
          </a:p>
        </p:txBody>
      </p:sp>
    </p:spTree>
    <p:extLst>
      <p:ext uri="{BB962C8B-B14F-4D97-AF65-F5344CB8AC3E}">
        <p14:creationId xmlns:p14="http://schemas.microsoft.com/office/powerpoint/2010/main" val="16611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EC51-D113-050E-C636-7BF1ECBA3E6F}"/>
              </a:ext>
            </a:extLst>
          </p:cNvPr>
          <p:cNvSpPr>
            <a:spLocks noGrp="1"/>
          </p:cNvSpPr>
          <p:nvPr>
            <p:ph type="title"/>
          </p:nvPr>
        </p:nvSpPr>
        <p:spPr/>
        <p:txBody>
          <a:bodyPr>
            <a:normAutofit fontScale="90000"/>
          </a:bodyPr>
          <a:lstStyle/>
          <a:p>
            <a:r>
              <a:rPr lang="en-US" dirty="0"/>
              <a:t>Recommendations of 55</a:t>
            </a:r>
            <a:r>
              <a:rPr lang="en-US" baseline="30000" dirty="0"/>
              <a:t>th</a:t>
            </a:r>
            <a:r>
              <a:rPr lang="en-US" dirty="0"/>
              <a:t> Council meeting</a:t>
            </a:r>
            <a:endParaRPr lang="en-IN" dirty="0"/>
          </a:p>
        </p:txBody>
      </p:sp>
      <p:sp>
        <p:nvSpPr>
          <p:cNvPr id="3" name="Content Placeholder 2">
            <a:extLst>
              <a:ext uri="{FF2B5EF4-FFF2-40B4-BE49-F238E27FC236}">
                <a16:creationId xmlns:a16="http://schemas.microsoft.com/office/drawing/2014/main" id="{D14FEAA1-D07F-AE31-44A6-99D401B13E88}"/>
              </a:ext>
            </a:extLst>
          </p:cNvPr>
          <p:cNvSpPr>
            <a:spLocks noGrp="1"/>
          </p:cNvSpPr>
          <p:nvPr>
            <p:ph idx="1"/>
          </p:nvPr>
        </p:nvSpPr>
        <p:spPr/>
        <p:txBody>
          <a:bodyPr>
            <a:normAutofit/>
          </a:bodyPr>
          <a:lstStyle/>
          <a:p>
            <a:pPr marL="0" indent="0">
              <a:buNone/>
            </a:pPr>
            <a:r>
              <a:rPr lang="en-US" dirty="0"/>
              <a:t>The GST Council recommended inter-alia-</a:t>
            </a:r>
          </a:p>
          <a:p>
            <a:r>
              <a:rPr lang="en-US" dirty="0"/>
              <a:t>To amend section 38 and rule 60 to provide a legal framework in respect of generation of FORM GSTR-2B based on the action taken by the taxpayers on the IMS.</a:t>
            </a:r>
          </a:p>
          <a:p>
            <a:r>
              <a:rPr lang="en-US" dirty="0"/>
              <a:t>To amend section 34(2), to specifically provide for requirement of reversal of input tax credit as is attributable to a credit note, by the recipient, to enable the reduction of output tax liability of the supplier.</a:t>
            </a:r>
          </a:p>
          <a:p>
            <a:r>
              <a:rPr lang="en-US" dirty="0"/>
              <a:t>To insert a new rule 67B, to prescribe the manner in which the output tax liability of the supplier shall be adjusted against the credit note issued by him.</a:t>
            </a:r>
          </a:p>
          <a:p>
            <a:r>
              <a:rPr lang="en-US" dirty="0"/>
              <a:t>To amend section 39 (1) and rule 61 to provide that FORM GSTR-3B of a tax period shall be allowed to be filed only after FORM GSTR-2B of the said tax period is made available on the portal.</a:t>
            </a:r>
          </a:p>
        </p:txBody>
      </p:sp>
    </p:spTree>
    <p:extLst>
      <p:ext uri="{BB962C8B-B14F-4D97-AF65-F5344CB8AC3E}">
        <p14:creationId xmlns:p14="http://schemas.microsoft.com/office/powerpoint/2010/main" val="1442067720"/>
      </p:ext>
    </p:extLst>
  </p:cSld>
  <p:clrMapOvr>
    <a:masterClrMapping/>
  </p:clrMapOvr>
</p:sld>
</file>

<file path=ppt/theme/theme1.xml><?xml version="1.0" encoding="utf-8"?>
<a:theme xmlns:a="http://schemas.openxmlformats.org/drawingml/2006/main" name="Retrospect">
  <a:themeElements>
    <a:clrScheme name="Custom 7">
      <a:dk1>
        <a:sysClr val="windowText" lastClr="000000"/>
      </a:dk1>
      <a:lt1>
        <a:sysClr val="window" lastClr="FFFFFF"/>
      </a:lt1>
      <a:dk2>
        <a:srgbClr val="696464"/>
      </a:dk2>
      <a:lt2>
        <a:srgbClr val="E9E5DC"/>
      </a:lt2>
      <a:accent1>
        <a:srgbClr val="92D050"/>
      </a:accent1>
      <a:accent2>
        <a:srgbClr val="00206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A65D465-43C6-4EB8-AD9C-565C399B3B06}">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3469</TotalTime>
  <Words>1770</Words>
  <Application>Microsoft Office PowerPoint</Application>
  <PresentationFormat>Widescreen</PresentationFormat>
  <Paragraphs>199</Paragraphs>
  <Slides>28</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Brush Script MT</vt:lpstr>
      <vt:lpstr>Calibri</vt:lpstr>
      <vt:lpstr>Cambria</vt:lpstr>
      <vt:lpstr>Courier New</vt:lpstr>
      <vt:lpstr>Times New Roman</vt:lpstr>
      <vt:lpstr>Wingdings</vt:lpstr>
      <vt:lpstr>Retrospect</vt:lpstr>
      <vt:lpstr>Invoice Management System &amp;  GSTR-2B</vt:lpstr>
      <vt:lpstr>Agenda</vt:lpstr>
      <vt:lpstr>Why should I pay attention to this?</vt:lpstr>
      <vt:lpstr>Flow of returns - Planned</vt:lpstr>
      <vt:lpstr>Flow of returns – With IMS</vt:lpstr>
      <vt:lpstr>Table 4 of GSTR-3B</vt:lpstr>
      <vt:lpstr>ITC : Conditions</vt:lpstr>
      <vt:lpstr>Extract of provisions relevant for IMS &amp; 2B</vt:lpstr>
      <vt:lpstr>Recommendations of 55th Council meeting</vt:lpstr>
      <vt:lpstr>Invoice Management System</vt:lpstr>
      <vt:lpstr>Source:</vt:lpstr>
      <vt:lpstr>IMS dashboard</vt:lpstr>
      <vt:lpstr>IMS : Key Features - Recipient</vt:lpstr>
      <vt:lpstr>IMS : Key Features - Recipient</vt:lpstr>
      <vt:lpstr>IMS : Key Features - Recipient</vt:lpstr>
      <vt:lpstr>IMS dashboard</vt:lpstr>
      <vt:lpstr>IMS – Issues / Queries</vt:lpstr>
      <vt:lpstr>IMS – Issues / Queries</vt:lpstr>
      <vt:lpstr>IMS – Key Features - Supplier</vt:lpstr>
      <vt:lpstr>IMS – Impact on Supplier</vt:lpstr>
      <vt:lpstr>GSTR-2B</vt:lpstr>
      <vt:lpstr>IMS-Changes to Table 4 of GSTR-3B</vt:lpstr>
      <vt:lpstr>Best Practices for GSTR-2B/IMS Reconciliation</vt:lpstr>
      <vt:lpstr>GSTR-2B Reconciliation &amp; IMS Tools</vt:lpstr>
      <vt:lpstr>Invoice wise tracking</vt:lpstr>
      <vt:lpstr>PowerPoint Presentation</vt:lpstr>
      <vt:lpstr>Thank you for the Opportunity &amp;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Nageswara Rao</dc:creator>
  <cp:lastModifiedBy>KARUNAKAR  SANDABOINA</cp:lastModifiedBy>
  <cp:revision>1279</cp:revision>
  <cp:lastPrinted>2025-06-18T10:49:02Z</cp:lastPrinted>
  <dcterms:created xsi:type="dcterms:W3CDTF">2023-03-12T12:51:04Z</dcterms:created>
  <dcterms:modified xsi:type="dcterms:W3CDTF">2025-06-18T11:40:30Z</dcterms:modified>
</cp:coreProperties>
</file>