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</p:sldMasterIdLst>
  <p:sldIdLst>
    <p:sldId id="389" r:id="rId9"/>
    <p:sldId id="3335" r:id="rId10"/>
    <p:sldId id="2147375670" r:id="rId11"/>
    <p:sldId id="2147375668" r:id="rId12"/>
    <p:sldId id="357" r:id="rId13"/>
    <p:sldId id="2147375669" r:id="rId14"/>
    <p:sldId id="372" r:id="rId15"/>
    <p:sldId id="367" r:id="rId16"/>
    <p:sldId id="366" r:id="rId17"/>
    <p:sldId id="373" r:id="rId18"/>
    <p:sldId id="405" r:id="rId19"/>
    <p:sldId id="2147375676" r:id="rId20"/>
    <p:sldId id="406" r:id="rId21"/>
    <p:sldId id="391" r:id="rId22"/>
    <p:sldId id="394" r:id="rId23"/>
    <p:sldId id="393" r:id="rId24"/>
    <p:sldId id="392" r:id="rId25"/>
    <p:sldId id="2147375680" r:id="rId26"/>
    <p:sldId id="2147375671" r:id="rId27"/>
    <p:sldId id="4102" r:id="rId28"/>
    <p:sldId id="2147375673" r:id="rId29"/>
    <p:sldId id="2147375662" r:id="rId30"/>
    <p:sldId id="2147375661" r:id="rId31"/>
    <p:sldId id="2147375672" r:id="rId32"/>
    <p:sldId id="3340" r:id="rId33"/>
    <p:sldId id="2147375674" r:id="rId34"/>
    <p:sldId id="2147375678" r:id="rId35"/>
    <p:sldId id="2147375679" r:id="rId36"/>
    <p:sldId id="2147375666" r:id="rId37"/>
    <p:sldId id="312" r:id="rId38"/>
    <p:sldId id="2147375574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4FA2"/>
    <a:srgbClr val="9E0142"/>
    <a:srgbClr val="FDAE61"/>
    <a:srgbClr val="66C2A5"/>
    <a:srgbClr val="F46D43"/>
    <a:srgbClr val="D53E4F"/>
    <a:srgbClr val="3288BD"/>
    <a:srgbClr val="FEE08B"/>
    <a:srgbClr val="ABDDA4"/>
    <a:srgbClr val="061D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Unicorns</c:v>
                </c:pt>
              </c:strCache>
            </c:strRef>
          </c:tx>
          <c:spPr>
            <a:solidFill>
              <a:srgbClr val="AC2432"/>
            </a:solidFill>
            <a:ln>
              <a:noFill/>
            </a:ln>
            <a:effectLst>
              <a:outerShdw blurRad="127000" dist="38100" dir="2700000" algn="tl" rotWithShape="0">
                <a:schemeClr val="tx1">
                  <a:alpha val="40000"/>
                </a:schemeClr>
              </a:outerShdw>
            </a:effectLst>
          </c:spPr>
          <c:invertIfNegative val="0"/>
          <c:dLbls>
            <c:dLbl>
              <c:idx val="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125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11F-4D1B-B195-37CF33B71E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Singapore</c:v>
                </c:pt>
                <c:pt idx="1">
                  <c:v>Brazil</c:v>
                </c:pt>
                <c:pt idx="2">
                  <c:v>Canada</c:v>
                </c:pt>
                <c:pt idx="3">
                  <c:v>France</c:v>
                </c:pt>
                <c:pt idx="4">
                  <c:v>Germany</c:v>
                </c:pt>
                <c:pt idx="5">
                  <c:v>UK</c:v>
                </c:pt>
                <c:pt idx="6">
                  <c:v>Israel</c:v>
                </c:pt>
                <c:pt idx="7">
                  <c:v>India</c:v>
                </c:pt>
                <c:pt idx="8">
                  <c:v>China</c:v>
                </c:pt>
                <c:pt idx="9">
                  <c:v>USA</c:v>
                </c:pt>
              </c:strCache>
            </c:strRef>
          </c:cat>
          <c:val>
            <c:numRef>
              <c:f>Sheet1!$B$2:$B$11</c:f>
              <c:numCache>
                <c:formatCode>_ * #,##0_ ;_ * \-#,##0_ ;_ * "-"??_ ;_ @_ </c:formatCode>
                <c:ptCount val="10"/>
                <c:pt idx="0">
                  <c:v>16</c:v>
                </c:pt>
                <c:pt idx="1">
                  <c:v>17</c:v>
                </c:pt>
                <c:pt idx="2">
                  <c:v>20</c:v>
                </c:pt>
                <c:pt idx="3">
                  <c:v>28</c:v>
                </c:pt>
                <c:pt idx="4">
                  <c:v>31</c:v>
                </c:pt>
                <c:pt idx="5">
                  <c:v>55</c:v>
                </c:pt>
                <c:pt idx="6">
                  <c:v>90</c:v>
                </c:pt>
                <c:pt idx="7">
                  <c:v>118</c:v>
                </c:pt>
                <c:pt idx="8">
                  <c:v>163</c:v>
                </c:pt>
                <c:pt idx="9">
                  <c:v>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66-457D-AA3D-A85F2C824FC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2029594223"/>
        <c:axId val="2029596719"/>
      </c:barChart>
      <c:catAx>
        <c:axId val="20295942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2029596719"/>
        <c:crosses val="autoZero"/>
        <c:auto val="1"/>
        <c:lblAlgn val="ctr"/>
        <c:lblOffset val="100"/>
        <c:noMultiLvlLbl val="0"/>
      </c:catAx>
      <c:valAx>
        <c:axId val="2029596719"/>
        <c:scaling>
          <c:orientation val="minMax"/>
        </c:scaling>
        <c:delete val="1"/>
        <c:axPos val="b"/>
        <c:numFmt formatCode="_ * #,##0_ ;_ * \-#,##0_ ;_ * &quot;-&quot;??_ ;_ @_ " sourceLinked="1"/>
        <c:majorTickMark val="none"/>
        <c:minorTickMark val="none"/>
        <c:tickLblPos val="nextTo"/>
        <c:crossAx val="2029594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>
      <a:outerShdw blurRad="190500" algn="ctr" rotWithShape="0">
        <a:srgbClr val="AC2432"/>
      </a:outerShdw>
    </a:effectLst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1F979-8E19-40F7-AB36-FC5B88D1C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041BB7-67A8-4214-AC21-2F675F66B1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E607-BCD2-45D1-BBA8-9658101F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E6F49-5A90-4C4C-9C36-4C98257A4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E4510-52BD-42F6-A480-F5039BB04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994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BDA7C-2E0D-4440-8DD8-9A87514B4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CA8781-8688-4ECC-8934-8D90998194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47832-F5E3-42B4-9ADD-490A913F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A1FAC-F362-46F9-9DED-EAC1DECD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6734B-9261-41E1-97FC-DB289B74C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69962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E380E6-A3E2-4F8A-8784-0F0A595CE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17C4F2-1C65-429F-BF47-605934DBCE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306D5-4DAC-4DF6-A04C-5569498CA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F39B2-1606-4897-A972-36130F23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9B7D1-F35B-4DEF-B73E-213932AC5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37949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A809-C8FE-1C74-37D1-5C7FB1A11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5BEB09-C5E2-DEF9-E19F-0B1867F6FA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E0A99-532A-7227-9DAD-598623940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49551-2BEF-193D-CB49-7471DA33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87DFAA-AE90-CA59-5976-CBAE8A3AA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25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7561-D2D5-8B82-A82D-0A3C5C184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91994-C10B-0E8C-DC25-2B27A8981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742797-D9D3-11E1-0091-9DED8E2B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6042-201D-D6A2-7C6D-3A65E70F3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841D-D696-E5B5-13B5-66DABD216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41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C87B0-F72E-C4D8-D081-E521C329C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259839-660D-0877-816F-D76191A76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9C6FA-5B94-BF2D-08ED-625AB437B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620DC-BE42-B200-6282-528243E9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08543-5A64-31D6-9D1B-F2BBD97CC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567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491F-022F-EF67-C6A4-BF812083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FAA96-7440-7F87-79AC-68B5CE3036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5B7CD-C7ED-0A8B-870F-D4259D1CCB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5C0A3-4BE5-410E-03E0-93C7DFBCA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94D210-0066-D602-7C70-C774D89C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3FDF75-22CC-2F6B-C125-9A7C64A8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48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7F5F-E408-E7F0-501A-040D7098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BA0DE-16E8-8A80-0742-AC5C0BA4E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DCDAA-5D25-ACE7-3EC6-7A9053830C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0ECA1-8CF5-DF95-1C46-15AC2550AA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1B716-7EEA-842E-265B-F358CB83D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E29496-32C7-1873-69AC-6C297949B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1940C7-C417-ACBC-E78B-699966D98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6E2175-5F45-168E-BB78-475E6B416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205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D8A6-7742-3AEA-19FE-FA4FCE51A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508DAB-58A3-70D8-DBAC-991C4F1F3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72B82-0BE3-1A7C-01E7-D7251190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39A586-38E4-D883-9498-6AFD8F9A9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67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C56D9-7505-6EB2-2084-59C7A3DE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EDB04-8C36-9523-4FA8-18ADC4807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A10F8-F12E-1070-5FF5-4063FDEB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1760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5E06-B983-1938-2AB8-9706F5368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5A3BA-CE3E-0414-F21B-D06FE30F05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009D8-CCDF-9A09-CD7E-370A07709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460693-37FD-1999-4BC7-3D3D14244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D86C2-BCA2-1F43-3363-C6DF251B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EF74E-D09C-0C40-F7F0-56ECD3C5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89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6B5AE-C1A7-47EE-A2B4-6DCFEFC2B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A789E-C779-4C1C-80A1-4D2B76D60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FFDA1-568C-488B-9F45-F9915F932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F82D6-3135-4EAD-894D-86EA92A4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438F4-75DA-4DEE-9E28-E4410ACCC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851198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3492-CAAD-BBD1-EDDB-FE22F3B5B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214599-1CF8-4B05-A65B-385C264648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123281-19C4-5A9A-2BD7-A63266D1C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E4BB90-D67F-A09B-BEEC-6A70ED76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481D0-B7BF-7565-E791-FB81027BF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1298B6-60B6-E57F-3749-49855A03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8826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6662-1693-AFA5-5F0A-FFF4AD7C5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F2518-207F-DCB8-8C45-7489F0B6C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0D277-A1C7-A02C-EFEF-EC65800FE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D3979-166E-F8B7-6283-EBB1D7624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E3FD8-DFCC-9406-C541-3E6F159C8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197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17DE82-EC0B-D871-2268-730C01DBC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605B4E-0595-1DB1-2422-3B48FC218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032C1-DFB1-7126-7CB5-68B5DBDD2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09534-4A53-32AB-728F-872B58A6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3116F-B01C-FDDB-991F-D1EE49D26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1933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0861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997274"/>
            <a:ext cx="9715500" cy="13781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500" y="3643312"/>
            <a:ext cx="8001000" cy="16430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86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43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71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000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08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958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91" y="4131469"/>
            <a:ext cx="9715500" cy="1276945"/>
          </a:xfrm>
        </p:spPr>
        <p:txBody>
          <a:bodyPr anchor="t"/>
          <a:lstStyle>
            <a:lvl1pPr algn="l">
              <a:defRPr sz="37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891" y="2725044"/>
            <a:ext cx="9715500" cy="1406425"/>
          </a:xfrm>
        </p:spPr>
        <p:txBody>
          <a:bodyPr anchor="b"/>
          <a:lstStyle>
            <a:lvl1pPr marL="0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64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0250" y="1500188"/>
            <a:ext cx="5048250" cy="4243090"/>
          </a:xfrm>
        </p:spPr>
        <p:txBody>
          <a:bodyPr/>
          <a:lstStyle>
            <a:lvl1pPr>
              <a:defRPr sz="2625"/>
            </a:lvl1pPr>
            <a:lvl2pPr>
              <a:defRPr sz="2250"/>
            </a:lvl2pPr>
            <a:lvl3pPr>
              <a:defRPr sz="1875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51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439168"/>
            <a:ext cx="5050235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038945"/>
            <a:ext cx="5050235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06282" y="1439168"/>
            <a:ext cx="5052219" cy="599777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282" y="2038945"/>
            <a:ext cx="5052219" cy="3704333"/>
          </a:xfrm>
        </p:spPr>
        <p:txBody>
          <a:bodyPr/>
          <a:lstStyle>
            <a:lvl1pPr>
              <a:defRPr sz="2250"/>
            </a:lvl1pPr>
            <a:lvl2pPr>
              <a:defRPr sz="1875"/>
            </a:lvl2pPr>
            <a:lvl3pPr>
              <a:defRPr sz="1688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97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943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71825-68E3-4418-ABAD-9EE737ABB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ECC89-F9E7-49D6-918D-DC1541800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2FDB6-4240-4BB4-98E6-EC05F273B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30C1F-1ABF-4364-9AE4-6F1532716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CE406-EECD-4717-AB29-C623F71E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55825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109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255984"/>
            <a:ext cx="3760391" cy="1089422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812" y="255985"/>
            <a:ext cx="6389688" cy="548729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1345406"/>
            <a:ext cx="3760391" cy="4397872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813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0360" y="4500562"/>
            <a:ext cx="6858000" cy="531317"/>
          </a:xfrm>
        </p:spPr>
        <p:txBody>
          <a:bodyPr anchor="b"/>
          <a:lstStyle>
            <a:lvl1pPr algn="l">
              <a:defRPr sz="187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360" y="574477"/>
            <a:ext cx="6858000" cy="3857625"/>
          </a:xfr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360" y="5031879"/>
            <a:ext cx="6858000" cy="754558"/>
          </a:xfrm>
        </p:spPr>
        <p:txBody>
          <a:bodyPr/>
          <a:lstStyle>
            <a:lvl1pPr marL="0" indent="0">
              <a:buNone/>
              <a:defRPr sz="1313"/>
            </a:lvl1pPr>
            <a:lvl2pPr marL="428625" indent="0">
              <a:buNone/>
              <a:defRPr sz="1125"/>
            </a:lvl2pPr>
            <a:lvl3pPr marL="857250" indent="0">
              <a:buNone/>
              <a:defRPr sz="938"/>
            </a:lvl3pPr>
            <a:lvl4pPr marL="1285875" indent="0">
              <a:buNone/>
              <a:defRPr sz="844"/>
            </a:lvl4pPr>
            <a:lvl5pPr marL="1714500" indent="0">
              <a:buNone/>
              <a:defRPr sz="844"/>
            </a:lvl5pPr>
            <a:lvl6pPr marL="2143125" indent="0">
              <a:buNone/>
              <a:defRPr sz="844"/>
            </a:lvl6pPr>
            <a:lvl7pPr marL="2571750" indent="0">
              <a:buNone/>
              <a:defRPr sz="844"/>
            </a:lvl7pPr>
            <a:lvl8pPr marL="3000375" indent="0">
              <a:buNone/>
              <a:defRPr sz="844"/>
            </a:lvl8pPr>
            <a:lvl9pPr marL="3429000" indent="0">
              <a:buNone/>
              <a:defRPr sz="84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22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94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86750" y="257473"/>
            <a:ext cx="2571750" cy="548580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0" y="257473"/>
            <a:ext cx="7524750" cy="54858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3862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9ED6467-9078-429A-9E57-CF8FF1F7BD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10956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91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0048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921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702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9EC20-4D7D-4B7A-A43D-D86F538B1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FEC5C-8159-4ECE-A92B-93D85C3AB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ED8492-FF26-41F3-AA4F-E564F6483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C42E1-9D6E-49D1-AF57-FF8805B1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45F5CC-97FF-4477-9B73-61401F299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CB95E4-6DC2-420E-9C1B-CEE307B6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3814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5043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634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7837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2874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70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63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6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8B161-44DD-A4DC-100D-6DA6545C570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6311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000751" y="476254"/>
            <a:ext cx="3456516" cy="79216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226313" name="Rectangle 9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6000751" y="1341442"/>
            <a:ext cx="3456516" cy="581025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1400"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9" name="Date Placeholder 8"/>
          <p:cNvSpPr>
            <a:spLocks noGrp="1" noChangeArrowheads="1"/>
          </p:cNvSpPr>
          <p:nvPr>
            <p:ph type="dt" sz="half" idx="10"/>
          </p:nvPr>
        </p:nvSpPr>
        <p:spPr>
          <a:xfrm>
            <a:off x="6000751" y="2679700"/>
            <a:ext cx="3456516" cy="331788"/>
          </a:xfrm>
          <a:prstGeom prst="rect">
            <a:avLst/>
          </a:prstGeom>
        </p:spPr>
        <p:txBody>
          <a:bodyPr/>
          <a:lstStyle>
            <a:lvl1pPr>
              <a:defRPr smtClean="0">
                <a:solidFill>
                  <a:srgbClr val="474747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/>
              <a:t>19 Nov,2013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AC90F-F1F9-9B94-8070-CEA69A94CA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310310"/>
            <a:ext cx="12192000" cy="603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90C301-F7EE-11FB-BBE9-8969DE2D6C9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87" y="6430448"/>
            <a:ext cx="990464" cy="3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0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3">
            <a:extLst>
              <a:ext uri="{FF2B5EF4-FFF2-40B4-BE49-F238E27FC236}">
                <a16:creationId xmlns:a16="http://schemas.microsoft.com/office/drawing/2014/main" id="{0F233632-7A62-298C-6C54-5E9E53A86AD8}"/>
              </a:ext>
            </a:extLst>
          </p:cNvPr>
          <p:cNvSpPr/>
          <p:nvPr userDrawn="1"/>
        </p:nvSpPr>
        <p:spPr>
          <a:xfrm>
            <a:off x="0" y="1"/>
            <a:ext cx="12192000" cy="3976576"/>
          </a:xfrm>
          <a:custGeom>
            <a:avLst/>
            <a:gdLst/>
            <a:ahLst/>
            <a:cxnLst/>
            <a:rect l="l" t="t" r="r" b="b"/>
            <a:pathLst>
              <a:path w="2604709" h="1338631">
                <a:moveTo>
                  <a:pt x="0" y="0"/>
                </a:moveTo>
                <a:lnTo>
                  <a:pt x="2604709" y="0"/>
                </a:lnTo>
                <a:lnTo>
                  <a:pt x="2604709" y="1338631"/>
                </a:lnTo>
                <a:lnTo>
                  <a:pt x="0" y="1338631"/>
                </a:lnTo>
                <a:close/>
              </a:path>
            </a:pathLst>
          </a:custGeom>
          <a:gradFill rotWithShape="1">
            <a:gsLst>
              <a:gs pos="0">
                <a:srgbClr val="0F5D9B">
                  <a:alpha val="100000"/>
                </a:srgbClr>
              </a:gs>
              <a:gs pos="100000">
                <a:srgbClr val="6FCF46">
                  <a:alpha val="100000"/>
                </a:srgbClr>
              </a:gs>
            </a:gsLst>
            <a:lin ang="2100000"/>
          </a:gradFill>
          <a:ln cap="sq">
            <a:noFill/>
            <a:prstDash val="solid"/>
            <a:miter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29" y="19051"/>
            <a:ext cx="10382249" cy="5776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0153" y="1341438"/>
            <a:ext cx="10369549" cy="4597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D44EED-97CA-E9BF-CC6D-EEC4D4584F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656463"/>
            <a:ext cx="1338004" cy="81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37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C69A4-3837-391F-9DE2-A1F273C85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729" y="19051"/>
            <a:ext cx="10382249" cy="5776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03288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D7D53-4758-4E9A-80A4-7C766DC81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B029-1595-4D80-AA2E-04DA25704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08C47-A2BB-426C-91C0-B7C10EBDC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AAB07D-4DB6-464A-BE15-96D574FEB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E73953-0C02-4FA4-B4D5-05B32C13F0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4D562-94DF-4D88-BB7E-6CA142508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C6B402-C8AB-449E-9A73-28ABC281E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97416-56E0-4B24-8D87-755AB70D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014826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69797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29" y="19051"/>
            <a:ext cx="10382249" cy="5776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0151" y="1341438"/>
            <a:ext cx="5082116" cy="4597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5470" y="1341438"/>
            <a:ext cx="5084233" cy="4597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5746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471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29" y="19051"/>
            <a:ext cx="10382249" cy="5776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4915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52871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4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0800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lvl="0"/>
            <a:endParaRPr lang="en-IN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1481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729" y="19051"/>
            <a:ext cx="10382249" cy="57760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0153" y="1341438"/>
            <a:ext cx="10369549" cy="459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812952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7370" y="188917"/>
            <a:ext cx="2595033" cy="57499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00151" y="188917"/>
            <a:ext cx="7584016" cy="57499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9285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4135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DF66-17E5-43C9-866F-59588BCF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AE017-183E-4246-B88C-9CEE7137C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153BE8-75E2-47CC-A09B-352DEA3C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E9A9DC-E54F-406B-A105-C4097F20D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27667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0C84A-8ACE-485D-955F-0EE12860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EFD17-BC97-4750-8EF4-599F3B26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09DBF-C33A-42BE-A504-AC35573A5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41D4E8C3-CBA6-4327-A3B3-C8B1D96D2C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1228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F0788-AE94-4217-9295-EE92FBE87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5212C-39D0-4B6B-9AC4-EC7A7594B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8EBE0B-9B8C-4E70-923B-76AA9B87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17644-A81D-4816-8737-CE423DC46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08915-03E0-49E2-B843-C4FBEFCF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A82313-156E-4C5B-8678-3C2FA131F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3574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B4016-3A2E-45BC-8A43-EB6057F3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950EB-9E1D-45C5-AC44-AC80D0EA18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47155-3471-4D49-8B93-48A9E697DB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77CA20-0946-4371-BD08-7C83AA2C0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9D86C-D5D3-493A-801E-A5DA6FF9E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09E83-D644-4149-8F42-AB083B2C2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3834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E33362E-567B-4BA7-8F3A-5B0E5BC52B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F5900-D921-426E-AB4E-C07B89158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CB526-F6D8-4EE0-BAF2-326442F29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B86F0-FCB7-45F2-BA09-8C09FCF023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07682-B3D3-46F3-9B25-0953B7E80D6A}" type="datetimeFigureOut">
              <a:rPr lang="en-IN" smtClean="0"/>
              <a:t>17-12-2025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3EF52-194F-440D-9538-80C8B15E4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C2D3A-74DC-479E-95A0-4FE040562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7368E-A7B3-40A6-B3C4-9CB7E976CBAA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420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B528DD65-67AD-48A9-A470-5DA886B1D2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596F4C-8A0A-619B-BB82-B77D7D89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68A57-18B4-86A2-FFCA-0C517C194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53A1D-3112-2C2C-2DA8-66B8427558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CF217D-2508-45CF-BD3E-403191D5720C}" type="datetimeFigureOut">
              <a:rPr lang="en-US" smtClean="0"/>
              <a:t>12/17/2025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029B1-0BF5-AC76-EB35-BA47AA0B8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E351E-D628-70A2-EBA0-508A7B38B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A2B736-ACD9-4A87-B0BC-206BDD87EC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408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57473"/>
            <a:ext cx="10287000" cy="1071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500188"/>
            <a:ext cx="10287000" cy="4243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5250" y="5959078"/>
            <a:ext cx="36195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1500" y="5959078"/>
            <a:ext cx="266700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1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710" r:id="rId12"/>
  </p:sldLayoutIdLst>
  <p:txStyles>
    <p:titleStyle>
      <a:lvl1pPr algn="ctr" defTabSz="857250" rtl="0" eaLnBrk="1" latinLnBrk="0" hangingPunct="1"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1469" indent="-321469" algn="l" defTabSz="85725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6516" indent="-267891" algn="l" defTabSz="857250" rtl="0" eaLnBrk="1" latinLnBrk="0" hangingPunct="1">
        <a:spcBef>
          <a:spcPct val="20000"/>
        </a:spcBef>
        <a:buFont typeface="Arial" pitchFamily="34" charset="0"/>
        <a:buChar char="–"/>
        <a:defRPr sz="2625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spcBef>
          <a:spcPct val="20000"/>
        </a:spcBef>
        <a:buFont typeface="Arial" pitchFamily="34" charset="0"/>
        <a:buChar char="»"/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spcBef>
          <a:spcPct val="20000"/>
        </a:spcBef>
        <a:buFont typeface="Arial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CFA972DA-B48C-413B-BC83-0928584496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01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23C7DE3-2556-CB06-CC77-10541D0997D9}"/>
              </a:ext>
            </a:extLst>
          </p:cNvPr>
          <p:cNvSpPr/>
          <p:nvPr userDrawn="1"/>
        </p:nvSpPr>
        <p:spPr>
          <a:xfrm>
            <a:off x="0" y="0"/>
            <a:ext cx="12192000" cy="6430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68" name="Freeform 2">
            <a:extLst>
              <a:ext uri="{FF2B5EF4-FFF2-40B4-BE49-F238E27FC236}">
                <a16:creationId xmlns:a16="http://schemas.microsoft.com/office/drawing/2014/main" id="{C0981D70-AF11-0DE5-816A-CE5AE85C2455}"/>
              </a:ext>
            </a:extLst>
          </p:cNvPr>
          <p:cNvSpPr/>
          <p:nvPr userDrawn="1"/>
        </p:nvSpPr>
        <p:spPr>
          <a:xfrm>
            <a:off x="0" y="-64989"/>
            <a:ext cx="12192000" cy="6478588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29" name="Rectangle 7"/>
          <p:cNvSpPr>
            <a:spLocks noChangeArrowheads="1"/>
          </p:cNvSpPr>
          <p:nvPr userDrawn="1"/>
        </p:nvSpPr>
        <p:spPr bwMode="auto">
          <a:xfrm>
            <a:off x="11173887" y="6459542"/>
            <a:ext cx="493183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E7C6590-94DA-47D3-B1A2-84123465B592}" type="slidenum">
              <a:rPr lang="en-US" altLang="en-US" sz="1000" smtClean="0">
                <a:solidFill>
                  <a:srgbClr val="474747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000" dirty="0">
              <a:solidFill>
                <a:srgbClr val="474747"/>
              </a:solidFill>
            </a:endParaRPr>
          </a:p>
        </p:txBody>
      </p:sp>
      <p:sp>
        <p:nvSpPr>
          <p:cNvPr id="1031" name="Rectangle 10"/>
          <p:cNvSpPr>
            <a:spLocks noChangeArrowheads="1"/>
          </p:cNvSpPr>
          <p:nvPr/>
        </p:nvSpPr>
        <p:spPr bwMode="auto">
          <a:xfrm>
            <a:off x="4773087" y="6459538"/>
            <a:ext cx="3627967" cy="25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000" dirty="0">
              <a:solidFill>
                <a:srgbClr val="47474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3CCD4-0F6C-0F60-F8C5-7634995A4146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87325"/>
            <a:ext cx="12192000" cy="60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B7FB12-597F-EF0F-4B89-A8E81D4D449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73771" y="6490901"/>
            <a:ext cx="990464" cy="3116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EA9C22-DD19-9214-7605-B08920830F5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" y="656463"/>
            <a:ext cx="1338004" cy="815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176797-3DFF-5658-EE50-6B009B878498}"/>
              </a:ext>
            </a:extLst>
          </p:cNvPr>
          <p:cNvSpPr txBox="1"/>
          <p:nvPr userDrawn="1"/>
        </p:nvSpPr>
        <p:spPr>
          <a:xfrm>
            <a:off x="5290331" y="6490901"/>
            <a:ext cx="16113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827"/>
              </a:lnSpc>
            </a:pPr>
            <a:r>
              <a:rPr lang="en-US" sz="1600" dirty="0">
                <a:solidFill>
                  <a:srgbClr val="000000"/>
                </a:solidFill>
                <a:latin typeface="Montserrat"/>
              </a:rPr>
              <a:t>www.avallp.in</a:t>
            </a:r>
          </a:p>
        </p:txBody>
      </p:sp>
    </p:spTree>
    <p:extLst>
      <p:ext uri="{BB962C8B-B14F-4D97-AF65-F5344CB8AC3E}">
        <p14:creationId xmlns:p14="http://schemas.microsoft.com/office/powerpoint/2010/main" val="19141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5pPr>
      <a:lvl6pPr marL="457223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6pPr>
      <a:lvl7pPr marL="914446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7pPr>
      <a:lvl8pPr marL="1371669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8pPr>
      <a:lvl9pPr marL="1828891" algn="l" rtl="0" fontAlgn="base">
        <a:spcBef>
          <a:spcPct val="0"/>
        </a:spcBef>
        <a:spcAft>
          <a:spcPct val="0"/>
        </a:spcAft>
        <a:defRPr sz="2800">
          <a:solidFill>
            <a:schemeClr val="accent1"/>
          </a:solidFill>
          <a:latin typeface="Trebuchet MS" pitchFamily="34" charset="0"/>
        </a:defRPr>
      </a:lvl9pPr>
    </p:titleStyle>
    <p:bodyStyle>
      <a:lvl1pPr marL="342917" indent="-342917" algn="l" rtl="0" eaLnBrk="0" fontAlgn="base" hangingPunct="0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>
          <a:solidFill>
            <a:srgbClr val="474747"/>
          </a:solidFill>
          <a:latin typeface="+mn-lt"/>
          <a:ea typeface="+mn-ea"/>
          <a:cs typeface="+mn-cs"/>
        </a:defRPr>
      </a:lvl1pPr>
      <a:lvl2pPr marL="742987" indent="-285764" algn="l" rtl="0" eaLnBrk="0" fontAlgn="base" hangingPunct="0">
        <a:spcBef>
          <a:spcPct val="20000"/>
        </a:spcBef>
        <a:spcAft>
          <a:spcPct val="0"/>
        </a:spcAft>
        <a:buClr>
          <a:srgbClr val="0768A9"/>
        </a:buClr>
        <a:buChar char="–"/>
        <a:defRPr sz="1600">
          <a:solidFill>
            <a:srgbClr val="474747"/>
          </a:solidFill>
          <a:latin typeface="+mn-lt"/>
        </a:defRPr>
      </a:lvl2pPr>
      <a:lvl3pPr marL="1143057" indent="-228611" algn="l" rtl="0" eaLnBrk="0" fontAlgn="base" hangingPunct="0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3pPr>
      <a:lvl4pPr marL="1600280" indent="-228611" algn="l" rtl="0" eaLnBrk="0" fontAlgn="base" hangingPunct="0">
        <a:spcBef>
          <a:spcPct val="20000"/>
        </a:spcBef>
        <a:spcAft>
          <a:spcPct val="0"/>
        </a:spcAft>
        <a:buClr>
          <a:srgbClr val="0768A9"/>
        </a:buClr>
        <a:buFont typeface="Arial" charset="0"/>
        <a:buChar char="–"/>
        <a:defRPr sz="1400">
          <a:solidFill>
            <a:srgbClr val="474747"/>
          </a:solidFill>
          <a:latin typeface="+mn-lt"/>
        </a:defRPr>
      </a:lvl4pPr>
      <a:lvl5pPr marL="2057503" indent="-228611" algn="l" rtl="0" eaLnBrk="0" fontAlgn="base" hangingPunct="0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5pPr>
      <a:lvl6pPr marL="2514726" indent="-228611" algn="l" rtl="0" fontAlgn="base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6pPr>
      <a:lvl7pPr marL="2971949" indent="-228611" algn="l" rtl="0" fontAlgn="base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7pPr>
      <a:lvl8pPr marL="3429171" indent="-228611" algn="l" rtl="0" fontAlgn="base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8pPr>
      <a:lvl9pPr marL="3886394" indent="-228611" algn="l" rtl="0" fontAlgn="base">
        <a:spcBef>
          <a:spcPct val="20000"/>
        </a:spcBef>
        <a:spcAft>
          <a:spcPct val="0"/>
        </a:spcAft>
        <a:buClr>
          <a:srgbClr val="0768A9"/>
        </a:buClr>
        <a:buFont typeface="Wingdings" pitchFamily="2" charset="2"/>
        <a:buChar char="§"/>
        <a:defRPr sz="1400">
          <a:solidFill>
            <a:srgbClr val="474747"/>
          </a:solidFill>
          <a:latin typeface="+mn-lt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3.jpe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64.jpeg"/><Relationship Id="rId11" Type="http://schemas.openxmlformats.org/officeDocument/2006/relationships/image" Target="../media/image67.jpeg"/><Relationship Id="rId5" Type="http://schemas.openxmlformats.org/officeDocument/2006/relationships/image" Target="../media/image63.png"/><Relationship Id="rId10" Type="http://schemas.microsoft.com/office/2007/relationships/hdphoto" Target="../media/hdphoto3.wdp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png"/><Relationship Id="rId5" Type="http://schemas.openxmlformats.org/officeDocument/2006/relationships/hyperlink" Target="https://www.cpajournal.com/2025/08/15/the-accounting-profession-is-in-crisis-3/" TargetMode="External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mailto:lalit.valecha@avallp.in" TargetMode="External"/><Relationship Id="rId13" Type="http://schemas.openxmlformats.org/officeDocument/2006/relationships/image" Target="../media/image86.svg"/><Relationship Id="rId3" Type="http://schemas.openxmlformats.org/officeDocument/2006/relationships/image" Target="../media/image78.svg"/><Relationship Id="rId7" Type="http://schemas.openxmlformats.org/officeDocument/2006/relationships/image" Target="../media/image82.svg"/><Relationship Id="rId12" Type="http://schemas.openxmlformats.org/officeDocument/2006/relationships/image" Target="../media/image85.png"/><Relationship Id="rId2" Type="http://schemas.openxmlformats.org/officeDocument/2006/relationships/image" Target="../media/image77.png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1.png"/><Relationship Id="rId11" Type="http://schemas.openxmlformats.org/officeDocument/2006/relationships/image" Target="../media/image84.svg"/><Relationship Id="rId5" Type="http://schemas.openxmlformats.org/officeDocument/2006/relationships/image" Target="../media/image80.sv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image" Target="../media/image79.png"/><Relationship Id="rId9" Type="http://schemas.openxmlformats.org/officeDocument/2006/relationships/hyperlink" Target="http://www.avallp.in/" TargetMode="External"/><Relationship Id="rId1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25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25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9.png"/><Relationship Id="rId18" Type="http://schemas.openxmlformats.org/officeDocument/2006/relationships/image" Target="../media/image2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3.pn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svg"/><Relationship Id="rId19" Type="http://schemas.openxmlformats.org/officeDocument/2006/relationships/image" Target="../media/image25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13" y="-4558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04" r="-2204"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3" name="Group 3"/>
          <p:cNvGrpSpPr/>
          <p:nvPr/>
        </p:nvGrpSpPr>
        <p:grpSpPr>
          <a:xfrm>
            <a:off x="7523633" y="-850247"/>
            <a:ext cx="5861949" cy="2824791"/>
            <a:chOff x="0" y="0"/>
            <a:chExt cx="406400" cy="19583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195838"/>
            </a:xfrm>
            <a:custGeom>
              <a:avLst/>
              <a:gdLst/>
              <a:ahLst/>
              <a:cxnLst/>
              <a:rect l="l" t="t" r="r" b="b"/>
              <a:pathLst>
                <a:path w="406400" h="195838">
                  <a:moveTo>
                    <a:pt x="203200" y="0"/>
                  </a:moveTo>
                  <a:lnTo>
                    <a:pt x="406400" y="0"/>
                  </a:lnTo>
                  <a:lnTo>
                    <a:pt x="203200" y="195838"/>
                  </a:lnTo>
                  <a:lnTo>
                    <a:pt x="0" y="195838"/>
                  </a:lnTo>
                  <a:lnTo>
                    <a:pt x="2032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0"/>
                  </a:srgbClr>
                </a:gs>
                <a:gs pos="50000">
                  <a:srgbClr val="2376D4">
                    <a:alpha val="100000"/>
                  </a:srgbClr>
                </a:gs>
                <a:gs pos="100000">
                  <a:srgbClr val="2376D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38100"/>
              <a:ext cx="203200" cy="23393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66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-3272447" y="-1286274"/>
            <a:ext cx="7402725" cy="6320077"/>
          </a:xfrm>
          <a:custGeom>
            <a:avLst/>
            <a:gdLst/>
            <a:ahLst/>
            <a:cxnLst/>
            <a:rect l="l" t="t" r="r" b="b"/>
            <a:pathLst>
              <a:path w="11104088" h="9480115">
                <a:moveTo>
                  <a:pt x="0" y="0"/>
                </a:moveTo>
                <a:lnTo>
                  <a:pt x="11104088" y="0"/>
                </a:lnTo>
                <a:lnTo>
                  <a:pt x="11104088" y="9480115"/>
                </a:lnTo>
                <a:lnTo>
                  <a:pt x="0" y="94801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2999"/>
            </a:blip>
            <a:stretch>
              <a:fillRect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7" name="Group 7"/>
          <p:cNvGrpSpPr/>
          <p:nvPr/>
        </p:nvGrpSpPr>
        <p:grpSpPr>
          <a:xfrm>
            <a:off x="0" y="4806058"/>
            <a:ext cx="5848403" cy="2931840"/>
            <a:chOff x="0" y="0"/>
            <a:chExt cx="417592" cy="20934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7592" cy="209341"/>
            </a:xfrm>
            <a:custGeom>
              <a:avLst/>
              <a:gdLst/>
              <a:ahLst/>
              <a:cxnLst/>
              <a:rect l="l" t="t" r="r" b="b"/>
              <a:pathLst>
                <a:path w="417592" h="209341">
                  <a:moveTo>
                    <a:pt x="214392" y="0"/>
                  </a:moveTo>
                  <a:lnTo>
                    <a:pt x="0" y="0"/>
                  </a:lnTo>
                  <a:lnTo>
                    <a:pt x="203200" y="209341"/>
                  </a:lnTo>
                  <a:lnTo>
                    <a:pt x="417592" y="209341"/>
                  </a:lnTo>
                  <a:lnTo>
                    <a:pt x="214392" y="0"/>
                  </a:lnTo>
                  <a:close/>
                </a:path>
              </a:pathLst>
            </a:custGeom>
            <a:gradFill rotWithShape="1">
              <a:gsLst>
                <a:gs pos="0">
                  <a:srgbClr val="006CCD">
                    <a:alpha val="0"/>
                  </a:srgbClr>
                </a:gs>
                <a:gs pos="100000">
                  <a:srgbClr val="2376D4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214392" cy="24744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66"/>
                </a:lnSpc>
              </a:pPr>
              <a:endParaRPr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7280401" y="1459097"/>
            <a:ext cx="4320456" cy="432045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2540" y="2540"/>
              <a:ext cx="6344920" cy="6344920"/>
            </a:xfrm>
            <a:custGeom>
              <a:avLst/>
              <a:gdLst/>
              <a:ahLst/>
              <a:cxnLst/>
              <a:rect l="l" t="t" r="r" b="b"/>
              <a:pathLst>
                <a:path w="6344920" h="6344920">
                  <a:moveTo>
                    <a:pt x="6344920" y="3172460"/>
                  </a:moveTo>
                  <a:cubicBezTo>
                    <a:pt x="6344920" y="4925060"/>
                    <a:pt x="4923790" y="6344920"/>
                    <a:pt x="3172460" y="6344920"/>
                  </a:cubicBezTo>
                  <a:cubicBezTo>
                    <a:pt x="1421130" y="6344920"/>
                    <a:pt x="0" y="4925060"/>
                    <a:pt x="0" y="3172460"/>
                  </a:cubicBezTo>
                  <a:cubicBezTo>
                    <a:pt x="0" y="1419860"/>
                    <a:pt x="1419860" y="0"/>
                    <a:pt x="3172460" y="0"/>
                  </a:cubicBezTo>
                  <a:cubicBezTo>
                    <a:pt x="4925060" y="0"/>
                    <a:pt x="6344920" y="1419860"/>
                    <a:pt x="6344920" y="3172460"/>
                  </a:cubicBezTo>
                  <a:close/>
                  <a:moveTo>
                    <a:pt x="3172460" y="1051560"/>
                  </a:moveTo>
                  <a:cubicBezTo>
                    <a:pt x="2001520" y="1051560"/>
                    <a:pt x="1051560" y="2001520"/>
                    <a:pt x="1051560" y="3172460"/>
                  </a:cubicBezTo>
                  <a:cubicBezTo>
                    <a:pt x="1051560" y="4343400"/>
                    <a:pt x="2001520" y="5293360"/>
                    <a:pt x="3172460" y="5293360"/>
                  </a:cubicBezTo>
                  <a:cubicBezTo>
                    <a:pt x="4343400" y="5293360"/>
                    <a:pt x="5293360" y="4343400"/>
                    <a:pt x="5293360" y="3172460"/>
                  </a:cubicBezTo>
                  <a:cubicBezTo>
                    <a:pt x="5293360" y="2001520"/>
                    <a:pt x="4343400" y="1051560"/>
                    <a:pt x="3172460" y="105156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684020" y="2123440"/>
              <a:ext cx="2981960" cy="2583180"/>
            </a:xfrm>
            <a:custGeom>
              <a:avLst/>
              <a:gdLst/>
              <a:ahLst/>
              <a:cxnLst/>
              <a:rect l="l" t="t" r="r" b="b"/>
              <a:pathLst>
                <a:path w="2981960" h="2583180">
                  <a:moveTo>
                    <a:pt x="2981960" y="0"/>
                  </a:moveTo>
                  <a:lnTo>
                    <a:pt x="1490980" y="2583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5010" r="-15010"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7831" y="576410"/>
            <a:ext cx="2240723" cy="650918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5" name="TextBox 15"/>
          <p:cNvSpPr txBox="1"/>
          <p:nvPr/>
        </p:nvSpPr>
        <p:spPr>
          <a:xfrm>
            <a:off x="298739" y="2344331"/>
            <a:ext cx="6975484" cy="23083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IN" sz="5000" b="1" dirty="0">
                <a:solidFill>
                  <a:srgbClr val="0A378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grandir Bold"/>
              </a:rPr>
              <a:t>Beyond Borders: How Indian Startups are building Global legacies</a:t>
            </a:r>
            <a:endParaRPr lang="en-US" sz="5000" b="1" dirty="0">
              <a:solidFill>
                <a:srgbClr val="0A378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grandir Bold"/>
              <a:sym typeface="Montserrat Ultra-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652911" y="6029407"/>
            <a:ext cx="2262141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2200"/>
              </a:lnSpc>
            </a:pPr>
            <a:r>
              <a:rPr lang="en-US" sz="2000" b="1" dirty="0">
                <a:solidFill>
                  <a:srgbClr val="0A2D7A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Presented by - </a:t>
            </a:r>
          </a:p>
          <a:p>
            <a:pPr defTabSz="609630">
              <a:lnSpc>
                <a:spcPts val="2200"/>
              </a:lnSpc>
            </a:pPr>
            <a:r>
              <a:rPr lang="en-US" sz="2000" b="1" dirty="0">
                <a:solidFill>
                  <a:srgbClr val="0A2D7A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CA Lalit Valecha</a:t>
            </a:r>
          </a:p>
        </p:txBody>
      </p:sp>
      <p:sp>
        <p:nvSpPr>
          <p:cNvPr id="22" name="Partial Circle 21">
            <a:extLst>
              <a:ext uri="{FF2B5EF4-FFF2-40B4-BE49-F238E27FC236}">
                <a16:creationId xmlns:a16="http://schemas.microsoft.com/office/drawing/2014/main" id="{0831E30E-8ED1-4821-9232-8B034493BAFF}"/>
              </a:ext>
            </a:extLst>
          </p:cNvPr>
          <p:cNvSpPr/>
          <p:nvPr/>
        </p:nvSpPr>
        <p:spPr>
          <a:xfrm rot="10800000">
            <a:off x="2368741" y="3252152"/>
            <a:ext cx="7943659" cy="7288848"/>
          </a:xfrm>
          <a:prstGeom prst="pie">
            <a:avLst>
              <a:gd name="adj1" fmla="val 10813944"/>
              <a:gd name="adj2" fmla="val 13473236"/>
            </a:avLst>
          </a:prstGeom>
          <a:solidFill>
            <a:srgbClr val="123498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3" name="Partial Circle 22">
            <a:extLst>
              <a:ext uri="{FF2B5EF4-FFF2-40B4-BE49-F238E27FC236}">
                <a16:creationId xmlns:a16="http://schemas.microsoft.com/office/drawing/2014/main" id="{C2F1010B-B4C5-450B-B6BB-F46ABCD628F5}"/>
              </a:ext>
            </a:extLst>
          </p:cNvPr>
          <p:cNvSpPr/>
          <p:nvPr/>
        </p:nvSpPr>
        <p:spPr>
          <a:xfrm rot="10527024">
            <a:off x="2215816" y="3253381"/>
            <a:ext cx="7943659" cy="7288848"/>
          </a:xfrm>
          <a:prstGeom prst="pie">
            <a:avLst>
              <a:gd name="adj1" fmla="val 13506400"/>
              <a:gd name="adj2" fmla="val 16654945"/>
            </a:avLst>
          </a:prstGeom>
          <a:solidFill>
            <a:srgbClr val="0A2470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4" name="Partial Circle 23">
            <a:extLst>
              <a:ext uri="{FF2B5EF4-FFF2-40B4-BE49-F238E27FC236}">
                <a16:creationId xmlns:a16="http://schemas.microsoft.com/office/drawing/2014/main" id="{3830AB5E-82CA-4F6D-A9EA-3FC9E2C9025A}"/>
              </a:ext>
            </a:extLst>
          </p:cNvPr>
          <p:cNvSpPr/>
          <p:nvPr/>
        </p:nvSpPr>
        <p:spPr>
          <a:xfrm rot="10800000">
            <a:off x="2215815" y="3201352"/>
            <a:ext cx="7943659" cy="7390448"/>
          </a:xfrm>
          <a:prstGeom prst="pie">
            <a:avLst>
              <a:gd name="adj1" fmla="val 16084244"/>
              <a:gd name="adj2" fmla="val 19039072"/>
            </a:avLst>
          </a:prstGeom>
          <a:solidFill>
            <a:srgbClr val="051751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5" name="Partial Circle 24">
            <a:extLst>
              <a:ext uri="{FF2B5EF4-FFF2-40B4-BE49-F238E27FC236}">
                <a16:creationId xmlns:a16="http://schemas.microsoft.com/office/drawing/2014/main" id="{95B51B4D-7D0F-4457-9CCF-D9E54D4D6DA0}"/>
              </a:ext>
            </a:extLst>
          </p:cNvPr>
          <p:cNvSpPr/>
          <p:nvPr/>
        </p:nvSpPr>
        <p:spPr>
          <a:xfrm rot="10800000">
            <a:off x="2081691" y="3162776"/>
            <a:ext cx="8177089" cy="7467600"/>
          </a:xfrm>
          <a:prstGeom prst="pie">
            <a:avLst>
              <a:gd name="adj1" fmla="val 18853146"/>
              <a:gd name="adj2" fmla="val 4862"/>
            </a:avLst>
          </a:prstGeom>
          <a:solidFill>
            <a:srgbClr val="00072C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99AB-344F-2234-FC7D-B1F4369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00FB1C-B252-420D-A57B-8DB0EB289C59}"/>
              </a:ext>
            </a:extLst>
          </p:cNvPr>
          <p:cNvGrpSpPr/>
          <p:nvPr/>
        </p:nvGrpSpPr>
        <p:grpSpPr>
          <a:xfrm>
            <a:off x="1971961" y="2721040"/>
            <a:ext cx="3947943" cy="1848224"/>
            <a:chOff x="2022761" y="2721040"/>
            <a:chExt cx="3947943" cy="18482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B16E41-A0B4-4068-8D80-3C520BDCBAB2}"/>
                </a:ext>
              </a:extLst>
            </p:cNvPr>
            <p:cNvSpPr/>
            <p:nvPr/>
          </p:nvSpPr>
          <p:spPr>
            <a:xfrm>
              <a:off x="2022761" y="2721040"/>
              <a:ext cx="3947943" cy="1848224"/>
            </a:xfrm>
            <a:custGeom>
              <a:avLst/>
              <a:gdLst>
                <a:gd name="connsiteX0" fmla="*/ 0 w 2676821"/>
                <a:gd name="connsiteY0" fmla="*/ 173397 h 1733973"/>
                <a:gd name="connsiteX1" fmla="*/ 173397 w 2676821"/>
                <a:gd name="connsiteY1" fmla="*/ 0 h 1733973"/>
                <a:gd name="connsiteX2" fmla="*/ 2503424 w 2676821"/>
                <a:gd name="connsiteY2" fmla="*/ 0 h 1733973"/>
                <a:gd name="connsiteX3" fmla="*/ 2676821 w 2676821"/>
                <a:gd name="connsiteY3" fmla="*/ 173397 h 1733973"/>
                <a:gd name="connsiteX4" fmla="*/ 2676821 w 2676821"/>
                <a:gd name="connsiteY4" fmla="*/ 1560576 h 1733973"/>
                <a:gd name="connsiteX5" fmla="*/ 2503424 w 2676821"/>
                <a:gd name="connsiteY5" fmla="*/ 1733973 h 1733973"/>
                <a:gd name="connsiteX6" fmla="*/ 173397 w 2676821"/>
                <a:gd name="connsiteY6" fmla="*/ 1733973 h 1733973"/>
                <a:gd name="connsiteX7" fmla="*/ 0 w 2676821"/>
                <a:gd name="connsiteY7" fmla="*/ 1560576 h 1733973"/>
                <a:gd name="connsiteX8" fmla="*/ 0 w 2676821"/>
                <a:gd name="connsiteY8" fmla="*/ 173397 h 17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6821" h="1733973">
                  <a:moveTo>
                    <a:pt x="0" y="173397"/>
                  </a:moveTo>
                  <a:cubicBezTo>
                    <a:pt x="0" y="77632"/>
                    <a:pt x="77632" y="0"/>
                    <a:pt x="173397" y="0"/>
                  </a:cubicBezTo>
                  <a:lnTo>
                    <a:pt x="2503424" y="0"/>
                  </a:lnTo>
                  <a:cubicBezTo>
                    <a:pt x="2599189" y="0"/>
                    <a:pt x="2676821" y="77632"/>
                    <a:pt x="2676821" y="173397"/>
                  </a:cubicBezTo>
                  <a:lnTo>
                    <a:pt x="2676821" y="1560576"/>
                  </a:lnTo>
                  <a:cubicBezTo>
                    <a:pt x="2676821" y="1656341"/>
                    <a:pt x="2599189" y="1733973"/>
                    <a:pt x="2503424" y="1733973"/>
                  </a:cubicBezTo>
                  <a:lnTo>
                    <a:pt x="173397" y="1733973"/>
                  </a:lnTo>
                  <a:cubicBezTo>
                    <a:pt x="77632" y="1733973"/>
                    <a:pt x="0" y="1656341"/>
                    <a:pt x="0" y="1560576"/>
                  </a:cubicBezTo>
                  <a:lnTo>
                    <a:pt x="0" y="173397"/>
                  </a:lnTo>
                  <a:close/>
                </a:path>
              </a:pathLst>
            </a:cu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1636" tIns="228590" rIns="228590" bIns="662083" numCol="1" spcCol="1270" anchor="t" anchorCtr="0">
              <a:noAutofit/>
            </a:bodyPr>
            <a:lstStyle/>
            <a:p>
              <a:pPr marL="0" lvl="1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900" kern="1200" dirty="0">
                <a:solidFill>
                  <a:schemeClr val="accent4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EBDC92-34B4-4253-B382-87A1CE015E36}"/>
                </a:ext>
              </a:extLst>
            </p:cNvPr>
            <p:cNvSpPr txBox="1"/>
            <p:nvPr/>
          </p:nvSpPr>
          <p:spPr>
            <a:xfrm>
              <a:off x="3255286" y="2852411"/>
              <a:ext cx="2690259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Indicorn is a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profitable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Indian startup with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₹100+ crore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revenue, founded within the last 15 years.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Titan Capital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has curated a list of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200+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such startups.</a:t>
              </a:r>
              <a:endPara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ECBC59-5666-4D4F-9886-807FB7E66441}"/>
              </a:ext>
            </a:extLst>
          </p:cNvPr>
          <p:cNvGrpSpPr/>
          <p:nvPr/>
        </p:nvGrpSpPr>
        <p:grpSpPr>
          <a:xfrm rot="21079453">
            <a:off x="-3680366" y="-127295"/>
            <a:ext cx="7315786" cy="7315789"/>
            <a:chOff x="-3023184" y="277791"/>
            <a:chExt cx="6046367" cy="6046368"/>
          </a:xfrm>
          <a:gradFill>
            <a:gsLst>
              <a:gs pos="89000">
                <a:srgbClr val="002060"/>
              </a:gs>
              <a:gs pos="0">
                <a:srgbClr val="0070C0"/>
              </a:gs>
            </a:gsLst>
            <a:path path="circle">
              <a:fillToRect l="50000" t="130000" r="50000" b="-30000"/>
            </a:path>
          </a:gradFill>
          <a:effectLst>
            <a:outerShdw blurRad="152400" dist="25400" sx="102000" sy="102000" algn="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2992CD5-BEA1-401A-B1DE-50D6201EA193}"/>
                </a:ext>
              </a:extLst>
            </p:cNvPr>
            <p:cNvSpPr/>
            <p:nvPr/>
          </p:nvSpPr>
          <p:spPr>
            <a:xfrm rot="19466243">
              <a:off x="-3023184" y="1773596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2346282"/>
                  </a:moveTo>
                  <a:cubicBezTo>
                    <a:pt x="0" y="1050466"/>
                    <a:pt x="1050466" y="0"/>
                    <a:pt x="2346282" y="0"/>
                  </a:cubicBezTo>
                  <a:lnTo>
                    <a:pt x="2346282" y="2346282"/>
                  </a:lnTo>
                  <a:lnTo>
                    <a:pt x="0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957466" rIns="27025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CCEAB4F-1411-44B6-80F0-B01605932E27}"/>
                </a:ext>
              </a:extLst>
            </p:cNvPr>
            <p:cNvSpPr/>
            <p:nvPr/>
          </p:nvSpPr>
          <p:spPr>
            <a:xfrm rot="19466243">
              <a:off x="-930984" y="277791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0"/>
                  </a:moveTo>
                  <a:cubicBezTo>
                    <a:pt x="1295816" y="0"/>
                    <a:pt x="2346282" y="1050466"/>
                    <a:pt x="2346282" y="2346282"/>
                  </a:cubicBezTo>
                  <a:lnTo>
                    <a:pt x="0" y="234628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957466" rIns="95746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345AD3-29FB-44DE-8E57-A0A4D8FF24A8}"/>
                </a:ext>
              </a:extLst>
            </p:cNvPr>
            <p:cNvSpPr/>
            <p:nvPr/>
          </p:nvSpPr>
          <p:spPr>
            <a:xfrm rot="19466243">
              <a:off x="564821" y="2369991"/>
              <a:ext cx="2458362" cy="2458363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0"/>
                  </a:moveTo>
                  <a:cubicBezTo>
                    <a:pt x="2346282" y="1295816"/>
                    <a:pt x="1295816" y="2346282"/>
                    <a:pt x="0" y="2346282"/>
                  </a:cubicBezTo>
                  <a:lnTo>
                    <a:pt x="0" y="0"/>
                  </a:lnTo>
                  <a:lnTo>
                    <a:pt x="234628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270257" rIns="95746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973CF3-844F-4F7B-80CA-74E17BC5B7C2}"/>
                </a:ext>
              </a:extLst>
            </p:cNvPr>
            <p:cNvSpPr/>
            <p:nvPr/>
          </p:nvSpPr>
          <p:spPr>
            <a:xfrm rot="19466243">
              <a:off x="-1527379" y="3865797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2346282"/>
                  </a:moveTo>
                  <a:cubicBezTo>
                    <a:pt x="1050466" y="2346282"/>
                    <a:pt x="0" y="1295816"/>
                    <a:pt x="0" y="0"/>
                  </a:cubicBezTo>
                  <a:lnTo>
                    <a:pt x="2346282" y="0"/>
                  </a:lnTo>
                  <a:lnTo>
                    <a:pt x="2346282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270256" rIns="27025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B9B050A-497E-44C9-913E-9CC9735E5E7B}"/>
              </a:ext>
            </a:extLst>
          </p:cNvPr>
          <p:cNvSpPr txBox="1"/>
          <p:nvPr/>
        </p:nvSpPr>
        <p:spPr>
          <a:xfrm>
            <a:off x="329763" y="3216141"/>
            <a:ext cx="2976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rPr>
              <a:t>Indicorn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3" name="Freeform 13">
            <a:extLst>
              <a:ext uri="{FF2B5EF4-FFF2-40B4-BE49-F238E27FC236}">
                <a16:creationId xmlns:a16="http://schemas.microsoft.com/office/drawing/2014/main" id="{542A83FA-2FBD-441B-84A6-AEDDC3A7B7C1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315D5AA-FA09-4F75-8870-9E4AD9561EE1}"/>
              </a:ext>
            </a:extLst>
          </p:cNvPr>
          <p:cNvSpPr txBox="1"/>
          <p:nvPr/>
        </p:nvSpPr>
        <p:spPr>
          <a:xfrm>
            <a:off x="1303533" y="10437"/>
            <a:ext cx="10625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randir Bold"/>
                <a:ea typeface="Ebrima" panose="02000000000000000000" pitchFamily="2" charset="0"/>
                <a:cs typeface="Poppins" panose="00000500000000000000" pitchFamily="2" charset="0"/>
              </a:rPr>
              <a:t>Indian Startup Landscape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andir Bold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5A0F26F-BAEA-4888-B4B2-F334AB9DCA5B}"/>
              </a:ext>
            </a:extLst>
          </p:cNvPr>
          <p:cNvGrpSpPr/>
          <p:nvPr/>
        </p:nvGrpSpPr>
        <p:grpSpPr>
          <a:xfrm>
            <a:off x="6301628" y="1216405"/>
            <a:ext cx="5681970" cy="4580873"/>
            <a:chOff x="6301628" y="1216405"/>
            <a:chExt cx="5681970" cy="458087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CC3E913-ED2F-4F5E-A80B-E67B5F15C4CD}"/>
                </a:ext>
              </a:extLst>
            </p:cNvPr>
            <p:cNvGrpSpPr/>
            <p:nvPr/>
          </p:nvGrpSpPr>
          <p:grpSpPr>
            <a:xfrm>
              <a:off x="6301628" y="1216405"/>
              <a:ext cx="5681970" cy="4580873"/>
              <a:chOff x="5755436" y="1207823"/>
              <a:chExt cx="6139853" cy="4950024"/>
            </a:xfrm>
          </p:grpSpPr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id="{8A27FA77-0A2E-4BF4-B480-949F59569B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55436" y="1207823"/>
                <a:ext cx="6135212" cy="535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FB7A30C6-4F06-43C9-83C2-D6B1B7BF16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6656" y="1884447"/>
                <a:ext cx="5330167" cy="53579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12">
                <a:extLst>
                  <a:ext uri="{FF2B5EF4-FFF2-40B4-BE49-F238E27FC236}">
                    <a16:creationId xmlns:a16="http://schemas.microsoft.com/office/drawing/2014/main" id="{0ED5625E-11B4-45E4-B40C-9BCADB8B5C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17711" y="5631052"/>
                <a:ext cx="1329490" cy="361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16">
                <a:extLst>
                  <a:ext uri="{FF2B5EF4-FFF2-40B4-BE49-F238E27FC236}">
                    <a16:creationId xmlns:a16="http://schemas.microsoft.com/office/drawing/2014/main" id="{464FCAE3-8221-4447-9617-E982F5256E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43844" y="4946050"/>
                <a:ext cx="1314183" cy="3836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18">
                <a:extLst>
                  <a:ext uri="{FF2B5EF4-FFF2-40B4-BE49-F238E27FC236}">
                    <a16:creationId xmlns:a16="http://schemas.microsoft.com/office/drawing/2014/main" id="{320CFF43-055A-4014-BC30-60B74E100C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44263" y="4111995"/>
                <a:ext cx="1899581" cy="43399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0">
                <a:extLst>
                  <a:ext uri="{FF2B5EF4-FFF2-40B4-BE49-F238E27FC236}">
                    <a16:creationId xmlns:a16="http://schemas.microsoft.com/office/drawing/2014/main" id="{D7A005C3-38FF-4983-9DA0-03C8E366BE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5947" y="3394404"/>
                <a:ext cx="1551535" cy="3766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2">
                <a:extLst>
                  <a:ext uri="{FF2B5EF4-FFF2-40B4-BE49-F238E27FC236}">
                    <a16:creationId xmlns:a16="http://schemas.microsoft.com/office/drawing/2014/main" id="{33FADF86-375D-45F4-8539-3AD8BAB3FF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3930" y="4720240"/>
                <a:ext cx="580086" cy="5754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4">
                <a:extLst>
                  <a:ext uri="{FF2B5EF4-FFF2-40B4-BE49-F238E27FC236}">
                    <a16:creationId xmlns:a16="http://schemas.microsoft.com/office/drawing/2014/main" id="{47B6F3CC-0CB8-4566-92E5-A80E9337265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26296" y="4064067"/>
                <a:ext cx="564352" cy="5643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6">
                <a:extLst>
                  <a:ext uri="{FF2B5EF4-FFF2-40B4-BE49-F238E27FC236}">
                    <a16:creationId xmlns:a16="http://schemas.microsoft.com/office/drawing/2014/main" id="{DED69D78-7141-44DE-8241-59EA0D4F3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286456" y="5494039"/>
                <a:ext cx="635417" cy="6354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8">
                <a:extLst>
                  <a:ext uri="{FF2B5EF4-FFF2-40B4-BE49-F238E27FC236}">
                    <a16:creationId xmlns:a16="http://schemas.microsoft.com/office/drawing/2014/main" id="{490A2056-2E5F-49FA-B2D2-E5450ECB59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74502" y="2534851"/>
                <a:ext cx="620787" cy="6207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30">
                <a:extLst>
                  <a:ext uri="{FF2B5EF4-FFF2-40B4-BE49-F238E27FC236}">
                    <a16:creationId xmlns:a16="http://schemas.microsoft.com/office/drawing/2014/main" id="{D3F68B53-644F-4210-88F1-2B6DC31D76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9900" y="1860579"/>
                <a:ext cx="551810" cy="5518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32">
                <a:extLst>
                  <a:ext uri="{FF2B5EF4-FFF2-40B4-BE49-F238E27FC236}">
                    <a16:creationId xmlns:a16="http://schemas.microsoft.com/office/drawing/2014/main" id="{A8554EC7-1565-413C-A306-93572288D9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70862" y="3291037"/>
                <a:ext cx="586123" cy="58612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4">
                <a:extLst>
                  <a:ext uri="{FF2B5EF4-FFF2-40B4-BE49-F238E27FC236}">
                    <a16:creationId xmlns:a16="http://schemas.microsoft.com/office/drawing/2014/main" id="{6B98C009-239F-4BB4-AB8A-B9F73B543C0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11446" y="2586997"/>
                <a:ext cx="696262" cy="6962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6">
                <a:extLst>
                  <a:ext uri="{FF2B5EF4-FFF2-40B4-BE49-F238E27FC236}">
                    <a16:creationId xmlns:a16="http://schemas.microsoft.com/office/drawing/2014/main" id="{B3CC271B-23A8-42A3-92BD-ABE631A64C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93464" y="2639368"/>
                <a:ext cx="1497739" cy="421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38">
                <a:extLst>
                  <a:ext uri="{FF2B5EF4-FFF2-40B4-BE49-F238E27FC236}">
                    <a16:creationId xmlns:a16="http://schemas.microsoft.com/office/drawing/2014/main" id="{5079CF57-C9F5-41A5-AC36-8665C06324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6783" y="5540030"/>
                <a:ext cx="772272" cy="6178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0">
                <a:extLst>
                  <a:ext uri="{FF2B5EF4-FFF2-40B4-BE49-F238E27FC236}">
                    <a16:creationId xmlns:a16="http://schemas.microsoft.com/office/drawing/2014/main" id="{6D1A2D16-718F-462E-9425-A9C5CA8882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59220" y="4982250"/>
                <a:ext cx="1333045" cy="3732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42">
                <a:extLst>
                  <a:ext uri="{FF2B5EF4-FFF2-40B4-BE49-F238E27FC236}">
                    <a16:creationId xmlns:a16="http://schemas.microsoft.com/office/drawing/2014/main" id="{FDE85289-5825-4B0D-B8C1-89B315D9210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56524" y="5551804"/>
                <a:ext cx="1211859" cy="5776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AA5360C-C826-4B43-9256-ADD48C0B2B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46236" y="3498441"/>
                <a:ext cx="1710003" cy="3253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8">
                <a:extLst>
                  <a:ext uri="{FF2B5EF4-FFF2-40B4-BE49-F238E27FC236}">
                    <a16:creationId xmlns:a16="http://schemas.microsoft.com/office/drawing/2014/main" id="{82D591B7-B73F-4D81-B40A-F8523DEBDF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4781" y="4135985"/>
                <a:ext cx="1243750" cy="4145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50">
                <a:extLst>
                  <a:ext uri="{FF2B5EF4-FFF2-40B4-BE49-F238E27FC236}">
                    <a16:creationId xmlns:a16="http://schemas.microsoft.com/office/drawing/2014/main" id="{1FAC5628-148D-4AB1-9221-E069BE155C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22340" y="3285855"/>
                <a:ext cx="633481" cy="63348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54">
                <a:extLst>
                  <a:ext uri="{FF2B5EF4-FFF2-40B4-BE49-F238E27FC236}">
                    <a16:creationId xmlns:a16="http://schemas.microsoft.com/office/drawing/2014/main" id="{4FD95C9D-C97A-48FE-BEE3-2FCB758AB4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6728" y="2449746"/>
                <a:ext cx="806493" cy="8064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56">
                <a:extLst>
                  <a:ext uri="{FF2B5EF4-FFF2-40B4-BE49-F238E27FC236}">
                    <a16:creationId xmlns:a16="http://schemas.microsoft.com/office/drawing/2014/main" id="{C6BEC78D-2009-4959-A3B3-F235F8DC6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9294" y="2622306"/>
                <a:ext cx="1079657" cy="45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58">
                <a:extLst>
                  <a:ext uri="{FF2B5EF4-FFF2-40B4-BE49-F238E27FC236}">
                    <a16:creationId xmlns:a16="http://schemas.microsoft.com/office/drawing/2014/main" id="{B94B966B-D576-435C-8138-243373D938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77580" y="4202970"/>
                <a:ext cx="1466350" cy="219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FF82CDC-B06B-4F82-9DAB-6E76DFDE1A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291" y="4600506"/>
              <a:ext cx="581235" cy="286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1B74ABD-EEC0-4EEE-9A16-00BEAE6D8EF9}"/>
              </a:ext>
            </a:extLst>
          </p:cNvPr>
          <p:cNvSpPr/>
          <p:nvPr/>
        </p:nvSpPr>
        <p:spPr>
          <a:xfrm>
            <a:off x="5434620" y="7062099"/>
            <a:ext cx="1734014" cy="3505363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02A744F-1959-46F4-9496-549326C1F014}"/>
              </a:ext>
            </a:extLst>
          </p:cNvPr>
          <p:cNvSpPr/>
          <p:nvPr/>
        </p:nvSpPr>
        <p:spPr>
          <a:xfrm>
            <a:off x="5434621" y="7062100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4E9E5355-C7F2-4736-887A-CE74D8A530D2}"/>
              </a:ext>
            </a:extLst>
          </p:cNvPr>
          <p:cNvSpPr/>
          <p:nvPr/>
        </p:nvSpPr>
        <p:spPr>
          <a:xfrm>
            <a:off x="5434621" y="7062100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3C29E433-7B05-441A-8AA0-FFD01F6538D6}"/>
              </a:ext>
            </a:extLst>
          </p:cNvPr>
          <p:cNvSpPr/>
          <p:nvPr/>
        </p:nvSpPr>
        <p:spPr>
          <a:xfrm>
            <a:off x="5434621" y="7062101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06EE99E-68B1-4E24-BA77-6A99FE6C4BAB}"/>
              </a:ext>
            </a:extLst>
          </p:cNvPr>
          <p:cNvSpPr/>
          <p:nvPr/>
        </p:nvSpPr>
        <p:spPr>
          <a:xfrm>
            <a:off x="5434621" y="7062100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E08A057-44E0-4597-9716-375EDE6DA4E3}"/>
              </a:ext>
            </a:extLst>
          </p:cNvPr>
          <p:cNvSpPr/>
          <p:nvPr/>
        </p:nvSpPr>
        <p:spPr>
          <a:xfrm>
            <a:off x="5434621" y="7062101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184DC1A2-246A-484D-A22E-5B4928795046}"/>
              </a:ext>
            </a:extLst>
          </p:cNvPr>
          <p:cNvSpPr/>
          <p:nvPr/>
        </p:nvSpPr>
        <p:spPr>
          <a:xfrm>
            <a:off x="5434621" y="7062101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43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44335B5-7621-400C-B3DD-C65ED004C78E}"/>
              </a:ext>
            </a:extLst>
          </p:cNvPr>
          <p:cNvSpPr/>
          <p:nvPr/>
        </p:nvSpPr>
        <p:spPr>
          <a:xfrm rot="5400000">
            <a:off x="7023917" y="4174393"/>
            <a:ext cx="1734014" cy="3505363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6DEF954-1045-4669-A2C2-B94AD7EDD4EB}"/>
              </a:ext>
            </a:extLst>
          </p:cNvPr>
          <p:cNvSpPr/>
          <p:nvPr/>
        </p:nvSpPr>
        <p:spPr>
          <a:xfrm rot="16200000">
            <a:off x="3531587" y="4174395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648804F-53D0-494D-A093-0CB8A9D664F9}"/>
              </a:ext>
            </a:extLst>
          </p:cNvPr>
          <p:cNvSpPr/>
          <p:nvPr/>
        </p:nvSpPr>
        <p:spPr>
          <a:xfrm rot="3600000">
            <a:off x="6776469" y="3245478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7DFFF1D1-AA1D-4211-91B3-2EE1F8661311}"/>
              </a:ext>
            </a:extLst>
          </p:cNvPr>
          <p:cNvSpPr/>
          <p:nvPr/>
        </p:nvSpPr>
        <p:spPr>
          <a:xfrm rot="1809107">
            <a:off x="6186666" y="2600905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C322AA8-E679-4CF8-9005-25AD0A9C7AAA}"/>
              </a:ext>
            </a:extLst>
          </p:cNvPr>
          <p:cNvSpPr/>
          <p:nvPr/>
        </p:nvSpPr>
        <p:spPr>
          <a:xfrm rot="18000000">
            <a:off x="3784846" y="3236983"/>
            <a:ext cx="1734013" cy="3505360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0E880D6-ED55-42EC-9A00-AFC9F874DECF}"/>
              </a:ext>
            </a:extLst>
          </p:cNvPr>
          <p:cNvSpPr/>
          <p:nvPr/>
        </p:nvSpPr>
        <p:spPr>
          <a:xfrm rot="19800000">
            <a:off x="4367116" y="2591993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C8D9C01-2A5F-489E-82DC-85D17528C082}"/>
              </a:ext>
            </a:extLst>
          </p:cNvPr>
          <p:cNvSpPr/>
          <p:nvPr/>
        </p:nvSpPr>
        <p:spPr>
          <a:xfrm>
            <a:off x="5278389" y="2380605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rgbClr val="1357BF"/>
              </a:gs>
              <a:gs pos="100000">
                <a:srgbClr val="000080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855317-E85D-4C08-881B-B778A4C7F968}"/>
              </a:ext>
            </a:extLst>
          </p:cNvPr>
          <p:cNvSpPr txBox="1"/>
          <p:nvPr/>
        </p:nvSpPr>
        <p:spPr>
          <a:xfrm>
            <a:off x="783020" y="38365"/>
            <a:ext cx="10625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randir Bold"/>
                <a:ea typeface="Ebrima" panose="02000000000000000000" pitchFamily="2" charset="0"/>
                <a:cs typeface="Poppins" panose="00000500000000000000" pitchFamily="2" charset="0"/>
              </a:rPr>
              <a:t>Opportunity in Startups going global</a:t>
            </a:r>
            <a:r>
              <a:rPr lang="en-US" sz="3600" b="1" dirty="0">
                <a:solidFill>
                  <a:srgbClr val="002060"/>
                </a:solidFill>
                <a:latin typeface="Agrandir Bold"/>
                <a:ea typeface="Ebrima" panose="02000000000000000000" pitchFamily="2" charset="0"/>
                <a:cs typeface="Poppins" panose="00000500000000000000" pitchFamily="2" charset="0"/>
              </a:rPr>
              <a:t> </a:t>
            </a:r>
            <a:endParaRPr lang="en-IN" sz="3600" b="1" dirty="0">
              <a:solidFill>
                <a:srgbClr val="002060"/>
              </a:solidFill>
              <a:latin typeface="Agrandir Bold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6C8A3B1-C1AE-492F-9583-9BA45C33CCD3}"/>
              </a:ext>
            </a:extLst>
          </p:cNvPr>
          <p:cNvSpPr txBox="1"/>
          <p:nvPr/>
        </p:nvSpPr>
        <p:spPr>
          <a:xfrm>
            <a:off x="134553" y="5287626"/>
            <a:ext cx="2515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advisory 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5350279-A688-4316-A460-5B0F0061E103}"/>
              </a:ext>
            </a:extLst>
          </p:cNvPr>
          <p:cNvSpPr txBox="1"/>
          <p:nvPr/>
        </p:nvSpPr>
        <p:spPr>
          <a:xfrm>
            <a:off x="187847" y="3718525"/>
            <a:ext cx="3270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and local Incorporation support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6953B-FD5F-4D1F-9DEB-F3A3828F7C4C}"/>
              </a:ext>
            </a:extLst>
          </p:cNvPr>
          <p:cNvSpPr txBox="1"/>
          <p:nvPr/>
        </p:nvSpPr>
        <p:spPr>
          <a:xfrm>
            <a:off x="9325527" y="3617180"/>
            <a:ext cx="29186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in availing incentives and government support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033671-FECE-4A2A-B825-B89E1E90E4C9}"/>
              </a:ext>
            </a:extLst>
          </p:cNvPr>
          <p:cNvSpPr txBox="1"/>
          <p:nvPr/>
        </p:nvSpPr>
        <p:spPr>
          <a:xfrm>
            <a:off x="681343" y="2249954"/>
            <a:ext cx="35053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Compliance under Income tax and F</a:t>
            </a:r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for setting up </a:t>
            </a:r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51A9FD-F898-465D-B992-DAB11BFA1C63}"/>
              </a:ext>
            </a:extLst>
          </p:cNvPr>
          <p:cNvSpPr txBox="1"/>
          <p:nvPr/>
        </p:nvSpPr>
        <p:spPr>
          <a:xfrm>
            <a:off x="3318686" y="879341"/>
            <a:ext cx="52572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Financing round both deal sourcing and transaction/ deal support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(Investment banking or Transaction advisory)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1509237-3747-4FD7-B2E8-44E58470DA18}"/>
              </a:ext>
            </a:extLst>
          </p:cNvPr>
          <p:cNvSpPr txBox="1"/>
          <p:nvPr/>
        </p:nvSpPr>
        <p:spPr>
          <a:xfrm>
            <a:off x="8081164" y="2212748"/>
            <a:ext cx="39291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support for outside India ongoing compliances and Accounting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9A16E7-BFAC-4853-A897-B22E02508A7F}"/>
              </a:ext>
            </a:extLst>
          </p:cNvPr>
          <p:cNvSpPr txBox="1"/>
          <p:nvPr/>
        </p:nvSpPr>
        <p:spPr>
          <a:xfrm>
            <a:off x="9604977" y="5326542"/>
            <a:ext cx="25462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transactional support for M&amp;A</a:t>
            </a:r>
            <a:endParaRPr lang="en-IN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id="{427AAF2D-2716-4F24-A1CD-7C0BB914E31A}"/>
              </a:ext>
            </a:extLst>
          </p:cNvPr>
          <p:cNvSpPr/>
          <p:nvPr/>
        </p:nvSpPr>
        <p:spPr>
          <a:xfrm>
            <a:off x="11328400" y="35991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881633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C9E43-7509-85ED-740D-1AA88B8B4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6">
            <a:extLst>
              <a:ext uri="{FF2B5EF4-FFF2-40B4-BE49-F238E27FC236}">
                <a16:creationId xmlns:a16="http://schemas.microsoft.com/office/drawing/2014/main" id="{1BDE0723-8F1B-1B86-51EC-4D52C7E522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1318" y="2967726"/>
            <a:ext cx="26717" cy="1320906"/>
          </a:xfrm>
          <a:custGeom>
            <a:avLst/>
            <a:gdLst>
              <a:gd name="connsiteX0" fmla="*/ 31694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1694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1694 w 64655"/>
              <a:gd name="connsiteY6" fmla="*/ 1214095 h 1355665"/>
              <a:gd name="connsiteX7" fmla="*/ 31694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1694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1694 w 64655"/>
              <a:gd name="connsiteY13" fmla="*/ 888615 h 1355665"/>
              <a:gd name="connsiteX14" fmla="*/ 31694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1694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1694 w 64655"/>
              <a:gd name="connsiteY20" fmla="*/ 561177 h 1355665"/>
              <a:gd name="connsiteX21" fmla="*/ 31694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1694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1694 w 64655"/>
              <a:gd name="connsiteY27" fmla="*/ 236228 h 1355665"/>
              <a:gd name="connsiteX28" fmla="*/ 31694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1694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1694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1694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1694" y="1355665"/>
                </a:cubicBezTo>
                <a:cubicBezTo>
                  <a:pt x="13945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3945" y="1214095"/>
                  <a:pt x="31694" y="1214095"/>
                </a:cubicBezTo>
                <a:close/>
                <a:moveTo>
                  <a:pt x="31694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1694" y="1113962"/>
                </a:cubicBezTo>
                <a:cubicBezTo>
                  <a:pt x="13945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3945" y="888615"/>
                  <a:pt x="31694" y="888615"/>
                </a:cubicBezTo>
                <a:close/>
                <a:moveTo>
                  <a:pt x="31694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1694" y="787769"/>
                </a:cubicBezTo>
                <a:cubicBezTo>
                  <a:pt x="13945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3945" y="561177"/>
                  <a:pt x="31694" y="561177"/>
                </a:cubicBezTo>
                <a:close/>
                <a:moveTo>
                  <a:pt x="31694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1694" y="462821"/>
                </a:cubicBezTo>
                <a:cubicBezTo>
                  <a:pt x="13945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3945" y="236228"/>
                  <a:pt x="31694" y="236228"/>
                </a:cubicBezTo>
                <a:close/>
                <a:moveTo>
                  <a:pt x="31694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1694" y="136116"/>
                </a:cubicBezTo>
                <a:cubicBezTo>
                  <a:pt x="13945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3945" y="0"/>
                  <a:pt x="31694" y="0"/>
                </a:cubicBezTo>
                <a:close/>
              </a:path>
            </a:pathLst>
          </a:custGeom>
          <a:solidFill>
            <a:srgbClr val="9E0142"/>
          </a:solidFill>
          <a:ln>
            <a:solidFill>
              <a:srgbClr val="9E0142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 dirty="0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5D0ACB6F-EF5F-469B-2B64-12B7746C3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2967726"/>
            <a:ext cx="29389" cy="1320906"/>
          </a:xfrm>
          <a:custGeom>
            <a:avLst/>
            <a:gdLst>
              <a:gd name="connsiteX0" fmla="*/ 32962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2962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2962 w 64655"/>
              <a:gd name="connsiteY6" fmla="*/ 1214095 h 1355665"/>
              <a:gd name="connsiteX7" fmla="*/ 32962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2962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2962 w 64655"/>
              <a:gd name="connsiteY13" fmla="*/ 888615 h 1355665"/>
              <a:gd name="connsiteX14" fmla="*/ 32962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2962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2962 w 64655"/>
              <a:gd name="connsiteY20" fmla="*/ 561177 h 1355665"/>
              <a:gd name="connsiteX21" fmla="*/ 32962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2962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2962 w 64655"/>
              <a:gd name="connsiteY27" fmla="*/ 236228 h 1355665"/>
              <a:gd name="connsiteX28" fmla="*/ 32962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2962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2962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2962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2962" y="1355665"/>
                </a:cubicBezTo>
                <a:cubicBezTo>
                  <a:pt x="15213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3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2962" y="1113962"/>
                </a:cubicBezTo>
                <a:cubicBezTo>
                  <a:pt x="15213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3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2962" y="787769"/>
                </a:cubicBezTo>
                <a:cubicBezTo>
                  <a:pt x="15213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3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2962" y="462821"/>
                </a:cubicBezTo>
                <a:cubicBezTo>
                  <a:pt x="15213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3" y="236228"/>
                  <a:pt x="32962" y="236228"/>
                </a:cubicBezTo>
                <a:close/>
                <a:moveTo>
                  <a:pt x="32962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2962" y="136116"/>
                </a:cubicBezTo>
                <a:cubicBezTo>
                  <a:pt x="15213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3" y="0"/>
                  <a:pt x="32962" y="0"/>
                </a:cubicBezTo>
                <a:close/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EE50D2E7-8358-34BC-CE03-3D078577D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2967726"/>
            <a:ext cx="29389" cy="1320906"/>
          </a:xfrm>
          <a:custGeom>
            <a:avLst/>
            <a:gdLst>
              <a:gd name="connsiteX0" fmla="*/ 32962 w 64656"/>
              <a:gd name="connsiteY0" fmla="*/ 1214095 h 1355665"/>
              <a:gd name="connsiteX1" fmla="*/ 64656 w 64656"/>
              <a:gd name="connsiteY1" fmla="*/ 1245696 h 1355665"/>
              <a:gd name="connsiteX2" fmla="*/ 64656 w 64656"/>
              <a:gd name="connsiteY2" fmla="*/ 1322801 h 1355665"/>
              <a:gd name="connsiteX3" fmla="*/ 32962 w 64656"/>
              <a:gd name="connsiteY3" fmla="*/ 1355665 h 1355665"/>
              <a:gd name="connsiteX4" fmla="*/ 0 w 64656"/>
              <a:gd name="connsiteY4" fmla="*/ 1322801 h 1355665"/>
              <a:gd name="connsiteX5" fmla="*/ 0 w 64656"/>
              <a:gd name="connsiteY5" fmla="*/ 1245696 h 1355665"/>
              <a:gd name="connsiteX6" fmla="*/ 32962 w 64656"/>
              <a:gd name="connsiteY6" fmla="*/ 1214095 h 1355665"/>
              <a:gd name="connsiteX7" fmla="*/ 32962 w 64656"/>
              <a:gd name="connsiteY7" fmla="*/ 888615 h 1355665"/>
              <a:gd name="connsiteX8" fmla="*/ 64656 w 64656"/>
              <a:gd name="connsiteY8" fmla="*/ 919740 h 1355665"/>
              <a:gd name="connsiteX9" fmla="*/ 64656 w 64656"/>
              <a:gd name="connsiteY9" fmla="*/ 1081592 h 1355665"/>
              <a:gd name="connsiteX10" fmla="*/ 32962 w 64656"/>
              <a:gd name="connsiteY10" fmla="*/ 1113962 h 1355665"/>
              <a:gd name="connsiteX11" fmla="*/ 0 w 64656"/>
              <a:gd name="connsiteY11" fmla="*/ 1081592 h 1355665"/>
              <a:gd name="connsiteX12" fmla="*/ 0 w 64656"/>
              <a:gd name="connsiteY12" fmla="*/ 919740 h 1355665"/>
              <a:gd name="connsiteX13" fmla="*/ 32962 w 64656"/>
              <a:gd name="connsiteY13" fmla="*/ 888615 h 1355665"/>
              <a:gd name="connsiteX14" fmla="*/ 32962 w 64656"/>
              <a:gd name="connsiteY14" fmla="*/ 561177 h 1355665"/>
              <a:gd name="connsiteX15" fmla="*/ 64656 w 64656"/>
              <a:gd name="connsiteY15" fmla="*/ 593547 h 1355665"/>
              <a:gd name="connsiteX16" fmla="*/ 64656 w 64656"/>
              <a:gd name="connsiteY16" fmla="*/ 756644 h 1355665"/>
              <a:gd name="connsiteX17" fmla="*/ 32962 w 64656"/>
              <a:gd name="connsiteY17" fmla="*/ 787769 h 1355665"/>
              <a:gd name="connsiteX18" fmla="*/ 0 w 64656"/>
              <a:gd name="connsiteY18" fmla="*/ 756644 h 1355665"/>
              <a:gd name="connsiteX19" fmla="*/ 0 w 64656"/>
              <a:gd name="connsiteY19" fmla="*/ 593547 h 1355665"/>
              <a:gd name="connsiteX20" fmla="*/ 32962 w 64656"/>
              <a:gd name="connsiteY20" fmla="*/ 561177 h 1355665"/>
              <a:gd name="connsiteX21" fmla="*/ 32962 w 64656"/>
              <a:gd name="connsiteY21" fmla="*/ 236228 h 1355665"/>
              <a:gd name="connsiteX22" fmla="*/ 64656 w 64656"/>
              <a:gd name="connsiteY22" fmla="*/ 267354 h 1355665"/>
              <a:gd name="connsiteX23" fmla="*/ 64656 w 64656"/>
              <a:gd name="connsiteY23" fmla="*/ 430450 h 1355665"/>
              <a:gd name="connsiteX24" fmla="*/ 32962 w 64656"/>
              <a:gd name="connsiteY24" fmla="*/ 462821 h 1355665"/>
              <a:gd name="connsiteX25" fmla="*/ 0 w 64656"/>
              <a:gd name="connsiteY25" fmla="*/ 430450 h 1355665"/>
              <a:gd name="connsiteX26" fmla="*/ 0 w 64656"/>
              <a:gd name="connsiteY26" fmla="*/ 267354 h 1355665"/>
              <a:gd name="connsiteX27" fmla="*/ 32962 w 64656"/>
              <a:gd name="connsiteY27" fmla="*/ 236228 h 1355665"/>
              <a:gd name="connsiteX28" fmla="*/ 32962 w 64656"/>
              <a:gd name="connsiteY28" fmla="*/ 0 h 1355665"/>
              <a:gd name="connsiteX29" fmla="*/ 64656 w 64656"/>
              <a:gd name="connsiteY29" fmla="*/ 30657 h 1355665"/>
              <a:gd name="connsiteX30" fmla="*/ 64656 w 64656"/>
              <a:gd name="connsiteY30" fmla="*/ 105459 h 1355665"/>
              <a:gd name="connsiteX31" fmla="*/ 32962 w 64656"/>
              <a:gd name="connsiteY31" fmla="*/ 136116 h 1355665"/>
              <a:gd name="connsiteX32" fmla="*/ 0 w 64656"/>
              <a:gd name="connsiteY32" fmla="*/ 105459 h 1355665"/>
              <a:gd name="connsiteX33" fmla="*/ 0 w 64656"/>
              <a:gd name="connsiteY33" fmla="*/ 30657 h 1355665"/>
              <a:gd name="connsiteX34" fmla="*/ 32962 w 64656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6" h="1355665">
                <a:moveTo>
                  <a:pt x="32962" y="1214095"/>
                </a:moveTo>
                <a:cubicBezTo>
                  <a:pt x="50710" y="1214095"/>
                  <a:pt x="64656" y="1227999"/>
                  <a:pt x="64656" y="1245696"/>
                </a:cubicBezTo>
                <a:lnTo>
                  <a:pt x="64656" y="1322801"/>
                </a:lnTo>
                <a:cubicBezTo>
                  <a:pt x="64656" y="1340497"/>
                  <a:pt x="50710" y="1355665"/>
                  <a:pt x="32962" y="1355665"/>
                </a:cubicBezTo>
                <a:cubicBezTo>
                  <a:pt x="15212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2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50710" y="888615"/>
                  <a:pt x="64656" y="902310"/>
                  <a:pt x="64656" y="919740"/>
                </a:cubicBezTo>
                <a:lnTo>
                  <a:pt x="64656" y="1081592"/>
                </a:lnTo>
                <a:cubicBezTo>
                  <a:pt x="64656" y="1099022"/>
                  <a:pt x="50710" y="1113962"/>
                  <a:pt x="32962" y="1113962"/>
                </a:cubicBezTo>
                <a:cubicBezTo>
                  <a:pt x="15212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2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50710" y="561177"/>
                  <a:pt x="64656" y="576117"/>
                  <a:pt x="64656" y="593547"/>
                </a:cubicBezTo>
                <a:lnTo>
                  <a:pt x="64656" y="756644"/>
                </a:lnTo>
                <a:cubicBezTo>
                  <a:pt x="64656" y="774074"/>
                  <a:pt x="50710" y="787769"/>
                  <a:pt x="32962" y="787769"/>
                </a:cubicBezTo>
                <a:cubicBezTo>
                  <a:pt x="15212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2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50710" y="236228"/>
                  <a:pt x="64656" y="249923"/>
                  <a:pt x="64656" y="267354"/>
                </a:cubicBezTo>
                <a:lnTo>
                  <a:pt x="64656" y="430450"/>
                </a:lnTo>
                <a:cubicBezTo>
                  <a:pt x="64656" y="447880"/>
                  <a:pt x="50710" y="462821"/>
                  <a:pt x="32962" y="462821"/>
                </a:cubicBezTo>
                <a:cubicBezTo>
                  <a:pt x="15212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2" y="236228"/>
                  <a:pt x="32962" y="236228"/>
                </a:cubicBezTo>
                <a:close/>
                <a:moveTo>
                  <a:pt x="32962" y="0"/>
                </a:moveTo>
                <a:cubicBezTo>
                  <a:pt x="50710" y="0"/>
                  <a:pt x="64656" y="13489"/>
                  <a:pt x="64656" y="30657"/>
                </a:cubicBezTo>
                <a:lnTo>
                  <a:pt x="64656" y="105459"/>
                </a:lnTo>
                <a:cubicBezTo>
                  <a:pt x="64656" y="122627"/>
                  <a:pt x="50710" y="136116"/>
                  <a:pt x="32962" y="136116"/>
                </a:cubicBezTo>
                <a:cubicBezTo>
                  <a:pt x="15212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2" y="0"/>
                  <a:pt x="32962" y="0"/>
                </a:cubicBezTo>
                <a:close/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C31FAA61-F260-F280-274F-ECCA93C68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2965049"/>
            <a:ext cx="29400" cy="1326260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8" name="Freeform 27">
            <a:extLst>
              <a:ext uri="{FF2B5EF4-FFF2-40B4-BE49-F238E27FC236}">
                <a16:creationId xmlns:a16="http://schemas.microsoft.com/office/drawing/2014/main" id="{703D7249-F30F-4A1D-AB8C-67C1048C5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3025334"/>
            <a:ext cx="29389" cy="1205691"/>
          </a:xfrm>
          <a:custGeom>
            <a:avLst/>
            <a:gdLst>
              <a:gd name="connsiteX0" fmla="*/ 32962 w 64655"/>
              <a:gd name="connsiteY0" fmla="*/ 1219583 h 1361164"/>
              <a:gd name="connsiteX1" fmla="*/ 64655 w 64655"/>
              <a:gd name="connsiteY1" fmla="*/ 1252159 h 1361164"/>
              <a:gd name="connsiteX2" fmla="*/ 64655 w 64655"/>
              <a:gd name="connsiteY2" fmla="*/ 1328588 h 1361164"/>
              <a:gd name="connsiteX3" fmla="*/ 32962 w 64655"/>
              <a:gd name="connsiteY3" fmla="*/ 1361164 h 1361164"/>
              <a:gd name="connsiteX4" fmla="*/ 0 w 64655"/>
              <a:gd name="connsiteY4" fmla="*/ 1328588 h 1361164"/>
              <a:gd name="connsiteX5" fmla="*/ 0 w 64655"/>
              <a:gd name="connsiteY5" fmla="*/ 1252159 h 1361164"/>
              <a:gd name="connsiteX6" fmla="*/ 32962 w 64655"/>
              <a:gd name="connsiteY6" fmla="*/ 1219583 h 1361164"/>
              <a:gd name="connsiteX7" fmla="*/ 32962 w 64655"/>
              <a:gd name="connsiteY7" fmla="*/ 894102 h 1361164"/>
              <a:gd name="connsiteX8" fmla="*/ 64655 w 64655"/>
              <a:gd name="connsiteY8" fmla="*/ 925227 h 1361164"/>
              <a:gd name="connsiteX9" fmla="*/ 64655 w 64655"/>
              <a:gd name="connsiteY9" fmla="*/ 1088324 h 1361164"/>
              <a:gd name="connsiteX10" fmla="*/ 32962 w 64655"/>
              <a:gd name="connsiteY10" fmla="*/ 1119449 h 1361164"/>
              <a:gd name="connsiteX11" fmla="*/ 0 w 64655"/>
              <a:gd name="connsiteY11" fmla="*/ 1088324 h 1361164"/>
              <a:gd name="connsiteX12" fmla="*/ 0 w 64655"/>
              <a:gd name="connsiteY12" fmla="*/ 925227 h 1361164"/>
              <a:gd name="connsiteX13" fmla="*/ 32962 w 64655"/>
              <a:gd name="connsiteY13" fmla="*/ 894102 h 1361164"/>
              <a:gd name="connsiteX14" fmla="*/ 32962 w 64655"/>
              <a:gd name="connsiteY14" fmla="*/ 566663 h 1361164"/>
              <a:gd name="connsiteX15" fmla="*/ 64655 w 64655"/>
              <a:gd name="connsiteY15" fmla="*/ 599034 h 1361164"/>
              <a:gd name="connsiteX16" fmla="*/ 64655 w 64655"/>
              <a:gd name="connsiteY16" fmla="*/ 762130 h 1361164"/>
              <a:gd name="connsiteX17" fmla="*/ 32962 w 64655"/>
              <a:gd name="connsiteY17" fmla="*/ 794501 h 1361164"/>
              <a:gd name="connsiteX18" fmla="*/ 0 w 64655"/>
              <a:gd name="connsiteY18" fmla="*/ 762130 h 1361164"/>
              <a:gd name="connsiteX19" fmla="*/ 0 w 64655"/>
              <a:gd name="connsiteY19" fmla="*/ 599034 h 1361164"/>
              <a:gd name="connsiteX20" fmla="*/ 32962 w 64655"/>
              <a:gd name="connsiteY20" fmla="*/ 566663 h 1361164"/>
              <a:gd name="connsiteX21" fmla="*/ 32962 w 64655"/>
              <a:gd name="connsiteY21" fmla="*/ 241715 h 1361164"/>
              <a:gd name="connsiteX22" fmla="*/ 64655 w 64655"/>
              <a:gd name="connsiteY22" fmla="*/ 272840 h 1361164"/>
              <a:gd name="connsiteX23" fmla="*/ 64655 w 64655"/>
              <a:gd name="connsiteY23" fmla="*/ 435937 h 1361164"/>
              <a:gd name="connsiteX24" fmla="*/ 32962 w 64655"/>
              <a:gd name="connsiteY24" fmla="*/ 467062 h 1361164"/>
              <a:gd name="connsiteX25" fmla="*/ 0 w 64655"/>
              <a:gd name="connsiteY25" fmla="*/ 435937 h 1361164"/>
              <a:gd name="connsiteX26" fmla="*/ 0 w 64655"/>
              <a:gd name="connsiteY26" fmla="*/ 272840 h 1361164"/>
              <a:gd name="connsiteX27" fmla="*/ 32962 w 64655"/>
              <a:gd name="connsiteY27" fmla="*/ 241715 h 1361164"/>
              <a:gd name="connsiteX28" fmla="*/ 32962 w 64655"/>
              <a:gd name="connsiteY28" fmla="*/ 0 h 1361164"/>
              <a:gd name="connsiteX29" fmla="*/ 64655 w 64655"/>
              <a:gd name="connsiteY29" fmla="*/ 32864 h 1361164"/>
              <a:gd name="connsiteX30" fmla="*/ 64655 w 64655"/>
              <a:gd name="connsiteY30" fmla="*/ 109970 h 1361164"/>
              <a:gd name="connsiteX31" fmla="*/ 32962 w 64655"/>
              <a:gd name="connsiteY31" fmla="*/ 141570 h 1361164"/>
              <a:gd name="connsiteX32" fmla="*/ 0 w 64655"/>
              <a:gd name="connsiteY32" fmla="*/ 109970 h 1361164"/>
              <a:gd name="connsiteX33" fmla="*/ 0 w 64655"/>
              <a:gd name="connsiteY33" fmla="*/ 32864 h 1361164"/>
              <a:gd name="connsiteX34" fmla="*/ 32962 w 64655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61164">
                <a:moveTo>
                  <a:pt x="32962" y="1219583"/>
                </a:moveTo>
                <a:cubicBezTo>
                  <a:pt x="50710" y="1219583"/>
                  <a:pt x="64655" y="1234618"/>
                  <a:pt x="64655" y="1252159"/>
                </a:cubicBezTo>
                <a:lnTo>
                  <a:pt x="64655" y="1328588"/>
                </a:lnTo>
                <a:cubicBezTo>
                  <a:pt x="64655" y="1347382"/>
                  <a:pt x="50710" y="1361164"/>
                  <a:pt x="32962" y="1361164"/>
                </a:cubicBezTo>
                <a:cubicBezTo>
                  <a:pt x="15213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5213" y="1219583"/>
                  <a:pt x="32962" y="1219583"/>
                </a:cubicBezTo>
                <a:close/>
                <a:moveTo>
                  <a:pt x="32962" y="894102"/>
                </a:moveTo>
                <a:cubicBezTo>
                  <a:pt x="50710" y="894102"/>
                  <a:pt x="64655" y="907797"/>
                  <a:pt x="64655" y="925227"/>
                </a:cubicBezTo>
                <a:lnTo>
                  <a:pt x="64655" y="1088324"/>
                </a:lnTo>
                <a:cubicBezTo>
                  <a:pt x="64655" y="1105754"/>
                  <a:pt x="50710" y="1119449"/>
                  <a:pt x="32962" y="1119449"/>
                </a:cubicBezTo>
                <a:cubicBezTo>
                  <a:pt x="15213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5213" y="894102"/>
                  <a:pt x="32962" y="894102"/>
                </a:cubicBezTo>
                <a:close/>
                <a:moveTo>
                  <a:pt x="32962" y="566663"/>
                </a:moveTo>
                <a:cubicBezTo>
                  <a:pt x="50710" y="566663"/>
                  <a:pt x="64655" y="581603"/>
                  <a:pt x="64655" y="599034"/>
                </a:cubicBezTo>
                <a:lnTo>
                  <a:pt x="64655" y="762130"/>
                </a:lnTo>
                <a:cubicBezTo>
                  <a:pt x="64655" y="779560"/>
                  <a:pt x="50710" y="794501"/>
                  <a:pt x="32962" y="794501"/>
                </a:cubicBezTo>
                <a:cubicBezTo>
                  <a:pt x="15213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5213" y="566663"/>
                  <a:pt x="32962" y="566663"/>
                </a:cubicBezTo>
                <a:close/>
                <a:moveTo>
                  <a:pt x="32962" y="241715"/>
                </a:moveTo>
                <a:cubicBezTo>
                  <a:pt x="50710" y="241715"/>
                  <a:pt x="64655" y="255410"/>
                  <a:pt x="64655" y="272840"/>
                </a:cubicBezTo>
                <a:lnTo>
                  <a:pt x="64655" y="435937"/>
                </a:lnTo>
                <a:cubicBezTo>
                  <a:pt x="64655" y="453367"/>
                  <a:pt x="50710" y="467062"/>
                  <a:pt x="32962" y="467062"/>
                </a:cubicBezTo>
                <a:cubicBezTo>
                  <a:pt x="15213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5213" y="241715"/>
                  <a:pt x="32962" y="241715"/>
                </a:cubicBezTo>
                <a:close/>
                <a:moveTo>
                  <a:pt x="32962" y="0"/>
                </a:moveTo>
                <a:cubicBezTo>
                  <a:pt x="50710" y="0"/>
                  <a:pt x="64655" y="15168"/>
                  <a:pt x="64655" y="32864"/>
                </a:cubicBezTo>
                <a:lnTo>
                  <a:pt x="64655" y="109970"/>
                </a:lnTo>
                <a:cubicBezTo>
                  <a:pt x="64655" y="127666"/>
                  <a:pt x="50710" y="141570"/>
                  <a:pt x="32962" y="141570"/>
                </a:cubicBezTo>
                <a:cubicBezTo>
                  <a:pt x="15213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5213" y="0"/>
                  <a:pt x="32962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D53E4F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9" name="Freeform 29">
            <a:extLst>
              <a:ext uri="{FF2B5EF4-FFF2-40B4-BE49-F238E27FC236}">
                <a16:creationId xmlns:a16="http://schemas.microsoft.com/office/drawing/2014/main" id="{31C33D4C-6CD6-741E-642B-A0B921034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3025334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97A885B0-14C6-1815-4849-63C9C6C0D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3025334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4A7A3821-9309-3660-6BF3-534069D00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536" y="2811628"/>
            <a:ext cx="1910281" cy="1633103"/>
          </a:xfrm>
          <a:custGeom>
            <a:avLst/>
            <a:gdLst>
              <a:gd name="T0" fmla="*/ 3009 w 3372"/>
              <a:gd name="T1" fmla="*/ 894 h 2885"/>
              <a:gd name="T2" fmla="*/ 3018 w 3372"/>
              <a:gd name="T3" fmla="*/ 832 h 2885"/>
              <a:gd name="T4" fmla="*/ 3020 w 3372"/>
              <a:gd name="T5" fmla="*/ 827 h 2885"/>
              <a:gd name="T6" fmla="*/ 3103 w 3372"/>
              <a:gd name="T7" fmla="*/ 774 h 2885"/>
              <a:gd name="T8" fmla="*/ 3206 w 3372"/>
              <a:gd name="T9" fmla="*/ 761 h 2885"/>
              <a:gd name="T10" fmla="*/ 3284 w 3372"/>
              <a:gd name="T11" fmla="*/ 732 h 2885"/>
              <a:gd name="T12" fmla="*/ 3292 w 3372"/>
              <a:gd name="T13" fmla="*/ 726 h 2885"/>
              <a:gd name="T14" fmla="*/ 3346 w 3372"/>
              <a:gd name="T15" fmla="*/ 671 h 2885"/>
              <a:gd name="T16" fmla="*/ 3349 w 3372"/>
              <a:gd name="T17" fmla="*/ 665 h 2885"/>
              <a:gd name="T18" fmla="*/ 3352 w 3372"/>
              <a:gd name="T19" fmla="*/ 659 h 2885"/>
              <a:gd name="T20" fmla="*/ 3354 w 3372"/>
              <a:gd name="T21" fmla="*/ 655 h 2885"/>
              <a:gd name="T22" fmla="*/ 3355 w 3372"/>
              <a:gd name="T23" fmla="*/ 653 h 2885"/>
              <a:gd name="T24" fmla="*/ 3364 w 3372"/>
              <a:gd name="T25" fmla="*/ 622 h 2885"/>
              <a:gd name="T26" fmla="*/ 3331 w 3372"/>
              <a:gd name="T27" fmla="*/ 477 h 2885"/>
              <a:gd name="T28" fmla="*/ 3211 w 3372"/>
              <a:gd name="T29" fmla="*/ 373 h 2885"/>
              <a:gd name="T30" fmla="*/ 3138 w 3372"/>
              <a:gd name="T31" fmla="*/ 370 h 2885"/>
              <a:gd name="T32" fmla="*/ 3088 w 3372"/>
              <a:gd name="T33" fmla="*/ 390 h 2885"/>
              <a:gd name="T34" fmla="*/ 2960 w 3372"/>
              <a:gd name="T35" fmla="*/ 527 h 2885"/>
              <a:gd name="T36" fmla="*/ 2873 w 3372"/>
              <a:gd name="T37" fmla="*/ 572 h 2885"/>
              <a:gd name="T38" fmla="*/ 2867 w 3372"/>
              <a:gd name="T39" fmla="*/ 571 h 2885"/>
              <a:gd name="T40" fmla="*/ 2818 w 3372"/>
              <a:gd name="T41" fmla="*/ 554 h 2885"/>
              <a:gd name="T42" fmla="*/ 2813 w 3372"/>
              <a:gd name="T43" fmla="*/ 549 h 2885"/>
              <a:gd name="T44" fmla="*/ 2812 w 3372"/>
              <a:gd name="T45" fmla="*/ 546 h 2885"/>
              <a:gd name="T46" fmla="*/ 2805 w 3372"/>
              <a:gd name="T47" fmla="*/ 541 h 2885"/>
              <a:gd name="T48" fmla="*/ 2492 w 3372"/>
              <a:gd name="T49" fmla="*/ 0 h 2885"/>
              <a:gd name="T50" fmla="*/ 521 w 3372"/>
              <a:gd name="T51" fmla="*/ 541 h 2885"/>
              <a:gd name="T52" fmla="*/ 527 w 3372"/>
              <a:gd name="T53" fmla="*/ 581 h 2885"/>
              <a:gd name="T54" fmla="*/ 528 w 3372"/>
              <a:gd name="T55" fmla="*/ 582 h 2885"/>
              <a:gd name="T56" fmla="*/ 529 w 3372"/>
              <a:gd name="T57" fmla="*/ 585 h 2885"/>
              <a:gd name="T58" fmla="*/ 587 w 3372"/>
              <a:gd name="T59" fmla="*/ 622 h 2885"/>
              <a:gd name="T60" fmla="*/ 786 w 3372"/>
              <a:gd name="T61" fmla="*/ 668 h 2885"/>
              <a:gd name="T62" fmla="*/ 836 w 3372"/>
              <a:gd name="T63" fmla="*/ 708 h 2885"/>
              <a:gd name="T64" fmla="*/ 878 w 3372"/>
              <a:gd name="T65" fmla="*/ 787 h 2885"/>
              <a:gd name="T66" fmla="*/ 845 w 3372"/>
              <a:gd name="T67" fmla="*/ 968 h 2885"/>
              <a:gd name="T68" fmla="*/ 719 w 3372"/>
              <a:gd name="T69" fmla="*/ 1084 h 2885"/>
              <a:gd name="T70" fmla="*/ 677 w 3372"/>
              <a:gd name="T71" fmla="*/ 1095 h 2885"/>
              <a:gd name="T72" fmla="*/ 672 w 3372"/>
              <a:gd name="T73" fmla="*/ 1095 h 2885"/>
              <a:gd name="T74" fmla="*/ 671 w 3372"/>
              <a:gd name="T75" fmla="*/ 1095 h 2885"/>
              <a:gd name="T76" fmla="*/ 663 w 3372"/>
              <a:gd name="T77" fmla="*/ 1096 h 2885"/>
              <a:gd name="T78" fmla="*/ 656 w 3372"/>
              <a:gd name="T79" fmla="*/ 1096 h 2885"/>
              <a:gd name="T80" fmla="*/ 565 w 3372"/>
              <a:gd name="T81" fmla="*/ 1073 h 2885"/>
              <a:gd name="T82" fmla="*/ 556 w 3372"/>
              <a:gd name="T83" fmla="*/ 1068 h 2885"/>
              <a:gd name="T84" fmla="*/ 414 w 3372"/>
              <a:gd name="T85" fmla="*/ 922 h 2885"/>
              <a:gd name="T86" fmla="*/ 351 w 3372"/>
              <a:gd name="T87" fmla="*/ 891 h 2885"/>
              <a:gd name="T88" fmla="*/ 309 w 3372"/>
              <a:gd name="T89" fmla="*/ 907 h 2885"/>
              <a:gd name="T90" fmla="*/ 833 w 3372"/>
              <a:gd name="T91" fmla="*/ 2884 h 2885"/>
              <a:gd name="T92" fmla="*/ 3326 w 3372"/>
              <a:gd name="T93" fmla="*/ 1446 h 2885"/>
              <a:gd name="T94" fmla="*/ 3010 w 3372"/>
              <a:gd name="T95" fmla="*/ 899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72" h="2885">
                <a:moveTo>
                  <a:pt x="3009" y="894"/>
                </a:moveTo>
                <a:lnTo>
                  <a:pt x="3009" y="894"/>
                </a:lnTo>
                <a:cubicBezTo>
                  <a:pt x="3005" y="873"/>
                  <a:pt x="3008" y="852"/>
                  <a:pt x="3017" y="833"/>
                </a:cubicBezTo>
                <a:lnTo>
                  <a:pt x="3018" y="832"/>
                </a:lnTo>
                <a:lnTo>
                  <a:pt x="3018" y="832"/>
                </a:lnTo>
                <a:cubicBezTo>
                  <a:pt x="3018" y="830"/>
                  <a:pt x="3019" y="828"/>
                  <a:pt x="3020" y="827"/>
                </a:cubicBezTo>
                <a:lnTo>
                  <a:pt x="3020" y="827"/>
                </a:lnTo>
                <a:cubicBezTo>
                  <a:pt x="3037" y="796"/>
                  <a:pt x="3068" y="776"/>
                  <a:pt x="3103" y="774"/>
                </a:cubicBezTo>
                <a:lnTo>
                  <a:pt x="3103" y="774"/>
                </a:lnTo>
                <a:cubicBezTo>
                  <a:pt x="3140" y="772"/>
                  <a:pt x="3175" y="768"/>
                  <a:pt x="3206" y="761"/>
                </a:cubicBezTo>
                <a:lnTo>
                  <a:pt x="3206" y="761"/>
                </a:lnTo>
                <a:cubicBezTo>
                  <a:pt x="3237" y="753"/>
                  <a:pt x="3264" y="743"/>
                  <a:pt x="3284" y="732"/>
                </a:cubicBezTo>
                <a:lnTo>
                  <a:pt x="3284" y="732"/>
                </a:lnTo>
                <a:cubicBezTo>
                  <a:pt x="3287" y="730"/>
                  <a:pt x="3290" y="728"/>
                  <a:pt x="3292" y="726"/>
                </a:cubicBezTo>
                <a:lnTo>
                  <a:pt x="3292" y="726"/>
                </a:lnTo>
                <a:cubicBezTo>
                  <a:pt x="3316" y="711"/>
                  <a:pt x="3334" y="693"/>
                  <a:pt x="3346" y="671"/>
                </a:cubicBezTo>
                <a:lnTo>
                  <a:pt x="3346" y="671"/>
                </a:lnTo>
                <a:cubicBezTo>
                  <a:pt x="3347" y="669"/>
                  <a:pt x="3348" y="668"/>
                  <a:pt x="3349" y="665"/>
                </a:cubicBezTo>
                <a:lnTo>
                  <a:pt x="3352" y="659"/>
                </a:lnTo>
                <a:lnTo>
                  <a:pt x="3352" y="659"/>
                </a:lnTo>
                <a:cubicBezTo>
                  <a:pt x="3353" y="658"/>
                  <a:pt x="3353" y="657"/>
                  <a:pt x="3354" y="655"/>
                </a:cubicBezTo>
                <a:lnTo>
                  <a:pt x="3354" y="655"/>
                </a:lnTo>
                <a:lnTo>
                  <a:pt x="3355" y="653"/>
                </a:lnTo>
                <a:lnTo>
                  <a:pt x="3355" y="653"/>
                </a:lnTo>
                <a:cubicBezTo>
                  <a:pt x="3359" y="644"/>
                  <a:pt x="3362" y="633"/>
                  <a:pt x="3364" y="622"/>
                </a:cubicBezTo>
                <a:lnTo>
                  <a:pt x="3364" y="622"/>
                </a:lnTo>
                <a:cubicBezTo>
                  <a:pt x="3371" y="578"/>
                  <a:pt x="3359" y="526"/>
                  <a:pt x="3331" y="477"/>
                </a:cubicBezTo>
                <a:lnTo>
                  <a:pt x="3331" y="477"/>
                </a:lnTo>
                <a:cubicBezTo>
                  <a:pt x="3299" y="422"/>
                  <a:pt x="3257" y="386"/>
                  <a:pt x="3211" y="373"/>
                </a:cubicBezTo>
                <a:lnTo>
                  <a:pt x="3211" y="373"/>
                </a:lnTo>
                <a:cubicBezTo>
                  <a:pt x="3187" y="365"/>
                  <a:pt x="3162" y="365"/>
                  <a:pt x="3138" y="370"/>
                </a:cubicBezTo>
                <a:lnTo>
                  <a:pt x="3138" y="370"/>
                </a:lnTo>
                <a:cubicBezTo>
                  <a:pt x="3120" y="374"/>
                  <a:pt x="3104" y="381"/>
                  <a:pt x="3088" y="390"/>
                </a:cubicBezTo>
                <a:lnTo>
                  <a:pt x="3088" y="390"/>
                </a:lnTo>
                <a:cubicBezTo>
                  <a:pt x="3048" y="412"/>
                  <a:pt x="3001" y="464"/>
                  <a:pt x="2960" y="527"/>
                </a:cubicBezTo>
                <a:lnTo>
                  <a:pt x="2960" y="527"/>
                </a:lnTo>
                <a:cubicBezTo>
                  <a:pt x="2941" y="556"/>
                  <a:pt x="2908" y="573"/>
                  <a:pt x="2873" y="572"/>
                </a:cubicBezTo>
                <a:lnTo>
                  <a:pt x="2873" y="572"/>
                </a:lnTo>
                <a:cubicBezTo>
                  <a:pt x="2872" y="572"/>
                  <a:pt x="2870" y="572"/>
                  <a:pt x="2868" y="572"/>
                </a:cubicBezTo>
                <a:lnTo>
                  <a:pt x="2867" y="571"/>
                </a:lnTo>
                <a:lnTo>
                  <a:pt x="2867" y="571"/>
                </a:lnTo>
                <a:cubicBezTo>
                  <a:pt x="2849" y="570"/>
                  <a:pt x="2832" y="564"/>
                  <a:pt x="2818" y="554"/>
                </a:cubicBezTo>
                <a:lnTo>
                  <a:pt x="2818" y="554"/>
                </a:lnTo>
                <a:cubicBezTo>
                  <a:pt x="2816" y="553"/>
                  <a:pt x="2814" y="551"/>
                  <a:pt x="2813" y="549"/>
                </a:cubicBezTo>
                <a:lnTo>
                  <a:pt x="2812" y="546"/>
                </a:lnTo>
                <a:lnTo>
                  <a:pt x="2812" y="546"/>
                </a:lnTo>
                <a:cubicBezTo>
                  <a:pt x="2809" y="544"/>
                  <a:pt x="2807" y="543"/>
                  <a:pt x="2805" y="541"/>
                </a:cubicBezTo>
                <a:lnTo>
                  <a:pt x="2805" y="541"/>
                </a:lnTo>
                <a:cubicBezTo>
                  <a:pt x="2804" y="540"/>
                  <a:pt x="2803" y="538"/>
                  <a:pt x="2802" y="537"/>
                </a:cubicBezTo>
                <a:lnTo>
                  <a:pt x="2492" y="0"/>
                </a:lnTo>
                <a:lnTo>
                  <a:pt x="832" y="1"/>
                </a:lnTo>
                <a:lnTo>
                  <a:pt x="521" y="541"/>
                </a:lnTo>
                <a:lnTo>
                  <a:pt x="521" y="541"/>
                </a:lnTo>
                <a:cubicBezTo>
                  <a:pt x="519" y="554"/>
                  <a:pt x="521" y="568"/>
                  <a:pt x="527" y="581"/>
                </a:cubicBezTo>
                <a:lnTo>
                  <a:pt x="528" y="582"/>
                </a:lnTo>
                <a:lnTo>
                  <a:pt x="528" y="582"/>
                </a:lnTo>
                <a:cubicBezTo>
                  <a:pt x="528" y="584"/>
                  <a:pt x="529" y="584"/>
                  <a:pt x="529" y="585"/>
                </a:cubicBezTo>
                <a:lnTo>
                  <a:pt x="529" y="585"/>
                </a:lnTo>
                <a:cubicBezTo>
                  <a:pt x="541" y="607"/>
                  <a:pt x="562" y="620"/>
                  <a:pt x="587" y="622"/>
                </a:cubicBezTo>
                <a:lnTo>
                  <a:pt x="587" y="622"/>
                </a:lnTo>
                <a:cubicBezTo>
                  <a:pt x="668" y="626"/>
                  <a:pt x="743" y="644"/>
                  <a:pt x="786" y="668"/>
                </a:cubicBezTo>
                <a:lnTo>
                  <a:pt x="786" y="668"/>
                </a:lnTo>
                <a:cubicBezTo>
                  <a:pt x="805" y="680"/>
                  <a:pt x="822" y="693"/>
                  <a:pt x="836" y="708"/>
                </a:cubicBezTo>
                <a:lnTo>
                  <a:pt x="836" y="708"/>
                </a:lnTo>
                <a:cubicBezTo>
                  <a:pt x="857" y="731"/>
                  <a:pt x="871" y="757"/>
                  <a:pt x="878" y="787"/>
                </a:cubicBezTo>
                <a:lnTo>
                  <a:pt x="878" y="787"/>
                </a:lnTo>
                <a:cubicBezTo>
                  <a:pt x="892" y="843"/>
                  <a:pt x="881" y="906"/>
                  <a:pt x="845" y="968"/>
                </a:cubicBezTo>
                <a:lnTo>
                  <a:pt x="845" y="968"/>
                </a:lnTo>
                <a:cubicBezTo>
                  <a:pt x="813" y="1024"/>
                  <a:pt x="768" y="1066"/>
                  <a:pt x="719" y="1084"/>
                </a:cubicBezTo>
                <a:lnTo>
                  <a:pt x="719" y="1084"/>
                </a:lnTo>
                <a:cubicBezTo>
                  <a:pt x="706" y="1089"/>
                  <a:pt x="693" y="1093"/>
                  <a:pt x="680" y="1094"/>
                </a:cubicBezTo>
                <a:lnTo>
                  <a:pt x="677" y="1095"/>
                </a:lnTo>
                <a:lnTo>
                  <a:pt x="677" y="1095"/>
                </a:lnTo>
                <a:cubicBezTo>
                  <a:pt x="676" y="1095"/>
                  <a:pt x="674" y="1095"/>
                  <a:pt x="672" y="1095"/>
                </a:cubicBezTo>
                <a:lnTo>
                  <a:pt x="671" y="1095"/>
                </a:lnTo>
                <a:lnTo>
                  <a:pt x="671" y="1095"/>
                </a:lnTo>
                <a:cubicBezTo>
                  <a:pt x="669" y="1095"/>
                  <a:pt x="668" y="1095"/>
                  <a:pt x="667" y="1095"/>
                </a:cubicBezTo>
                <a:lnTo>
                  <a:pt x="663" y="1096"/>
                </a:lnTo>
                <a:lnTo>
                  <a:pt x="663" y="1096"/>
                </a:lnTo>
                <a:cubicBezTo>
                  <a:pt x="661" y="1096"/>
                  <a:pt x="658" y="1096"/>
                  <a:pt x="656" y="1096"/>
                </a:cubicBezTo>
                <a:lnTo>
                  <a:pt x="656" y="1096"/>
                </a:lnTo>
                <a:cubicBezTo>
                  <a:pt x="625" y="1096"/>
                  <a:pt x="595" y="1089"/>
                  <a:pt x="565" y="1073"/>
                </a:cubicBezTo>
                <a:lnTo>
                  <a:pt x="565" y="1073"/>
                </a:lnTo>
                <a:cubicBezTo>
                  <a:pt x="562" y="1072"/>
                  <a:pt x="559" y="1071"/>
                  <a:pt x="556" y="1068"/>
                </a:cubicBezTo>
                <a:lnTo>
                  <a:pt x="556" y="1068"/>
                </a:lnTo>
                <a:cubicBezTo>
                  <a:pt x="512" y="1043"/>
                  <a:pt x="458" y="989"/>
                  <a:pt x="414" y="922"/>
                </a:cubicBezTo>
                <a:lnTo>
                  <a:pt x="414" y="922"/>
                </a:lnTo>
                <a:cubicBezTo>
                  <a:pt x="400" y="902"/>
                  <a:pt x="376" y="890"/>
                  <a:pt x="351" y="891"/>
                </a:cubicBezTo>
                <a:lnTo>
                  <a:pt x="351" y="891"/>
                </a:lnTo>
                <a:cubicBezTo>
                  <a:pt x="336" y="891"/>
                  <a:pt x="321" y="897"/>
                  <a:pt x="309" y="907"/>
                </a:cubicBezTo>
                <a:lnTo>
                  <a:pt x="0" y="1443"/>
                </a:lnTo>
                <a:lnTo>
                  <a:pt x="833" y="2884"/>
                </a:lnTo>
                <a:lnTo>
                  <a:pt x="2497" y="2883"/>
                </a:lnTo>
                <a:lnTo>
                  <a:pt x="3326" y="1446"/>
                </a:lnTo>
                <a:lnTo>
                  <a:pt x="3010" y="899"/>
                </a:lnTo>
                <a:lnTo>
                  <a:pt x="3010" y="899"/>
                </a:lnTo>
                <a:cubicBezTo>
                  <a:pt x="3010" y="898"/>
                  <a:pt x="3009" y="895"/>
                  <a:pt x="3009" y="894"/>
                </a:cubicBezTo>
              </a:path>
            </a:pathLst>
          </a:custGeom>
          <a:solidFill>
            <a:srgbClr val="9E01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78C71607-9034-262F-4CE8-1160A3FDD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4D713860-2BFE-00DA-428F-969D34C12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5 w 3370"/>
              <a:gd name="T1" fmla="*/ 2329 h 2883"/>
              <a:gd name="T2" fmla="*/ 2866 w 3370"/>
              <a:gd name="T3" fmla="*/ 2310 h 2883"/>
              <a:gd name="T4" fmla="*/ 2871 w 3370"/>
              <a:gd name="T5" fmla="*/ 2310 h 2883"/>
              <a:gd name="T6" fmla="*/ 2957 w 3370"/>
              <a:gd name="T7" fmla="*/ 2356 h 2883"/>
              <a:gd name="T8" fmla="*/ 3085 w 3370"/>
              <a:gd name="T9" fmla="*/ 2492 h 2883"/>
              <a:gd name="T10" fmla="*/ 3135 w 3370"/>
              <a:gd name="T11" fmla="*/ 2512 h 2883"/>
              <a:gd name="T12" fmla="*/ 3209 w 3370"/>
              <a:gd name="T13" fmla="*/ 2510 h 2883"/>
              <a:gd name="T14" fmla="*/ 3329 w 3370"/>
              <a:gd name="T15" fmla="*/ 2405 h 2883"/>
              <a:gd name="T16" fmla="*/ 3362 w 3370"/>
              <a:gd name="T17" fmla="*/ 2261 h 2883"/>
              <a:gd name="T18" fmla="*/ 3353 w 3370"/>
              <a:gd name="T19" fmla="*/ 2229 h 2883"/>
              <a:gd name="T20" fmla="*/ 3352 w 3370"/>
              <a:gd name="T21" fmla="*/ 2228 h 2883"/>
              <a:gd name="T22" fmla="*/ 3351 w 3370"/>
              <a:gd name="T23" fmla="*/ 2224 h 2883"/>
              <a:gd name="T24" fmla="*/ 3349 w 3370"/>
              <a:gd name="T25" fmla="*/ 2222 h 2883"/>
              <a:gd name="T26" fmla="*/ 3348 w 3370"/>
              <a:gd name="T27" fmla="*/ 2218 h 2883"/>
              <a:gd name="T28" fmla="*/ 3347 w 3370"/>
              <a:gd name="T29" fmla="*/ 2217 h 2883"/>
              <a:gd name="T30" fmla="*/ 3345 w 3370"/>
              <a:gd name="T31" fmla="*/ 2211 h 2883"/>
              <a:gd name="T32" fmla="*/ 3290 w 3370"/>
              <a:gd name="T33" fmla="*/ 2156 h 2883"/>
              <a:gd name="T34" fmla="*/ 3282 w 3370"/>
              <a:gd name="T35" fmla="*/ 2151 h 2883"/>
              <a:gd name="T36" fmla="*/ 3208 w 3370"/>
              <a:gd name="T37" fmla="*/ 2123 h 2883"/>
              <a:gd name="T38" fmla="*/ 3101 w 3370"/>
              <a:gd name="T39" fmla="*/ 2108 h 2883"/>
              <a:gd name="T40" fmla="*/ 3017 w 3370"/>
              <a:gd name="T41" fmla="*/ 2056 h 2883"/>
              <a:gd name="T42" fmla="*/ 3014 w 3370"/>
              <a:gd name="T43" fmla="*/ 2051 h 2883"/>
              <a:gd name="T44" fmla="*/ 3014 w 3370"/>
              <a:gd name="T45" fmla="*/ 2050 h 2883"/>
              <a:gd name="T46" fmla="*/ 3006 w 3370"/>
              <a:gd name="T47" fmla="*/ 1989 h 2883"/>
              <a:gd name="T48" fmla="*/ 3324 w 3370"/>
              <a:gd name="T49" fmla="*/ 1436 h 2883"/>
              <a:gd name="T50" fmla="*/ 831 w 3370"/>
              <a:gd name="T51" fmla="*/ 0 h 2883"/>
              <a:gd name="T52" fmla="*/ 314 w 3370"/>
              <a:gd name="T53" fmla="*/ 1980 h 2883"/>
              <a:gd name="T54" fmla="*/ 349 w 3370"/>
              <a:gd name="T55" fmla="*/ 1991 h 2883"/>
              <a:gd name="T56" fmla="*/ 412 w 3370"/>
              <a:gd name="T57" fmla="*/ 1959 h 2883"/>
              <a:gd name="T58" fmla="*/ 553 w 3370"/>
              <a:gd name="T59" fmla="*/ 1814 h 2883"/>
              <a:gd name="T60" fmla="*/ 563 w 3370"/>
              <a:gd name="T61" fmla="*/ 1809 h 2883"/>
              <a:gd name="T62" fmla="*/ 653 w 3370"/>
              <a:gd name="T63" fmla="*/ 1786 h 2883"/>
              <a:gd name="T64" fmla="*/ 653 w 3370"/>
              <a:gd name="T65" fmla="*/ 1786 h 2883"/>
              <a:gd name="T66" fmla="*/ 665 w 3370"/>
              <a:gd name="T67" fmla="*/ 1786 h 2883"/>
              <a:gd name="T68" fmla="*/ 668 w 3370"/>
              <a:gd name="T69" fmla="*/ 1787 h 2883"/>
              <a:gd name="T70" fmla="*/ 670 w 3370"/>
              <a:gd name="T71" fmla="*/ 1787 h 2883"/>
              <a:gd name="T72" fmla="*/ 678 w 3370"/>
              <a:gd name="T73" fmla="*/ 1788 h 2883"/>
              <a:gd name="T74" fmla="*/ 717 w 3370"/>
              <a:gd name="T75" fmla="*/ 1798 h 2883"/>
              <a:gd name="T76" fmla="*/ 843 w 3370"/>
              <a:gd name="T77" fmla="*/ 1914 h 2883"/>
              <a:gd name="T78" fmla="*/ 877 w 3370"/>
              <a:gd name="T79" fmla="*/ 2095 h 2883"/>
              <a:gd name="T80" fmla="*/ 834 w 3370"/>
              <a:gd name="T81" fmla="*/ 2174 h 2883"/>
              <a:gd name="T82" fmla="*/ 783 w 3370"/>
              <a:gd name="T83" fmla="*/ 2214 h 2883"/>
              <a:gd name="T84" fmla="*/ 693 w 3370"/>
              <a:gd name="T85" fmla="*/ 2246 h 2883"/>
              <a:gd name="T86" fmla="*/ 585 w 3370"/>
              <a:gd name="T87" fmla="*/ 2263 h 2883"/>
              <a:gd name="T88" fmla="*/ 528 w 3370"/>
              <a:gd name="T89" fmla="*/ 2300 h 2883"/>
              <a:gd name="T90" fmla="*/ 520 w 3370"/>
              <a:gd name="T91" fmla="*/ 2336 h 2883"/>
              <a:gd name="T92" fmla="*/ 2490 w 3370"/>
              <a:gd name="T93" fmla="*/ 2882 h 2883"/>
              <a:gd name="T94" fmla="*/ 2799 w 3370"/>
              <a:gd name="T95" fmla="*/ 2345 h 2883"/>
              <a:gd name="T96" fmla="*/ 2802 w 3370"/>
              <a:gd name="T97" fmla="*/ 2342 h 2883"/>
              <a:gd name="T98" fmla="*/ 2811 w 3370"/>
              <a:gd name="T99" fmla="*/ 2334 h 2883"/>
              <a:gd name="T100" fmla="*/ 2815 w 3370"/>
              <a:gd name="T101" fmla="*/ 2329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70" h="2883">
                <a:moveTo>
                  <a:pt x="2815" y="2329"/>
                </a:moveTo>
                <a:lnTo>
                  <a:pt x="2815" y="2329"/>
                </a:lnTo>
                <a:cubicBezTo>
                  <a:pt x="2830" y="2319"/>
                  <a:pt x="2847" y="2312"/>
                  <a:pt x="2865" y="2310"/>
                </a:cubicBezTo>
                <a:lnTo>
                  <a:pt x="2866" y="2310"/>
                </a:lnTo>
                <a:lnTo>
                  <a:pt x="2866" y="2310"/>
                </a:lnTo>
                <a:cubicBezTo>
                  <a:pt x="2867" y="2310"/>
                  <a:pt x="2870" y="2310"/>
                  <a:pt x="2871" y="2310"/>
                </a:cubicBezTo>
                <a:lnTo>
                  <a:pt x="2871" y="2310"/>
                </a:lnTo>
                <a:cubicBezTo>
                  <a:pt x="2906" y="2309"/>
                  <a:pt x="2939" y="2326"/>
                  <a:pt x="2957" y="2356"/>
                </a:cubicBezTo>
                <a:lnTo>
                  <a:pt x="2957" y="2356"/>
                </a:lnTo>
                <a:cubicBezTo>
                  <a:pt x="2999" y="2419"/>
                  <a:pt x="3047" y="2470"/>
                  <a:pt x="3085" y="2492"/>
                </a:cubicBezTo>
                <a:lnTo>
                  <a:pt x="3085" y="2492"/>
                </a:lnTo>
                <a:cubicBezTo>
                  <a:pt x="3102" y="2502"/>
                  <a:pt x="3118" y="2509"/>
                  <a:pt x="3135" y="2512"/>
                </a:cubicBezTo>
                <a:lnTo>
                  <a:pt x="3135" y="2512"/>
                </a:lnTo>
                <a:cubicBezTo>
                  <a:pt x="3160" y="2518"/>
                  <a:pt x="3185" y="2517"/>
                  <a:pt x="3209" y="2510"/>
                </a:cubicBezTo>
                <a:lnTo>
                  <a:pt x="3209" y="2510"/>
                </a:lnTo>
                <a:cubicBezTo>
                  <a:pt x="3255" y="2497"/>
                  <a:pt x="3297" y="2460"/>
                  <a:pt x="3329" y="2405"/>
                </a:cubicBezTo>
                <a:lnTo>
                  <a:pt x="3329" y="2405"/>
                </a:lnTo>
                <a:cubicBezTo>
                  <a:pt x="3357" y="2356"/>
                  <a:pt x="3369" y="2305"/>
                  <a:pt x="3362" y="2261"/>
                </a:cubicBezTo>
                <a:lnTo>
                  <a:pt x="3362" y="2261"/>
                </a:lnTo>
                <a:cubicBezTo>
                  <a:pt x="3360" y="2250"/>
                  <a:pt x="3357" y="2239"/>
                  <a:pt x="3353" y="2229"/>
                </a:cubicBezTo>
                <a:lnTo>
                  <a:pt x="3353" y="2229"/>
                </a:lnTo>
                <a:lnTo>
                  <a:pt x="3352" y="2228"/>
                </a:lnTo>
                <a:lnTo>
                  <a:pt x="3352" y="2228"/>
                </a:lnTo>
                <a:cubicBezTo>
                  <a:pt x="3352" y="2226"/>
                  <a:pt x="3351" y="2225"/>
                  <a:pt x="3351" y="2224"/>
                </a:cubicBezTo>
                <a:lnTo>
                  <a:pt x="3349" y="2222"/>
                </a:lnTo>
                <a:lnTo>
                  <a:pt x="3349" y="2222"/>
                </a:lnTo>
                <a:cubicBezTo>
                  <a:pt x="3349" y="2221"/>
                  <a:pt x="3349" y="2220"/>
                  <a:pt x="3348" y="2219"/>
                </a:cubicBezTo>
                <a:lnTo>
                  <a:pt x="3348" y="2218"/>
                </a:lnTo>
                <a:lnTo>
                  <a:pt x="3348" y="2218"/>
                </a:lnTo>
                <a:lnTo>
                  <a:pt x="3347" y="2217"/>
                </a:lnTo>
                <a:lnTo>
                  <a:pt x="3347" y="2217"/>
                </a:lnTo>
                <a:cubicBezTo>
                  <a:pt x="3347" y="2215"/>
                  <a:pt x="3345" y="2213"/>
                  <a:pt x="3345" y="2211"/>
                </a:cubicBezTo>
                <a:lnTo>
                  <a:pt x="3345" y="2211"/>
                </a:lnTo>
                <a:cubicBezTo>
                  <a:pt x="3332" y="2189"/>
                  <a:pt x="3313" y="2171"/>
                  <a:pt x="3290" y="2156"/>
                </a:cubicBezTo>
                <a:lnTo>
                  <a:pt x="3290" y="2156"/>
                </a:lnTo>
                <a:cubicBezTo>
                  <a:pt x="3288" y="2155"/>
                  <a:pt x="3285" y="2153"/>
                  <a:pt x="3282" y="2151"/>
                </a:cubicBezTo>
                <a:lnTo>
                  <a:pt x="3282" y="2151"/>
                </a:lnTo>
                <a:cubicBezTo>
                  <a:pt x="3263" y="2140"/>
                  <a:pt x="3238" y="2131"/>
                  <a:pt x="3208" y="2123"/>
                </a:cubicBezTo>
                <a:lnTo>
                  <a:pt x="3208" y="2123"/>
                </a:lnTo>
                <a:cubicBezTo>
                  <a:pt x="3176" y="2115"/>
                  <a:pt x="3139" y="2111"/>
                  <a:pt x="3101" y="2108"/>
                </a:cubicBezTo>
                <a:lnTo>
                  <a:pt x="3101" y="2108"/>
                </a:lnTo>
                <a:cubicBezTo>
                  <a:pt x="3065" y="2106"/>
                  <a:pt x="3034" y="2087"/>
                  <a:pt x="3017" y="2056"/>
                </a:cubicBezTo>
                <a:lnTo>
                  <a:pt x="3017" y="2056"/>
                </a:lnTo>
                <a:cubicBezTo>
                  <a:pt x="3016" y="2054"/>
                  <a:pt x="3015" y="2052"/>
                  <a:pt x="3014" y="2051"/>
                </a:cubicBezTo>
                <a:lnTo>
                  <a:pt x="3014" y="2050"/>
                </a:lnTo>
                <a:lnTo>
                  <a:pt x="3014" y="2050"/>
                </a:lnTo>
                <a:cubicBezTo>
                  <a:pt x="3005" y="2030"/>
                  <a:pt x="3002" y="2009"/>
                  <a:pt x="3006" y="1989"/>
                </a:cubicBezTo>
                <a:lnTo>
                  <a:pt x="3006" y="1989"/>
                </a:lnTo>
                <a:cubicBezTo>
                  <a:pt x="3006" y="1987"/>
                  <a:pt x="3007" y="1985"/>
                  <a:pt x="3008" y="1984"/>
                </a:cubicBezTo>
                <a:lnTo>
                  <a:pt x="3324" y="1436"/>
                </a:lnTo>
                <a:lnTo>
                  <a:pt x="2495" y="0"/>
                </a:lnTo>
                <a:lnTo>
                  <a:pt x="831" y="0"/>
                </a:lnTo>
                <a:lnTo>
                  <a:pt x="0" y="1437"/>
                </a:lnTo>
                <a:lnTo>
                  <a:pt x="314" y="1980"/>
                </a:lnTo>
                <a:lnTo>
                  <a:pt x="314" y="1980"/>
                </a:lnTo>
                <a:cubicBezTo>
                  <a:pt x="325" y="1987"/>
                  <a:pt x="337" y="1991"/>
                  <a:pt x="349" y="1991"/>
                </a:cubicBezTo>
                <a:lnTo>
                  <a:pt x="349" y="1991"/>
                </a:lnTo>
                <a:cubicBezTo>
                  <a:pt x="375" y="1993"/>
                  <a:pt x="397" y="1980"/>
                  <a:pt x="412" y="1959"/>
                </a:cubicBezTo>
                <a:lnTo>
                  <a:pt x="412" y="1959"/>
                </a:lnTo>
                <a:cubicBezTo>
                  <a:pt x="456" y="1894"/>
                  <a:pt x="509" y="1840"/>
                  <a:pt x="553" y="1814"/>
                </a:cubicBezTo>
                <a:lnTo>
                  <a:pt x="553" y="1814"/>
                </a:lnTo>
                <a:cubicBezTo>
                  <a:pt x="557" y="1812"/>
                  <a:pt x="560" y="1810"/>
                  <a:pt x="563" y="1809"/>
                </a:cubicBezTo>
                <a:lnTo>
                  <a:pt x="563" y="1809"/>
                </a:lnTo>
                <a:cubicBezTo>
                  <a:pt x="592" y="1794"/>
                  <a:pt x="622" y="1786"/>
                  <a:pt x="653" y="1786"/>
                </a:cubicBezTo>
                <a:lnTo>
                  <a:pt x="653" y="1786"/>
                </a:lnTo>
                <a:lnTo>
                  <a:pt x="653" y="1786"/>
                </a:lnTo>
                <a:cubicBezTo>
                  <a:pt x="656" y="1786"/>
                  <a:pt x="659" y="1786"/>
                  <a:pt x="660" y="1786"/>
                </a:cubicBezTo>
                <a:lnTo>
                  <a:pt x="665" y="1786"/>
                </a:lnTo>
                <a:lnTo>
                  <a:pt x="665" y="1786"/>
                </a:lnTo>
                <a:cubicBezTo>
                  <a:pt x="666" y="1787"/>
                  <a:pt x="667" y="1787"/>
                  <a:pt x="668" y="1787"/>
                </a:cubicBezTo>
                <a:lnTo>
                  <a:pt x="670" y="1787"/>
                </a:lnTo>
                <a:lnTo>
                  <a:pt x="670" y="1787"/>
                </a:lnTo>
                <a:cubicBezTo>
                  <a:pt x="672" y="1787"/>
                  <a:pt x="674" y="1788"/>
                  <a:pt x="676" y="1788"/>
                </a:cubicBezTo>
                <a:lnTo>
                  <a:pt x="678" y="1788"/>
                </a:lnTo>
                <a:lnTo>
                  <a:pt x="678" y="1788"/>
                </a:lnTo>
                <a:cubicBezTo>
                  <a:pt x="691" y="1790"/>
                  <a:pt x="704" y="1793"/>
                  <a:pt x="717" y="1798"/>
                </a:cubicBezTo>
                <a:lnTo>
                  <a:pt x="717" y="1798"/>
                </a:lnTo>
                <a:cubicBezTo>
                  <a:pt x="765" y="1817"/>
                  <a:pt x="811" y="1858"/>
                  <a:pt x="843" y="1914"/>
                </a:cubicBezTo>
                <a:lnTo>
                  <a:pt x="843" y="1914"/>
                </a:lnTo>
                <a:cubicBezTo>
                  <a:pt x="879" y="1977"/>
                  <a:pt x="890" y="2040"/>
                  <a:pt x="877" y="2095"/>
                </a:cubicBezTo>
                <a:lnTo>
                  <a:pt x="877" y="2095"/>
                </a:lnTo>
                <a:cubicBezTo>
                  <a:pt x="869" y="2125"/>
                  <a:pt x="855" y="2152"/>
                  <a:pt x="834" y="2174"/>
                </a:cubicBezTo>
                <a:lnTo>
                  <a:pt x="834" y="2174"/>
                </a:lnTo>
                <a:cubicBezTo>
                  <a:pt x="820" y="2189"/>
                  <a:pt x="803" y="2203"/>
                  <a:pt x="783" y="2214"/>
                </a:cubicBezTo>
                <a:lnTo>
                  <a:pt x="783" y="2214"/>
                </a:lnTo>
                <a:cubicBezTo>
                  <a:pt x="761" y="2228"/>
                  <a:pt x="730" y="2239"/>
                  <a:pt x="693" y="2246"/>
                </a:cubicBezTo>
                <a:lnTo>
                  <a:pt x="693" y="2246"/>
                </a:lnTo>
                <a:cubicBezTo>
                  <a:pt x="660" y="2254"/>
                  <a:pt x="623" y="2260"/>
                  <a:pt x="585" y="2263"/>
                </a:cubicBezTo>
                <a:lnTo>
                  <a:pt x="585" y="2263"/>
                </a:lnTo>
                <a:cubicBezTo>
                  <a:pt x="561" y="2265"/>
                  <a:pt x="539" y="2279"/>
                  <a:pt x="528" y="2300"/>
                </a:cubicBezTo>
                <a:lnTo>
                  <a:pt x="528" y="2300"/>
                </a:lnTo>
                <a:cubicBezTo>
                  <a:pt x="522" y="2311"/>
                  <a:pt x="519" y="2323"/>
                  <a:pt x="520" y="2336"/>
                </a:cubicBezTo>
                <a:lnTo>
                  <a:pt x="835" y="2881"/>
                </a:lnTo>
                <a:lnTo>
                  <a:pt x="2490" y="2882"/>
                </a:lnTo>
                <a:lnTo>
                  <a:pt x="2799" y="2345"/>
                </a:lnTo>
                <a:lnTo>
                  <a:pt x="2799" y="2345"/>
                </a:lnTo>
                <a:cubicBezTo>
                  <a:pt x="2800" y="2344"/>
                  <a:pt x="2801" y="2343"/>
                  <a:pt x="2802" y="2342"/>
                </a:cubicBezTo>
                <a:lnTo>
                  <a:pt x="2802" y="2342"/>
                </a:lnTo>
                <a:cubicBezTo>
                  <a:pt x="2804" y="2339"/>
                  <a:pt x="2807" y="2338"/>
                  <a:pt x="2810" y="2336"/>
                </a:cubicBezTo>
                <a:lnTo>
                  <a:pt x="2811" y="2334"/>
                </a:lnTo>
                <a:lnTo>
                  <a:pt x="2811" y="2334"/>
                </a:lnTo>
                <a:cubicBezTo>
                  <a:pt x="2812" y="2332"/>
                  <a:pt x="2814" y="2330"/>
                  <a:pt x="2815" y="2329"/>
                </a:cubicBezTo>
              </a:path>
            </a:pathLst>
          </a:custGeom>
          <a:solidFill>
            <a:srgbClr val="D53E4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9BF20E6A-1D8F-DD7C-5D0E-7FEF2861BA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9F1E9DCB-C6A8-1D29-FF2C-55B177094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844 w 3371"/>
              <a:gd name="T1" fmla="*/ 968 h 2884"/>
              <a:gd name="T2" fmla="*/ 718 w 3371"/>
              <a:gd name="T3" fmla="*/ 1083 h 2884"/>
              <a:gd name="T4" fmla="*/ 677 w 3371"/>
              <a:gd name="T5" fmla="*/ 1094 h 2884"/>
              <a:gd name="T6" fmla="*/ 671 w 3371"/>
              <a:gd name="T7" fmla="*/ 1094 h 2884"/>
              <a:gd name="T8" fmla="*/ 670 w 3371"/>
              <a:gd name="T9" fmla="*/ 1095 h 2884"/>
              <a:gd name="T10" fmla="*/ 663 w 3371"/>
              <a:gd name="T11" fmla="*/ 1095 h 2884"/>
              <a:gd name="T12" fmla="*/ 655 w 3371"/>
              <a:gd name="T13" fmla="*/ 1095 h 2884"/>
              <a:gd name="T14" fmla="*/ 655 w 3371"/>
              <a:gd name="T15" fmla="*/ 1095 h 2884"/>
              <a:gd name="T16" fmla="*/ 565 w 3371"/>
              <a:gd name="T17" fmla="*/ 1073 h 2884"/>
              <a:gd name="T18" fmla="*/ 555 w 3371"/>
              <a:gd name="T19" fmla="*/ 1067 h 2884"/>
              <a:gd name="T20" fmla="*/ 413 w 3371"/>
              <a:gd name="T21" fmla="*/ 922 h 2884"/>
              <a:gd name="T22" fmla="*/ 351 w 3371"/>
              <a:gd name="T23" fmla="*/ 890 h 2884"/>
              <a:gd name="T24" fmla="*/ 0 w 3371"/>
              <a:gd name="T25" fmla="*/ 1443 h 2884"/>
              <a:gd name="T26" fmla="*/ 2497 w 3371"/>
              <a:gd name="T27" fmla="*/ 2882 h 2884"/>
              <a:gd name="T28" fmla="*/ 3011 w 3371"/>
              <a:gd name="T29" fmla="*/ 891 h 2884"/>
              <a:gd name="T30" fmla="*/ 3009 w 3371"/>
              <a:gd name="T31" fmla="*/ 885 h 2884"/>
              <a:gd name="T32" fmla="*/ 3020 w 3371"/>
              <a:gd name="T33" fmla="*/ 829 h 2884"/>
              <a:gd name="T34" fmla="*/ 3103 w 3371"/>
              <a:gd name="T35" fmla="*/ 776 h 2884"/>
              <a:gd name="T36" fmla="*/ 3284 w 3371"/>
              <a:gd name="T37" fmla="*/ 730 h 2884"/>
              <a:gd name="T38" fmla="*/ 3292 w 3371"/>
              <a:gd name="T39" fmla="*/ 726 h 2884"/>
              <a:gd name="T40" fmla="*/ 3346 w 3371"/>
              <a:gd name="T41" fmla="*/ 670 h 2884"/>
              <a:gd name="T42" fmla="*/ 3349 w 3371"/>
              <a:gd name="T43" fmla="*/ 665 h 2884"/>
              <a:gd name="T44" fmla="*/ 3352 w 3371"/>
              <a:gd name="T45" fmla="*/ 658 h 2884"/>
              <a:gd name="T46" fmla="*/ 3369 w 3371"/>
              <a:gd name="T47" fmla="*/ 659 h 2884"/>
              <a:gd name="T48" fmla="*/ 3354 w 3371"/>
              <a:gd name="T49" fmla="*/ 653 h 2884"/>
              <a:gd name="T50" fmla="*/ 3363 w 3371"/>
              <a:gd name="T51" fmla="*/ 621 h 2884"/>
              <a:gd name="T52" fmla="*/ 3330 w 3371"/>
              <a:gd name="T53" fmla="*/ 476 h 2884"/>
              <a:gd name="T54" fmla="*/ 3210 w 3371"/>
              <a:gd name="T55" fmla="*/ 371 h 2884"/>
              <a:gd name="T56" fmla="*/ 3137 w 3371"/>
              <a:gd name="T57" fmla="*/ 370 h 2884"/>
              <a:gd name="T58" fmla="*/ 3087 w 3371"/>
              <a:gd name="T59" fmla="*/ 389 h 2884"/>
              <a:gd name="T60" fmla="*/ 2959 w 3371"/>
              <a:gd name="T61" fmla="*/ 526 h 2884"/>
              <a:gd name="T62" fmla="*/ 2873 w 3371"/>
              <a:gd name="T63" fmla="*/ 571 h 2884"/>
              <a:gd name="T64" fmla="*/ 2866 w 3371"/>
              <a:gd name="T65" fmla="*/ 571 h 2884"/>
              <a:gd name="T66" fmla="*/ 2817 w 3371"/>
              <a:gd name="T67" fmla="*/ 553 h 2884"/>
              <a:gd name="T68" fmla="*/ 2813 w 3371"/>
              <a:gd name="T69" fmla="*/ 548 h 2884"/>
              <a:gd name="T70" fmla="*/ 834 w 3371"/>
              <a:gd name="T71" fmla="*/ 0 h 2884"/>
              <a:gd name="T72" fmla="*/ 522 w 3371"/>
              <a:gd name="T73" fmla="*/ 541 h 2884"/>
              <a:gd name="T74" fmla="*/ 530 w 3371"/>
              <a:gd name="T75" fmla="*/ 576 h 2884"/>
              <a:gd name="T76" fmla="*/ 587 w 3371"/>
              <a:gd name="T77" fmla="*/ 614 h 2884"/>
              <a:gd name="T78" fmla="*/ 781 w 3371"/>
              <a:gd name="T79" fmla="*/ 663 h 2884"/>
              <a:gd name="T80" fmla="*/ 791 w 3371"/>
              <a:gd name="T81" fmla="*/ 669 h 2884"/>
              <a:gd name="T82" fmla="*/ 839 w 3371"/>
              <a:gd name="T83" fmla="*/ 711 h 2884"/>
              <a:gd name="T84" fmla="*/ 878 w 3371"/>
              <a:gd name="T85" fmla="*/ 786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71" h="2884">
                <a:moveTo>
                  <a:pt x="844" y="968"/>
                </a:moveTo>
                <a:lnTo>
                  <a:pt x="844" y="968"/>
                </a:lnTo>
                <a:cubicBezTo>
                  <a:pt x="812" y="1023"/>
                  <a:pt x="768" y="1064"/>
                  <a:pt x="718" y="1083"/>
                </a:cubicBezTo>
                <a:lnTo>
                  <a:pt x="718" y="1083"/>
                </a:lnTo>
                <a:cubicBezTo>
                  <a:pt x="706" y="1088"/>
                  <a:pt x="692" y="1092"/>
                  <a:pt x="679" y="1094"/>
                </a:cubicBezTo>
                <a:lnTo>
                  <a:pt x="677" y="1094"/>
                </a:lnTo>
                <a:lnTo>
                  <a:pt x="677" y="1094"/>
                </a:lnTo>
                <a:cubicBezTo>
                  <a:pt x="675" y="1094"/>
                  <a:pt x="673" y="1094"/>
                  <a:pt x="671" y="1094"/>
                </a:cubicBezTo>
                <a:lnTo>
                  <a:pt x="670" y="1095"/>
                </a:lnTo>
                <a:lnTo>
                  <a:pt x="670" y="1095"/>
                </a:lnTo>
                <a:cubicBezTo>
                  <a:pt x="668" y="1095"/>
                  <a:pt x="667" y="1095"/>
                  <a:pt x="666" y="1095"/>
                </a:cubicBezTo>
                <a:lnTo>
                  <a:pt x="663" y="1095"/>
                </a:lnTo>
                <a:lnTo>
                  <a:pt x="663" y="1095"/>
                </a:lnTo>
                <a:cubicBezTo>
                  <a:pt x="660" y="1095"/>
                  <a:pt x="658" y="1095"/>
                  <a:pt x="655" y="1095"/>
                </a:cubicBezTo>
                <a:lnTo>
                  <a:pt x="655" y="1095"/>
                </a:lnTo>
                <a:lnTo>
                  <a:pt x="655" y="1095"/>
                </a:lnTo>
                <a:cubicBezTo>
                  <a:pt x="624" y="1095"/>
                  <a:pt x="595" y="1088"/>
                  <a:pt x="565" y="1073"/>
                </a:cubicBezTo>
                <a:lnTo>
                  <a:pt x="565" y="1073"/>
                </a:lnTo>
                <a:cubicBezTo>
                  <a:pt x="562" y="1071"/>
                  <a:pt x="558" y="1069"/>
                  <a:pt x="555" y="1067"/>
                </a:cubicBezTo>
                <a:lnTo>
                  <a:pt x="555" y="1067"/>
                </a:lnTo>
                <a:cubicBezTo>
                  <a:pt x="511" y="1042"/>
                  <a:pt x="458" y="988"/>
                  <a:pt x="413" y="922"/>
                </a:cubicBezTo>
                <a:lnTo>
                  <a:pt x="413" y="922"/>
                </a:lnTo>
                <a:cubicBezTo>
                  <a:pt x="399" y="901"/>
                  <a:pt x="375" y="889"/>
                  <a:pt x="351" y="890"/>
                </a:cubicBezTo>
                <a:lnTo>
                  <a:pt x="351" y="890"/>
                </a:lnTo>
                <a:cubicBezTo>
                  <a:pt x="336" y="891"/>
                  <a:pt x="323" y="895"/>
                  <a:pt x="311" y="904"/>
                </a:cubicBezTo>
                <a:lnTo>
                  <a:pt x="0" y="1443"/>
                </a:lnTo>
                <a:lnTo>
                  <a:pt x="832" y="2883"/>
                </a:lnTo>
                <a:lnTo>
                  <a:pt x="2497" y="2882"/>
                </a:lnTo>
                <a:lnTo>
                  <a:pt x="3329" y="1440"/>
                </a:lnTo>
                <a:lnTo>
                  <a:pt x="3011" y="891"/>
                </a:lnTo>
                <a:lnTo>
                  <a:pt x="3011" y="891"/>
                </a:lnTo>
                <a:cubicBezTo>
                  <a:pt x="3010" y="889"/>
                  <a:pt x="3009" y="887"/>
                  <a:pt x="3009" y="885"/>
                </a:cubicBezTo>
                <a:lnTo>
                  <a:pt x="3009" y="885"/>
                </a:lnTo>
                <a:cubicBezTo>
                  <a:pt x="3007" y="866"/>
                  <a:pt x="3011" y="846"/>
                  <a:pt x="3020" y="829"/>
                </a:cubicBezTo>
                <a:lnTo>
                  <a:pt x="3020" y="829"/>
                </a:lnTo>
                <a:cubicBezTo>
                  <a:pt x="3036" y="798"/>
                  <a:pt x="3068" y="778"/>
                  <a:pt x="3103" y="776"/>
                </a:cubicBezTo>
                <a:lnTo>
                  <a:pt x="3103" y="776"/>
                </a:lnTo>
                <a:cubicBezTo>
                  <a:pt x="3176" y="770"/>
                  <a:pt x="3244" y="754"/>
                  <a:pt x="3284" y="730"/>
                </a:cubicBezTo>
                <a:lnTo>
                  <a:pt x="3284" y="730"/>
                </a:lnTo>
                <a:cubicBezTo>
                  <a:pt x="3287" y="729"/>
                  <a:pt x="3289" y="727"/>
                  <a:pt x="3292" y="726"/>
                </a:cubicBezTo>
                <a:lnTo>
                  <a:pt x="3292" y="726"/>
                </a:lnTo>
                <a:cubicBezTo>
                  <a:pt x="3315" y="711"/>
                  <a:pt x="3333" y="692"/>
                  <a:pt x="3346" y="670"/>
                </a:cubicBezTo>
                <a:lnTo>
                  <a:pt x="3346" y="670"/>
                </a:lnTo>
                <a:cubicBezTo>
                  <a:pt x="3347" y="669"/>
                  <a:pt x="3348" y="667"/>
                  <a:pt x="3349" y="665"/>
                </a:cubicBezTo>
                <a:lnTo>
                  <a:pt x="3352" y="658"/>
                </a:lnTo>
                <a:lnTo>
                  <a:pt x="3352" y="658"/>
                </a:lnTo>
                <a:cubicBezTo>
                  <a:pt x="3352" y="657"/>
                  <a:pt x="3353" y="655"/>
                  <a:pt x="3354" y="654"/>
                </a:cubicBezTo>
                <a:lnTo>
                  <a:pt x="3369" y="659"/>
                </a:lnTo>
                <a:lnTo>
                  <a:pt x="3354" y="653"/>
                </a:lnTo>
                <a:lnTo>
                  <a:pt x="3354" y="653"/>
                </a:lnTo>
                <a:cubicBezTo>
                  <a:pt x="3359" y="642"/>
                  <a:pt x="3362" y="632"/>
                  <a:pt x="3363" y="621"/>
                </a:cubicBezTo>
                <a:lnTo>
                  <a:pt x="3363" y="621"/>
                </a:lnTo>
                <a:cubicBezTo>
                  <a:pt x="3370" y="576"/>
                  <a:pt x="3359" y="525"/>
                  <a:pt x="3330" y="476"/>
                </a:cubicBezTo>
                <a:lnTo>
                  <a:pt x="3330" y="476"/>
                </a:lnTo>
                <a:cubicBezTo>
                  <a:pt x="3299" y="421"/>
                  <a:pt x="3257" y="385"/>
                  <a:pt x="3210" y="371"/>
                </a:cubicBezTo>
                <a:lnTo>
                  <a:pt x="3210" y="371"/>
                </a:lnTo>
                <a:cubicBezTo>
                  <a:pt x="3186" y="365"/>
                  <a:pt x="3162" y="364"/>
                  <a:pt x="3137" y="370"/>
                </a:cubicBezTo>
                <a:lnTo>
                  <a:pt x="3137" y="370"/>
                </a:lnTo>
                <a:cubicBezTo>
                  <a:pt x="3120" y="373"/>
                  <a:pt x="3103" y="380"/>
                  <a:pt x="3087" y="389"/>
                </a:cubicBezTo>
                <a:lnTo>
                  <a:pt x="3087" y="389"/>
                </a:lnTo>
                <a:cubicBezTo>
                  <a:pt x="3048" y="412"/>
                  <a:pt x="3000" y="463"/>
                  <a:pt x="2959" y="526"/>
                </a:cubicBezTo>
                <a:lnTo>
                  <a:pt x="2959" y="526"/>
                </a:lnTo>
                <a:cubicBezTo>
                  <a:pt x="2940" y="555"/>
                  <a:pt x="2908" y="573"/>
                  <a:pt x="2873" y="571"/>
                </a:cubicBezTo>
                <a:lnTo>
                  <a:pt x="2873" y="571"/>
                </a:lnTo>
                <a:cubicBezTo>
                  <a:pt x="2871" y="571"/>
                  <a:pt x="2869" y="571"/>
                  <a:pt x="2868" y="571"/>
                </a:cubicBezTo>
                <a:lnTo>
                  <a:pt x="2866" y="571"/>
                </a:lnTo>
                <a:lnTo>
                  <a:pt x="2866" y="571"/>
                </a:lnTo>
                <a:cubicBezTo>
                  <a:pt x="2849" y="569"/>
                  <a:pt x="2831" y="563"/>
                  <a:pt x="2817" y="553"/>
                </a:cubicBezTo>
                <a:lnTo>
                  <a:pt x="2817" y="553"/>
                </a:lnTo>
                <a:cubicBezTo>
                  <a:pt x="2815" y="552"/>
                  <a:pt x="2814" y="550"/>
                  <a:pt x="2813" y="548"/>
                </a:cubicBezTo>
                <a:lnTo>
                  <a:pt x="2496" y="0"/>
                </a:lnTo>
                <a:lnTo>
                  <a:pt x="834" y="0"/>
                </a:lnTo>
                <a:lnTo>
                  <a:pt x="522" y="541"/>
                </a:lnTo>
                <a:lnTo>
                  <a:pt x="522" y="541"/>
                </a:lnTo>
                <a:cubicBezTo>
                  <a:pt x="521" y="553"/>
                  <a:pt x="523" y="565"/>
                  <a:pt x="530" y="576"/>
                </a:cubicBezTo>
                <a:lnTo>
                  <a:pt x="530" y="576"/>
                </a:lnTo>
                <a:cubicBezTo>
                  <a:pt x="541" y="598"/>
                  <a:pt x="563" y="612"/>
                  <a:pt x="587" y="614"/>
                </a:cubicBezTo>
                <a:lnTo>
                  <a:pt x="587" y="614"/>
                </a:lnTo>
                <a:cubicBezTo>
                  <a:pt x="665" y="619"/>
                  <a:pt x="738" y="637"/>
                  <a:pt x="781" y="663"/>
                </a:cubicBezTo>
                <a:lnTo>
                  <a:pt x="781" y="663"/>
                </a:lnTo>
                <a:cubicBezTo>
                  <a:pt x="785" y="664"/>
                  <a:pt x="788" y="667"/>
                  <a:pt x="791" y="669"/>
                </a:cubicBezTo>
                <a:lnTo>
                  <a:pt x="791" y="669"/>
                </a:lnTo>
                <a:cubicBezTo>
                  <a:pt x="810" y="681"/>
                  <a:pt x="826" y="695"/>
                  <a:pt x="839" y="711"/>
                </a:cubicBezTo>
                <a:lnTo>
                  <a:pt x="839" y="711"/>
                </a:lnTo>
                <a:cubicBezTo>
                  <a:pt x="858" y="733"/>
                  <a:pt x="871" y="758"/>
                  <a:pt x="878" y="786"/>
                </a:cubicBezTo>
                <a:lnTo>
                  <a:pt x="878" y="786"/>
                </a:lnTo>
                <a:cubicBezTo>
                  <a:pt x="892" y="842"/>
                  <a:pt x="881" y="905"/>
                  <a:pt x="844" y="968"/>
                </a:cubicBezTo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C03A72-9EE7-A45A-54E0-46EDE4A4E690}"/>
              </a:ext>
            </a:extLst>
          </p:cNvPr>
          <p:cNvSpPr txBox="1"/>
          <p:nvPr/>
        </p:nvSpPr>
        <p:spPr>
          <a:xfrm>
            <a:off x="5219459" y="3405041"/>
            <a:ext cx="1670435" cy="4462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2A43DB-D205-F1DD-90D4-2FF2B11DB338}"/>
              </a:ext>
            </a:extLst>
          </p:cNvPr>
          <p:cNvSpPr txBox="1"/>
          <p:nvPr/>
        </p:nvSpPr>
        <p:spPr>
          <a:xfrm>
            <a:off x="5508533" y="3412736"/>
            <a:ext cx="1092287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Defense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1B7882-4EE0-DD49-76C1-2E5BF90A53BD}"/>
              </a:ext>
            </a:extLst>
          </p:cNvPr>
          <p:cNvSpPr txBox="1"/>
          <p:nvPr/>
        </p:nvSpPr>
        <p:spPr>
          <a:xfrm>
            <a:off x="5724938" y="3405041"/>
            <a:ext cx="659476" cy="44627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136D88-785E-6FB8-E4E8-B31A1C97777E}"/>
              </a:ext>
            </a:extLst>
          </p:cNvPr>
          <p:cNvSpPr txBox="1"/>
          <p:nvPr/>
        </p:nvSpPr>
        <p:spPr>
          <a:xfrm>
            <a:off x="5100784" y="3243459"/>
            <a:ext cx="190778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Artificial Intelligence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5D673C-5600-C658-1B5F-374BB3AFDBDF}"/>
              </a:ext>
            </a:extLst>
          </p:cNvPr>
          <p:cNvSpPr txBox="1"/>
          <p:nvPr/>
        </p:nvSpPr>
        <p:spPr>
          <a:xfrm>
            <a:off x="5018323" y="3074181"/>
            <a:ext cx="2072706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AIFs  &amp;   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Family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3CE1A478-F441-80F9-C16E-4725A72D7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622E0626-4FCC-72DE-C97C-D44942F05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724453-DD33-67C0-ECED-65BB296087F0}"/>
              </a:ext>
            </a:extLst>
          </p:cNvPr>
          <p:cNvSpPr txBox="1"/>
          <p:nvPr/>
        </p:nvSpPr>
        <p:spPr>
          <a:xfrm>
            <a:off x="5551333" y="3243459"/>
            <a:ext cx="100668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Life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BCF56B-C4D6-D46F-B2E6-F16430FC1837}"/>
              </a:ext>
            </a:extLst>
          </p:cNvPr>
          <p:cNvSpPr txBox="1"/>
          <p:nvPr/>
        </p:nvSpPr>
        <p:spPr>
          <a:xfrm>
            <a:off x="5100784" y="3243459"/>
            <a:ext cx="1907785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Tourism &amp; Hospitality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133078A-4828-3B11-9550-DFA09DE5E4DB}"/>
              </a:ext>
            </a:extLst>
          </p:cNvPr>
          <p:cNvSpPr/>
          <p:nvPr/>
        </p:nvSpPr>
        <p:spPr>
          <a:xfrm>
            <a:off x="0" y="7088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8457E7BB-3CF8-8443-B8E2-4D07610308C1}"/>
              </a:ext>
            </a:extLst>
          </p:cNvPr>
          <p:cNvSpPr txBox="1"/>
          <p:nvPr/>
        </p:nvSpPr>
        <p:spPr>
          <a:xfrm>
            <a:off x="1175708" y="2921169"/>
            <a:ext cx="984058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FLIP AND REVERSE FLIPS</a:t>
            </a:r>
          </a:p>
        </p:txBody>
      </p:sp>
    </p:spTree>
    <p:extLst>
      <p:ext uri="{BB962C8B-B14F-4D97-AF65-F5344CB8AC3E}">
        <p14:creationId xmlns:p14="http://schemas.microsoft.com/office/powerpoint/2010/main" val="1179209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905E-B45D-BB04-91F4-C575051A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6">
            <a:extLst>
              <a:ext uri="{FF2B5EF4-FFF2-40B4-BE49-F238E27FC236}">
                <a16:creationId xmlns:a16="http://schemas.microsoft.com/office/drawing/2014/main" id="{B81A936C-45A4-4348-8CC6-75B772AEC5E8}"/>
              </a:ext>
            </a:extLst>
          </p:cNvPr>
          <p:cNvSpPr txBox="1"/>
          <p:nvPr/>
        </p:nvSpPr>
        <p:spPr>
          <a:xfrm>
            <a:off x="1294720" y="172564"/>
            <a:ext cx="9180185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b="1" spc="119" dirty="0">
                <a:solidFill>
                  <a:srgbClr val="002060"/>
                </a:solidFill>
                <a:latin typeface="Agrandir Bold"/>
                <a:ea typeface="Allrounder Monument Medium"/>
                <a:cs typeface="Arial" panose="020B0604020202020204" pitchFamily="34" charset="0"/>
                <a:sym typeface="Allrounder Monument Medium"/>
              </a:rPr>
              <a:t>US VCs Vs Indian VCs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C4E2134-02D2-4B6B-B9C2-8C27A4293831}"/>
              </a:ext>
            </a:extLst>
          </p:cNvPr>
          <p:cNvGraphicFramePr>
            <a:graphicFrameLocks noGrp="1"/>
          </p:cNvGraphicFramePr>
          <p:nvPr/>
        </p:nvGraphicFramePr>
        <p:xfrm>
          <a:off x="590475" y="866262"/>
          <a:ext cx="11011050" cy="5516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5265">
                  <a:extLst>
                    <a:ext uri="{9D8B030D-6E8A-4147-A177-3AD203B41FA5}">
                      <a16:colId xmlns:a16="http://schemas.microsoft.com/office/drawing/2014/main" val="2518011736"/>
                    </a:ext>
                  </a:extLst>
                </a:gridCol>
                <a:gridCol w="4486085">
                  <a:extLst>
                    <a:ext uri="{9D8B030D-6E8A-4147-A177-3AD203B41FA5}">
                      <a16:colId xmlns:a16="http://schemas.microsoft.com/office/drawing/2014/main" val="213381580"/>
                    </a:ext>
                  </a:extLst>
                </a:gridCol>
                <a:gridCol w="3949700">
                  <a:extLst>
                    <a:ext uri="{9D8B030D-6E8A-4147-A177-3AD203B41FA5}">
                      <a16:colId xmlns:a16="http://schemas.microsoft.com/office/drawing/2014/main" val="1504787531"/>
                    </a:ext>
                  </a:extLst>
                </a:gridCol>
              </a:tblGrid>
              <a:tr h="370475">
                <a:tc>
                  <a:txBody>
                    <a:bodyPr/>
                    <a:lstStyle/>
                    <a:p>
                      <a:pPr algn="ctr"/>
                      <a:r>
                        <a:rPr lang="en-IN" sz="2200" b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Particulars</a:t>
                      </a:r>
                      <a:endParaRPr lang="en-IN" sz="2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 VC</a:t>
                      </a:r>
                      <a:endParaRPr lang="en-IN" sz="2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2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Indian VC</a:t>
                      </a:r>
                      <a:endParaRPr lang="en-IN" sz="22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1748858"/>
                  </a:ext>
                </a:extLst>
              </a:tr>
              <a:tr h="578782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</a:t>
                      </a:r>
                      <a:endParaRPr lang="en-I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Risk Takers</a:t>
                      </a:r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 Risk Takers</a:t>
                      </a:r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7927046"/>
                  </a:ext>
                </a:extLst>
              </a:tr>
              <a:tr h="578782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Trust</a:t>
                      </a:r>
                      <a:endParaRPr lang="en-I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Higher of Trust</a:t>
                      </a:r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 on Trust</a:t>
                      </a:r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186774"/>
                  </a:ext>
                </a:extLst>
              </a:tr>
              <a:tr h="578782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Guidance in growth and network benefits </a:t>
                      </a:r>
                      <a:r>
                        <a:rPr lang="en-I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I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including assisting in hiring senior positions, mentorship, industry insights, perks like AWS / Google Credits, peer support, global expansion support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Non-Convertible</a:t>
                      </a:r>
                    </a:p>
                    <a:p>
                      <a:pPr algn="ctr"/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5384"/>
                  </a:ext>
                </a:extLst>
              </a:tr>
              <a:tr h="385855">
                <a:tc>
                  <a:txBody>
                    <a:bodyPr/>
                    <a:lstStyle/>
                    <a:p>
                      <a:pPr algn="ctr"/>
                      <a:r>
                        <a:rPr lang="en-IN" sz="2000" kern="120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Cheque size and Valuation </a:t>
                      </a:r>
                      <a:endParaRPr lang="en-IN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Higher in both cheque size &amp; Valuation</a:t>
                      </a:r>
                      <a:endParaRPr lang="en-IN" sz="20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Slightly lower valuation but this is slowly changing</a:t>
                      </a:r>
                      <a:endParaRPr lang="en-IN" sz="2000" kern="1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277520"/>
                  </a:ext>
                </a:extLst>
              </a:tr>
              <a:tr h="347269"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Exit Terms</a:t>
                      </a:r>
                      <a:endParaRPr lang="en-IN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More flexible</a:t>
                      </a:r>
                      <a:endParaRPr lang="en-IN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3E8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Few have strong exit terms but all have best effort basis exit clause due to AIF structures in India which is a closed ended scheme</a:t>
                      </a:r>
                      <a:endParaRPr lang="en-US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3045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16818"/>
                  </a:ext>
                </a:extLst>
              </a:tr>
            </a:tbl>
          </a:graphicData>
        </a:graphic>
      </p:graphicFrame>
      <p:sp>
        <p:nvSpPr>
          <p:cNvPr id="5" name="Freeform 13">
            <a:extLst>
              <a:ext uri="{FF2B5EF4-FFF2-40B4-BE49-F238E27FC236}">
                <a16:creationId xmlns:a16="http://schemas.microsoft.com/office/drawing/2014/main" id="{6C5FB699-B11F-43B2-B990-CA26EDB349DC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7A868BE-C267-4376-91D7-D2DA45B4740C}"/>
              </a:ext>
            </a:extLst>
          </p:cNvPr>
          <p:cNvSpPr/>
          <p:nvPr/>
        </p:nvSpPr>
        <p:spPr>
          <a:xfrm rot="21430496">
            <a:off x="5341192" y="7606330"/>
            <a:ext cx="1734014" cy="3505362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C73C061-E249-4F33-8B87-0A72C26ACF0E}"/>
              </a:ext>
            </a:extLst>
          </p:cNvPr>
          <p:cNvSpPr/>
          <p:nvPr/>
        </p:nvSpPr>
        <p:spPr>
          <a:xfrm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E8B6729-65E7-4F44-B817-DB4B1137A731}"/>
              </a:ext>
            </a:extLst>
          </p:cNvPr>
          <p:cNvSpPr/>
          <p:nvPr/>
        </p:nvSpPr>
        <p:spPr>
          <a:xfrm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2E8FCBA-F693-4BF1-A8B3-0BCD694F6E37}"/>
              </a:ext>
            </a:extLst>
          </p:cNvPr>
          <p:cNvSpPr/>
          <p:nvPr/>
        </p:nvSpPr>
        <p:spPr>
          <a:xfrm rot="275018"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7F08834-32D9-42FA-A3BD-4FA7AEB8535E}"/>
              </a:ext>
            </a:extLst>
          </p:cNvPr>
          <p:cNvSpPr/>
          <p:nvPr/>
        </p:nvSpPr>
        <p:spPr>
          <a:xfrm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DDB9213-1F50-4F5E-A874-0C4D44F1A3DE}"/>
              </a:ext>
            </a:extLst>
          </p:cNvPr>
          <p:cNvSpPr/>
          <p:nvPr/>
        </p:nvSpPr>
        <p:spPr>
          <a:xfrm rot="21397135"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B11DA84-98D0-4061-9AD7-93CE3DEFDB55}"/>
              </a:ext>
            </a:extLst>
          </p:cNvPr>
          <p:cNvSpPr/>
          <p:nvPr/>
        </p:nvSpPr>
        <p:spPr>
          <a:xfrm>
            <a:off x="5341193" y="7606332"/>
            <a:ext cx="1734013" cy="3505359"/>
          </a:xfrm>
          <a:custGeom>
            <a:avLst/>
            <a:gdLst>
              <a:gd name="connsiteX0" fmla="*/ 1076539 w 2153078"/>
              <a:gd name="connsiteY0" fmla="*/ 0 h 3956831"/>
              <a:gd name="connsiteX1" fmla="*/ 1112912 w 2153078"/>
              <a:gd name="connsiteY1" fmla="*/ 22097 h 3956831"/>
              <a:gd name="connsiteX2" fmla="*/ 2153078 w 2153078"/>
              <a:gd name="connsiteY2" fmla="*/ 1978415 h 3956831"/>
              <a:gd name="connsiteX3" fmla="*/ 1112912 w 2153078"/>
              <a:gd name="connsiteY3" fmla="*/ 3934733 h 3956831"/>
              <a:gd name="connsiteX4" fmla="*/ 1076539 w 2153078"/>
              <a:gd name="connsiteY4" fmla="*/ 3956831 h 3956831"/>
              <a:gd name="connsiteX5" fmla="*/ 1040166 w 2153078"/>
              <a:gd name="connsiteY5" fmla="*/ 3934733 h 3956831"/>
              <a:gd name="connsiteX6" fmla="*/ 0 w 2153078"/>
              <a:gd name="connsiteY6" fmla="*/ 1978415 h 3956831"/>
              <a:gd name="connsiteX7" fmla="*/ 1040166 w 2153078"/>
              <a:gd name="connsiteY7" fmla="*/ 22097 h 3956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53078" h="3956831">
                <a:moveTo>
                  <a:pt x="1076539" y="0"/>
                </a:moveTo>
                <a:lnTo>
                  <a:pt x="1112912" y="22097"/>
                </a:lnTo>
                <a:cubicBezTo>
                  <a:pt x="1740474" y="446069"/>
                  <a:pt x="2153078" y="1164058"/>
                  <a:pt x="2153078" y="1978415"/>
                </a:cubicBezTo>
                <a:cubicBezTo>
                  <a:pt x="2153078" y="2792773"/>
                  <a:pt x="1740474" y="3510761"/>
                  <a:pt x="1112912" y="3934733"/>
                </a:cubicBezTo>
                <a:lnTo>
                  <a:pt x="1076539" y="3956831"/>
                </a:lnTo>
                <a:lnTo>
                  <a:pt x="1040166" y="3934733"/>
                </a:lnTo>
                <a:cubicBezTo>
                  <a:pt x="412605" y="3510761"/>
                  <a:pt x="0" y="2792773"/>
                  <a:pt x="0" y="1978415"/>
                </a:cubicBezTo>
                <a:cubicBezTo>
                  <a:pt x="0" y="1164058"/>
                  <a:pt x="412605" y="446069"/>
                  <a:pt x="1040166" y="22097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N" dirty="0"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91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3">
            <a:extLst>
              <a:ext uri="{FF2B5EF4-FFF2-40B4-BE49-F238E27FC236}">
                <a16:creationId xmlns:a16="http://schemas.microsoft.com/office/drawing/2014/main" id="{3F415E59-B0B4-4352-9F19-0A2C2CF7B128}"/>
              </a:ext>
            </a:extLst>
          </p:cNvPr>
          <p:cNvSpPr/>
          <p:nvPr/>
        </p:nvSpPr>
        <p:spPr>
          <a:xfrm>
            <a:off x="11328400" y="19938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FD9FAC8-1E5B-4622-B50D-8FC1CE6ECD1E}"/>
              </a:ext>
            </a:extLst>
          </p:cNvPr>
          <p:cNvSpPr/>
          <p:nvPr/>
        </p:nvSpPr>
        <p:spPr>
          <a:xfrm>
            <a:off x="433524" y="904241"/>
            <a:ext cx="3510125" cy="58013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 b="1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3" name="TextBox 18">
            <a:extLst>
              <a:ext uri="{FF2B5EF4-FFF2-40B4-BE49-F238E27FC236}">
                <a16:creationId xmlns:a16="http://schemas.microsoft.com/office/drawing/2014/main" id="{EB35BD13-2058-4C5D-BC78-EF40CC061B8C}"/>
              </a:ext>
            </a:extLst>
          </p:cNvPr>
          <p:cNvSpPr txBox="1"/>
          <p:nvPr/>
        </p:nvSpPr>
        <p:spPr>
          <a:xfrm>
            <a:off x="4647218" y="-83957"/>
            <a:ext cx="2897564" cy="678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3600" b="1" dirty="0">
                <a:solidFill>
                  <a:srgbClr val="0A3780"/>
                </a:solidFill>
                <a:latin typeface="Agrandir Bold"/>
                <a:ea typeface="Agrandir Bold"/>
                <a:cs typeface="Agrandir Bold"/>
                <a:sym typeface="Agrandir Bold"/>
              </a:rPr>
              <a:t>Flip Structure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D8CB7F-CEFB-4F66-B132-34B4A8D5E24F}"/>
              </a:ext>
            </a:extLst>
          </p:cNvPr>
          <p:cNvGrpSpPr/>
          <p:nvPr/>
        </p:nvGrpSpPr>
        <p:grpSpPr>
          <a:xfrm>
            <a:off x="701792" y="1153160"/>
            <a:ext cx="3089489" cy="960869"/>
            <a:chOff x="701792" y="1153160"/>
            <a:chExt cx="3089489" cy="9608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A73A31-0FE7-476F-AA8B-D213BB2D20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0370" y="1153160"/>
              <a:ext cx="618190" cy="618190"/>
            </a:xfrm>
            <a:prstGeom prst="rect">
              <a:avLst/>
            </a:prstGeom>
          </p:spPr>
        </p:pic>
        <p:sp>
          <p:nvSpPr>
            <p:cNvPr id="84" name="TextBox 18">
              <a:extLst>
                <a:ext uri="{FF2B5EF4-FFF2-40B4-BE49-F238E27FC236}">
                  <a16:creationId xmlns:a16="http://schemas.microsoft.com/office/drawing/2014/main" id="{C68A2988-4DC5-4D33-BE4F-69B905C8E904}"/>
                </a:ext>
              </a:extLst>
            </p:cNvPr>
            <p:cNvSpPr txBox="1"/>
            <p:nvPr/>
          </p:nvSpPr>
          <p:spPr>
            <a:xfrm>
              <a:off x="701792" y="1837030"/>
              <a:ext cx="308948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857250"/>
              <a:r>
                <a:rPr lang="en-US" b="1" dirty="0">
                  <a:solidFill>
                    <a:srgbClr val="2D323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Indian Resident Individual</a:t>
              </a: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69DE89F-C777-4EDD-9D46-B14EE9A33A97}"/>
              </a:ext>
            </a:extLst>
          </p:cNvPr>
          <p:cNvCxnSpPr/>
          <p:nvPr/>
        </p:nvCxnSpPr>
        <p:spPr>
          <a:xfrm>
            <a:off x="2178426" y="2129826"/>
            <a:ext cx="0" cy="67594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F7DCE67-9028-4608-9BE9-3B081611C3B3}"/>
              </a:ext>
            </a:extLst>
          </p:cNvPr>
          <p:cNvSpPr/>
          <p:nvPr/>
        </p:nvSpPr>
        <p:spPr>
          <a:xfrm>
            <a:off x="1196678" y="2892056"/>
            <a:ext cx="2024302" cy="495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Foreign Entity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(Hold Co.)</a:t>
            </a:r>
            <a:endParaRPr lang="en-IN" sz="1200" b="1" dirty="0">
              <a:solidFill>
                <a:schemeClr val="tx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03EDEC4-4446-4A99-B71C-7F72E8DCA5A8}"/>
              </a:ext>
            </a:extLst>
          </p:cNvPr>
          <p:cNvCxnSpPr/>
          <p:nvPr/>
        </p:nvCxnSpPr>
        <p:spPr>
          <a:xfrm>
            <a:off x="2169834" y="3515817"/>
            <a:ext cx="0" cy="7104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2E826D4A-CD65-4F2A-A240-D27ECCF3D91F}"/>
              </a:ext>
            </a:extLst>
          </p:cNvPr>
          <p:cNvSpPr/>
          <p:nvPr/>
        </p:nvSpPr>
        <p:spPr>
          <a:xfrm>
            <a:off x="1176435" y="4354844"/>
            <a:ext cx="2024302" cy="495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Indian Entity</a:t>
            </a: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(Subsidiary Co.)</a:t>
            </a:r>
            <a:endParaRPr lang="en-IN" sz="1200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EE633917-B2F6-478F-9A6E-92CFAD523FED}"/>
              </a:ext>
            </a:extLst>
          </p:cNvPr>
          <p:cNvSpPr/>
          <p:nvPr/>
        </p:nvSpPr>
        <p:spPr>
          <a:xfrm>
            <a:off x="627947" y="5608214"/>
            <a:ext cx="1486794" cy="338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Round Tripping</a:t>
            </a:r>
            <a:endParaRPr lang="en-IN" sz="12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9" name="TextBox 18">
            <a:extLst>
              <a:ext uri="{FF2B5EF4-FFF2-40B4-BE49-F238E27FC236}">
                <a16:creationId xmlns:a16="http://schemas.microsoft.com/office/drawing/2014/main" id="{D888D249-04F6-4492-B57A-80EBC1B2A2E9}"/>
              </a:ext>
            </a:extLst>
          </p:cNvPr>
          <p:cNvSpPr txBox="1"/>
          <p:nvPr/>
        </p:nvSpPr>
        <p:spPr>
          <a:xfrm>
            <a:off x="627947" y="5080450"/>
            <a:ext cx="308948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2000" b="1" dirty="0">
                <a:solidFill>
                  <a:srgbClr val="2D323B"/>
                </a:solidFill>
                <a:latin typeface="Agrandir Bold"/>
                <a:ea typeface="Agrandir Bold"/>
                <a:cs typeface="Agrandir Bold"/>
                <a:sym typeface="Agrandir Bold"/>
              </a:rPr>
              <a:t>Issues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CFD0A6B0-990F-4B40-82B5-B0D2CD6AD057}"/>
              </a:ext>
            </a:extLst>
          </p:cNvPr>
          <p:cNvSpPr/>
          <p:nvPr/>
        </p:nvSpPr>
        <p:spPr>
          <a:xfrm>
            <a:off x="2309163" y="5648854"/>
            <a:ext cx="1482117" cy="338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POEM</a:t>
            </a:r>
            <a:endParaRPr lang="en-IN" sz="12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35B5A1BC-EEE7-45F7-A3DE-4EB89F9E1097}"/>
              </a:ext>
            </a:extLst>
          </p:cNvPr>
          <p:cNvSpPr/>
          <p:nvPr/>
        </p:nvSpPr>
        <p:spPr>
          <a:xfrm>
            <a:off x="1280877" y="6054741"/>
            <a:ext cx="1730380" cy="338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Transfer Pricing</a:t>
            </a:r>
            <a:endParaRPr lang="en-IN" sz="12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D2ECFB-E4F3-4EB5-8905-AB08318B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154" y="3605504"/>
            <a:ext cx="419360" cy="419360"/>
          </a:xfrm>
          <a:prstGeom prst="rect">
            <a:avLst/>
          </a:prstGeom>
        </p:spPr>
      </p:pic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CB09521-AF50-491F-A34E-955DFAA62CCF}"/>
              </a:ext>
            </a:extLst>
          </p:cNvPr>
          <p:cNvSpPr/>
          <p:nvPr/>
        </p:nvSpPr>
        <p:spPr>
          <a:xfrm>
            <a:off x="4352148" y="904241"/>
            <a:ext cx="3510125" cy="58013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 b="1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E7E14A34-8130-4C8C-889B-BCAC4F748BF6}"/>
              </a:ext>
            </a:extLst>
          </p:cNvPr>
          <p:cNvCxnSpPr/>
          <p:nvPr/>
        </p:nvCxnSpPr>
        <p:spPr>
          <a:xfrm>
            <a:off x="6097050" y="2129826"/>
            <a:ext cx="0" cy="67594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ED5B22D-F5BB-489D-8D9E-13E14613B426}"/>
              </a:ext>
            </a:extLst>
          </p:cNvPr>
          <p:cNvSpPr/>
          <p:nvPr/>
        </p:nvSpPr>
        <p:spPr>
          <a:xfrm>
            <a:off x="5115302" y="4263656"/>
            <a:ext cx="2024302" cy="495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Foreign Entity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(Hold Co.)</a:t>
            </a:r>
            <a:endParaRPr lang="en-IN" sz="1200" b="1" dirty="0">
              <a:solidFill>
                <a:schemeClr val="tx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D95E26F2-3A1A-469C-8528-4D023142D3CE}"/>
              </a:ext>
            </a:extLst>
          </p:cNvPr>
          <p:cNvCxnSpPr/>
          <p:nvPr/>
        </p:nvCxnSpPr>
        <p:spPr>
          <a:xfrm>
            <a:off x="6088458" y="4887417"/>
            <a:ext cx="0" cy="7104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E87AB96A-6276-439C-B89D-1A5334B4F018}"/>
              </a:ext>
            </a:extLst>
          </p:cNvPr>
          <p:cNvSpPr/>
          <p:nvPr/>
        </p:nvSpPr>
        <p:spPr>
          <a:xfrm>
            <a:off x="5095059" y="5726444"/>
            <a:ext cx="2024302" cy="495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Indian Entity</a:t>
            </a: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(Subsidiary Co.)</a:t>
            </a:r>
            <a:endParaRPr lang="en-IN" sz="1200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2B5D0DD2-F08B-40EC-B1C0-4BD89CE995BB}"/>
              </a:ext>
            </a:extLst>
          </p:cNvPr>
          <p:cNvSpPr txBox="1"/>
          <p:nvPr/>
        </p:nvSpPr>
        <p:spPr>
          <a:xfrm>
            <a:off x="2254922" y="2279114"/>
            <a:ext cx="153635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1000" dirty="0">
                <a:solidFill>
                  <a:srgbClr val="2D323B"/>
                </a:solidFill>
                <a:latin typeface="Poppins" panose="00000500000000000000" pitchFamily="2" charset="0"/>
                <a:ea typeface="Agrandir Bold"/>
                <a:cs typeface="Poppins" panose="00000500000000000000" pitchFamily="2" charset="0"/>
                <a:sym typeface="Agrandir Bold"/>
              </a:rPr>
              <a:t>Invests in Foreign Entity </a:t>
            </a:r>
            <a:r>
              <a:rPr lang="en-US" sz="1000" b="1" dirty="0">
                <a:solidFill>
                  <a:srgbClr val="C00000"/>
                </a:solidFill>
                <a:latin typeface="Poppins" panose="00000500000000000000" pitchFamily="2" charset="0"/>
                <a:ea typeface="Agrandir Bold"/>
                <a:cs typeface="Poppins" panose="00000500000000000000" pitchFamily="2" charset="0"/>
                <a:sym typeface="Agrandir Bold"/>
              </a:rPr>
              <a:t>with control*</a:t>
            </a:r>
          </a:p>
        </p:txBody>
      </p:sp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100ED59E-94E9-4C5F-8E5E-FDBA8E1DAEB4}"/>
              </a:ext>
            </a:extLst>
          </p:cNvPr>
          <p:cNvSpPr/>
          <p:nvPr/>
        </p:nvSpPr>
        <p:spPr>
          <a:xfrm>
            <a:off x="5312380" y="721292"/>
            <a:ext cx="1470873" cy="369946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A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Alternative 1</a:t>
            </a:r>
            <a:endParaRPr lang="en-IN" sz="1400" b="1" dirty="0">
              <a:solidFill>
                <a:srgbClr val="009A4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F01F82-BEED-4F6A-BA2A-3577C25CEBF7}"/>
              </a:ext>
            </a:extLst>
          </p:cNvPr>
          <p:cNvGrpSpPr/>
          <p:nvPr/>
        </p:nvGrpSpPr>
        <p:grpSpPr>
          <a:xfrm>
            <a:off x="4653828" y="1152198"/>
            <a:ext cx="3089489" cy="938970"/>
            <a:chOff x="4653828" y="1152198"/>
            <a:chExt cx="3089489" cy="93897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96B4C9E-4319-4A7B-A33C-034523A63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9363" y="1152198"/>
              <a:ext cx="618190" cy="618190"/>
            </a:xfrm>
            <a:prstGeom prst="rect">
              <a:avLst/>
            </a:prstGeom>
          </p:spPr>
        </p:pic>
        <p:sp>
          <p:nvSpPr>
            <p:cNvPr id="30" name="TextBox 18">
              <a:extLst>
                <a:ext uri="{FF2B5EF4-FFF2-40B4-BE49-F238E27FC236}">
                  <a16:creationId xmlns:a16="http://schemas.microsoft.com/office/drawing/2014/main" id="{762EA041-61EF-4D11-BFD3-9352BE181899}"/>
                </a:ext>
              </a:extLst>
            </p:cNvPr>
            <p:cNvSpPr txBox="1"/>
            <p:nvPr/>
          </p:nvSpPr>
          <p:spPr>
            <a:xfrm>
              <a:off x="4653828" y="1814169"/>
              <a:ext cx="308948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857250"/>
              <a:r>
                <a:rPr lang="en-US" b="1" dirty="0">
                  <a:solidFill>
                    <a:srgbClr val="2D323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Indian Resident Individual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FF4D55E-8578-4E1B-B4D3-CE873F57C022}"/>
              </a:ext>
            </a:extLst>
          </p:cNvPr>
          <p:cNvSpPr/>
          <p:nvPr/>
        </p:nvSpPr>
        <p:spPr>
          <a:xfrm>
            <a:off x="5064502" y="2892056"/>
            <a:ext cx="2024302" cy="4951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Founder’s LLP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DE39681-D386-4116-B9B4-E3474C89BC3E}"/>
              </a:ext>
            </a:extLst>
          </p:cNvPr>
          <p:cNvCxnSpPr/>
          <p:nvPr/>
        </p:nvCxnSpPr>
        <p:spPr>
          <a:xfrm>
            <a:off x="6107210" y="3470946"/>
            <a:ext cx="0" cy="67594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996D9E78-C38E-4AB1-95D4-9C0E97908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224" y="3577415"/>
            <a:ext cx="391971" cy="391971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F8D21D9E-0F37-401D-A7BD-78009F8464E0}"/>
              </a:ext>
            </a:extLst>
          </p:cNvPr>
          <p:cNvSpPr/>
          <p:nvPr/>
        </p:nvSpPr>
        <p:spPr>
          <a:xfrm>
            <a:off x="8243428" y="914401"/>
            <a:ext cx="3510125" cy="58013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 b="1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FC6CEFB-9A36-4247-8C88-55B8B8FB5035}"/>
              </a:ext>
            </a:extLst>
          </p:cNvPr>
          <p:cNvCxnSpPr/>
          <p:nvPr/>
        </p:nvCxnSpPr>
        <p:spPr>
          <a:xfrm>
            <a:off x="9988330" y="2139986"/>
            <a:ext cx="0" cy="67594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683CD46-00AE-40FD-BE7A-D54C761A5784}"/>
              </a:ext>
            </a:extLst>
          </p:cNvPr>
          <p:cNvSpPr/>
          <p:nvPr/>
        </p:nvSpPr>
        <p:spPr>
          <a:xfrm>
            <a:off x="9006582" y="4273816"/>
            <a:ext cx="2024302" cy="495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Foreign Entity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(Hold Co.)</a:t>
            </a:r>
            <a:endParaRPr lang="en-IN" sz="1200" b="1" dirty="0">
              <a:solidFill>
                <a:schemeClr val="tx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5E1F87-0B65-4ADC-890D-410A3B2ED3F0}"/>
              </a:ext>
            </a:extLst>
          </p:cNvPr>
          <p:cNvCxnSpPr/>
          <p:nvPr/>
        </p:nvCxnSpPr>
        <p:spPr>
          <a:xfrm>
            <a:off x="9979738" y="4897577"/>
            <a:ext cx="0" cy="71042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3177C465-F9D9-4327-B70B-A7E092B0E267}"/>
              </a:ext>
            </a:extLst>
          </p:cNvPr>
          <p:cNvSpPr/>
          <p:nvPr/>
        </p:nvSpPr>
        <p:spPr>
          <a:xfrm>
            <a:off x="8986339" y="5736604"/>
            <a:ext cx="2024302" cy="495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Indian Entity</a:t>
            </a: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(Subsidiary Co.)</a:t>
            </a:r>
            <a:endParaRPr lang="en-IN" sz="1200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2" name="Rectangle: Diagonal Corners Rounded 41">
            <a:extLst>
              <a:ext uri="{FF2B5EF4-FFF2-40B4-BE49-F238E27FC236}">
                <a16:creationId xmlns:a16="http://schemas.microsoft.com/office/drawing/2014/main" id="{E4346E51-D260-4B15-BC43-629F7F1BCD9E}"/>
              </a:ext>
            </a:extLst>
          </p:cNvPr>
          <p:cNvSpPr/>
          <p:nvPr/>
        </p:nvSpPr>
        <p:spPr>
          <a:xfrm>
            <a:off x="9203660" y="731452"/>
            <a:ext cx="1470873" cy="369946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009A46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Alternative 2</a:t>
            </a:r>
            <a:endParaRPr lang="en-IN" sz="1400" b="1" dirty="0">
              <a:solidFill>
                <a:srgbClr val="009A46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8C669-3B67-409D-9623-02E124E9B4D3}"/>
              </a:ext>
            </a:extLst>
          </p:cNvPr>
          <p:cNvGrpSpPr/>
          <p:nvPr/>
        </p:nvGrpSpPr>
        <p:grpSpPr>
          <a:xfrm>
            <a:off x="8545108" y="1162358"/>
            <a:ext cx="3089489" cy="938970"/>
            <a:chOff x="8545108" y="1162358"/>
            <a:chExt cx="3089489" cy="93897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9F9BFAC-F23D-4D28-B6ED-C80E9230D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70643" y="1162358"/>
              <a:ext cx="618190" cy="618190"/>
            </a:xfrm>
            <a:prstGeom prst="rect">
              <a:avLst/>
            </a:prstGeom>
          </p:spPr>
        </p:pic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52AE0D58-4423-401E-B7E7-5F510D9C5CD2}"/>
                </a:ext>
              </a:extLst>
            </p:cNvPr>
            <p:cNvSpPr txBox="1"/>
            <p:nvPr/>
          </p:nvSpPr>
          <p:spPr>
            <a:xfrm>
              <a:off x="8545108" y="1824329"/>
              <a:ext cx="3089489" cy="276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857250"/>
              <a:r>
                <a:rPr lang="en-US" b="1" dirty="0">
                  <a:solidFill>
                    <a:srgbClr val="2D323B"/>
                  </a:solidFill>
                  <a:latin typeface="Agrandir Bold"/>
                  <a:ea typeface="Agrandir Bold"/>
                  <a:cs typeface="Agrandir Bold"/>
                  <a:sym typeface="Agrandir Bold"/>
                </a:rPr>
                <a:t>Indian Resident Individual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DEC1876-1B5B-4D05-9F5F-FC686A3CF831}"/>
              </a:ext>
            </a:extLst>
          </p:cNvPr>
          <p:cNvSpPr/>
          <p:nvPr/>
        </p:nvSpPr>
        <p:spPr>
          <a:xfrm>
            <a:off x="8832423" y="2892056"/>
            <a:ext cx="2372619" cy="495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Overseas account having foreign sourced income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B24C4AE-5F11-419B-9F45-72698D74D43C}"/>
              </a:ext>
            </a:extLst>
          </p:cNvPr>
          <p:cNvCxnSpPr/>
          <p:nvPr/>
        </p:nvCxnSpPr>
        <p:spPr>
          <a:xfrm>
            <a:off x="9998490" y="3481106"/>
            <a:ext cx="0" cy="67594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>
            <a:extLst>
              <a:ext uri="{FF2B5EF4-FFF2-40B4-BE49-F238E27FC236}">
                <a16:creationId xmlns:a16="http://schemas.microsoft.com/office/drawing/2014/main" id="{B336AC5A-96F9-43CA-BFD6-AC3D942468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2504" y="3587575"/>
            <a:ext cx="391971" cy="39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95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 animBg="1"/>
      <p:bldP spid="88" grpId="0" animBg="1"/>
      <p:bldP spid="89" grpId="0"/>
      <p:bldP spid="90" grpId="0" animBg="1"/>
      <p:bldP spid="91" grpId="0" animBg="1"/>
      <p:bldP spid="97" grpId="0" animBg="1"/>
      <p:bldP spid="99" grpId="0" animBg="1"/>
      <p:bldP spid="27" grpId="0"/>
      <p:bldP spid="28" grpId="0" animBg="1"/>
      <p:bldP spid="32" grpId="0" animBg="1"/>
      <p:bldP spid="39" grpId="0" animBg="1"/>
      <p:bldP spid="41" grpId="0" animBg="1"/>
      <p:bldP spid="42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3">
            <a:extLst>
              <a:ext uri="{FF2B5EF4-FFF2-40B4-BE49-F238E27FC236}">
                <a16:creationId xmlns:a16="http://schemas.microsoft.com/office/drawing/2014/main" id="{41CF79D8-AD45-47BB-8123-E4A63D8A1BA6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B7F6DEDA-FA21-4787-B6E9-89EDC05E28DC}"/>
              </a:ext>
            </a:extLst>
          </p:cNvPr>
          <p:cNvSpPr txBox="1"/>
          <p:nvPr/>
        </p:nvSpPr>
        <p:spPr>
          <a:xfrm>
            <a:off x="1962457" y="-31494"/>
            <a:ext cx="8267087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3600" b="1" dirty="0">
                <a:solidFill>
                  <a:srgbClr val="0A3780"/>
                </a:solidFill>
                <a:latin typeface="Agrandir Bold"/>
                <a:ea typeface="Agrandir Bold"/>
                <a:cs typeface="Agrandir Bold"/>
                <a:sym typeface="Agrandir Bold"/>
              </a:rPr>
              <a:t>Comparison between Countries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4522A34-127F-4D21-AC00-0817ADF4C1B1}"/>
              </a:ext>
            </a:extLst>
          </p:cNvPr>
          <p:cNvSpPr/>
          <p:nvPr/>
        </p:nvSpPr>
        <p:spPr>
          <a:xfrm>
            <a:off x="3929519" y="930783"/>
            <a:ext cx="1253397" cy="8297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82295B-B8A0-424B-8F15-87518C23D30F}"/>
              </a:ext>
            </a:extLst>
          </p:cNvPr>
          <p:cNvSpPr/>
          <p:nvPr/>
        </p:nvSpPr>
        <p:spPr>
          <a:xfrm>
            <a:off x="7009085" y="906130"/>
            <a:ext cx="1253397" cy="8297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54BDA2A-177C-4BF8-9667-45CB742DECFB}"/>
              </a:ext>
            </a:extLst>
          </p:cNvPr>
          <p:cNvSpPr/>
          <p:nvPr/>
        </p:nvSpPr>
        <p:spPr>
          <a:xfrm>
            <a:off x="9889229" y="906130"/>
            <a:ext cx="1259840" cy="79248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07556A41-7430-4861-8B72-8C6565497293}"/>
              </a:ext>
            </a:extLst>
          </p:cNvPr>
          <p:cNvGraphicFramePr>
            <a:graphicFrameLocks noGrp="1"/>
          </p:cNvGraphicFramePr>
          <p:nvPr/>
        </p:nvGraphicFramePr>
        <p:xfrm>
          <a:off x="227458" y="1561254"/>
          <a:ext cx="11732312" cy="4985773"/>
        </p:xfrm>
        <a:graphic>
          <a:graphicData uri="http://schemas.openxmlformats.org/drawingml/2006/table">
            <a:tbl>
              <a:tblPr/>
              <a:tblGrid>
                <a:gridCol w="2911527">
                  <a:extLst>
                    <a:ext uri="{9D8B030D-6E8A-4147-A177-3AD203B41FA5}">
                      <a16:colId xmlns:a16="http://schemas.microsoft.com/office/drawing/2014/main" val="2971112147"/>
                    </a:ext>
                  </a:extLst>
                </a:gridCol>
                <a:gridCol w="2971076">
                  <a:extLst>
                    <a:ext uri="{9D8B030D-6E8A-4147-A177-3AD203B41FA5}">
                      <a16:colId xmlns:a16="http://schemas.microsoft.com/office/drawing/2014/main" val="2890814348"/>
                    </a:ext>
                  </a:extLst>
                </a:gridCol>
                <a:gridCol w="3020291">
                  <a:extLst>
                    <a:ext uri="{9D8B030D-6E8A-4147-A177-3AD203B41FA5}">
                      <a16:colId xmlns:a16="http://schemas.microsoft.com/office/drawing/2014/main" val="2683012385"/>
                    </a:ext>
                  </a:extLst>
                </a:gridCol>
                <a:gridCol w="2829418">
                  <a:extLst>
                    <a:ext uri="{9D8B030D-6E8A-4147-A177-3AD203B41FA5}">
                      <a16:colId xmlns:a16="http://schemas.microsoft.com/office/drawing/2014/main" val="3683826868"/>
                    </a:ext>
                  </a:extLst>
                </a:gridCol>
              </a:tblGrid>
              <a:tr h="328323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Singapore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USA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UAE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8E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505567"/>
                  </a:ext>
                </a:extLst>
              </a:tr>
              <a:tr h="652875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 Rate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17% with various exemption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&gt;21% </a:t>
                      </a:r>
                    </a:p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(Federal plus state taxes)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9% &amp; 0% if Free zone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9075163"/>
                  </a:ext>
                </a:extLst>
              </a:tr>
              <a:tr h="77584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Gains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Exempt, except for as provided under 10L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Taxable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 gains on disposal of capital assets would form part of taxable income subject to participation exemption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011076"/>
                  </a:ext>
                </a:extLst>
              </a:tr>
              <a:tr h="4164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Dividend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Exempt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Taxable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Exempt subject to participation exemption</a:t>
                      </a:r>
                      <a:endParaRPr lang="en-GB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064973"/>
                  </a:ext>
                </a:extLst>
              </a:tr>
              <a:tr h="62951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 Director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Local Director required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Required</a:t>
                      </a:r>
                      <a:endParaRPr lang="en-IN" sz="13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300" b="0" i="0" u="none" strike="noStrike" kern="1200" baseline="0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Mainland entity may require local partner upto 51% as per business requirement</a:t>
                      </a:r>
                      <a:endParaRPr lang="en-IN" sz="1300" b="0" i="0" u="none" strike="noStrike" kern="1200" baseline="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9856793"/>
                  </a:ext>
                </a:extLst>
              </a:tr>
              <a:tr h="549972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Audit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if threshold met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Applicable for unlisted entity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in Freezone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2040844"/>
                  </a:ext>
                </a:extLst>
              </a:tr>
              <a:tr h="363291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Time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 Days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Day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 weeks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8201225"/>
                  </a:ext>
                </a:extLst>
              </a:tr>
              <a:tr h="41640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Incorporation Cost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Moderate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933663"/>
                  </a:ext>
                </a:extLst>
              </a:tr>
              <a:tr h="416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Required to open bank account</a:t>
                      </a:r>
                      <a:endParaRPr lang="en-IN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Upto 15 Days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3-4 Days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Upto 2 Months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3162863"/>
                  </a:ext>
                </a:extLst>
              </a:tr>
              <a:tr h="4164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Requires travel for bank account </a:t>
                      </a:r>
                      <a:endParaRPr lang="en-IN" sz="13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Yes</a:t>
                      </a:r>
                    </a:p>
                  </a:txBody>
                  <a:tcPr marL="3687" marR="3687" marT="368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725316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B0F65349-D48F-4D99-AC20-0623D8E95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48" y="961584"/>
            <a:ext cx="568870" cy="5688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4F26BC-39AF-4EC6-B934-63571C7C1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543" y="949858"/>
            <a:ext cx="621348" cy="6213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489BD1-BDE7-4EA0-BF36-E8FD335198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947" y="906130"/>
            <a:ext cx="650403" cy="65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93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8">
            <a:extLst>
              <a:ext uri="{FF2B5EF4-FFF2-40B4-BE49-F238E27FC236}">
                <a16:creationId xmlns:a16="http://schemas.microsoft.com/office/drawing/2014/main" id="{27A69792-B88F-4FFA-BEE6-0C4F45979C5E}"/>
              </a:ext>
            </a:extLst>
          </p:cNvPr>
          <p:cNvSpPr txBox="1"/>
          <p:nvPr/>
        </p:nvSpPr>
        <p:spPr>
          <a:xfrm>
            <a:off x="1149012" y="-19436"/>
            <a:ext cx="9887643" cy="659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3000" b="1" dirty="0">
                <a:solidFill>
                  <a:srgbClr val="0A378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Reverse Flipping: Why Indian Startups Are Moving Back Home</a:t>
            </a: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41CF79D8-AD45-47BB-8123-E4A63D8A1BA6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0FBFEB-A9FB-4C8C-A342-05D79140D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33" y="1575478"/>
            <a:ext cx="10894741" cy="4326187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038AEA-A867-4662-9231-9CEF6ED2D2E1}"/>
              </a:ext>
            </a:extLst>
          </p:cNvPr>
          <p:cNvSpPr/>
          <p:nvPr/>
        </p:nvSpPr>
        <p:spPr>
          <a:xfrm>
            <a:off x="4340937" y="-11655639"/>
            <a:ext cx="3510125" cy="56634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 b="1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6DE002A-6E7C-48F1-945B-AB02D48B4557}"/>
              </a:ext>
            </a:extLst>
          </p:cNvPr>
          <p:cNvCxnSpPr>
            <a:cxnSpLocks/>
          </p:cNvCxnSpPr>
          <p:nvPr/>
        </p:nvCxnSpPr>
        <p:spPr>
          <a:xfrm>
            <a:off x="6092834" y="-10449352"/>
            <a:ext cx="6330" cy="156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70FFFC4-BFC1-4AD4-85D6-EBDE0970A35C}"/>
              </a:ext>
            </a:extLst>
          </p:cNvPr>
          <p:cNvCxnSpPr>
            <a:cxnSpLocks/>
          </p:cNvCxnSpPr>
          <p:nvPr/>
        </p:nvCxnSpPr>
        <p:spPr>
          <a:xfrm flipH="1">
            <a:off x="6095999" y="-11079095"/>
            <a:ext cx="1" cy="955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5B25B00-7CA5-481B-A226-E573AF6D4149}"/>
              </a:ext>
            </a:extLst>
          </p:cNvPr>
          <p:cNvSpPr/>
          <p:nvPr/>
        </p:nvSpPr>
        <p:spPr>
          <a:xfrm>
            <a:off x="5083848" y="-10014347"/>
            <a:ext cx="2024302" cy="495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Foreign Entity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(Hold Co.)</a:t>
            </a:r>
            <a:endParaRPr lang="en-IN" sz="1200" b="1" dirty="0">
              <a:solidFill>
                <a:schemeClr val="tx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90ABB95-C59E-42B5-9614-8670DF5155C6}"/>
              </a:ext>
            </a:extLst>
          </p:cNvPr>
          <p:cNvCxnSpPr>
            <a:cxnSpLocks/>
          </p:cNvCxnSpPr>
          <p:nvPr/>
        </p:nvCxnSpPr>
        <p:spPr>
          <a:xfrm>
            <a:off x="6095999" y="-9516093"/>
            <a:ext cx="0" cy="710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8B74FEC-D13D-4D54-8D67-931DA4C05757}"/>
              </a:ext>
            </a:extLst>
          </p:cNvPr>
          <p:cNvSpPr/>
          <p:nvPr/>
        </p:nvSpPr>
        <p:spPr>
          <a:xfrm>
            <a:off x="5083848" y="-8730856"/>
            <a:ext cx="2024302" cy="495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Indian Entity</a:t>
            </a: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(Subsidiary Co.)</a:t>
            </a:r>
            <a:endParaRPr lang="en-IN" sz="1200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id="{8D83FC61-AE04-48A6-8643-25D736262416}"/>
              </a:ext>
            </a:extLst>
          </p:cNvPr>
          <p:cNvSpPr txBox="1"/>
          <p:nvPr/>
        </p:nvSpPr>
        <p:spPr>
          <a:xfrm>
            <a:off x="4551255" y="-7665632"/>
            <a:ext cx="3089489" cy="2769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b="1" dirty="0">
                <a:solidFill>
                  <a:srgbClr val="2D323B"/>
                </a:solidFill>
                <a:latin typeface="Agrandir Bold"/>
                <a:ea typeface="Agrandir Bold"/>
                <a:cs typeface="Agrandir Bold"/>
                <a:sym typeface="Agrandir Bold"/>
              </a:rPr>
              <a:t>Issues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DB504DD-10BA-4773-9528-614CDCCE0D82}"/>
              </a:ext>
            </a:extLst>
          </p:cNvPr>
          <p:cNvSpPr/>
          <p:nvPr/>
        </p:nvSpPr>
        <p:spPr>
          <a:xfrm>
            <a:off x="5083848" y="-11249846"/>
            <a:ext cx="2024302" cy="4951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Founder’s LLP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91FEA01-B0B8-4972-ADC0-244C1197C58B}"/>
              </a:ext>
            </a:extLst>
          </p:cNvPr>
          <p:cNvSpPr/>
          <p:nvPr/>
        </p:nvSpPr>
        <p:spPr>
          <a:xfrm>
            <a:off x="5083848" y="-8735081"/>
            <a:ext cx="2024302" cy="495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Merged Indian Entity</a:t>
            </a:r>
            <a:endParaRPr lang="en-IN" sz="1200" b="1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A4BE633-9C9A-447F-91C5-1362C0F979D2}"/>
              </a:ext>
            </a:extLst>
          </p:cNvPr>
          <p:cNvSpPr/>
          <p:nvPr/>
        </p:nvSpPr>
        <p:spPr>
          <a:xfrm>
            <a:off x="5352602" y="-7224228"/>
            <a:ext cx="1486794" cy="338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Exit Tax in US</a:t>
            </a:r>
            <a:endParaRPr lang="en-IN" sz="12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6D616D7-F57C-4B2E-A59B-B154BCBA42AE}"/>
              </a:ext>
            </a:extLst>
          </p:cNvPr>
          <p:cNvSpPr/>
          <p:nvPr/>
        </p:nvSpPr>
        <p:spPr>
          <a:xfrm>
            <a:off x="4840798" y="-6777701"/>
            <a:ext cx="2510403" cy="3384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Indirect Transfer tax on NR</a:t>
            </a:r>
            <a:endParaRPr lang="en-IN" sz="12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AC11EB0-56CC-47BF-B0F3-026EABA105EE}"/>
              </a:ext>
            </a:extLst>
          </p:cNvPr>
          <p:cNvSpPr txBox="1"/>
          <p:nvPr/>
        </p:nvSpPr>
        <p:spPr>
          <a:xfrm>
            <a:off x="100691" y="6518632"/>
            <a:ext cx="174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Inc42</a:t>
            </a:r>
          </a:p>
        </p:txBody>
      </p:sp>
    </p:spTree>
    <p:extLst>
      <p:ext uri="{BB962C8B-B14F-4D97-AF65-F5344CB8AC3E}">
        <p14:creationId xmlns:p14="http://schemas.microsoft.com/office/powerpoint/2010/main" val="304405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9694B26-4689-43F9-9013-F93458AF4C8A}"/>
              </a:ext>
            </a:extLst>
          </p:cNvPr>
          <p:cNvSpPr/>
          <p:nvPr/>
        </p:nvSpPr>
        <p:spPr>
          <a:xfrm>
            <a:off x="4340937" y="884703"/>
            <a:ext cx="3510125" cy="566341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3000" b="1" dirty="0">
              <a:solidFill>
                <a:srgbClr val="00206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4FE71A-D822-4863-ABD7-2D75D55F68EF}"/>
              </a:ext>
            </a:extLst>
          </p:cNvPr>
          <p:cNvCxnSpPr>
            <a:cxnSpLocks/>
          </p:cNvCxnSpPr>
          <p:nvPr/>
        </p:nvCxnSpPr>
        <p:spPr>
          <a:xfrm>
            <a:off x="6092834" y="2090990"/>
            <a:ext cx="6330" cy="1564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13">
            <a:extLst>
              <a:ext uri="{FF2B5EF4-FFF2-40B4-BE49-F238E27FC236}">
                <a16:creationId xmlns:a16="http://schemas.microsoft.com/office/drawing/2014/main" id="{41CF79D8-AD45-47BB-8123-E4A63D8A1BA6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13D0D14-A580-4C2E-9CDC-CA63EF6A65CE}"/>
              </a:ext>
            </a:extLst>
          </p:cNvPr>
          <p:cNvCxnSpPr>
            <a:cxnSpLocks/>
          </p:cNvCxnSpPr>
          <p:nvPr/>
        </p:nvCxnSpPr>
        <p:spPr>
          <a:xfrm flipH="1">
            <a:off x="6095999" y="1461247"/>
            <a:ext cx="1" cy="9550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4FB5F10-D09A-4B06-A750-EEFB511B06F2}"/>
              </a:ext>
            </a:extLst>
          </p:cNvPr>
          <p:cNvSpPr/>
          <p:nvPr/>
        </p:nvSpPr>
        <p:spPr>
          <a:xfrm>
            <a:off x="5083848" y="2525995"/>
            <a:ext cx="2024302" cy="49516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Foreign Entity</a:t>
            </a:r>
            <a:b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(Hold Co.)</a:t>
            </a:r>
            <a:endParaRPr lang="en-IN" sz="1200" b="1" dirty="0">
              <a:solidFill>
                <a:schemeClr val="tx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BE59E34-F345-47DC-BBD3-1ECABA6C7E5E}"/>
              </a:ext>
            </a:extLst>
          </p:cNvPr>
          <p:cNvCxnSpPr>
            <a:cxnSpLocks/>
          </p:cNvCxnSpPr>
          <p:nvPr/>
        </p:nvCxnSpPr>
        <p:spPr>
          <a:xfrm>
            <a:off x="6095999" y="3024249"/>
            <a:ext cx="0" cy="710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759F57-154A-4F2F-A669-00EE64428F81}"/>
              </a:ext>
            </a:extLst>
          </p:cNvPr>
          <p:cNvSpPr/>
          <p:nvPr/>
        </p:nvSpPr>
        <p:spPr>
          <a:xfrm>
            <a:off x="5083848" y="3809486"/>
            <a:ext cx="2024302" cy="49516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Indian Entity</a:t>
            </a:r>
            <a:b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200" b="1" dirty="0">
                <a:solidFill>
                  <a:schemeClr val="accent2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(Subsidiary Co.)</a:t>
            </a:r>
            <a:endParaRPr lang="en-IN" sz="1200" b="1" dirty="0">
              <a:solidFill>
                <a:schemeClr val="accent2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4696947E-28FE-4A44-86AB-3434F894A9AC}"/>
              </a:ext>
            </a:extLst>
          </p:cNvPr>
          <p:cNvSpPr txBox="1"/>
          <p:nvPr/>
        </p:nvSpPr>
        <p:spPr>
          <a:xfrm>
            <a:off x="4548089" y="4721621"/>
            <a:ext cx="3089489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/>
            <a:r>
              <a:rPr lang="en-US" sz="2000" b="1" dirty="0">
                <a:solidFill>
                  <a:srgbClr val="2D323B"/>
                </a:solidFill>
                <a:latin typeface="Agrandir Bold"/>
                <a:ea typeface="Agrandir Bold"/>
                <a:cs typeface="Agrandir Bold"/>
                <a:sym typeface="Agrandir Bold"/>
              </a:rPr>
              <a:t>Issues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868FD6D-DDB1-4265-9E1B-AB96CE02D881}"/>
              </a:ext>
            </a:extLst>
          </p:cNvPr>
          <p:cNvSpPr/>
          <p:nvPr/>
        </p:nvSpPr>
        <p:spPr>
          <a:xfrm>
            <a:off x="5083848" y="1290496"/>
            <a:ext cx="2024302" cy="49516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Founder’s and Investors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E75821A-DB5A-44BA-9FA7-0A397DFB2884}"/>
              </a:ext>
            </a:extLst>
          </p:cNvPr>
          <p:cNvSpPr/>
          <p:nvPr/>
        </p:nvSpPr>
        <p:spPr>
          <a:xfrm>
            <a:off x="5083848" y="3805261"/>
            <a:ext cx="2024302" cy="49516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accent6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Merged Indian Entity</a:t>
            </a:r>
            <a:endParaRPr lang="en-IN" sz="1200" b="1" dirty="0">
              <a:solidFill>
                <a:schemeClr val="accent6">
                  <a:lumMod val="7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23B9F3F-A7F2-48DB-B03B-F5821F78F4C1}"/>
              </a:ext>
            </a:extLst>
          </p:cNvPr>
          <p:cNvSpPr/>
          <p:nvPr/>
        </p:nvSpPr>
        <p:spPr>
          <a:xfrm>
            <a:off x="5279790" y="5220548"/>
            <a:ext cx="1626085" cy="345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Exit Tax in US</a:t>
            </a:r>
            <a:endParaRPr lang="en-IN" sz="14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4F684DF-1E81-4A34-89D8-008B0E37B5C6}"/>
              </a:ext>
            </a:extLst>
          </p:cNvPr>
          <p:cNvSpPr/>
          <p:nvPr/>
        </p:nvSpPr>
        <p:spPr>
          <a:xfrm>
            <a:off x="4723204" y="5779559"/>
            <a:ext cx="2745591" cy="3452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90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accent4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Indirect Transfer tax on NR</a:t>
            </a:r>
            <a:endParaRPr lang="en-IN" sz="1400" b="1" dirty="0">
              <a:solidFill>
                <a:schemeClr val="accent4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TextBox 18">
            <a:extLst>
              <a:ext uri="{FF2B5EF4-FFF2-40B4-BE49-F238E27FC236}">
                <a16:creationId xmlns:a16="http://schemas.microsoft.com/office/drawing/2014/main" id="{B7F6DEDA-FA21-4787-B6E9-89EDC05E28DC}"/>
              </a:ext>
            </a:extLst>
          </p:cNvPr>
          <p:cNvSpPr txBox="1"/>
          <p:nvPr/>
        </p:nvSpPr>
        <p:spPr>
          <a:xfrm>
            <a:off x="1962457" y="-31494"/>
            <a:ext cx="8267087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3600" b="1" dirty="0">
                <a:solidFill>
                  <a:srgbClr val="0A3780"/>
                </a:solidFill>
                <a:latin typeface="Agrandir Bold"/>
                <a:ea typeface="Agrandir Bold"/>
                <a:cs typeface="Agrandir Bold"/>
                <a:sym typeface="Agrandir Bold"/>
              </a:rPr>
              <a:t>Reverse Flip Structure – Inbound Merger</a:t>
            </a:r>
          </a:p>
        </p:txBody>
      </p:sp>
    </p:spTree>
    <p:extLst>
      <p:ext uri="{BB962C8B-B14F-4D97-AF65-F5344CB8AC3E}">
        <p14:creationId xmlns:p14="http://schemas.microsoft.com/office/powerpoint/2010/main" val="593302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156 0.187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7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00039 0.10162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  <p:bldP spid="16" grpId="0" animBg="1"/>
      <p:bldP spid="18" grpId="0" animBg="1"/>
      <p:bldP spid="22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BECDAC7-AF71-8A11-AB79-654581CFC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0A3780"/>
                </a:solidFill>
                <a:latin typeface="Agrandir Bold"/>
              </a:rPr>
              <a:t>Exit Tax in US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B0C8ABC-3873-036D-615A-30F96C4825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232036"/>
              </p:ext>
            </p:extLst>
          </p:nvPr>
        </p:nvGraphicFramePr>
        <p:xfrm>
          <a:off x="838201" y="1578817"/>
          <a:ext cx="10515599" cy="3700365"/>
        </p:xfrm>
        <a:graphic>
          <a:graphicData uri="http://schemas.openxmlformats.org/drawingml/2006/table">
            <a:tbl>
              <a:tblPr firstRow="1" firstCol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3344087">
                  <a:extLst>
                    <a:ext uri="{9D8B030D-6E8A-4147-A177-3AD203B41FA5}">
                      <a16:colId xmlns:a16="http://schemas.microsoft.com/office/drawing/2014/main" val="1376262166"/>
                    </a:ext>
                  </a:extLst>
                </a:gridCol>
                <a:gridCol w="3585756">
                  <a:extLst>
                    <a:ext uri="{9D8B030D-6E8A-4147-A177-3AD203B41FA5}">
                      <a16:colId xmlns:a16="http://schemas.microsoft.com/office/drawing/2014/main" val="1241862998"/>
                    </a:ext>
                  </a:extLst>
                </a:gridCol>
                <a:gridCol w="3585756">
                  <a:extLst>
                    <a:ext uri="{9D8B030D-6E8A-4147-A177-3AD203B41FA5}">
                      <a16:colId xmlns:a16="http://schemas.microsoft.com/office/drawing/2014/main" val="814098924"/>
                    </a:ext>
                  </a:extLst>
                </a:gridCol>
              </a:tblGrid>
              <a:tr h="13385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900" b="0" kern="100" cap="none" spc="0">
                          <a:solidFill>
                            <a:schemeClr val="bg1"/>
                          </a:solidFill>
                          <a:effectLst/>
                        </a:rPr>
                        <a:t>Company </a:t>
                      </a:r>
                      <a:endParaRPr lang="en-IN" sz="29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13616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900" b="0" kern="100" cap="none" spc="0">
                          <a:solidFill>
                            <a:schemeClr val="bg1"/>
                          </a:solidFill>
                          <a:effectLst/>
                        </a:rPr>
                        <a:t>Original Domicile</a:t>
                      </a:r>
                      <a:endParaRPr lang="en-IN" sz="29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13616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900" b="0" kern="100" cap="none" spc="0">
                          <a:solidFill>
                            <a:schemeClr val="bg1"/>
                          </a:solidFill>
                          <a:effectLst/>
                        </a:rPr>
                        <a:t>Tax Paid for the Flip (approx.)</a:t>
                      </a:r>
                      <a:endParaRPr lang="en-IN" sz="2900" b="0" kern="100" cap="none" spc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136168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23183"/>
                  </a:ext>
                </a:extLst>
              </a:tr>
              <a:tr h="78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b="1" kern="100" cap="none" spc="0">
                          <a:solidFill>
                            <a:schemeClr val="tx1"/>
                          </a:solidFill>
                          <a:effectLst/>
                        </a:rPr>
                        <a:t>Meesho</a:t>
                      </a:r>
                      <a:endParaRPr lang="en-IN" sz="2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>
                          <a:solidFill>
                            <a:schemeClr val="tx1"/>
                          </a:solidFill>
                          <a:effectLst/>
                        </a:rPr>
                        <a:t>US (Delaware)</a:t>
                      </a:r>
                      <a:endParaRPr lang="en-IN" sz="2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$288–$300 million</a:t>
                      </a:r>
                      <a:endParaRPr lang="en-IN" sz="210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94143"/>
                  </a:ext>
                </a:extLst>
              </a:tr>
              <a:tr h="78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b="1" kern="100" cap="none" spc="0">
                          <a:solidFill>
                            <a:schemeClr val="tx1"/>
                          </a:solidFill>
                          <a:effectLst/>
                        </a:rPr>
                        <a:t>Razorpay</a:t>
                      </a:r>
                      <a:endParaRPr lang="en-IN" sz="2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en-IN" sz="2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>
                          <a:solidFill>
                            <a:schemeClr val="tx1"/>
                          </a:solidFill>
                          <a:effectLst/>
                        </a:rPr>
                        <a:t>$150 million</a:t>
                      </a:r>
                      <a:endParaRPr lang="en-IN" sz="2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949067"/>
                  </a:ext>
                </a:extLst>
              </a:tr>
              <a:tr h="7872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b="1" kern="100" cap="none" spc="0">
                          <a:solidFill>
                            <a:schemeClr val="tx1"/>
                          </a:solidFill>
                          <a:effectLst/>
                        </a:rPr>
                        <a:t>Groww</a:t>
                      </a:r>
                      <a:endParaRPr lang="en-IN" sz="2100" b="1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>
                          <a:solidFill>
                            <a:schemeClr val="tx1"/>
                          </a:solidFill>
                          <a:effectLst/>
                        </a:rPr>
                        <a:t>US</a:t>
                      </a:r>
                      <a:endParaRPr lang="en-IN" sz="2100" kern="100" cap="none" spc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IN" sz="210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$160 million</a:t>
                      </a:r>
                      <a:endParaRPr lang="en-IN" sz="210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  <a:cs typeface="Cordia New" panose="020B0304020202020204" pitchFamily="34" charset="-34"/>
                      </a:endParaRPr>
                    </a:p>
                  </a:txBody>
                  <a:tcPr marL="0" marR="272336" marT="163402" marB="20425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451256"/>
                  </a:ext>
                </a:extLst>
              </a:tr>
            </a:tbl>
          </a:graphicData>
        </a:graphic>
      </p:graphicFrame>
      <p:sp>
        <p:nvSpPr>
          <p:cNvPr id="3" name="Freeform 13">
            <a:extLst>
              <a:ext uri="{FF2B5EF4-FFF2-40B4-BE49-F238E27FC236}">
                <a16:creationId xmlns:a16="http://schemas.microsoft.com/office/drawing/2014/main" id="{EFD87EFE-5BFE-C4B4-FAFB-BABFC75BC549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052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58A6-29A9-6A1E-FAC2-2C3BE6F5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6">
            <a:extLst>
              <a:ext uri="{FF2B5EF4-FFF2-40B4-BE49-F238E27FC236}">
                <a16:creationId xmlns:a16="http://schemas.microsoft.com/office/drawing/2014/main" id="{45B3D71E-7033-4D25-A3D0-90F3DC85FB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1318" y="2967726"/>
            <a:ext cx="26717" cy="1320906"/>
          </a:xfrm>
          <a:custGeom>
            <a:avLst/>
            <a:gdLst>
              <a:gd name="connsiteX0" fmla="*/ 31694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1694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1694 w 64655"/>
              <a:gd name="connsiteY6" fmla="*/ 1214095 h 1355665"/>
              <a:gd name="connsiteX7" fmla="*/ 31694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1694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1694 w 64655"/>
              <a:gd name="connsiteY13" fmla="*/ 888615 h 1355665"/>
              <a:gd name="connsiteX14" fmla="*/ 31694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1694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1694 w 64655"/>
              <a:gd name="connsiteY20" fmla="*/ 561177 h 1355665"/>
              <a:gd name="connsiteX21" fmla="*/ 31694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1694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1694 w 64655"/>
              <a:gd name="connsiteY27" fmla="*/ 236228 h 1355665"/>
              <a:gd name="connsiteX28" fmla="*/ 31694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1694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1694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1694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1694" y="1355665"/>
                </a:cubicBezTo>
                <a:cubicBezTo>
                  <a:pt x="13945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3945" y="1214095"/>
                  <a:pt x="31694" y="1214095"/>
                </a:cubicBezTo>
                <a:close/>
                <a:moveTo>
                  <a:pt x="31694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1694" y="1113962"/>
                </a:cubicBezTo>
                <a:cubicBezTo>
                  <a:pt x="13945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3945" y="888615"/>
                  <a:pt x="31694" y="888615"/>
                </a:cubicBezTo>
                <a:close/>
                <a:moveTo>
                  <a:pt x="31694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1694" y="787769"/>
                </a:cubicBezTo>
                <a:cubicBezTo>
                  <a:pt x="13945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3945" y="561177"/>
                  <a:pt x="31694" y="561177"/>
                </a:cubicBezTo>
                <a:close/>
                <a:moveTo>
                  <a:pt x="31694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1694" y="462821"/>
                </a:cubicBezTo>
                <a:cubicBezTo>
                  <a:pt x="13945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3945" y="236228"/>
                  <a:pt x="31694" y="236228"/>
                </a:cubicBezTo>
                <a:close/>
                <a:moveTo>
                  <a:pt x="31694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1694" y="136116"/>
                </a:cubicBezTo>
                <a:cubicBezTo>
                  <a:pt x="13945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3945" y="0"/>
                  <a:pt x="31694" y="0"/>
                </a:cubicBezTo>
                <a:close/>
              </a:path>
            </a:pathLst>
          </a:custGeom>
          <a:solidFill>
            <a:srgbClr val="9E0142"/>
          </a:solidFill>
          <a:ln>
            <a:solidFill>
              <a:srgbClr val="9E0142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 dirty="0"/>
          </a:p>
        </p:txBody>
      </p:sp>
      <p:sp>
        <p:nvSpPr>
          <p:cNvPr id="5" name="Freeform 28">
            <a:extLst>
              <a:ext uri="{FF2B5EF4-FFF2-40B4-BE49-F238E27FC236}">
                <a16:creationId xmlns:a16="http://schemas.microsoft.com/office/drawing/2014/main" id="{8041A13C-A53C-4D04-96A5-AE9E8B15C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2967726"/>
            <a:ext cx="29389" cy="1320906"/>
          </a:xfrm>
          <a:custGeom>
            <a:avLst/>
            <a:gdLst>
              <a:gd name="connsiteX0" fmla="*/ 32962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2962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2962 w 64655"/>
              <a:gd name="connsiteY6" fmla="*/ 1214095 h 1355665"/>
              <a:gd name="connsiteX7" fmla="*/ 32962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2962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2962 w 64655"/>
              <a:gd name="connsiteY13" fmla="*/ 888615 h 1355665"/>
              <a:gd name="connsiteX14" fmla="*/ 32962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2962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2962 w 64655"/>
              <a:gd name="connsiteY20" fmla="*/ 561177 h 1355665"/>
              <a:gd name="connsiteX21" fmla="*/ 32962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2962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2962 w 64655"/>
              <a:gd name="connsiteY27" fmla="*/ 236228 h 1355665"/>
              <a:gd name="connsiteX28" fmla="*/ 32962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2962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2962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2962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2962" y="1355665"/>
                </a:cubicBezTo>
                <a:cubicBezTo>
                  <a:pt x="15213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3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2962" y="1113962"/>
                </a:cubicBezTo>
                <a:cubicBezTo>
                  <a:pt x="15213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3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2962" y="787769"/>
                </a:cubicBezTo>
                <a:cubicBezTo>
                  <a:pt x="15213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3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2962" y="462821"/>
                </a:cubicBezTo>
                <a:cubicBezTo>
                  <a:pt x="15213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3" y="236228"/>
                  <a:pt x="32962" y="236228"/>
                </a:cubicBezTo>
                <a:close/>
                <a:moveTo>
                  <a:pt x="32962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2962" y="136116"/>
                </a:cubicBezTo>
                <a:cubicBezTo>
                  <a:pt x="15213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3" y="0"/>
                  <a:pt x="32962" y="0"/>
                </a:cubicBezTo>
                <a:close/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5AA09A97-D85C-48FF-8DC0-F2E2DEA83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2967726"/>
            <a:ext cx="29389" cy="1320906"/>
          </a:xfrm>
          <a:custGeom>
            <a:avLst/>
            <a:gdLst>
              <a:gd name="connsiteX0" fmla="*/ 32962 w 64656"/>
              <a:gd name="connsiteY0" fmla="*/ 1214095 h 1355665"/>
              <a:gd name="connsiteX1" fmla="*/ 64656 w 64656"/>
              <a:gd name="connsiteY1" fmla="*/ 1245696 h 1355665"/>
              <a:gd name="connsiteX2" fmla="*/ 64656 w 64656"/>
              <a:gd name="connsiteY2" fmla="*/ 1322801 h 1355665"/>
              <a:gd name="connsiteX3" fmla="*/ 32962 w 64656"/>
              <a:gd name="connsiteY3" fmla="*/ 1355665 h 1355665"/>
              <a:gd name="connsiteX4" fmla="*/ 0 w 64656"/>
              <a:gd name="connsiteY4" fmla="*/ 1322801 h 1355665"/>
              <a:gd name="connsiteX5" fmla="*/ 0 w 64656"/>
              <a:gd name="connsiteY5" fmla="*/ 1245696 h 1355665"/>
              <a:gd name="connsiteX6" fmla="*/ 32962 w 64656"/>
              <a:gd name="connsiteY6" fmla="*/ 1214095 h 1355665"/>
              <a:gd name="connsiteX7" fmla="*/ 32962 w 64656"/>
              <a:gd name="connsiteY7" fmla="*/ 888615 h 1355665"/>
              <a:gd name="connsiteX8" fmla="*/ 64656 w 64656"/>
              <a:gd name="connsiteY8" fmla="*/ 919740 h 1355665"/>
              <a:gd name="connsiteX9" fmla="*/ 64656 w 64656"/>
              <a:gd name="connsiteY9" fmla="*/ 1081592 h 1355665"/>
              <a:gd name="connsiteX10" fmla="*/ 32962 w 64656"/>
              <a:gd name="connsiteY10" fmla="*/ 1113962 h 1355665"/>
              <a:gd name="connsiteX11" fmla="*/ 0 w 64656"/>
              <a:gd name="connsiteY11" fmla="*/ 1081592 h 1355665"/>
              <a:gd name="connsiteX12" fmla="*/ 0 w 64656"/>
              <a:gd name="connsiteY12" fmla="*/ 919740 h 1355665"/>
              <a:gd name="connsiteX13" fmla="*/ 32962 w 64656"/>
              <a:gd name="connsiteY13" fmla="*/ 888615 h 1355665"/>
              <a:gd name="connsiteX14" fmla="*/ 32962 w 64656"/>
              <a:gd name="connsiteY14" fmla="*/ 561177 h 1355665"/>
              <a:gd name="connsiteX15" fmla="*/ 64656 w 64656"/>
              <a:gd name="connsiteY15" fmla="*/ 593547 h 1355665"/>
              <a:gd name="connsiteX16" fmla="*/ 64656 w 64656"/>
              <a:gd name="connsiteY16" fmla="*/ 756644 h 1355665"/>
              <a:gd name="connsiteX17" fmla="*/ 32962 w 64656"/>
              <a:gd name="connsiteY17" fmla="*/ 787769 h 1355665"/>
              <a:gd name="connsiteX18" fmla="*/ 0 w 64656"/>
              <a:gd name="connsiteY18" fmla="*/ 756644 h 1355665"/>
              <a:gd name="connsiteX19" fmla="*/ 0 w 64656"/>
              <a:gd name="connsiteY19" fmla="*/ 593547 h 1355665"/>
              <a:gd name="connsiteX20" fmla="*/ 32962 w 64656"/>
              <a:gd name="connsiteY20" fmla="*/ 561177 h 1355665"/>
              <a:gd name="connsiteX21" fmla="*/ 32962 w 64656"/>
              <a:gd name="connsiteY21" fmla="*/ 236228 h 1355665"/>
              <a:gd name="connsiteX22" fmla="*/ 64656 w 64656"/>
              <a:gd name="connsiteY22" fmla="*/ 267354 h 1355665"/>
              <a:gd name="connsiteX23" fmla="*/ 64656 w 64656"/>
              <a:gd name="connsiteY23" fmla="*/ 430450 h 1355665"/>
              <a:gd name="connsiteX24" fmla="*/ 32962 w 64656"/>
              <a:gd name="connsiteY24" fmla="*/ 462821 h 1355665"/>
              <a:gd name="connsiteX25" fmla="*/ 0 w 64656"/>
              <a:gd name="connsiteY25" fmla="*/ 430450 h 1355665"/>
              <a:gd name="connsiteX26" fmla="*/ 0 w 64656"/>
              <a:gd name="connsiteY26" fmla="*/ 267354 h 1355665"/>
              <a:gd name="connsiteX27" fmla="*/ 32962 w 64656"/>
              <a:gd name="connsiteY27" fmla="*/ 236228 h 1355665"/>
              <a:gd name="connsiteX28" fmla="*/ 32962 w 64656"/>
              <a:gd name="connsiteY28" fmla="*/ 0 h 1355665"/>
              <a:gd name="connsiteX29" fmla="*/ 64656 w 64656"/>
              <a:gd name="connsiteY29" fmla="*/ 30657 h 1355665"/>
              <a:gd name="connsiteX30" fmla="*/ 64656 w 64656"/>
              <a:gd name="connsiteY30" fmla="*/ 105459 h 1355665"/>
              <a:gd name="connsiteX31" fmla="*/ 32962 w 64656"/>
              <a:gd name="connsiteY31" fmla="*/ 136116 h 1355665"/>
              <a:gd name="connsiteX32" fmla="*/ 0 w 64656"/>
              <a:gd name="connsiteY32" fmla="*/ 105459 h 1355665"/>
              <a:gd name="connsiteX33" fmla="*/ 0 w 64656"/>
              <a:gd name="connsiteY33" fmla="*/ 30657 h 1355665"/>
              <a:gd name="connsiteX34" fmla="*/ 32962 w 64656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6" h="1355665">
                <a:moveTo>
                  <a:pt x="32962" y="1214095"/>
                </a:moveTo>
                <a:cubicBezTo>
                  <a:pt x="50710" y="1214095"/>
                  <a:pt x="64656" y="1227999"/>
                  <a:pt x="64656" y="1245696"/>
                </a:cubicBezTo>
                <a:lnTo>
                  <a:pt x="64656" y="1322801"/>
                </a:lnTo>
                <a:cubicBezTo>
                  <a:pt x="64656" y="1340497"/>
                  <a:pt x="50710" y="1355665"/>
                  <a:pt x="32962" y="1355665"/>
                </a:cubicBezTo>
                <a:cubicBezTo>
                  <a:pt x="15212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2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50710" y="888615"/>
                  <a:pt x="64656" y="902310"/>
                  <a:pt x="64656" y="919740"/>
                </a:cubicBezTo>
                <a:lnTo>
                  <a:pt x="64656" y="1081592"/>
                </a:lnTo>
                <a:cubicBezTo>
                  <a:pt x="64656" y="1099022"/>
                  <a:pt x="50710" y="1113962"/>
                  <a:pt x="32962" y="1113962"/>
                </a:cubicBezTo>
                <a:cubicBezTo>
                  <a:pt x="15212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2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50710" y="561177"/>
                  <a:pt x="64656" y="576117"/>
                  <a:pt x="64656" y="593547"/>
                </a:cubicBezTo>
                <a:lnTo>
                  <a:pt x="64656" y="756644"/>
                </a:lnTo>
                <a:cubicBezTo>
                  <a:pt x="64656" y="774074"/>
                  <a:pt x="50710" y="787769"/>
                  <a:pt x="32962" y="787769"/>
                </a:cubicBezTo>
                <a:cubicBezTo>
                  <a:pt x="15212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2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50710" y="236228"/>
                  <a:pt x="64656" y="249923"/>
                  <a:pt x="64656" y="267354"/>
                </a:cubicBezTo>
                <a:lnTo>
                  <a:pt x="64656" y="430450"/>
                </a:lnTo>
                <a:cubicBezTo>
                  <a:pt x="64656" y="447880"/>
                  <a:pt x="50710" y="462821"/>
                  <a:pt x="32962" y="462821"/>
                </a:cubicBezTo>
                <a:cubicBezTo>
                  <a:pt x="15212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2" y="236228"/>
                  <a:pt x="32962" y="236228"/>
                </a:cubicBezTo>
                <a:close/>
                <a:moveTo>
                  <a:pt x="32962" y="0"/>
                </a:moveTo>
                <a:cubicBezTo>
                  <a:pt x="50710" y="0"/>
                  <a:pt x="64656" y="13489"/>
                  <a:pt x="64656" y="30657"/>
                </a:cubicBezTo>
                <a:lnTo>
                  <a:pt x="64656" y="105459"/>
                </a:lnTo>
                <a:cubicBezTo>
                  <a:pt x="64656" y="122627"/>
                  <a:pt x="50710" y="136116"/>
                  <a:pt x="32962" y="136116"/>
                </a:cubicBezTo>
                <a:cubicBezTo>
                  <a:pt x="15212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2" y="0"/>
                  <a:pt x="32962" y="0"/>
                </a:cubicBezTo>
                <a:close/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7" name="Freeform 29">
            <a:extLst>
              <a:ext uri="{FF2B5EF4-FFF2-40B4-BE49-F238E27FC236}">
                <a16:creationId xmlns:a16="http://schemas.microsoft.com/office/drawing/2014/main" id="{3EDD25BA-CAA4-4E9D-B229-B43CE1AFD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2965049"/>
            <a:ext cx="29400" cy="1326260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8" name="Freeform 27">
            <a:extLst>
              <a:ext uri="{FF2B5EF4-FFF2-40B4-BE49-F238E27FC236}">
                <a16:creationId xmlns:a16="http://schemas.microsoft.com/office/drawing/2014/main" id="{7F30AD5B-BE4B-4741-8C3A-B10582FC0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82" y="3025334"/>
            <a:ext cx="29389" cy="1205691"/>
          </a:xfrm>
          <a:custGeom>
            <a:avLst/>
            <a:gdLst>
              <a:gd name="connsiteX0" fmla="*/ 32962 w 64655"/>
              <a:gd name="connsiteY0" fmla="*/ 1219583 h 1361164"/>
              <a:gd name="connsiteX1" fmla="*/ 64655 w 64655"/>
              <a:gd name="connsiteY1" fmla="*/ 1252159 h 1361164"/>
              <a:gd name="connsiteX2" fmla="*/ 64655 w 64655"/>
              <a:gd name="connsiteY2" fmla="*/ 1328588 h 1361164"/>
              <a:gd name="connsiteX3" fmla="*/ 32962 w 64655"/>
              <a:gd name="connsiteY3" fmla="*/ 1361164 h 1361164"/>
              <a:gd name="connsiteX4" fmla="*/ 0 w 64655"/>
              <a:gd name="connsiteY4" fmla="*/ 1328588 h 1361164"/>
              <a:gd name="connsiteX5" fmla="*/ 0 w 64655"/>
              <a:gd name="connsiteY5" fmla="*/ 1252159 h 1361164"/>
              <a:gd name="connsiteX6" fmla="*/ 32962 w 64655"/>
              <a:gd name="connsiteY6" fmla="*/ 1219583 h 1361164"/>
              <a:gd name="connsiteX7" fmla="*/ 32962 w 64655"/>
              <a:gd name="connsiteY7" fmla="*/ 894102 h 1361164"/>
              <a:gd name="connsiteX8" fmla="*/ 64655 w 64655"/>
              <a:gd name="connsiteY8" fmla="*/ 925227 h 1361164"/>
              <a:gd name="connsiteX9" fmla="*/ 64655 w 64655"/>
              <a:gd name="connsiteY9" fmla="*/ 1088324 h 1361164"/>
              <a:gd name="connsiteX10" fmla="*/ 32962 w 64655"/>
              <a:gd name="connsiteY10" fmla="*/ 1119449 h 1361164"/>
              <a:gd name="connsiteX11" fmla="*/ 0 w 64655"/>
              <a:gd name="connsiteY11" fmla="*/ 1088324 h 1361164"/>
              <a:gd name="connsiteX12" fmla="*/ 0 w 64655"/>
              <a:gd name="connsiteY12" fmla="*/ 925227 h 1361164"/>
              <a:gd name="connsiteX13" fmla="*/ 32962 w 64655"/>
              <a:gd name="connsiteY13" fmla="*/ 894102 h 1361164"/>
              <a:gd name="connsiteX14" fmla="*/ 32962 w 64655"/>
              <a:gd name="connsiteY14" fmla="*/ 566663 h 1361164"/>
              <a:gd name="connsiteX15" fmla="*/ 64655 w 64655"/>
              <a:gd name="connsiteY15" fmla="*/ 599034 h 1361164"/>
              <a:gd name="connsiteX16" fmla="*/ 64655 w 64655"/>
              <a:gd name="connsiteY16" fmla="*/ 762130 h 1361164"/>
              <a:gd name="connsiteX17" fmla="*/ 32962 w 64655"/>
              <a:gd name="connsiteY17" fmla="*/ 794501 h 1361164"/>
              <a:gd name="connsiteX18" fmla="*/ 0 w 64655"/>
              <a:gd name="connsiteY18" fmla="*/ 762130 h 1361164"/>
              <a:gd name="connsiteX19" fmla="*/ 0 w 64655"/>
              <a:gd name="connsiteY19" fmla="*/ 599034 h 1361164"/>
              <a:gd name="connsiteX20" fmla="*/ 32962 w 64655"/>
              <a:gd name="connsiteY20" fmla="*/ 566663 h 1361164"/>
              <a:gd name="connsiteX21" fmla="*/ 32962 w 64655"/>
              <a:gd name="connsiteY21" fmla="*/ 241715 h 1361164"/>
              <a:gd name="connsiteX22" fmla="*/ 64655 w 64655"/>
              <a:gd name="connsiteY22" fmla="*/ 272840 h 1361164"/>
              <a:gd name="connsiteX23" fmla="*/ 64655 w 64655"/>
              <a:gd name="connsiteY23" fmla="*/ 435937 h 1361164"/>
              <a:gd name="connsiteX24" fmla="*/ 32962 w 64655"/>
              <a:gd name="connsiteY24" fmla="*/ 467062 h 1361164"/>
              <a:gd name="connsiteX25" fmla="*/ 0 w 64655"/>
              <a:gd name="connsiteY25" fmla="*/ 435937 h 1361164"/>
              <a:gd name="connsiteX26" fmla="*/ 0 w 64655"/>
              <a:gd name="connsiteY26" fmla="*/ 272840 h 1361164"/>
              <a:gd name="connsiteX27" fmla="*/ 32962 w 64655"/>
              <a:gd name="connsiteY27" fmla="*/ 241715 h 1361164"/>
              <a:gd name="connsiteX28" fmla="*/ 32962 w 64655"/>
              <a:gd name="connsiteY28" fmla="*/ 0 h 1361164"/>
              <a:gd name="connsiteX29" fmla="*/ 64655 w 64655"/>
              <a:gd name="connsiteY29" fmla="*/ 32864 h 1361164"/>
              <a:gd name="connsiteX30" fmla="*/ 64655 w 64655"/>
              <a:gd name="connsiteY30" fmla="*/ 109970 h 1361164"/>
              <a:gd name="connsiteX31" fmla="*/ 32962 w 64655"/>
              <a:gd name="connsiteY31" fmla="*/ 141570 h 1361164"/>
              <a:gd name="connsiteX32" fmla="*/ 0 w 64655"/>
              <a:gd name="connsiteY32" fmla="*/ 109970 h 1361164"/>
              <a:gd name="connsiteX33" fmla="*/ 0 w 64655"/>
              <a:gd name="connsiteY33" fmla="*/ 32864 h 1361164"/>
              <a:gd name="connsiteX34" fmla="*/ 32962 w 64655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61164">
                <a:moveTo>
                  <a:pt x="32962" y="1219583"/>
                </a:moveTo>
                <a:cubicBezTo>
                  <a:pt x="50710" y="1219583"/>
                  <a:pt x="64655" y="1234618"/>
                  <a:pt x="64655" y="1252159"/>
                </a:cubicBezTo>
                <a:lnTo>
                  <a:pt x="64655" y="1328588"/>
                </a:lnTo>
                <a:cubicBezTo>
                  <a:pt x="64655" y="1347382"/>
                  <a:pt x="50710" y="1361164"/>
                  <a:pt x="32962" y="1361164"/>
                </a:cubicBezTo>
                <a:cubicBezTo>
                  <a:pt x="15213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5213" y="1219583"/>
                  <a:pt x="32962" y="1219583"/>
                </a:cubicBezTo>
                <a:close/>
                <a:moveTo>
                  <a:pt x="32962" y="894102"/>
                </a:moveTo>
                <a:cubicBezTo>
                  <a:pt x="50710" y="894102"/>
                  <a:pt x="64655" y="907797"/>
                  <a:pt x="64655" y="925227"/>
                </a:cubicBezTo>
                <a:lnTo>
                  <a:pt x="64655" y="1088324"/>
                </a:lnTo>
                <a:cubicBezTo>
                  <a:pt x="64655" y="1105754"/>
                  <a:pt x="50710" y="1119449"/>
                  <a:pt x="32962" y="1119449"/>
                </a:cubicBezTo>
                <a:cubicBezTo>
                  <a:pt x="15213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5213" y="894102"/>
                  <a:pt x="32962" y="894102"/>
                </a:cubicBezTo>
                <a:close/>
                <a:moveTo>
                  <a:pt x="32962" y="566663"/>
                </a:moveTo>
                <a:cubicBezTo>
                  <a:pt x="50710" y="566663"/>
                  <a:pt x="64655" y="581603"/>
                  <a:pt x="64655" y="599034"/>
                </a:cubicBezTo>
                <a:lnTo>
                  <a:pt x="64655" y="762130"/>
                </a:lnTo>
                <a:cubicBezTo>
                  <a:pt x="64655" y="779560"/>
                  <a:pt x="50710" y="794501"/>
                  <a:pt x="32962" y="794501"/>
                </a:cubicBezTo>
                <a:cubicBezTo>
                  <a:pt x="15213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5213" y="566663"/>
                  <a:pt x="32962" y="566663"/>
                </a:cubicBezTo>
                <a:close/>
                <a:moveTo>
                  <a:pt x="32962" y="241715"/>
                </a:moveTo>
                <a:cubicBezTo>
                  <a:pt x="50710" y="241715"/>
                  <a:pt x="64655" y="255410"/>
                  <a:pt x="64655" y="272840"/>
                </a:cubicBezTo>
                <a:lnTo>
                  <a:pt x="64655" y="435937"/>
                </a:lnTo>
                <a:cubicBezTo>
                  <a:pt x="64655" y="453367"/>
                  <a:pt x="50710" y="467062"/>
                  <a:pt x="32962" y="467062"/>
                </a:cubicBezTo>
                <a:cubicBezTo>
                  <a:pt x="15213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5213" y="241715"/>
                  <a:pt x="32962" y="241715"/>
                </a:cubicBezTo>
                <a:close/>
                <a:moveTo>
                  <a:pt x="32962" y="0"/>
                </a:moveTo>
                <a:cubicBezTo>
                  <a:pt x="50710" y="0"/>
                  <a:pt x="64655" y="15168"/>
                  <a:pt x="64655" y="32864"/>
                </a:cubicBezTo>
                <a:lnTo>
                  <a:pt x="64655" y="109970"/>
                </a:lnTo>
                <a:cubicBezTo>
                  <a:pt x="64655" y="127666"/>
                  <a:pt x="50710" y="141570"/>
                  <a:pt x="32962" y="141570"/>
                </a:cubicBezTo>
                <a:cubicBezTo>
                  <a:pt x="15213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5213" y="0"/>
                  <a:pt x="32962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D53E4F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9" name="Freeform 29">
            <a:extLst>
              <a:ext uri="{FF2B5EF4-FFF2-40B4-BE49-F238E27FC236}">
                <a16:creationId xmlns:a16="http://schemas.microsoft.com/office/drawing/2014/main" id="{C9FD49F2-1F4C-442C-86A9-2ABD60283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3025334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10" name="Freeform 29">
            <a:extLst>
              <a:ext uri="{FF2B5EF4-FFF2-40B4-BE49-F238E27FC236}">
                <a16:creationId xmlns:a16="http://schemas.microsoft.com/office/drawing/2014/main" id="{FB7D3CBD-37EC-45FC-9E5F-FB06BFB05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9976" y="3025334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85F7D315-2CAF-49CF-8BF5-EC5735A38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9536" y="2811628"/>
            <a:ext cx="1910281" cy="1633103"/>
          </a:xfrm>
          <a:custGeom>
            <a:avLst/>
            <a:gdLst>
              <a:gd name="T0" fmla="*/ 3009 w 3372"/>
              <a:gd name="T1" fmla="*/ 894 h 2885"/>
              <a:gd name="T2" fmla="*/ 3018 w 3372"/>
              <a:gd name="T3" fmla="*/ 832 h 2885"/>
              <a:gd name="T4" fmla="*/ 3020 w 3372"/>
              <a:gd name="T5" fmla="*/ 827 h 2885"/>
              <a:gd name="T6" fmla="*/ 3103 w 3372"/>
              <a:gd name="T7" fmla="*/ 774 h 2885"/>
              <a:gd name="T8" fmla="*/ 3206 w 3372"/>
              <a:gd name="T9" fmla="*/ 761 h 2885"/>
              <a:gd name="T10" fmla="*/ 3284 w 3372"/>
              <a:gd name="T11" fmla="*/ 732 h 2885"/>
              <a:gd name="T12" fmla="*/ 3292 w 3372"/>
              <a:gd name="T13" fmla="*/ 726 h 2885"/>
              <a:gd name="T14" fmla="*/ 3346 w 3372"/>
              <a:gd name="T15" fmla="*/ 671 h 2885"/>
              <a:gd name="T16" fmla="*/ 3349 w 3372"/>
              <a:gd name="T17" fmla="*/ 665 h 2885"/>
              <a:gd name="T18" fmla="*/ 3352 w 3372"/>
              <a:gd name="T19" fmla="*/ 659 h 2885"/>
              <a:gd name="T20" fmla="*/ 3354 w 3372"/>
              <a:gd name="T21" fmla="*/ 655 h 2885"/>
              <a:gd name="T22" fmla="*/ 3355 w 3372"/>
              <a:gd name="T23" fmla="*/ 653 h 2885"/>
              <a:gd name="T24" fmla="*/ 3364 w 3372"/>
              <a:gd name="T25" fmla="*/ 622 h 2885"/>
              <a:gd name="T26" fmla="*/ 3331 w 3372"/>
              <a:gd name="T27" fmla="*/ 477 h 2885"/>
              <a:gd name="T28" fmla="*/ 3211 w 3372"/>
              <a:gd name="T29" fmla="*/ 373 h 2885"/>
              <a:gd name="T30" fmla="*/ 3138 w 3372"/>
              <a:gd name="T31" fmla="*/ 370 h 2885"/>
              <a:gd name="T32" fmla="*/ 3088 w 3372"/>
              <a:gd name="T33" fmla="*/ 390 h 2885"/>
              <a:gd name="T34" fmla="*/ 2960 w 3372"/>
              <a:gd name="T35" fmla="*/ 527 h 2885"/>
              <a:gd name="T36" fmla="*/ 2873 w 3372"/>
              <a:gd name="T37" fmla="*/ 572 h 2885"/>
              <a:gd name="T38" fmla="*/ 2867 w 3372"/>
              <a:gd name="T39" fmla="*/ 571 h 2885"/>
              <a:gd name="T40" fmla="*/ 2818 w 3372"/>
              <a:gd name="T41" fmla="*/ 554 h 2885"/>
              <a:gd name="T42" fmla="*/ 2813 w 3372"/>
              <a:gd name="T43" fmla="*/ 549 h 2885"/>
              <a:gd name="T44" fmla="*/ 2812 w 3372"/>
              <a:gd name="T45" fmla="*/ 546 h 2885"/>
              <a:gd name="T46" fmla="*/ 2805 w 3372"/>
              <a:gd name="T47" fmla="*/ 541 h 2885"/>
              <a:gd name="T48" fmla="*/ 2492 w 3372"/>
              <a:gd name="T49" fmla="*/ 0 h 2885"/>
              <a:gd name="T50" fmla="*/ 521 w 3372"/>
              <a:gd name="T51" fmla="*/ 541 h 2885"/>
              <a:gd name="T52" fmla="*/ 527 w 3372"/>
              <a:gd name="T53" fmla="*/ 581 h 2885"/>
              <a:gd name="T54" fmla="*/ 528 w 3372"/>
              <a:gd name="T55" fmla="*/ 582 h 2885"/>
              <a:gd name="T56" fmla="*/ 529 w 3372"/>
              <a:gd name="T57" fmla="*/ 585 h 2885"/>
              <a:gd name="T58" fmla="*/ 587 w 3372"/>
              <a:gd name="T59" fmla="*/ 622 h 2885"/>
              <a:gd name="T60" fmla="*/ 786 w 3372"/>
              <a:gd name="T61" fmla="*/ 668 h 2885"/>
              <a:gd name="T62" fmla="*/ 836 w 3372"/>
              <a:gd name="T63" fmla="*/ 708 h 2885"/>
              <a:gd name="T64" fmla="*/ 878 w 3372"/>
              <a:gd name="T65" fmla="*/ 787 h 2885"/>
              <a:gd name="T66" fmla="*/ 845 w 3372"/>
              <a:gd name="T67" fmla="*/ 968 h 2885"/>
              <a:gd name="T68" fmla="*/ 719 w 3372"/>
              <a:gd name="T69" fmla="*/ 1084 h 2885"/>
              <a:gd name="T70" fmla="*/ 677 w 3372"/>
              <a:gd name="T71" fmla="*/ 1095 h 2885"/>
              <a:gd name="T72" fmla="*/ 672 w 3372"/>
              <a:gd name="T73" fmla="*/ 1095 h 2885"/>
              <a:gd name="T74" fmla="*/ 671 w 3372"/>
              <a:gd name="T75" fmla="*/ 1095 h 2885"/>
              <a:gd name="T76" fmla="*/ 663 w 3372"/>
              <a:gd name="T77" fmla="*/ 1096 h 2885"/>
              <a:gd name="T78" fmla="*/ 656 w 3372"/>
              <a:gd name="T79" fmla="*/ 1096 h 2885"/>
              <a:gd name="T80" fmla="*/ 565 w 3372"/>
              <a:gd name="T81" fmla="*/ 1073 h 2885"/>
              <a:gd name="T82" fmla="*/ 556 w 3372"/>
              <a:gd name="T83" fmla="*/ 1068 h 2885"/>
              <a:gd name="T84" fmla="*/ 414 w 3372"/>
              <a:gd name="T85" fmla="*/ 922 h 2885"/>
              <a:gd name="T86" fmla="*/ 351 w 3372"/>
              <a:gd name="T87" fmla="*/ 891 h 2885"/>
              <a:gd name="T88" fmla="*/ 309 w 3372"/>
              <a:gd name="T89" fmla="*/ 907 h 2885"/>
              <a:gd name="T90" fmla="*/ 833 w 3372"/>
              <a:gd name="T91" fmla="*/ 2884 h 2885"/>
              <a:gd name="T92" fmla="*/ 3326 w 3372"/>
              <a:gd name="T93" fmla="*/ 1446 h 2885"/>
              <a:gd name="T94" fmla="*/ 3010 w 3372"/>
              <a:gd name="T95" fmla="*/ 899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72" h="2885">
                <a:moveTo>
                  <a:pt x="3009" y="894"/>
                </a:moveTo>
                <a:lnTo>
                  <a:pt x="3009" y="894"/>
                </a:lnTo>
                <a:cubicBezTo>
                  <a:pt x="3005" y="873"/>
                  <a:pt x="3008" y="852"/>
                  <a:pt x="3017" y="833"/>
                </a:cubicBezTo>
                <a:lnTo>
                  <a:pt x="3018" y="832"/>
                </a:lnTo>
                <a:lnTo>
                  <a:pt x="3018" y="832"/>
                </a:lnTo>
                <a:cubicBezTo>
                  <a:pt x="3018" y="830"/>
                  <a:pt x="3019" y="828"/>
                  <a:pt x="3020" y="827"/>
                </a:cubicBezTo>
                <a:lnTo>
                  <a:pt x="3020" y="827"/>
                </a:lnTo>
                <a:cubicBezTo>
                  <a:pt x="3037" y="796"/>
                  <a:pt x="3068" y="776"/>
                  <a:pt x="3103" y="774"/>
                </a:cubicBezTo>
                <a:lnTo>
                  <a:pt x="3103" y="774"/>
                </a:lnTo>
                <a:cubicBezTo>
                  <a:pt x="3140" y="772"/>
                  <a:pt x="3175" y="768"/>
                  <a:pt x="3206" y="761"/>
                </a:cubicBezTo>
                <a:lnTo>
                  <a:pt x="3206" y="761"/>
                </a:lnTo>
                <a:cubicBezTo>
                  <a:pt x="3237" y="753"/>
                  <a:pt x="3264" y="743"/>
                  <a:pt x="3284" y="732"/>
                </a:cubicBezTo>
                <a:lnTo>
                  <a:pt x="3284" y="732"/>
                </a:lnTo>
                <a:cubicBezTo>
                  <a:pt x="3287" y="730"/>
                  <a:pt x="3290" y="728"/>
                  <a:pt x="3292" y="726"/>
                </a:cubicBezTo>
                <a:lnTo>
                  <a:pt x="3292" y="726"/>
                </a:lnTo>
                <a:cubicBezTo>
                  <a:pt x="3316" y="711"/>
                  <a:pt x="3334" y="693"/>
                  <a:pt x="3346" y="671"/>
                </a:cubicBezTo>
                <a:lnTo>
                  <a:pt x="3346" y="671"/>
                </a:lnTo>
                <a:cubicBezTo>
                  <a:pt x="3347" y="669"/>
                  <a:pt x="3348" y="668"/>
                  <a:pt x="3349" y="665"/>
                </a:cubicBezTo>
                <a:lnTo>
                  <a:pt x="3352" y="659"/>
                </a:lnTo>
                <a:lnTo>
                  <a:pt x="3352" y="659"/>
                </a:lnTo>
                <a:cubicBezTo>
                  <a:pt x="3353" y="658"/>
                  <a:pt x="3353" y="657"/>
                  <a:pt x="3354" y="655"/>
                </a:cubicBezTo>
                <a:lnTo>
                  <a:pt x="3354" y="655"/>
                </a:lnTo>
                <a:lnTo>
                  <a:pt x="3355" y="653"/>
                </a:lnTo>
                <a:lnTo>
                  <a:pt x="3355" y="653"/>
                </a:lnTo>
                <a:cubicBezTo>
                  <a:pt x="3359" y="644"/>
                  <a:pt x="3362" y="633"/>
                  <a:pt x="3364" y="622"/>
                </a:cubicBezTo>
                <a:lnTo>
                  <a:pt x="3364" y="622"/>
                </a:lnTo>
                <a:cubicBezTo>
                  <a:pt x="3371" y="578"/>
                  <a:pt x="3359" y="526"/>
                  <a:pt x="3331" y="477"/>
                </a:cubicBezTo>
                <a:lnTo>
                  <a:pt x="3331" y="477"/>
                </a:lnTo>
                <a:cubicBezTo>
                  <a:pt x="3299" y="422"/>
                  <a:pt x="3257" y="386"/>
                  <a:pt x="3211" y="373"/>
                </a:cubicBezTo>
                <a:lnTo>
                  <a:pt x="3211" y="373"/>
                </a:lnTo>
                <a:cubicBezTo>
                  <a:pt x="3187" y="365"/>
                  <a:pt x="3162" y="365"/>
                  <a:pt x="3138" y="370"/>
                </a:cubicBezTo>
                <a:lnTo>
                  <a:pt x="3138" y="370"/>
                </a:lnTo>
                <a:cubicBezTo>
                  <a:pt x="3120" y="374"/>
                  <a:pt x="3104" y="381"/>
                  <a:pt x="3088" y="390"/>
                </a:cubicBezTo>
                <a:lnTo>
                  <a:pt x="3088" y="390"/>
                </a:lnTo>
                <a:cubicBezTo>
                  <a:pt x="3048" y="412"/>
                  <a:pt x="3001" y="464"/>
                  <a:pt x="2960" y="527"/>
                </a:cubicBezTo>
                <a:lnTo>
                  <a:pt x="2960" y="527"/>
                </a:lnTo>
                <a:cubicBezTo>
                  <a:pt x="2941" y="556"/>
                  <a:pt x="2908" y="573"/>
                  <a:pt x="2873" y="572"/>
                </a:cubicBezTo>
                <a:lnTo>
                  <a:pt x="2873" y="572"/>
                </a:lnTo>
                <a:cubicBezTo>
                  <a:pt x="2872" y="572"/>
                  <a:pt x="2870" y="572"/>
                  <a:pt x="2868" y="572"/>
                </a:cubicBezTo>
                <a:lnTo>
                  <a:pt x="2867" y="571"/>
                </a:lnTo>
                <a:lnTo>
                  <a:pt x="2867" y="571"/>
                </a:lnTo>
                <a:cubicBezTo>
                  <a:pt x="2849" y="570"/>
                  <a:pt x="2832" y="564"/>
                  <a:pt x="2818" y="554"/>
                </a:cubicBezTo>
                <a:lnTo>
                  <a:pt x="2818" y="554"/>
                </a:lnTo>
                <a:cubicBezTo>
                  <a:pt x="2816" y="553"/>
                  <a:pt x="2814" y="551"/>
                  <a:pt x="2813" y="549"/>
                </a:cubicBezTo>
                <a:lnTo>
                  <a:pt x="2812" y="546"/>
                </a:lnTo>
                <a:lnTo>
                  <a:pt x="2812" y="546"/>
                </a:lnTo>
                <a:cubicBezTo>
                  <a:pt x="2809" y="544"/>
                  <a:pt x="2807" y="543"/>
                  <a:pt x="2805" y="541"/>
                </a:cubicBezTo>
                <a:lnTo>
                  <a:pt x="2805" y="541"/>
                </a:lnTo>
                <a:cubicBezTo>
                  <a:pt x="2804" y="540"/>
                  <a:pt x="2803" y="538"/>
                  <a:pt x="2802" y="537"/>
                </a:cubicBezTo>
                <a:lnTo>
                  <a:pt x="2492" y="0"/>
                </a:lnTo>
                <a:lnTo>
                  <a:pt x="832" y="1"/>
                </a:lnTo>
                <a:lnTo>
                  <a:pt x="521" y="541"/>
                </a:lnTo>
                <a:lnTo>
                  <a:pt x="521" y="541"/>
                </a:lnTo>
                <a:cubicBezTo>
                  <a:pt x="519" y="554"/>
                  <a:pt x="521" y="568"/>
                  <a:pt x="527" y="581"/>
                </a:cubicBezTo>
                <a:lnTo>
                  <a:pt x="528" y="582"/>
                </a:lnTo>
                <a:lnTo>
                  <a:pt x="528" y="582"/>
                </a:lnTo>
                <a:cubicBezTo>
                  <a:pt x="528" y="584"/>
                  <a:pt x="529" y="584"/>
                  <a:pt x="529" y="585"/>
                </a:cubicBezTo>
                <a:lnTo>
                  <a:pt x="529" y="585"/>
                </a:lnTo>
                <a:cubicBezTo>
                  <a:pt x="541" y="607"/>
                  <a:pt x="562" y="620"/>
                  <a:pt x="587" y="622"/>
                </a:cubicBezTo>
                <a:lnTo>
                  <a:pt x="587" y="622"/>
                </a:lnTo>
                <a:cubicBezTo>
                  <a:pt x="668" y="626"/>
                  <a:pt x="743" y="644"/>
                  <a:pt x="786" y="668"/>
                </a:cubicBezTo>
                <a:lnTo>
                  <a:pt x="786" y="668"/>
                </a:lnTo>
                <a:cubicBezTo>
                  <a:pt x="805" y="680"/>
                  <a:pt x="822" y="693"/>
                  <a:pt x="836" y="708"/>
                </a:cubicBezTo>
                <a:lnTo>
                  <a:pt x="836" y="708"/>
                </a:lnTo>
                <a:cubicBezTo>
                  <a:pt x="857" y="731"/>
                  <a:pt x="871" y="757"/>
                  <a:pt x="878" y="787"/>
                </a:cubicBezTo>
                <a:lnTo>
                  <a:pt x="878" y="787"/>
                </a:lnTo>
                <a:cubicBezTo>
                  <a:pt x="892" y="843"/>
                  <a:pt x="881" y="906"/>
                  <a:pt x="845" y="968"/>
                </a:cubicBezTo>
                <a:lnTo>
                  <a:pt x="845" y="968"/>
                </a:lnTo>
                <a:cubicBezTo>
                  <a:pt x="813" y="1024"/>
                  <a:pt x="768" y="1066"/>
                  <a:pt x="719" y="1084"/>
                </a:cubicBezTo>
                <a:lnTo>
                  <a:pt x="719" y="1084"/>
                </a:lnTo>
                <a:cubicBezTo>
                  <a:pt x="706" y="1089"/>
                  <a:pt x="693" y="1093"/>
                  <a:pt x="680" y="1094"/>
                </a:cubicBezTo>
                <a:lnTo>
                  <a:pt x="677" y="1095"/>
                </a:lnTo>
                <a:lnTo>
                  <a:pt x="677" y="1095"/>
                </a:lnTo>
                <a:cubicBezTo>
                  <a:pt x="676" y="1095"/>
                  <a:pt x="674" y="1095"/>
                  <a:pt x="672" y="1095"/>
                </a:cubicBezTo>
                <a:lnTo>
                  <a:pt x="671" y="1095"/>
                </a:lnTo>
                <a:lnTo>
                  <a:pt x="671" y="1095"/>
                </a:lnTo>
                <a:cubicBezTo>
                  <a:pt x="669" y="1095"/>
                  <a:pt x="668" y="1095"/>
                  <a:pt x="667" y="1095"/>
                </a:cubicBezTo>
                <a:lnTo>
                  <a:pt x="663" y="1096"/>
                </a:lnTo>
                <a:lnTo>
                  <a:pt x="663" y="1096"/>
                </a:lnTo>
                <a:cubicBezTo>
                  <a:pt x="661" y="1096"/>
                  <a:pt x="658" y="1096"/>
                  <a:pt x="656" y="1096"/>
                </a:cubicBezTo>
                <a:lnTo>
                  <a:pt x="656" y="1096"/>
                </a:lnTo>
                <a:cubicBezTo>
                  <a:pt x="625" y="1096"/>
                  <a:pt x="595" y="1089"/>
                  <a:pt x="565" y="1073"/>
                </a:cubicBezTo>
                <a:lnTo>
                  <a:pt x="565" y="1073"/>
                </a:lnTo>
                <a:cubicBezTo>
                  <a:pt x="562" y="1072"/>
                  <a:pt x="559" y="1071"/>
                  <a:pt x="556" y="1068"/>
                </a:cubicBezTo>
                <a:lnTo>
                  <a:pt x="556" y="1068"/>
                </a:lnTo>
                <a:cubicBezTo>
                  <a:pt x="512" y="1043"/>
                  <a:pt x="458" y="989"/>
                  <a:pt x="414" y="922"/>
                </a:cubicBezTo>
                <a:lnTo>
                  <a:pt x="414" y="922"/>
                </a:lnTo>
                <a:cubicBezTo>
                  <a:pt x="400" y="902"/>
                  <a:pt x="376" y="890"/>
                  <a:pt x="351" y="891"/>
                </a:cubicBezTo>
                <a:lnTo>
                  <a:pt x="351" y="891"/>
                </a:lnTo>
                <a:cubicBezTo>
                  <a:pt x="336" y="891"/>
                  <a:pt x="321" y="897"/>
                  <a:pt x="309" y="907"/>
                </a:cubicBezTo>
                <a:lnTo>
                  <a:pt x="0" y="1443"/>
                </a:lnTo>
                <a:lnTo>
                  <a:pt x="833" y="2884"/>
                </a:lnTo>
                <a:lnTo>
                  <a:pt x="2497" y="2883"/>
                </a:lnTo>
                <a:lnTo>
                  <a:pt x="3326" y="1446"/>
                </a:lnTo>
                <a:lnTo>
                  <a:pt x="3010" y="899"/>
                </a:lnTo>
                <a:lnTo>
                  <a:pt x="3010" y="899"/>
                </a:lnTo>
                <a:cubicBezTo>
                  <a:pt x="3010" y="898"/>
                  <a:pt x="3009" y="895"/>
                  <a:pt x="3009" y="894"/>
                </a:cubicBezTo>
              </a:path>
            </a:pathLst>
          </a:custGeom>
          <a:solidFill>
            <a:srgbClr val="9E01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2C3DC6E7-7E83-432D-9B37-46B24696D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2E8F5255-142E-4319-A468-B1AA26B4E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5 w 3370"/>
              <a:gd name="T1" fmla="*/ 2329 h 2883"/>
              <a:gd name="T2" fmla="*/ 2866 w 3370"/>
              <a:gd name="T3" fmla="*/ 2310 h 2883"/>
              <a:gd name="T4" fmla="*/ 2871 w 3370"/>
              <a:gd name="T5" fmla="*/ 2310 h 2883"/>
              <a:gd name="T6" fmla="*/ 2957 w 3370"/>
              <a:gd name="T7" fmla="*/ 2356 h 2883"/>
              <a:gd name="T8" fmla="*/ 3085 w 3370"/>
              <a:gd name="T9" fmla="*/ 2492 h 2883"/>
              <a:gd name="T10" fmla="*/ 3135 w 3370"/>
              <a:gd name="T11" fmla="*/ 2512 h 2883"/>
              <a:gd name="T12" fmla="*/ 3209 w 3370"/>
              <a:gd name="T13" fmla="*/ 2510 h 2883"/>
              <a:gd name="T14" fmla="*/ 3329 w 3370"/>
              <a:gd name="T15" fmla="*/ 2405 h 2883"/>
              <a:gd name="T16" fmla="*/ 3362 w 3370"/>
              <a:gd name="T17" fmla="*/ 2261 h 2883"/>
              <a:gd name="T18" fmla="*/ 3353 w 3370"/>
              <a:gd name="T19" fmla="*/ 2229 h 2883"/>
              <a:gd name="T20" fmla="*/ 3352 w 3370"/>
              <a:gd name="T21" fmla="*/ 2228 h 2883"/>
              <a:gd name="T22" fmla="*/ 3351 w 3370"/>
              <a:gd name="T23" fmla="*/ 2224 h 2883"/>
              <a:gd name="T24" fmla="*/ 3349 w 3370"/>
              <a:gd name="T25" fmla="*/ 2222 h 2883"/>
              <a:gd name="T26" fmla="*/ 3348 w 3370"/>
              <a:gd name="T27" fmla="*/ 2218 h 2883"/>
              <a:gd name="T28" fmla="*/ 3347 w 3370"/>
              <a:gd name="T29" fmla="*/ 2217 h 2883"/>
              <a:gd name="T30" fmla="*/ 3345 w 3370"/>
              <a:gd name="T31" fmla="*/ 2211 h 2883"/>
              <a:gd name="T32" fmla="*/ 3290 w 3370"/>
              <a:gd name="T33" fmla="*/ 2156 h 2883"/>
              <a:gd name="T34" fmla="*/ 3282 w 3370"/>
              <a:gd name="T35" fmla="*/ 2151 h 2883"/>
              <a:gd name="T36" fmla="*/ 3208 w 3370"/>
              <a:gd name="T37" fmla="*/ 2123 h 2883"/>
              <a:gd name="T38" fmla="*/ 3101 w 3370"/>
              <a:gd name="T39" fmla="*/ 2108 h 2883"/>
              <a:gd name="T40" fmla="*/ 3017 w 3370"/>
              <a:gd name="T41" fmla="*/ 2056 h 2883"/>
              <a:gd name="T42" fmla="*/ 3014 w 3370"/>
              <a:gd name="T43" fmla="*/ 2051 h 2883"/>
              <a:gd name="T44" fmla="*/ 3014 w 3370"/>
              <a:gd name="T45" fmla="*/ 2050 h 2883"/>
              <a:gd name="T46" fmla="*/ 3006 w 3370"/>
              <a:gd name="T47" fmla="*/ 1989 h 2883"/>
              <a:gd name="T48" fmla="*/ 3324 w 3370"/>
              <a:gd name="T49" fmla="*/ 1436 h 2883"/>
              <a:gd name="T50" fmla="*/ 831 w 3370"/>
              <a:gd name="T51" fmla="*/ 0 h 2883"/>
              <a:gd name="T52" fmla="*/ 314 w 3370"/>
              <a:gd name="T53" fmla="*/ 1980 h 2883"/>
              <a:gd name="T54" fmla="*/ 349 w 3370"/>
              <a:gd name="T55" fmla="*/ 1991 h 2883"/>
              <a:gd name="T56" fmla="*/ 412 w 3370"/>
              <a:gd name="T57" fmla="*/ 1959 h 2883"/>
              <a:gd name="T58" fmla="*/ 553 w 3370"/>
              <a:gd name="T59" fmla="*/ 1814 h 2883"/>
              <a:gd name="T60" fmla="*/ 563 w 3370"/>
              <a:gd name="T61" fmla="*/ 1809 h 2883"/>
              <a:gd name="T62" fmla="*/ 653 w 3370"/>
              <a:gd name="T63" fmla="*/ 1786 h 2883"/>
              <a:gd name="T64" fmla="*/ 653 w 3370"/>
              <a:gd name="T65" fmla="*/ 1786 h 2883"/>
              <a:gd name="T66" fmla="*/ 665 w 3370"/>
              <a:gd name="T67" fmla="*/ 1786 h 2883"/>
              <a:gd name="T68" fmla="*/ 668 w 3370"/>
              <a:gd name="T69" fmla="*/ 1787 h 2883"/>
              <a:gd name="T70" fmla="*/ 670 w 3370"/>
              <a:gd name="T71" fmla="*/ 1787 h 2883"/>
              <a:gd name="T72" fmla="*/ 678 w 3370"/>
              <a:gd name="T73" fmla="*/ 1788 h 2883"/>
              <a:gd name="T74" fmla="*/ 717 w 3370"/>
              <a:gd name="T75" fmla="*/ 1798 h 2883"/>
              <a:gd name="T76" fmla="*/ 843 w 3370"/>
              <a:gd name="T77" fmla="*/ 1914 h 2883"/>
              <a:gd name="T78" fmla="*/ 877 w 3370"/>
              <a:gd name="T79" fmla="*/ 2095 h 2883"/>
              <a:gd name="T80" fmla="*/ 834 w 3370"/>
              <a:gd name="T81" fmla="*/ 2174 h 2883"/>
              <a:gd name="T82" fmla="*/ 783 w 3370"/>
              <a:gd name="T83" fmla="*/ 2214 h 2883"/>
              <a:gd name="T84" fmla="*/ 693 w 3370"/>
              <a:gd name="T85" fmla="*/ 2246 h 2883"/>
              <a:gd name="T86" fmla="*/ 585 w 3370"/>
              <a:gd name="T87" fmla="*/ 2263 h 2883"/>
              <a:gd name="T88" fmla="*/ 528 w 3370"/>
              <a:gd name="T89" fmla="*/ 2300 h 2883"/>
              <a:gd name="T90" fmla="*/ 520 w 3370"/>
              <a:gd name="T91" fmla="*/ 2336 h 2883"/>
              <a:gd name="T92" fmla="*/ 2490 w 3370"/>
              <a:gd name="T93" fmla="*/ 2882 h 2883"/>
              <a:gd name="T94" fmla="*/ 2799 w 3370"/>
              <a:gd name="T95" fmla="*/ 2345 h 2883"/>
              <a:gd name="T96" fmla="*/ 2802 w 3370"/>
              <a:gd name="T97" fmla="*/ 2342 h 2883"/>
              <a:gd name="T98" fmla="*/ 2811 w 3370"/>
              <a:gd name="T99" fmla="*/ 2334 h 2883"/>
              <a:gd name="T100" fmla="*/ 2815 w 3370"/>
              <a:gd name="T101" fmla="*/ 2329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70" h="2883">
                <a:moveTo>
                  <a:pt x="2815" y="2329"/>
                </a:moveTo>
                <a:lnTo>
                  <a:pt x="2815" y="2329"/>
                </a:lnTo>
                <a:cubicBezTo>
                  <a:pt x="2830" y="2319"/>
                  <a:pt x="2847" y="2312"/>
                  <a:pt x="2865" y="2310"/>
                </a:cubicBezTo>
                <a:lnTo>
                  <a:pt x="2866" y="2310"/>
                </a:lnTo>
                <a:lnTo>
                  <a:pt x="2866" y="2310"/>
                </a:lnTo>
                <a:cubicBezTo>
                  <a:pt x="2867" y="2310"/>
                  <a:pt x="2870" y="2310"/>
                  <a:pt x="2871" y="2310"/>
                </a:cubicBezTo>
                <a:lnTo>
                  <a:pt x="2871" y="2310"/>
                </a:lnTo>
                <a:cubicBezTo>
                  <a:pt x="2906" y="2309"/>
                  <a:pt x="2939" y="2326"/>
                  <a:pt x="2957" y="2356"/>
                </a:cubicBezTo>
                <a:lnTo>
                  <a:pt x="2957" y="2356"/>
                </a:lnTo>
                <a:cubicBezTo>
                  <a:pt x="2999" y="2419"/>
                  <a:pt x="3047" y="2470"/>
                  <a:pt x="3085" y="2492"/>
                </a:cubicBezTo>
                <a:lnTo>
                  <a:pt x="3085" y="2492"/>
                </a:lnTo>
                <a:cubicBezTo>
                  <a:pt x="3102" y="2502"/>
                  <a:pt x="3118" y="2509"/>
                  <a:pt x="3135" y="2512"/>
                </a:cubicBezTo>
                <a:lnTo>
                  <a:pt x="3135" y="2512"/>
                </a:lnTo>
                <a:cubicBezTo>
                  <a:pt x="3160" y="2518"/>
                  <a:pt x="3185" y="2517"/>
                  <a:pt x="3209" y="2510"/>
                </a:cubicBezTo>
                <a:lnTo>
                  <a:pt x="3209" y="2510"/>
                </a:lnTo>
                <a:cubicBezTo>
                  <a:pt x="3255" y="2497"/>
                  <a:pt x="3297" y="2460"/>
                  <a:pt x="3329" y="2405"/>
                </a:cubicBezTo>
                <a:lnTo>
                  <a:pt x="3329" y="2405"/>
                </a:lnTo>
                <a:cubicBezTo>
                  <a:pt x="3357" y="2356"/>
                  <a:pt x="3369" y="2305"/>
                  <a:pt x="3362" y="2261"/>
                </a:cubicBezTo>
                <a:lnTo>
                  <a:pt x="3362" y="2261"/>
                </a:lnTo>
                <a:cubicBezTo>
                  <a:pt x="3360" y="2250"/>
                  <a:pt x="3357" y="2239"/>
                  <a:pt x="3353" y="2229"/>
                </a:cubicBezTo>
                <a:lnTo>
                  <a:pt x="3353" y="2229"/>
                </a:lnTo>
                <a:lnTo>
                  <a:pt x="3352" y="2228"/>
                </a:lnTo>
                <a:lnTo>
                  <a:pt x="3352" y="2228"/>
                </a:lnTo>
                <a:cubicBezTo>
                  <a:pt x="3352" y="2226"/>
                  <a:pt x="3351" y="2225"/>
                  <a:pt x="3351" y="2224"/>
                </a:cubicBezTo>
                <a:lnTo>
                  <a:pt x="3349" y="2222"/>
                </a:lnTo>
                <a:lnTo>
                  <a:pt x="3349" y="2222"/>
                </a:lnTo>
                <a:cubicBezTo>
                  <a:pt x="3349" y="2221"/>
                  <a:pt x="3349" y="2220"/>
                  <a:pt x="3348" y="2219"/>
                </a:cubicBezTo>
                <a:lnTo>
                  <a:pt x="3348" y="2218"/>
                </a:lnTo>
                <a:lnTo>
                  <a:pt x="3348" y="2218"/>
                </a:lnTo>
                <a:lnTo>
                  <a:pt x="3347" y="2217"/>
                </a:lnTo>
                <a:lnTo>
                  <a:pt x="3347" y="2217"/>
                </a:lnTo>
                <a:cubicBezTo>
                  <a:pt x="3347" y="2215"/>
                  <a:pt x="3345" y="2213"/>
                  <a:pt x="3345" y="2211"/>
                </a:cubicBezTo>
                <a:lnTo>
                  <a:pt x="3345" y="2211"/>
                </a:lnTo>
                <a:cubicBezTo>
                  <a:pt x="3332" y="2189"/>
                  <a:pt x="3313" y="2171"/>
                  <a:pt x="3290" y="2156"/>
                </a:cubicBezTo>
                <a:lnTo>
                  <a:pt x="3290" y="2156"/>
                </a:lnTo>
                <a:cubicBezTo>
                  <a:pt x="3288" y="2155"/>
                  <a:pt x="3285" y="2153"/>
                  <a:pt x="3282" y="2151"/>
                </a:cubicBezTo>
                <a:lnTo>
                  <a:pt x="3282" y="2151"/>
                </a:lnTo>
                <a:cubicBezTo>
                  <a:pt x="3263" y="2140"/>
                  <a:pt x="3238" y="2131"/>
                  <a:pt x="3208" y="2123"/>
                </a:cubicBezTo>
                <a:lnTo>
                  <a:pt x="3208" y="2123"/>
                </a:lnTo>
                <a:cubicBezTo>
                  <a:pt x="3176" y="2115"/>
                  <a:pt x="3139" y="2111"/>
                  <a:pt x="3101" y="2108"/>
                </a:cubicBezTo>
                <a:lnTo>
                  <a:pt x="3101" y="2108"/>
                </a:lnTo>
                <a:cubicBezTo>
                  <a:pt x="3065" y="2106"/>
                  <a:pt x="3034" y="2087"/>
                  <a:pt x="3017" y="2056"/>
                </a:cubicBezTo>
                <a:lnTo>
                  <a:pt x="3017" y="2056"/>
                </a:lnTo>
                <a:cubicBezTo>
                  <a:pt x="3016" y="2054"/>
                  <a:pt x="3015" y="2052"/>
                  <a:pt x="3014" y="2051"/>
                </a:cubicBezTo>
                <a:lnTo>
                  <a:pt x="3014" y="2050"/>
                </a:lnTo>
                <a:lnTo>
                  <a:pt x="3014" y="2050"/>
                </a:lnTo>
                <a:cubicBezTo>
                  <a:pt x="3005" y="2030"/>
                  <a:pt x="3002" y="2009"/>
                  <a:pt x="3006" y="1989"/>
                </a:cubicBezTo>
                <a:lnTo>
                  <a:pt x="3006" y="1989"/>
                </a:lnTo>
                <a:cubicBezTo>
                  <a:pt x="3006" y="1987"/>
                  <a:pt x="3007" y="1985"/>
                  <a:pt x="3008" y="1984"/>
                </a:cubicBezTo>
                <a:lnTo>
                  <a:pt x="3324" y="1436"/>
                </a:lnTo>
                <a:lnTo>
                  <a:pt x="2495" y="0"/>
                </a:lnTo>
                <a:lnTo>
                  <a:pt x="831" y="0"/>
                </a:lnTo>
                <a:lnTo>
                  <a:pt x="0" y="1437"/>
                </a:lnTo>
                <a:lnTo>
                  <a:pt x="314" y="1980"/>
                </a:lnTo>
                <a:lnTo>
                  <a:pt x="314" y="1980"/>
                </a:lnTo>
                <a:cubicBezTo>
                  <a:pt x="325" y="1987"/>
                  <a:pt x="337" y="1991"/>
                  <a:pt x="349" y="1991"/>
                </a:cubicBezTo>
                <a:lnTo>
                  <a:pt x="349" y="1991"/>
                </a:lnTo>
                <a:cubicBezTo>
                  <a:pt x="375" y="1993"/>
                  <a:pt x="397" y="1980"/>
                  <a:pt x="412" y="1959"/>
                </a:cubicBezTo>
                <a:lnTo>
                  <a:pt x="412" y="1959"/>
                </a:lnTo>
                <a:cubicBezTo>
                  <a:pt x="456" y="1894"/>
                  <a:pt x="509" y="1840"/>
                  <a:pt x="553" y="1814"/>
                </a:cubicBezTo>
                <a:lnTo>
                  <a:pt x="553" y="1814"/>
                </a:lnTo>
                <a:cubicBezTo>
                  <a:pt x="557" y="1812"/>
                  <a:pt x="560" y="1810"/>
                  <a:pt x="563" y="1809"/>
                </a:cubicBezTo>
                <a:lnTo>
                  <a:pt x="563" y="1809"/>
                </a:lnTo>
                <a:cubicBezTo>
                  <a:pt x="592" y="1794"/>
                  <a:pt x="622" y="1786"/>
                  <a:pt x="653" y="1786"/>
                </a:cubicBezTo>
                <a:lnTo>
                  <a:pt x="653" y="1786"/>
                </a:lnTo>
                <a:lnTo>
                  <a:pt x="653" y="1786"/>
                </a:lnTo>
                <a:cubicBezTo>
                  <a:pt x="656" y="1786"/>
                  <a:pt x="659" y="1786"/>
                  <a:pt x="660" y="1786"/>
                </a:cubicBezTo>
                <a:lnTo>
                  <a:pt x="665" y="1786"/>
                </a:lnTo>
                <a:lnTo>
                  <a:pt x="665" y="1786"/>
                </a:lnTo>
                <a:cubicBezTo>
                  <a:pt x="666" y="1787"/>
                  <a:pt x="667" y="1787"/>
                  <a:pt x="668" y="1787"/>
                </a:cubicBezTo>
                <a:lnTo>
                  <a:pt x="670" y="1787"/>
                </a:lnTo>
                <a:lnTo>
                  <a:pt x="670" y="1787"/>
                </a:lnTo>
                <a:cubicBezTo>
                  <a:pt x="672" y="1787"/>
                  <a:pt x="674" y="1788"/>
                  <a:pt x="676" y="1788"/>
                </a:cubicBezTo>
                <a:lnTo>
                  <a:pt x="678" y="1788"/>
                </a:lnTo>
                <a:lnTo>
                  <a:pt x="678" y="1788"/>
                </a:lnTo>
                <a:cubicBezTo>
                  <a:pt x="691" y="1790"/>
                  <a:pt x="704" y="1793"/>
                  <a:pt x="717" y="1798"/>
                </a:cubicBezTo>
                <a:lnTo>
                  <a:pt x="717" y="1798"/>
                </a:lnTo>
                <a:cubicBezTo>
                  <a:pt x="765" y="1817"/>
                  <a:pt x="811" y="1858"/>
                  <a:pt x="843" y="1914"/>
                </a:cubicBezTo>
                <a:lnTo>
                  <a:pt x="843" y="1914"/>
                </a:lnTo>
                <a:cubicBezTo>
                  <a:pt x="879" y="1977"/>
                  <a:pt x="890" y="2040"/>
                  <a:pt x="877" y="2095"/>
                </a:cubicBezTo>
                <a:lnTo>
                  <a:pt x="877" y="2095"/>
                </a:lnTo>
                <a:cubicBezTo>
                  <a:pt x="869" y="2125"/>
                  <a:pt x="855" y="2152"/>
                  <a:pt x="834" y="2174"/>
                </a:cubicBezTo>
                <a:lnTo>
                  <a:pt x="834" y="2174"/>
                </a:lnTo>
                <a:cubicBezTo>
                  <a:pt x="820" y="2189"/>
                  <a:pt x="803" y="2203"/>
                  <a:pt x="783" y="2214"/>
                </a:cubicBezTo>
                <a:lnTo>
                  <a:pt x="783" y="2214"/>
                </a:lnTo>
                <a:cubicBezTo>
                  <a:pt x="761" y="2228"/>
                  <a:pt x="730" y="2239"/>
                  <a:pt x="693" y="2246"/>
                </a:cubicBezTo>
                <a:lnTo>
                  <a:pt x="693" y="2246"/>
                </a:lnTo>
                <a:cubicBezTo>
                  <a:pt x="660" y="2254"/>
                  <a:pt x="623" y="2260"/>
                  <a:pt x="585" y="2263"/>
                </a:cubicBezTo>
                <a:lnTo>
                  <a:pt x="585" y="2263"/>
                </a:lnTo>
                <a:cubicBezTo>
                  <a:pt x="561" y="2265"/>
                  <a:pt x="539" y="2279"/>
                  <a:pt x="528" y="2300"/>
                </a:cubicBezTo>
                <a:lnTo>
                  <a:pt x="528" y="2300"/>
                </a:lnTo>
                <a:cubicBezTo>
                  <a:pt x="522" y="2311"/>
                  <a:pt x="519" y="2323"/>
                  <a:pt x="520" y="2336"/>
                </a:cubicBezTo>
                <a:lnTo>
                  <a:pt x="835" y="2881"/>
                </a:lnTo>
                <a:lnTo>
                  <a:pt x="2490" y="2882"/>
                </a:lnTo>
                <a:lnTo>
                  <a:pt x="2799" y="2345"/>
                </a:lnTo>
                <a:lnTo>
                  <a:pt x="2799" y="2345"/>
                </a:lnTo>
                <a:cubicBezTo>
                  <a:pt x="2800" y="2344"/>
                  <a:pt x="2801" y="2343"/>
                  <a:pt x="2802" y="2342"/>
                </a:cubicBezTo>
                <a:lnTo>
                  <a:pt x="2802" y="2342"/>
                </a:lnTo>
                <a:cubicBezTo>
                  <a:pt x="2804" y="2339"/>
                  <a:pt x="2807" y="2338"/>
                  <a:pt x="2810" y="2336"/>
                </a:cubicBezTo>
                <a:lnTo>
                  <a:pt x="2811" y="2334"/>
                </a:lnTo>
                <a:lnTo>
                  <a:pt x="2811" y="2334"/>
                </a:lnTo>
                <a:cubicBezTo>
                  <a:pt x="2812" y="2332"/>
                  <a:pt x="2814" y="2330"/>
                  <a:pt x="2815" y="2329"/>
                </a:cubicBezTo>
              </a:path>
            </a:pathLst>
          </a:custGeom>
          <a:solidFill>
            <a:srgbClr val="D53E4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1BF72617-B993-46E0-9695-3222B3662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CAA06D2-D7EC-473D-B851-1E6CBED60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844 w 3371"/>
              <a:gd name="T1" fmla="*/ 968 h 2884"/>
              <a:gd name="T2" fmla="*/ 718 w 3371"/>
              <a:gd name="T3" fmla="*/ 1083 h 2884"/>
              <a:gd name="T4" fmla="*/ 677 w 3371"/>
              <a:gd name="T5" fmla="*/ 1094 h 2884"/>
              <a:gd name="T6" fmla="*/ 671 w 3371"/>
              <a:gd name="T7" fmla="*/ 1094 h 2884"/>
              <a:gd name="T8" fmla="*/ 670 w 3371"/>
              <a:gd name="T9" fmla="*/ 1095 h 2884"/>
              <a:gd name="T10" fmla="*/ 663 w 3371"/>
              <a:gd name="T11" fmla="*/ 1095 h 2884"/>
              <a:gd name="T12" fmla="*/ 655 w 3371"/>
              <a:gd name="T13" fmla="*/ 1095 h 2884"/>
              <a:gd name="T14" fmla="*/ 655 w 3371"/>
              <a:gd name="T15" fmla="*/ 1095 h 2884"/>
              <a:gd name="T16" fmla="*/ 565 w 3371"/>
              <a:gd name="T17" fmla="*/ 1073 h 2884"/>
              <a:gd name="T18" fmla="*/ 555 w 3371"/>
              <a:gd name="T19" fmla="*/ 1067 h 2884"/>
              <a:gd name="T20" fmla="*/ 413 w 3371"/>
              <a:gd name="T21" fmla="*/ 922 h 2884"/>
              <a:gd name="T22" fmla="*/ 351 w 3371"/>
              <a:gd name="T23" fmla="*/ 890 h 2884"/>
              <a:gd name="T24" fmla="*/ 0 w 3371"/>
              <a:gd name="T25" fmla="*/ 1443 h 2884"/>
              <a:gd name="T26" fmla="*/ 2497 w 3371"/>
              <a:gd name="T27" fmla="*/ 2882 h 2884"/>
              <a:gd name="T28" fmla="*/ 3011 w 3371"/>
              <a:gd name="T29" fmla="*/ 891 h 2884"/>
              <a:gd name="T30" fmla="*/ 3009 w 3371"/>
              <a:gd name="T31" fmla="*/ 885 h 2884"/>
              <a:gd name="T32" fmla="*/ 3020 w 3371"/>
              <a:gd name="T33" fmla="*/ 829 h 2884"/>
              <a:gd name="T34" fmla="*/ 3103 w 3371"/>
              <a:gd name="T35" fmla="*/ 776 h 2884"/>
              <a:gd name="T36" fmla="*/ 3284 w 3371"/>
              <a:gd name="T37" fmla="*/ 730 h 2884"/>
              <a:gd name="T38" fmla="*/ 3292 w 3371"/>
              <a:gd name="T39" fmla="*/ 726 h 2884"/>
              <a:gd name="T40" fmla="*/ 3346 w 3371"/>
              <a:gd name="T41" fmla="*/ 670 h 2884"/>
              <a:gd name="T42" fmla="*/ 3349 w 3371"/>
              <a:gd name="T43" fmla="*/ 665 h 2884"/>
              <a:gd name="T44" fmla="*/ 3352 w 3371"/>
              <a:gd name="T45" fmla="*/ 658 h 2884"/>
              <a:gd name="T46" fmla="*/ 3369 w 3371"/>
              <a:gd name="T47" fmla="*/ 659 h 2884"/>
              <a:gd name="T48" fmla="*/ 3354 w 3371"/>
              <a:gd name="T49" fmla="*/ 653 h 2884"/>
              <a:gd name="T50" fmla="*/ 3363 w 3371"/>
              <a:gd name="T51" fmla="*/ 621 h 2884"/>
              <a:gd name="T52" fmla="*/ 3330 w 3371"/>
              <a:gd name="T53" fmla="*/ 476 h 2884"/>
              <a:gd name="T54" fmla="*/ 3210 w 3371"/>
              <a:gd name="T55" fmla="*/ 371 h 2884"/>
              <a:gd name="T56" fmla="*/ 3137 w 3371"/>
              <a:gd name="T57" fmla="*/ 370 h 2884"/>
              <a:gd name="T58" fmla="*/ 3087 w 3371"/>
              <a:gd name="T59" fmla="*/ 389 h 2884"/>
              <a:gd name="T60" fmla="*/ 2959 w 3371"/>
              <a:gd name="T61" fmla="*/ 526 h 2884"/>
              <a:gd name="T62" fmla="*/ 2873 w 3371"/>
              <a:gd name="T63" fmla="*/ 571 h 2884"/>
              <a:gd name="T64" fmla="*/ 2866 w 3371"/>
              <a:gd name="T65" fmla="*/ 571 h 2884"/>
              <a:gd name="T66" fmla="*/ 2817 w 3371"/>
              <a:gd name="T67" fmla="*/ 553 h 2884"/>
              <a:gd name="T68" fmla="*/ 2813 w 3371"/>
              <a:gd name="T69" fmla="*/ 548 h 2884"/>
              <a:gd name="T70" fmla="*/ 834 w 3371"/>
              <a:gd name="T71" fmla="*/ 0 h 2884"/>
              <a:gd name="T72" fmla="*/ 522 w 3371"/>
              <a:gd name="T73" fmla="*/ 541 h 2884"/>
              <a:gd name="T74" fmla="*/ 530 w 3371"/>
              <a:gd name="T75" fmla="*/ 576 h 2884"/>
              <a:gd name="T76" fmla="*/ 587 w 3371"/>
              <a:gd name="T77" fmla="*/ 614 h 2884"/>
              <a:gd name="T78" fmla="*/ 781 w 3371"/>
              <a:gd name="T79" fmla="*/ 663 h 2884"/>
              <a:gd name="T80" fmla="*/ 791 w 3371"/>
              <a:gd name="T81" fmla="*/ 669 h 2884"/>
              <a:gd name="T82" fmla="*/ 839 w 3371"/>
              <a:gd name="T83" fmla="*/ 711 h 2884"/>
              <a:gd name="T84" fmla="*/ 878 w 3371"/>
              <a:gd name="T85" fmla="*/ 786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71" h="2884">
                <a:moveTo>
                  <a:pt x="844" y="968"/>
                </a:moveTo>
                <a:lnTo>
                  <a:pt x="844" y="968"/>
                </a:lnTo>
                <a:cubicBezTo>
                  <a:pt x="812" y="1023"/>
                  <a:pt x="768" y="1064"/>
                  <a:pt x="718" y="1083"/>
                </a:cubicBezTo>
                <a:lnTo>
                  <a:pt x="718" y="1083"/>
                </a:lnTo>
                <a:cubicBezTo>
                  <a:pt x="706" y="1088"/>
                  <a:pt x="692" y="1092"/>
                  <a:pt x="679" y="1094"/>
                </a:cubicBezTo>
                <a:lnTo>
                  <a:pt x="677" y="1094"/>
                </a:lnTo>
                <a:lnTo>
                  <a:pt x="677" y="1094"/>
                </a:lnTo>
                <a:cubicBezTo>
                  <a:pt x="675" y="1094"/>
                  <a:pt x="673" y="1094"/>
                  <a:pt x="671" y="1094"/>
                </a:cubicBezTo>
                <a:lnTo>
                  <a:pt x="670" y="1095"/>
                </a:lnTo>
                <a:lnTo>
                  <a:pt x="670" y="1095"/>
                </a:lnTo>
                <a:cubicBezTo>
                  <a:pt x="668" y="1095"/>
                  <a:pt x="667" y="1095"/>
                  <a:pt x="666" y="1095"/>
                </a:cubicBezTo>
                <a:lnTo>
                  <a:pt x="663" y="1095"/>
                </a:lnTo>
                <a:lnTo>
                  <a:pt x="663" y="1095"/>
                </a:lnTo>
                <a:cubicBezTo>
                  <a:pt x="660" y="1095"/>
                  <a:pt x="658" y="1095"/>
                  <a:pt x="655" y="1095"/>
                </a:cubicBezTo>
                <a:lnTo>
                  <a:pt x="655" y="1095"/>
                </a:lnTo>
                <a:lnTo>
                  <a:pt x="655" y="1095"/>
                </a:lnTo>
                <a:cubicBezTo>
                  <a:pt x="624" y="1095"/>
                  <a:pt x="595" y="1088"/>
                  <a:pt x="565" y="1073"/>
                </a:cubicBezTo>
                <a:lnTo>
                  <a:pt x="565" y="1073"/>
                </a:lnTo>
                <a:cubicBezTo>
                  <a:pt x="562" y="1071"/>
                  <a:pt x="558" y="1069"/>
                  <a:pt x="555" y="1067"/>
                </a:cubicBezTo>
                <a:lnTo>
                  <a:pt x="555" y="1067"/>
                </a:lnTo>
                <a:cubicBezTo>
                  <a:pt x="511" y="1042"/>
                  <a:pt x="458" y="988"/>
                  <a:pt x="413" y="922"/>
                </a:cubicBezTo>
                <a:lnTo>
                  <a:pt x="413" y="922"/>
                </a:lnTo>
                <a:cubicBezTo>
                  <a:pt x="399" y="901"/>
                  <a:pt x="375" y="889"/>
                  <a:pt x="351" y="890"/>
                </a:cubicBezTo>
                <a:lnTo>
                  <a:pt x="351" y="890"/>
                </a:lnTo>
                <a:cubicBezTo>
                  <a:pt x="336" y="891"/>
                  <a:pt x="323" y="895"/>
                  <a:pt x="311" y="904"/>
                </a:cubicBezTo>
                <a:lnTo>
                  <a:pt x="0" y="1443"/>
                </a:lnTo>
                <a:lnTo>
                  <a:pt x="832" y="2883"/>
                </a:lnTo>
                <a:lnTo>
                  <a:pt x="2497" y="2882"/>
                </a:lnTo>
                <a:lnTo>
                  <a:pt x="3329" y="1440"/>
                </a:lnTo>
                <a:lnTo>
                  <a:pt x="3011" y="891"/>
                </a:lnTo>
                <a:lnTo>
                  <a:pt x="3011" y="891"/>
                </a:lnTo>
                <a:cubicBezTo>
                  <a:pt x="3010" y="889"/>
                  <a:pt x="3009" y="887"/>
                  <a:pt x="3009" y="885"/>
                </a:cubicBezTo>
                <a:lnTo>
                  <a:pt x="3009" y="885"/>
                </a:lnTo>
                <a:cubicBezTo>
                  <a:pt x="3007" y="866"/>
                  <a:pt x="3011" y="846"/>
                  <a:pt x="3020" y="829"/>
                </a:cubicBezTo>
                <a:lnTo>
                  <a:pt x="3020" y="829"/>
                </a:lnTo>
                <a:cubicBezTo>
                  <a:pt x="3036" y="798"/>
                  <a:pt x="3068" y="778"/>
                  <a:pt x="3103" y="776"/>
                </a:cubicBezTo>
                <a:lnTo>
                  <a:pt x="3103" y="776"/>
                </a:lnTo>
                <a:cubicBezTo>
                  <a:pt x="3176" y="770"/>
                  <a:pt x="3244" y="754"/>
                  <a:pt x="3284" y="730"/>
                </a:cubicBezTo>
                <a:lnTo>
                  <a:pt x="3284" y="730"/>
                </a:lnTo>
                <a:cubicBezTo>
                  <a:pt x="3287" y="729"/>
                  <a:pt x="3289" y="727"/>
                  <a:pt x="3292" y="726"/>
                </a:cubicBezTo>
                <a:lnTo>
                  <a:pt x="3292" y="726"/>
                </a:lnTo>
                <a:cubicBezTo>
                  <a:pt x="3315" y="711"/>
                  <a:pt x="3333" y="692"/>
                  <a:pt x="3346" y="670"/>
                </a:cubicBezTo>
                <a:lnTo>
                  <a:pt x="3346" y="670"/>
                </a:lnTo>
                <a:cubicBezTo>
                  <a:pt x="3347" y="669"/>
                  <a:pt x="3348" y="667"/>
                  <a:pt x="3349" y="665"/>
                </a:cubicBezTo>
                <a:lnTo>
                  <a:pt x="3352" y="658"/>
                </a:lnTo>
                <a:lnTo>
                  <a:pt x="3352" y="658"/>
                </a:lnTo>
                <a:cubicBezTo>
                  <a:pt x="3352" y="657"/>
                  <a:pt x="3353" y="655"/>
                  <a:pt x="3354" y="654"/>
                </a:cubicBezTo>
                <a:lnTo>
                  <a:pt x="3369" y="659"/>
                </a:lnTo>
                <a:lnTo>
                  <a:pt x="3354" y="653"/>
                </a:lnTo>
                <a:lnTo>
                  <a:pt x="3354" y="653"/>
                </a:lnTo>
                <a:cubicBezTo>
                  <a:pt x="3359" y="642"/>
                  <a:pt x="3362" y="632"/>
                  <a:pt x="3363" y="621"/>
                </a:cubicBezTo>
                <a:lnTo>
                  <a:pt x="3363" y="621"/>
                </a:lnTo>
                <a:cubicBezTo>
                  <a:pt x="3370" y="576"/>
                  <a:pt x="3359" y="525"/>
                  <a:pt x="3330" y="476"/>
                </a:cubicBezTo>
                <a:lnTo>
                  <a:pt x="3330" y="476"/>
                </a:lnTo>
                <a:cubicBezTo>
                  <a:pt x="3299" y="421"/>
                  <a:pt x="3257" y="385"/>
                  <a:pt x="3210" y="371"/>
                </a:cubicBezTo>
                <a:lnTo>
                  <a:pt x="3210" y="371"/>
                </a:lnTo>
                <a:cubicBezTo>
                  <a:pt x="3186" y="365"/>
                  <a:pt x="3162" y="364"/>
                  <a:pt x="3137" y="370"/>
                </a:cubicBezTo>
                <a:lnTo>
                  <a:pt x="3137" y="370"/>
                </a:lnTo>
                <a:cubicBezTo>
                  <a:pt x="3120" y="373"/>
                  <a:pt x="3103" y="380"/>
                  <a:pt x="3087" y="389"/>
                </a:cubicBezTo>
                <a:lnTo>
                  <a:pt x="3087" y="389"/>
                </a:lnTo>
                <a:cubicBezTo>
                  <a:pt x="3048" y="412"/>
                  <a:pt x="3000" y="463"/>
                  <a:pt x="2959" y="526"/>
                </a:cubicBezTo>
                <a:lnTo>
                  <a:pt x="2959" y="526"/>
                </a:lnTo>
                <a:cubicBezTo>
                  <a:pt x="2940" y="555"/>
                  <a:pt x="2908" y="573"/>
                  <a:pt x="2873" y="571"/>
                </a:cubicBezTo>
                <a:lnTo>
                  <a:pt x="2873" y="571"/>
                </a:lnTo>
                <a:cubicBezTo>
                  <a:pt x="2871" y="571"/>
                  <a:pt x="2869" y="571"/>
                  <a:pt x="2868" y="571"/>
                </a:cubicBezTo>
                <a:lnTo>
                  <a:pt x="2866" y="571"/>
                </a:lnTo>
                <a:lnTo>
                  <a:pt x="2866" y="571"/>
                </a:lnTo>
                <a:cubicBezTo>
                  <a:pt x="2849" y="569"/>
                  <a:pt x="2831" y="563"/>
                  <a:pt x="2817" y="553"/>
                </a:cubicBezTo>
                <a:lnTo>
                  <a:pt x="2817" y="553"/>
                </a:lnTo>
                <a:cubicBezTo>
                  <a:pt x="2815" y="552"/>
                  <a:pt x="2814" y="550"/>
                  <a:pt x="2813" y="548"/>
                </a:cubicBezTo>
                <a:lnTo>
                  <a:pt x="2496" y="0"/>
                </a:lnTo>
                <a:lnTo>
                  <a:pt x="834" y="0"/>
                </a:lnTo>
                <a:lnTo>
                  <a:pt x="522" y="541"/>
                </a:lnTo>
                <a:lnTo>
                  <a:pt x="522" y="541"/>
                </a:lnTo>
                <a:cubicBezTo>
                  <a:pt x="521" y="553"/>
                  <a:pt x="523" y="565"/>
                  <a:pt x="530" y="576"/>
                </a:cubicBezTo>
                <a:lnTo>
                  <a:pt x="530" y="576"/>
                </a:lnTo>
                <a:cubicBezTo>
                  <a:pt x="541" y="598"/>
                  <a:pt x="563" y="612"/>
                  <a:pt x="587" y="614"/>
                </a:cubicBezTo>
                <a:lnTo>
                  <a:pt x="587" y="614"/>
                </a:lnTo>
                <a:cubicBezTo>
                  <a:pt x="665" y="619"/>
                  <a:pt x="738" y="637"/>
                  <a:pt x="781" y="663"/>
                </a:cubicBezTo>
                <a:lnTo>
                  <a:pt x="781" y="663"/>
                </a:lnTo>
                <a:cubicBezTo>
                  <a:pt x="785" y="664"/>
                  <a:pt x="788" y="667"/>
                  <a:pt x="791" y="669"/>
                </a:cubicBezTo>
                <a:lnTo>
                  <a:pt x="791" y="669"/>
                </a:lnTo>
                <a:cubicBezTo>
                  <a:pt x="810" y="681"/>
                  <a:pt x="826" y="695"/>
                  <a:pt x="839" y="711"/>
                </a:cubicBezTo>
                <a:lnTo>
                  <a:pt x="839" y="711"/>
                </a:lnTo>
                <a:cubicBezTo>
                  <a:pt x="858" y="733"/>
                  <a:pt x="871" y="758"/>
                  <a:pt x="878" y="786"/>
                </a:cubicBezTo>
                <a:lnTo>
                  <a:pt x="878" y="786"/>
                </a:lnTo>
                <a:cubicBezTo>
                  <a:pt x="892" y="842"/>
                  <a:pt x="881" y="905"/>
                  <a:pt x="844" y="968"/>
                </a:cubicBezTo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22C329-B13D-4DFD-95E1-CDD8F13AC75D}"/>
              </a:ext>
            </a:extLst>
          </p:cNvPr>
          <p:cNvSpPr txBox="1"/>
          <p:nvPr/>
        </p:nvSpPr>
        <p:spPr>
          <a:xfrm>
            <a:off x="5219459" y="3405041"/>
            <a:ext cx="1670435" cy="4462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6686EB-01A7-444C-9C33-B692DD0CF85C}"/>
              </a:ext>
            </a:extLst>
          </p:cNvPr>
          <p:cNvSpPr txBox="1"/>
          <p:nvPr/>
        </p:nvSpPr>
        <p:spPr>
          <a:xfrm>
            <a:off x="5508533" y="3412736"/>
            <a:ext cx="1092287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Defense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6B134A-7B53-43A0-B19C-6C5977896363}"/>
              </a:ext>
            </a:extLst>
          </p:cNvPr>
          <p:cNvSpPr txBox="1"/>
          <p:nvPr/>
        </p:nvSpPr>
        <p:spPr>
          <a:xfrm>
            <a:off x="5724938" y="3405041"/>
            <a:ext cx="659476" cy="446276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A1BE9A-1098-4E7D-AE3D-9D4285BBD66B}"/>
              </a:ext>
            </a:extLst>
          </p:cNvPr>
          <p:cNvSpPr txBox="1"/>
          <p:nvPr/>
        </p:nvSpPr>
        <p:spPr>
          <a:xfrm>
            <a:off x="5100784" y="3243459"/>
            <a:ext cx="190778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Artificial Intelligence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2EF376-9D13-4E0D-B3CC-5CC6BC5DF7FF}"/>
              </a:ext>
            </a:extLst>
          </p:cNvPr>
          <p:cNvSpPr txBox="1"/>
          <p:nvPr/>
        </p:nvSpPr>
        <p:spPr>
          <a:xfrm>
            <a:off x="5018323" y="3074181"/>
            <a:ext cx="2072706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AIFs  &amp;   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Family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63079A52-7997-4C09-82C2-7839E5ABF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9EECD487-2B69-4A1B-AFA1-739A06F36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0784" y="2811628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B7B72C-670F-4822-872D-C9C82C4312A2}"/>
              </a:ext>
            </a:extLst>
          </p:cNvPr>
          <p:cNvSpPr txBox="1"/>
          <p:nvPr/>
        </p:nvSpPr>
        <p:spPr>
          <a:xfrm>
            <a:off x="5551333" y="3243459"/>
            <a:ext cx="100668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Life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0A1944-D9B7-446D-940B-D5112FEDA9FB}"/>
              </a:ext>
            </a:extLst>
          </p:cNvPr>
          <p:cNvSpPr txBox="1"/>
          <p:nvPr/>
        </p:nvSpPr>
        <p:spPr>
          <a:xfrm>
            <a:off x="5100784" y="3243459"/>
            <a:ext cx="1907785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Tourism &amp; Hospitality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0FA90D-7988-4BDC-8ABD-EE35F721F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73A9698-A307-48AB-B337-4D532149D161}"/>
              </a:ext>
            </a:extLst>
          </p:cNvPr>
          <p:cNvSpPr txBox="1"/>
          <p:nvPr/>
        </p:nvSpPr>
        <p:spPr>
          <a:xfrm>
            <a:off x="1175708" y="2921169"/>
            <a:ext cx="984058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spc="119" dirty="0">
                <a:solidFill>
                  <a:schemeClr val="bg1"/>
                </a:solidFill>
                <a:latin typeface="Poppins" panose="00000500000000000000" pitchFamily="2" charset="0"/>
                <a:ea typeface="Allrounder Monument Medium"/>
                <a:cs typeface="Poppins" panose="00000500000000000000" pitchFamily="2" charset="0"/>
                <a:sym typeface="Allrounder Monument Medium"/>
              </a:rPr>
              <a:t>SECTORS</a:t>
            </a:r>
          </a:p>
        </p:txBody>
      </p:sp>
    </p:spTree>
    <p:extLst>
      <p:ext uri="{BB962C8B-B14F-4D97-AF65-F5344CB8AC3E}">
        <p14:creationId xmlns:p14="http://schemas.microsoft.com/office/powerpoint/2010/main" val="38101685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224995-1B79-4E48-8913-D947E1B6ED1A}"/>
              </a:ext>
            </a:extLst>
          </p:cNvPr>
          <p:cNvSpPr/>
          <p:nvPr/>
        </p:nvSpPr>
        <p:spPr>
          <a:xfrm>
            <a:off x="762000" y="0"/>
            <a:ext cx="144997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8E471-0298-C440-82C7-A670C1F198D4}"/>
              </a:ext>
            </a:extLst>
          </p:cNvPr>
          <p:cNvSpPr txBox="1"/>
          <p:nvPr/>
        </p:nvSpPr>
        <p:spPr>
          <a:xfrm>
            <a:off x="1277890" y="428564"/>
            <a:ext cx="518092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6F96E-6214-6542-B363-602741678652}"/>
              </a:ext>
            </a:extLst>
          </p:cNvPr>
          <p:cNvSpPr txBox="1"/>
          <p:nvPr/>
        </p:nvSpPr>
        <p:spPr>
          <a:xfrm>
            <a:off x="1216976" y="728646"/>
            <a:ext cx="57900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FE2E0-F817-2542-869B-273AE23897F9}"/>
              </a:ext>
            </a:extLst>
          </p:cNvPr>
          <p:cNvSpPr txBox="1"/>
          <p:nvPr/>
        </p:nvSpPr>
        <p:spPr>
          <a:xfrm>
            <a:off x="2652144" y="491132"/>
            <a:ext cx="1600118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COVERAGE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3C189C5-D7CC-2849-B500-46FE2E72D2AE}"/>
              </a:ext>
            </a:extLst>
          </p:cNvPr>
          <p:cNvSpPr txBox="1">
            <a:spLocks/>
          </p:cNvSpPr>
          <p:nvPr/>
        </p:nvSpPr>
        <p:spPr>
          <a:xfrm>
            <a:off x="2652144" y="940768"/>
            <a:ext cx="2816794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An Overview of topics to be covered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7008B-E05A-8B46-B84C-5DE3AFDEBEEF}"/>
              </a:ext>
            </a:extLst>
          </p:cNvPr>
          <p:cNvSpPr txBox="1"/>
          <p:nvPr/>
        </p:nvSpPr>
        <p:spPr>
          <a:xfrm>
            <a:off x="1106370" y="2068336"/>
            <a:ext cx="689612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BD672-31E8-774D-B722-128B2711D82B}"/>
              </a:ext>
            </a:extLst>
          </p:cNvPr>
          <p:cNvSpPr txBox="1"/>
          <p:nvPr/>
        </p:nvSpPr>
        <p:spPr>
          <a:xfrm>
            <a:off x="1141636" y="2368417"/>
            <a:ext cx="654346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87F4F1-0467-3D4C-AF95-24E25CFF5A64}"/>
              </a:ext>
            </a:extLst>
          </p:cNvPr>
          <p:cNvSpPr txBox="1"/>
          <p:nvPr/>
        </p:nvSpPr>
        <p:spPr>
          <a:xfrm>
            <a:off x="2652144" y="2130904"/>
            <a:ext cx="2234907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STARTUP TREND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29F4BE-19F7-254D-90AB-95B24188D7FF}"/>
              </a:ext>
            </a:extLst>
          </p:cNvPr>
          <p:cNvSpPr txBox="1">
            <a:spLocks/>
          </p:cNvSpPr>
          <p:nvPr/>
        </p:nvSpPr>
        <p:spPr>
          <a:xfrm>
            <a:off x="2652144" y="2580539"/>
            <a:ext cx="2816794" cy="507831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What are recent trends in Startup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1C1EDE-162A-454D-94A6-E545C6779E2A}"/>
              </a:ext>
            </a:extLst>
          </p:cNvPr>
          <p:cNvSpPr txBox="1"/>
          <p:nvPr/>
        </p:nvSpPr>
        <p:spPr>
          <a:xfrm>
            <a:off x="1075912" y="3708107"/>
            <a:ext cx="720070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317B8B-CD2E-F646-8F61-B19E2757DE43}"/>
              </a:ext>
            </a:extLst>
          </p:cNvPr>
          <p:cNvSpPr txBox="1"/>
          <p:nvPr/>
        </p:nvSpPr>
        <p:spPr>
          <a:xfrm>
            <a:off x="1128812" y="4008189"/>
            <a:ext cx="667170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6D2FCF-ACC3-264B-9FF6-37D80A5AA524}"/>
              </a:ext>
            </a:extLst>
          </p:cNvPr>
          <p:cNvSpPr txBox="1"/>
          <p:nvPr/>
        </p:nvSpPr>
        <p:spPr>
          <a:xfrm>
            <a:off x="2652144" y="3770675"/>
            <a:ext cx="2252540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UNICORN BOOM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7F27060-7F1B-9E45-BBA9-A385E7AE492E}"/>
              </a:ext>
            </a:extLst>
          </p:cNvPr>
          <p:cNvSpPr txBox="1">
            <a:spLocks/>
          </p:cNvSpPr>
          <p:nvPr/>
        </p:nvSpPr>
        <p:spPr>
          <a:xfrm>
            <a:off x="2652144" y="4220311"/>
            <a:ext cx="2816794" cy="787908"/>
          </a:xfrm>
          <a:prstGeom prst="rect">
            <a:avLst/>
          </a:prstGeom>
        </p:spPr>
        <p:txBody>
          <a:bodyPr vert="horz" wrap="square" lIns="45720" tIns="22860" rIns="45720" bIns="22860" rtlCol="0" anchor="t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750"/>
              </a:lnSpc>
            </a:pPr>
            <a:r>
              <a:rPr lang="en-US" sz="1600" dirty="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India’s Rise on the Global Startup Map</a:t>
            </a:r>
          </a:p>
          <a:p>
            <a:pPr algn="l">
              <a:lnSpc>
                <a:spcPts val="1750"/>
              </a:lnSpc>
            </a:pPr>
            <a:endParaRPr lang="en-US" sz="1600" dirty="0">
              <a:solidFill>
                <a:schemeClr val="tx1"/>
              </a:solidFill>
              <a:latin typeface="Lato Light" panose="020F0502020204030203" pitchFamily="34" charset="0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94DCC-E420-4C46-BC8D-6F0A742324CB}"/>
              </a:ext>
            </a:extLst>
          </p:cNvPr>
          <p:cNvSpPr txBox="1"/>
          <p:nvPr/>
        </p:nvSpPr>
        <p:spPr>
          <a:xfrm>
            <a:off x="1011792" y="5347879"/>
            <a:ext cx="784190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7F1CA9-3C3F-314E-836C-AFB207169C6C}"/>
              </a:ext>
            </a:extLst>
          </p:cNvPr>
          <p:cNvSpPr txBox="1"/>
          <p:nvPr/>
        </p:nvSpPr>
        <p:spPr>
          <a:xfrm>
            <a:off x="1101560" y="5647960"/>
            <a:ext cx="694422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0D6663-77C8-8B4B-9775-5D08D37FF299}"/>
              </a:ext>
            </a:extLst>
          </p:cNvPr>
          <p:cNvSpPr txBox="1"/>
          <p:nvPr/>
        </p:nvSpPr>
        <p:spPr>
          <a:xfrm>
            <a:off x="2652143" y="5524849"/>
            <a:ext cx="3166251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FLIP AND REVERSE FLIPS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FFAED7-C7E4-9045-87FA-212D89188E1C}"/>
              </a:ext>
            </a:extLst>
          </p:cNvPr>
          <p:cNvSpPr/>
          <p:nvPr/>
        </p:nvSpPr>
        <p:spPr>
          <a:xfrm>
            <a:off x="6723063" y="0"/>
            <a:ext cx="144997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9B92BC-1489-2A41-BB3A-095FB3DB957D}"/>
              </a:ext>
            </a:extLst>
          </p:cNvPr>
          <p:cNvSpPr txBox="1"/>
          <p:nvPr/>
        </p:nvSpPr>
        <p:spPr>
          <a:xfrm>
            <a:off x="6996901" y="428564"/>
            <a:ext cx="760144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3C1A213-8FF6-F841-8D18-997D53221BEF}"/>
              </a:ext>
            </a:extLst>
          </p:cNvPr>
          <p:cNvSpPr txBox="1"/>
          <p:nvPr/>
        </p:nvSpPr>
        <p:spPr>
          <a:xfrm>
            <a:off x="7072242" y="728646"/>
            <a:ext cx="684803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F31B32C-5889-FD46-A2CC-7656C4BC0A91}"/>
              </a:ext>
            </a:extLst>
          </p:cNvPr>
          <p:cNvSpPr txBox="1"/>
          <p:nvPr/>
        </p:nvSpPr>
        <p:spPr>
          <a:xfrm>
            <a:off x="7008122" y="2068336"/>
            <a:ext cx="748923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E01B8BC-0612-D541-91A0-068B7004BDAB}"/>
              </a:ext>
            </a:extLst>
          </p:cNvPr>
          <p:cNvSpPr txBox="1"/>
          <p:nvPr/>
        </p:nvSpPr>
        <p:spPr>
          <a:xfrm>
            <a:off x="7077051" y="2368417"/>
            <a:ext cx="679994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06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7536433-B81D-5349-A7A1-D76DD6402FFB}"/>
              </a:ext>
            </a:extLst>
          </p:cNvPr>
          <p:cNvSpPr txBox="1"/>
          <p:nvPr/>
        </p:nvSpPr>
        <p:spPr>
          <a:xfrm>
            <a:off x="8631107" y="2180832"/>
            <a:ext cx="4007124" cy="707886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/>
            <a:r>
              <a:rPr lang="en-US" sz="2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  <a:sym typeface="Recoleta"/>
              </a:rPr>
              <a:t>GLOBAL SHIFT IN ACCOUNTING PROF</a:t>
            </a:r>
            <a:r>
              <a:rPr lang="en-US" sz="2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</a:rPr>
              <a:t>E</a:t>
            </a:r>
            <a:r>
              <a:rPr lang="en-US" sz="2000" b="1" dirty="0">
                <a:solidFill>
                  <a:schemeClr val="tx2"/>
                </a:solidFill>
                <a:latin typeface="Poppins" pitchFamily="2" charset="77"/>
                <a:cs typeface="Poppins" pitchFamily="2" charset="77"/>
                <a:sym typeface="Recoleta"/>
              </a:rPr>
              <a:t>SSION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3CA87EA-6211-5A42-807D-1B3C8144470C}"/>
              </a:ext>
            </a:extLst>
          </p:cNvPr>
          <p:cNvSpPr txBox="1"/>
          <p:nvPr/>
        </p:nvSpPr>
        <p:spPr>
          <a:xfrm>
            <a:off x="7099492" y="3708107"/>
            <a:ext cx="657552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7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A7A793D-60A0-0C45-8BB1-3226C223A587}"/>
              </a:ext>
            </a:extLst>
          </p:cNvPr>
          <p:cNvSpPr txBox="1"/>
          <p:nvPr/>
        </p:nvSpPr>
        <p:spPr>
          <a:xfrm>
            <a:off x="7117126" y="4008189"/>
            <a:ext cx="639919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07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89F3D60-C0DE-6B47-817D-D4504912BFD6}"/>
              </a:ext>
            </a:extLst>
          </p:cNvPr>
          <p:cNvSpPr txBox="1"/>
          <p:nvPr/>
        </p:nvSpPr>
        <p:spPr>
          <a:xfrm>
            <a:off x="8617836" y="3962183"/>
            <a:ext cx="352532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GEOPOLITCAL LANDSCAPE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12E3F51-EC96-2243-B9A1-C6309E8887AD}"/>
              </a:ext>
            </a:extLst>
          </p:cNvPr>
          <p:cNvSpPr txBox="1"/>
          <p:nvPr/>
        </p:nvSpPr>
        <p:spPr>
          <a:xfrm>
            <a:off x="6998503" y="5347879"/>
            <a:ext cx="758542" cy="115416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6900" b="1" dirty="0">
                <a:solidFill>
                  <a:schemeClr val="bg1">
                    <a:alpha val="35000"/>
                  </a:schemeClr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802EF58-746D-5447-AEB2-CA59F96FC754}"/>
              </a:ext>
            </a:extLst>
          </p:cNvPr>
          <p:cNvSpPr txBox="1"/>
          <p:nvPr/>
        </p:nvSpPr>
        <p:spPr>
          <a:xfrm>
            <a:off x="7072242" y="5647960"/>
            <a:ext cx="684803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r"/>
            <a:r>
              <a:rPr lang="en-US" sz="30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08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C147831-AE5D-9245-9D8B-DBC971091DFC}"/>
              </a:ext>
            </a:extLst>
          </p:cNvPr>
          <p:cNvSpPr txBox="1"/>
          <p:nvPr/>
        </p:nvSpPr>
        <p:spPr>
          <a:xfrm>
            <a:off x="8613206" y="5410447"/>
            <a:ext cx="1032655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OTHER</a:t>
            </a:r>
          </a:p>
        </p:txBody>
      </p:sp>
      <p:sp>
        <p:nvSpPr>
          <p:cNvPr id="37" name="Partial Circle 36">
            <a:extLst>
              <a:ext uri="{FF2B5EF4-FFF2-40B4-BE49-F238E27FC236}">
                <a16:creationId xmlns:a16="http://schemas.microsoft.com/office/drawing/2014/main" id="{7686C5F9-70E7-47FF-A244-7B76C368A28B}"/>
              </a:ext>
            </a:extLst>
          </p:cNvPr>
          <p:cNvSpPr/>
          <p:nvPr/>
        </p:nvSpPr>
        <p:spPr>
          <a:xfrm rot="10800000">
            <a:off x="2368741" y="3252152"/>
            <a:ext cx="7943659" cy="7288848"/>
          </a:xfrm>
          <a:prstGeom prst="pie">
            <a:avLst>
              <a:gd name="adj1" fmla="val 10813944"/>
              <a:gd name="adj2" fmla="val 13473236"/>
            </a:avLst>
          </a:prstGeom>
          <a:solidFill>
            <a:srgbClr val="123498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8" name="Partial Circle 37">
            <a:extLst>
              <a:ext uri="{FF2B5EF4-FFF2-40B4-BE49-F238E27FC236}">
                <a16:creationId xmlns:a16="http://schemas.microsoft.com/office/drawing/2014/main" id="{5A1F82CB-58CA-460F-8488-2E988FCD80A7}"/>
              </a:ext>
            </a:extLst>
          </p:cNvPr>
          <p:cNvSpPr/>
          <p:nvPr/>
        </p:nvSpPr>
        <p:spPr>
          <a:xfrm rot="10527024">
            <a:off x="2215816" y="3253381"/>
            <a:ext cx="7943659" cy="7288848"/>
          </a:xfrm>
          <a:prstGeom prst="pie">
            <a:avLst>
              <a:gd name="adj1" fmla="val 13506400"/>
              <a:gd name="adj2" fmla="val 16654945"/>
            </a:avLst>
          </a:prstGeom>
          <a:solidFill>
            <a:srgbClr val="0A2470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9" name="Partial Circle 38">
            <a:extLst>
              <a:ext uri="{FF2B5EF4-FFF2-40B4-BE49-F238E27FC236}">
                <a16:creationId xmlns:a16="http://schemas.microsoft.com/office/drawing/2014/main" id="{67E1E039-790C-4434-A447-90E649D552AD}"/>
              </a:ext>
            </a:extLst>
          </p:cNvPr>
          <p:cNvSpPr/>
          <p:nvPr/>
        </p:nvSpPr>
        <p:spPr>
          <a:xfrm rot="10800000">
            <a:off x="2215815" y="3201352"/>
            <a:ext cx="7943659" cy="7390448"/>
          </a:xfrm>
          <a:prstGeom prst="pie">
            <a:avLst>
              <a:gd name="adj1" fmla="val 16084244"/>
              <a:gd name="adj2" fmla="val 19039072"/>
            </a:avLst>
          </a:prstGeom>
          <a:solidFill>
            <a:srgbClr val="051751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4" name="Partial Circle 43">
            <a:extLst>
              <a:ext uri="{FF2B5EF4-FFF2-40B4-BE49-F238E27FC236}">
                <a16:creationId xmlns:a16="http://schemas.microsoft.com/office/drawing/2014/main" id="{C06826C9-B346-4DB6-B315-6CD6C3CB8ACD}"/>
              </a:ext>
            </a:extLst>
          </p:cNvPr>
          <p:cNvSpPr/>
          <p:nvPr/>
        </p:nvSpPr>
        <p:spPr>
          <a:xfrm rot="10800000">
            <a:off x="2081691" y="3162776"/>
            <a:ext cx="8177089" cy="7467600"/>
          </a:xfrm>
          <a:prstGeom prst="pie">
            <a:avLst>
              <a:gd name="adj1" fmla="val 18853146"/>
              <a:gd name="adj2" fmla="val 4862"/>
            </a:avLst>
          </a:prstGeom>
          <a:solidFill>
            <a:srgbClr val="00072C"/>
          </a:solidFill>
          <a:ln>
            <a:noFill/>
          </a:ln>
          <a:effectLst>
            <a:outerShdw blurRad="1028700" dist="101600" dir="5400000" sx="104000" sy="104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001171-2972-1917-FE08-CBFBECB2395A}"/>
              </a:ext>
            </a:extLst>
          </p:cNvPr>
          <p:cNvSpPr txBox="1"/>
          <p:nvPr/>
        </p:nvSpPr>
        <p:spPr>
          <a:xfrm>
            <a:off x="8631107" y="763617"/>
            <a:ext cx="2847254" cy="400110"/>
          </a:xfrm>
          <a:prstGeom prst="rect">
            <a:avLst/>
          </a:prstGeom>
          <a:noFill/>
        </p:spPr>
        <p:txBody>
          <a:bodyPr wrap="none" rtlCol="0" anchor="b" anchorCtr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UPCOMING SECTORS</a:t>
            </a:r>
          </a:p>
        </p:txBody>
      </p:sp>
      <p:sp>
        <p:nvSpPr>
          <p:cNvPr id="16" name="Freeform 13">
            <a:extLst>
              <a:ext uri="{FF2B5EF4-FFF2-40B4-BE49-F238E27FC236}">
                <a16:creationId xmlns:a16="http://schemas.microsoft.com/office/drawing/2014/main" id="{2BFF49A5-8274-A90D-7CDC-2AD5E965B8BD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9728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 2">
            <a:extLst>
              <a:ext uri="{FF2B5EF4-FFF2-40B4-BE49-F238E27FC236}">
                <a16:creationId xmlns:a16="http://schemas.microsoft.com/office/drawing/2014/main" id="{65875713-3F38-480C-B0A7-5A18C32492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9646B213-2FBC-7D48-B0CB-11EF1C1CA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0301" y="2404131"/>
            <a:ext cx="26717" cy="1320906"/>
          </a:xfrm>
          <a:custGeom>
            <a:avLst/>
            <a:gdLst>
              <a:gd name="connsiteX0" fmla="*/ 31694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1694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1694 w 64655"/>
              <a:gd name="connsiteY6" fmla="*/ 1214095 h 1355665"/>
              <a:gd name="connsiteX7" fmla="*/ 31694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1694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1694 w 64655"/>
              <a:gd name="connsiteY13" fmla="*/ 888615 h 1355665"/>
              <a:gd name="connsiteX14" fmla="*/ 31694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1694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1694 w 64655"/>
              <a:gd name="connsiteY20" fmla="*/ 561177 h 1355665"/>
              <a:gd name="connsiteX21" fmla="*/ 31694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1694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1694 w 64655"/>
              <a:gd name="connsiteY27" fmla="*/ 236228 h 1355665"/>
              <a:gd name="connsiteX28" fmla="*/ 31694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1694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1694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1694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1694" y="1355665"/>
                </a:cubicBezTo>
                <a:cubicBezTo>
                  <a:pt x="13945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3945" y="1214095"/>
                  <a:pt x="31694" y="1214095"/>
                </a:cubicBezTo>
                <a:close/>
                <a:moveTo>
                  <a:pt x="31694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1694" y="1113962"/>
                </a:cubicBezTo>
                <a:cubicBezTo>
                  <a:pt x="13945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3945" y="888615"/>
                  <a:pt x="31694" y="888615"/>
                </a:cubicBezTo>
                <a:close/>
                <a:moveTo>
                  <a:pt x="31694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1694" y="787769"/>
                </a:cubicBezTo>
                <a:cubicBezTo>
                  <a:pt x="13945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3945" y="561177"/>
                  <a:pt x="31694" y="561177"/>
                </a:cubicBezTo>
                <a:close/>
                <a:moveTo>
                  <a:pt x="31694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1694" y="462821"/>
                </a:cubicBezTo>
                <a:cubicBezTo>
                  <a:pt x="13945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3945" y="236228"/>
                  <a:pt x="31694" y="236228"/>
                </a:cubicBezTo>
                <a:close/>
                <a:moveTo>
                  <a:pt x="31694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1694" y="136116"/>
                </a:cubicBezTo>
                <a:cubicBezTo>
                  <a:pt x="13945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3945" y="0"/>
                  <a:pt x="31694" y="0"/>
                </a:cubicBezTo>
                <a:close/>
              </a:path>
            </a:pathLst>
          </a:custGeom>
          <a:solidFill>
            <a:srgbClr val="9E0142"/>
          </a:solidFill>
          <a:ln>
            <a:solidFill>
              <a:srgbClr val="9E0142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E3A3ABDA-2A48-5A40-8EE0-9C9F86CDF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3137" y="2404131"/>
            <a:ext cx="29389" cy="1320906"/>
          </a:xfrm>
          <a:custGeom>
            <a:avLst/>
            <a:gdLst>
              <a:gd name="connsiteX0" fmla="*/ 32962 w 64655"/>
              <a:gd name="connsiteY0" fmla="*/ 1214095 h 1355665"/>
              <a:gd name="connsiteX1" fmla="*/ 64655 w 64655"/>
              <a:gd name="connsiteY1" fmla="*/ 1245696 h 1355665"/>
              <a:gd name="connsiteX2" fmla="*/ 64655 w 64655"/>
              <a:gd name="connsiteY2" fmla="*/ 1322801 h 1355665"/>
              <a:gd name="connsiteX3" fmla="*/ 32962 w 64655"/>
              <a:gd name="connsiteY3" fmla="*/ 1355665 h 1355665"/>
              <a:gd name="connsiteX4" fmla="*/ 0 w 64655"/>
              <a:gd name="connsiteY4" fmla="*/ 1322801 h 1355665"/>
              <a:gd name="connsiteX5" fmla="*/ 0 w 64655"/>
              <a:gd name="connsiteY5" fmla="*/ 1245696 h 1355665"/>
              <a:gd name="connsiteX6" fmla="*/ 32962 w 64655"/>
              <a:gd name="connsiteY6" fmla="*/ 1214095 h 1355665"/>
              <a:gd name="connsiteX7" fmla="*/ 32962 w 64655"/>
              <a:gd name="connsiteY7" fmla="*/ 888615 h 1355665"/>
              <a:gd name="connsiteX8" fmla="*/ 64655 w 64655"/>
              <a:gd name="connsiteY8" fmla="*/ 919740 h 1355665"/>
              <a:gd name="connsiteX9" fmla="*/ 64655 w 64655"/>
              <a:gd name="connsiteY9" fmla="*/ 1081592 h 1355665"/>
              <a:gd name="connsiteX10" fmla="*/ 32962 w 64655"/>
              <a:gd name="connsiteY10" fmla="*/ 1113962 h 1355665"/>
              <a:gd name="connsiteX11" fmla="*/ 0 w 64655"/>
              <a:gd name="connsiteY11" fmla="*/ 1081592 h 1355665"/>
              <a:gd name="connsiteX12" fmla="*/ 0 w 64655"/>
              <a:gd name="connsiteY12" fmla="*/ 919740 h 1355665"/>
              <a:gd name="connsiteX13" fmla="*/ 32962 w 64655"/>
              <a:gd name="connsiteY13" fmla="*/ 888615 h 1355665"/>
              <a:gd name="connsiteX14" fmla="*/ 32962 w 64655"/>
              <a:gd name="connsiteY14" fmla="*/ 561177 h 1355665"/>
              <a:gd name="connsiteX15" fmla="*/ 64655 w 64655"/>
              <a:gd name="connsiteY15" fmla="*/ 593547 h 1355665"/>
              <a:gd name="connsiteX16" fmla="*/ 64655 w 64655"/>
              <a:gd name="connsiteY16" fmla="*/ 756644 h 1355665"/>
              <a:gd name="connsiteX17" fmla="*/ 32962 w 64655"/>
              <a:gd name="connsiteY17" fmla="*/ 787769 h 1355665"/>
              <a:gd name="connsiteX18" fmla="*/ 0 w 64655"/>
              <a:gd name="connsiteY18" fmla="*/ 756644 h 1355665"/>
              <a:gd name="connsiteX19" fmla="*/ 0 w 64655"/>
              <a:gd name="connsiteY19" fmla="*/ 593547 h 1355665"/>
              <a:gd name="connsiteX20" fmla="*/ 32962 w 64655"/>
              <a:gd name="connsiteY20" fmla="*/ 561177 h 1355665"/>
              <a:gd name="connsiteX21" fmla="*/ 32962 w 64655"/>
              <a:gd name="connsiteY21" fmla="*/ 236228 h 1355665"/>
              <a:gd name="connsiteX22" fmla="*/ 64655 w 64655"/>
              <a:gd name="connsiteY22" fmla="*/ 267354 h 1355665"/>
              <a:gd name="connsiteX23" fmla="*/ 64655 w 64655"/>
              <a:gd name="connsiteY23" fmla="*/ 430450 h 1355665"/>
              <a:gd name="connsiteX24" fmla="*/ 32962 w 64655"/>
              <a:gd name="connsiteY24" fmla="*/ 462821 h 1355665"/>
              <a:gd name="connsiteX25" fmla="*/ 0 w 64655"/>
              <a:gd name="connsiteY25" fmla="*/ 430450 h 1355665"/>
              <a:gd name="connsiteX26" fmla="*/ 0 w 64655"/>
              <a:gd name="connsiteY26" fmla="*/ 267354 h 1355665"/>
              <a:gd name="connsiteX27" fmla="*/ 32962 w 64655"/>
              <a:gd name="connsiteY27" fmla="*/ 236228 h 1355665"/>
              <a:gd name="connsiteX28" fmla="*/ 32962 w 64655"/>
              <a:gd name="connsiteY28" fmla="*/ 0 h 1355665"/>
              <a:gd name="connsiteX29" fmla="*/ 64655 w 64655"/>
              <a:gd name="connsiteY29" fmla="*/ 30657 h 1355665"/>
              <a:gd name="connsiteX30" fmla="*/ 64655 w 64655"/>
              <a:gd name="connsiteY30" fmla="*/ 105459 h 1355665"/>
              <a:gd name="connsiteX31" fmla="*/ 32962 w 64655"/>
              <a:gd name="connsiteY31" fmla="*/ 136116 h 1355665"/>
              <a:gd name="connsiteX32" fmla="*/ 0 w 64655"/>
              <a:gd name="connsiteY32" fmla="*/ 105459 h 1355665"/>
              <a:gd name="connsiteX33" fmla="*/ 0 w 64655"/>
              <a:gd name="connsiteY33" fmla="*/ 30657 h 1355665"/>
              <a:gd name="connsiteX34" fmla="*/ 32962 w 64655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55665">
                <a:moveTo>
                  <a:pt x="32962" y="1214095"/>
                </a:moveTo>
                <a:cubicBezTo>
                  <a:pt x="49442" y="1214095"/>
                  <a:pt x="64655" y="1227999"/>
                  <a:pt x="64655" y="1245696"/>
                </a:cubicBezTo>
                <a:lnTo>
                  <a:pt x="64655" y="1322801"/>
                </a:lnTo>
                <a:cubicBezTo>
                  <a:pt x="64655" y="1340497"/>
                  <a:pt x="49442" y="1355665"/>
                  <a:pt x="32962" y="1355665"/>
                </a:cubicBezTo>
                <a:cubicBezTo>
                  <a:pt x="15213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3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49442" y="888615"/>
                  <a:pt x="64655" y="902310"/>
                  <a:pt x="64655" y="919740"/>
                </a:cubicBezTo>
                <a:lnTo>
                  <a:pt x="64655" y="1081592"/>
                </a:lnTo>
                <a:cubicBezTo>
                  <a:pt x="64655" y="1099022"/>
                  <a:pt x="49442" y="1113962"/>
                  <a:pt x="32962" y="1113962"/>
                </a:cubicBezTo>
                <a:cubicBezTo>
                  <a:pt x="15213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3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49442" y="561177"/>
                  <a:pt x="64655" y="576117"/>
                  <a:pt x="64655" y="593547"/>
                </a:cubicBezTo>
                <a:lnTo>
                  <a:pt x="64655" y="756644"/>
                </a:lnTo>
                <a:cubicBezTo>
                  <a:pt x="64655" y="774074"/>
                  <a:pt x="49442" y="787769"/>
                  <a:pt x="32962" y="787769"/>
                </a:cubicBezTo>
                <a:cubicBezTo>
                  <a:pt x="15213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3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49442" y="236228"/>
                  <a:pt x="64655" y="249923"/>
                  <a:pt x="64655" y="267354"/>
                </a:cubicBezTo>
                <a:lnTo>
                  <a:pt x="64655" y="430450"/>
                </a:lnTo>
                <a:cubicBezTo>
                  <a:pt x="64655" y="447880"/>
                  <a:pt x="49442" y="462821"/>
                  <a:pt x="32962" y="462821"/>
                </a:cubicBezTo>
                <a:cubicBezTo>
                  <a:pt x="15213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3" y="236228"/>
                  <a:pt x="32962" y="236228"/>
                </a:cubicBezTo>
                <a:close/>
                <a:moveTo>
                  <a:pt x="32962" y="0"/>
                </a:moveTo>
                <a:cubicBezTo>
                  <a:pt x="49442" y="0"/>
                  <a:pt x="64655" y="13489"/>
                  <a:pt x="64655" y="30657"/>
                </a:cubicBezTo>
                <a:lnTo>
                  <a:pt x="64655" y="105459"/>
                </a:lnTo>
                <a:cubicBezTo>
                  <a:pt x="64655" y="122627"/>
                  <a:pt x="49442" y="136116"/>
                  <a:pt x="32962" y="136116"/>
                </a:cubicBezTo>
                <a:cubicBezTo>
                  <a:pt x="15213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3" y="0"/>
                  <a:pt x="32962" y="0"/>
                </a:cubicBezTo>
                <a:close/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17B94009-E54E-184A-A8B1-D95EFE95A0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883" y="2404131"/>
            <a:ext cx="29389" cy="1320906"/>
          </a:xfrm>
          <a:custGeom>
            <a:avLst/>
            <a:gdLst>
              <a:gd name="connsiteX0" fmla="*/ 32962 w 64656"/>
              <a:gd name="connsiteY0" fmla="*/ 1214095 h 1355665"/>
              <a:gd name="connsiteX1" fmla="*/ 64656 w 64656"/>
              <a:gd name="connsiteY1" fmla="*/ 1245696 h 1355665"/>
              <a:gd name="connsiteX2" fmla="*/ 64656 w 64656"/>
              <a:gd name="connsiteY2" fmla="*/ 1322801 h 1355665"/>
              <a:gd name="connsiteX3" fmla="*/ 32962 w 64656"/>
              <a:gd name="connsiteY3" fmla="*/ 1355665 h 1355665"/>
              <a:gd name="connsiteX4" fmla="*/ 0 w 64656"/>
              <a:gd name="connsiteY4" fmla="*/ 1322801 h 1355665"/>
              <a:gd name="connsiteX5" fmla="*/ 0 w 64656"/>
              <a:gd name="connsiteY5" fmla="*/ 1245696 h 1355665"/>
              <a:gd name="connsiteX6" fmla="*/ 32962 w 64656"/>
              <a:gd name="connsiteY6" fmla="*/ 1214095 h 1355665"/>
              <a:gd name="connsiteX7" fmla="*/ 32962 w 64656"/>
              <a:gd name="connsiteY7" fmla="*/ 888615 h 1355665"/>
              <a:gd name="connsiteX8" fmla="*/ 64656 w 64656"/>
              <a:gd name="connsiteY8" fmla="*/ 919740 h 1355665"/>
              <a:gd name="connsiteX9" fmla="*/ 64656 w 64656"/>
              <a:gd name="connsiteY9" fmla="*/ 1081592 h 1355665"/>
              <a:gd name="connsiteX10" fmla="*/ 32962 w 64656"/>
              <a:gd name="connsiteY10" fmla="*/ 1113962 h 1355665"/>
              <a:gd name="connsiteX11" fmla="*/ 0 w 64656"/>
              <a:gd name="connsiteY11" fmla="*/ 1081592 h 1355665"/>
              <a:gd name="connsiteX12" fmla="*/ 0 w 64656"/>
              <a:gd name="connsiteY12" fmla="*/ 919740 h 1355665"/>
              <a:gd name="connsiteX13" fmla="*/ 32962 w 64656"/>
              <a:gd name="connsiteY13" fmla="*/ 888615 h 1355665"/>
              <a:gd name="connsiteX14" fmla="*/ 32962 w 64656"/>
              <a:gd name="connsiteY14" fmla="*/ 561177 h 1355665"/>
              <a:gd name="connsiteX15" fmla="*/ 64656 w 64656"/>
              <a:gd name="connsiteY15" fmla="*/ 593547 h 1355665"/>
              <a:gd name="connsiteX16" fmla="*/ 64656 w 64656"/>
              <a:gd name="connsiteY16" fmla="*/ 756644 h 1355665"/>
              <a:gd name="connsiteX17" fmla="*/ 32962 w 64656"/>
              <a:gd name="connsiteY17" fmla="*/ 787769 h 1355665"/>
              <a:gd name="connsiteX18" fmla="*/ 0 w 64656"/>
              <a:gd name="connsiteY18" fmla="*/ 756644 h 1355665"/>
              <a:gd name="connsiteX19" fmla="*/ 0 w 64656"/>
              <a:gd name="connsiteY19" fmla="*/ 593547 h 1355665"/>
              <a:gd name="connsiteX20" fmla="*/ 32962 w 64656"/>
              <a:gd name="connsiteY20" fmla="*/ 561177 h 1355665"/>
              <a:gd name="connsiteX21" fmla="*/ 32962 w 64656"/>
              <a:gd name="connsiteY21" fmla="*/ 236228 h 1355665"/>
              <a:gd name="connsiteX22" fmla="*/ 64656 w 64656"/>
              <a:gd name="connsiteY22" fmla="*/ 267354 h 1355665"/>
              <a:gd name="connsiteX23" fmla="*/ 64656 w 64656"/>
              <a:gd name="connsiteY23" fmla="*/ 430450 h 1355665"/>
              <a:gd name="connsiteX24" fmla="*/ 32962 w 64656"/>
              <a:gd name="connsiteY24" fmla="*/ 462821 h 1355665"/>
              <a:gd name="connsiteX25" fmla="*/ 0 w 64656"/>
              <a:gd name="connsiteY25" fmla="*/ 430450 h 1355665"/>
              <a:gd name="connsiteX26" fmla="*/ 0 w 64656"/>
              <a:gd name="connsiteY26" fmla="*/ 267354 h 1355665"/>
              <a:gd name="connsiteX27" fmla="*/ 32962 w 64656"/>
              <a:gd name="connsiteY27" fmla="*/ 236228 h 1355665"/>
              <a:gd name="connsiteX28" fmla="*/ 32962 w 64656"/>
              <a:gd name="connsiteY28" fmla="*/ 0 h 1355665"/>
              <a:gd name="connsiteX29" fmla="*/ 64656 w 64656"/>
              <a:gd name="connsiteY29" fmla="*/ 30657 h 1355665"/>
              <a:gd name="connsiteX30" fmla="*/ 64656 w 64656"/>
              <a:gd name="connsiteY30" fmla="*/ 105459 h 1355665"/>
              <a:gd name="connsiteX31" fmla="*/ 32962 w 64656"/>
              <a:gd name="connsiteY31" fmla="*/ 136116 h 1355665"/>
              <a:gd name="connsiteX32" fmla="*/ 0 w 64656"/>
              <a:gd name="connsiteY32" fmla="*/ 105459 h 1355665"/>
              <a:gd name="connsiteX33" fmla="*/ 0 w 64656"/>
              <a:gd name="connsiteY33" fmla="*/ 30657 h 1355665"/>
              <a:gd name="connsiteX34" fmla="*/ 32962 w 64656"/>
              <a:gd name="connsiteY34" fmla="*/ 0 h 1355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6" h="1355665">
                <a:moveTo>
                  <a:pt x="32962" y="1214095"/>
                </a:moveTo>
                <a:cubicBezTo>
                  <a:pt x="50710" y="1214095"/>
                  <a:pt x="64656" y="1227999"/>
                  <a:pt x="64656" y="1245696"/>
                </a:cubicBezTo>
                <a:lnTo>
                  <a:pt x="64656" y="1322801"/>
                </a:lnTo>
                <a:cubicBezTo>
                  <a:pt x="64656" y="1340497"/>
                  <a:pt x="50710" y="1355665"/>
                  <a:pt x="32962" y="1355665"/>
                </a:cubicBezTo>
                <a:cubicBezTo>
                  <a:pt x="15212" y="1355665"/>
                  <a:pt x="0" y="1340497"/>
                  <a:pt x="0" y="1322801"/>
                </a:cubicBezTo>
                <a:lnTo>
                  <a:pt x="0" y="1245696"/>
                </a:lnTo>
                <a:cubicBezTo>
                  <a:pt x="0" y="1227999"/>
                  <a:pt x="15212" y="1214095"/>
                  <a:pt x="32962" y="1214095"/>
                </a:cubicBezTo>
                <a:close/>
                <a:moveTo>
                  <a:pt x="32962" y="888615"/>
                </a:moveTo>
                <a:cubicBezTo>
                  <a:pt x="50710" y="888615"/>
                  <a:pt x="64656" y="902310"/>
                  <a:pt x="64656" y="919740"/>
                </a:cubicBezTo>
                <a:lnTo>
                  <a:pt x="64656" y="1081592"/>
                </a:lnTo>
                <a:cubicBezTo>
                  <a:pt x="64656" y="1099022"/>
                  <a:pt x="50710" y="1113962"/>
                  <a:pt x="32962" y="1113962"/>
                </a:cubicBezTo>
                <a:cubicBezTo>
                  <a:pt x="15212" y="1113962"/>
                  <a:pt x="0" y="1099022"/>
                  <a:pt x="0" y="1081592"/>
                </a:cubicBezTo>
                <a:lnTo>
                  <a:pt x="0" y="919740"/>
                </a:lnTo>
                <a:cubicBezTo>
                  <a:pt x="0" y="902310"/>
                  <a:pt x="15212" y="888615"/>
                  <a:pt x="32962" y="888615"/>
                </a:cubicBezTo>
                <a:close/>
                <a:moveTo>
                  <a:pt x="32962" y="561177"/>
                </a:moveTo>
                <a:cubicBezTo>
                  <a:pt x="50710" y="561177"/>
                  <a:pt x="64656" y="576117"/>
                  <a:pt x="64656" y="593547"/>
                </a:cubicBezTo>
                <a:lnTo>
                  <a:pt x="64656" y="756644"/>
                </a:lnTo>
                <a:cubicBezTo>
                  <a:pt x="64656" y="774074"/>
                  <a:pt x="50710" y="787769"/>
                  <a:pt x="32962" y="787769"/>
                </a:cubicBezTo>
                <a:cubicBezTo>
                  <a:pt x="15212" y="787769"/>
                  <a:pt x="0" y="774074"/>
                  <a:pt x="0" y="756644"/>
                </a:cubicBezTo>
                <a:lnTo>
                  <a:pt x="0" y="593547"/>
                </a:lnTo>
                <a:cubicBezTo>
                  <a:pt x="0" y="576117"/>
                  <a:pt x="15212" y="561177"/>
                  <a:pt x="32962" y="561177"/>
                </a:cubicBezTo>
                <a:close/>
                <a:moveTo>
                  <a:pt x="32962" y="236228"/>
                </a:moveTo>
                <a:cubicBezTo>
                  <a:pt x="50710" y="236228"/>
                  <a:pt x="64656" y="249923"/>
                  <a:pt x="64656" y="267354"/>
                </a:cubicBezTo>
                <a:lnTo>
                  <a:pt x="64656" y="430450"/>
                </a:lnTo>
                <a:cubicBezTo>
                  <a:pt x="64656" y="447880"/>
                  <a:pt x="50710" y="462821"/>
                  <a:pt x="32962" y="462821"/>
                </a:cubicBezTo>
                <a:cubicBezTo>
                  <a:pt x="15212" y="462821"/>
                  <a:pt x="0" y="447880"/>
                  <a:pt x="0" y="430450"/>
                </a:cubicBezTo>
                <a:lnTo>
                  <a:pt x="0" y="267354"/>
                </a:lnTo>
                <a:cubicBezTo>
                  <a:pt x="0" y="249923"/>
                  <a:pt x="15212" y="236228"/>
                  <a:pt x="32962" y="236228"/>
                </a:cubicBezTo>
                <a:close/>
                <a:moveTo>
                  <a:pt x="32962" y="0"/>
                </a:moveTo>
                <a:cubicBezTo>
                  <a:pt x="50710" y="0"/>
                  <a:pt x="64656" y="13489"/>
                  <a:pt x="64656" y="30657"/>
                </a:cubicBezTo>
                <a:lnTo>
                  <a:pt x="64656" y="105459"/>
                </a:lnTo>
                <a:cubicBezTo>
                  <a:pt x="64656" y="122627"/>
                  <a:pt x="50710" y="136116"/>
                  <a:pt x="32962" y="136116"/>
                </a:cubicBezTo>
                <a:cubicBezTo>
                  <a:pt x="15212" y="136116"/>
                  <a:pt x="0" y="122627"/>
                  <a:pt x="0" y="105459"/>
                </a:cubicBezTo>
                <a:lnTo>
                  <a:pt x="0" y="30657"/>
                </a:lnTo>
                <a:cubicBezTo>
                  <a:pt x="0" y="13489"/>
                  <a:pt x="15212" y="0"/>
                  <a:pt x="32962" y="0"/>
                </a:cubicBezTo>
                <a:close/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44" name="Freeform 29">
            <a:extLst>
              <a:ext uri="{FF2B5EF4-FFF2-40B4-BE49-F238E27FC236}">
                <a16:creationId xmlns:a16="http://schemas.microsoft.com/office/drawing/2014/main" id="{682C6A44-3684-4E29-A276-A3E55D724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4710" y="2407543"/>
            <a:ext cx="29400" cy="1326260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61EED83-1FAE-644B-AEBE-6C08688E4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2288" y="3895542"/>
            <a:ext cx="29389" cy="1205691"/>
          </a:xfrm>
          <a:custGeom>
            <a:avLst/>
            <a:gdLst>
              <a:gd name="connsiteX0" fmla="*/ 32962 w 64655"/>
              <a:gd name="connsiteY0" fmla="*/ 1219583 h 1361164"/>
              <a:gd name="connsiteX1" fmla="*/ 64655 w 64655"/>
              <a:gd name="connsiteY1" fmla="*/ 1252159 h 1361164"/>
              <a:gd name="connsiteX2" fmla="*/ 64655 w 64655"/>
              <a:gd name="connsiteY2" fmla="*/ 1328588 h 1361164"/>
              <a:gd name="connsiteX3" fmla="*/ 32962 w 64655"/>
              <a:gd name="connsiteY3" fmla="*/ 1361164 h 1361164"/>
              <a:gd name="connsiteX4" fmla="*/ 0 w 64655"/>
              <a:gd name="connsiteY4" fmla="*/ 1328588 h 1361164"/>
              <a:gd name="connsiteX5" fmla="*/ 0 w 64655"/>
              <a:gd name="connsiteY5" fmla="*/ 1252159 h 1361164"/>
              <a:gd name="connsiteX6" fmla="*/ 32962 w 64655"/>
              <a:gd name="connsiteY6" fmla="*/ 1219583 h 1361164"/>
              <a:gd name="connsiteX7" fmla="*/ 32962 w 64655"/>
              <a:gd name="connsiteY7" fmla="*/ 894102 h 1361164"/>
              <a:gd name="connsiteX8" fmla="*/ 64655 w 64655"/>
              <a:gd name="connsiteY8" fmla="*/ 925227 h 1361164"/>
              <a:gd name="connsiteX9" fmla="*/ 64655 w 64655"/>
              <a:gd name="connsiteY9" fmla="*/ 1088324 h 1361164"/>
              <a:gd name="connsiteX10" fmla="*/ 32962 w 64655"/>
              <a:gd name="connsiteY10" fmla="*/ 1119449 h 1361164"/>
              <a:gd name="connsiteX11" fmla="*/ 0 w 64655"/>
              <a:gd name="connsiteY11" fmla="*/ 1088324 h 1361164"/>
              <a:gd name="connsiteX12" fmla="*/ 0 w 64655"/>
              <a:gd name="connsiteY12" fmla="*/ 925227 h 1361164"/>
              <a:gd name="connsiteX13" fmla="*/ 32962 w 64655"/>
              <a:gd name="connsiteY13" fmla="*/ 894102 h 1361164"/>
              <a:gd name="connsiteX14" fmla="*/ 32962 w 64655"/>
              <a:gd name="connsiteY14" fmla="*/ 566663 h 1361164"/>
              <a:gd name="connsiteX15" fmla="*/ 64655 w 64655"/>
              <a:gd name="connsiteY15" fmla="*/ 599034 h 1361164"/>
              <a:gd name="connsiteX16" fmla="*/ 64655 w 64655"/>
              <a:gd name="connsiteY16" fmla="*/ 762130 h 1361164"/>
              <a:gd name="connsiteX17" fmla="*/ 32962 w 64655"/>
              <a:gd name="connsiteY17" fmla="*/ 794501 h 1361164"/>
              <a:gd name="connsiteX18" fmla="*/ 0 w 64655"/>
              <a:gd name="connsiteY18" fmla="*/ 762130 h 1361164"/>
              <a:gd name="connsiteX19" fmla="*/ 0 w 64655"/>
              <a:gd name="connsiteY19" fmla="*/ 599034 h 1361164"/>
              <a:gd name="connsiteX20" fmla="*/ 32962 w 64655"/>
              <a:gd name="connsiteY20" fmla="*/ 566663 h 1361164"/>
              <a:gd name="connsiteX21" fmla="*/ 32962 w 64655"/>
              <a:gd name="connsiteY21" fmla="*/ 241715 h 1361164"/>
              <a:gd name="connsiteX22" fmla="*/ 64655 w 64655"/>
              <a:gd name="connsiteY22" fmla="*/ 272840 h 1361164"/>
              <a:gd name="connsiteX23" fmla="*/ 64655 w 64655"/>
              <a:gd name="connsiteY23" fmla="*/ 435937 h 1361164"/>
              <a:gd name="connsiteX24" fmla="*/ 32962 w 64655"/>
              <a:gd name="connsiteY24" fmla="*/ 467062 h 1361164"/>
              <a:gd name="connsiteX25" fmla="*/ 0 w 64655"/>
              <a:gd name="connsiteY25" fmla="*/ 435937 h 1361164"/>
              <a:gd name="connsiteX26" fmla="*/ 0 w 64655"/>
              <a:gd name="connsiteY26" fmla="*/ 272840 h 1361164"/>
              <a:gd name="connsiteX27" fmla="*/ 32962 w 64655"/>
              <a:gd name="connsiteY27" fmla="*/ 241715 h 1361164"/>
              <a:gd name="connsiteX28" fmla="*/ 32962 w 64655"/>
              <a:gd name="connsiteY28" fmla="*/ 0 h 1361164"/>
              <a:gd name="connsiteX29" fmla="*/ 64655 w 64655"/>
              <a:gd name="connsiteY29" fmla="*/ 32864 h 1361164"/>
              <a:gd name="connsiteX30" fmla="*/ 64655 w 64655"/>
              <a:gd name="connsiteY30" fmla="*/ 109970 h 1361164"/>
              <a:gd name="connsiteX31" fmla="*/ 32962 w 64655"/>
              <a:gd name="connsiteY31" fmla="*/ 141570 h 1361164"/>
              <a:gd name="connsiteX32" fmla="*/ 0 w 64655"/>
              <a:gd name="connsiteY32" fmla="*/ 109970 h 1361164"/>
              <a:gd name="connsiteX33" fmla="*/ 0 w 64655"/>
              <a:gd name="connsiteY33" fmla="*/ 32864 h 1361164"/>
              <a:gd name="connsiteX34" fmla="*/ 32962 w 64655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55" h="1361164">
                <a:moveTo>
                  <a:pt x="32962" y="1219583"/>
                </a:moveTo>
                <a:cubicBezTo>
                  <a:pt x="50710" y="1219583"/>
                  <a:pt x="64655" y="1234618"/>
                  <a:pt x="64655" y="1252159"/>
                </a:cubicBezTo>
                <a:lnTo>
                  <a:pt x="64655" y="1328588"/>
                </a:lnTo>
                <a:cubicBezTo>
                  <a:pt x="64655" y="1347382"/>
                  <a:pt x="50710" y="1361164"/>
                  <a:pt x="32962" y="1361164"/>
                </a:cubicBezTo>
                <a:cubicBezTo>
                  <a:pt x="15213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5213" y="1219583"/>
                  <a:pt x="32962" y="1219583"/>
                </a:cubicBezTo>
                <a:close/>
                <a:moveTo>
                  <a:pt x="32962" y="894102"/>
                </a:moveTo>
                <a:cubicBezTo>
                  <a:pt x="50710" y="894102"/>
                  <a:pt x="64655" y="907797"/>
                  <a:pt x="64655" y="925227"/>
                </a:cubicBezTo>
                <a:lnTo>
                  <a:pt x="64655" y="1088324"/>
                </a:lnTo>
                <a:cubicBezTo>
                  <a:pt x="64655" y="1105754"/>
                  <a:pt x="50710" y="1119449"/>
                  <a:pt x="32962" y="1119449"/>
                </a:cubicBezTo>
                <a:cubicBezTo>
                  <a:pt x="15213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5213" y="894102"/>
                  <a:pt x="32962" y="894102"/>
                </a:cubicBezTo>
                <a:close/>
                <a:moveTo>
                  <a:pt x="32962" y="566663"/>
                </a:moveTo>
                <a:cubicBezTo>
                  <a:pt x="50710" y="566663"/>
                  <a:pt x="64655" y="581603"/>
                  <a:pt x="64655" y="599034"/>
                </a:cubicBezTo>
                <a:lnTo>
                  <a:pt x="64655" y="762130"/>
                </a:lnTo>
                <a:cubicBezTo>
                  <a:pt x="64655" y="779560"/>
                  <a:pt x="50710" y="794501"/>
                  <a:pt x="32962" y="794501"/>
                </a:cubicBezTo>
                <a:cubicBezTo>
                  <a:pt x="15213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5213" y="566663"/>
                  <a:pt x="32962" y="566663"/>
                </a:cubicBezTo>
                <a:close/>
                <a:moveTo>
                  <a:pt x="32962" y="241715"/>
                </a:moveTo>
                <a:cubicBezTo>
                  <a:pt x="50710" y="241715"/>
                  <a:pt x="64655" y="255410"/>
                  <a:pt x="64655" y="272840"/>
                </a:cubicBezTo>
                <a:lnTo>
                  <a:pt x="64655" y="435937"/>
                </a:lnTo>
                <a:cubicBezTo>
                  <a:pt x="64655" y="453367"/>
                  <a:pt x="50710" y="467062"/>
                  <a:pt x="32962" y="467062"/>
                </a:cubicBezTo>
                <a:cubicBezTo>
                  <a:pt x="15213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5213" y="241715"/>
                  <a:pt x="32962" y="241715"/>
                </a:cubicBezTo>
                <a:close/>
                <a:moveTo>
                  <a:pt x="32962" y="0"/>
                </a:moveTo>
                <a:cubicBezTo>
                  <a:pt x="50710" y="0"/>
                  <a:pt x="64655" y="15168"/>
                  <a:pt x="64655" y="32864"/>
                </a:cubicBezTo>
                <a:lnTo>
                  <a:pt x="64655" y="109970"/>
                </a:lnTo>
                <a:cubicBezTo>
                  <a:pt x="64655" y="127666"/>
                  <a:pt x="50710" y="141570"/>
                  <a:pt x="32962" y="141570"/>
                </a:cubicBezTo>
                <a:cubicBezTo>
                  <a:pt x="15213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5213" y="0"/>
                  <a:pt x="32962" y="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D53E4F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D2E0CADA-4A1A-BB48-BABB-C0E7CE0D9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6437" y="3895542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sp>
        <p:nvSpPr>
          <p:cNvPr id="36" name="Freeform 29">
            <a:extLst>
              <a:ext uri="{FF2B5EF4-FFF2-40B4-BE49-F238E27FC236}">
                <a16:creationId xmlns:a16="http://schemas.microsoft.com/office/drawing/2014/main" id="{B7E538A5-2AC9-47C9-A05F-E89C7C1D9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0798" y="3900536"/>
            <a:ext cx="29400" cy="1205691"/>
          </a:xfrm>
          <a:custGeom>
            <a:avLst/>
            <a:gdLst>
              <a:gd name="connsiteX0" fmla="*/ 32340 w 64679"/>
              <a:gd name="connsiteY0" fmla="*/ 1219583 h 1361164"/>
              <a:gd name="connsiteX1" fmla="*/ 64679 w 64679"/>
              <a:gd name="connsiteY1" fmla="*/ 1252159 h 1361164"/>
              <a:gd name="connsiteX2" fmla="*/ 64679 w 64679"/>
              <a:gd name="connsiteY2" fmla="*/ 1328588 h 1361164"/>
              <a:gd name="connsiteX3" fmla="*/ 32340 w 64679"/>
              <a:gd name="connsiteY3" fmla="*/ 1361164 h 1361164"/>
              <a:gd name="connsiteX4" fmla="*/ 0 w 64679"/>
              <a:gd name="connsiteY4" fmla="*/ 1328588 h 1361164"/>
              <a:gd name="connsiteX5" fmla="*/ 0 w 64679"/>
              <a:gd name="connsiteY5" fmla="*/ 1252159 h 1361164"/>
              <a:gd name="connsiteX6" fmla="*/ 32340 w 64679"/>
              <a:gd name="connsiteY6" fmla="*/ 1219583 h 1361164"/>
              <a:gd name="connsiteX7" fmla="*/ 32340 w 64679"/>
              <a:gd name="connsiteY7" fmla="*/ 894102 h 1361164"/>
              <a:gd name="connsiteX8" fmla="*/ 64679 w 64679"/>
              <a:gd name="connsiteY8" fmla="*/ 925227 h 1361164"/>
              <a:gd name="connsiteX9" fmla="*/ 64679 w 64679"/>
              <a:gd name="connsiteY9" fmla="*/ 1088324 h 1361164"/>
              <a:gd name="connsiteX10" fmla="*/ 32340 w 64679"/>
              <a:gd name="connsiteY10" fmla="*/ 1119449 h 1361164"/>
              <a:gd name="connsiteX11" fmla="*/ 0 w 64679"/>
              <a:gd name="connsiteY11" fmla="*/ 1088324 h 1361164"/>
              <a:gd name="connsiteX12" fmla="*/ 0 w 64679"/>
              <a:gd name="connsiteY12" fmla="*/ 925227 h 1361164"/>
              <a:gd name="connsiteX13" fmla="*/ 32340 w 64679"/>
              <a:gd name="connsiteY13" fmla="*/ 894102 h 1361164"/>
              <a:gd name="connsiteX14" fmla="*/ 32340 w 64679"/>
              <a:gd name="connsiteY14" fmla="*/ 566663 h 1361164"/>
              <a:gd name="connsiteX15" fmla="*/ 64679 w 64679"/>
              <a:gd name="connsiteY15" fmla="*/ 599034 h 1361164"/>
              <a:gd name="connsiteX16" fmla="*/ 64679 w 64679"/>
              <a:gd name="connsiteY16" fmla="*/ 762130 h 1361164"/>
              <a:gd name="connsiteX17" fmla="*/ 32340 w 64679"/>
              <a:gd name="connsiteY17" fmla="*/ 794501 h 1361164"/>
              <a:gd name="connsiteX18" fmla="*/ 0 w 64679"/>
              <a:gd name="connsiteY18" fmla="*/ 762130 h 1361164"/>
              <a:gd name="connsiteX19" fmla="*/ 0 w 64679"/>
              <a:gd name="connsiteY19" fmla="*/ 599034 h 1361164"/>
              <a:gd name="connsiteX20" fmla="*/ 32340 w 64679"/>
              <a:gd name="connsiteY20" fmla="*/ 566663 h 1361164"/>
              <a:gd name="connsiteX21" fmla="*/ 32340 w 64679"/>
              <a:gd name="connsiteY21" fmla="*/ 241715 h 1361164"/>
              <a:gd name="connsiteX22" fmla="*/ 64679 w 64679"/>
              <a:gd name="connsiteY22" fmla="*/ 272840 h 1361164"/>
              <a:gd name="connsiteX23" fmla="*/ 64679 w 64679"/>
              <a:gd name="connsiteY23" fmla="*/ 435937 h 1361164"/>
              <a:gd name="connsiteX24" fmla="*/ 32340 w 64679"/>
              <a:gd name="connsiteY24" fmla="*/ 467062 h 1361164"/>
              <a:gd name="connsiteX25" fmla="*/ 0 w 64679"/>
              <a:gd name="connsiteY25" fmla="*/ 435937 h 1361164"/>
              <a:gd name="connsiteX26" fmla="*/ 0 w 64679"/>
              <a:gd name="connsiteY26" fmla="*/ 272840 h 1361164"/>
              <a:gd name="connsiteX27" fmla="*/ 32340 w 64679"/>
              <a:gd name="connsiteY27" fmla="*/ 241715 h 1361164"/>
              <a:gd name="connsiteX28" fmla="*/ 32340 w 64679"/>
              <a:gd name="connsiteY28" fmla="*/ 0 h 1361164"/>
              <a:gd name="connsiteX29" fmla="*/ 64679 w 64679"/>
              <a:gd name="connsiteY29" fmla="*/ 32864 h 1361164"/>
              <a:gd name="connsiteX30" fmla="*/ 64679 w 64679"/>
              <a:gd name="connsiteY30" fmla="*/ 109970 h 1361164"/>
              <a:gd name="connsiteX31" fmla="*/ 32340 w 64679"/>
              <a:gd name="connsiteY31" fmla="*/ 141570 h 1361164"/>
              <a:gd name="connsiteX32" fmla="*/ 0 w 64679"/>
              <a:gd name="connsiteY32" fmla="*/ 109970 h 1361164"/>
              <a:gd name="connsiteX33" fmla="*/ 0 w 64679"/>
              <a:gd name="connsiteY33" fmla="*/ 32864 h 1361164"/>
              <a:gd name="connsiteX34" fmla="*/ 32340 w 64679"/>
              <a:gd name="connsiteY34" fmla="*/ 0 h 136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64679" h="1361164">
                <a:moveTo>
                  <a:pt x="32340" y="1219583"/>
                </a:moveTo>
                <a:cubicBezTo>
                  <a:pt x="49753" y="1219583"/>
                  <a:pt x="64679" y="1234618"/>
                  <a:pt x="64679" y="1252159"/>
                </a:cubicBezTo>
                <a:lnTo>
                  <a:pt x="64679" y="1328588"/>
                </a:lnTo>
                <a:cubicBezTo>
                  <a:pt x="64679" y="1347382"/>
                  <a:pt x="49753" y="1361164"/>
                  <a:pt x="32340" y="1361164"/>
                </a:cubicBezTo>
                <a:cubicBezTo>
                  <a:pt x="14926" y="1361164"/>
                  <a:pt x="0" y="1347382"/>
                  <a:pt x="0" y="1328588"/>
                </a:cubicBezTo>
                <a:lnTo>
                  <a:pt x="0" y="1252159"/>
                </a:lnTo>
                <a:cubicBezTo>
                  <a:pt x="0" y="1234618"/>
                  <a:pt x="14926" y="1219583"/>
                  <a:pt x="32340" y="1219583"/>
                </a:cubicBezTo>
                <a:close/>
                <a:moveTo>
                  <a:pt x="32340" y="894102"/>
                </a:moveTo>
                <a:cubicBezTo>
                  <a:pt x="49753" y="894102"/>
                  <a:pt x="64679" y="907797"/>
                  <a:pt x="64679" y="925227"/>
                </a:cubicBezTo>
                <a:lnTo>
                  <a:pt x="64679" y="1088324"/>
                </a:lnTo>
                <a:cubicBezTo>
                  <a:pt x="64679" y="1105754"/>
                  <a:pt x="49753" y="1119449"/>
                  <a:pt x="32340" y="1119449"/>
                </a:cubicBezTo>
                <a:cubicBezTo>
                  <a:pt x="14926" y="1119449"/>
                  <a:pt x="0" y="1105754"/>
                  <a:pt x="0" y="1088324"/>
                </a:cubicBezTo>
                <a:lnTo>
                  <a:pt x="0" y="925227"/>
                </a:lnTo>
                <a:cubicBezTo>
                  <a:pt x="0" y="907797"/>
                  <a:pt x="14926" y="894102"/>
                  <a:pt x="32340" y="894102"/>
                </a:cubicBezTo>
                <a:close/>
                <a:moveTo>
                  <a:pt x="32340" y="566663"/>
                </a:moveTo>
                <a:cubicBezTo>
                  <a:pt x="49753" y="566663"/>
                  <a:pt x="64679" y="581603"/>
                  <a:pt x="64679" y="599034"/>
                </a:cubicBezTo>
                <a:lnTo>
                  <a:pt x="64679" y="762130"/>
                </a:lnTo>
                <a:cubicBezTo>
                  <a:pt x="64679" y="779560"/>
                  <a:pt x="49753" y="794501"/>
                  <a:pt x="32340" y="794501"/>
                </a:cubicBezTo>
                <a:cubicBezTo>
                  <a:pt x="14926" y="794501"/>
                  <a:pt x="0" y="779560"/>
                  <a:pt x="0" y="762130"/>
                </a:cubicBezTo>
                <a:lnTo>
                  <a:pt x="0" y="599034"/>
                </a:lnTo>
                <a:cubicBezTo>
                  <a:pt x="0" y="581603"/>
                  <a:pt x="14926" y="566663"/>
                  <a:pt x="32340" y="566663"/>
                </a:cubicBezTo>
                <a:close/>
                <a:moveTo>
                  <a:pt x="32340" y="241715"/>
                </a:moveTo>
                <a:cubicBezTo>
                  <a:pt x="49753" y="241715"/>
                  <a:pt x="64679" y="255410"/>
                  <a:pt x="64679" y="272840"/>
                </a:cubicBezTo>
                <a:lnTo>
                  <a:pt x="64679" y="435937"/>
                </a:lnTo>
                <a:cubicBezTo>
                  <a:pt x="64679" y="453367"/>
                  <a:pt x="49753" y="467062"/>
                  <a:pt x="32340" y="467062"/>
                </a:cubicBezTo>
                <a:cubicBezTo>
                  <a:pt x="14926" y="467062"/>
                  <a:pt x="0" y="453367"/>
                  <a:pt x="0" y="435937"/>
                </a:cubicBezTo>
                <a:lnTo>
                  <a:pt x="0" y="272840"/>
                </a:lnTo>
                <a:cubicBezTo>
                  <a:pt x="0" y="255410"/>
                  <a:pt x="14926" y="241715"/>
                  <a:pt x="32340" y="241715"/>
                </a:cubicBezTo>
                <a:close/>
                <a:moveTo>
                  <a:pt x="32340" y="0"/>
                </a:moveTo>
                <a:cubicBezTo>
                  <a:pt x="49753" y="0"/>
                  <a:pt x="64679" y="15168"/>
                  <a:pt x="64679" y="32864"/>
                </a:cubicBezTo>
                <a:lnTo>
                  <a:pt x="64679" y="109970"/>
                </a:lnTo>
                <a:cubicBezTo>
                  <a:pt x="64679" y="127666"/>
                  <a:pt x="49753" y="141570"/>
                  <a:pt x="32340" y="141570"/>
                </a:cubicBezTo>
                <a:cubicBezTo>
                  <a:pt x="14926" y="141570"/>
                  <a:pt x="0" y="127666"/>
                  <a:pt x="0" y="109970"/>
                </a:cubicBezTo>
                <a:lnTo>
                  <a:pt x="0" y="32864"/>
                </a:lnTo>
                <a:cubicBezTo>
                  <a:pt x="0" y="15168"/>
                  <a:pt x="14926" y="0"/>
                  <a:pt x="32340" y="0"/>
                </a:cubicBezTo>
                <a:close/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265"/>
          </a:p>
        </p:txBody>
      </p:sp>
      <p:pic>
        <p:nvPicPr>
          <p:cNvPr id="49" name="Picture 48" descr="A graphic of a science and research&#10;&#10;AI-generated content may be incorrect.">
            <a:extLst>
              <a:ext uri="{FF2B5EF4-FFF2-40B4-BE49-F238E27FC236}">
                <a16:creationId xmlns:a16="http://schemas.microsoft.com/office/drawing/2014/main" id="{9CD768D1-52D4-46B4-B7BC-F6EC45222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02" y="5081480"/>
            <a:ext cx="2339080" cy="15593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8" name="Picture 47" descr="A pen and glasses on a paper&#10;&#10;AI-generated content may be incorrect.">
            <a:extLst>
              <a:ext uri="{FF2B5EF4-FFF2-40B4-BE49-F238E27FC236}">
                <a16:creationId xmlns:a16="http://schemas.microsoft.com/office/drawing/2014/main" id="{C95F5FDF-5748-4F00-9947-C8F8B2988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35" y="988979"/>
            <a:ext cx="2670353" cy="14374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B4F563-DB3C-4FCD-B790-38C9E14F69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3" t="1" r="8143" b="1430"/>
          <a:stretch/>
        </p:blipFill>
        <p:spPr>
          <a:xfrm>
            <a:off x="5031483" y="5194502"/>
            <a:ext cx="2068707" cy="13490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6" name="Picture 45" descr="A person holding a paper">
            <a:extLst>
              <a:ext uri="{FF2B5EF4-FFF2-40B4-BE49-F238E27FC236}">
                <a16:creationId xmlns:a16="http://schemas.microsoft.com/office/drawing/2014/main" id="{EDFBEBF1-D7E1-4512-90D7-0BD6AAD0AB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969" y="1044962"/>
            <a:ext cx="2154607" cy="13601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5" name="Picture 44" descr="A military tank and a jet&#10;&#10;AI-generated content may be incorrect.">
            <a:extLst>
              <a:ext uri="{FF2B5EF4-FFF2-40B4-BE49-F238E27FC236}">
                <a16:creationId xmlns:a16="http://schemas.microsoft.com/office/drawing/2014/main" id="{214C5E47-D3A2-4F42-BBCD-0705A61C93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703" y="5125779"/>
            <a:ext cx="2253505" cy="1502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3" name="Picture 42" descr="A rocket and satellite in space&#10;&#10;AI-generated content may be incorrect.">
            <a:extLst>
              <a:ext uri="{FF2B5EF4-FFF2-40B4-BE49-F238E27FC236}">
                <a16:creationId xmlns:a16="http://schemas.microsoft.com/office/drawing/2014/main" id="{D3D26F8D-536B-4B95-B194-730732027E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4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79" y="841831"/>
            <a:ext cx="1611477" cy="16114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42" name="TextBox 18">
            <a:extLst>
              <a:ext uri="{FF2B5EF4-FFF2-40B4-BE49-F238E27FC236}">
                <a16:creationId xmlns:a16="http://schemas.microsoft.com/office/drawing/2014/main" id="{15910305-7E74-4BA2-AB1C-A401737DD34E}"/>
              </a:ext>
            </a:extLst>
          </p:cNvPr>
          <p:cNvSpPr txBox="1"/>
          <p:nvPr/>
        </p:nvSpPr>
        <p:spPr>
          <a:xfrm>
            <a:off x="2209800" y="58110"/>
            <a:ext cx="7772400" cy="67832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3600" b="1" dirty="0">
                <a:solidFill>
                  <a:srgbClr val="0A3780"/>
                </a:solidFill>
                <a:latin typeface="Agrandir Bold"/>
                <a:sym typeface="Agrandir Bold"/>
              </a:rPr>
              <a:t>Upcoming S</a:t>
            </a:r>
            <a:r>
              <a:rPr lang="en-US" sz="3600" b="1" dirty="0">
                <a:solidFill>
                  <a:srgbClr val="0A3780"/>
                </a:solidFill>
                <a:latin typeface="Agrandir Bold"/>
              </a:rPr>
              <a:t>ectors</a:t>
            </a:r>
            <a:endParaRPr lang="en-US" sz="3600" b="1" dirty="0">
              <a:solidFill>
                <a:srgbClr val="0A3780"/>
              </a:solidFill>
              <a:latin typeface="Agrandir Bold"/>
              <a:sym typeface="Agrandir Bold"/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70D8B89C-6A8D-7A49-9C5E-5B655B3C1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039" y="3350790"/>
            <a:ext cx="1910281" cy="1633103"/>
          </a:xfrm>
          <a:custGeom>
            <a:avLst/>
            <a:gdLst>
              <a:gd name="T0" fmla="*/ 3009 w 3372"/>
              <a:gd name="T1" fmla="*/ 894 h 2885"/>
              <a:gd name="T2" fmla="*/ 3018 w 3372"/>
              <a:gd name="T3" fmla="*/ 832 h 2885"/>
              <a:gd name="T4" fmla="*/ 3020 w 3372"/>
              <a:gd name="T5" fmla="*/ 827 h 2885"/>
              <a:gd name="T6" fmla="*/ 3103 w 3372"/>
              <a:gd name="T7" fmla="*/ 774 h 2885"/>
              <a:gd name="T8" fmla="*/ 3206 w 3372"/>
              <a:gd name="T9" fmla="*/ 761 h 2885"/>
              <a:gd name="T10" fmla="*/ 3284 w 3372"/>
              <a:gd name="T11" fmla="*/ 732 h 2885"/>
              <a:gd name="T12" fmla="*/ 3292 w 3372"/>
              <a:gd name="T13" fmla="*/ 726 h 2885"/>
              <a:gd name="T14" fmla="*/ 3346 w 3372"/>
              <a:gd name="T15" fmla="*/ 671 h 2885"/>
              <a:gd name="T16" fmla="*/ 3349 w 3372"/>
              <a:gd name="T17" fmla="*/ 665 h 2885"/>
              <a:gd name="T18" fmla="*/ 3352 w 3372"/>
              <a:gd name="T19" fmla="*/ 659 h 2885"/>
              <a:gd name="T20" fmla="*/ 3354 w 3372"/>
              <a:gd name="T21" fmla="*/ 655 h 2885"/>
              <a:gd name="T22" fmla="*/ 3355 w 3372"/>
              <a:gd name="T23" fmla="*/ 653 h 2885"/>
              <a:gd name="T24" fmla="*/ 3364 w 3372"/>
              <a:gd name="T25" fmla="*/ 622 h 2885"/>
              <a:gd name="T26" fmla="*/ 3331 w 3372"/>
              <a:gd name="T27" fmla="*/ 477 h 2885"/>
              <a:gd name="T28" fmla="*/ 3211 w 3372"/>
              <a:gd name="T29" fmla="*/ 373 h 2885"/>
              <a:gd name="T30" fmla="*/ 3138 w 3372"/>
              <a:gd name="T31" fmla="*/ 370 h 2885"/>
              <a:gd name="T32" fmla="*/ 3088 w 3372"/>
              <a:gd name="T33" fmla="*/ 390 h 2885"/>
              <a:gd name="T34" fmla="*/ 2960 w 3372"/>
              <a:gd name="T35" fmla="*/ 527 h 2885"/>
              <a:gd name="T36" fmla="*/ 2873 w 3372"/>
              <a:gd name="T37" fmla="*/ 572 h 2885"/>
              <a:gd name="T38" fmla="*/ 2867 w 3372"/>
              <a:gd name="T39" fmla="*/ 571 h 2885"/>
              <a:gd name="T40" fmla="*/ 2818 w 3372"/>
              <a:gd name="T41" fmla="*/ 554 h 2885"/>
              <a:gd name="T42" fmla="*/ 2813 w 3372"/>
              <a:gd name="T43" fmla="*/ 549 h 2885"/>
              <a:gd name="T44" fmla="*/ 2812 w 3372"/>
              <a:gd name="T45" fmla="*/ 546 h 2885"/>
              <a:gd name="T46" fmla="*/ 2805 w 3372"/>
              <a:gd name="T47" fmla="*/ 541 h 2885"/>
              <a:gd name="T48" fmla="*/ 2492 w 3372"/>
              <a:gd name="T49" fmla="*/ 0 h 2885"/>
              <a:gd name="T50" fmla="*/ 521 w 3372"/>
              <a:gd name="T51" fmla="*/ 541 h 2885"/>
              <a:gd name="T52" fmla="*/ 527 w 3372"/>
              <a:gd name="T53" fmla="*/ 581 h 2885"/>
              <a:gd name="T54" fmla="*/ 528 w 3372"/>
              <a:gd name="T55" fmla="*/ 582 h 2885"/>
              <a:gd name="T56" fmla="*/ 529 w 3372"/>
              <a:gd name="T57" fmla="*/ 585 h 2885"/>
              <a:gd name="T58" fmla="*/ 587 w 3372"/>
              <a:gd name="T59" fmla="*/ 622 h 2885"/>
              <a:gd name="T60" fmla="*/ 786 w 3372"/>
              <a:gd name="T61" fmla="*/ 668 h 2885"/>
              <a:gd name="T62" fmla="*/ 836 w 3372"/>
              <a:gd name="T63" fmla="*/ 708 h 2885"/>
              <a:gd name="T64" fmla="*/ 878 w 3372"/>
              <a:gd name="T65" fmla="*/ 787 h 2885"/>
              <a:gd name="T66" fmla="*/ 845 w 3372"/>
              <a:gd name="T67" fmla="*/ 968 h 2885"/>
              <a:gd name="T68" fmla="*/ 719 w 3372"/>
              <a:gd name="T69" fmla="*/ 1084 h 2885"/>
              <a:gd name="T70" fmla="*/ 677 w 3372"/>
              <a:gd name="T71" fmla="*/ 1095 h 2885"/>
              <a:gd name="T72" fmla="*/ 672 w 3372"/>
              <a:gd name="T73" fmla="*/ 1095 h 2885"/>
              <a:gd name="T74" fmla="*/ 671 w 3372"/>
              <a:gd name="T75" fmla="*/ 1095 h 2885"/>
              <a:gd name="T76" fmla="*/ 663 w 3372"/>
              <a:gd name="T77" fmla="*/ 1096 h 2885"/>
              <a:gd name="T78" fmla="*/ 656 w 3372"/>
              <a:gd name="T79" fmla="*/ 1096 h 2885"/>
              <a:gd name="T80" fmla="*/ 565 w 3372"/>
              <a:gd name="T81" fmla="*/ 1073 h 2885"/>
              <a:gd name="T82" fmla="*/ 556 w 3372"/>
              <a:gd name="T83" fmla="*/ 1068 h 2885"/>
              <a:gd name="T84" fmla="*/ 414 w 3372"/>
              <a:gd name="T85" fmla="*/ 922 h 2885"/>
              <a:gd name="T86" fmla="*/ 351 w 3372"/>
              <a:gd name="T87" fmla="*/ 891 h 2885"/>
              <a:gd name="T88" fmla="*/ 309 w 3372"/>
              <a:gd name="T89" fmla="*/ 907 h 2885"/>
              <a:gd name="T90" fmla="*/ 833 w 3372"/>
              <a:gd name="T91" fmla="*/ 2884 h 2885"/>
              <a:gd name="T92" fmla="*/ 3326 w 3372"/>
              <a:gd name="T93" fmla="*/ 1446 h 2885"/>
              <a:gd name="T94" fmla="*/ 3010 w 3372"/>
              <a:gd name="T95" fmla="*/ 899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372" h="2885">
                <a:moveTo>
                  <a:pt x="3009" y="894"/>
                </a:moveTo>
                <a:lnTo>
                  <a:pt x="3009" y="894"/>
                </a:lnTo>
                <a:cubicBezTo>
                  <a:pt x="3005" y="873"/>
                  <a:pt x="3008" y="852"/>
                  <a:pt x="3017" y="833"/>
                </a:cubicBezTo>
                <a:lnTo>
                  <a:pt x="3018" y="832"/>
                </a:lnTo>
                <a:lnTo>
                  <a:pt x="3018" y="832"/>
                </a:lnTo>
                <a:cubicBezTo>
                  <a:pt x="3018" y="830"/>
                  <a:pt x="3019" y="828"/>
                  <a:pt x="3020" y="827"/>
                </a:cubicBezTo>
                <a:lnTo>
                  <a:pt x="3020" y="827"/>
                </a:lnTo>
                <a:cubicBezTo>
                  <a:pt x="3037" y="796"/>
                  <a:pt x="3068" y="776"/>
                  <a:pt x="3103" y="774"/>
                </a:cubicBezTo>
                <a:lnTo>
                  <a:pt x="3103" y="774"/>
                </a:lnTo>
                <a:cubicBezTo>
                  <a:pt x="3140" y="772"/>
                  <a:pt x="3175" y="768"/>
                  <a:pt x="3206" y="761"/>
                </a:cubicBezTo>
                <a:lnTo>
                  <a:pt x="3206" y="761"/>
                </a:lnTo>
                <a:cubicBezTo>
                  <a:pt x="3237" y="753"/>
                  <a:pt x="3264" y="743"/>
                  <a:pt x="3284" y="732"/>
                </a:cubicBezTo>
                <a:lnTo>
                  <a:pt x="3284" y="732"/>
                </a:lnTo>
                <a:cubicBezTo>
                  <a:pt x="3287" y="730"/>
                  <a:pt x="3290" y="728"/>
                  <a:pt x="3292" y="726"/>
                </a:cubicBezTo>
                <a:lnTo>
                  <a:pt x="3292" y="726"/>
                </a:lnTo>
                <a:cubicBezTo>
                  <a:pt x="3316" y="711"/>
                  <a:pt x="3334" y="693"/>
                  <a:pt x="3346" y="671"/>
                </a:cubicBezTo>
                <a:lnTo>
                  <a:pt x="3346" y="671"/>
                </a:lnTo>
                <a:cubicBezTo>
                  <a:pt x="3347" y="669"/>
                  <a:pt x="3348" y="668"/>
                  <a:pt x="3349" y="665"/>
                </a:cubicBezTo>
                <a:lnTo>
                  <a:pt x="3352" y="659"/>
                </a:lnTo>
                <a:lnTo>
                  <a:pt x="3352" y="659"/>
                </a:lnTo>
                <a:cubicBezTo>
                  <a:pt x="3353" y="658"/>
                  <a:pt x="3353" y="657"/>
                  <a:pt x="3354" y="655"/>
                </a:cubicBezTo>
                <a:lnTo>
                  <a:pt x="3354" y="655"/>
                </a:lnTo>
                <a:lnTo>
                  <a:pt x="3355" y="653"/>
                </a:lnTo>
                <a:lnTo>
                  <a:pt x="3355" y="653"/>
                </a:lnTo>
                <a:cubicBezTo>
                  <a:pt x="3359" y="644"/>
                  <a:pt x="3362" y="633"/>
                  <a:pt x="3364" y="622"/>
                </a:cubicBezTo>
                <a:lnTo>
                  <a:pt x="3364" y="622"/>
                </a:lnTo>
                <a:cubicBezTo>
                  <a:pt x="3371" y="578"/>
                  <a:pt x="3359" y="526"/>
                  <a:pt x="3331" y="477"/>
                </a:cubicBezTo>
                <a:lnTo>
                  <a:pt x="3331" y="477"/>
                </a:lnTo>
                <a:cubicBezTo>
                  <a:pt x="3299" y="422"/>
                  <a:pt x="3257" y="386"/>
                  <a:pt x="3211" y="373"/>
                </a:cubicBezTo>
                <a:lnTo>
                  <a:pt x="3211" y="373"/>
                </a:lnTo>
                <a:cubicBezTo>
                  <a:pt x="3187" y="365"/>
                  <a:pt x="3162" y="365"/>
                  <a:pt x="3138" y="370"/>
                </a:cubicBezTo>
                <a:lnTo>
                  <a:pt x="3138" y="370"/>
                </a:lnTo>
                <a:cubicBezTo>
                  <a:pt x="3120" y="374"/>
                  <a:pt x="3104" y="381"/>
                  <a:pt x="3088" y="390"/>
                </a:cubicBezTo>
                <a:lnTo>
                  <a:pt x="3088" y="390"/>
                </a:lnTo>
                <a:cubicBezTo>
                  <a:pt x="3048" y="412"/>
                  <a:pt x="3001" y="464"/>
                  <a:pt x="2960" y="527"/>
                </a:cubicBezTo>
                <a:lnTo>
                  <a:pt x="2960" y="527"/>
                </a:lnTo>
                <a:cubicBezTo>
                  <a:pt x="2941" y="556"/>
                  <a:pt x="2908" y="573"/>
                  <a:pt x="2873" y="572"/>
                </a:cubicBezTo>
                <a:lnTo>
                  <a:pt x="2873" y="572"/>
                </a:lnTo>
                <a:cubicBezTo>
                  <a:pt x="2872" y="572"/>
                  <a:pt x="2870" y="572"/>
                  <a:pt x="2868" y="572"/>
                </a:cubicBezTo>
                <a:lnTo>
                  <a:pt x="2867" y="571"/>
                </a:lnTo>
                <a:lnTo>
                  <a:pt x="2867" y="571"/>
                </a:lnTo>
                <a:cubicBezTo>
                  <a:pt x="2849" y="570"/>
                  <a:pt x="2832" y="564"/>
                  <a:pt x="2818" y="554"/>
                </a:cubicBezTo>
                <a:lnTo>
                  <a:pt x="2818" y="554"/>
                </a:lnTo>
                <a:cubicBezTo>
                  <a:pt x="2816" y="553"/>
                  <a:pt x="2814" y="551"/>
                  <a:pt x="2813" y="549"/>
                </a:cubicBezTo>
                <a:lnTo>
                  <a:pt x="2812" y="546"/>
                </a:lnTo>
                <a:lnTo>
                  <a:pt x="2812" y="546"/>
                </a:lnTo>
                <a:cubicBezTo>
                  <a:pt x="2809" y="544"/>
                  <a:pt x="2807" y="543"/>
                  <a:pt x="2805" y="541"/>
                </a:cubicBezTo>
                <a:lnTo>
                  <a:pt x="2805" y="541"/>
                </a:lnTo>
                <a:cubicBezTo>
                  <a:pt x="2804" y="540"/>
                  <a:pt x="2803" y="538"/>
                  <a:pt x="2802" y="537"/>
                </a:cubicBezTo>
                <a:lnTo>
                  <a:pt x="2492" y="0"/>
                </a:lnTo>
                <a:lnTo>
                  <a:pt x="832" y="1"/>
                </a:lnTo>
                <a:lnTo>
                  <a:pt x="521" y="541"/>
                </a:lnTo>
                <a:lnTo>
                  <a:pt x="521" y="541"/>
                </a:lnTo>
                <a:cubicBezTo>
                  <a:pt x="519" y="554"/>
                  <a:pt x="521" y="568"/>
                  <a:pt x="527" y="581"/>
                </a:cubicBezTo>
                <a:lnTo>
                  <a:pt x="528" y="582"/>
                </a:lnTo>
                <a:lnTo>
                  <a:pt x="528" y="582"/>
                </a:lnTo>
                <a:cubicBezTo>
                  <a:pt x="528" y="584"/>
                  <a:pt x="529" y="584"/>
                  <a:pt x="529" y="585"/>
                </a:cubicBezTo>
                <a:lnTo>
                  <a:pt x="529" y="585"/>
                </a:lnTo>
                <a:cubicBezTo>
                  <a:pt x="541" y="607"/>
                  <a:pt x="562" y="620"/>
                  <a:pt x="587" y="622"/>
                </a:cubicBezTo>
                <a:lnTo>
                  <a:pt x="587" y="622"/>
                </a:lnTo>
                <a:cubicBezTo>
                  <a:pt x="668" y="626"/>
                  <a:pt x="743" y="644"/>
                  <a:pt x="786" y="668"/>
                </a:cubicBezTo>
                <a:lnTo>
                  <a:pt x="786" y="668"/>
                </a:lnTo>
                <a:cubicBezTo>
                  <a:pt x="805" y="680"/>
                  <a:pt x="822" y="693"/>
                  <a:pt x="836" y="708"/>
                </a:cubicBezTo>
                <a:lnTo>
                  <a:pt x="836" y="708"/>
                </a:lnTo>
                <a:cubicBezTo>
                  <a:pt x="857" y="731"/>
                  <a:pt x="871" y="757"/>
                  <a:pt x="878" y="787"/>
                </a:cubicBezTo>
                <a:lnTo>
                  <a:pt x="878" y="787"/>
                </a:lnTo>
                <a:cubicBezTo>
                  <a:pt x="892" y="843"/>
                  <a:pt x="881" y="906"/>
                  <a:pt x="845" y="968"/>
                </a:cubicBezTo>
                <a:lnTo>
                  <a:pt x="845" y="968"/>
                </a:lnTo>
                <a:cubicBezTo>
                  <a:pt x="813" y="1024"/>
                  <a:pt x="768" y="1066"/>
                  <a:pt x="719" y="1084"/>
                </a:cubicBezTo>
                <a:lnTo>
                  <a:pt x="719" y="1084"/>
                </a:lnTo>
                <a:cubicBezTo>
                  <a:pt x="706" y="1089"/>
                  <a:pt x="693" y="1093"/>
                  <a:pt x="680" y="1094"/>
                </a:cubicBezTo>
                <a:lnTo>
                  <a:pt x="677" y="1095"/>
                </a:lnTo>
                <a:lnTo>
                  <a:pt x="677" y="1095"/>
                </a:lnTo>
                <a:cubicBezTo>
                  <a:pt x="676" y="1095"/>
                  <a:pt x="674" y="1095"/>
                  <a:pt x="672" y="1095"/>
                </a:cubicBezTo>
                <a:lnTo>
                  <a:pt x="671" y="1095"/>
                </a:lnTo>
                <a:lnTo>
                  <a:pt x="671" y="1095"/>
                </a:lnTo>
                <a:cubicBezTo>
                  <a:pt x="669" y="1095"/>
                  <a:pt x="668" y="1095"/>
                  <a:pt x="667" y="1095"/>
                </a:cubicBezTo>
                <a:lnTo>
                  <a:pt x="663" y="1096"/>
                </a:lnTo>
                <a:lnTo>
                  <a:pt x="663" y="1096"/>
                </a:lnTo>
                <a:cubicBezTo>
                  <a:pt x="661" y="1096"/>
                  <a:pt x="658" y="1096"/>
                  <a:pt x="656" y="1096"/>
                </a:cubicBezTo>
                <a:lnTo>
                  <a:pt x="656" y="1096"/>
                </a:lnTo>
                <a:cubicBezTo>
                  <a:pt x="625" y="1096"/>
                  <a:pt x="595" y="1089"/>
                  <a:pt x="565" y="1073"/>
                </a:cubicBezTo>
                <a:lnTo>
                  <a:pt x="565" y="1073"/>
                </a:lnTo>
                <a:cubicBezTo>
                  <a:pt x="562" y="1072"/>
                  <a:pt x="559" y="1071"/>
                  <a:pt x="556" y="1068"/>
                </a:cubicBezTo>
                <a:lnTo>
                  <a:pt x="556" y="1068"/>
                </a:lnTo>
                <a:cubicBezTo>
                  <a:pt x="512" y="1043"/>
                  <a:pt x="458" y="989"/>
                  <a:pt x="414" y="922"/>
                </a:cubicBezTo>
                <a:lnTo>
                  <a:pt x="414" y="922"/>
                </a:lnTo>
                <a:cubicBezTo>
                  <a:pt x="400" y="902"/>
                  <a:pt x="376" y="890"/>
                  <a:pt x="351" y="891"/>
                </a:cubicBezTo>
                <a:lnTo>
                  <a:pt x="351" y="891"/>
                </a:lnTo>
                <a:cubicBezTo>
                  <a:pt x="336" y="891"/>
                  <a:pt x="321" y="897"/>
                  <a:pt x="309" y="907"/>
                </a:cubicBezTo>
                <a:lnTo>
                  <a:pt x="0" y="1443"/>
                </a:lnTo>
                <a:lnTo>
                  <a:pt x="833" y="2884"/>
                </a:lnTo>
                <a:lnTo>
                  <a:pt x="2497" y="2883"/>
                </a:lnTo>
                <a:lnTo>
                  <a:pt x="3326" y="1446"/>
                </a:lnTo>
                <a:lnTo>
                  <a:pt x="3010" y="899"/>
                </a:lnTo>
                <a:lnTo>
                  <a:pt x="3010" y="899"/>
                </a:lnTo>
                <a:cubicBezTo>
                  <a:pt x="3010" y="898"/>
                  <a:pt x="3009" y="895"/>
                  <a:pt x="3009" y="894"/>
                </a:cubicBezTo>
              </a:path>
            </a:pathLst>
          </a:custGeom>
          <a:solidFill>
            <a:srgbClr val="9E014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0239DBE7-1466-F040-9A10-D112669D9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9222" y="3350790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F46D4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D65270F4-808F-D340-B26F-2D81C2E12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379" y="2524251"/>
            <a:ext cx="1907785" cy="1633103"/>
          </a:xfrm>
          <a:custGeom>
            <a:avLst/>
            <a:gdLst>
              <a:gd name="T0" fmla="*/ 2815 w 3370"/>
              <a:gd name="T1" fmla="*/ 2329 h 2883"/>
              <a:gd name="T2" fmla="*/ 2866 w 3370"/>
              <a:gd name="T3" fmla="*/ 2310 h 2883"/>
              <a:gd name="T4" fmla="*/ 2871 w 3370"/>
              <a:gd name="T5" fmla="*/ 2310 h 2883"/>
              <a:gd name="T6" fmla="*/ 2957 w 3370"/>
              <a:gd name="T7" fmla="*/ 2356 h 2883"/>
              <a:gd name="T8" fmla="*/ 3085 w 3370"/>
              <a:gd name="T9" fmla="*/ 2492 h 2883"/>
              <a:gd name="T10" fmla="*/ 3135 w 3370"/>
              <a:gd name="T11" fmla="*/ 2512 h 2883"/>
              <a:gd name="T12" fmla="*/ 3209 w 3370"/>
              <a:gd name="T13" fmla="*/ 2510 h 2883"/>
              <a:gd name="T14" fmla="*/ 3329 w 3370"/>
              <a:gd name="T15" fmla="*/ 2405 h 2883"/>
              <a:gd name="T16" fmla="*/ 3362 w 3370"/>
              <a:gd name="T17" fmla="*/ 2261 h 2883"/>
              <a:gd name="T18" fmla="*/ 3353 w 3370"/>
              <a:gd name="T19" fmla="*/ 2229 h 2883"/>
              <a:gd name="T20" fmla="*/ 3352 w 3370"/>
              <a:gd name="T21" fmla="*/ 2228 h 2883"/>
              <a:gd name="T22" fmla="*/ 3351 w 3370"/>
              <a:gd name="T23" fmla="*/ 2224 h 2883"/>
              <a:gd name="T24" fmla="*/ 3349 w 3370"/>
              <a:gd name="T25" fmla="*/ 2222 h 2883"/>
              <a:gd name="T26" fmla="*/ 3348 w 3370"/>
              <a:gd name="T27" fmla="*/ 2218 h 2883"/>
              <a:gd name="T28" fmla="*/ 3347 w 3370"/>
              <a:gd name="T29" fmla="*/ 2217 h 2883"/>
              <a:gd name="T30" fmla="*/ 3345 w 3370"/>
              <a:gd name="T31" fmla="*/ 2211 h 2883"/>
              <a:gd name="T32" fmla="*/ 3290 w 3370"/>
              <a:gd name="T33" fmla="*/ 2156 h 2883"/>
              <a:gd name="T34" fmla="*/ 3282 w 3370"/>
              <a:gd name="T35" fmla="*/ 2151 h 2883"/>
              <a:gd name="T36" fmla="*/ 3208 w 3370"/>
              <a:gd name="T37" fmla="*/ 2123 h 2883"/>
              <a:gd name="T38" fmla="*/ 3101 w 3370"/>
              <a:gd name="T39" fmla="*/ 2108 h 2883"/>
              <a:gd name="T40" fmla="*/ 3017 w 3370"/>
              <a:gd name="T41" fmla="*/ 2056 h 2883"/>
              <a:gd name="T42" fmla="*/ 3014 w 3370"/>
              <a:gd name="T43" fmla="*/ 2051 h 2883"/>
              <a:gd name="T44" fmla="*/ 3014 w 3370"/>
              <a:gd name="T45" fmla="*/ 2050 h 2883"/>
              <a:gd name="T46" fmla="*/ 3006 w 3370"/>
              <a:gd name="T47" fmla="*/ 1989 h 2883"/>
              <a:gd name="T48" fmla="*/ 3324 w 3370"/>
              <a:gd name="T49" fmla="*/ 1436 h 2883"/>
              <a:gd name="T50" fmla="*/ 831 w 3370"/>
              <a:gd name="T51" fmla="*/ 0 h 2883"/>
              <a:gd name="T52" fmla="*/ 314 w 3370"/>
              <a:gd name="T53" fmla="*/ 1980 h 2883"/>
              <a:gd name="T54" fmla="*/ 349 w 3370"/>
              <a:gd name="T55" fmla="*/ 1991 h 2883"/>
              <a:gd name="T56" fmla="*/ 412 w 3370"/>
              <a:gd name="T57" fmla="*/ 1959 h 2883"/>
              <a:gd name="T58" fmla="*/ 553 w 3370"/>
              <a:gd name="T59" fmla="*/ 1814 h 2883"/>
              <a:gd name="T60" fmla="*/ 563 w 3370"/>
              <a:gd name="T61" fmla="*/ 1809 h 2883"/>
              <a:gd name="T62" fmla="*/ 653 w 3370"/>
              <a:gd name="T63" fmla="*/ 1786 h 2883"/>
              <a:gd name="T64" fmla="*/ 653 w 3370"/>
              <a:gd name="T65" fmla="*/ 1786 h 2883"/>
              <a:gd name="T66" fmla="*/ 665 w 3370"/>
              <a:gd name="T67" fmla="*/ 1786 h 2883"/>
              <a:gd name="T68" fmla="*/ 668 w 3370"/>
              <a:gd name="T69" fmla="*/ 1787 h 2883"/>
              <a:gd name="T70" fmla="*/ 670 w 3370"/>
              <a:gd name="T71" fmla="*/ 1787 h 2883"/>
              <a:gd name="T72" fmla="*/ 678 w 3370"/>
              <a:gd name="T73" fmla="*/ 1788 h 2883"/>
              <a:gd name="T74" fmla="*/ 717 w 3370"/>
              <a:gd name="T75" fmla="*/ 1798 h 2883"/>
              <a:gd name="T76" fmla="*/ 843 w 3370"/>
              <a:gd name="T77" fmla="*/ 1914 h 2883"/>
              <a:gd name="T78" fmla="*/ 877 w 3370"/>
              <a:gd name="T79" fmla="*/ 2095 h 2883"/>
              <a:gd name="T80" fmla="*/ 834 w 3370"/>
              <a:gd name="T81" fmla="*/ 2174 h 2883"/>
              <a:gd name="T82" fmla="*/ 783 w 3370"/>
              <a:gd name="T83" fmla="*/ 2214 h 2883"/>
              <a:gd name="T84" fmla="*/ 693 w 3370"/>
              <a:gd name="T85" fmla="*/ 2246 h 2883"/>
              <a:gd name="T86" fmla="*/ 585 w 3370"/>
              <a:gd name="T87" fmla="*/ 2263 h 2883"/>
              <a:gd name="T88" fmla="*/ 528 w 3370"/>
              <a:gd name="T89" fmla="*/ 2300 h 2883"/>
              <a:gd name="T90" fmla="*/ 520 w 3370"/>
              <a:gd name="T91" fmla="*/ 2336 h 2883"/>
              <a:gd name="T92" fmla="*/ 2490 w 3370"/>
              <a:gd name="T93" fmla="*/ 2882 h 2883"/>
              <a:gd name="T94" fmla="*/ 2799 w 3370"/>
              <a:gd name="T95" fmla="*/ 2345 h 2883"/>
              <a:gd name="T96" fmla="*/ 2802 w 3370"/>
              <a:gd name="T97" fmla="*/ 2342 h 2883"/>
              <a:gd name="T98" fmla="*/ 2811 w 3370"/>
              <a:gd name="T99" fmla="*/ 2334 h 2883"/>
              <a:gd name="T100" fmla="*/ 2815 w 3370"/>
              <a:gd name="T101" fmla="*/ 2329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70" h="2883">
                <a:moveTo>
                  <a:pt x="2815" y="2329"/>
                </a:moveTo>
                <a:lnTo>
                  <a:pt x="2815" y="2329"/>
                </a:lnTo>
                <a:cubicBezTo>
                  <a:pt x="2830" y="2319"/>
                  <a:pt x="2847" y="2312"/>
                  <a:pt x="2865" y="2310"/>
                </a:cubicBezTo>
                <a:lnTo>
                  <a:pt x="2866" y="2310"/>
                </a:lnTo>
                <a:lnTo>
                  <a:pt x="2866" y="2310"/>
                </a:lnTo>
                <a:cubicBezTo>
                  <a:pt x="2867" y="2310"/>
                  <a:pt x="2870" y="2310"/>
                  <a:pt x="2871" y="2310"/>
                </a:cubicBezTo>
                <a:lnTo>
                  <a:pt x="2871" y="2310"/>
                </a:lnTo>
                <a:cubicBezTo>
                  <a:pt x="2906" y="2309"/>
                  <a:pt x="2939" y="2326"/>
                  <a:pt x="2957" y="2356"/>
                </a:cubicBezTo>
                <a:lnTo>
                  <a:pt x="2957" y="2356"/>
                </a:lnTo>
                <a:cubicBezTo>
                  <a:pt x="2999" y="2419"/>
                  <a:pt x="3047" y="2470"/>
                  <a:pt x="3085" y="2492"/>
                </a:cubicBezTo>
                <a:lnTo>
                  <a:pt x="3085" y="2492"/>
                </a:lnTo>
                <a:cubicBezTo>
                  <a:pt x="3102" y="2502"/>
                  <a:pt x="3118" y="2509"/>
                  <a:pt x="3135" y="2512"/>
                </a:cubicBezTo>
                <a:lnTo>
                  <a:pt x="3135" y="2512"/>
                </a:lnTo>
                <a:cubicBezTo>
                  <a:pt x="3160" y="2518"/>
                  <a:pt x="3185" y="2517"/>
                  <a:pt x="3209" y="2510"/>
                </a:cubicBezTo>
                <a:lnTo>
                  <a:pt x="3209" y="2510"/>
                </a:lnTo>
                <a:cubicBezTo>
                  <a:pt x="3255" y="2497"/>
                  <a:pt x="3297" y="2460"/>
                  <a:pt x="3329" y="2405"/>
                </a:cubicBezTo>
                <a:lnTo>
                  <a:pt x="3329" y="2405"/>
                </a:lnTo>
                <a:cubicBezTo>
                  <a:pt x="3357" y="2356"/>
                  <a:pt x="3369" y="2305"/>
                  <a:pt x="3362" y="2261"/>
                </a:cubicBezTo>
                <a:lnTo>
                  <a:pt x="3362" y="2261"/>
                </a:lnTo>
                <a:cubicBezTo>
                  <a:pt x="3360" y="2250"/>
                  <a:pt x="3357" y="2239"/>
                  <a:pt x="3353" y="2229"/>
                </a:cubicBezTo>
                <a:lnTo>
                  <a:pt x="3353" y="2229"/>
                </a:lnTo>
                <a:lnTo>
                  <a:pt x="3352" y="2228"/>
                </a:lnTo>
                <a:lnTo>
                  <a:pt x="3352" y="2228"/>
                </a:lnTo>
                <a:cubicBezTo>
                  <a:pt x="3352" y="2226"/>
                  <a:pt x="3351" y="2225"/>
                  <a:pt x="3351" y="2224"/>
                </a:cubicBezTo>
                <a:lnTo>
                  <a:pt x="3349" y="2222"/>
                </a:lnTo>
                <a:lnTo>
                  <a:pt x="3349" y="2222"/>
                </a:lnTo>
                <a:cubicBezTo>
                  <a:pt x="3349" y="2221"/>
                  <a:pt x="3349" y="2220"/>
                  <a:pt x="3348" y="2219"/>
                </a:cubicBezTo>
                <a:lnTo>
                  <a:pt x="3348" y="2218"/>
                </a:lnTo>
                <a:lnTo>
                  <a:pt x="3348" y="2218"/>
                </a:lnTo>
                <a:lnTo>
                  <a:pt x="3347" y="2217"/>
                </a:lnTo>
                <a:lnTo>
                  <a:pt x="3347" y="2217"/>
                </a:lnTo>
                <a:cubicBezTo>
                  <a:pt x="3347" y="2215"/>
                  <a:pt x="3345" y="2213"/>
                  <a:pt x="3345" y="2211"/>
                </a:cubicBezTo>
                <a:lnTo>
                  <a:pt x="3345" y="2211"/>
                </a:lnTo>
                <a:cubicBezTo>
                  <a:pt x="3332" y="2189"/>
                  <a:pt x="3313" y="2171"/>
                  <a:pt x="3290" y="2156"/>
                </a:cubicBezTo>
                <a:lnTo>
                  <a:pt x="3290" y="2156"/>
                </a:lnTo>
                <a:cubicBezTo>
                  <a:pt x="3288" y="2155"/>
                  <a:pt x="3285" y="2153"/>
                  <a:pt x="3282" y="2151"/>
                </a:cubicBezTo>
                <a:lnTo>
                  <a:pt x="3282" y="2151"/>
                </a:lnTo>
                <a:cubicBezTo>
                  <a:pt x="3263" y="2140"/>
                  <a:pt x="3238" y="2131"/>
                  <a:pt x="3208" y="2123"/>
                </a:cubicBezTo>
                <a:lnTo>
                  <a:pt x="3208" y="2123"/>
                </a:lnTo>
                <a:cubicBezTo>
                  <a:pt x="3176" y="2115"/>
                  <a:pt x="3139" y="2111"/>
                  <a:pt x="3101" y="2108"/>
                </a:cubicBezTo>
                <a:lnTo>
                  <a:pt x="3101" y="2108"/>
                </a:lnTo>
                <a:cubicBezTo>
                  <a:pt x="3065" y="2106"/>
                  <a:pt x="3034" y="2087"/>
                  <a:pt x="3017" y="2056"/>
                </a:cubicBezTo>
                <a:lnTo>
                  <a:pt x="3017" y="2056"/>
                </a:lnTo>
                <a:cubicBezTo>
                  <a:pt x="3016" y="2054"/>
                  <a:pt x="3015" y="2052"/>
                  <a:pt x="3014" y="2051"/>
                </a:cubicBezTo>
                <a:lnTo>
                  <a:pt x="3014" y="2050"/>
                </a:lnTo>
                <a:lnTo>
                  <a:pt x="3014" y="2050"/>
                </a:lnTo>
                <a:cubicBezTo>
                  <a:pt x="3005" y="2030"/>
                  <a:pt x="3002" y="2009"/>
                  <a:pt x="3006" y="1989"/>
                </a:cubicBezTo>
                <a:lnTo>
                  <a:pt x="3006" y="1989"/>
                </a:lnTo>
                <a:cubicBezTo>
                  <a:pt x="3006" y="1987"/>
                  <a:pt x="3007" y="1985"/>
                  <a:pt x="3008" y="1984"/>
                </a:cubicBezTo>
                <a:lnTo>
                  <a:pt x="3324" y="1436"/>
                </a:lnTo>
                <a:lnTo>
                  <a:pt x="2495" y="0"/>
                </a:lnTo>
                <a:lnTo>
                  <a:pt x="831" y="0"/>
                </a:lnTo>
                <a:lnTo>
                  <a:pt x="0" y="1437"/>
                </a:lnTo>
                <a:lnTo>
                  <a:pt x="314" y="1980"/>
                </a:lnTo>
                <a:lnTo>
                  <a:pt x="314" y="1980"/>
                </a:lnTo>
                <a:cubicBezTo>
                  <a:pt x="325" y="1987"/>
                  <a:pt x="337" y="1991"/>
                  <a:pt x="349" y="1991"/>
                </a:cubicBezTo>
                <a:lnTo>
                  <a:pt x="349" y="1991"/>
                </a:lnTo>
                <a:cubicBezTo>
                  <a:pt x="375" y="1993"/>
                  <a:pt x="397" y="1980"/>
                  <a:pt x="412" y="1959"/>
                </a:cubicBezTo>
                <a:lnTo>
                  <a:pt x="412" y="1959"/>
                </a:lnTo>
                <a:cubicBezTo>
                  <a:pt x="456" y="1894"/>
                  <a:pt x="509" y="1840"/>
                  <a:pt x="553" y="1814"/>
                </a:cubicBezTo>
                <a:lnTo>
                  <a:pt x="553" y="1814"/>
                </a:lnTo>
                <a:cubicBezTo>
                  <a:pt x="557" y="1812"/>
                  <a:pt x="560" y="1810"/>
                  <a:pt x="563" y="1809"/>
                </a:cubicBezTo>
                <a:lnTo>
                  <a:pt x="563" y="1809"/>
                </a:lnTo>
                <a:cubicBezTo>
                  <a:pt x="592" y="1794"/>
                  <a:pt x="622" y="1786"/>
                  <a:pt x="653" y="1786"/>
                </a:cubicBezTo>
                <a:lnTo>
                  <a:pt x="653" y="1786"/>
                </a:lnTo>
                <a:lnTo>
                  <a:pt x="653" y="1786"/>
                </a:lnTo>
                <a:cubicBezTo>
                  <a:pt x="656" y="1786"/>
                  <a:pt x="659" y="1786"/>
                  <a:pt x="660" y="1786"/>
                </a:cubicBezTo>
                <a:lnTo>
                  <a:pt x="665" y="1786"/>
                </a:lnTo>
                <a:lnTo>
                  <a:pt x="665" y="1786"/>
                </a:lnTo>
                <a:cubicBezTo>
                  <a:pt x="666" y="1787"/>
                  <a:pt x="667" y="1787"/>
                  <a:pt x="668" y="1787"/>
                </a:cubicBezTo>
                <a:lnTo>
                  <a:pt x="670" y="1787"/>
                </a:lnTo>
                <a:lnTo>
                  <a:pt x="670" y="1787"/>
                </a:lnTo>
                <a:cubicBezTo>
                  <a:pt x="672" y="1787"/>
                  <a:pt x="674" y="1788"/>
                  <a:pt x="676" y="1788"/>
                </a:cubicBezTo>
                <a:lnTo>
                  <a:pt x="678" y="1788"/>
                </a:lnTo>
                <a:lnTo>
                  <a:pt x="678" y="1788"/>
                </a:lnTo>
                <a:cubicBezTo>
                  <a:pt x="691" y="1790"/>
                  <a:pt x="704" y="1793"/>
                  <a:pt x="717" y="1798"/>
                </a:cubicBezTo>
                <a:lnTo>
                  <a:pt x="717" y="1798"/>
                </a:lnTo>
                <a:cubicBezTo>
                  <a:pt x="765" y="1817"/>
                  <a:pt x="811" y="1858"/>
                  <a:pt x="843" y="1914"/>
                </a:cubicBezTo>
                <a:lnTo>
                  <a:pt x="843" y="1914"/>
                </a:lnTo>
                <a:cubicBezTo>
                  <a:pt x="879" y="1977"/>
                  <a:pt x="890" y="2040"/>
                  <a:pt x="877" y="2095"/>
                </a:cubicBezTo>
                <a:lnTo>
                  <a:pt x="877" y="2095"/>
                </a:lnTo>
                <a:cubicBezTo>
                  <a:pt x="869" y="2125"/>
                  <a:pt x="855" y="2152"/>
                  <a:pt x="834" y="2174"/>
                </a:cubicBezTo>
                <a:lnTo>
                  <a:pt x="834" y="2174"/>
                </a:lnTo>
                <a:cubicBezTo>
                  <a:pt x="820" y="2189"/>
                  <a:pt x="803" y="2203"/>
                  <a:pt x="783" y="2214"/>
                </a:cubicBezTo>
                <a:lnTo>
                  <a:pt x="783" y="2214"/>
                </a:lnTo>
                <a:cubicBezTo>
                  <a:pt x="761" y="2228"/>
                  <a:pt x="730" y="2239"/>
                  <a:pt x="693" y="2246"/>
                </a:cubicBezTo>
                <a:lnTo>
                  <a:pt x="693" y="2246"/>
                </a:lnTo>
                <a:cubicBezTo>
                  <a:pt x="660" y="2254"/>
                  <a:pt x="623" y="2260"/>
                  <a:pt x="585" y="2263"/>
                </a:cubicBezTo>
                <a:lnTo>
                  <a:pt x="585" y="2263"/>
                </a:lnTo>
                <a:cubicBezTo>
                  <a:pt x="561" y="2265"/>
                  <a:pt x="539" y="2279"/>
                  <a:pt x="528" y="2300"/>
                </a:cubicBezTo>
                <a:lnTo>
                  <a:pt x="528" y="2300"/>
                </a:lnTo>
                <a:cubicBezTo>
                  <a:pt x="522" y="2311"/>
                  <a:pt x="519" y="2323"/>
                  <a:pt x="520" y="2336"/>
                </a:cubicBezTo>
                <a:lnTo>
                  <a:pt x="835" y="2881"/>
                </a:lnTo>
                <a:lnTo>
                  <a:pt x="2490" y="2882"/>
                </a:lnTo>
                <a:lnTo>
                  <a:pt x="2799" y="2345"/>
                </a:lnTo>
                <a:lnTo>
                  <a:pt x="2799" y="2345"/>
                </a:lnTo>
                <a:cubicBezTo>
                  <a:pt x="2800" y="2344"/>
                  <a:pt x="2801" y="2343"/>
                  <a:pt x="2802" y="2342"/>
                </a:cubicBezTo>
                <a:lnTo>
                  <a:pt x="2802" y="2342"/>
                </a:lnTo>
                <a:cubicBezTo>
                  <a:pt x="2804" y="2339"/>
                  <a:pt x="2807" y="2338"/>
                  <a:pt x="2810" y="2336"/>
                </a:cubicBezTo>
                <a:lnTo>
                  <a:pt x="2811" y="2334"/>
                </a:lnTo>
                <a:lnTo>
                  <a:pt x="2811" y="2334"/>
                </a:lnTo>
                <a:cubicBezTo>
                  <a:pt x="2812" y="2332"/>
                  <a:pt x="2814" y="2330"/>
                  <a:pt x="2815" y="2329"/>
                </a:cubicBezTo>
              </a:path>
            </a:pathLst>
          </a:custGeom>
          <a:solidFill>
            <a:srgbClr val="D53E4F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2364C80-927B-2443-AC29-146EC6CD51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66" y="2529245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FDAE6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2300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F6DEB83-28B1-6B44-9724-0FB1C6CE5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8413" y="3355784"/>
            <a:ext cx="1907785" cy="1633103"/>
          </a:xfrm>
          <a:custGeom>
            <a:avLst/>
            <a:gdLst>
              <a:gd name="T0" fmla="*/ 844 w 3371"/>
              <a:gd name="T1" fmla="*/ 968 h 2884"/>
              <a:gd name="T2" fmla="*/ 718 w 3371"/>
              <a:gd name="T3" fmla="*/ 1083 h 2884"/>
              <a:gd name="T4" fmla="*/ 677 w 3371"/>
              <a:gd name="T5" fmla="*/ 1094 h 2884"/>
              <a:gd name="T6" fmla="*/ 671 w 3371"/>
              <a:gd name="T7" fmla="*/ 1094 h 2884"/>
              <a:gd name="T8" fmla="*/ 670 w 3371"/>
              <a:gd name="T9" fmla="*/ 1095 h 2884"/>
              <a:gd name="T10" fmla="*/ 663 w 3371"/>
              <a:gd name="T11" fmla="*/ 1095 h 2884"/>
              <a:gd name="T12" fmla="*/ 655 w 3371"/>
              <a:gd name="T13" fmla="*/ 1095 h 2884"/>
              <a:gd name="T14" fmla="*/ 655 w 3371"/>
              <a:gd name="T15" fmla="*/ 1095 h 2884"/>
              <a:gd name="T16" fmla="*/ 565 w 3371"/>
              <a:gd name="T17" fmla="*/ 1073 h 2884"/>
              <a:gd name="T18" fmla="*/ 555 w 3371"/>
              <a:gd name="T19" fmla="*/ 1067 h 2884"/>
              <a:gd name="T20" fmla="*/ 413 w 3371"/>
              <a:gd name="T21" fmla="*/ 922 h 2884"/>
              <a:gd name="T22" fmla="*/ 351 w 3371"/>
              <a:gd name="T23" fmla="*/ 890 h 2884"/>
              <a:gd name="T24" fmla="*/ 0 w 3371"/>
              <a:gd name="T25" fmla="*/ 1443 h 2884"/>
              <a:gd name="T26" fmla="*/ 2497 w 3371"/>
              <a:gd name="T27" fmla="*/ 2882 h 2884"/>
              <a:gd name="T28" fmla="*/ 3011 w 3371"/>
              <a:gd name="T29" fmla="*/ 891 h 2884"/>
              <a:gd name="T30" fmla="*/ 3009 w 3371"/>
              <a:gd name="T31" fmla="*/ 885 h 2884"/>
              <a:gd name="T32" fmla="*/ 3020 w 3371"/>
              <a:gd name="T33" fmla="*/ 829 h 2884"/>
              <a:gd name="T34" fmla="*/ 3103 w 3371"/>
              <a:gd name="T35" fmla="*/ 776 h 2884"/>
              <a:gd name="T36" fmla="*/ 3284 w 3371"/>
              <a:gd name="T37" fmla="*/ 730 h 2884"/>
              <a:gd name="T38" fmla="*/ 3292 w 3371"/>
              <a:gd name="T39" fmla="*/ 726 h 2884"/>
              <a:gd name="T40" fmla="*/ 3346 w 3371"/>
              <a:gd name="T41" fmla="*/ 670 h 2884"/>
              <a:gd name="T42" fmla="*/ 3349 w 3371"/>
              <a:gd name="T43" fmla="*/ 665 h 2884"/>
              <a:gd name="T44" fmla="*/ 3352 w 3371"/>
              <a:gd name="T45" fmla="*/ 658 h 2884"/>
              <a:gd name="T46" fmla="*/ 3369 w 3371"/>
              <a:gd name="T47" fmla="*/ 659 h 2884"/>
              <a:gd name="T48" fmla="*/ 3354 w 3371"/>
              <a:gd name="T49" fmla="*/ 653 h 2884"/>
              <a:gd name="T50" fmla="*/ 3363 w 3371"/>
              <a:gd name="T51" fmla="*/ 621 h 2884"/>
              <a:gd name="T52" fmla="*/ 3330 w 3371"/>
              <a:gd name="T53" fmla="*/ 476 h 2884"/>
              <a:gd name="T54" fmla="*/ 3210 w 3371"/>
              <a:gd name="T55" fmla="*/ 371 h 2884"/>
              <a:gd name="T56" fmla="*/ 3137 w 3371"/>
              <a:gd name="T57" fmla="*/ 370 h 2884"/>
              <a:gd name="T58" fmla="*/ 3087 w 3371"/>
              <a:gd name="T59" fmla="*/ 389 h 2884"/>
              <a:gd name="T60" fmla="*/ 2959 w 3371"/>
              <a:gd name="T61" fmla="*/ 526 h 2884"/>
              <a:gd name="T62" fmla="*/ 2873 w 3371"/>
              <a:gd name="T63" fmla="*/ 571 h 2884"/>
              <a:gd name="T64" fmla="*/ 2866 w 3371"/>
              <a:gd name="T65" fmla="*/ 571 h 2884"/>
              <a:gd name="T66" fmla="*/ 2817 w 3371"/>
              <a:gd name="T67" fmla="*/ 553 h 2884"/>
              <a:gd name="T68" fmla="*/ 2813 w 3371"/>
              <a:gd name="T69" fmla="*/ 548 h 2884"/>
              <a:gd name="T70" fmla="*/ 834 w 3371"/>
              <a:gd name="T71" fmla="*/ 0 h 2884"/>
              <a:gd name="T72" fmla="*/ 522 w 3371"/>
              <a:gd name="T73" fmla="*/ 541 h 2884"/>
              <a:gd name="T74" fmla="*/ 530 w 3371"/>
              <a:gd name="T75" fmla="*/ 576 h 2884"/>
              <a:gd name="T76" fmla="*/ 587 w 3371"/>
              <a:gd name="T77" fmla="*/ 614 h 2884"/>
              <a:gd name="T78" fmla="*/ 781 w 3371"/>
              <a:gd name="T79" fmla="*/ 663 h 2884"/>
              <a:gd name="T80" fmla="*/ 791 w 3371"/>
              <a:gd name="T81" fmla="*/ 669 h 2884"/>
              <a:gd name="T82" fmla="*/ 839 w 3371"/>
              <a:gd name="T83" fmla="*/ 711 h 2884"/>
              <a:gd name="T84" fmla="*/ 878 w 3371"/>
              <a:gd name="T85" fmla="*/ 786 h 2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3371" h="2884">
                <a:moveTo>
                  <a:pt x="844" y="968"/>
                </a:moveTo>
                <a:lnTo>
                  <a:pt x="844" y="968"/>
                </a:lnTo>
                <a:cubicBezTo>
                  <a:pt x="812" y="1023"/>
                  <a:pt x="768" y="1064"/>
                  <a:pt x="718" y="1083"/>
                </a:cubicBezTo>
                <a:lnTo>
                  <a:pt x="718" y="1083"/>
                </a:lnTo>
                <a:cubicBezTo>
                  <a:pt x="706" y="1088"/>
                  <a:pt x="692" y="1092"/>
                  <a:pt x="679" y="1094"/>
                </a:cubicBezTo>
                <a:lnTo>
                  <a:pt x="677" y="1094"/>
                </a:lnTo>
                <a:lnTo>
                  <a:pt x="677" y="1094"/>
                </a:lnTo>
                <a:cubicBezTo>
                  <a:pt x="675" y="1094"/>
                  <a:pt x="673" y="1094"/>
                  <a:pt x="671" y="1094"/>
                </a:cubicBezTo>
                <a:lnTo>
                  <a:pt x="670" y="1095"/>
                </a:lnTo>
                <a:lnTo>
                  <a:pt x="670" y="1095"/>
                </a:lnTo>
                <a:cubicBezTo>
                  <a:pt x="668" y="1095"/>
                  <a:pt x="667" y="1095"/>
                  <a:pt x="666" y="1095"/>
                </a:cubicBezTo>
                <a:lnTo>
                  <a:pt x="663" y="1095"/>
                </a:lnTo>
                <a:lnTo>
                  <a:pt x="663" y="1095"/>
                </a:lnTo>
                <a:cubicBezTo>
                  <a:pt x="660" y="1095"/>
                  <a:pt x="658" y="1095"/>
                  <a:pt x="655" y="1095"/>
                </a:cubicBezTo>
                <a:lnTo>
                  <a:pt x="655" y="1095"/>
                </a:lnTo>
                <a:lnTo>
                  <a:pt x="655" y="1095"/>
                </a:lnTo>
                <a:cubicBezTo>
                  <a:pt x="624" y="1095"/>
                  <a:pt x="595" y="1088"/>
                  <a:pt x="565" y="1073"/>
                </a:cubicBezTo>
                <a:lnTo>
                  <a:pt x="565" y="1073"/>
                </a:lnTo>
                <a:cubicBezTo>
                  <a:pt x="562" y="1071"/>
                  <a:pt x="558" y="1069"/>
                  <a:pt x="555" y="1067"/>
                </a:cubicBezTo>
                <a:lnTo>
                  <a:pt x="555" y="1067"/>
                </a:lnTo>
                <a:cubicBezTo>
                  <a:pt x="511" y="1042"/>
                  <a:pt x="458" y="988"/>
                  <a:pt x="413" y="922"/>
                </a:cubicBezTo>
                <a:lnTo>
                  <a:pt x="413" y="922"/>
                </a:lnTo>
                <a:cubicBezTo>
                  <a:pt x="399" y="901"/>
                  <a:pt x="375" y="889"/>
                  <a:pt x="351" y="890"/>
                </a:cubicBezTo>
                <a:lnTo>
                  <a:pt x="351" y="890"/>
                </a:lnTo>
                <a:cubicBezTo>
                  <a:pt x="336" y="891"/>
                  <a:pt x="323" y="895"/>
                  <a:pt x="311" y="904"/>
                </a:cubicBezTo>
                <a:lnTo>
                  <a:pt x="0" y="1443"/>
                </a:lnTo>
                <a:lnTo>
                  <a:pt x="832" y="2883"/>
                </a:lnTo>
                <a:lnTo>
                  <a:pt x="2497" y="2882"/>
                </a:lnTo>
                <a:lnTo>
                  <a:pt x="3329" y="1440"/>
                </a:lnTo>
                <a:lnTo>
                  <a:pt x="3011" y="891"/>
                </a:lnTo>
                <a:lnTo>
                  <a:pt x="3011" y="891"/>
                </a:lnTo>
                <a:cubicBezTo>
                  <a:pt x="3010" y="889"/>
                  <a:pt x="3009" y="887"/>
                  <a:pt x="3009" y="885"/>
                </a:cubicBezTo>
                <a:lnTo>
                  <a:pt x="3009" y="885"/>
                </a:lnTo>
                <a:cubicBezTo>
                  <a:pt x="3007" y="866"/>
                  <a:pt x="3011" y="846"/>
                  <a:pt x="3020" y="829"/>
                </a:cubicBezTo>
                <a:lnTo>
                  <a:pt x="3020" y="829"/>
                </a:lnTo>
                <a:cubicBezTo>
                  <a:pt x="3036" y="798"/>
                  <a:pt x="3068" y="778"/>
                  <a:pt x="3103" y="776"/>
                </a:cubicBezTo>
                <a:lnTo>
                  <a:pt x="3103" y="776"/>
                </a:lnTo>
                <a:cubicBezTo>
                  <a:pt x="3176" y="770"/>
                  <a:pt x="3244" y="754"/>
                  <a:pt x="3284" y="730"/>
                </a:cubicBezTo>
                <a:lnTo>
                  <a:pt x="3284" y="730"/>
                </a:lnTo>
                <a:cubicBezTo>
                  <a:pt x="3287" y="729"/>
                  <a:pt x="3289" y="727"/>
                  <a:pt x="3292" y="726"/>
                </a:cubicBezTo>
                <a:lnTo>
                  <a:pt x="3292" y="726"/>
                </a:lnTo>
                <a:cubicBezTo>
                  <a:pt x="3315" y="711"/>
                  <a:pt x="3333" y="692"/>
                  <a:pt x="3346" y="670"/>
                </a:cubicBezTo>
                <a:lnTo>
                  <a:pt x="3346" y="670"/>
                </a:lnTo>
                <a:cubicBezTo>
                  <a:pt x="3347" y="669"/>
                  <a:pt x="3348" y="667"/>
                  <a:pt x="3349" y="665"/>
                </a:cubicBezTo>
                <a:lnTo>
                  <a:pt x="3352" y="658"/>
                </a:lnTo>
                <a:lnTo>
                  <a:pt x="3352" y="658"/>
                </a:lnTo>
                <a:cubicBezTo>
                  <a:pt x="3352" y="657"/>
                  <a:pt x="3353" y="655"/>
                  <a:pt x="3354" y="654"/>
                </a:cubicBezTo>
                <a:lnTo>
                  <a:pt x="3369" y="659"/>
                </a:lnTo>
                <a:lnTo>
                  <a:pt x="3354" y="653"/>
                </a:lnTo>
                <a:lnTo>
                  <a:pt x="3354" y="653"/>
                </a:lnTo>
                <a:cubicBezTo>
                  <a:pt x="3359" y="642"/>
                  <a:pt x="3362" y="632"/>
                  <a:pt x="3363" y="621"/>
                </a:cubicBezTo>
                <a:lnTo>
                  <a:pt x="3363" y="621"/>
                </a:lnTo>
                <a:cubicBezTo>
                  <a:pt x="3370" y="576"/>
                  <a:pt x="3359" y="525"/>
                  <a:pt x="3330" y="476"/>
                </a:cubicBezTo>
                <a:lnTo>
                  <a:pt x="3330" y="476"/>
                </a:lnTo>
                <a:cubicBezTo>
                  <a:pt x="3299" y="421"/>
                  <a:pt x="3257" y="385"/>
                  <a:pt x="3210" y="371"/>
                </a:cubicBezTo>
                <a:lnTo>
                  <a:pt x="3210" y="371"/>
                </a:lnTo>
                <a:cubicBezTo>
                  <a:pt x="3186" y="365"/>
                  <a:pt x="3162" y="364"/>
                  <a:pt x="3137" y="370"/>
                </a:cubicBezTo>
                <a:lnTo>
                  <a:pt x="3137" y="370"/>
                </a:lnTo>
                <a:cubicBezTo>
                  <a:pt x="3120" y="373"/>
                  <a:pt x="3103" y="380"/>
                  <a:pt x="3087" y="389"/>
                </a:cubicBezTo>
                <a:lnTo>
                  <a:pt x="3087" y="389"/>
                </a:lnTo>
                <a:cubicBezTo>
                  <a:pt x="3048" y="412"/>
                  <a:pt x="3000" y="463"/>
                  <a:pt x="2959" y="526"/>
                </a:cubicBezTo>
                <a:lnTo>
                  <a:pt x="2959" y="526"/>
                </a:lnTo>
                <a:cubicBezTo>
                  <a:pt x="2940" y="555"/>
                  <a:pt x="2908" y="573"/>
                  <a:pt x="2873" y="571"/>
                </a:cubicBezTo>
                <a:lnTo>
                  <a:pt x="2873" y="571"/>
                </a:lnTo>
                <a:cubicBezTo>
                  <a:pt x="2871" y="571"/>
                  <a:pt x="2869" y="571"/>
                  <a:pt x="2868" y="571"/>
                </a:cubicBezTo>
                <a:lnTo>
                  <a:pt x="2866" y="571"/>
                </a:lnTo>
                <a:lnTo>
                  <a:pt x="2866" y="571"/>
                </a:lnTo>
                <a:cubicBezTo>
                  <a:pt x="2849" y="569"/>
                  <a:pt x="2831" y="563"/>
                  <a:pt x="2817" y="553"/>
                </a:cubicBezTo>
                <a:lnTo>
                  <a:pt x="2817" y="553"/>
                </a:lnTo>
                <a:cubicBezTo>
                  <a:pt x="2815" y="552"/>
                  <a:pt x="2814" y="550"/>
                  <a:pt x="2813" y="548"/>
                </a:cubicBezTo>
                <a:lnTo>
                  <a:pt x="2496" y="0"/>
                </a:lnTo>
                <a:lnTo>
                  <a:pt x="834" y="0"/>
                </a:lnTo>
                <a:lnTo>
                  <a:pt x="522" y="541"/>
                </a:lnTo>
                <a:lnTo>
                  <a:pt x="522" y="541"/>
                </a:lnTo>
                <a:cubicBezTo>
                  <a:pt x="521" y="553"/>
                  <a:pt x="523" y="565"/>
                  <a:pt x="530" y="576"/>
                </a:cubicBezTo>
                <a:lnTo>
                  <a:pt x="530" y="576"/>
                </a:lnTo>
                <a:cubicBezTo>
                  <a:pt x="541" y="598"/>
                  <a:pt x="563" y="612"/>
                  <a:pt x="587" y="614"/>
                </a:cubicBezTo>
                <a:lnTo>
                  <a:pt x="587" y="614"/>
                </a:lnTo>
                <a:cubicBezTo>
                  <a:pt x="665" y="619"/>
                  <a:pt x="738" y="637"/>
                  <a:pt x="781" y="663"/>
                </a:cubicBezTo>
                <a:lnTo>
                  <a:pt x="781" y="663"/>
                </a:lnTo>
                <a:cubicBezTo>
                  <a:pt x="785" y="664"/>
                  <a:pt x="788" y="667"/>
                  <a:pt x="791" y="669"/>
                </a:cubicBezTo>
                <a:lnTo>
                  <a:pt x="791" y="669"/>
                </a:lnTo>
                <a:cubicBezTo>
                  <a:pt x="810" y="681"/>
                  <a:pt x="826" y="695"/>
                  <a:pt x="839" y="711"/>
                </a:cubicBezTo>
                <a:lnTo>
                  <a:pt x="839" y="711"/>
                </a:lnTo>
                <a:cubicBezTo>
                  <a:pt x="858" y="733"/>
                  <a:pt x="871" y="758"/>
                  <a:pt x="878" y="786"/>
                </a:cubicBezTo>
                <a:lnTo>
                  <a:pt x="878" y="786"/>
                </a:lnTo>
                <a:cubicBezTo>
                  <a:pt x="892" y="842"/>
                  <a:pt x="881" y="905"/>
                  <a:pt x="844" y="968"/>
                </a:cubicBezTo>
              </a:path>
            </a:pathLst>
          </a:custGeom>
          <a:solidFill>
            <a:srgbClr val="66C2A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0CE2F2-DD54-6D48-81CE-EC4C03074D75}"/>
              </a:ext>
            </a:extLst>
          </p:cNvPr>
          <p:cNvSpPr txBox="1"/>
          <p:nvPr/>
        </p:nvSpPr>
        <p:spPr>
          <a:xfrm>
            <a:off x="893865" y="3980055"/>
            <a:ext cx="1670435" cy="44627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Space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BE79F7-8E01-574B-AB1A-0DD75FA44381}"/>
              </a:ext>
            </a:extLst>
          </p:cNvPr>
          <p:cNvSpPr txBox="1"/>
          <p:nvPr/>
        </p:nvSpPr>
        <p:spPr>
          <a:xfrm>
            <a:off x="2611715" y="3061155"/>
            <a:ext cx="1092287" cy="43088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Defense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792774-58AA-9041-BB45-4D5F9A834C26}"/>
              </a:ext>
            </a:extLst>
          </p:cNvPr>
          <p:cNvSpPr txBox="1"/>
          <p:nvPr/>
        </p:nvSpPr>
        <p:spPr>
          <a:xfrm>
            <a:off x="4072048" y="3995444"/>
            <a:ext cx="1024961" cy="430887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Fintech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C3B041-AEFA-1944-A0DB-4CA536AB4CFB}"/>
              </a:ext>
            </a:extLst>
          </p:cNvPr>
          <p:cNvSpPr txBox="1"/>
          <p:nvPr/>
        </p:nvSpPr>
        <p:spPr>
          <a:xfrm>
            <a:off x="5068491" y="2891878"/>
            <a:ext cx="1907785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Artificial Intelligence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BE4122-CE23-2F45-9118-7F461E176E62}"/>
              </a:ext>
            </a:extLst>
          </p:cNvPr>
          <p:cNvSpPr txBox="1"/>
          <p:nvPr/>
        </p:nvSpPr>
        <p:spPr>
          <a:xfrm>
            <a:off x="6446306" y="3649195"/>
            <a:ext cx="2072706" cy="110799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AIFs  &amp;   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Family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Office</a:t>
            </a:r>
          </a:p>
        </p:txBody>
      </p:sp>
      <p:sp>
        <p:nvSpPr>
          <p:cNvPr id="32" name="Freeform 3">
            <a:extLst>
              <a:ext uri="{FF2B5EF4-FFF2-40B4-BE49-F238E27FC236}">
                <a16:creationId xmlns:a16="http://schemas.microsoft.com/office/drawing/2014/main" id="{916C9F2B-5338-41AB-BFCF-741D73865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45839" y="3360130"/>
            <a:ext cx="1907785" cy="1633103"/>
          </a:xfrm>
          <a:custGeom>
            <a:avLst/>
            <a:gdLst>
              <a:gd name="T0" fmla="*/ 520 w 3368"/>
              <a:gd name="T1" fmla="*/ 547 h 2885"/>
              <a:gd name="T2" fmla="*/ 527 w 3368"/>
              <a:gd name="T3" fmla="*/ 582 h 2885"/>
              <a:gd name="T4" fmla="*/ 585 w 3368"/>
              <a:gd name="T5" fmla="*/ 620 h 2885"/>
              <a:gd name="T6" fmla="*/ 698 w 3368"/>
              <a:gd name="T7" fmla="*/ 637 h 2885"/>
              <a:gd name="T8" fmla="*/ 783 w 3368"/>
              <a:gd name="T9" fmla="*/ 668 h 2885"/>
              <a:gd name="T10" fmla="*/ 833 w 3368"/>
              <a:gd name="T11" fmla="*/ 708 h 2885"/>
              <a:gd name="T12" fmla="*/ 876 w 3368"/>
              <a:gd name="T13" fmla="*/ 787 h 2885"/>
              <a:gd name="T14" fmla="*/ 842 w 3368"/>
              <a:gd name="T15" fmla="*/ 968 h 2885"/>
              <a:gd name="T16" fmla="*/ 716 w 3368"/>
              <a:gd name="T17" fmla="*/ 1084 h 2885"/>
              <a:gd name="T18" fmla="*/ 674 w 3368"/>
              <a:gd name="T19" fmla="*/ 1095 h 2885"/>
              <a:gd name="T20" fmla="*/ 669 w 3368"/>
              <a:gd name="T21" fmla="*/ 1095 h 2885"/>
              <a:gd name="T22" fmla="*/ 668 w 3368"/>
              <a:gd name="T23" fmla="*/ 1095 h 2885"/>
              <a:gd name="T24" fmla="*/ 660 w 3368"/>
              <a:gd name="T25" fmla="*/ 1096 h 2885"/>
              <a:gd name="T26" fmla="*/ 653 w 3368"/>
              <a:gd name="T27" fmla="*/ 1096 h 2885"/>
              <a:gd name="T28" fmla="*/ 562 w 3368"/>
              <a:gd name="T29" fmla="*/ 1073 h 2885"/>
              <a:gd name="T30" fmla="*/ 553 w 3368"/>
              <a:gd name="T31" fmla="*/ 1068 h 2885"/>
              <a:gd name="T32" fmla="*/ 411 w 3368"/>
              <a:gd name="T33" fmla="*/ 922 h 2885"/>
              <a:gd name="T34" fmla="*/ 348 w 3368"/>
              <a:gd name="T35" fmla="*/ 891 h 2885"/>
              <a:gd name="T36" fmla="*/ 315 w 3368"/>
              <a:gd name="T37" fmla="*/ 901 h 2885"/>
              <a:gd name="T38" fmla="*/ 830 w 3368"/>
              <a:gd name="T39" fmla="*/ 2884 h 2885"/>
              <a:gd name="T40" fmla="*/ 3321 w 3368"/>
              <a:gd name="T41" fmla="*/ 1448 h 2885"/>
              <a:gd name="T42" fmla="*/ 3006 w 3368"/>
              <a:gd name="T43" fmla="*/ 904 h 2885"/>
              <a:gd name="T44" fmla="*/ 3005 w 3368"/>
              <a:gd name="T45" fmla="*/ 899 h 2885"/>
              <a:gd name="T46" fmla="*/ 3014 w 3368"/>
              <a:gd name="T47" fmla="*/ 837 h 2885"/>
              <a:gd name="T48" fmla="*/ 3015 w 3368"/>
              <a:gd name="T49" fmla="*/ 833 h 2885"/>
              <a:gd name="T50" fmla="*/ 3017 w 3368"/>
              <a:gd name="T51" fmla="*/ 830 h 2885"/>
              <a:gd name="T52" fmla="*/ 3099 w 3368"/>
              <a:gd name="T53" fmla="*/ 776 h 2885"/>
              <a:gd name="T54" fmla="*/ 3280 w 3368"/>
              <a:gd name="T55" fmla="*/ 732 h 2885"/>
              <a:gd name="T56" fmla="*/ 3288 w 3368"/>
              <a:gd name="T57" fmla="*/ 726 h 2885"/>
              <a:gd name="T58" fmla="*/ 3342 w 3368"/>
              <a:gd name="T59" fmla="*/ 671 h 2885"/>
              <a:gd name="T60" fmla="*/ 3345 w 3368"/>
              <a:gd name="T61" fmla="*/ 665 h 2885"/>
              <a:gd name="T62" fmla="*/ 3346 w 3368"/>
              <a:gd name="T63" fmla="*/ 664 h 2885"/>
              <a:gd name="T64" fmla="*/ 3348 w 3368"/>
              <a:gd name="T65" fmla="*/ 659 h 2885"/>
              <a:gd name="T66" fmla="*/ 3350 w 3368"/>
              <a:gd name="T67" fmla="*/ 655 h 2885"/>
              <a:gd name="T68" fmla="*/ 3351 w 3368"/>
              <a:gd name="T69" fmla="*/ 653 h 2885"/>
              <a:gd name="T70" fmla="*/ 3360 w 3368"/>
              <a:gd name="T71" fmla="*/ 622 h 2885"/>
              <a:gd name="T72" fmla="*/ 3327 w 3368"/>
              <a:gd name="T73" fmla="*/ 477 h 2885"/>
              <a:gd name="T74" fmla="*/ 3207 w 3368"/>
              <a:gd name="T75" fmla="*/ 373 h 2885"/>
              <a:gd name="T76" fmla="*/ 3134 w 3368"/>
              <a:gd name="T77" fmla="*/ 370 h 2885"/>
              <a:gd name="T78" fmla="*/ 3133 w 3368"/>
              <a:gd name="T79" fmla="*/ 370 h 2885"/>
              <a:gd name="T80" fmla="*/ 3126 w 3368"/>
              <a:gd name="T81" fmla="*/ 372 h 2885"/>
              <a:gd name="T82" fmla="*/ 3093 w 3368"/>
              <a:gd name="T83" fmla="*/ 385 h 2885"/>
              <a:gd name="T84" fmla="*/ 3085 w 3368"/>
              <a:gd name="T85" fmla="*/ 390 h 2885"/>
              <a:gd name="T86" fmla="*/ 3041 w 3368"/>
              <a:gd name="T87" fmla="*/ 422 h 2885"/>
              <a:gd name="T88" fmla="*/ 2956 w 3368"/>
              <a:gd name="T89" fmla="*/ 527 h 2885"/>
              <a:gd name="T90" fmla="*/ 2869 w 3368"/>
              <a:gd name="T91" fmla="*/ 572 h 2885"/>
              <a:gd name="T92" fmla="*/ 2863 w 3368"/>
              <a:gd name="T93" fmla="*/ 571 h 2885"/>
              <a:gd name="T94" fmla="*/ 2849 w 3368"/>
              <a:gd name="T95" fmla="*/ 570 h 2885"/>
              <a:gd name="T96" fmla="*/ 2801 w 3368"/>
              <a:gd name="T97" fmla="*/ 546 h 2885"/>
              <a:gd name="T98" fmla="*/ 2798 w 3368"/>
              <a:gd name="T99" fmla="*/ 542 h 2885"/>
              <a:gd name="T100" fmla="*/ 835 w 3368"/>
              <a:gd name="T101" fmla="*/ 1 h 28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368" h="2885">
                <a:moveTo>
                  <a:pt x="520" y="547"/>
                </a:moveTo>
                <a:lnTo>
                  <a:pt x="520" y="547"/>
                </a:lnTo>
                <a:cubicBezTo>
                  <a:pt x="519" y="559"/>
                  <a:pt x="522" y="571"/>
                  <a:pt x="527" y="582"/>
                </a:cubicBezTo>
                <a:lnTo>
                  <a:pt x="527" y="582"/>
                </a:lnTo>
                <a:cubicBezTo>
                  <a:pt x="539" y="604"/>
                  <a:pt x="560" y="618"/>
                  <a:pt x="585" y="620"/>
                </a:cubicBezTo>
                <a:lnTo>
                  <a:pt x="585" y="620"/>
                </a:lnTo>
                <a:cubicBezTo>
                  <a:pt x="625" y="622"/>
                  <a:pt x="664" y="629"/>
                  <a:pt x="698" y="637"/>
                </a:cubicBezTo>
                <a:lnTo>
                  <a:pt x="698" y="637"/>
                </a:lnTo>
                <a:cubicBezTo>
                  <a:pt x="732" y="645"/>
                  <a:pt x="761" y="656"/>
                  <a:pt x="783" y="668"/>
                </a:cubicBezTo>
                <a:lnTo>
                  <a:pt x="783" y="668"/>
                </a:lnTo>
                <a:cubicBezTo>
                  <a:pt x="802" y="680"/>
                  <a:pt x="819" y="693"/>
                  <a:pt x="833" y="708"/>
                </a:cubicBezTo>
                <a:lnTo>
                  <a:pt x="833" y="708"/>
                </a:lnTo>
                <a:cubicBezTo>
                  <a:pt x="854" y="731"/>
                  <a:pt x="868" y="757"/>
                  <a:pt x="876" y="787"/>
                </a:cubicBezTo>
                <a:lnTo>
                  <a:pt x="876" y="787"/>
                </a:lnTo>
                <a:cubicBezTo>
                  <a:pt x="890" y="843"/>
                  <a:pt x="878" y="906"/>
                  <a:pt x="842" y="968"/>
                </a:cubicBezTo>
                <a:lnTo>
                  <a:pt x="842" y="968"/>
                </a:lnTo>
                <a:cubicBezTo>
                  <a:pt x="809" y="1024"/>
                  <a:pt x="765" y="1066"/>
                  <a:pt x="716" y="1084"/>
                </a:cubicBezTo>
                <a:lnTo>
                  <a:pt x="716" y="1084"/>
                </a:lnTo>
                <a:cubicBezTo>
                  <a:pt x="703" y="1089"/>
                  <a:pt x="690" y="1093"/>
                  <a:pt x="677" y="1094"/>
                </a:cubicBezTo>
                <a:lnTo>
                  <a:pt x="674" y="1095"/>
                </a:lnTo>
                <a:lnTo>
                  <a:pt x="674" y="1095"/>
                </a:lnTo>
                <a:cubicBezTo>
                  <a:pt x="673" y="1095"/>
                  <a:pt x="671" y="1095"/>
                  <a:pt x="669" y="1095"/>
                </a:cubicBezTo>
                <a:lnTo>
                  <a:pt x="668" y="1095"/>
                </a:lnTo>
                <a:lnTo>
                  <a:pt x="668" y="1095"/>
                </a:lnTo>
                <a:cubicBezTo>
                  <a:pt x="666" y="1095"/>
                  <a:pt x="665" y="1095"/>
                  <a:pt x="663" y="1095"/>
                </a:cubicBezTo>
                <a:lnTo>
                  <a:pt x="660" y="1096"/>
                </a:lnTo>
                <a:lnTo>
                  <a:pt x="660" y="1096"/>
                </a:lnTo>
                <a:cubicBezTo>
                  <a:pt x="658" y="1096"/>
                  <a:pt x="655" y="1096"/>
                  <a:pt x="653" y="1096"/>
                </a:cubicBezTo>
                <a:lnTo>
                  <a:pt x="653" y="1096"/>
                </a:lnTo>
                <a:cubicBezTo>
                  <a:pt x="622" y="1096"/>
                  <a:pt x="592" y="1089"/>
                  <a:pt x="562" y="1073"/>
                </a:cubicBezTo>
                <a:lnTo>
                  <a:pt x="562" y="1073"/>
                </a:lnTo>
                <a:cubicBezTo>
                  <a:pt x="559" y="1072"/>
                  <a:pt x="556" y="1071"/>
                  <a:pt x="553" y="1068"/>
                </a:cubicBezTo>
                <a:lnTo>
                  <a:pt x="553" y="1068"/>
                </a:lnTo>
                <a:cubicBezTo>
                  <a:pt x="509" y="1043"/>
                  <a:pt x="455" y="989"/>
                  <a:pt x="411" y="922"/>
                </a:cubicBezTo>
                <a:lnTo>
                  <a:pt x="411" y="922"/>
                </a:lnTo>
                <a:cubicBezTo>
                  <a:pt x="397" y="902"/>
                  <a:pt x="373" y="890"/>
                  <a:pt x="348" y="891"/>
                </a:cubicBezTo>
                <a:lnTo>
                  <a:pt x="348" y="891"/>
                </a:lnTo>
                <a:cubicBezTo>
                  <a:pt x="336" y="891"/>
                  <a:pt x="325" y="895"/>
                  <a:pt x="315" y="901"/>
                </a:cubicBezTo>
                <a:lnTo>
                  <a:pt x="0" y="1446"/>
                </a:lnTo>
                <a:lnTo>
                  <a:pt x="830" y="2884"/>
                </a:lnTo>
                <a:lnTo>
                  <a:pt x="2493" y="2883"/>
                </a:lnTo>
                <a:lnTo>
                  <a:pt x="3321" y="1448"/>
                </a:lnTo>
                <a:lnTo>
                  <a:pt x="3006" y="904"/>
                </a:lnTo>
                <a:lnTo>
                  <a:pt x="3006" y="904"/>
                </a:lnTo>
                <a:cubicBezTo>
                  <a:pt x="3006" y="902"/>
                  <a:pt x="3005" y="900"/>
                  <a:pt x="3005" y="899"/>
                </a:cubicBezTo>
                <a:lnTo>
                  <a:pt x="3005" y="899"/>
                </a:lnTo>
                <a:cubicBezTo>
                  <a:pt x="3002" y="878"/>
                  <a:pt x="3004" y="857"/>
                  <a:pt x="3013" y="838"/>
                </a:cubicBezTo>
                <a:lnTo>
                  <a:pt x="3014" y="837"/>
                </a:lnTo>
                <a:lnTo>
                  <a:pt x="3014" y="837"/>
                </a:lnTo>
                <a:cubicBezTo>
                  <a:pt x="3014" y="836"/>
                  <a:pt x="3015" y="835"/>
                  <a:pt x="3015" y="833"/>
                </a:cubicBezTo>
                <a:lnTo>
                  <a:pt x="3015" y="833"/>
                </a:lnTo>
                <a:cubicBezTo>
                  <a:pt x="3016" y="832"/>
                  <a:pt x="3016" y="831"/>
                  <a:pt x="3017" y="830"/>
                </a:cubicBezTo>
                <a:lnTo>
                  <a:pt x="3017" y="830"/>
                </a:lnTo>
                <a:cubicBezTo>
                  <a:pt x="3033" y="799"/>
                  <a:pt x="3064" y="779"/>
                  <a:pt x="3099" y="776"/>
                </a:cubicBezTo>
                <a:lnTo>
                  <a:pt x="3099" y="776"/>
                </a:lnTo>
                <a:cubicBezTo>
                  <a:pt x="3173" y="772"/>
                  <a:pt x="3241" y="754"/>
                  <a:pt x="3280" y="732"/>
                </a:cubicBezTo>
                <a:lnTo>
                  <a:pt x="3280" y="732"/>
                </a:lnTo>
                <a:cubicBezTo>
                  <a:pt x="3283" y="730"/>
                  <a:pt x="3286" y="728"/>
                  <a:pt x="3288" y="726"/>
                </a:cubicBezTo>
                <a:lnTo>
                  <a:pt x="3288" y="726"/>
                </a:lnTo>
                <a:cubicBezTo>
                  <a:pt x="3312" y="711"/>
                  <a:pt x="3330" y="693"/>
                  <a:pt x="3342" y="671"/>
                </a:cubicBezTo>
                <a:lnTo>
                  <a:pt x="3342" y="671"/>
                </a:lnTo>
                <a:cubicBezTo>
                  <a:pt x="3343" y="669"/>
                  <a:pt x="3345" y="668"/>
                  <a:pt x="3345" y="665"/>
                </a:cubicBezTo>
                <a:lnTo>
                  <a:pt x="3345" y="665"/>
                </a:lnTo>
                <a:cubicBezTo>
                  <a:pt x="3345" y="665"/>
                  <a:pt x="3346" y="665"/>
                  <a:pt x="3346" y="664"/>
                </a:cubicBezTo>
                <a:lnTo>
                  <a:pt x="3348" y="659"/>
                </a:lnTo>
                <a:lnTo>
                  <a:pt x="3348" y="659"/>
                </a:lnTo>
                <a:cubicBezTo>
                  <a:pt x="3349" y="658"/>
                  <a:pt x="3349" y="657"/>
                  <a:pt x="3350" y="655"/>
                </a:cubicBezTo>
                <a:lnTo>
                  <a:pt x="3350" y="655"/>
                </a:lnTo>
                <a:lnTo>
                  <a:pt x="3351" y="653"/>
                </a:lnTo>
                <a:lnTo>
                  <a:pt x="3351" y="653"/>
                </a:lnTo>
                <a:cubicBezTo>
                  <a:pt x="3355" y="643"/>
                  <a:pt x="3358" y="633"/>
                  <a:pt x="3360" y="622"/>
                </a:cubicBezTo>
                <a:lnTo>
                  <a:pt x="3360" y="622"/>
                </a:lnTo>
                <a:cubicBezTo>
                  <a:pt x="3367" y="578"/>
                  <a:pt x="3355" y="526"/>
                  <a:pt x="3327" y="477"/>
                </a:cubicBezTo>
                <a:lnTo>
                  <a:pt x="3327" y="477"/>
                </a:lnTo>
                <a:cubicBezTo>
                  <a:pt x="3295" y="422"/>
                  <a:pt x="3253" y="386"/>
                  <a:pt x="3207" y="373"/>
                </a:cubicBezTo>
                <a:lnTo>
                  <a:pt x="3207" y="373"/>
                </a:lnTo>
                <a:cubicBezTo>
                  <a:pt x="3183" y="365"/>
                  <a:pt x="3159" y="365"/>
                  <a:pt x="3134" y="370"/>
                </a:cubicBezTo>
                <a:lnTo>
                  <a:pt x="3134" y="370"/>
                </a:lnTo>
                <a:cubicBezTo>
                  <a:pt x="3134" y="370"/>
                  <a:pt x="3134" y="370"/>
                  <a:pt x="3133" y="370"/>
                </a:cubicBezTo>
                <a:lnTo>
                  <a:pt x="3133" y="370"/>
                </a:lnTo>
                <a:cubicBezTo>
                  <a:pt x="3131" y="371"/>
                  <a:pt x="3128" y="371"/>
                  <a:pt x="3126" y="372"/>
                </a:cubicBezTo>
                <a:lnTo>
                  <a:pt x="3126" y="372"/>
                </a:lnTo>
                <a:cubicBezTo>
                  <a:pt x="3115" y="376"/>
                  <a:pt x="3104" y="380"/>
                  <a:pt x="3093" y="385"/>
                </a:cubicBezTo>
                <a:lnTo>
                  <a:pt x="3093" y="385"/>
                </a:lnTo>
                <a:cubicBezTo>
                  <a:pt x="3090" y="387"/>
                  <a:pt x="3088" y="388"/>
                  <a:pt x="3085" y="390"/>
                </a:cubicBezTo>
                <a:lnTo>
                  <a:pt x="3085" y="390"/>
                </a:lnTo>
                <a:cubicBezTo>
                  <a:pt x="3071" y="398"/>
                  <a:pt x="3057" y="409"/>
                  <a:pt x="3041" y="422"/>
                </a:cubicBezTo>
                <a:lnTo>
                  <a:pt x="3041" y="422"/>
                </a:lnTo>
                <a:cubicBezTo>
                  <a:pt x="3013" y="449"/>
                  <a:pt x="2983" y="485"/>
                  <a:pt x="2956" y="527"/>
                </a:cubicBezTo>
                <a:lnTo>
                  <a:pt x="2956" y="527"/>
                </a:lnTo>
                <a:cubicBezTo>
                  <a:pt x="2937" y="556"/>
                  <a:pt x="2904" y="573"/>
                  <a:pt x="2869" y="572"/>
                </a:cubicBezTo>
                <a:lnTo>
                  <a:pt x="2869" y="572"/>
                </a:lnTo>
                <a:cubicBezTo>
                  <a:pt x="2868" y="572"/>
                  <a:pt x="2866" y="572"/>
                  <a:pt x="2864" y="572"/>
                </a:cubicBezTo>
                <a:lnTo>
                  <a:pt x="2863" y="571"/>
                </a:lnTo>
                <a:lnTo>
                  <a:pt x="2863" y="571"/>
                </a:lnTo>
                <a:cubicBezTo>
                  <a:pt x="2858" y="571"/>
                  <a:pt x="2854" y="570"/>
                  <a:pt x="2849" y="570"/>
                </a:cubicBezTo>
                <a:lnTo>
                  <a:pt x="2849" y="570"/>
                </a:lnTo>
                <a:cubicBezTo>
                  <a:pt x="2831" y="566"/>
                  <a:pt x="2814" y="558"/>
                  <a:pt x="2801" y="546"/>
                </a:cubicBezTo>
                <a:lnTo>
                  <a:pt x="2801" y="546"/>
                </a:lnTo>
                <a:cubicBezTo>
                  <a:pt x="2800" y="545"/>
                  <a:pt x="2799" y="543"/>
                  <a:pt x="2798" y="542"/>
                </a:cubicBezTo>
                <a:lnTo>
                  <a:pt x="2485" y="0"/>
                </a:lnTo>
                <a:lnTo>
                  <a:pt x="835" y="1"/>
                </a:lnTo>
                <a:lnTo>
                  <a:pt x="520" y="547"/>
                </a:lnTo>
              </a:path>
            </a:pathLst>
          </a:custGeom>
          <a:solidFill>
            <a:srgbClr val="5E4FA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35" name="Freeform 5">
            <a:extLst>
              <a:ext uri="{FF2B5EF4-FFF2-40B4-BE49-F238E27FC236}">
                <a16:creationId xmlns:a16="http://schemas.microsoft.com/office/drawing/2014/main" id="{6DE1D663-E556-47BB-A0F6-8D60D64F9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9427" y="2534238"/>
            <a:ext cx="1907785" cy="1633103"/>
          </a:xfrm>
          <a:custGeom>
            <a:avLst/>
            <a:gdLst>
              <a:gd name="T0" fmla="*/ 2814 w 3368"/>
              <a:gd name="T1" fmla="*/ 2329 h 2883"/>
              <a:gd name="T2" fmla="*/ 2864 w 3368"/>
              <a:gd name="T3" fmla="*/ 2311 h 2883"/>
              <a:gd name="T4" fmla="*/ 2869 w 3368"/>
              <a:gd name="T5" fmla="*/ 2310 h 2883"/>
              <a:gd name="T6" fmla="*/ 2872 w 3368"/>
              <a:gd name="T7" fmla="*/ 2310 h 2883"/>
              <a:gd name="T8" fmla="*/ 2955 w 3368"/>
              <a:gd name="T9" fmla="*/ 2356 h 2883"/>
              <a:gd name="T10" fmla="*/ 3083 w 3368"/>
              <a:gd name="T11" fmla="*/ 2492 h 2883"/>
              <a:gd name="T12" fmla="*/ 3133 w 3368"/>
              <a:gd name="T13" fmla="*/ 2512 h 2883"/>
              <a:gd name="T14" fmla="*/ 3207 w 3368"/>
              <a:gd name="T15" fmla="*/ 2510 h 2883"/>
              <a:gd name="T16" fmla="*/ 3327 w 3368"/>
              <a:gd name="T17" fmla="*/ 2406 h 2883"/>
              <a:gd name="T18" fmla="*/ 3360 w 3368"/>
              <a:gd name="T19" fmla="*/ 2261 h 2883"/>
              <a:gd name="T20" fmla="*/ 3351 w 3368"/>
              <a:gd name="T21" fmla="*/ 2229 h 2883"/>
              <a:gd name="T22" fmla="*/ 3351 w 3368"/>
              <a:gd name="T23" fmla="*/ 2228 h 2883"/>
              <a:gd name="T24" fmla="*/ 3349 w 3368"/>
              <a:gd name="T25" fmla="*/ 2224 h 2883"/>
              <a:gd name="T26" fmla="*/ 3347 w 3368"/>
              <a:gd name="T27" fmla="*/ 2223 h 2883"/>
              <a:gd name="T28" fmla="*/ 3345 w 3368"/>
              <a:gd name="T29" fmla="*/ 2217 h 2883"/>
              <a:gd name="T30" fmla="*/ 3343 w 3368"/>
              <a:gd name="T31" fmla="*/ 2211 h 2883"/>
              <a:gd name="T32" fmla="*/ 3332 w 3368"/>
              <a:gd name="T33" fmla="*/ 2196 h 2883"/>
              <a:gd name="T34" fmla="*/ 3330 w 3368"/>
              <a:gd name="T35" fmla="*/ 2194 h 2883"/>
              <a:gd name="T36" fmla="*/ 3326 w 3368"/>
              <a:gd name="T37" fmla="*/ 2189 h 2883"/>
              <a:gd name="T38" fmla="*/ 3284 w 3368"/>
              <a:gd name="T39" fmla="*/ 2156 h 2883"/>
              <a:gd name="T40" fmla="*/ 3099 w 3368"/>
              <a:gd name="T41" fmla="*/ 2114 h 2883"/>
              <a:gd name="T42" fmla="*/ 3015 w 3368"/>
              <a:gd name="T43" fmla="*/ 2061 h 2883"/>
              <a:gd name="T44" fmla="*/ 3013 w 3368"/>
              <a:gd name="T45" fmla="*/ 2056 h 2883"/>
              <a:gd name="T46" fmla="*/ 3012 w 3368"/>
              <a:gd name="T47" fmla="*/ 2055 h 2883"/>
              <a:gd name="T48" fmla="*/ 3004 w 3368"/>
              <a:gd name="T49" fmla="*/ 1994 h 2883"/>
              <a:gd name="T50" fmla="*/ 3324 w 3368"/>
              <a:gd name="T51" fmla="*/ 1440 h 2883"/>
              <a:gd name="T52" fmla="*/ 3324 w 3368"/>
              <a:gd name="T53" fmla="*/ 1439 h 2883"/>
              <a:gd name="T54" fmla="*/ 829 w 3368"/>
              <a:gd name="T55" fmla="*/ 0 h 2883"/>
              <a:gd name="T56" fmla="*/ 316 w 3368"/>
              <a:gd name="T57" fmla="*/ 1982 h 2883"/>
              <a:gd name="T58" fmla="*/ 337 w 3368"/>
              <a:gd name="T59" fmla="*/ 1991 h 2883"/>
              <a:gd name="T60" fmla="*/ 347 w 3368"/>
              <a:gd name="T61" fmla="*/ 1992 h 2883"/>
              <a:gd name="T62" fmla="*/ 347 w 3368"/>
              <a:gd name="T63" fmla="*/ 1992 h 2883"/>
              <a:gd name="T64" fmla="*/ 410 w 3368"/>
              <a:gd name="T65" fmla="*/ 1960 h 2883"/>
              <a:gd name="T66" fmla="*/ 504 w 3368"/>
              <a:gd name="T67" fmla="*/ 1850 h 2883"/>
              <a:gd name="T68" fmla="*/ 550 w 3368"/>
              <a:gd name="T69" fmla="*/ 1815 h 2883"/>
              <a:gd name="T70" fmla="*/ 598 w 3368"/>
              <a:gd name="T71" fmla="*/ 1794 h 2883"/>
              <a:gd name="T72" fmla="*/ 651 w 3368"/>
              <a:gd name="T73" fmla="*/ 1786 h 2883"/>
              <a:gd name="T74" fmla="*/ 662 w 3368"/>
              <a:gd name="T75" fmla="*/ 1787 h 2883"/>
              <a:gd name="T76" fmla="*/ 666 w 3368"/>
              <a:gd name="T77" fmla="*/ 1787 h 2883"/>
              <a:gd name="T78" fmla="*/ 668 w 3368"/>
              <a:gd name="T79" fmla="*/ 1787 h 2883"/>
              <a:gd name="T80" fmla="*/ 674 w 3368"/>
              <a:gd name="T81" fmla="*/ 1788 h 2883"/>
              <a:gd name="T82" fmla="*/ 675 w 3368"/>
              <a:gd name="T83" fmla="*/ 1788 h 2883"/>
              <a:gd name="T84" fmla="*/ 715 w 3368"/>
              <a:gd name="T85" fmla="*/ 1799 h 2883"/>
              <a:gd name="T86" fmla="*/ 841 w 3368"/>
              <a:gd name="T87" fmla="*/ 1914 h 2883"/>
              <a:gd name="T88" fmla="*/ 874 w 3368"/>
              <a:gd name="T89" fmla="*/ 2096 h 2883"/>
              <a:gd name="T90" fmla="*/ 832 w 3368"/>
              <a:gd name="T91" fmla="*/ 2175 h 2883"/>
              <a:gd name="T92" fmla="*/ 781 w 3368"/>
              <a:gd name="T93" fmla="*/ 2214 h 2883"/>
              <a:gd name="T94" fmla="*/ 583 w 3368"/>
              <a:gd name="T95" fmla="*/ 2261 h 2883"/>
              <a:gd name="T96" fmla="*/ 525 w 3368"/>
              <a:gd name="T97" fmla="*/ 2298 h 2883"/>
              <a:gd name="T98" fmla="*/ 524 w 3368"/>
              <a:gd name="T99" fmla="*/ 2299 h 2883"/>
              <a:gd name="T100" fmla="*/ 523 w 3368"/>
              <a:gd name="T101" fmla="*/ 2302 h 2883"/>
              <a:gd name="T102" fmla="*/ 521 w 3368"/>
              <a:gd name="T103" fmla="*/ 2305 h 2883"/>
              <a:gd name="T104" fmla="*/ 836 w 3368"/>
              <a:gd name="T105" fmla="*/ 2882 h 2883"/>
              <a:gd name="T106" fmla="*/ 2798 w 3368"/>
              <a:gd name="T107" fmla="*/ 2351 h 2883"/>
              <a:gd name="T108" fmla="*/ 2801 w 3368"/>
              <a:gd name="T109" fmla="*/ 2347 h 2883"/>
              <a:gd name="T110" fmla="*/ 2802 w 3368"/>
              <a:gd name="T111" fmla="*/ 2346 h 2883"/>
              <a:gd name="T112" fmla="*/ 2809 w 3368"/>
              <a:gd name="T113" fmla="*/ 2334 h 2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368" h="2883">
                <a:moveTo>
                  <a:pt x="2814" y="2329"/>
                </a:moveTo>
                <a:lnTo>
                  <a:pt x="2814" y="2329"/>
                </a:lnTo>
                <a:cubicBezTo>
                  <a:pt x="2828" y="2319"/>
                  <a:pt x="2845" y="2312"/>
                  <a:pt x="2863" y="2311"/>
                </a:cubicBezTo>
                <a:lnTo>
                  <a:pt x="2864" y="2311"/>
                </a:lnTo>
                <a:lnTo>
                  <a:pt x="2864" y="2311"/>
                </a:lnTo>
                <a:cubicBezTo>
                  <a:pt x="2866" y="2310"/>
                  <a:pt x="2868" y="2310"/>
                  <a:pt x="2869" y="2310"/>
                </a:cubicBezTo>
                <a:lnTo>
                  <a:pt x="2869" y="2310"/>
                </a:lnTo>
                <a:cubicBezTo>
                  <a:pt x="2870" y="2310"/>
                  <a:pt x="2871" y="2310"/>
                  <a:pt x="2872" y="2310"/>
                </a:cubicBezTo>
                <a:lnTo>
                  <a:pt x="2872" y="2310"/>
                </a:lnTo>
                <a:cubicBezTo>
                  <a:pt x="2906" y="2310"/>
                  <a:pt x="2937" y="2327"/>
                  <a:pt x="2955" y="2356"/>
                </a:cubicBezTo>
                <a:lnTo>
                  <a:pt x="2955" y="2356"/>
                </a:lnTo>
                <a:cubicBezTo>
                  <a:pt x="2997" y="2419"/>
                  <a:pt x="3044" y="2470"/>
                  <a:pt x="3083" y="2492"/>
                </a:cubicBezTo>
                <a:lnTo>
                  <a:pt x="3083" y="2492"/>
                </a:lnTo>
                <a:cubicBezTo>
                  <a:pt x="3100" y="2502"/>
                  <a:pt x="3116" y="2509"/>
                  <a:pt x="3133" y="2512"/>
                </a:cubicBezTo>
                <a:lnTo>
                  <a:pt x="3133" y="2512"/>
                </a:lnTo>
                <a:cubicBezTo>
                  <a:pt x="3158" y="2518"/>
                  <a:pt x="3183" y="2517"/>
                  <a:pt x="3207" y="2510"/>
                </a:cubicBezTo>
                <a:lnTo>
                  <a:pt x="3207" y="2510"/>
                </a:lnTo>
                <a:cubicBezTo>
                  <a:pt x="3253" y="2497"/>
                  <a:pt x="3295" y="2460"/>
                  <a:pt x="3327" y="2406"/>
                </a:cubicBezTo>
                <a:lnTo>
                  <a:pt x="3327" y="2406"/>
                </a:lnTo>
                <a:cubicBezTo>
                  <a:pt x="3355" y="2357"/>
                  <a:pt x="3367" y="2305"/>
                  <a:pt x="3360" y="2261"/>
                </a:cubicBezTo>
                <a:lnTo>
                  <a:pt x="3360" y="2261"/>
                </a:lnTo>
                <a:cubicBezTo>
                  <a:pt x="3358" y="2250"/>
                  <a:pt x="3355" y="2240"/>
                  <a:pt x="3351" y="2229"/>
                </a:cubicBezTo>
                <a:lnTo>
                  <a:pt x="3351" y="2229"/>
                </a:lnTo>
                <a:lnTo>
                  <a:pt x="3351" y="2228"/>
                </a:lnTo>
                <a:lnTo>
                  <a:pt x="3351" y="2228"/>
                </a:lnTo>
                <a:cubicBezTo>
                  <a:pt x="3350" y="2226"/>
                  <a:pt x="3349" y="2225"/>
                  <a:pt x="3349" y="2224"/>
                </a:cubicBezTo>
                <a:lnTo>
                  <a:pt x="3347" y="2223"/>
                </a:lnTo>
                <a:lnTo>
                  <a:pt x="3347" y="2223"/>
                </a:lnTo>
                <a:cubicBezTo>
                  <a:pt x="3347" y="2221"/>
                  <a:pt x="3347" y="2221"/>
                  <a:pt x="3346" y="2219"/>
                </a:cubicBezTo>
                <a:lnTo>
                  <a:pt x="3345" y="2217"/>
                </a:lnTo>
                <a:lnTo>
                  <a:pt x="3345" y="2217"/>
                </a:lnTo>
                <a:cubicBezTo>
                  <a:pt x="3345" y="2215"/>
                  <a:pt x="3343" y="2213"/>
                  <a:pt x="3343" y="2211"/>
                </a:cubicBezTo>
                <a:lnTo>
                  <a:pt x="3343" y="2211"/>
                </a:lnTo>
                <a:cubicBezTo>
                  <a:pt x="3340" y="2206"/>
                  <a:pt x="3336" y="2201"/>
                  <a:pt x="3332" y="2196"/>
                </a:cubicBezTo>
                <a:lnTo>
                  <a:pt x="3332" y="2196"/>
                </a:lnTo>
                <a:cubicBezTo>
                  <a:pt x="3332" y="2195"/>
                  <a:pt x="3331" y="2195"/>
                  <a:pt x="3330" y="2194"/>
                </a:cubicBezTo>
                <a:lnTo>
                  <a:pt x="3330" y="2194"/>
                </a:lnTo>
                <a:cubicBezTo>
                  <a:pt x="3329" y="2192"/>
                  <a:pt x="3327" y="2190"/>
                  <a:pt x="3326" y="2189"/>
                </a:cubicBezTo>
                <a:lnTo>
                  <a:pt x="3326" y="2189"/>
                </a:lnTo>
                <a:cubicBezTo>
                  <a:pt x="3314" y="2177"/>
                  <a:pt x="3300" y="2166"/>
                  <a:pt x="3284" y="2156"/>
                </a:cubicBezTo>
                <a:lnTo>
                  <a:pt x="3284" y="2156"/>
                </a:lnTo>
                <a:cubicBezTo>
                  <a:pt x="3245" y="2134"/>
                  <a:pt x="3176" y="2118"/>
                  <a:pt x="3099" y="2114"/>
                </a:cubicBezTo>
                <a:lnTo>
                  <a:pt x="3099" y="2114"/>
                </a:lnTo>
                <a:cubicBezTo>
                  <a:pt x="3064" y="2112"/>
                  <a:pt x="3033" y="2092"/>
                  <a:pt x="3015" y="2061"/>
                </a:cubicBezTo>
                <a:lnTo>
                  <a:pt x="3015" y="2061"/>
                </a:lnTo>
                <a:cubicBezTo>
                  <a:pt x="3015" y="2059"/>
                  <a:pt x="3014" y="2058"/>
                  <a:pt x="3013" y="2056"/>
                </a:cubicBezTo>
                <a:lnTo>
                  <a:pt x="3012" y="2055"/>
                </a:lnTo>
                <a:lnTo>
                  <a:pt x="3012" y="2055"/>
                </a:lnTo>
                <a:cubicBezTo>
                  <a:pt x="3004" y="2035"/>
                  <a:pt x="3001" y="2015"/>
                  <a:pt x="3004" y="1994"/>
                </a:cubicBezTo>
                <a:lnTo>
                  <a:pt x="3004" y="1994"/>
                </a:lnTo>
                <a:cubicBezTo>
                  <a:pt x="3005" y="1993"/>
                  <a:pt x="3006" y="1991"/>
                  <a:pt x="3006" y="1989"/>
                </a:cubicBezTo>
                <a:lnTo>
                  <a:pt x="3324" y="1440"/>
                </a:lnTo>
                <a:lnTo>
                  <a:pt x="3324" y="1440"/>
                </a:lnTo>
                <a:cubicBezTo>
                  <a:pt x="3324" y="1439"/>
                  <a:pt x="3324" y="1439"/>
                  <a:pt x="3324" y="1439"/>
                </a:cubicBezTo>
                <a:lnTo>
                  <a:pt x="2493" y="0"/>
                </a:lnTo>
                <a:lnTo>
                  <a:pt x="829" y="0"/>
                </a:lnTo>
                <a:lnTo>
                  <a:pt x="0" y="1434"/>
                </a:lnTo>
                <a:lnTo>
                  <a:pt x="316" y="1982"/>
                </a:lnTo>
                <a:lnTo>
                  <a:pt x="316" y="1982"/>
                </a:lnTo>
                <a:cubicBezTo>
                  <a:pt x="323" y="1986"/>
                  <a:pt x="330" y="1989"/>
                  <a:pt x="337" y="1991"/>
                </a:cubicBezTo>
                <a:lnTo>
                  <a:pt x="337" y="1991"/>
                </a:lnTo>
                <a:cubicBezTo>
                  <a:pt x="340" y="1991"/>
                  <a:pt x="344" y="1992"/>
                  <a:pt x="347" y="1992"/>
                </a:cubicBezTo>
                <a:lnTo>
                  <a:pt x="347" y="1992"/>
                </a:lnTo>
                <a:lnTo>
                  <a:pt x="347" y="1992"/>
                </a:lnTo>
                <a:cubicBezTo>
                  <a:pt x="372" y="1993"/>
                  <a:pt x="395" y="1981"/>
                  <a:pt x="410" y="1960"/>
                </a:cubicBezTo>
                <a:lnTo>
                  <a:pt x="410" y="1960"/>
                </a:lnTo>
                <a:cubicBezTo>
                  <a:pt x="439" y="1917"/>
                  <a:pt x="472" y="1879"/>
                  <a:pt x="504" y="1850"/>
                </a:cubicBezTo>
                <a:lnTo>
                  <a:pt x="504" y="1850"/>
                </a:lnTo>
                <a:cubicBezTo>
                  <a:pt x="520" y="1835"/>
                  <a:pt x="536" y="1823"/>
                  <a:pt x="550" y="1815"/>
                </a:cubicBezTo>
                <a:lnTo>
                  <a:pt x="550" y="1815"/>
                </a:lnTo>
                <a:cubicBezTo>
                  <a:pt x="566" y="1806"/>
                  <a:pt x="581" y="1799"/>
                  <a:pt x="598" y="1794"/>
                </a:cubicBezTo>
                <a:lnTo>
                  <a:pt x="598" y="1794"/>
                </a:lnTo>
                <a:cubicBezTo>
                  <a:pt x="616" y="1789"/>
                  <a:pt x="633" y="1786"/>
                  <a:pt x="651" y="1786"/>
                </a:cubicBezTo>
                <a:lnTo>
                  <a:pt x="651" y="1786"/>
                </a:lnTo>
                <a:cubicBezTo>
                  <a:pt x="654" y="1786"/>
                  <a:pt x="656" y="1786"/>
                  <a:pt x="658" y="1786"/>
                </a:cubicBezTo>
                <a:lnTo>
                  <a:pt x="662" y="1787"/>
                </a:lnTo>
                <a:lnTo>
                  <a:pt x="662" y="1787"/>
                </a:lnTo>
                <a:cubicBezTo>
                  <a:pt x="664" y="1787"/>
                  <a:pt x="665" y="1787"/>
                  <a:pt x="666" y="1787"/>
                </a:cubicBezTo>
                <a:lnTo>
                  <a:pt x="668" y="1787"/>
                </a:lnTo>
                <a:lnTo>
                  <a:pt x="668" y="1787"/>
                </a:lnTo>
                <a:cubicBezTo>
                  <a:pt x="670" y="1788"/>
                  <a:pt x="672" y="1788"/>
                  <a:pt x="674" y="1788"/>
                </a:cubicBezTo>
                <a:lnTo>
                  <a:pt x="674" y="1788"/>
                </a:lnTo>
                <a:cubicBezTo>
                  <a:pt x="674" y="1788"/>
                  <a:pt x="674" y="1788"/>
                  <a:pt x="675" y="1788"/>
                </a:cubicBezTo>
                <a:lnTo>
                  <a:pt x="675" y="1788"/>
                </a:lnTo>
                <a:cubicBezTo>
                  <a:pt x="689" y="1790"/>
                  <a:pt x="702" y="1794"/>
                  <a:pt x="715" y="1799"/>
                </a:cubicBezTo>
                <a:lnTo>
                  <a:pt x="715" y="1799"/>
                </a:lnTo>
                <a:cubicBezTo>
                  <a:pt x="764" y="1817"/>
                  <a:pt x="809" y="1858"/>
                  <a:pt x="841" y="1914"/>
                </a:cubicBezTo>
                <a:lnTo>
                  <a:pt x="841" y="1914"/>
                </a:lnTo>
                <a:cubicBezTo>
                  <a:pt x="877" y="1977"/>
                  <a:pt x="888" y="2040"/>
                  <a:pt x="874" y="2096"/>
                </a:cubicBezTo>
                <a:lnTo>
                  <a:pt x="874" y="2096"/>
                </a:lnTo>
                <a:cubicBezTo>
                  <a:pt x="867" y="2125"/>
                  <a:pt x="853" y="2151"/>
                  <a:pt x="832" y="2175"/>
                </a:cubicBezTo>
                <a:lnTo>
                  <a:pt x="832" y="2175"/>
                </a:lnTo>
                <a:cubicBezTo>
                  <a:pt x="818" y="2190"/>
                  <a:pt x="801" y="2203"/>
                  <a:pt x="781" y="2214"/>
                </a:cubicBezTo>
                <a:lnTo>
                  <a:pt x="781" y="2214"/>
                </a:lnTo>
                <a:cubicBezTo>
                  <a:pt x="739" y="2239"/>
                  <a:pt x="664" y="2257"/>
                  <a:pt x="583" y="2261"/>
                </a:cubicBezTo>
                <a:lnTo>
                  <a:pt x="583" y="2261"/>
                </a:lnTo>
                <a:cubicBezTo>
                  <a:pt x="558" y="2262"/>
                  <a:pt x="537" y="2276"/>
                  <a:pt x="525" y="2298"/>
                </a:cubicBezTo>
                <a:lnTo>
                  <a:pt x="525" y="2298"/>
                </a:lnTo>
                <a:lnTo>
                  <a:pt x="524" y="2299"/>
                </a:lnTo>
                <a:lnTo>
                  <a:pt x="524" y="2299"/>
                </a:lnTo>
                <a:cubicBezTo>
                  <a:pt x="523" y="2301"/>
                  <a:pt x="523" y="2301"/>
                  <a:pt x="523" y="2302"/>
                </a:cubicBezTo>
                <a:lnTo>
                  <a:pt x="523" y="2302"/>
                </a:lnTo>
                <a:cubicBezTo>
                  <a:pt x="522" y="2303"/>
                  <a:pt x="522" y="2304"/>
                  <a:pt x="521" y="2305"/>
                </a:cubicBezTo>
                <a:lnTo>
                  <a:pt x="521" y="2305"/>
                </a:lnTo>
                <a:cubicBezTo>
                  <a:pt x="518" y="2313"/>
                  <a:pt x="517" y="2322"/>
                  <a:pt x="518" y="2331"/>
                </a:cubicBezTo>
                <a:lnTo>
                  <a:pt x="836" y="2882"/>
                </a:lnTo>
                <a:lnTo>
                  <a:pt x="2491" y="2882"/>
                </a:lnTo>
                <a:lnTo>
                  <a:pt x="2798" y="2351"/>
                </a:lnTo>
                <a:lnTo>
                  <a:pt x="2798" y="2351"/>
                </a:lnTo>
                <a:cubicBezTo>
                  <a:pt x="2798" y="2349"/>
                  <a:pt x="2800" y="2348"/>
                  <a:pt x="2801" y="2347"/>
                </a:cubicBezTo>
                <a:lnTo>
                  <a:pt x="2801" y="2347"/>
                </a:lnTo>
                <a:cubicBezTo>
                  <a:pt x="2801" y="2346"/>
                  <a:pt x="2801" y="2346"/>
                  <a:pt x="2802" y="2346"/>
                </a:cubicBezTo>
                <a:lnTo>
                  <a:pt x="2809" y="2334"/>
                </a:lnTo>
                <a:lnTo>
                  <a:pt x="2809" y="2334"/>
                </a:lnTo>
                <a:cubicBezTo>
                  <a:pt x="2810" y="2332"/>
                  <a:pt x="2812" y="2330"/>
                  <a:pt x="2814" y="2329"/>
                </a:cubicBezTo>
              </a:path>
            </a:pathLst>
          </a:custGeom>
          <a:solidFill>
            <a:srgbClr val="3288B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C66001A-4283-4BC6-9F27-14044CB1D108}"/>
              </a:ext>
            </a:extLst>
          </p:cNvPr>
          <p:cNvSpPr txBox="1"/>
          <p:nvPr/>
        </p:nvSpPr>
        <p:spPr>
          <a:xfrm>
            <a:off x="8369980" y="2891878"/>
            <a:ext cx="1006686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Life </a:t>
            </a:r>
            <a:b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Science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ACB0C96-12EE-4732-ADFB-015FDB704126}"/>
              </a:ext>
            </a:extLst>
          </p:cNvPr>
          <p:cNvSpPr txBox="1"/>
          <p:nvPr/>
        </p:nvSpPr>
        <p:spPr>
          <a:xfrm>
            <a:off x="9416528" y="3818473"/>
            <a:ext cx="1907785" cy="76944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2200" b="1" spc="-145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Tourism &amp; Hospitality</a:t>
            </a:r>
          </a:p>
        </p:txBody>
      </p:sp>
      <p:pic>
        <p:nvPicPr>
          <p:cNvPr id="1028" name="Picture 4" descr="BSC in Hospitality &amp; Tourism Studies ...">
            <a:extLst>
              <a:ext uri="{FF2B5EF4-FFF2-40B4-BE49-F238E27FC236}">
                <a16:creationId xmlns:a16="http://schemas.microsoft.com/office/drawing/2014/main" id="{9290D68A-2D96-4F2F-8589-58A26149A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5839" y="1048480"/>
            <a:ext cx="2503265" cy="12516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C310B263-BE1B-6701-6F9F-59AC30E96A11}"/>
              </a:ext>
            </a:extLst>
          </p:cNvPr>
          <p:cNvSpPr/>
          <p:nvPr/>
        </p:nvSpPr>
        <p:spPr>
          <a:xfrm>
            <a:off x="11328400" y="35991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3999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58A6-29A9-6A1E-FAC2-2C3BE6F5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0FA90D-7988-4BDC-8ABD-EE35F721F497}"/>
              </a:ext>
            </a:extLst>
          </p:cNvPr>
          <p:cNvSpPr/>
          <p:nvPr/>
        </p:nvSpPr>
        <p:spPr>
          <a:xfrm>
            <a:off x="0" y="-35172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73A9698-A307-48AB-B337-4D532149D161}"/>
              </a:ext>
            </a:extLst>
          </p:cNvPr>
          <p:cNvSpPr txBox="1"/>
          <p:nvPr/>
        </p:nvSpPr>
        <p:spPr>
          <a:xfrm>
            <a:off x="1175707" y="2521366"/>
            <a:ext cx="984058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spc="119" dirty="0">
                <a:solidFill>
                  <a:schemeClr val="bg1"/>
                </a:solidFill>
                <a:latin typeface="Poppins" panose="00000500000000000000" pitchFamily="2" charset="0"/>
                <a:ea typeface="Allrounder Monument Medium"/>
                <a:cs typeface="Poppins" panose="00000500000000000000" pitchFamily="2" charset="0"/>
                <a:sym typeface="Allrounder Monument Medium"/>
              </a:rPr>
              <a:t>Global Shift in ACCOUNTING </a:t>
            </a:r>
          </a:p>
        </p:txBody>
      </p:sp>
      <p:sp>
        <p:nvSpPr>
          <p:cNvPr id="4" name="Freeform 9">
            <a:extLst>
              <a:ext uri="{FF2B5EF4-FFF2-40B4-BE49-F238E27FC236}">
                <a16:creationId xmlns:a16="http://schemas.microsoft.com/office/drawing/2014/main" id="{BA7601B4-09E6-4356-8A27-2B5919A730BB}"/>
              </a:ext>
            </a:extLst>
          </p:cNvPr>
          <p:cNvSpPr/>
          <p:nvPr/>
        </p:nvSpPr>
        <p:spPr>
          <a:xfrm>
            <a:off x="-4365233" y="759245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0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0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D94FA4-600B-4682-B0B5-5E23FBDD1D39}"/>
              </a:ext>
            </a:extLst>
          </p:cNvPr>
          <p:cNvSpPr txBox="1"/>
          <p:nvPr/>
        </p:nvSpPr>
        <p:spPr>
          <a:xfrm>
            <a:off x="-4365233" y="849195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National Association of State Boards of Accountancy (NASBA)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A88A2A-2D9C-4566-9BFF-B7A74A8300D9}"/>
              </a:ext>
            </a:extLst>
          </p:cNvPr>
          <p:cNvSpPr/>
          <p:nvPr/>
        </p:nvSpPr>
        <p:spPr>
          <a:xfrm>
            <a:off x="-4365233" y="759245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13D88A-6B8A-43BF-932D-CBE232E72D5A}"/>
              </a:ext>
            </a:extLst>
          </p:cNvPr>
          <p:cNvSpPr/>
          <p:nvPr/>
        </p:nvSpPr>
        <p:spPr>
          <a:xfrm>
            <a:off x="-4365233" y="759245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93DE25A-DB9B-4644-9CD4-7D4CE5E72A58}"/>
              </a:ext>
            </a:extLst>
          </p:cNvPr>
          <p:cNvSpPr txBox="1">
            <a:spLocks/>
          </p:cNvSpPr>
          <p:nvPr/>
        </p:nvSpPr>
        <p:spPr>
          <a:xfrm>
            <a:off x="-4365233" y="901202"/>
            <a:ext cx="2671569" cy="51103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IN" sz="1800" b="1" dirty="0">
                <a:latin typeface="Agrandir Bold"/>
              </a:rPr>
              <a:t>~ 6,53,408 active licensed CPAs (USA)</a:t>
            </a: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*</a:t>
            </a:r>
            <a:endParaRPr lang="en-US" sz="1800" b="1" dirty="0">
              <a:solidFill>
                <a:srgbClr val="FF0000"/>
              </a:solidFill>
              <a:latin typeface="Agrandir Bold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ABFEAD9-6481-48CA-9080-501365522887}"/>
              </a:ext>
            </a:extLst>
          </p:cNvPr>
          <p:cNvSpPr txBox="1">
            <a:spLocks/>
          </p:cNvSpPr>
          <p:nvPr/>
        </p:nvSpPr>
        <p:spPr>
          <a:xfrm>
            <a:off x="-4365233" y="812332"/>
            <a:ext cx="2799777" cy="68877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latin typeface="Agrandir Bold"/>
              </a:rPr>
              <a:t>~ 74,165 candidates sat for CPA Exam in 2024 </a:t>
            </a:r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27E3218E-1A74-4EAB-9AE9-C97FF4A150D2}"/>
              </a:ext>
            </a:extLst>
          </p:cNvPr>
          <p:cNvSpPr/>
          <p:nvPr/>
        </p:nvSpPr>
        <p:spPr>
          <a:xfrm>
            <a:off x="-4365233" y="1674039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0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0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6859A-C4EC-4357-8499-2FCE1EAC97C5}"/>
              </a:ext>
            </a:extLst>
          </p:cNvPr>
          <p:cNvSpPr/>
          <p:nvPr/>
        </p:nvSpPr>
        <p:spPr>
          <a:xfrm>
            <a:off x="-4365233" y="1673839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42CB73-4C23-40FD-B214-7190872B3F6E}"/>
              </a:ext>
            </a:extLst>
          </p:cNvPr>
          <p:cNvSpPr/>
          <p:nvPr/>
        </p:nvSpPr>
        <p:spPr>
          <a:xfrm>
            <a:off x="-4365233" y="1673839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AECF7DE5-C468-4297-AB77-BDCCA4A6C86D}"/>
              </a:ext>
            </a:extLst>
          </p:cNvPr>
          <p:cNvSpPr txBox="1">
            <a:spLocks/>
          </p:cNvSpPr>
          <p:nvPr/>
        </p:nvSpPr>
        <p:spPr>
          <a:xfrm>
            <a:off x="-4365233" y="1815796"/>
            <a:ext cx="2799777" cy="51103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IN" sz="1800" b="1" dirty="0">
                <a:latin typeface="Agrandir Bold"/>
              </a:rPr>
              <a:t>~ 4,07,000+ members </a:t>
            </a: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*</a:t>
            </a:r>
            <a:br>
              <a:rPr lang="en-IN" sz="1800" b="1" dirty="0">
                <a:solidFill>
                  <a:srgbClr val="FF0000"/>
                </a:solidFill>
                <a:latin typeface="Agrandir Bold"/>
              </a:rPr>
            </a:b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(1,60,000 in practice)</a:t>
            </a:r>
            <a:endParaRPr lang="en-US" sz="1800" b="1" dirty="0">
              <a:solidFill>
                <a:srgbClr val="FF0000"/>
              </a:solidFill>
              <a:latin typeface="Agrandir Bold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DBE3D30-80D7-4332-84AA-3982A56E1494}"/>
              </a:ext>
            </a:extLst>
          </p:cNvPr>
          <p:cNvSpPr txBox="1">
            <a:spLocks/>
          </p:cNvSpPr>
          <p:nvPr/>
        </p:nvSpPr>
        <p:spPr>
          <a:xfrm>
            <a:off x="-4365233" y="187741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10,00,000 students </a:t>
            </a:r>
          </a:p>
        </p:txBody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D27D155F-9D6C-4FBC-A206-CB1041AA821C}"/>
              </a:ext>
            </a:extLst>
          </p:cNvPr>
          <p:cNvSpPr/>
          <p:nvPr/>
        </p:nvSpPr>
        <p:spPr>
          <a:xfrm>
            <a:off x="-4365233" y="2614034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353F31-87E8-4B90-A418-6A088401B465}"/>
              </a:ext>
            </a:extLst>
          </p:cNvPr>
          <p:cNvSpPr/>
          <p:nvPr/>
        </p:nvSpPr>
        <p:spPr>
          <a:xfrm>
            <a:off x="-4365233" y="261403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DC34F56-D4D9-4010-98BE-226760A0FC4B}"/>
              </a:ext>
            </a:extLst>
          </p:cNvPr>
          <p:cNvSpPr/>
          <p:nvPr/>
        </p:nvSpPr>
        <p:spPr>
          <a:xfrm>
            <a:off x="-4365233" y="261403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246B32F5-EC93-4E2E-8B6D-978F35BCA8D2}"/>
              </a:ext>
            </a:extLst>
          </p:cNvPr>
          <p:cNvSpPr txBox="1">
            <a:spLocks/>
          </p:cNvSpPr>
          <p:nvPr/>
        </p:nvSpPr>
        <p:spPr>
          <a:xfrm>
            <a:off x="-4365233" y="281775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1800" b="1" dirty="0">
                <a:latin typeface="Agrandir Bold"/>
              </a:rPr>
              <a:t>~ 3,60,000 members </a:t>
            </a:r>
            <a:r>
              <a:rPr lang="en-US" sz="1800" b="1" dirty="0">
                <a:solidFill>
                  <a:srgbClr val="FF0000"/>
                </a:solidFill>
                <a:latin typeface="Agrandir Bold"/>
              </a:rPr>
              <a:t>**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19DA754-D9DE-4800-94DC-1844F7C0B2D2}"/>
              </a:ext>
            </a:extLst>
          </p:cNvPr>
          <p:cNvSpPr txBox="1">
            <a:spLocks/>
          </p:cNvSpPr>
          <p:nvPr/>
        </p:nvSpPr>
        <p:spPr>
          <a:xfrm>
            <a:off x="-4365233" y="281775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Not reliably published</a:t>
            </a: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49A96904-6CA9-4BB7-98DC-F9A444A729DB}"/>
              </a:ext>
            </a:extLst>
          </p:cNvPr>
          <p:cNvSpPr/>
          <p:nvPr/>
        </p:nvSpPr>
        <p:spPr>
          <a:xfrm>
            <a:off x="-4365233" y="3541426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944C38-95B8-4D43-84A5-F1B68CF469C5}"/>
              </a:ext>
            </a:extLst>
          </p:cNvPr>
          <p:cNvSpPr/>
          <p:nvPr/>
        </p:nvSpPr>
        <p:spPr>
          <a:xfrm>
            <a:off x="-4365233" y="3541327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AF054F6-F0F6-4648-BF83-0C10D51C06E3}"/>
              </a:ext>
            </a:extLst>
          </p:cNvPr>
          <p:cNvSpPr/>
          <p:nvPr/>
        </p:nvSpPr>
        <p:spPr>
          <a:xfrm>
            <a:off x="-4365233" y="3541327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F177A3BB-018C-436A-8F25-E47C35D8357D}"/>
              </a:ext>
            </a:extLst>
          </p:cNvPr>
          <p:cNvSpPr txBox="1">
            <a:spLocks/>
          </p:cNvSpPr>
          <p:nvPr/>
        </p:nvSpPr>
        <p:spPr>
          <a:xfrm>
            <a:off x="-4365233" y="3744905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2,57,900 members </a:t>
            </a:r>
            <a:r>
              <a:rPr lang="en-US" sz="1800" b="1" dirty="0">
                <a:solidFill>
                  <a:srgbClr val="FF0000"/>
                </a:solidFill>
                <a:latin typeface="Agrandir Bold"/>
              </a:rPr>
              <a:t>**</a:t>
            </a:r>
            <a:endParaRPr lang="en-IN" sz="1800" b="1" dirty="0">
              <a:solidFill>
                <a:srgbClr val="FF0000"/>
              </a:solidFill>
              <a:latin typeface="Agrandir Bold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0C7B0BF3-8868-4169-985C-015033C7006A}"/>
              </a:ext>
            </a:extLst>
          </p:cNvPr>
          <p:cNvSpPr txBox="1">
            <a:spLocks/>
          </p:cNvSpPr>
          <p:nvPr/>
        </p:nvSpPr>
        <p:spPr>
          <a:xfrm>
            <a:off x="-4365233" y="3583322"/>
            <a:ext cx="2799777" cy="7109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5,30,100 future members/students </a:t>
            </a:r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DED42513-6E14-422B-A32E-55D1868870ED}"/>
              </a:ext>
            </a:extLst>
          </p:cNvPr>
          <p:cNvSpPr/>
          <p:nvPr/>
        </p:nvSpPr>
        <p:spPr>
          <a:xfrm>
            <a:off x="-4365233" y="4468721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rgbClr val="FF858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423561-A17F-497D-9AC5-6FD5C40BFDE4}"/>
              </a:ext>
            </a:extLst>
          </p:cNvPr>
          <p:cNvSpPr/>
          <p:nvPr/>
        </p:nvSpPr>
        <p:spPr>
          <a:xfrm>
            <a:off x="-4365233" y="4468720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D33F613-E220-4293-B3B2-0D2E7B09C090}"/>
              </a:ext>
            </a:extLst>
          </p:cNvPr>
          <p:cNvSpPr/>
          <p:nvPr/>
        </p:nvSpPr>
        <p:spPr>
          <a:xfrm>
            <a:off x="-4365233" y="4468720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CB86CDE3-602F-44F8-8EBE-C26D947C47FA}"/>
              </a:ext>
            </a:extLst>
          </p:cNvPr>
          <p:cNvSpPr txBox="1">
            <a:spLocks/>
          </p:cNvSpPr>
          <p:nvPr/>
        </p:nvSpPr>
        <p:spPr>
          <a:xfrm>
            <a:off x="-4365233" y="4672297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2,17,000+ members </a:t>
            </a:r>
            <a:r>
              <a:rPr lang="en-US" sz="1800" dirty="0">
                <a:solidFill>
                  <a:srgbClr val="FF0000"/>
                </a:solidFill>
                <a:latin typeface="Agrandir Bold"/>
                <a:cs typeface="Arial" panose="020B0604020202020204" pitchFamily="34" charset="0"/>
              </a:rPr>
              <a:t>**</a:t>
            </a:r>
            <a:endParaRPr lang="en-IN" sz="1800" dirty="0">
              <a:solidFill>
                <a:srgbClr val="000000"/>
              </a:solidFill>
              <a:latin typeface="Agrandir Bold"/>
              <a:cs typeface="Arial" panose="020B0604020202020204" pitchFamily="34" charset="0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440C8AED-30E3-4166-842D-75BEDB7D7169}"/>
              </a:ext>
            </a:extLst>
          </p:cNvPr>
          <p:cNvSpPr txBox="1">
            <a:spLocks/>
          </p:cNvSpPr>
          <p:nvPr/>
        </p:nvSpPr>
        <p:spPr>
          <a:xfrm>
            <a:off x="-4365233" y="4510714"/>
            <a:ext cx="2799777" cy="7109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dirty="0">
                <a:solidFill>
                  <a:srgbClr val="000000"/>
                </a:solidFill>
                <a:latin typeface="Agrandir Bold"/>
                <a:cs typeface="Arial" panose="020B0604020202020204" pitchFamily="34" charset="0"/>
              </a:rPr>
              <a:t>&gt; </a:t>
            </a:r>
            <a:r>
              <a:rPr lang="en-IN" sz="1800" b="1" dirty="0">
                <a:latin typeface="Agrandir Bold"/>
              </a:rPr>
              <a:t>24,000 students (enrolled in CPA PEP 2024) </a:t>
            </a:r>
          </a:p>
        </p:txBody>
      </p:sp>
      <p:sp>
        <p:nvSpPr>
          <p:cNvPr id="31" name="Freeform 19">
            <a:extLst>
              <a:ext uri="{FF2B5EF4-FFF2-40B4-BE49-F238E27FC236}">
                <a16:creationId xmlns:a16="http://schemas.microsoft.com/office/drawing/2014/main" id="{C7F4031B-6DF9-47B8-AD6A-D6CA19585FC8}"/>
              </a:ext>
            </a:extLst>
          </p:cNvPr>
          <p:cNvSpPr/>
          <p:nvPr/>
        </p:nvSpPr>
        <p:spPr>
          <a:xfrm>
            <a:off x="-4365233" y="5396013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rgbClr val="B889D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FECC05-7D04-4FC7-B684-6093EC94C958}"/>
              </a:ext>
            </a:extLst>
          </p:cNvPr>
          <p:cNvSpPr/>
          <p:nvPr/>
        </p:nvSpPr>
        <p:spPr>
          <a:xfrm>
            <a:off x="-4365233" y="539601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00D09C-4D5B-4640-B857-F7E74EE4D52F}"/>
              </a:ext>
            </a:extLst>
          </p:cNvPr>
          <p:cNvSpPr/>
          <p:nvPr/>
        </p:nvSpPr>
        <p:spPr>
          <a:xfrm>
            <a:off x="-4365233" y="539601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836C258D-19CE-4E05-9272-06CEBAC7EC3C}"/>
              </a:ext>
            </a:extLst>
          </p:cNvPr>
          <p:cNvSpPr txBox="1">
            <a:spLocks/>
          </p:cNvSpPr>
          <p:nvPr/>
        </p:nvSpPr>
        <p:spPr>
          <a:xfrm>
            <a:off x="-4365233" y="5599592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1800" b="1" dirty="0">
                <a:latin typeface="Agrandir Bold"/>
              </a:rPr>
              <a:t>~ 2,10,000 members </a:t>
            </a:r>
            <a:r>
              <a:rPr lang="en-US" sz="1800" dirty="0">
                <a:solidFill>
                  <a:srgbClr val="FF0000"/>
                </a:solidFill>
                <a:latin typeface="Agrandir Bold"/>
                <a:cs typeface="Arial" panose="020B0604020202020204" pitchFamily="34" charset="0"/>
              </a:rPr>
              <a:t>**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A0C2BE28-F02A-497A-BD6C-4EA72F02E6DA}"/>
              </a:ext>
            </a:extLst>
          </p:cNvPr>
          <p:cNvSpPr txBox="1">
            <a:spLocks/>
          </p:cNvSpPr>
          <p:nvPr/>
        </p:nvSpPr>
        <p:spPr>
          <a:xfrm>
            <a:off x="-4365233" y="5599592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5,85,000 students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9B4856-22EF-41C8-BF36-00E21A1C4765}"/>
              </a:ext>
            </a:extLst>
          </p:cNvPr>
          <p:cNvSpPr txBox="1"/>
          <p:nvPr/>
        </p:nvSpPr>
        <p:spPr>
          <a:xfrm>
            <a:off x="-4365233" y="1742130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Institute of Chartered Accountants of India (ICAI)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CF3B05-ECC5-4F3A-98A2-6FB2A624172A}"/>
              </a:ext>
            </a:extLst>
          </p:cNvPr>
          <p:cNvSpPr txBox="1"/>
          <p:nvPr/>
        </p:nvSpPr>
        <p:spPr>
          <a:xfrm>
            <a:off x="-4365233" y="2716841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Chinese Institute of Certified Public Accountants (CICPA)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5B36527-623B-4841-961D-A0AABE5C1F4E}"/>
              </a:ext>
            </a:extLst>
          </p:cNvPr>
          <p:cNvSpPr txBox="1"/>
          <p:nvPr/>
        </p:nvSpPr>
        <p:spPr>
          <a:xfrm>
            <a:off x="-4365233" y="3653452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Association of Chartered Certified Accountants (ACCA)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6E1225F-E38E-45EA-9001-072BFF55AAF1}"/>
              </a:ext>
            </a:extLst>
          </p:cNvPr>
          <p:cNvSpPr txBox="1"/>
          <p:nvPr/>
        </p:nvSpPr>
        <p:spPr>
          <a:xfrm>
            <a:off x="-4365233" y="4552691"/>
            <a:ext cx="356223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Chartered Professional Accountants of Canada (CPA Canada)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D58D9DE-4AA1-4B9E-A20D-C43DB9BEB060}"/>
              </a:ext>
            </a:extLst>
          </p:cNvPr>
          <p:cNvSpPr txBox="1"/>
          <p:nvPr/>
        </p:nvSpPr>
        <p:spPr>
          <a:xfrm>
            <a:off x="-4365233" y="5470324"/>
            <a:ext cx="36267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Institute of Chartered Accountants in England and Wales (ICAEW)</a:t>
            </a:r>
          </a:p>
        </p:txBody>
      </p:sp>
    </p:spTree>
    <p:extLst>
      <p:ext uri="{BB962C8B-B14F-4D97-AF65-F5344CB8AC3E}">
        <p14:creationId xmlns:p14="http://schemas.microsoft.com/office/powerpoint/2010/main" val="4249261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8026A-3FB0-006F-E080-A2F1C8663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">
            <a:extLst>
              <a:ext uri="{FF2B5EF4-FFF2-40B4-BE49-F238E27FC236}">
                <a16:creationId xmlns:a16="http://schemas.microsoft.com/office/drawing/2014/main" id="{38D8A99C-CA74-45FC-8DAA-7F1E28F500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626F3EEF-4E14-CD3A-2D5C-D26506D1BC28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91" b="-116248"/>
            </a:stretch>
          </a:blipFill>
        </p:spPr>
        <p:txBody>
          <a:bodyPr/>
          <a:lstStyle/>
          <a:p>
            <a:endParaRPr lang="en-IN" dirty="0">
              <a:latin typeface="Agrandir Bold"/>
            </a:endParaRP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E3DCFA31-9E2E-1DEE-8340-7A2FB635912C}"/>
              </a:ext>
            </a:extLst>
          </p:cNvPr>
          <p:cNvSpPr txBox="1"/>
          <p:nvPr/>
        </p:nvSpPr>
        <p:spPr>
          <a:xfrm>
            <a:off x="25088" y="83477"/>
            <a:ext cx="11303312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/>
            <a:r>
              <a:rPr lang="en-US" sz="3000" b="1" dirty="0">
                <a:solidFill>
                  <a:srgbClr val="0A3780"/>
                </a:solidFill>
                <a:latin typeface="Agrandir Bold"/>
                <a:sym typeface="Recoleta"/>
              </a:rPr>
              <a:t>Global Shift in Accounting Profession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66D6A6-8C42-CC2A-52DD-13295D29872C}"/>
              </a:ext>
            </a:extLst>
          </p:cNvPr>
          <p:cNvSpPr txBox="1"/>
          <p:nvPr/>
        </p:nvSpPr>
        <p:spPr>
          <a:xfrm>
            <a:off x="549667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*</a:t>
            </a:r>
            <a:r>
              <a:rPr lang="en-US" i="1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Data as at 31</a:t>
            </a:r>
            <a:r>
              <a:rPr lang="en-US" i="1" baseline="30000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st</a:t>
            </a:r>
            <a:r>
              <a:rPr lang="en-US" i="1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 March 2025</a:t>
            </a:r>
          </a:p>
          <a:p>
            <a:r>
              <a:rPr lang="en-US" i="1" dirty="0">
                <a:solidFill>
                  <a:srgbClr val="FF0000"/>
                </a:solidFill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**</a:t>
            </a:r>
            <a:r>
              <a:rPr lang="en-US" i="1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 Data as at 31</a:t>
            </a:r>
            <a:r>
              <a:rPr lang="en-US" i="1" baseline="30000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st</a:t>
            </a:r>
            <a:r>
              <a:rPr lang="en-US" i="1" dirty="0">
                <a:latin typeface="Agrandir Bold"/>
                <a:ea typeface="Open Sans Light" panose="020B0306030504020204" pitchFamily="34" charset="0"/>
                <a:cs typeface="Arial" panose="020B0604020202020204" pitchFamily="34" charset="0"/>
              </a:rPr>
              <a:t> December 2024</a:t>
            </a:r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7858837A-2990-542B-4043-365EB88D41C1}"/>
              </a:ext>
            </a:extLst>
          </p:cNvPr>
          <p:cNvSpPr/>
          <p:nvPr/>
        </p:nvSpPr>
        <p:spPr>
          <a:xfrm>
            <a:off x="549667" y="759245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0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0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2F344-7E9C-4DA5-6C53-5FE650A10801}"/>
              </a:ext>
            </a:extLst>
          </p:cNvPr>
          <p:cNvSpPr txBox="1"/>
          <p:nvPr/>
        </p:nvSpPr>
        <p:spPr>
          <a:xfrm>
            <a:off x="1168400" y="849195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National Association of State Boards of Accountancy (NASBA)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757F3-1C8B-C21A-4DE9-654BCA3552AB}"/>
              </a:ext>
            </a:extLst>
          </p:cNvPr>
          <p:cNvSpPr/>
          <p:nvPr/>
        </p:nvSpPr>
        <p:spPr>
          <a:xfrm>
            <a:off x="4978400" y="759245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45FFC4-EB83-8851-2367-B8A01835E799}"/>
              </a:ext>
            </a:extLst>
          </p:cNvPr>
          <p:cNvSpPr/>
          <p:nvPr/>
        </p:nvSpPr>
        <p:spPr>
          <a:xfrm>
            <a:off x="8646688" y="759245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59981A-A2CB-1A5C-8085-426D6B63C22C}"/>
              </a:ext>
            </a:extLst>
          </p:cNvPr>
          <p:cNvSpPr txBox="1">
            <a:spLocks/>
          </p:cNvSpPr>
          <p:nvPr/>
        </p:nvSpPr>
        <p:spPr>
          <a:xfrm>
            <a:off x="5260241" y="901202"/>
            <a:ext cx="2671569" cy="51103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IN" sz="1800" b="1" dirty="0">
                <a:latin typeface="Agrandir Bold"/>
              </a:rPr>
              <a:t>~ 6,53,408 active licensed CPAs (USA)</a:t>
            </a: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*</a:t>
            </a:r>
            <a:endParaRPr lang="en-US" sz="1800" b="1" dirty="0">
              <a:solidFill>
                <a:srgbClr val="FF0000"/>
              </a:solidFill>
              <a:latin typeface="Agrandir Bold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AD16F37-3E33-D39D-B5BA-626777A772EF}"/>
              </a:ext>
            </a:extLst>
          </p:cNvPr>
          <p:cNvSpPr txBox="1">
            <a:spLocks/>
          </p:cNvSpPr>
          <p:nvPr/>
        </p:nvSpPr>
        <p:spPr>
          <a:xfrm>
            <a:off x="8800321" y="812332"/>
            <a:ext cx="2799777" cy="68877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sz="1800" b="1" dirty="0">
                <a:latin typeface="Agrandir Bold"/>
              </a:rPr>
              <a:t>~ 74,165 candidates sat for CPA Exam in 2024 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476FE12C-F9D1-025F-445E-07794F38E3EF}"/>
              </a:ext>
            </a:extLst>
          </p:cNvPr>
          <p:cNvSpPr/>
          <p:nvPr/>
        </p:nvSpPr>
        <p:spPr>
          <a:xfrm>
            <a:off x="549667" y="1674039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0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0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CBFDC3-9C4D-02A9-7669-9220601FC137}"/>
              </a:ext>
            </a:extLst>
          </p:cNvPr>
          <p:cNvSpPr/>
          <p:nvPr/>
        </p:nvSpPr>
        <p:spPr>
          <a:xfrm>
            <a:off x="4978400" y="1673839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A82126-FC3D-8BA1-4D13-EEA8CCCD854A}"/>
              </a:ext>
            </a:extLst>
          </p:cNvPr>
          <p:cNvSpPr/>
          <p:nvPr/>
        </p:nvSpPr>
        <p:spPr>
          <a:xfrm>
            <a:off x="8646688" y="1673839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FD06B74-627C-2C3F-B04B-000436D920B4}"/>
              </a:ext>
            </a:extLst>
          </p:cNvPr>
          <p:cNvSpPr txBox="1">
            <a:spLocks/>
          </p:cNvSpPr>
          <p:nvPr/>
        </p:nvSpPr>
        <p:spPr>
          <a:xfrm>
            <a:off x="5132033" y="1815796"/>
            <a:ext cx="2799777" cy="511037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750"/>
              </a:lnSpc>
            </a:pPr>
            <a:r>
              <a:rPr lang="en-IN" sz="1800" b="1" dirty="0">
                <a:latin typeface="Agrandir Bold"/>
              </a:rPr>
              <a:t>~ 4,07,000+ members </a:t>
            </a: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*</a:t>
            </a:r>
            <a:br>
              <a:rPr lang="en-IN" sz="1800" b="1" dirty="0">
                <a:solidFill>
                  <a:srgbClr val="FF0000"/>
                </a:solidFill>
                <a:latin typeface="Agrandir Bold"/>
              </a:rPr>
            </a:br>
            <a:r>
              <a:rPr lang="en-IN" sz="1800" b="1" dirty="0">
                <a:solidFill>
                  <a:srgbClr val="FF0000"/>
                </a:solidFill>
                <a:latin typeface="Agrandir Bold"/>
              </a:rPr>
              <a:t>(1,60,000 in practice)</a:t>
            </a:r>
            <a:endParaRPr lang="en-US" sz="1800" b="1" dirty="0">
              <a:solidFill>
                <a:srgbClr val="FF0000"/>
              </a:solidFill>
              <a:latin typeface="Agrandir Bold"/>
              <a:ea typeface="Lato Light" panose="020F0502020204030203" pitchFamily="34" charset="0"/>
              <a:cs typeface="Mukta ExtraLight" panose="020B0000000000000000" pitchFamily="34" charset="77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ADC1144B-4905-4CC3-A8EA-F9806D8A3F9F}"/>
              </a:ext>
            </a:extLst>
          </p:cNvPr>
          <p:cNvSpPr txBox="1">
            <a:spLocks/>
          </p:cNvSpPr>
          <p:nvPr/>
        </p:nvSpPr>
        <p:spPr>
          <a:xfrm>
            <a:off x="8800321" y="187741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10,00,000 students </a:t>
            </a:r>
          </a:p>
        </p:txBody>
      </p:sp>
      <p:sp>
        <p:nvSpPr>
          <p:cNvPr id="17" name="Freeform 15">
            <a:extLst>
              <a:ext uri="{FF2B5EF4-FFF2-40B4-BE49-F238E27FC236}">
                <a16:creationId xmlns:a16="http://schemas.microsoft.com/office/drawing/2014/main" id="{8E0980EC-9CA2-F9A1-E4CE-EFF73F979DE9}"/>
              </a:ext>
            </a:extLst>
          </p:cNvPr>
          <p:cNvSpPr/>
          <p:nvPr/>
        </p:nvSpPr>
        <p:spPr>
          <a:xfrm>
            <a:off x="549667" y="2614034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1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DA04D2-862C-DFBE-0449-0E9B5ACE2074}"/>
              </a:ext>
            </a:extLst>
          </p:cNvPr>
          <p:cNvSpPr/>
          <p:nvPr/>
        </p:nvSpPr>
        <p:spPr>
          <a:xfrm>
            <a:off x="4978400" y="261403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7E0C8FD-2C4B-4E77-ADBF-0AA81D404B6C}"/>
              </a:ext>
            </a:extLst>
          </p:cNvPr>
          <p:cNvSpPr/>
          <p:nvPr/>
        </p:nvSpPr>
        <p:spPr>
          <a:xfrm>
            <a:off x="8646688" y="261403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DAA1F0A-5909-C66F-705F-72EBA7E4DC77}"/>
              </a:ext>
            </a:extLst>
          </p:cNvPr>
          <p:cNvSpPr txBox="1">
            <a:spLocks/>
          </p:cNvSpPr>
          <p:nvPr/>
        </p:nvSpPr>
        <p:spPr>
          <a:xfrm>
            <a:off x="5132033" y="281775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1800" b="1" dirty="0">
                <a:latin typeface="Agrandir Bold"/>
              </a:rPr>
              <a:t>~ 3,60,000 members </a:t>
            </a:r>
            <a:r>
              <a:rPr lang="en-US" sz="1800" b="1" dirty="0">
                <a:solidFill>
                  <a:srgbClr val="FF0000"/>
                </a:solidFill>
                <a:latin typeface="Agrandir Bold"/>
              </a:rPr>
              <a:t>**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325BF14D-CA10-5476-9AED-0DDC6FE6879A}"/>
              </a:ext>
            </a:extLst>
          </p:cNvPr>
          <p:cNvSpPr txBox="1">
            <a:spLocks/>
          </p:cNvSpPr>
          <p:nvPr/>
        </p:nvSpPr>
        <p:spPr>
          <a:xfrm>
            <a:off x="8800321" y="2817756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Not reliably published</a:t>
            </a:r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AE685538-3368-EBEC-936F-58FA9DEC4763}"/>
              </a:ext>
            </a:extLst>
          </p:cNvPr>
          <p:cNvSpPr/>
          <p:nvPr/>
        </p:nvSpPr>
        <p:spPr>
          <a:xfrm>
            <a:off x="549667" y="3541426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4F0D761-1A53-9483-5282-B1DF738E2ED9}"/>
              </a:ext>
            </a:extLst>
          </p:cNvPr>
          <p:cNvSpPr/>
          <p:nvPr/>
        </p:nvSpPr>
        <p:spPr>
          <a:xfrm>
            <a:off x="4978400" y="3541327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F143CB4-1E83-943B-24D7-CD77A4E47E2A}"/>
              </a:ext>
            </a:extLst>
          </p:cNvPr>
          <p:cNvSpPr/>
          <p:nvPr/>
        </p:nvSpPr>
        <p:spPr>
          <a:xfrm>
            <a:off x="8646688" y="3541327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BAB747A4-53FE-E599-2B35-2E595E1AB447}"/>
              </a:ext>
            </a:extLst>
          </p:cNvPr>
          <p:cNvSpPr txBox="1">
            <a:spLocks/>
          </p:cNvSpPr>
          <p:nvPr/>
        </p:nvSpPr>
        <p:spPr>
          <a:xfrm>
            <a:off x="5132033" y="3744905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2,57,900 members </a:t>
            </a:r>
            <a:r>
              <a:rPr lang="en-US" sz="1800" b="1" dirty="0">
                <a:solidFill>
                  <a:srgbClr val="FF0000"/>
                </a:solidFill>
                <a:latin typeface="Agrandir Bold"/>
              </a:rPr>
              <a:t>**</a:t>
            </a:r>
            <a:endParaRPr lang="en-IN" sz="1800" b="1" dirty="0">
              <a:solidFill>
                <a:srgbClr val="FF0000"/>
              </a:solidFill>
              <a:latin typeface="Agrandir Bold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C206C177-3085-305F-13AD-43CC7458B30D}"/>
              </a:ext>
            </a:extLst>
          </p:cNvPr>
          <p:cNvSpPr txBox="1">
            <a:spLocks/>
          </p:cNvSpPr>
          <p:nvPr/>
        </p:nvSpPr>
        <p:spPr>
          <a:xfrm>
            <a:off x="8800321" y="3583322"/>
            <a:ext cx="2799777" cy="7109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5,30,100 future members/students </a:t>
            </a:r>
          </a:p>
        </p:txBody>
      </p:sp>
      <p:sp>
        <p:nvSpPr>
          <p:cNvPr id="27" name="Freeform 17">
            <a:extLst>
              <a:ext uri="{FF2B5EF4-FFF2-40B4-BE49-F238E27FC236}">
                <a16:creationId xmlns:a16="http://schemas.microsoft.com/office/drawing/2014/main" id="{8CFBC99E-C472-9A47-275C-6CF22BCA29DB}"/>
              </a:ext>
            </a:extLst>
          </p:cNvPr>
          <p:cNvSpPr/>
          <p:nvPr/>
        </p:nvSpPr>
        <p:spPr>
          <a:xfrm>
            <a:off x="549667" y="4468721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rgbClr val="FF8585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8255A1-230E-6DFB-473E-082907BAFC9E}"/>
              </a:ext>
            </a:extLst>
          </p:cNvPr>
          <p:cNvSpPr/>
          <p:nvPr/>
        </p:nvSpPr>
        <p:spPr>
          <a:xfrm>
            <a:off x="4978400" y="4468720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BFBCCBD-91E8-AAEB-F668-911C676812C5}"/>
              </a:ext>
            </a:extLst>
          </p:cNvPr>
          <p:cNvSpPr/>
          <p:nvPr/>
        </p:nvSpPr>
        <p:spPr>
          <a:xfrm>
            <a:off x="8646688" y="4468720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98A4415D-12D7-0DC2-FB39-DB73A0C25527}"/>
              </a:ext>
            </a:extLst>
          </p:cNvPr>
          <p:cNvSpPr txBox="1">
            <a:spLocks/>
          </p:cNvSpPr>
          <p:nvPr/>
        </p:nvSpPr>
        <p:spPr>
          <a:xfrm>
            <a:off x="5132033" y="4672297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2,17,000+ members </a:t>
            </a:r>
            <a:r>
              <a:rPr lang="en-US" sz="1800" dirty="0">
                <a:solidFill>
                  <a:srgbClr val="FF0000"/>
                </a:solidFill>
                <a:latin typeface="Agrandir Bold"/>
                <a:cs typeface="Arial" panose="020B0604020202020204" pitchFamily="34" charset="0"/>
              </a:rPr>
              <a:t>**</a:t>
            </a:r>
            <a:endParaRPr lang="en-IN" sz="1800" dirty="0">
              <a:solidFill>
                <a:srgbClr val="000000"/>
              </a:solidFill>
              <a:latin typeface="Agrandir Bold"/>
              <a:cs typeface="Arial" panose="020B0604020202020204" pitchFamily="34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391C72FB-CC01-681B-3D75-86B85B3C8521}"/>
              </a:ext>
            </a:extLst>
          </p:cNvPr>
          <p:cNvSpPr txBox="1">
            <a:spLocks/>
          </p:cNvSpPr>
          <p:nvPr/>
        </p:nvSpPr>
        <p:spPr>
          <a:xfrm>
            <a:off x="8800321" y="4510714"/>
            <a:ext cx="2799777" cy="710964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dirty="0">
                <a:solidFill>
                  <a:srgbClr val="000000"/>
                </a:solidFill>
                <a:latin typeface="Agrandir Bold"/>
                <a:cs typeface="Arial" panose="020B0604020202020204" pitchFamily="34" charset="0"/>
              </a:rPr>
              <a:t>&gt; </a:t>
            </a:r>
            <a:r>
              <a:rPr lang="en-IN" sz="1800" b="1" dirty="0">
                <a:latin typeface="Agrandir Bold"/>
              </a:rPr>
              <a:t>24,000 students (enrolled in CPA PEP 2024) </a:t>
            </a:r>
          </a:p>
        </p:txBody>
      </p:sp>
      <p:sp>
        <p:nvSpPr>
          <p:cNvPr id="32" name="Freeform 19">
            <a:extLst>
              <a:ext uri="{FF2B5EF4-FFF2-40B4-BE49-F238E27FC236}">
                <a16:creationId xmlns:a16="http://schemas.microsoft.com/office/drawing/2014/main" id="{79DDAF35-5AA6-0524-AF00-1342888DFFE9}"/>
              </a:ext>
            </a:extLst>
          </p:cNvPr>
          <p:cNvSpPr/>
          <p:nvPr/>
        </p:nvSpPr>
        <p:spPr>
          <a:xfrm>
            <a:off x="549667" y="5396013"/>
            <a:ext cx="4091841" cy="794955"/>
          </a:xfrm>
          <a:custGeom>
            <a:avLst/>
            <a:gdLst>
              <a:gd name="connsiteX0" fmla="*/ 0 w 4821609"/>
              <a:gd name="connsiteY0" fmla="*/ 0 h 1219448"/>
              <a:gd name="connsiteX1" fmla="*/ 4821609 w 4821609"/>
              <a:gd name="connsiteY1" fmla="*/ 0 h 1219448"/>
              <a:gd name="connsiteX2" fmla="*/ 4821609 w 4821609"/>
              <a:gd name="connsiteY2" fmla="*/ 1219448 h 1219448"/>
              <a:gd name="connsiteX3" fmla="*/ 1 w 4821609"/>
              <a:gd name="connsiteY3" fmla="*/ 1219448 h 1219448"/>
              <a:gd name="connsiteX4" fmla="*/ 633547 w 4821609"/>
              <a:gd name="connsiteY4" fmla="*/ 609725 h 1219448"/>
              <a:gd name="connsiteX5" fmla="*/ 0 w 4821609"/>
              <a:gd name="connsiteY5" fmla="*/ 2 h 121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21609" h="1219448">
                <a:moveTo>
                  <a:pt x="0" y="0"/>
                </a:moveTo>
                <a:lnTo>
                  <a:pt x="4821609" y="0"/>
                </a:lnTo>
                <a:lnTo>
                  <a:pt x="4821609" y="1219448"/>
                </a:lnTo>
                <a:lnTo>
                  <a:pt x="1" y="1219448"/>
                </a:lnTo>
                <a:lnTo>
                  <a:pt x="633547" y="609725"/>
                </a:lnTo>
                <a:lnTo>
                  <a:pt x="0" y="2"/>
                </a:lnTo>
                <a:close/>
              </a:path>
            </a:pathLst>
          </a:custGeom>
          <a:solidFill>
            <a:srgbClr val="B889D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grandir Bold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AD0949C-B1A7-4556-F85E-594A83045D93}"/>
              </a:ext>
            </a:extLst>
          </p:cNvPr>
          <p:cNvSpPr/>
          <p:nvPr/>
        </p:nvSpPr>
        <p:spPr>
          <a:xfrm>
            <a:off x="4978400" y="539601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61770EE-87A0-5BAC-43A8-58AC12000513}"/>
              </a:ext>
            </a:extLst>
          </p:cNvPr>
          <p:cNvSpPr/>
          <p:nvPr/>
        </p:nvSpPr>
        <p:spPr>
          <a:xfrm>
            <a:off x="8646688" y="5396013"/>
            <a:ext cx="3354812" cy="79495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Agrandir Bold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F19BA6C2-3C72-D172-0A92-B449389C2D5E}"/>
              </a:ext>
            </a:extLst>
          </p:cNvPr>
          <p:cNvSpPr txBox="1">
            <a:spLocks/>
          </p:cNvSpPr>
          <p:nvPr/>
        </p:nvSpPr>
        <p:spPr>
          <a:xfrm>
            <a:off x="5132033" y="5599592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US" sz="1800" b="1" dirty="0">
                <a:latin typeface="Agrandir Bold"/>
              </a:rPr>
              <a:t>~ 2,10,000 members </a:t>
            </a:r>
            <a:r>
              <a:rPr lang="en-US" sz="1800" dirty="0">
                <a:solidFill>
                  <a:srgbClr val="FF0000"/>
                </a:solidFill>
                <a:latin typeface="Agrandir Bold"/>
                <a:cs typeface="Arial" panose="020B0604020202020204" pitchFamily="34" charset="0"/>
              </a:rPr>
              <a:t>**</a:t>
            </a:r>
          </a:p>
        </p:txBody>
      </p:sp>
      <p:sp>
        <p:nvSpPr>
          <p:cNvPr id="36" name="Subtitle 2">
            <a:extLst>
              <a:ext uri="{FF2B5EF4-FFF2-40B4-BE49-F238E27FC236}">
                <a16:creationId xmlns:a16="http://schemas.microsoft.com/office/drawing/2014/main" id="{692A199D-F030-D4EA-7444-C4CEFD3E7136}"/>
              </a:ext>
            </a:extLst>
          </p:cNvPr>
          <p:cNvSpPr txBox="1">
            <a:spLocks/>
          </p:cNvSpPr>
          <p:nvPr/>
        </p:nvSpPr>
        <p:spPr>
          <a:xfrm>
            <a:off x="8800321" y="5599592"/>
            <a:ext cx="2799777" cy="387798"/>
          </a:xfrm>
          <a:prstGeom prst="rect">
            <a:avLst/>
          </a:prstGeom>
        </p:spPr>
        <p:txBody>
          <a:bodyPr vert="horz" wrap="square" lIns="45720" tIns="22860" rIns="45720" bIns="22860" rtlCol="0" anchor="ctr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t"/>
            <a:r>
              <a:rPr lang="en-IN" sz="1800" b="1" dirty="0">
                <a:latin typeface="Agrandir Bold"/>
              </a:rPr>
              <a:t>~ 5,85,000 students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FC5C34-B748-6AC7-49CE-B7A05C0C2210}"/>
              </a:ext>
            </a:extLst>
          </p:cNvPr>
          <p:cNvSpPr txBox="1"/>
          <p:nvPr/>
        </p:nvSpPr>
        <p:spPr>
          <a:xfrm>
            <a:off x="1168400" y="1742130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Institute of Chartered Accountants of India (ICAI)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EF9190F-6091-F444-3767-8DEBE5E1FFCA}"/>
              </a:ext>
            </a:extLst>
          </p:cNvPr>
          <p:cNvSpPr txBox="1"/>
          <p:nvPr/>
        </p:nvSpPr>
        <p:spPr>
          <a:xfrm>
            <a:off x="1168400" y="2716841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Chinese Institute of Certified Public Accountants (CICPA)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9958E4C-2881-C7B7-46C5-478C95660593}"/>
              </a:ext>
            </a:extLst>
          </p:cNvPr>
          <p:cNvSpPr txBox="1"/>
          <p:nvPr/>
        </p:nvSpPr>
        <p:spPr>
          <a:xfrm>
            <a:off x="1168400" y="3653452"/>
            <a:ext cx="34183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Association of Chartered Certified Accountants (ACCA)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39205C-7D03-80F5-B5C9-D1CF83A1556C}"/>
              </a:ext>
            </a:extLst>
          </p:cNvPr>
          <p:cNvSpPr txBox="1"/>
          <p:nvPr/>
        </p:nvSpPr>
        <p:spPr>
          <a:xfrm>
            <a:off x="1079278" y="4552691"/>
            <a:ext cx="3562230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Chartered Professional Accountants of Canada (CPA Canada)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0A95355-9C0C-0D60-D5F8-B5A75D17DB87}"/>
              </a:ext>
            </a:extLst>
          </p:cNvPr>
          <p:cNvSpPr txBox="1"/>
          <p:nvPr/>
        </p:nvSpPr>
        <p:spPr>
          <a:xfrm>
            <a:off x="1103890" y="5470324"/>
            <a:ext cx="3626741" cy="64633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 fontAlgn="t"/>
            <a:r>
              <a:rPr lang="en-US" b="1" i="0" u="none" strike="noStrike" dirty="0">
                <a:solidFill>
                  <a:srgbClr val="000000"/>
                </a:solidFill>
                <a:effectLst/>
                <a:latin typeface="Agrandir Bold"/>
                <a:cs typeface="Arial" panose="020B0604020202020204" pitchFamily="34" charset="0"/>
              </a:rPr>
              <a:t>Institute of Chartered Accountants in England and Wales (ICAEW)</a:t>
            </a:r>
          </a:p>
        </p:txBody>
      </p:sp>
    </p:spTree>
    <p:extLst>
      <p:ext uri="{BB962C8B-B14F-4D97-AF65-F5344CB8AC3E}">
        <p14:creationId xmlns:p14="http://schemas.microsoft.com/office/powerpoint/2010/main" val="2367281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1">
            <a:extLst>
              <a:ext uri="{FF2B5EF4-FFF2-40B4-BE49-F238E27FC236}">
                <a16:creationId xmlns:a16="http://schemas.microsoft.com/office/drawing/2014/main" id="{5C2208C7-A66C-4FC6-924A-B2D7539B186D}"/>
              </a:ext>
            </a:extLst>
          </p:cNvPr>
          <p:cNvSpPr/>
          <p:nvPr/>
        </p:nvSpPr>
        <p:spPr>
          <a:xfrm rot="10800000">
            <a:off x="6333343" y="4085336"/>
            <a:ext cx="1588426" cy="1597400"/>
          </a:xfrm>
          <a:custGeom>
            <a:avLst/>
            <a:gdLst>
              <a:gd name="connsiteX0" fmla="*/ 874322 w 3456476"/>
              <a:gd name="connsiteY0" fmla="*/ 0 h 3476003"/>
              <a:gd name="connsiteX1" fmla="*/ 3456475 w 3456476"/>
              <a:gd name="connsiteY1" fmla="*/ 481535 h 3476003"/>
              <a:gd name="connsiteX2" fmla="*/ 3456476 w 3456476"/>
              <a:gd name="connsiteY2" fmla="*/ 2480209 h 3476003"/>
              <a:gd name="connsiteX3" fmla="*/ 3338706 w 3456476"/>
              <a:gd name="connsiteY3" fmla="*/ 2486156 h 3476003"/>
              <a:gd name="connsiteX4" fmla="*/ 1753677 w 3456476"/>
              <a:gd name="connsiteY4" fmla="*/ 3436181 h 3476003"/>
              <a:gd name="connsiteX5" fmla="*/ 1729485 w 3456476"/>
              <a:gd name="connsiteY5" fmla="*/ 3476003 h 3476003"/>
              <a:gd name="connsiteX6" fmla="*/ 0 w 3456476"/>
              <a:gd name="connsiteY6" fmla="*/ 2477484 h 3476003"/>
              <a:gd name="connsiteX7" fmla="*/ 874322 w 3456476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476" h="3476003">
                <a:moveTo>
                  <a:pt x="874322" y="0"/>
                </a:moveTo>
                <a:lnTo>
                  <a:pt x="3456475" y="481535"/>
                </a:lnTo>
                <a:lnTo>
                  <a:pt x="3456476" y="2480209"/>
                </a:lnTo>
                <a:lnTo>
                  <a:pt x="3338706" y="2486156"/>
                </a:lnTo>
                <a:cubicBezTo>
                  <a:pt x="2679043" y="2553148"/>
                  <a:pt x="2106314" y="2914209"/>
                  <a:pt x="1753677" y="3436181"/>
                </a:cubicBezTo>
                <a:lnTo>
                  <a:pt x="1729485" y="3476003"/>
                </a:lnTo>
                <a:lnTo>
                  <a:pt x="0" y="2477484"/>
                </a:lnTo>
                <a:lnTo>
                  <a:pt x="874322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8EAD74CB-FD60-4F38-BB56-BB2D7878D913}"/>
              </a:ext>
            </a:extLst>
          </p:cNvPr>
          <p:cNvSpPr/>
          <p:nvPr/>
        </p:nvSpPr>
        <p:spPr>
          <a:xfrm rot="10800000">
            <a:off x="4647485" y="4085336"/>
            <a:ext cx="1589210" cy="1597400"/>
          </a:xfrm>
          <a:custGeom>
            <a:avLst/>
            <a:gdLst>
              <a:gd name="connsiteX0" fmla="*/ 2584207 w 3458182"/>
              <a:gd name="connsiteY0" fmla="*/ 0 h 3476003"/>
              <a:gd name="connsiteX1" fmla="*/ 3458182 w 3458182"/>
              <a:gd name="connsiteY1" fmla="*/ 2476499 h 3476003"/>
              <a:gd name="connsiteX2" fmla="*/ 1726990 w 3458182"/>
              <a:gd name="connsiteY2" fmla="*/ 3476003 h 3476003"/>
              <a:gd name="connsiteX3" fmla="*/ 1702798 w 3458182"/>
              <a:gd name="connsiteY3" fmla="*/ 3436181 h 3476003"/>
              <a:gd name="connsiteX4" fmla="*/ 117769 w 3458182"/>
              <a:gd name="connsiteY4" fmla="*/ 2486156 h 3476003"/>
              <a:gd name="connsiteX5" fmla="*/ 1 w 3458182"/>
              <a:gd name="connsiteY5" fmla="*/ 2480209 h 3476003"/>
              <a:gd name="connsiteX6" fmla="*/ 0 w 3458182"/>
              <a:gd name="connsiteY6" fmla="*/ 481918 h 3476003"/>
              <a:gd name="connsiteX7" fmla="*/ 2584207 w 3458182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8182" h="3476003">
                <a:moveTo>
                  <a:pt x="2584207" y="0"/>
                </a:moveTo>
                <a:lnTo>
                  <a:pt x="3458182" y="2476499"/>
                </a:lnTo>
                <a:lnTo>
                  <a:pt x="1726990" y="3476003"/>
                </a:lnTo>
                <a:lnTo>
                  <a:pt x="1702798" y="3436181"/>
                </a:lnTo>
                <a:cubicBezTo>
                  <a:pt x="1350161" y="2914209"/>
                  <a:pt x="777432" y="2553148"/>
                  <a:pt x="117769" y="2486156"/>
                </a:cubicBezTo>
                <a:lnTo>
                  <a:pt x="1" y="2480209"/>
                </a:lnTo>
                <a:lnTo>
                  <a:pt x="0" y="481918"/>
                </a:lnTo>
                <a:lnTo>
                  <a:pt x="2584207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EB02CC11-877C-4770-8645-2C73B2501988}"/>
              </a:ext>
            </a:extLst>
          </p:cNvPr>
          <p:cNvSpPr/>
          <p:nvPr/>
        </p:nvSpPr>
        <p:spPr>
          <a:xfrm rot="10800000">
            <a:off x="3813694" y="2625974"/>
            <a:ext cx="1580969" cy="1834909"/>
          </a:xfrm>
          <a:custGeom>
            <a:avLst/>
            <a:gdLst>
              <a:gd name="connsiteX0" fmla="*/ 1730758 w 3440250"/>
              <a:gd name="connsiteY0" fmla="*/ 0 h 3992832"/>
              <a:gd name="connsiteX1" fmla="*/ 3440250 w 3440250"/>
              <a:gd name="connsiteY1" fmla="*/ 1996416 h 3992832"/>
              <a:gd name="connsiteX2" fmla="*/ 1730758 w 3440250"/>
              <a:gd name="connsiteY2" fmla="*/ 3992832 h 3992832"/>
              <a:gd name="connsiteX3" fmla="*/ 0 w 3440250"/>
              <a:gd name="connsiteY3" fmla="*/ 2993578 h 3992832"/>
              <a:gd name="connsiteX4" fmla="*/ 71529 w 3440250"/>
              <a:gd name="connsiteY4" fmla="*/ 2845094 h 3992832"/>
              <a:gd name="connsiteX5" fmla="*/ 242869 w 3440250"/>
              <a:gd name="connsiteY5" fmla="*/ 1996416 h 3992832"/>
              <a:gd name="connsiteX6" fmla="*/ 71529 w 3440250"/>
              <a:gd name="connsiteY6" fmla="*/ 1147738 h 3992832"/>
              <a:gd name="connsiteX7" fmla="*/ 0 w 3440250"/>
              <a:gd name="connsiteY7" fmla="*/ 999253 h 3992832"/>
              <a:gd name="connsiteX8" fmla="*/ 1730758 w 3440250"/>
              <a:gd name="connsiteY8" fmla="*/ 0 h 399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0250" h="3992832">
                <a:moveTo>
                  <a:pt x="1730758" y="0"/>
                </a:moveTo>
                <a:lnTo>
                  <a:pt x="3440250" y="1996416"/>
                </a:lnTo>
                <a:lnTo>
                  <a:pt x="1730758" y="3992832"/>
                </a:lnTo>
                <a:lnTo>
                  <a:pt x="0" y="2993578"/>
                </a:lnTo>
                <a:lnTo>
                  <a:pt x="71529" y="2845094"/>
                </a:lnTo>
                <a:cubicBezTo>
                  <a:pt x="181859" y="2584244"/>
                  <a:pt x="242869" y="2297455"/>
                  <a:pt x="242869" y="1996416"/>
                </a:cubicBezTo>
                <a:cubicBezTo>
                  <a:pt x="242869" y="1695377"/>
                  <a:pt x="181859" y="1408588"/>
                  <a:pt x="71529" y="1147738"/>
                </a:cubicBezTo>
                <a:lnTo>
                  <a:pt x="0" y="999253"/>
                </a:lnTo>
                <a:lnTo>
                  <a:pt x="1730758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EC6672F6-99DD-4736-9A27-3E32B504A94B}"/>
              </a:ext>
            </a:extLst>
          </p:cNvPr>
          <p:cNvSpPr/>
          <p:nvPr/>
        </p:nvSpPr>
        <p:spPr>
          <a:xfrm rot="10800000">
            <a:off x="7175375" y="2626339"/>
            <a:ext cx="1580025" cy="1834179"/>
          </a:xfrm>
          <a:custGeom>
            <a:avLst/>
            <a:gdLst>
              <a:gd name="connsiteX0" fmla="*/ 1708813 w 3438196"/>
              <a:gd name="connsiteY0" fmla="*/ 0 h 3991245"/>
              <a:gd name="connsiteX1" fmla="*/ 3438196 w 3438196"/>
              <a:gd name="connsiteY1" fmla="*/ 998460 h 3991245"/>
              <a:gd name="connsiteX2" fmla="*/ 3366667 w 3438196"/>
              <a:gd name="connsiteY2" fmla="*/ 1146945 h 3991245"/>
              <a:gd name="connsiteX3" fmla="*/ 3195327 w 3438196"/>
              <a:gd name="connsiteY3" fmla="*/ 1995623 h 3991245"/>
              <a:gd name="connsiteX4" fmla="*/ 3366667 w 3438196"/>
              <a:gd name="connsiteY4" fmla="*/ 2844301 h 3991245"/>
              <a:gd name="connsiteX5" fmla="*/ 3438196 w 3438196"/>
              <a:gd name="connsiteY5" fmla="*/ 2992785 h 3991245"/>
              <a:gd name="connsiteX6" fmla="*/ 1708812 w 3438196"/>
              <a:gd name="connsiteY6" fmla="*/ 3991245 h 3991245"/>
              <a:gd name="connsiteX7" fmla="*/ 0 w 3438196"/>
              <a:gd name="connsiteY7" fmla="*/ 1995623 h 3991245"/>
              <a:gd name="connsiteX8" fmla="*/ 1708813 w 3438196"/>
              <a:gd name="connsiteY8" fmla="*/ 0 h 3991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8196" h="3991245">
                <a:moveTo>
                  <a:pt x="1708813" y="0"/>
                </a:moveTo>
                <a:lnTo>
                  <a:pt x="3438196" y="998460"/>
                </a:lnTo>
                <a:lnTo>
                  <a:pt x="3366667" y="1146945"/>
                </a:lnTo>
                <a:cubicBezTo>
                  <a:pt x="3256337" y="1407795"/>
                  <a:pt x="3195327" y="1694584"/>
                  <a:pt x="3195327" y="1995623"/>
                </a:cubicBezTo>
                <a:cubicBezTo>
                  <a:pt x="3195327" y="2296662"/>
                  <a:pt x="3256337" y="2583451"/>
                  <a:pt x="3366667" y="2844301"/>
                </a:cubicBezTo>
                <a:lnTo>
                  <a:pt x="3438196" y="2992785"/>
                </a:lnTo>
                <a:lnTo>
                  <a:pt x="1708812" y="3991245"/>
                </a:lnTo>
                <a:lnTo>
                  <a:pt x="0" y="1995623"/>
                </a:lnTo>
                <a:lnTo>
                  <a:pt x="1708813" y="0"/>
                </a:lnTo>
                <a:close/>
              </a:path>
            </a:pathLst>
          </a:custGeom>
          <a:solidFill>
            <a:srgbClr val="9E0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0B1A07DD-AE8D-4690-9891-DA55423758EE}"/>
              </a:ext>
            </a:extLst>
          </p:cNvPr>
          <p:cNvSpPr/>
          <p:nvPr/>
        </p:nvSpPr>
        <p:spPr>
          <a:xfrm rot="10800000">
            <a:off x="6333343" y="1404120"/>
            <a:ext cx="1588426" cy="1597400"/>
          </a:xfrm>
          <a:custGeom>
            <a:avLst/>
            <a:gdLst>
              <a:gd name="connsiteX0" fmla="*/ 1729485 w 3456477"/>
              <a:gd name="connsiteY0" fmla="*/ 0 h 3476003"/>
              <a:gd name="connsiteX1" fmla="*/ 1753678 w 3456477"/>
              <a:gd name="connsiteY1" fmla="*/ 39822 h 3476003"/>
              <a:gd name="connsiteX2" fmla="*/ 3338707 w 3456477"/>
              <a:gd name="connsiteY2" fmla="*/ 989847 h 3476003"/>
              <a:gd name="connsiteX3" fmla="*/ 3456477 w 3456477"/>
              <a:gd name="connsiteY3" fmla="*/ 995794 h 3476003"/>
              <a:gd name="connsiteX4" fmla="*/ 3456476 w 3456477"/>
              <a:gd name="connsiteY4" fmla="*/ 2994468 h 3476003"/>
              <a:gd name="connsiteX5" fmla="*/ 874323 w 3456477"/>
              <a:gd name="connsiteY5" fmla="*/ 3476003 h 3476003"/>
              <a:gd name="connsiteX6" fmla="*/ 0 w 3456477"/>
              <a:gd name="connsiteY6" fmla="*/ 998518 h 3476003"/>
              <a:gd name="connsiteX7" fmla="*/ 1729485 w 3456477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6477" h="3476003">
                <a:moveTo>
                  <a:pt x="1729485" y="0"/>
                </a:moveTo>
                <a:lnTo>
                  <a:pt x="1753678" y="39822"/>
                </a:lnTo>
                <a:cubicBezTo>
                  <a:pt x="2106315" y="561794"/>
                  <a:pt x="2679044" y="922855"/>
                  <a:pt x="3338707" y="989847"/>
                </a:cubicBezTo>
                <a:lnTo>
                  <a:pt x="3456477" y="995794"/>
                </a:lnTo>
                <a:lnTo>
                  <a:pt x="3456476" y="2994468"/>
                </a:lnTo>
                <a:lnTo>
                  <a:pt x="874323" y="3476003"/>
                </a:lnTo>
                <a:lnTo>
                  <a:pt x="0" y="998518"/>
                </a:lnTo>
                <a:lnTo>
                  <a:pt x="1729485" y="0"/>
                </a:lnTo>
                <a:close/>
              </a:path>
            </a:pathLst>
          </a:custGeom>
          <a:solidFill>
            <a:srgbClr val="5E4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3827DB4-3CF2-4905-A042-EABF50A0EB0F}"/>
              </a:ext>
            </a:extLst>
          </p:cNvPr>
          <p:cNvSpPr/>
          <p:nvPr/>
        </p:nvSpPr>
        <p:spPr>
          <a:xfrm rot="10800000">
            <a:off x="4647484" y="1404120"/>
            <a:ext cx="1589210" cy="1597400"/>
          </a:xfrm>
          <a:custGeom>
            <a:avLst/>
            <a:gdLst>
              <a:gd name="connsiteX0" fmla="*/ 1726990 w 3458181"/>
              <a:gd name="connsiteY0" fmla="*/ 0 h 3476003"/>
              <a:gd name="connsiteX1" fmla="*/ 3458181 w 3458181"/>
              <a:gd name="connsiteY1" fmla="*/ 999504 h 3476003"/>
              <a:gd name="connsiteX2" fmla="*/ 2584206 w 3458181"/>
              <a:gd name="connsiteY2" fmla="*/ 3476003 h 3476003"/>
              <a:gd name="connsiteX3" fmla="*/ 0 w 3458181"/>
              <a:gd name="connsiteY3" fmla="*/ 2994085 h 3476003"/>
              <a:gd name="connsiteX4" fmla="*/ 0 w 3458181"/>
              <a:gd name="connsiteY4" fmla="*/ 995794 h 3476003"/>
              <a:gd name="connsiteX5" fmla="*/ 117768 w 3458181"/>
              <a:gd name="connsiteY5" fmla="*/ 989847 h 3476003"/>
              <a:gd name="connsiteX6" fmla="*/ 1702797 w 3458181"/>
              <a:gd name="connsiteY6" fmla="*/ 39822 h 3476003"/>
              <a:gd name="connsiteX7" fmla="*/ 1726990 w 3458181"/>
              <a:gd name="connsiteY7" fmla="*/ 0 h 347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58181" h="3476003">
                <a:moveTo>
                  <a:pt x="1726990" y="0"/>
                </a:moveTo>
                <a:lnTo>
                  <a:pt x="3458181" y="999504"/>
                </a:lnTo>
                <a:lnTo>
                  <a:pt x="2584206" y="3476003"/>
                </a:lnTo>
                <a:lnTo>
                  <a:pt x="0" y="2994085"/>
                </a:lnTo>
                <a:lnTo>
                  <a:pt x="0" y="995794"/>
                </a:lnTo>
                <a:lnTo>
                  <a:pt x="117768" y="989847"/>
                </a:lnTo>
                <a:cubicBezTo>
                  <a:pt x="777431" y="922855"/>
                  <a:pt x="1350160" y="561794"/>
                  <a:pt x="1702797" y="39822"/>
                </a:cubicBezTo>
                <a:lnTo>
                  <a:pt x="172699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4" name="Freeform 944">
            <a:extLst>
              <a:ext uri="{FF2B5EF4-FFF2-40B4-BE49-F238E27FC236}">
                <a16:creationId xmlns:a16="http://schemas.microsoft.com/office/drawing/2014/main" id="{EE77153D-D323-4795-B01E-F1AFD3A43B39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5262417" y="1888618"/>
            <a:ext cx="510189" cy="427702"/>
          </a:xfrm>
          <a:custGeom>
            <a:avLst/>
            <a:gdLst>
              <a:gd name="T0" fmla="*/ 5221671 w 291740"/>
              <a:gd name="T1" fmla="*/ 4829975 h 244094"/>
              <a:gd name="T2" fmla="*/ 602082 w 291740"/>
              <a:gd name="T3" fmla="*/ 4829975 h 244094"/>
              <a:gd name="T4" fmla="*/ 4650797 w 291740"/>
              <a:gd name="T5" fmla="*/ 3857464 h 244094"/>
              <a:gd name="T6" fmla="*/ 4559552 w 291740"/>
              <a:gd name="T7" fmla="*/ 3777411 h 244094"/>
              <a:gd name="T8" fmla="*/ 4080666 w 291740"/>
              <a:gd name="T9" fmla="*/ 3930800 h 244094"/>
              <a:gd name="T10" fmla="*/ 3628488 w 291740"/>
              <a:gd name="T11" fmla="*/ 3777411 h 244094"/>
              <a:gd name="T12" fmla="*/ 3549249 w 291740"/>
              <a:gd name="T13" fmla="*/ 3857464 h 244094"/>
              <a:gd name="T14" fmla="*/ 3256769 w 291740"/>
              <a:gd name="T15" fmla="*/ 3857464 h 244094"/>
              <a:gd name="T16" fmla="*/ 3168980 w 291740"/>
              <a:gd name="T17" fmla="*/ 3777411 h 244094"/>
              <a:gd name="T18" fmla="*/ 2689819 w 291740"/>
              <a:gd name="T19" fmla="*/ 3930800 h 244094"/>
              <a:gd name="T20" fmla="*/ 2210988 w 291740"/>
              <a:gd name="T21" fmla="*/ 3777411 h 244094"/>
              <a:gd name="T22" fmla="*/ 2123230 w 291740"/>
              <a:gd name="T23" fmla="*/ 3857464 h 244094"/>
              <a:gd name="T24" fmla="*/ 1862408 w 291740"/>
              <a:gd name="T25" fmla="*/ 3857464 h 244094"/>
              <a:gd name="T26" fmla="*/ 1767334 w 291740"/>
              <a:gd name="T27" fmla="*/ 3777411 h 244094"/>
              <a:gd name="T28" fmla="*/ 1299278 w 291740"/>
              <a:gd name="T29" fmla="*/ 3930800 h 244094"/>
              <a:gd name="T30" fmla="*/ 4626730 w 291740"/>
              <a:gd name="T31" fmla="*/ 3297224 h 244094"/>
              <a:gd name="T32" fmla="*/ 4531650 w 291740"/>
              <a:gd name="T33" fmla="*/ 3389419 h 244094"/>
              <a:gd name="T34" fmla="*/ 4238828 w 291740"/>
              <a:gd name="T35" fmla="*/ 3389419 h 244094"/>
              <a:gd name="T36" fmla="*/ 4147561 w 291740"/>
              <a:gd name="T37" fmla="*/ 3297224 h 244094"/>
              <a:gd name="T38" fmla="*/ 3672216 w 291740"/>
              <a:gd name="T39" fmla="*/ 3481610 h 244094"/>
              <a:gd name="T40" fmla="*/ 3161671 w 291740"/>
              <a:gd name="T41" fmla="*/ 3297224 h 244094"/>
              <a:gd name="T42" fmla="*/ 3073913 w 291740"/>
              <a:gd name="T43" fmla="*/ 3389419 h 244094"/>
              <a:gd name="T44" fmla="*/ 2781099 w 291740"/>
              <a:gd name="T45" fmla="*/ 3389419 h 244094"/>
              <a:gd name="T46" fmla="*/ 2689819 w 291740"/>
              <a:gd name="T47" fmla="*/ 3297224 h 244094"/>
              <a:gd name="T48" fmla="*/ 2186583 w 291740"/>
              <a:gd name="T49" fmla="*/ 3481610 h 244094"/>
              <a:gd name="T50" fmla="*/ 1707474 w 291740"/>
              <a:gd name="T51" fmla="*/ 3297224 h 244094"/>
              <a:gd name="T52" fmla="*/ 1616188 w 291740"/>
              <a:gd name="T53" fmla="*/ 3389419 h 244094"/>
              <a:gd name="T54" fmla="*/ 1323365 w 291740"/>
              <a:gd name="T55" fmla="*/ 3389419 h 244094"/>
              <a:gd name="T56" fmla="*/ 1232094 w 291740"/>
              <a:gd name="T57" fmla="*/ 3297224 h 244094"/>
              <a:gd name="T58" fmla="*/ 5435001 w 291740"/>
              <a:gd name="T59" fmla="*/ 2014665 h 244094"/>
              <a:gd name="T60" fmla="*/ 381573 w 291740"/>
              <a:gd name="T61" fmla="*/ 1601592 h 244094"/>
              <a:gd name="T62" fmla="*/ 590310 w 291740"/>
              <a:gd name="T63" fmla="*/ 1811733 h 244094"/>
              <a:gd name="T64" fmla="*/ 1799675 w 291740"/>
              <a:gd name="T65" fmla="*/ 768201 h 244094"/>
              <a:gd name="T66" fmla="*/ 1446949 w 291740"/>
              <a:gd name="T67" fmla="*/ 2652414 h 244094"/>
              <a:gd name="T68" fmla="*/ 979061 w 291740"/>
              <a:gd name="T69" fmla="*/ 4268454 h 244094"/>
              <a:gd name="T70" fmla="*/ 5183047 w 291740"/>
              <a:gd name="T71" fmla="*/ 2094368 h 244094"/>
              <a:gd name="T72" fmla="*/ 4232827 w 291740"/>
              <a:gd name="T73" fmla="*/ 2587196 h 244094"/>
              <a:gd name="T74" fmla="*/ 2980225 w 291740"/>
              <a:gd name="T75" fmla="*/ 2152363 h 244094"/>
              <a:gd name="T76" fmla="*/ 4067255 w 291740"/>
              <a:gd name="T77" fmla="*/ 181166 h 244094"/>
              <a:gd name="T78" fmla="*/ 4276021 w 291740"/>
              <a:gd name="T79" fmla="*/ 391315 h 244094"/>
              <a:gd name="T80" fmla="*/ 1547721 w 291740"/>
              <a:gd name="T81" fmla="*/ 391315 h 244094"/>
              <a:gd name="T82" fmla="*/ 1749290 w 291740"/>
              <a:gd name="T83" fmla="*/ 181166 h 244094"/>
              <a:gd name="T84" fmla="*/ 2037232 w 291740"/>
              <a:gd name="T85" fmla="*/ 644963 h 244094"/>
              <a:gd name="T86" fmla="*/ 3685713 w 291740"/>
              <a:gd name="T87" fmla="*/ 391315 h 244094"/>
              <a:gd name="T88" fmla="*/ 4196818 w 291740"/>
              <a:gd name="T89" fmla="*/ 746451 h 244094"/>
              <a:gd name="T90" fmla="*/ 5060675 w 291740"/>
              <a:gd name="T91" fmla="*/ 1811733 h 244094"/>
              <a:gd name="T92" fmla="*/ 5449404 w 291740"/>
              <a:gd name="T93" fmla="*/ 2195815 h 244094"/>
              <a:gd name="T94" fmla="*/ 907002 w 291740"/>
              <a:gd name="T95" fmla="*/ 4442418 h 244094"/>
              <a:gd name="T96" fmla="*/ 0 w 291740"/>
              <a:gd name="T97" fmla="*/ 1811733 h 244094"/>
              <a:gd name="T98" fmla="*/ 741455 w 291740"/>
              <a:gd name="T99" fmla="*/ 1949433 h 244094"/>
              <a:gd name="T100" fmla="*/ 1367769 w 291740"/>
              <a:gd name="T101" fmla="*/ 391315 h 244094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0" t="0" r="r" b="b"/>
            <a:pathLst>
              <a:path w="291740" h="244094">
                <a:moveTo>
                  <a:pt x="34468" y="234950"/>
                </a:moveTo>
                <a:lnTo>
                  <a:pt x="257274" y="234950"/>
                </a:lnTo>
                <a:cubicBezTo>
                  <a:pt x="259785" y="234950"/>
                  <a:pt x="261579" y="237236"/>
                  <a:pt x="261579" y="239522"/>
                </a:cubicBezTo>
                <a:cubicBezTo>
                  <a:pt x="261579" y="242189"/>
                  <a:pt x="259785" y="244094"/>
                  <a:pt x="257274" y="244094"/>
                </a:cubicBezTo>
                <a:lnTo>
                  <a:pt x="34468" y="244094"/>
                </a:lnTo>
                <a:cubicBezTo>
                  <a:pt x="31957" y="244094"/>
                  <a:pt x="30163" y="242189"/>
                  <a:pt x="30163" y="239522"/>
                </a:cubicBezTo>
                <a:cubicBezTo>
                  <a:pt x="30163" y="237236"/>
                  <a:pt x="31957" y="234950"/>
                  <a:pt x="34468" y="234950"/>
                </a:cubicBezTo>
                <a:close/>
                <a:moveTo>
                  <a:pt x="228410" y="187325"/>
                </a:moveTo>
                <a:cubicBezTo>
                  <a:pt x="231077" y="187325"/>
                  <a:pt x="232982" y="188979"/>
                  <a:pt x="232982" y="191294"/>
                </a:cubicBezTo>
                <a:cubicBezTo>
                  <a:pt x="232982" y="193278"/>
                  <a:pt x="231077" y="194931"/>
                  <a:pt x="228410" y="194931"/>
                </a:cubicBezTo>
                <a:cubicBezTo>
                  <a:pt x="225743" y="194931"/>
                  <a:pt x="223838" y="193278"/>
                  <a:pt x="223838" y="191294"/>
                </a:cubicBezTo>
                <a:cubicBezTo>
                  <a:pt x="223838" y="188979"/>
                  <a:pt x="225743" y="187325"/>
                  <a:pt x="228410" y="187325"/>
                </a:cubicBezTo>
                <a:close/>
                <a:moveTo>
                  <a:pt x="204421" y="187325"/>
                </a:moveTo>
                <a:cubicBezTo>
                  <a:pt x="206986" y="187325"/>
                  <a:pt x="209184" y="188979"/>
                  <a:pt x="209184" y="191294"/>
                </a:cubicBezTo>
                <a:cubicBezTo>
                  <a:pt x="209184" y="193278"/>
                  <a:pt x="206986" y="194931"/>
                  <a:pt x="204421" y="194931"/>
                </a:cubicBezTo>
                <a:cubicBezTo>
                  <a:pt x="201857" y="194931"/>
                  <a:pt x="200025" y="193278"/>
                  <a:pt x="200025" y="191294"/>
                </a:cubicBezTo>
                <a:cubicBezTo>
                  <a:pt x="200025" y="188979"/>
                  <a:pt x="201857" y="187325"/>
                  <a:pt x="204421" y="187325"/>
                </a:cubicBezTo>
                <a:close/>
                <a:moveTo>
                  <a:pt x="181769" y="187325"/>
                </a:moveTo>
                <a:cubicBezTo>
                  <a:pt x="183754" y="187325"/>
                  <a:pt x="185407" y="188979"/>
                  <a:pt x="185407" y="191294"/>
                </a:cubicBezTo>
                <a:cubicBezTo>
                  <a:pt x="185407" y="193278"/>
                  <a:pt x="183754" y="194931"/>
                  <a:pt x="181769" y="194931"/>
                </a:cubicBezTo>
                <a:cubicBezTo>
                  <a:pt x="179454" y="194931"/>
                  <a:pt x="177800" y="193278"/>
                  <a:pt x="177800" y="191294"/>
                </a:cubicBezTo>
                <a:cubicBezTo>
                  <a:pt x="177800" y="188979"/>
                  <a:pt x="179454" y="187325"/>
                  <a:pt x="181769" y="187325"/>
                </a:cubicBezTo>
                <a:close/>
                <a:moveTo>
                  <a:pt x="158750" y="187325"/>
                </a:moveTo>
                <a:cubicBezTo>
                  <a:pt x="161315" y="187325"/>
                  <a:pt x="163147" y="188979"/>
                  <a:pt x="163147" y="191294"/>
                </a:cubicBezTo>
                <a:cubicBezTo>
                  <a:pt x="163147" y="193278"/>
                  <a:pt x="161315" y="194931"/>
                  <a:pt x="158750" y="194931"/>
                </a:cubicBezTo>
                <a:cubicBezTo>
                  <a:pt x="156186" y="194931"/>
                  <a:pt x="153988" y="193278"/>
                  <a:pt x="153988" y="191294"/>
                </a:cubicBezTo>
                <a:cubicBezTo>
                  <a:pt x="153988" y="188979"/>
                  <a:pt x="156186" y="187325"/>
                  <a:pt x="158750" y="187325"/>
                </a:cubicBezTo>
                <a:close/>
                <a:moveTo>
                  <a:pt x="134747" y="187325"/>
                </a:moveTo>
                <a:cubicBezTo>
                  <a:pt x="137033" y="187325"/>
                  <a:pt x="139319" y="188979"/>
                  <a:pt x="139319" y="191294"/>
                </a:cubicBezTo>
                <a:cubicBezTo>
                  <a:pt x="139319" y="193278"/>
                  <a:pt x="137033" y="194931"/>
                  <a:pt x="134747" y="194931"/>
                </a:cubicBezTo>
                <a:cubicBezTo>
                  <a:pt x="132461" y="194931"/>
                  <a:pt x="130175" y="193278"/>
                  <a:pt x="130175" y="191294"/>
                </a:cubicBezTo>
                <a:cubicBezTo>
                  <a:pt x="130175" y="188979"/>
                  <a:pt x="132461" y="187325"/>
                  <a:pt x="134747" y="187325"/>
                </a:cubicBezTo>
                <a:close/>
                <a:moveTo>
                  <a:pt x="110759" y="187325"/>
                </a:moveTo>
                <a:cubicBezTo>
                  <a:pt x="113323" y="187325"/>
                  <a:pt x="115522" y="188979"/>
                  <a:pt x="115522" y="191294"/>
                </a:cubicBezTo>
                <a:cubicBezTo>
                  <a:pt x="115522" y="193278"/>
                  <a:pt x="113323" y="194931"/>
                  <a:pt x="110759" y="194931"/>
                </a:cubicBezTo>
                <a:cubicBezTo>
                  <a:pt x="108195" y="194931"/>
                  <a:pt x="106363" y="193278"/>
                  <a:pt x="106363" y="191294"/>
                </a:cubicBezTo>
                <a:cubicBezTo>
                  <a:pt x="106363" y="188979"/>
                  <a:pt x="108195" y="187325"/>
                  <a:pt x="110759" y="187325"/>
                </a:cubicBezTo>
                <a:close/>
                <a:moveTo>
                  <a:pt x="88534" y="187325"/>
                </a:moveTo>
                <a:cubicBezTo>
                  <a:pt x="91098" y="187325"/>
                  <a:pt x="93297" y="188979"/>
                  <a:pt x="93297" y="191294"/>
                </a:cubicBezTo>
                <a:cubicBezTo>
                  <a:pt x="93297" y="193278"/>
                  <a:pt x="91098" y="194931"/>
                  <a:pt x="88534" y="194931"/>
                </a:cubicBezTo>
                <a:cubicBezTo>
                  <a:pt x="86336" y="194931"/>
                  <a:pt x="84138" y="193278"/>
                  <a:pt x="84138" y="191294"/>
                </a:cubicBezTo>
                <a:cubicBezTo>
                  <a:pt x="84138" y="188979"/>
                  <a:pt x="86336" y="187325"/>
                  <a:pt x="88534" y="187325"/>
                </a:cubicBezTo>
                <a:close/>
                <a:moveTo>
                  <a:pt x="65087" y="187325"/>
                </a:moveTo>
                <a:cubicBezTo>
                  <a:pt x="67652" y="187325"/>
                  <a:pt x="69484" y="188979"/>
                  <a:pt x="69484" y="191294"/>
                </a:cubicBezTo>
                <a:cubicBezTo>
                  <a:pt x="69484" y="193278"/>
                  <a:pt x="67652" y="194931"/>
                  <a:pt x="65087" y="194931"/>
                </a:cubicBezTo>
                <a:cubicBezTo>
                  <a:pt x="62523" y="194931"/>
                  <a:pt x="60325" y="193278"/>
                  <a:pt x="60325" y="191294"/>
                </a:cubicBezTo>
                <a:cubicBezTo>
                  <a:pt x="60325" y="188979"/>
                  <a:pt x="62523" y="187325"/>
                  <a:pt x="65087" y="187325"/>
                </a:cubicBezTo>
                <a:close/>
                <a:moveTo>
                  <a:pt x="231776" y="163512"/>
                </a:moveTo>
                <a:cubicBezTo>
                  <a:pt x="234340" y="163512"/>
                  <a:pt x="236172" y="165798"/>
                  <a:pt x="236172" y="168084"/>
                </a:cubicBezTo>
                <a:cubicBezTo>
                  <a:pt x="236172" y="170751"/>
                  <a:pt x="234340" y="172656"/>
                  <a:pt x="231776" y="172656"/>
                </a:cubicBezTo>
                <a:cubicBezTo>
                  <a:pt x="229211" y="172656"/>
                  <a:pt x="227013" y="170751"/>
                  <a:pt x="227013" y="168084"/>
                </a:cubicBezTo>
                <a:cubicBezTo>
                  <a:pt x="227013" y="165798"/>
                  <a:pt x="229211" y="163512"/>
                  <a:pt x="231776" y="163512"/>
                </a:cubicBezTo>
                <a:close/>
                <a:moveTo>
                  <a:pt x="207772" y="163512"/>
                </a:moveTo>
                <a:cubicBezTo>
                  <a:pt x="210439" y="163512"/>
                  <a:pt x="212344" y="165798"/>
                  <a:pt x="212344" y="168084"/>
                </a:cubicBezTo>
                <a:cubicBezTo>
                  <a:pt x="212344" y="170751"/>
                  <a:pt x="210439" y="172656"/>
                  <a:pt x="207772" y="172656"/>
                </a:cubicBezTo>
                <a:cubicBezTo>
                  <a:pt x="205105" y="172656"/>
                  <a:pt x="203200" y="170751"/>
                  <a:pt x="203200" y="168084"/>
                </a:cubicBezTo>
                <a:cubicBezTo>
                  <a:pt x="203200" y="165798"/>
                  <a:pt x="205105" y="163512"/>
                  <a:pt x="207772" y="163512"/>
                </a:cubicBezTo>
                <a:close/>
                <a:moveTo>
                  <a:pt x="183960" y="163512"/>
                </a:moveTo>
                <a:cubicBezTo>
                  <a:pt x="186627" y="163512"/>
                  <a:pt x="188532" y="165798"/>
                  <a:pt x="188532" y="168084"/>
                </a:cubicBezTo>
                <a:cubicBezTo>
                  <a:pt x="188532" y="170751"/>
                  <a:pt x="186627" y="172656"/>
                  <a:pt x="183960" y="172656"/>
                </a:cubicBezTo>
                <a:cubicBezTo>
                  <a:pt x="181674" y="172656"/>
                  <a:pt x="179388" y="170751"/>
                  <a:pt x="179388" y="168084"/>
                </a:cubicBezTo>
                <a:cubicBezTo>
                  <a:pt x="179388" y="165798"/>
                  <a:pt x="181674" y="163512"/>
                  <a:pt x="183960" y="163512"/>
                </a:cubicBezTo>
                <a:close/>
                <a:moveTo>
                  <a:pt x="158384" y="163512"/>
                </a:moveTo>
                <a:cubicBezTo>
                  <a:pt x="160948" y="163512"/>
                  <a:pt x="163147" y="165798"/>
                  <a:pt x="163147" y="168084"/>
                </a:cubicBezTo>
                <a:cubicBezTo>
                  <a:pt x="163147" y="170751"/>
                  <a:pt x="160948" y="172656"/>
                  <a:pt x="158384" y="172656"/>
                </a:cubicBezTo>
                <a:cubicBezTo>
                  <a:pt x="155820" y="172656"/>
                  <a:pt x="153988" y="170751"/>
                  <a:pt x="153988" y="168084"/>
                </a:cubicBezTo>
                <a:cubicBezTo>
                  <a:pt x="153988" y="165798"/>
                  <a:pt x="155820" y="163512"/>
                  <a:pt x="158384" y="163512"/>
                </a:cubicBezTo>
                <a:close/>
                <a:moveTo>
                  <a:pt x="134747" y="163512"/>
                </a:moveTo>
                <a:cubicBezTo>
                  <a:pt x="137033" y="163512"/>
                  <a:pt x="139319" y="165798"/>
                  <a:pt x="139319" y="168084"/>
                </a:cubicBezTo>
                <a:cubicBezTo>
                  <a:pt x="139319" y="170751"/>
                  <a:pt x="137033" y="172656"/>
                  <a:pt x="134747" y="172656"/>
                </a:cubicBezTo>
                <a:cubicBezTo>
                  <a:pt x="132080" y="172656"/>
                  <a:pt x="130175" y="170751"/>
                  <a:pt x="130175" y="168084"/>
                </a:cubicBezTo>
                <a:cubicBezTo>
                  <a:pt x="130175" y="165798"/>
                  <a:pt x="132080" y="163512"/>
                  <a:pt x="134747" y="163512"/>
                </a:cubicBezTo>
                <a:close/>
                <a:moveTo>
                  <a:pt x="109537" y="163512"/>
                </a:moveTo>
                <a:cubicBezTo>
                  <a:pt x="111735" y="163512"/>
                  <a:pt x="113934" y="165798"/>
                  <a:pt x="113934" y="168084"/>
                </a:cubicBezTo>
                <a:cubicBezTo>
                  <a:pt x="113934" y="170751"/>
                  <a:pt x="111735" y="172656"/>
                  <a:pt x="109537" y="172656"/>
                </a:cubicBezTo>
                <a:cubicBezTo>
                  <a:pt x="106973" y="172656"/>
                  <a:pt x="104775" y="170751"/>
                  <a:pt x="104775" y="168084"/>
                </a:cubicBezTo>
                <a:cubicBezTo>
                  <a:pt x="104775" y="165798"/>
                  <a:pt x="106973" y="163512"/>
                  <a:pt x="109537" y="163512"/>
                </a:cubicBezTo>
                <a:close/>
                <a:moveTo>
                  <a:pt x="85535" y="163512"/>
                </a:moveTo>
                <a:cubicBezTo>
                  <a:pt x="88202" y="163512"/>
                  <a:pt x="90107" y="165798"/>
                  <a:pt x="90107" y="168084"/>
                </a:cubicBezTo>
                <a:cubicBezTo>
                  <a:pt x="90107" y="170751"/>
                  <a:pt x="88202" y="172656"/>
                  <a:pt x="85535" y="172656"/>
                </a:cubicBezTo>
                <a:cubicBezTo>
                  <a:pt x="82868" y="172656"/>
                  <a:pt x="80963" y="170751"/>
                  <a:pt x="80963" y="168084"/>
                </a:cubicBezTo>
                <a:cubicBezTo>
                  <a:pt x="80963" y="165798"/>
                  <a:pt x="82868" y="163512"/>
                  <a:pt x="85535" y="163512"/>
                </a:cubicBezTo>
                <a:close/>
                <a:moveTo>
                  <a:pt x="61722" y="163512"/>
                </a:moveTo>
                <a:cubicBezTo>
                  <a:pt x="64389" y="163512"/>
                  <a:pt x="66294" y="165798"/>
                  <a:pt x="66294" y="168084"/>
                </a:cubicBezTo>
                <a:cubicBezTo>
                  <a:pt x="66294" y="170751"/>
                  <a:pt x="64389" y="172656"/>
                  <a:pt x="61722" y="172656"/>
                </a:cubicBezTo>
                <a:cubicBezTo>
                  <a:pt x="59055" y="172656"/>
                  <a:pt x="57150" y="170751"/>
                  <a:pt x="57150" y="168084"/>
                </a:cubicBezTo>
                <a:cubicBezTo>
                  <a:pt x="57150" y="165798"/>
                  <a:pt x="59055" y="163512"/>
                  <a:pt x="61722" y="163512"/>
                </a:cubicBezTo>
                <a:close/>
                <a:moveTo>
                  <a:pt x="272266" y="79424"/>
                </a:moveTo>
                <a:cubicBezTo>
                  <a:pt x="266857" y="79424"/>
                  <a:pt x="262169" y="84096"/>
                  <a:pt x="262169" y="89846"/>
                </a:cubicBezTo>
                <a:cubicBezTo>
                  <a:pt x="262169" y="95237"/>
                  <a:pt x="266857" y="99909"/>
                  <a:pt x="272266" y="99909"/>
                </a:cubicBezTo>
                <a:cubicBezTo>
                  <a:pt x="278397" y="99909"/>
                  <a:pt x="282724" y="95237"/>
                  <a:pt x="282724" y="89846"/>
                </a:cubicBezTo>
                <a:cubicBezTo>
                  <a:pt x="282724" y="84096"/>
                  <a:pt x="278397" y="79424"/>
                  <a:pt x="272266" y="79424"/>
                </a:cubicBezTo>
                <a:close/>
                <a:moveTo>
                  <a:pt x="19113" y="79424"/>
                </a:moveTo>
                <a:cubicBezTo>
                  <a:pt x="13343" y="79424"/>
                  <a:pt x="8655" y="84096"/>
                  <a:pt x="8655" y="89846"/>
                </a:cubicBezTo>
                <a:cubicBezTo>
                  <a:pt x="8655" y="95237"/>
                  <a:pt x="13343" y="99909"/>
                  <a:pt x="19113" y="99909"/>
                </a:cubicBezTo>
                <a:cubicBezTo>
                  <a:pt x="24882" y="99909"/>
                  <a:pt x="29570" y="95237"/>
                  <a:pt x="29570" y="89846"/>
                </a:cubicBezTo>
                <a:cubicBezTo>
                  <a:pt x="29570" y="84096"/>
                  <a:pt x="24882" y="79424"/>
                  <a:pt x="19113" y="79424"/>
                </a:cubicBezTo>
                <a:close/>
                <a:moveTo>
                  <a:pt x="94482" y="37017"/>
                </a:moveTo>
                <a:cubicBezTo>
                  <a:pt x="93039" y="37735"/>
                  <a:pt x="91597" y="37735"/>
                  <a:pt x="90154" y="38095"/>
                </a:cubicBezTo>
                <a:lnTo>
                  <a:pt x="79336" y="128300"/>
                </a:lnTo>
                <a:cubicBezTo>
                  <a:pt x="79336" y="129738"/>
                  <a:pt x="78614" y="131175"/>
                  <a:pt x="77172" y="131894"/>
                </a:cubicBezTo>
                <a:cubicBezTo>
                  <a:pt x="75369" y="132253"/>
                  <a:pt x="73926" y="132253"/>
                  <a:pt x="72484" y="131535"/>
                </a:cubicBezTo>
                <a:lnTo>
                  <a:pt x="32095" y="103862"/>
                </a:lnTo>
                <a:cubicBezTo>
                  <a:pt x="30652" y="104940"/>
                  <a:pt x="29210" y="106018"/>
                  <a:pt x="27046" y="106737"/>
                </a:cubicBezTo>
                <a:lnTo>
                  <a:pt x="49044" y="211677"/>
                </a:lnTo>
                <a:lnTo>
                  <a:pt x="242335" y="211677"/>
                </a:lnTo>
                <a:lnTo>
                  <a:pt x="264333" y="106737"/>
                </a:lnTo>
                <a:cubicBezTo>
                  <a:pt x="262890" y="106018"/>
                  <a:pt x="261087" y="104940"/>
                  <a:pt x="259645" y="103862"/>
                </a:cubicBezTo>
                <a:lnTo>
                  <a:pt x="219255" y="131535"/>
                </a:lnTo>
                <a:cubicBezTo>
                  <a:pt x="217813" y="132253"/>
                  <a:pt x="216010" y="132613"/>
                  <a:pt x="214567" y="131894"/>
                </a:cubicBezTo>
                <a:cubicBezTo>
                  <a:pt x="213486" y="131175"/>
                  <a:pt x="212404" y="129738"/>
                  <a:pt x="212043" y="128300"/>
                </a:cubicBezTo>
                <a:lnTo>
                  <a:pt x="201585" y="38095"/>
                </a:lnTo>
                <a:cubicBezTo>
                  <a:pt x="200143" y="37735"/>
                  <a:pt x="198700" y="37735"/>
                  <a:pt x="196897" y="37017"/>
                </a:cubicBezTo>
                <a:lnTo>
                  <a:pt x="149295" y="106737"/>
                </a:lnTo>
                <a:cubicBezTo>
                  <a:pt x="147853" y="109253"/>
                  <a:pt x="143886" y="109253"/>
                  <a:pt x="142083" y="106737"/>
                </a:cubicBezTo>
                <a:lnTo>
                  <a:pt x="94482" y="37017"/>
                </a:lnTo>
                <a:close/>
                <a:moveTo>
                  <a:pt x="203749" y="8985"/>
                </a:moveTo>
                <a:cubicBezTo>
                  <a:pt x="197979" y="8985"/>
                  <a:pt x="193652" y="13657"/>
                  <a:pt x="193652" y="19407"/>
                </a:cubicBezTo>
                <a:cubicBezTo>
                  <a:pt x="193652" y="24797"/>
                  <a:pt x="197979" y="29469"/>
                  <a:pt x="203749" y="29469"/>
                </a:cubicBezTo>
                <a:cubicBezTo>
                  <a:pt x="209519" y="29469"/>
                  <a:pt x="214207" y="24797"/>
                  <a:pt x="214207" y="19407"/>
                </a:cubicBezTo>
                <a:cubicBezTo>
                  <a:pt x="214207" y="13657"/>
                  <a:pt x="209519" y="8985"/>
                  <a:pt x="203749" y="8985"/>
                </a:cubicBezTo>
                <a:close/>
                <a:moveTo>
                  <a:pt x="87630" y="8985"/>
                </a:moveTo>
                <a:cubicBezTo>
                  <a:pt x="82221" y="8985"/>
                  <a:pt x="77533" y="13657"/>
                  <a:pt x="77533" y="19407"/>
                </a:cubicBezTo>
                <a:cubicBezTo>
                  <a:pt x="77533" y="24797"/>
                  <a:pt x="82221" y="29469"/>
                  <a:pt x="87630" y="29469"/>
                </a:cubicBezTo>
                <a:cubicBezTo>
                  <a:pt x="93400" y="29469"/>
                  <a:pt x="98088" y="24797"/>
                  <a:pt x="98088" y="19407"/>
                </a:cubicBezTo>
                <a:cubicBezTo>
                  <a:pt x="98088" y="13657"/>
                  <a:pt x="93400" y="8985"/>
                  <a:pt x="87630" y="8985"/>
                </a:cubicBezTo>
                <a:close/>
                <a:moveTo>
                  <a:pt x="87630" y="0"/>
                </a:moveTo>
                <a:cubicBezTo>
                  <a:pt x="98448" y="0"/>
                  <a:pt x="106743" y="8625"/>
                  <a:pt x="106743" y="19407"/>
                </a:cubicBezTo>
                <a:cubicBezTo>
                  <a:pt x="106743" y="24079"/>
                  <a:pt x="104940" y="28391"/>
                  <a:pt x="102055" y="31985"/>
                </a:cubicBezTo>
                <a:lnTo>
                  <a:pt x="145689" y="96674"/>
                </a:lnTo>
                <a:lnTo>
                  <a:pt x="190045" y="31985"/>
                </a:lnTo>
                <a:cubicBezTo>
                  <a:pt x="186800" y="28391"/>
                  <a:pt x="184636" y="24079"/>
                  <a:pt x="184636" y="19407"/>
                </a:cubicBezTo>
                <a:cubicBezTo>
                  <a:pt x="184636" y="8625"/>
                  <a:pt x="193291" y="0"/>
                  <a:pt x="203749" y="0"/>
                </a:cubicBezTo>
                <a:cubicBezTo>
                  <a:pt x="214567" y="0"/>
                  <a:pt x="223222" y="8625"/>
                  <a:pt x="223222" y="19407"/>
                </a:cubicBezTo>
                <a:cubicBezTo>
                  <a:pt x="223222" y="27673"/>
                  <a:pt x="217813" y="34501"/>
                  <a:pt x="210240" y="37017"/>
                </a:cubicBezTo>
                <a:lnTo>
                  <a:pt x="220337" y="120034"/>
                </a:lnTo>
                <a:lnTo>
                  <a:pt x="254596" y="96674"/>
                </a:lnTo>
                <a:cubicBezTo>
                  <a:pt x="253875" y="94518"/>
                  <a:pt x="253514" y="92002"/>
                  <a:pt x="253514" y="89846"/>
                </a:cubicBezTo>
                <a:cubicBezTo>
                  <a:pt x="253514" y="79065"/>
                  <a:pt x="261808" y="70439"/>
                  <a:pt x="272266" y="70439"/>
                </a:cubicBezTo>
                <a:cubicBezTo>
                  <a:pt x="283085" y="70439"/>
                  <a:pt x="291740" y="79065"/>
                  <a:pt x="291740" y="89846"/>
                </a:cubicBezTo>
                <a:cubicBezTo>
                  <a:pt x="291740" y="100268"/>
                  <a:pt x="283085" y="108175"/>
                  <a:pt x="272987" y="108893"/>
                </a:cubicBezTo>
                <a:lnTo>
                  <a:pt x="250269" y="216709"/>
                </a:lnTo>
                <a:cubicBezTo>
                  <a:pt x="249908" y="218865"/>
                  <a:pt x="248105" y="220303"/>
                  <a:pt x="245941" y="220303"/>
                </a:cubicBezTo>
                <a:lnTo>
                  <a:pt x="45438" y="220303"/>
                </a:lnTo>
                <a:cubicBezTo>
                  <a:pt x="43635" y="220303"/>
                  <a:pt x="41831" y="218865"/>
                  <a:pt x="41471" y="216709"/>
                </a:cubicBezTo>
                <a:lnTo>
                  <a:pt x="18752" y="108893"/>
                </a:lnTo>
                <a:cubicBezTo>
                  <a:pt x="8294" y="108175"/>
                  <a:pt x="0" y="100268"/>
                  <a:pt x="0" y="89846"/>
                </a:cubicBezTo>
                <a:cubicBezTo>
                  <a:pt x="0" y="79065"/>
                  <a:pt x="8655" y="70439"/>
                  <a:pt x="19113" y="70439"/>
                </a:cubicBezTo>
                <a:cubicBezTo>
                  <a:pt x="29931" y="70439"/>
                  <a:pt x="38225" y="79065"/>
                  <a:pt x="38225" y="89846"/>
                </a:cubicBezTo>
                <a:cubicBezTo>
                  <a:pt x="38225" y="92002"/>
                  <a:pt x="37865" y="94518"/>
                  <a:pt x="37143" y="96674"/>
                </a:cubicBezTo>
                <a:lnTo>
                  <a:pt x="71763" y="120034"/>
                </a:lnTo>
                <a:lnTo>
                  <a:pt x="81139" y="37017"/>
                </a:lnTo>
                <a:cubicBezTo>
                  <a:pt x="73926" y="34501"/>
                  <a:pt x="68517" y="27673"/>
                  <a:pt x="68517" y="19407"/>
                </a:cubicBezTo>
                <a:cubicBezTo>
                  <a:pt x="68517" y="8625"/>
                  <a:pt x="77172" y="0"/>
                  <a:pt x="876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/>
          </a:p>
        </p:txBody>
      </p:sp>
      <p:sp>
        <p:nvSpPr>
          <p:cNvPr id="15" name="Freeform 943">
            <a:extLst>
              <a:ext uri="{FF2B5EF4-FFF2-40B4-BE49-F238E27FC236}">
                <a16:creationId xmlns:a16="http://schemas.microsoft.com/office/drawing/2014/main" id="{082EA990-0EC9-4DFA-9BA9-52F8CF0F0BB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7666674" y="3288334"/>
            <a:ext cx="510189" cy="510189"/>
          </a:xfrm>
          <a:custGeom>
            <a:avLst/>
            <a:gdLst>
              <a:gd name="T0" fmla="*/ 2274359 w 291740"/>
              <a:gd name="T1" fmla="*/ 3672369 h 291739"/>
              <a:gd name="T2" fmla="*/ 2091526 w 291740"/>
              <a:gd name="T3" fmla="*/ 3672369 h 291739"/>
              <a:gd name="T4" fmla="*/ 1891668 w 291740"/>
              <a:gd name="T5" fmla="*/ 2482001 h 291739"/>
              <a:gd name="T6" fmla="*/ 2411324 w 291740"/>
              <a:gd name="T7" fmla="*/ 3900877 h 291739"/>
              <a:gd name="T8" fmla="*/ 1891668 w 291740"/>
              <a:gd name="T9" fmla="*/ 2482001 h 291739"/>
              <a:gd name="T10" fmla="*/ 2894341 w 291740"/>
              <a:gd name="T11" fmla="*/ 910378 h 291739"/>
              <a:gd name="T12" fmla="*/ 997083 w 291740"/>
              <a:gd name="T13" fmla="*/ 2919157 h 291739"/>
              <a:gd name="T14" fmla="*/ 4207263 w 291740"/>
              <a:gd name="T15" fmla="*/ 4323173 h 291739"/>
              <a:gd name="T16" fmla="*/ 4329919 w 291740"/>
              <a:gd name="T17" fmla="*/ 4452775 h 291739"/>
              <a:gd name="T18" fmla="*/ 823928 w 291740"/>
              <a:gd name="T19" fmla="*/ 2919157 h 291739"/>
              <a:gd name="T20" fmla="*/ 3436152 w 291740"/>
              <a:gd name="T21" fmla="*/ 789399 h 291739"/>
              <a:gd name="T22" fmla="*/ 3291791 w 291740"/>
              <a:gd name="T23" fmla="*/ 1394422 h 291739"/>
              <a:gd name="T24" fmla="*/ 2591732 w 291740"/>
              <a:gd name="T25" fmla="*/ 3900877 h 291739"/>
              <a:gd name="T26" fmla="*/ 4749683 w 291740"/>
              <a:gd name="T27" fmla="*/ 3670424 h 291739"/>
              <a:gd name="T28" fmla="*/ 4713581 w 291740"/>
              <a:gd name="T29" fmla="*/ 3483131 h 291739"/>
              <a:gd name="T30" fmla="*/ 4973387 w 291740"/>
              <a:gd name="T31" fmla="*/ 3209433 h 291739"/>
              <a:gd name="T32" fmla="*/ 4886801 w 291740"/>
              <a:gd name="T33" fmla="*/ 2978965 h 291739"/>
              <a:gd name="T34" fmla="*/ 5016700 w 291740"/>
              <a:gd name="T35" fmla="*/ 2734067 h 291739"/>
              <a:gd name="T36" fmla="*/ 4807422 w 291740"/>
              <a:gd name="T37" fmla="*/ 2482001 h 291739"/>
              <a:gd name="T38" fmla="*/ 4987812 w 291740"/>
              <a:gd name="T39" fmla="*/ 2193889 h 291739"/>
              <a:gd name="T40" fmla="*/ 3804205 w 291740"/>
              <a:gd name="T41" fmla="*/ 1992211 h 291739"/>
              <a:gd name="T42" fmla="*/ 3717620 w 291740"/>
              <a:gd name="T43" fmla="*/ 1884190 h 291739"/>
              <a:gd name="T44" fmla="*/ 3436152 w 291740"/>
              <a:gd name="T45" fmla="*/ 789399 h 291739"/>
              <a:gd name="T46" fmla="*/ 3948557 w 291740"/>
              <a:gd name="T47" fmla="*/ 1300793 h 291739"/>
              <a:gd name="T48" fmla="*/ 4814610 w 291740"/>
              <a:gd name="T49" fmla="*/ 1819336 h 291739"/>
              <a:gd name="T50" fmla="*/ 5074439 w 291740"/>
              <a:gd name="T51" fmla="*/ 2467599 h 291739"/>
              <a:gd name="T52" fmla="*/ 5088891 w 291740"/>
              <a:gd name="T53" fmla="*/ 3000571 h 291739"/>
              <a:gd name="T54" fmla="*/ 4915670 w 291740"/>
              <a:gd name="T55" fmla="*/ 3569584 h 291739"/>
              <a:gd name="T56" fmla="*/ 4554813 w 291740"/>
              <a:gd name="T57" fmla="*/ 4080958 h 291739"/>
              <a:gd name="T58" fmla="*/ 1797849 w 291740"/>
              <a:gd name="T59" fmla="*/ 4080958 h 291739"/>
              <a:gd name="T60" fmla="*/ 1711240 w 291740"/>
              <a:gd name="T61" fmla="*/ 2388356 h 291739"/>
              <a:gd name="T62" fmla="*/ 2461848 w 291740"/>
              <a:gd name="T63" fmla="*/ 2301936 h 291739"/>
              <a:gd name="T64" fmla="*/ 3075300 w 291740"/>
              <a:gd name="T65" fmla="*/ 753415 h 291739"/>
              <a:gd name="T66" fmla="*/ 3443364 w 291740"/>
              <a:gd name="T67" fmla="*/ 609356 h 291739"/>
              <a:gd name="T68" fmla="*/ 179943 w 291740"/>
              <a:gd name="T69" fmla="*/ 2915579 h 291739"/>
              <a:gd name="T70" fmla="*/ 5643767 w 291740"/>
              <a:gd name="T71" fmla="*/ 2915579 h 291739"/>
              <a:gd name="T72" fmla="*/ 2908273 w 291740"/>
              <a:gd name="T73" fmla="*/ 0 h 291739"/>
              <a:gd name="T74" fmla="*/ 2908273 w 291740"/>
              <a:gd name="T75" fmla="*/ 5823931 h 291739"/>
              <a:gd name="T76" fmla="*/ 2908273 w 291740"/>
              <a:gd name="T77" fmla="*/ 0 h 291739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91740" h="291739">
                <a:moveTo>
                  <a:pt x="109171" y="179388"/>
                </a:moveTo>
                <a:cubicBezTo>
                  <a:pt x="111736" y="179388"/>
                  <a:pt x="113934" y="181674"/>
                  <a:pt x="113934" y="183960"/>
                </a:cubicBezTo>
                <a:cubicBezTo>
                  <a:pt x="113934" y="186627"/>
                  <a:pt x="111736" y="188532"/>
                  <a:pt x="109171" y="188532"/>
                </a:cubicBezTo>
                <a:cubicBezTo>
                  <a:pt x="106607" y="188532"/>
                  <a:pt x="104775" y="186627"/>
                  <a:pt x="104775" y="183960"/>
                </a:cubicBezTo>
                <a:cubicBezTo>
                  <a:pt x="104775" y="181674"/>
                  <a:pt x="106607" y="179388"/>
                  <a:pt x="109171" y="179388"/>
                </a:cubicBezTo>
                <a:close/>
                <a:moveTo>
                  <a:pt x="94763" y="124331"/>
                </a:moveTo>
                <a:lnTo>
                  <a:pt x="94763" y="195407"/>
                </a:lnTo>
                <a:lnTo>
                  <a:pt x="120795" y="195407"/>
                </a:lnTo>
                <a:lnTo>
                  <a:pt x="120795" y="124331"/>
                </a:lnTo>
                <a:lnTo>
                  <a:pt x="94763" y="124331"/>
                </a:lnTo>
                <a:close/>
                <a:moveTo>
                  <a:pt x="140655" y="41636"/>
                </a:moveTo>
                <a:cubicBezTo>
                  <a:pt x="143185" y="41275"/>
                  <a:pt x="144992" y="43439"/>
                  <a:pt x="144992" y="45603"/>
                </a:cubicBezTo>
                <a:cubicBezTo>
                  <a:pt x="145353" y="48128"/>
                  <a:pt x="143546" y="50292"/>
                  <a:pt x="141017" y="50292"/>
                </a:cubicBezTo>
                <a:cubicBezTo>
                  <a:pt x="90061" y="52816"/>
                  <a:pt x="49948" y="95015"/>
                  <a:pt x="49948" y="146230"/>
                </a:cubicBezTo>
                <a:cubicBezTo>
                  <a:pt x="49948" y="198888"/>
                  <a:pt x="92953" y="241808"/>
                  <a:pt x="145715" y="241808"/>
                </a:cubicBezTo>
                <a:cubicBezTo>
                  <a:pt x="169927" y="241808"/>
                  <a:pt x="193056" y="232791"/>
                  <a:pt x="210763" y="216561"/>
                </a:cubicBezTo>
                <a:cubicBezTo>
                  <a:pt x="212570" y="214758"/>
                  <a:pt x="215461" y="215119"/>
                  <a:pt x="217268" y="216561"/>
                </a:cubicBezTo>
                <a:cubicBezTo>
                  <a:pt x="218714" y="218725"/>
                  <a:pt x="218714" y="221250"/>
                  <a:pt x="216907" y="223053"/>
                </a:cubicBezTo>
                <a:cubicBezTo>
                  <a:pt x="197754" y="240726"/>
                  <a:pt x="172457" y="250464"/>
                  <a:pt x="145715" y="250464"/>
                </a:cubicBezTo>
                <a:cubicBezTo>
                  <a:pt x="88255" y="250464"/>
                  <a:pt x="41275" y="203577"/>
                  <a:pt x="41275" y="146230"/>
                </a:cubicBezTo>
                <a:cubicBezTo>
                  <a:pt x="41275" y="90326"/>
                  <a:pt x="84641" y="44521"/>
                  <a:pt x="140655" y="41636"/>
                </a:cubicBezTo>
                <a:close/>
                <a:moveTo>
                  <a:pt x="172134" y="39544"/>
                </a:moveTo>
                <a:cubicBezTo>
                  <a:pt x="168157" y="39183"/>
                  <a:pt x="165264" y="39544"/>
                  <a:pt x="163095" y="39904"/>
                </a:cubicBezTo>
                <a:cubicBezTo>
                  <a:pt x="164903" y="47481"/>
                  <a:pt x="167072" y="62995"/>
                  <a:pt x="164903" y="69850"/>
                </a:cubicBezTo>
                <a:cubicBezTo>
                  <a:pt x="157672" y="90777"/>
                  <a:pt x="135618" y="115311"/>
                  <a:pt x="129833" y="121444"/>
                </a:cubicBezTo>
                <a:lnTo>
                  <a:pt x="129833" y="195407"/>
                </a:lnTo>
                <a:lnTo>
                  <a:pt x="227088" y="195407"/>
                </a:lnTo>
                <a:cubicBezTo>
                  <a:pt x="233234" y="195047"/>
                  <a:pt x="237935" y="189995"/>
                  <a:pt x="237935" y="183862"/>
                </a:cubicBezTo>
                <a:cubicBezTo>
                  <a:pt x="237935" y="182058"/>
                  <a:pt x="237573" y="179893"/>
                  <a:pt x="236488" y="178450"/>
                </a:cubicBezTo>
                <a:cubicBezTo>
                  <a:pt x="235765" y="177007"/>
                  <a:pt x="235765" y="175564"/>
                  <a:pt x="236127" y="174481"/>
                </a:cubicBezTo>
                <a:cubicBezTo>
                  <a:pt x="236850" y="173038"/>
                  <a:pt x="237935" y="172316"/>
                  <a:pt x="239381" y="171956"/>
                </a:cubicBezTo>
                <a:cubicBezTo>
                  <a:pt x="245165" y="170873"/>
                  <a:pt x="249142" y="166183"/>
                  <a:pt x="249142" y="160771"/>
                </a:cubicBezTo>
                <a:cubicBezTo>
                  <a:pt x="249142" y="157885"/>
                  <a:pt x="248058" y="154998"/>
                  <a:pt x="245888" y="152833"/>
                </a:cubicBezTo>
                <a:cubicBezTo>
                  <a:pt x="244804" y="151751"/>
                  <a:pt x="244442" y="150669"/>
                  <a:pt x="244804" y="149225"/>
                </a:cubicBezTo>
                <a:cubicBezTo>
                  <a:pt x="244804" y="148143"/>
                  <a:pt x="245527" y="147061"/>
                  <a:pt x="246612" y="146339"/>
                </a:cubicBezTo>
                <a:cubicBezTo>
                  <a:pt x="249504" y="144174"/>
                  <a:pt x="251312" y="140566"/>
                  <a:pt x="251312" y="136958"/>
                </a:cubicBezTo>
                <a:cubicBezTo>
                  <a:pt x="251312" y="131186"/>
                  <a:pt x="247335" y="128660"/>
                  <a:pt x="245165" y="128660"/>
                </a:cubicBezTo>
                <a:cubicBezTo>
                  <a:pt x="242635" y="128660"/>
                  <a:pt x="240827" y="126856"/>
                  <a:pt x="240827" y="124331"/>
                </a:cubicBezTo>
                <a:cubicBezTo>
                  <a:pt x="240827" y="121805"/>
                  <a:pt x="242635" y="119640"/>
                  <a:pt x="245165" y="119640"/>
                </a:cubicBezTo>
                <a:cubicBezTo>
                  <a:pt x="245888" y="119640"/>
                  <a:pt x="249865" y="117115"/>
                  <a:pt x="249865" y="109899"/>
                </a:cubicBezTo>
                <a:cubicBezTo>
                  <a:pt x="249865" y="104126"/>
                  <a:pt x="245527" y="99796"/>
                  <a:pt x="241188" y="99796"/>
                </a:cubicBezTo>
                <a:lnTo>
                  <a:pt x="190572" y="99796"/>
                </a:lnTo>
                <a:cubicBezTo>
                  <a:pt x="189126" y="99796"/>
                  <a:pt x="188042" y="99075"/>
                  <a:pt x="186957" y="97993"/>
                </a:cubicBezTo>
                <a:cubicBezTo>
                  <a:pt x="186234" y="96910"/>
                  <a:pt x="185872" y="95467"/>
                  <a:pt x="186234" y="94385"/>
                </a:cubicBezTo>
                <a:cubicBezTo>
                  <a:pt x="187680" y="90055"/>
                  <a:pt x="190211" y="78870"/>
                  <a:pt x="189126" y="65882"/>
                </a:cubicBezTo>
                <a:cubicBezTo>
                  <a:pt x="187680" y="50728"/>
                  <a:pt x="180449" y="39544"/>
                  <a:pt x="172134" y="39544"/>
                </a:cubicBezTo>
                <a:close/>
                <a:moveTo>
                  <a:pt x="172495" y="30524"/>
                </a:moveTo>
                <a:cubicBezTo>
                  <a:pt x="185872" y="31245"/>
                  <a:pt x="195996" y="44956"/>
                  <a:pt x="197803" y="65160"/>
                </a:cubicBezTo>
                <a:cubicBezTo>
                  <a:pt x="198888" y="75623"/>
                  <a:pt x="197442" y="85004"/>
                  <a:pt x="195996" y="91137"/>
                </a:cubicBezTo>
                <a:lnTo>
                  <a:pt x="241188" y="91137"/>
                </a:lnTo>
                <a:cubicBezTo>
                  <a:pt x="250588" y="91137"/>
                  <a:pt x="258904" y="99436"/>
                  <a:pt x="258904" y="109899"/>
                </a:cubicBezTo>
                <a:cubicBezTo>
                  <a:pt x="258904" y="116032"/>
                  <a:pt x="257096" y="120362"/>
                  <a:pt x="254204" y="123609"/>
                </a:cubicBezTo>
                <a:cubicBezTo>
                  <a:pt x="257819" y="126495"/>
                  <a:pt x="259989" y="131186"/>
                  <a:pt x="259989" y="136958"/>
                </a:cubicBezTo>
                <a:cubicBezTo>
                  <a:pt x="259989" y="142010"/>
                  <a:pt x="258181" y="146700"/>
                  <a:pt x="254927" y="150308"/>
                </a:cubicBezTo>
                <a:cubicBezTo>
                  <a:pt x="257096" y="153555"/>
                  <a:pt x="257819" y="157163"/>
                  <a:pt x="257819" y="160771"/>
                </a:cubicBezTo>
                <a:cubicBezTo>
                  <a:pt x="257819" y="168348"/>
                  <a:pt x="253481" y="175564"/>
                  <a:pt x="246250" y="178811"/>
                </a:cubicBezTo>
                <a:cubicBezTo>
                  <a:pt x="246612" y="180615"/>
                  <a:pt x="246973" y="182058"/>
                  <a:pt x="246973" y="183862"/>
                </a:cubicBezTo>
                <a:cubicBezTo>
                  <a:pt x="246973" y="194325"/>
                  <a:pt x="239019" y="203345"/>
                  <a:pt x="228173" y="204427"/>
                </a:cubicBezTo>
                <a:cubicBezTo>
                  <a:pt x="227811" y="204427"/>
                  <a:pt x="227088" y="204427"/>
                  <a:pt x="226727" y="204427"/>
                </a:cubicBezTo>
                <a:lnTo>
                  <a:pt x="90063" y="204427"/>
                </a:lnTo>
                <a:cubicBezTo>
                  <a:pt x="87894" y="204427"/>
                  <a:pt x="85725" y="202262"/>
                  <a:pt x="85725" y="200098"/>
                </a:cubicBezTo>
                <a:lnTo>
                  <a:pt x="85725" y="119640"/>
                </a:lnTo>
                <a:cubicBezTo>
                  <a:pt x="85725" y="117115"/>
                  <a:pt x="87894" y="115311"/>
                  <a:pt x="90063" y="115311"/>
                </a:cubicBezTo>
                <a:lnTo>
                  <a:pt x="123326" y="115311"/>
                </a:lnTo>
                <a:cubicBezTo>
                  <a:pt x="128749" y="109538"/>
                  <a:pt x="150080" y="85725"/>
                  <a:pt x="156226" y="66964"/>
                </a:cubicBezTo>
                <a:cubicBezTo>
                  <a:pt x="158034" y="61913"/>
                  <a:pt x="155503" y="46399"/>
                  <a:pt x="154057" y="37740"/>
                </a:cubicBezTo>
                <a:cubicBezTo>
                  <a:pt x="153695" y="35936"/>
                  <a:pt x="154418" y="33771"/>
                  <a:pt x="155864" y="33049"/>
                </a:cubicBezTo>
                <a:cubicBezTo>
                  <a:pt x="156587" y="32328"/>
                  <a:pt x="161287" y="30163"/>
                  <a:pt x="172495" y="30524"/>
                </a:cubicBezTo>
                <a:close/>
                <a:moveTo>
                  <a:pt x="145690" y="9015"/>
                </a:moveTo>
                <a:cubicBezTo>
                  <a:pt x="70320" y="9015"/>
                  <a:pt x="9015" y="70320"/>
                  <a:pt x="9015" y="146050"/>
                </a:cubicBezTo>
                <a:cubicBezTo>
                  <a:pt x="9015" y="221419"/>
                  <a:pt x="70320" y="282724"/>
                  <a:pt x="145690" y="282724"/>
                </a:cubicBezTo>
                <a:cubicBezTo>
                  <a:pt x="221419" y="282724"/>
                  <a:pt x="282724" y="221419"/>
                  <a:pt x="282724" y="146050"/>
                </a:cubicBezTo>
                <a:cubicBezTo>
                  <a:pt x="282724" y="70320"/>
                  <a:pt x="221419" y="9015"/>
                  <a:pt x="145690" y="9015"/>
                </a:cubicBezTo>
                <a:close/>
                <a:moveTo>
                  <a:pt x="145690" y="0"/>
                </a:moveTo>
                <a:cubicBezTo>
                  <a:pt x="226107" y="0"/>
                  <a:pt x="291740" y="65632"/>
                  <a:pt x="291740" y="146050"/>
                </a:cubicBezTo>
                <a:cubicBezTo>
                  <a:pt x="291740" y="226107"/>
                  <a:pt x="226107" y="291739"/>
                  <a:pt x="145690" y="291739"/>
                </a:cubicBezTo>
                <a:cubicBezTo>
                  <a:pt x="65632" y="291739"/>
                  <a:pt x="0" y="226107"/>
                  <a:pt x="0" y="146050"/>
                </a:cubicBezTo>
                <a:cubicBezTo>
                  <a:pt x="0" y="65632"/>
                  <a:pt x="65632" y="0"/>
                  <a:pt x="14569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/>
          </a:p>
        </p:txBody>
      </p:sp>
      <p:sp>
        <p:nvSpPr>
          <p:cNvPr id="16" name="Freeform 45">
            <a:extLst>
              <a:ext uri="{FF2B5EF4-FFF2-40B4-BE49-F238E27FC236}">
                <a16:creationId xmlns:a16="http://schemas.microsoft.com/office/drawing/2014/main" id="{2EA989AB-C0C6-4C6B-9D7B-486C102C8CFA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4393154" y="3288334"/>
            <a:ext cx="508661" cy="510189"/>
          </a:xfrm>
          <a:custGeom>
            <a:avLst/>
            <a:gdLst>
              <a:gd name="T0" fmla="*/ 2147483646 w 811"/>
              <a:gd name="T1" fmla="*/ 2147483646 h 811"/>
              <a:gd name="T2" fmla="*/ 2147483646 w 811"/>
              <a:gd name="T3" fmla="*/ 2147483646 h 811"/>
              <a:gd name="T4" fmla="*/ 2147483646 w 811"/>
              <a:gd name="T5" fmla="*/ 2147483646 h 811"/>
              <a:gd name="T6" fmla="*/ 2147483646 w 811"/>
              <a:gd name="T7" fmla="*/ 2147483646 h 811"/>
              <a:gd name="T8" fmla="*/ 2147483646 w 811"/>
              <a:gd name="T9" fmla="*/ 2147483646 h 811"/>
              <a:gd name="T10" fmla="*/ 2147483646 w 811"/>
              <a:gd name="T11" fmla="*/ 2147483646 h 811"/>
              <a:gd name="T12" fmla="*/ 2147483646 w 811"/>
              <a:gd name="T13" fmla="*/ 2147483646 h 811"/>
              <a:gd name="T14" fmla="*/ 2147483646 w 811"/>
              <a:gd name="T15" fmla="*/ 2147483646 h 811"/>
              <a:gd name="T16" fmla="*/ 2147483646 w 811"/>
              <a:gd name="T17" fmla="*/ 2147483646 h 811"/>
              <a:gd name="T18" fmla="*/ 2147483646 w 811"/>
              <a:gd name="T19" fmla="*/ 2147483646 h 811"/>
              <a:gd name="T20" fmla="*/ 2147483646 w 811"/>
              <a:gd name="T21" fmla="*/ 2147483646 h 811"/>
              <a:gd name="T22" fmla="*/ 2147483646 w 811"/>
              <a:gd name="T23" fmla="*/ 2147483646 h 811"/>
              <a:gd name="T24" fmla="*/ 2147483646 w 811"/>
              <a:gd name="T25" fmla="*/ 2147483646 h 811"/>
              <a:gd name="T26" fmla="*/ 2147483646 w 811"/>
              <a:gd name="T27" fmla="*/ 2147483646 h 811"/>
              <a:gd name="T28" fmla="*/ 2147483646 w 811"/>
              <a:gd name="T29" fmla="*/ 2147483646 h 811"/>
              <a:gd name="T30" fmla="*/ 2147483646 w 811"/>
              <a:gd name="T31" fmla="*/ 2147483646 h 811"/>
              <a:gd name="T32" fmla="*/ 2147483646 w 811"/>
              <a:gd name="T33" fmla="*/ 2147483646 h 811"/>
              <a:gd name="T34" fmla="*/ 2147483646 w 811"/>
              <a:gd name="T35" fmla="*/ 2147483646 h 811"/>
              <a:gd name="T36" fmla="*/ 2147483646 w 811"/>
              <a:gd name="T37" fmla="*/ 2147483646 h 811"/>
              <a:gd name="T38" fmla="*/ 2147483646 w 811"/>
              <a:gd name="T39" fmla="*/ 2147483646 h 811"/>
              <a:gd name="T40" fmla="*/ 2147483646 w 811"/>
              <a:gd name="T41" fmla="*/ 2147483646 h 811"/>
              <a:gd name="T42" fmla="*/ 2147483646 w 811"/>
              <a:gd name="T43" fmla="*/ 2147483646 h 811"/>
              <a:gd name="T44" fmla="*/ 2147483646 w 811"/>
              <a:gd name="T45" fmla="*/ 2147483646 h 811"/>
              <a:gd name="T46" fmla="*/ 2147483646 w 811"/>
              <a:gd name="T47" fmla="*/ 2147483646 h 811"/>
              <a:gd name="T48" fmla="*/ 2147483646 w 811"/>
              <a:gd name="T49" fmla="*/ 2147483646 h 811"/>
              <a:gd name="T50" fmla="*/ 2147483646 w 811"/>
              <a:gd name="T51" fmla="*/ 2147483646 h 811"/>
              <a:gd name="T52" fmla="*/ 2147483646 w 811"/>
              <a:gd name="T53" fmla="*/ 2147483646 h 811"/>
              <a:gd name="T54" fmla="*/ 2147483646 w 811"/>
              <a:gd name="T55" fmla="*/ 2147483646 h 811"/>
              <a:gd name="T56" fmla="*/ 2147483646 w 811"/>
              <a:gd name="T57" fmla="*/ 2147483646 h 811"/>
              <a:gd name="T58" fmla="*/ 2147483646 w 811"/>
              <a:gd name="T59" fmla="*/ 2147483646 h 811"/>
              <a:gd name="T60" fmla="*/ 2147483646 w 811"/>
              <a:gd name="T61" fmla="*/ 2147483646 h 811"/>
              <a:gd name="T62" fmla="*/ 2147483646 w 811"/>
              <a:gd name="T63" fmla="*/ 2147483646 h 811"/>
              <a:gd name="T64" fmla="*/ 2147483646 w 811"/>
              <a:gd name="T65" fmla="*/ 2147483646 h 811"/>
              <a:gd name="T66" fmla="*/ 2147483646 w 811"/>
              <a:gd name="T67" fmla="*/ 2147483646 h 811"/>
              <a:gd name="T68" fmla="*/ 2147483646 w 811"/>
              <a:gd name="T69" fmla="*/ 2147483646 h 811"/>
              <a:gd name="T70" fmla="*/ 2147483646 w 811"/>
              <a:gd name="T71" fmla="*/ 2147483646 h 811"/>
              <a:gd name="T72" fmla="*/ 2147483646 w 811"/>
              <a:gd name="T73" fmla="*/ 2147483646 h 811"/>
              <a:gd name="T74" fmla="*/ 2147483646 w 811"/>
              <a:gd name="T75" fmla="*/ 2147483646 h 811"/>
              <a:gd name="T76" fmla="*/ 2147483646 w 811"/>
              <a:gd name="T77" fmla="*/ 2147483646 h 811"/>
              <a:gd name="T78" fmla="*/ 2147483646 w 811"/>
              <a:gd name="T79" fmla="*/ 2147483646 h 811"/>
              <a:gd name="T80" fmla="*/ 2147483646 w 811"/>
              <a:gd name="T81" fmla="*/ 2147483646 h 811"/>
              <a:gd name="T82" fmla="*/ 2147483646 w 811"/>
              <a:gd name="T83" fmla="*/ 2147483646 h 811"/>
              <a:gd name="T84" fmla="*/ 2147483646 w 811"/>
              <a:gd name="T85" fmla="*/ 2147483646 h 811"/>
              <a:gd name="T86" fmla="*/ 2147483646 w 811"/>
              <a:gd name="T87" fmla="*/ 2147483646 h 811"/>
              <a:gd name="T88" fmla="*/ 2147483646 w 811"/>
              <a:gd name="T89" fmla="*/ 2147483646 h 811"/>
              <a:gd name="T90" fmla="*/ 2147483646 w 811"/>
              <a:gd name="T91" fmla="*/ 2147483646 h 811"/>
              <a:gd name="T92" fmla="*/ 2147483646 w 811"/>
              <a:gd name="T93" fmla="*/ 2147483646 h 811"/>
              <a:gd name="T94" fmla="*/ 2147483646 w 811"/>
              <a:gd name="T95" fmla="*/ 2147483646 h 811"/>
              <a:gd name="T96" fmla="*/ 2147483646 w 811"/>
              <a:gd name="T97" fmla="*/ 2147483646 h 811"/>
              <a:gd name="T98" fmla="*/ 2147483646 w 811"/>
              <a:gd name="T99" fmla="*/ 2147483646 h 811"/>
              <a:gd name="T100" fmla="*/ 0 w 811"/>
              <a:gd name="T101" fmla="*/ 2147483646 h 811"/>
              <a:gd name="T102" fmla="*/ 2147483646 w 811"/>
              <a:gd name="T103" fmla="*/ 2147483646 h 811"/>
              <a:gd name="T104" fmla="*/ 2147483646 w 811"/>
              <a:gd name="T105" fmla="*/ 2147483646 h 811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811" h="811">
                <a:moveTo>
                  <a:pt x="784" y="393"/>
                </a:moveTo>
                <a:lnTo>
                  <a:pt x="686" y="393"/>
                </a:lnTo>
                <a:cubicBezTo>
                  <a:pt x="684" y="342"/>
                  <a:pt x="668" y="295"/>
                  <a:pt x="642" y="254"/>
                </a:cubicBezTo>
                <a:lnTo>
                  <a:pt x="666" y="254"/>
                </a:lnTo>
                <a:cubicBezTo>
                  <a:pt x="669" y="254"/>
                  <a:pt x="673" y="253"/>
                  <a:pt x="675" y="251"/>
                </a:cubicBezTo>
                <a:lnTo>
                  <a:pt x="724" y="201"/>
                </a:lnTo>
                <a:cubicBezTo>
                  <a:pt x="760" y="257"/>
                  <a:pt x="782" y="323"/>
                  <a:pt x="784" y="393"/>
                </a:cubicBezTo>
                <a:close/>
                <a:moveTo>
                  <a:pt x="417" y="785"/>
                </a:moveTo>
                <a:lnTo>
                  <a:pt x="417" y="686"/>
                </a:lnTo>
                <a:cubicBezTo>
                  <a:pt x="563" y="681"/>
                  <a:pt x="680" y="563"/>
                  <a:pt x="686" y="418"/>
                </a:cubicBezTo>
                <a:lnTo>
                  <a:pt x="784" y="418"/>
                </a:lnTo>
                <a:cubicBezTo>
                  <a:pt x="778" y="618"/>
                  <a:pt x="617" y="779"/>
                  <a:pt x="417" y="785"/>
                </a:cubicBezTo>
                <a:close/>
                <a:moveTo>
                  <a:pt x="25" y="418"/>
                </a:moveTo>
                <a:lnTo>
                  <a:pt x="123" y="418"/>
                </a:lnTo>
                <a:cubicBezTo>
                  <a:pt x="130" y="563"/>
                  <a:pt x="247" y="681"/>
                  <a:pt x="393" y="686"/>
                </a:cubicBezTo>
                <a:lnTo>
                  <a:pt x="393" y="785"/>
                </a:lnTo>
                <a:cubicBezTo>
                  <a:pt x="193" y="779"/>
                  <a:pt x="31" y="618"/>
                  <a:pt x="25" y="418"/>
                </a:cubicBezTo>
                <a:close/>
                <a:moveTo>
                  <a:pt x="393" y="26"/>
                </a:moveTo>
                <a:lnTo>
                  <a:pt x="393" y="124"/>
                </a:lnTo>
                <a:cubicBezTo>
                  <a:pt x="247" y="131"/>
                  <a:pt x="130" y="248"/>
                  <a:pt x="123" y="393"/>
                </a:cubicBezTo>
                <a:lnTo>
                  <a:pt x="25" y="393"/>
                </a:lnTo>
                <a:cubicBezTo>
                  <a:pt x="31" y="194"/>
                  <a:pt x="193" y="32"/>
                  <a:pt x="393" y="26"/>
                </a:cubicBezTo>
                <a:close/>
                <a:moveTo>
                  <a:pt x="559" y="135"/>
                </a:moveTo>
                <a:lnTo>
                  <a:pt x="559" y="135"/>
                </a:lnTo>
                <a:cubicBezTo>
                  <a:pt x="557" y="138"/>
                  <a:pt x="556" y="141"/>
                  <a:pt x="556" y="144"/>
                </a:cubicBezTo>
                <a:lnTo>
                  <a:pt x="556" y="168"/>
                </a:lnTo>
                <a:cubicBezTo>
                  <a:pt x="515" y="143"/>
                  <a:pt x="468" y="126"/>
                  <a:pt x="417" y="124"/>
                </a:cubicBezTo>
                <a:lnTo>
                  <a:pt x="417" y="26"/>
                </a:lnTo>
                <a:cubicBezTo>
                  <a:pt x="488" y="29"/>
                  <a:pt x="553" y="50"/>
                  <a:pt x="609" y="85"/>
                </a:cubicBezTo>
                <a:lnTo>
                  <a:pt x="559" y="135"/>
                </a:lnTo>
                <a:close/>
                <a:moveTo>
                  <a:pt x="563" y="393"/>
                </a:moveTo>
                <a:lnTo>
                  <a:pt x="563" y="393"/>
                </a:lnTo>
                <a:cubicBezTo>
                  <a:pt x="560" y="359"/>
                  <a:pt x="547" y="327"/>
                  <a:pt x="525" y="302"/>
                </a:cubicBezTo>
                <a:lnTo>
                  <a:pt x="573" y="254"/>
                </a:lnTo>
                <a:lnTo>
                  <a:pt x="612" y="254"/>
                </a:lnTo>
                <a:cubicBezTo>
                  <a:pt x="641" y="294"/>
                  <a:pt x="659" y="342"/>
                  <a:pt x="661" y="393"/>
                </a:cubicBezTo>
                <a:lnTo>
                  <a:pt x="563" y="393"/>
                </a:lnTo>
                <a:close/>
                <a:moveTo>
                  <a:pt x="417" y="564"/>
                </a:moveTo>
                <a:lnTo>
                  <a:pt x="417" y="564"/>
                </a:lnTo>
                <a:cubicBezTo>
                  <a:pt x="495" y="558"/>
                  <a:pt x="558" y="496"/>
                  <a:pt x="563" y="418"/>
                </a:cubicBezTo>
                <a:lnTo>
                  <a:pt x="661" y="418"/>
                </a:lnTo>
                <a:cubicBezTo>
                  <a:pt x="655" y="550"/>
                  <a:pt x="549" y="656"/>
                  <a:pt x="417" y="662"/>
                </a:cubicBezTo>
                <a:lnTo>
                  <a:pt x="417" y="564"/>
                </a:lnTo>
                <a:close/>
                <a:moveTo>
                  <a:pt x="246" y="418"/>
                </a:moveTo>
                <a:lnTo>
                  <a:pt x="246" y="418"/>
                </a:lnTo>
                <a:cubicBezTo>
                  <a:pt x="252" y="496"/>
                  <a:pt x="314" y="558"/>
                  <a:pt x="393" y="564"/>
                </a:cubicBezTo>
                <a:lnTo>
                  <a:pt x="393" y="662"/>
                </a:lnTo>
                <a:cubicBezTo>
                  <a:pt x="260" y="656"/>
                  <a:pt x="154" y="550"/>
                  <a:pt x="148" y="418"/>
                </a:cubicBezTo>
                <a:lnTo>
                  <a:pt x="246" y="418"/>
                </a:lnTo>
                <a:close/>
                <a:moveTo>
                  <a:pt x="393" y="246"/>
                </a:moveTo>
                <a:lnTo>
                  <a:pt x="393" y="246"/>
                </a:lnTo>
                <a:cubicBezTo>
                  <a:pt x="314" y="253"/>
                  <a:pt x="252" y="315"/>
                  <a:pt x="246" y="393"/>
                </a:cubicBezTo>
                <a:lnTo>
                  <a:pt x="148" y="393"/>
                </a:lnTo>
                <a:cubicBezTo>
                  <a:pt x="154" y="261"/>
                  <a:pt x="260" y="155"/>
                  <a:pt x="393" y="149"/>
                </a:cubicBezTo>
                <a:lnTo>
                  <a:pt x="393" y="246"/>
                </a:lnTo>
                <a:close/>
                <a:moveTo>
                  <a:pt x="508" y="285"/>
                </a:moveTo>
                <a:lnTo>
                  <a:pt x="508" y="285"/>
                </a:lnTo>
                <a:cubicBezTo>
                  <a:pt x="483" y="263"/>
                  <a:pt x="452" y="249"/>
                  <a:pt x="417" y="246"/>
                </a:cubicBezTo>
                <a:lnTo>
                  <a:pt x="417" y="148"/>
                </a:lnTo>
                <a:cubicBezTo>
                  <a:pt x="469" y="151"/>
                  <a:pt x="516" y="169"/>
                  <a:pt x="556" y="198"/>
                </a:cubicBezTo>
                <a:lnTo>
                  <a:pt x="556" y="237"/>
                </a:lnTo>
                <a:lnTo>
                  <a:pt x="508" y="285"/>
                </a:lnTo>
                <a:close/>
                <a:moveTo>
                  <a:pt x="503" y="418"/>
                </a:moveTo>
                <a:lnTo>
                  <a:pt x="539" y="418"/>
                </a:lnTo>
                <a:cubicBezTo>
                  <a:pt x="533" y="482"/>
                  <a:pt x="481" y="534"/>
                  <a:pt x="417" y="540"/>
                </a:cubicBezTo>
                <a:lnTo>
                  <a:pt x="417" y="504"/>
                </a:lnTo>
                <a:cubicBezTo>
                  <a:pt x="417" y="497"/>
                  <a:pt x="411" y="491"/>
                  <a:pt x="405" y="491"/>
                </a:cubicBezTo>
                <a:cubicBezTo>
                  <a:pt x="398" y="491"/>
                  <a:pt x="393" y="497"/>
                  <a:pt x="393" y="504"/>
                </a:cubicBezTo>
                <a:lnTo>
                  <a:pt x="393" y="540"/>
                </a:lnTo>
                <a:cubicBezTo>
                  <a:pt x="328" y="534"/>
                  <a:pt x="276" y="482"/>
                  <a:pt x="270" y="418"/>
                </a:cubicBezTo>
                <a:lnTo>
                  <a:pt x="307" y="418"/>
                </a:lnTo>
                <a:cubicBezTo>
                  <a:pt x="313" y="418"/>
                  <a:pt x="319" y="412"/>
                  <a:pt x="319" y="406"/>
                </a:cubicBezTo>
                <a:cubicBezTo>
                  <a:pt x="319" y="399"/>
                  <a:pt x="313" y="393"/>
                  <a:pt x="307" y="393"/>
                </a:cubicBezTo>
                <a:lnTo>
                  <a:pt x="270" y="393"/>
                </a:lnTo>
                <a:cubicBezTo>
                  <a:pt x="276" y="329"/>
                  <a:pt x="328" y="277"/>
                  <a:pt x="393" y="271"/>
                </a:cubicBezTo>
                <a:lnTo>
                  <a:pt x="393" y="308"/>
                </a:lnTo>
                <a:cubicBezTo>
                  <a:pt x="393" y="314"/>
                  <a:pt x="398" y="320"/>
                  <a:pt x="405" y="320"/>
                </a:cubicBezTo>
                <a:cubicBezTo>
                  <a:pt x="411" y="320"/>
                  <a:pt x="417" y="314"/>
                  <a:pt x="417" y="308"/>
                </a:cubicBezTo>
                <a:lnTo>
                  <a:pt x="417" y="271"/>
                </a:lnTo>
                <a:cubicBezTo>
                  <a:pt x="445" y="274"/>
                  <a:pt x="471" y="285"/>
                  <a:pt x="490" y="302"/>
                </a:cubicBezTo>
                <a:lnTo>
                  <a:pt x="396" y="397"/>
                </a:lnTo>
                <a:cubicBezTo>
                  <a:pt x="391" y="401"/>
                  <a:pt x="391" y="409"/>
                  <a:pt x="396" y="414"/>
                </a:cubicBezTo>
                <a:cubicBezTo>
                  <a:pt x="398" y="416"/>
                  <a:pt x="401" y="418"/>
                  <a:pt x="405" y="418"/>
                </a:cubicBezTo>
                <a:cubicBezTo>
                  <a:pt x="408" y="418"/>
                  <a:pt x="411" y="416"/>
                  <a:pt x="413" y="414"/>
                </a:cubicBezTo>
                <a:lnTo>
                  <a:pt x="508" y="319"/>
                </a:lnTo>
                <a:cubicBezTo>
                  <a:pt x="525" y="340"/>
                  <a:pt x="536" y="365"/>
                  <a:pt x="539" y="393"/>
                </a:cubicBezTo>
                <a:lnTo>
                  <a:pt x="503" y="393"/>
                </a:lnTo>
                <a:cubicBezTo>
                  <a:pt x="496" y="393"/>
                  <a:pt x="490" y="399"/>
                  <a:pt x="490" y="406"/>
                </a:cubicBezTo>
                <a:cubicBezTo>
                  <a:pt x="490" y="412"/>
                  <a:pt x="496" y="418"/>
                  <a:pt x="503" y="418"/>
                </a:cubicBezTo>
                <a:close/>
                <a:moveTo>
                  <a:pt x="687" y="43"/>
                </a:moveTo>
                <a:lnTo>
                  <a:pt x="687" y="112"/>
                </a:lnTo>
                <a:cubicBezTo>
                  <a:pt x="687" y="118"/>
                  <a:pt x="692" y="124"/>
                  <a:pt x="699" y="124"/>
                </a:cubicBezTo>
                <a:lnTo>
                  <a:pt x="767" y="124"/>
                </a:lnTo>
                <a:lnTo>
                  <a:pt x="661" y="230"/>
                </a:lnTo>
                <a:lnTo>
                  <a:pt x="580" y="230"/>
                </a:lnTo>
                <a:lnTo>
                  <a:pt x="580" y="149"/>
                </a:lnTo>
                <a:lnTo>
                  <a:pt x="687" y="43"/>
                </a:lnTo>
                <a:close/>
                <a:moveTo>
                  <a:pt x="805" y="120"/>
                </a:moveTo>
                <a:lnTo>
                  <a:pt x="805" y="120"/>
                </a:lnTo>
                <a:cubicBezTo>
                  <a:pt x="809" y="117"/>
                  <a:pt x="810" y="112"/>
                  <a:pt x="808" y="107"/>
                </a:cubicBezTo>
                <a:cubicBezTo>
                  <a:pt x="806" y="102"/>
                  <a:pt x="802" y="99"/>
                  <a:pt x="797" y="99"/>
                </a:cubicBezTo>
                <a:lnTo>
                  <a:pt x="729" y="99"/>
                </a:lnTo>
                <a:lnTo>
                  <a:pt x="805" y="22"/>
                </a:lnTo>
                <a:cubicBezTo>
                  <a:pt x="810" y="17"/>
                  <a:pt x="810" y="9"/>
                  <a:pt x="805" y="4"/>
                </a:cubicBezTo>
                <a:cubicBezTo>
                  <a:pt x="801" y="0"/>
                  <a:pt x="793" y="0"/>
                  <a:pt x="788" y="4"/>
                </a:cubicBezTo>
                <a:lnTo>
                  <a:pt x="711" y="82"/>
                </a:lnTo>
                <a:lnTo>
                  <a:pt x="711" y="13"/>
                </a:lnTo>
                <a:cubicBezTo>
                  <a:pt x="711" y="9"/>
                  <a:pt x="708" y="4"/>
                  <a:pt x="703" y="2"/>
                </a:cubicBezTo>
                <a:cubicBezTo>
                  <a:pt x="699" y="0"/>
                  <a:pt x="694" y="1"/>
                  <a:pt x="690" y="4"/>
                </a:cubicBezTo>
                <a:lnTo>
                  <a:pt x="627" y="68"/>
                </a:lnTo>
                <a:cubicBezTo>
                  <a:pt x="563" y="26"/>
                  <a:pt x="486" y="1"/>
                  <a:pt x="405" y="1"/>
                </a:cubicBezTo>
                <a:cubicBezTo>
                  <a:pt x="182" y="1"/>
                  <a:pt x="0" y="183"/>
                  <a:pt x="0" y="406"/>
                </a:cubicBezTo>
                <a:cubicBezTo>
                  <a:pt x="0" y="628"/>
                  <a:pt x="182" y="810"/>
                  <a:pt x="405" y="810"/>
                </a:cubicBezTo>
                <a:cubicBezTo>
                  <a:pt x="627" y="810"/>
                  <a:pt x="809" y="628"/>
                  <a:pt x="809" y="406"/>
                </a:cubicBezTo>
                <a:cubicBezTo>
                  <a:pt x="809" y="323"/>
                  <a:pt x="784" y="247"/>
                  <a:pt x="742" y="184"/>
                </a:cubicBezTo>
                <a:lnTo>
                  <a:pt x="805" y="12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/>
          </a:p>
        </p:txBody>
      </p:sp>
      <p:sp>
        <p:nvSpPr>
          <p:cNvPr id="17" name="Freeform 947">
            <a:extLst>
              <a:ext uri="{FF2B5EF4-FFF2-40B4-BE49-F238E27FC236}">
                <a16:creationId xmlns:a16="http://schemas.microsoft.com/office/drawing/2014/main" id="{FF5D880D-7664-4673-949B-32B72D9AB3DE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5273874" y="4723021"/>
            <a:ext cx="487276" cy="510190"/>
          </a:xfrm>
          <a:custGeom>
            <a:avLst/>
            <a:gdLst>
              <a:gd name="T0" fmla="*/ 3815540 w 279041"/>
              <a:gd name="T1" fmla="*/ 4246613 h 291739"/>
              <a:gd name="T2" fmla="*/ 3815540 w 279041"/>
              <a:gd name="T3" fmla="*/ 4429150 h 291739"/>
              <a:gd name="T4" fmla="*/ 3151868 w 279041"/>
              <a:gd name="T5" fmla="*/ 4337880 h 291739"/>
              <a:gd name="T6" fmla="*/ 685160 w 279041"/>
              <a:gd name="T7" fmla="*/ 4246613 h 291739"/>
              <a:gd name="T8" fmla="*/ 2892520 w 279041"/>
              <a:gd name="T9" fmla="*/ 4337880 h 291739"/>
              <a:gd name="T10" fmla="*/ 685160 w 279041"/>
              <a:gd name="T11" fmla="*/ 4429150 h 291739"/>
              <a:gd name="T12" fmla="*/ 685160 w 279041"/>
              <a:gd name="T13" fmla="*/ 4246613 h 291739"/>
              <a:gd name="T14" fmla="*/ 4163091 w 279041"/>
              <a:gd name="T15" fmla="*/ 3644447 h 291739"/>
              <a:gd name="T16" fmla="*/ 4163091 w 279041"/>
              <a:gd name="T17" fmla="*/ 3827306 h 291739"/>
              <a:gd name="T18" fmla="*/ 3151868 w 279041"/>
              <a:gd name="T19" fmla="*/ 3732203 h 291739"/>
              <a:gd name="T20" fmla="*/ 1851139 w 279041"/>
              <a:gd name="T21" fmla="*/ 3644447 h 291739"/>
              <a:gd name="T22" fmla="*/ 2640387 w 279041"/>
              <a:gd name="T23" fmla="*/ 3732203 h 291739"/>
              <a:gd name="T24" fmla="*/ 1851139 w 279041"/>
              <a:gd name="T25" fmla="*/ 3827306 h 291739"/>
              <a:gd name="T26" fmla="*/ 1851139 w 279041"/>
              <a:gd name="T27" fmla="*/ 3644447 h 291739"/>
              <a:gd name="T28" fmla="*/ 3941092 w 279041"/>
              <a:gd name="T29" fmla="*/ 3074023 h 291739"/>
              <a:gd name="T30" fmla="*/ 3941092 w 279041"/>
              <a:gd name="T31" fmla="*/ 3256857 h 291739"/>
              <a:gd name="T32" fmla="*/ 3151868 w 279041"/>
              <a:gd name="T33" fmla="*/ 3169098 h 291739"/>
              <a:gd name="T34" fmla="*/ 1849885 w 279041"/>
              <a:gd name="T35" fmla="*/ 3074023 h 291739"/>
              <a:gd name="T36" fmla="*/ 2861130 w 279041"/>
              <a:gd name="T37" fmla="*/ 3169098 h 291739"/>
              <a:gd name="T38" fmla="*/ 1849885 w 279041"/>
              <a:gd name="T39" fmla="*/ 3256857 h 291739"/>
              <a:gd name="T40" fmla="*/ 1849885 w 279041"/>
              <a:gd name="T41" fmla="*/ 3074023 h 291739"/>
              <a:gd name="T42" fmla="*/ 777956 w 279041"/>
              <a:gd name="T43" fmla="*/ 3647142 h 291739"/>
              <a:gd name="T44" fmla="*/ 1358152 w 279041"/>
              <a:gd name="T45" fmla="*/ 2644947 h 291739"/>
              <a:gd name="T46" fmla="*/ 3236719 w 279041"/>
              <a:gd name="T47" fmla="*/ 2471899 h 291739"/>
              <a:gd name="T48" fmla="*/ 4247944 w 279041"/>
              <a:gd name="T49" fmla="*/ 2563171 h 291739"/>
              <a:gd name="T50" fmla="*/ 3236719 w 279041"/>
              <a:gd name="T51" fmla="*/ 2654451 h 291739"/>
              <a:gd name="T52" fmla="*/ 3236719 w 279041"/>
              <a:gd name="T53" fmla="*/ 2471899 h 291739"/>
              <a:gd name="T54" fmla="*/ 2769200 w 279041"/>
              <a:gd name="T55" fmla="*/ 2471899 h 291739"/>
              <a:gd name="T56" fmla="*/ 2769200 w 279041"/>
              <a:gd name="T57" fmla="*/ 2654451 h 291739"/>
              <a:gd name="T58" fmla="*/ 1765055 w 279041"/>
              <a:gd name="T59" fmla="*/ 2563171 h 291739"/>
              <a:gd name="T60" fmla="*/ 684824 w 279041"/>
              <a:gd name="T61" fmla="*/ 2471899 h 291739"/>
              <a:gd name="T62" fmla="*/ 1537259 w 279041"/>
              <a:gd name="T63" fmla="*/ 2558434 h 291739"/>
              <a:gd name="T64" fmla="*/ 1444155 w 279041"/>
              <a:gd name="T65" fmla="*/ 3827400 h 291739"/>
              <a:gd name="T66" fmla="*/ 598870 w 279041"/>
              <a:gd name="T67" fmla="*/ 3733677 h 291739"/>
              <a:gd name="T68" fmla="*/ 684824 w 279041"/>
              <a:gd name="T69" fmla="*/ 2471899 h 291739"/>
              <a:gd name="T70" fmla="*/ 4163091 w 279041"/>
              <a:gd name="T71" fmla="*/ 1901449 h 291739"/>
              <a:gd name="T72" fmla="*/ 4163091 w 279041"/>
              <a:gd name="T73" fmla="*/ 2084309 h 291739"/>
              <a:gd name="T74" fmla="*/ 3151868 w 279041"/>
              <a:gd name="T75" fmla="*/ 1989221 h 291739"/>
              <a:gd name="T76" fmla="*/ 685160 w 279041"/>
              <a:gd name="T77" fmla="*/ 1901449 h 291739"/>
              <a:gd name="T78" fmla="*/ 2892520 w 279041"/>
              <a:gd name="T79" fmla="*/ 1989221 h 291739"/>
              <a:gd name="T80" fmla="*/ 685160 w 279041"/>
              <a:gd name="T81" fmla="*/ 2084309 h 291739"/>
              <a:gd name="T82" fmla="*/ 685160 w 279041"/>
              <a:gd name="T83" fmla="*/ 1901449 h 291739"/>
              <a:gd name="T84" fmla="*/ 4834250 w 279041"/>
              <a:gd name="T85" fmla="*/ 5024858 h 291739"/>
              <a:gd name="T86" fmla="*/ 877018 w 279041"/>
              <a:gd name="T87" fmla="*/ 5111251 h 291739"/>
              <a:gd name="T88" fmla="*/ 5361876 w 279041"/>
              <a:gd name="T89" fmla="*/ 5643988 h 291739"/>
              <a:gd name="T90" fmla="*/ 4834250 w 279041"/>
              <a:gd name="T91" fmla="*/ 878291 h 291739"/>
              <a:gd name="T92" fmla="*/ 777546 w 279041"/>
              <a:gd name="T93" fmla="*/ 1310560 h 291739"/>
              <a:gd name="T94" fmla="*/ 4100694 w 279041"/>
              <a:gd name="T95" fmla="*/ 781035 h 291739"/>
              <a:gd name="T96" fmla="*/ 684632 w 279041"/>
              <a:gd name="T97" fmla="*/ 602113 h 291739"/>
              <a:gd name="T98" fmla="*/ 4279369 w 279041"/>
              <a:gd name="T99" fmla="*/ 695116 h 291739"/>
              <a:gd name="T100" fmla="*/ 4193606 w 279041"/>
              <a:gd name="T101" fmla="*/ 1482287 h 291739"/>
              <a:gd name="T102" fmla="*/ 598870 w 279041"/>
              <a:gd name="T103" fmla="*/ 1396463 h 291739"/>
              <a:gd name="T104" fmla="*/ 684632 w 279041"/>
              <a:gd name="T105" fmla="*/ 602113 h 291739"/>
              <a:gd name="T106" fmla="*/ 178300 w 279041"/>
              <a:gd name="T107" fmla="*/ 4938486 h 291739"/>
              <a:gd name="T108" fmla="*/ 4663137 w 279041"/>
              <a:gd name="T109" fmla="*/ 172808 h 291739"/>
              <a:gd name="T110" fmla="*/ 85600 w 279041"/>
              <a:gd name="T111" fmla="*/ 0 h 291739"/>
              <a:gd name="T112" fmla="*/ 4834250 w 279041"/>
              <a:gd name="T113" fmla="*/ 86342 h 291739"/>
              <a:gd name="T114" fmla="*/ 5447423 w 279041"/>
              <a:gd name="T115" fmla="*/ 705501 h 291739"/>
              <a:gd name="T116" fmla="*/ 5540123 w 279041"/>
              <a:gd name="T117" fmla="*/ 5730355 h 291739"/>
              <a:gd name="T118" fmla="*/ 784324 w 279041"/>
              <a:gd name="T119" fmla="*/ 5823931 h 291739"/>
              <a:gd name="T120" fmla="*/ 698746 w 279041"/>
              <a:gd name="T121" fmla="*/ 5111251 h 291739"/>
              <a:gd name="T122" fmla="*/ 0 w 279041"/>
              <a:gd name="T123" fmla="*/ 5024858 h 291739"/>
              <a:gd name="T124" fmla="*/ 85600 w 279041"/>
              <a:gd name="T125" fmla="*/ 0 h 2917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79041" h="291739">
                <a:moveTo>
                  <a:pt x="163063" y="212725"/>
                </a:moveTo>
                <a:lnTo>
                  <a:pt x="192177" y="212725"/>
                </a:lnTo>
                <a:cubicBezTo>
                  <a:pt x="194694" y="212725"/>
                  <a:pt x="196491" y="215011"/>
                  <a:pt x="196491" y="217297"/>
                </a:cubicBezTo>
                <a:cubicBezTo>
                  <a:pt x="196491" y="219964"/>
                  <a:pt x="194694" y="221869"/>
                  <a:pt x="192177" y="221869"/>
                </a:cubicBezTo>
                <a:lnTo>
                  <a:pt x="163063" y="221869"/>
                </a:lnTo>
                <a:cubicBezTo>
                  <a:pt x="160547" y="221869"/>
                  <a:pt x="158750" y="219964"/>
                  <a:pt x="158750" y="217297"/>
                </a:cubicBezTo>
                <a:cubicBezTo>
                  <a:pt x="158750" y="215011"/>
                  <a:pt x="160547" y="212725"/>
                  <a:pt x="163063" y="212725"/>
                </a:cubicBezTo>
                <a:close/>
                <a:moveTo>
                  <a:pt x="34509" y="212725"/>
                </a:moveTo>
                <a:lnTo>
                  <a:pt x="140980" y="212725"/>
                </a:lnTo>
                <a:cubicBezTo>
                  <a:pt x="143515" y="212725"/>
                  <a:pt x="145688" y="215011"/>
                  <a:pt x="145688" y="217297"/>
                </a:cubicBezTo>
                <a:cubicBezTo>
                  <a:pt x="145688" y="219964"/>
                  <a:pt x="143515" y="221869"/>
                  <a:pt x="140980" y="221869"/>
                </a:cubicBezTo>
                <a:lnTo>
                  <a:pt x="34509" y="221869"/>
                </a:lnTo>
                <a:cubicBezTo>
                  <a:pt x="32336" y="221869"/>
                  <a:pt x="30163" y="219964"/>
                  <a:pt x="30163" y="217297"/>
                </a:cubicBezTo>
                <a:cubicBezTo>
                  <a:pt x="30163" y="215011"/>
                  <a:pt x="32336" y="212725"/>
                  <a:pt x="34509" y="212725"/>
                </a:cubicBezTo>
                <a:close/>
                <a:moveTo>
                  <a:pt x="163024" y="182562"/>
                </a:moveTo>
                <a:lnTo>
                  <a:pt x="209683" y="182562"/>
                </a:lnTo>
                <a:cubicBezTo>
                  <a:pt x="211820" y="182562"/>
                  <a:pt x="213957" y="184760"/>
                  <a:pt x="213957" y="186958"/>
                </a:cubicBezTo>
                <a:cubicBezTo>
                  <a:pt x="213957" y="189523"/>
                  <a:pt x="211820" y="191721"/>
                  <a:pt x="209683" y="191721"/>
                </a:cubicBezTo>
                <a:lnTo>
                  <a:pt x="163024" y="191721"/>
                </a:lnTo>
                <a:cubicBezTo>
                  <a:pt x="160531" y="191721"/>
                  <a:pt x="158750" y="189523"/>
                  <a:pt x="158750" y="186958"/>
                </a:cubicBezTo>
                <a:cubicBezTo>
                  <a:pt x="158750" y="184760"/>
                  <a:pt x="160531" y="182562"/>
                  <a:pt x="163024" y="182562"/>
                </a:cubicBezTo>
                <a:close/>
                <a:moveTo>
                  <a:pt x="93237" y="182562"/>
                </a:moveTo>
                <a:lnTo>
                  <a:pt x="128291" y="182562"/>
                </a:lnTo>
                <a:cubicBezTo>
                  <a:pt x="130820" y="182562"/>
                  <a:pt x="132989" y="184760"/>
                  <a:pt x="132989" y="186958"/>
                </a:cubicBezTo>
                <a:cubicBezTo>
                  <a:pt x="132989" y="189523"/>
                  <a:pt x="130820" y="191721"/>
                  <a:pt x="128291" y="191721"/>
                </a:cubicBezTo>
                <a:lnTo>
                  <a:pt x="93237" y="191721"/>
                </a:lnTo>
                <a:cubicBezTo>
                  <a:pt x="90707" y="191721"/>
                  <a:pt x="88900" y="189523"/>
                  <a:pt x="88900" y="186958"/>
                </a:cubicBezTo>
                <a:cubicBezTo>
                  <a:pt x="88900" y="184760"/>
                  <a:pt x="90707" y="182562"/>
                  <a:pt x="93237" y="182562"/>
                </a:cubicBezTo>
                <a:close/>
                <a:moveTo>
                  <a:pt x="163087" y="153987"/>
                </a:moveTo>
                <a:lnTo>
                  <a:pt x="198502" y="153987"/>
                </a:lnTo>
                <a:cubicBezTo>
                  <a:pt x="201032" y="153987"/>
                  <a:pt x="202839" y="156185"/>
                  <a:pt x="202839" y="158750"/>
                </a:cubicBezTo>
                <a:cubicBezTo>
                  <a:pt x="202839" y="161314"/>
                  <a:pt x="201032" y="163146"/>
                  <a:pt x="198502" y="163146"/>
                </a:cubicBezTo>
                <a:lnTo>
                  <a:pt x="163087" y="163146"/>
                </a:lnTo>
                <a:cubicBezTo>
                  <a:pt x="160557" y="163146"/>
                  <a:pt x="158750" y="161314"/>
                  <a:pt x="158750" y="158750"/>
                </a:cubicBezTo>
                <a:cubicBezTo>
                  <a:pt x="158750" y="156185"/>
                  <a:pt x="160557" y="153987"/>
                  <a:pt x="163087" y="153987"/>
                </a:cubicBezTo>
                <a:close/>
                <a:moveTo>
                  <a:pt x="93174" y="153987"/>
                </a:moveTo>
                <a:lnTo>
                  <a:pt x="139477" y="153987"/>
                </a:lnTo>
                <a:cubicBezTo>
                  <a:pt x="141970" y="153987"/>
                  <a:pt x="144107" y="156185"/>
                  <a:pt x="144107" y="158750"/>
                </a:cubicBezTo>
                <a:cubicBezTo>
                  <a:pt x="144107" y="161314"/>
                  <a:pt x="141970" y="163146"/>
                  <a:pt x="139477" y="163146"/>
                </a:cubicBezTo>
                <a:lnTo>
                  <a:pt x="93174" y="163146"/>
                </a:lnTo>
                <a:cubicBezTo>
                  <a:pt x="90681" y="163146"/>
                  <a:pt x="88900" y="161314"/>
                  <a:pt x="88900" y="158750"/>
                </a:cubicBezTo>
                <a:cubicBezTo>
                  <a:pt x="88900" y="156185"/>
                  <a:pt x="90681" y="153987"/>
                  <a:pt x="93174" y="153987"/>
                </a:cubicBezTo>
                <a:close/>
                <a:moveTo>
                  <a:pt x="39183" y="132493"/>
                </a:moveTo>
                <a:lnTo>
                  <a:pt x="39183" y="182697"/>
                </a:lnTo>
                <a:lnTo>
                  <a:pt x="68407" y="182697"/>
                </a:lnTo>
                <a:lnTo>
                  <a:pt x="68407" y="132493"/>
                </a:lnTo>
                <a:lnTo>
                  <a:pt x="39183" y="132493"/>
                </a:lnTo>
                <a:close/>
                <a:moveTo>
                  <a:pt x="163024" y="123825"/>
                </a:moveTo>
                <a:lnTo>
                  <a:pt x="209683" y="123825"/>
                </a:lnTo>
                <a:cubicBezTo>
                  <a:pt x="211820" y="123825"/>
                  <a:pt x="213957" y="126111"/>
                  <a:pt x="213957" y="128397"/>
                </a:cubicBezTo>
                <a:cubicBezTo>
                  <a:pt x="213957" y="131064"/>
                  <a:pt x="211820" y="132969"/>
                  <a:pt x="209683" y="132969"/>
                </a:cubicBezTo>
                <a:lnTo>
                  <a:pt x="163024" y="132969"/>
                </a:lnTo>
                <a:cubicBezTo>
                  <a:pt x="160531" y="132969"/>
                  <a:pt x="158750" y="131064"/>
                  <a:pt x="158750" y="128397"/>
                </a:cubicBezTo>
                <a:cubicBezTo>
                  <a:pt x="158750" y="126111"/>
                  <a:pt x="160531" y="123825"/>
                  <a:pt x="163024" y="123825"/>
                </a:cubicBezTo>
                <a:close/>
                <a:moveTo>
                  <a:pt x="93174" y="123825"/>
                </a:moveTo>
                <a:lnTo>
                  <a:pt x="139477" y="123825"/>
                </a:lnTo>
                <a:cubicBezTo>
                  <a:pt x="141970" y="123825"/>
                  <a:pt x="144107" y="126111"/>
                  <a:pt x="144107" y="128397"/>
                </a:cubicBezTo>
                <a:cubicBezTo>
                  <a:pt x="144107" y="131064"/>
                  <a:pt x="141970" y="132969"/>
                  <a:pt x="139477" y="132969"/>
                </a:cubicBezTo>
                <a:lnTo>
                  <a:pt x="93174" y="132969"/>
                </a:lnTo>
                <a:cubicBezTo>
                  <a:pt x="90681" y="132969"/>
                  <a:pt x="88900" y="131064"/>
                  <a:pt x="88900" y="128397"/>
                </a:cubicBezTo>
                <a:cubicBezTo>
                  <a:pt x="88900" y="126111"/>
                  <a:pt x="90681" y="123825"/>
                  <a:pt x="93174" y="123825"/>
                </a:cubicBezTo>
                <a:close/>
                <a:moveTo>
                  <a:pt x="34493" y="123825"/>
                </a:moveTo>
                <a:lnTo>
                  <a:pt x="72737" y="123825"/>
                </a:lnTo>
                <a:cubicBezTo>
                  <a:pt x="75623" y="123825"/>
                  <a:pt x="77427" y="125992"/>
                  <a:pt x="77427" y="128159"/>
                </a:cubicBezTo>
                <a:lnTo>
                  <a:pt x="77427" y="187031"/>
                </a:lnTo>
                <a:cubicBezTo>
                  <a:pt x="77427" y="189559"/>
                  <a:pt x="75623" y="191726"/>
                  <a:pt x="72737" y="191726"/>
                </a:cubicBezTo>
                <a:lnTo>
                  <a:pt x="34493" y="191726"/>
                </a:lnTo>
                <a:cubicBezTo>
                  <a:pt x="32328" y="191726"/>
                  <a:pt x="30163" y="189559"/>
                  <a:pt x="30163" y="187031"/>
                </a:cubicBezTo>
                <a:lnTo>
                  <a:pt x="30163" y="128159"/>
                </a:lnTo>
                <a:cubicBezTo>
                  <a:pt x="30163" y="125992"/>
                  <a:pt x="32328" y="123825"/>
                  <a:pt x="34493" y="123825"/>
                </a:cubicBezTo>
                <a:close/>
                <a:moveTo>
                  <a:pt x="163024" y="95250"/>
                </a:moveTo>
                <a:lnTo>
                  <a:pt x="209683" y="95250"/>
                </a:lnTo>
                <a:cubicBezTo>
                  <a:pt x="211820" y="95250"/>
                  <a:pt x="213957" y="97082"/>
                  <a:pt x="213957" y="99646"/>
                </a:cubicBezTo>
                <a:cubicBezTo>
                  <a:pt x="213957" y="102577"/>
                  <a:pt x="211820" y="104409"/>
                  <a:pt x="209683" y="104409"/>
                </a:cubicBezTo>
                <a:lnTo>
                  <a:pt x="163024" y="104409"/>
                </a:lnTo>
                <a:cubicBezTo>
                  <a:pt x="160531" y="104409"/>
                  <a:pt x="158750" y="102577"/>
                  <a:pt x="158750" y="99646"/>
                </a:cubicBezTo>
                <a:cubicBezTo>
                  <a:pt x="158750" y="97082"/>
                  <a:pt x="160531" y="95250"/>
                  <a:pt x="163024" y="95250"/>
                </a:cubicBezTo>
                <a:close/>
                <a:moveTo>
                  <a:pt x="34509" y="95250"/>
                </a:moveTo>
                <a:lnTo>
                  <a:pt x="140980" y="95250"/>
                </a:lnTo>
                <a:cubicBezTo>
                  <a:pt x="143515" y="95250"/>
                  <a:pt x="145688" y="97082"/>
                  <a:pt x="145688" y="99646"/>
                </a:cubicBezTo>
                <a:cubicBezTo>
                  <a:pt x="145688" y="102577"/>
                  <a:pt x="143515" y="104409"/>
                  <a:pt x="140980" y="104409"/>
                </a:cubicBezTo>
                <a:lnTo>
                  <a:pt x="34509" y="104409"/>
                </a:lnTo>
                <a:cubicBezTo>
                  <a:pt x="32336" y="104409"/>
                  <a:pt x="30163" y="102577"/>
                  <a:pt x="30163" y="99646"/>
                </a:cubicBezTo>
                <a:cubicBezTo>
                  <a:pt x="30163" y="97082"/>
                  <a:pt x="32336" y="95250"/>
                  <a:pt x="34509" y="95250"/>
                </a:cubicBezTo>
                <a:close/>
                <a:moveTo>
                  <a:pt x="243488" y="43995"/>
                </a:moveTo>
                <a:lnTo>
                  <a:pt x="243488" y="251711"/>
                </a:lnTo>
                <a:cubicBezTo>
                  <a:pt x="243488" y="254235"/>
                  <a:pt x="241692" y="256038"/>
                  <a:pt x="239178" y="256038"/>
                </a:cubicBezTo>
                <a:lnTo>
                  <a:pt x="44173" y="256038"/>
                </a:lnTo>
                <a:lnTo>
                  <a:pt x="44173" y="282724"/>
                </a:lnTo>
                <a:lnTo>
                  <a:pt x="270063" y="282724"/>
                </a:lnTo>
                <a:lnTo>
                  <a:pt x="270063" y="43995"/>
                </a:lnTo>
                <a:lnTo>
                  <a:pt x="243488" y="43995"/>
                </a:lnTo>
                <a:close/>
                <a:moveTo>
                  <a:pt x="39162" y="39124"/>
                </a:moveTo>
                <a:lnTo>
                  <a:pt x="39162" y="65650"/>
                </a:lnTo>
                <a:lnTo>
                  <a:pt x="206541" y="65650"/>
                </a:lnTo>
                <a:lnTo>
                  <a:pt x="206541" y="39124"/>
                </a:lnTo>
                <a:lnTo>
                  <a:pt x="39162" y="39124"/>
                </a:lnTo>
                <a:close/>
                <a:moveTo>
                  <a:pt x="34483" y="30162"/>
                </a:moveTo>
                <a:lnTo>
                  <a:pt x="211221" y="30162"/>
                </a:lnTo>
                <a:cubicBezTo>
                  <a:pt x="213380" y="30162"/>
                  <a:pt x="215540" y="32313"/>
                  <a:pt x="215540" y="34822"/>
                </a:cubicBezTo>
                <a:lnTo>
                  <a:pt x="215540" y="69952"/>
                </a:lnTo>
                <a:cubicBezTo>
                  <a:pt x="215540" y="72103"/>
                  <a:pt x="213380" y="74253"/>
                  <a:pt x="211221" y="74253"/>
                </a:cubicBezTo>
                <a:lnTo>
                  <a:pt x="34483" y="74253"/>
                </a:lnTo>
                <a:cubicBezTo>
                  <a:pt x="32323" y="74253"/>
                  <a:pt x="30163" y="72103"/>
                  <a:pt x="30163" y="69952"/>
                </a:cubicBezTo>
                <a:lnTo>
                  <a:pt x="30163" y="34822"/>
                </a:lnTo>
                <a:cubicBezTo>
                  <a:pt x="30163" y="32313"/>
                  <a:pt x="32323" y="30162"/>
                  <a:pt x="34483" y="30162"/>
                </a:cubicBezTo>
                <a:close/>
                <a:moveTo>
                  <a:pt x="8978" y="8655"/>
                </a:moveTo>
                <a:lnTo>
                  <a:pt x="8978" y="247384"/>
                </a:lnTo>
                <a:lnTo>
                  <a:pt x="234869" y="247384"/>
                </a:lnTo>
                <a:lnTo>
                  <a:pt x="234869" y="8655"/>
                </a:lnTo>
                <a:lnTo>
                  <a:pt x="8978" y="8655"/>
                </a:lnTo>
                <a:close/>
                <a:moveTo>
                  <a:pt x="4309" y="0"/>
                </a:moveTo>
                <a:lnTo>
                  <a:pt x="239178" y="0"/>
                </a:lnTo>
                <a:cubicBezTo>
                  <a:pt x="241692" y="0"/>
                  <a:pt x="243488" y="1803"/>
                  <a:pt x="243488" y="4327"/>
                </a:cubicBezTo>
                <a:lnTo>
                  <a:pt x="243488" y="35340"/>
                </a:lnTo>
                <a:lnTo>
                  <a:pt x="274372" y="35340"/>
                </a:lnTo>
                <a:cubicBezTo>
                  <a:pt x="276886" y="35340"/>
                  <a:pt x="279041" y="37144"/>
                  <a:pt x="279041" y="39668"/>
                </a:cubicBezTo>
                <a:lnTo>
                  <a:pt x="279041" y="287051"/>
                </a:lnTo>
                <a:cubicBezTo>
                  <a:pt x="279041" y="289576"/>
                  <a:pt x="276886" y="291739"/>
                  <a:pt x="274372" y="291739"/>
                </a:cubicBezTo>
                <a:lnTo>
                  <a:pt x="39504" y="291739"/>
                </a:lnTo>
                <a:cubicBezTo>
                  <a:pt x="37349" y="291739"/>
                  <a:pt x="35194" y="289576"/>
                  <a:pt x="35194" y="287051"/>
                </a:cubicBezTo>
                <a:lnTo>
                  <a:pt x="35194" y="256038"/>
                </a:lnTo>
                <a:lnTo>
                  <a:pt x="4309" y="256038"/>
                </a:lnTo>
                <a:cubicBezTo>
                  <a:pt x="2155" y="256038"/>
                  <a:pt x="0" y="254235"/>
                  <a:pt x="0" y="251711"/>
                </a:cubicBezTo>
                <a:lnTo>
                  <a:pt x="0" y="4327"/>
                </a:lnTo>
                <a:cubicBezTo>
                  <a:pt x="0" y="1803"/>
                  <a:pt x="2155" y="0"/>
                  <a:pt x="43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/>
          </a:p>
        </p:txBody>
      </p:sp>
      <p:sp>
        <p:nvSpPr>
          <p:cNvPr id="18" name="Freeform 948">
            <a:extLst>
              <a:ext uri="{FF2B5EF4-FFF2-40B4-BE49-F238E27FC236}">
                <a16:creationId xmlns:a16="http://schemas.microsoft.com/office/drawing/2014/main" id="{CB115CCF-0B7F-4206-80D1-1EEE4BD1A351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6809341" y="1847374"/>
            <a:ext cx="507134" cy="510190"/>
          </a:xfrm>
          <a:custGeom>
            <a:avLst/>
            <a:gdLst>
              <a:gd name="T0" fmla="*/ 4491636 w 290404"/>
              <a:gd name="T1" fmla="*/ 3971512 h 291739"/>
              <a:gd name="T2" fmla="*/ 3903361 w 290404"/>
              <a:gd name="T3" fmla="*/ 4562582 h 291739"/>
              <a:gd name="T4" fmla="*/ 4923919 w 290404"/>
              <a:gd name="T5" fmla="*/ 5614914 h 291739"/>
              <a:gd name="T6" fmla="*/ 5129469 w 290404"/>
              <a:gd name="T7" fmla="*/ 5614914 h 291739"/>
              <a:gd name="T8" fmla="*/ 5512159 w 290404"/>
              <a:gd name="T9" fmla="*/ 5218472 h 291739"/>
              <a:gd name="T10" fmla="*/ 5554706 w 290404"/>
              <a:gd name="T11" fmla="*/ 5117567 h 291739"/>
              <a:gd name="T12" fmla="*/ 5512159 w 290404"/>
              <a:gd name="T13" fmla="*/ 5009464 h 291739"/>
              <a:gd name="T14" fmla="*/ 3867927 w 290404"/>
              <a:gd name="T15" fmla="*/ 3639961 h 291739"/>
              <a:gd name="T16" fmla="*/ 3733190 w 290404"/>
              <a:gd name="T17" fmla="*/ 3798532 h 291739"/>
              <a:gd name="T18" fmla="*/ 3577297 w 290404"/>
              <a:gd name="T19" fmla="*/ 3935497 h 291739"/>
              <a:gd name="T20" fmla="*/ 3924603 w 290404"/>
              <a:gd name="T21" fmla="*/ 4288660 h 291739"/>
              <a:gd name="T22" fmla="*/ 4222295 w 290404"/>
              <a:gd name="T23" fmla="*/ 3993147 h 291739"/>
              <a:gd name="T24" fmla="*/ 2192672 w 290404"/>
              <a:gd name="T25" fmla="*/ 1142290 h 291739"/>
              <a:gd name="T26" fmla="*/ 2285186 w 290404"/>
              <a:gd name="T27" fmla="*/ 1235361 h 291739"/>
              <a:gd name="T28" fmla="*/ 2192672 w 290404"/>
              <a:gd name="T29" fmla="*/ 1321240 h 291739"/>
              <a:gd name="T30" fmla="*/ 1303712 w 290404"/>
              <a:gd name="T31" fmla="*/ 2216082 h 291739"/>
              <a:gd name="T32" fmla="*/ 1218298 w 290404"/>
              <a:gd name="T33" fmla="*/ 2309129 h 291739"/>
              <a:gd name="T34" fmla="*/ 1132935 w 290404"/>
              <a:gd name="T35" fmla="*/ 2216082 h 291739"/>
              <a:gd name="T36" fmla="*/ 2192672 w 290404"/>
              <a:gd name="T37" fmla="*/ 1142290 h 291739"/>
              <a:gd name="T38" fmla="*/ 2206618 w 290404"/>
              <a:gd name="T39" fmla="*/ 813849 h 291739"/>
              <a:gd name="T40" fmla="*/ 1213037 w 290404"/>
              <a:gd name="T41" fmla="*/ 1229676 h 291739"/>
              <a:gd name="T42" fmla="*/ 1213037 w 290404"/>
              <a:gd name="T43" fmla="*/ 3237117 h 291739"/>
              <a:gd name="T44" fmla="*/ 2206618 w 290404"/>
              <a:gd name="T45" fmla="*/ 3660115 h 291739"/>
              <a:gd name="T46" fmla="*/ 3207202 w 290404"/>
              <a:gd name="T47" fmla="*/ 3237117 h 291739"/>
              <a:gd name="T48" fmla="*/ 3618833 w 290404"/>
              <a:gd name="T49" fmla="*/ 2233372 h 291739"/>
              <a:gd name="T50" fmla="*/ 3207202 w 290404"/>
              <a:gd name="T51" fmla="*/ 1229676 h 291739"/>
              <a:gd name="T52" fmla="*/ 2206618 w 290404"/>
              <a:gd name="T53" fmla="*/ 813849 h 291739"/>
              <a:gd name="T54" fmla="*/ 2206618 w 290404"/>
              <a:gd name="T55" fmla="*/ 634582 h 291739"/>
              <a:gd name="T56" fmla="*/ 3327901 w 290404"/>
              <a:gd name="T57" fmla="*/ 1107811 h 291739"/>
              <a:gd name="T58" fmla="*/ 3789161 w 290404"/>
              <a:gd name="T59" fmla="*/ 2233372 h 291739"/>
              <a:gd name="T60" fmla="*/ 3327901 w 290404"/>
              <a:gd name="T61" fmla="*/ 3366159 h 291739"/>
              <a:gd name="T62" fmla="*/ 2206618 w 290404"/>
              <a:gd name="T63" fmla="*/ 3832180 h 291739"/>
              <a:gd name="T64" fmla="*/ 1092421 w 290404"/>
              <a:gd name="T65" fmla="*/ 3366159 h 291739"/>
              <a:gd name="T66" fmla="*/ 1092421 w 290404"/>
              <a:gd name="T67" fmla="*/ 1107811 h 291739"/>
              <a:gd name="T68" fmla="*/ 2206618 w 290404"/>
              <a:gd name="T69" fmla="*/ 634582 h 291739"/>
              <a:gd name="T70" fmla="*/ 2181120 w 290404"/>
              <a:gd name="T71" fmla="*/ 173024 h 291739"/>
              <a:gd name="T72" fmla="*/ 763640 w 290404"/>
              <a:gd name="T73" fmla="*/ 771252 h 291739"/>
              <a:gd name="T74" fmla="*/ 763640 w 290404"/>
              <a:gd name="T75" fmla="*/ 3668796 h 291739"/>
              <a:gd name="T76" fmla="*/ 3612753 w 290404"/>
              <a:gd name="T77" fmla="*/ 3668796 h 291739"/>
              <a:gd name="T78" fmla="*/ 4200977 w 290404"/>
              <a:gd name="T79" fmla="*/ 2220006 h 291739"/>
              <a:gd name="T80" fmla="*/ 3612753 w 290404"/>
              <a:gd name="T81" fmla="*/ 771252 h 291739"/>
              <a:gd name="T82" fmla="*/ 2181120 w 290404"/>
              <a:gd name="T83" fmla="*/ 173024 h 291739"/>
              <a:gd name="T84" fmla="*/ 2181120 w 290404"/>
              <a:gd name="T85" fmla="*/ 0 h 291739"/>
              <a:gd name="T86" fmla="*/ 3733190 w 290404"/>
              <a:gd name="T87" fmla="*/ 648655 h 291739"/>
              <a:gd name="T88" fmla="*/ 4371037 w 290404"/>
              <a:gd name="T89" fmla="*/ 2220006 h 291739"/>
              <a:gd name="T90" fmla="*/ 3974231 w 290404"/>
              <a:gd name="T91" fmla="*/ 3495795 h 291739"/>
              <a:gd name="T92" fmla="*/ 4342772 w 290404"/>
              <a:gd name="T93" fmla="*/ 3870643 h 291739"/>
              <a:gd name="T94" fmla="*/ 4427780 w 290404"/>
              <a:gd name="T95" fmla="*/ 3784130 h 291739"/>
              <a:gd name="T96" fmla="*/ 4555388 w 290404"/>
              <a:gd name="T97" fmla="*/ 3784130 h 291739"/>
              <a:gd name="T98" fmla="*/ 5639677 w 290404"/>
              <a:gd name="T99" fmla="*/ 4886940 h 291739"/>
              <a:gd name="T100" fmla="*/ 5731837 w 290404"/>
              <a:gd name="T101" fmla="*/ 5117567 h 291739"/>
              <a:gd name="T102" fmla="*/ 5639677 w 290404"/>
              <a:gd name="T103" fmla="*/ 5341015 h 291739"/>
              <a:gd name="T104" fmla="*/ 5249930 w 290404"/>
              <a:gd name="T105" fmla="*/ 5737447 h 291739"/>
              <a:gd name="T106" fmla="*/ 5030229 w 290404"/>
              <a:gd name="T107" fmla="*/ 5831143 h 291739"/>
              <a:gd name="T108" fmla="*/ 4810563 w 290404"/>
              <a:gd name="T109" fmla="*/ 5737447 h 291739"/>
              <a:gd name="T110" fmla="*/ 3719052 w 290404"/>
              <a:gd name="T111" fmla="*/ 4627437 h 291739"/>
              <a:gd name="T112" fmla="*/ 3697811 w 290404"/>
              <a:gd name="T113" fmla="*/ 4562582 h 291739"/>
              <a:gd name="T114" fmla="*/ 3719052 w 290404"/>
              <a:gd name="T115" fmla="*/ 4504925 h 291739"/>
              <a:gd name="T116" fmla="*/ 3811230 w 290404"/>
              <a:gd name="T117" fmla="*/ 4418425 h 291739"/>
              <a:gd name="T118" fmla="*/ 3435575 w 290404"/>
              <a:gd name="T119" fmla="*/ 4043600 h 291739"/>
              <a:gd name="T120" fmla="*/ 2181120 w 290404"/>
              <a:gd name="T121" fmla="*/ 4447239 h 291739"/>
              <a:gd name="T122" fmla="*/ 643136 w 290404"/>
              <a:gd name="T123" fmla="*/ 3798532 h 291739"/>
              <a:gd name="T124" fmla="*/ 643136 w 290404"/>
              <a:gd name="T125" fmla="*/ 648655 h 291739"/>
              <a:gd name="T126" fmla="*/ 2181120 w 290404"/>
              <a:gd name="T127" fmla="*/ 0 h 291739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60000 65536"/>
              <a:gd name="T190" fmla="*/ 0 60000 65536"/>
              <a:gd name="T191" fmla="*/ 0 60000 65536"/>
            </a:gdLst>
            <a:ahLst/>
            <a:cxnLst>
              <a:cxn ang="T128">
                <a:pos x="T0" y="T1"/>
              </a:cxn>
              <a:cxn ang="T129">
                <a:pos x="T2" y="T3"/>
              </a:cxn>
              <a:cxn ang="T130">
                <a:pos x="T4" y="T5"/>
              </a:cxn>
              <a:cxn ang="T131">
                <a:pos x="T6" y="T7"/>
              </a:cxn>
              <a:cxn ang="T132">
                <a:pos x="T8" y="T9"/>
              </a:cxn>
              <a:cxn ang="T133">
                <a:pos x="T10" y="T11"/>
              </a:cxn>
              <a:cxn ang="T134">
                <a:pos x="T12" y="T13"/>
              </a:cxn>
              <a:cxn ang="T135">
                <a:pos x="T14" y="T15"/>
              </a:cxn>
              <a:cxn ang="T136">
                <a:pos x="T16" y="T17"/>
              </a:cxn>
              <a:cxn ang="T137">
                <a:pos x="T18" y="T19"/>
              </a:cxn>
              <a:cxn ang="T138">
                <a:pos x="T20" y="T21"/>
              </a:cxn>
              <a:cxn ang="T139">
                <a:pos x="T22" y="T23"/>
              </a:cxn>
              <a:cxn ang="T140">
                <a:pos x="T24" y="T25"/>
              </a:cxn>
              <a:cxn ang="T141">
                <a:pos x="T26" y="T27"/>
              </a:cxn>
              <a:cxn ang="T142">
                <a:pos x="T28" y="T29"/>
              </a:cxn>
              <a:cxn ang="T143">
                <a:pos x="T30" y="T31"/>
              </a:cxn>
              <a:cxn ang="T144">
                <a:pos x="T32" y="T33"/>
              </a:cxn>
              <a:cxn ang="T145">
                <a:pos x="T34" y="T35"/>
              </a:cxn>
              <a:cxn ang="T146">
                <a:pos x="T36" y="T37"/>
              </a:cxn>
              <a:cxn ang="T147">
                <a:pos x="T38" y="T39"/>
              </a:cxn>
              <a:cxn ang="T148">
                <a:pos x="T40" y="T41"/>
              </a:cxn>
              <a:cxn ang="T149">
                <a:pos x="T42" y="T43"/>
              </a:cxn>
              <a:cxn ang="T150">
                <a:pos x="T44" y="T45"/>
              </a:cxn>
              <a:cxn ang="T151">
                <a:pos x="T46" y="T47"/>
              </a:cxn>
              <a:cxn ang="T152">
                <a:pos x="T48" y="T49"/>
              </a:cxn>
              <a:cxn ang="T153">
                <a:pos x="T50" y="T51"/>
              </a:cxn>
              <a:cxn ang="T154">
                <a:pos x="T52" y="T53"/>
              </a:cxn>
              <a:cxn ang="T155">
                <a:pos x="T54" y="T55"/>
              </a:cxn>
              <a:cxn ang="T156">
                <a:pos x="T56" y="T57"/>
              </a:cxn>
              <a:cxn ang="T157">
                <a:pos x="T58" y="T59"/>
              </a:cxn>
              <a:cxn ang="T158">
                <a:pos x="T60" y="T61"/>
              </a:cxn>
              <a:cxn ang="T159">
                <a:pos x="T62" y="T63"/>
              </a:cxn>
              <a:cxn ang="T160">
                <a:pos x="T64" y="T65"/>
              </a:cxn>
              <a:cxn ang="T161">
                <a:pos x="T66" y="T67"/>
              </a:cxn>
              <a:cxn ang="T162">
                <a:pos x="T68" y="T69"/>
              </a:cxn>
              <a:cxn ang="T163">
                <a:pos x="T70" y="T71"/>
              </a:cxn>
              <a:cxn ang="T164">
                <a:pos x="T72" y="T73"/>
              </a:cxn>
              <a:cxn ang="T165">
                <a:pos x="T74" y="T75"/>
              </a:cxn>
              <a:cxn ang="T166">
                <a:pos x="T76" y="T77"/>
              </a:cxn>
              <a:cxn ang="T167">
                <a:pos x="T78" y="T79"/>
              </a:cxn>
              <a:cxn ang="T168">
                <a:pos x="T80" y="T81"/>
              </a:cxn>
              <a:cxn ang="T169">
                <a:pos x="T82" y="T83"/>
              </a:cxn>
              <a:cxn ang="T170">
                <a:pos x="T84" y="T85"/>
              </a:cxn>
              <a:cxn ang="T171">
                <a:pos x="T86" y="T87"/>
              </a:cxn>
              <a:cxn ang="T172">
                <a:pos x="T88" y="T89"/>
              </a:cxn>
              <a:cxn ang="T173">
                <a:pos x="T90" y="T91"/>
              </a:cxn>
              <a:cxn ang="T174">
                <a:pos x="T92" y="T93"/>
              </a:cxn>
              <a:cxn ang="T175">
                <a:pos x="T94" y="T95"/>
              </a:cxn>
              <a:cxn ang="T176">
                <a:pos x="T96" y="T97"/>
              </a:cxn>
              <a:cxn ang="T177">
                <a:pos x="T98" y="T99"/>
              </a:cxn>
              <a:cxn ang="T178">
                <a:pos x="T100" y="T101"/>
              </a:cxn>
              <a:cxn ang="T179">
                <a:pos x="T102" y="T103"/>
              </a:cxn>
              <a:cxn ang="T180">
                <a:pos x="T104" y="T105"/>
              </a:cxn>
              <a:cxn ang="T181">
                <a:pos x="T106" y="T107"/>
              </a:cxn>
              <a:cxn ang="T182">
                <a:pos x="T108" y="T109"/>
              </a:cxn>
              <a:cxn ang="T183">
                <a:pos x="T110" y="T111"/>
              </a:cxn>
              <a:cxn ang="T184">
                <a:pos x="T112" y="T113"/>
              </a:cxn>
              <a:cxn ang="T185">
                <a:pos x="T114" y="T115"/>
              </a:cxn>
              <a:cxn ang="T186">
                <a:pos x="T116" y="T117"/>
              </a:cxn>
              <a:cxn ang="T187">
                <a:pos x="T118" y="T119"/>
              </a:cxn>
              <a:cxn ang="T188">
                <a:pos x="T120" y="T121"/>
              </a:cxn>
              <a:cxn ang="T189">
                <a:pos x="T122" y="T123"/>
              </a:cxn>
              <a:cxn ang="T190">
                <a:pos x="T124" y="T125"/>
              </a:cxn>
              <a:cxn ang="T191">
                <a:pos x="T126" y="T127"/>
              </a:cxn>
            </a:cxnLst>
            <a:rect l="0" t="0" r="r" b="b"/>
            <a:pathLst>
              <a:path w="290404" h="291739">
                <a:moveTo>
                  <a:pt x="227566" y="198700"/>
                </a:moveTo>
                <a:lnTo>
                  <a:pt x="197762" y="228271"/>
                </a:lnTo>
                <a:lnTo>
                  <a:pt x="249469" y="280921"/>
                </a:lnTo>
                <a:cubicBezTo>
                  <a:pt x="252701" y="283445"/>
                  <a:pt x="257010" y="283445"/>
                  <a:pt x="259882" y="280921"/>
                </a:cubicBezTo>
                <a:lnTo>
                  <a:pt x="279273" y="261087"/>
                </a:lnTo>
                <a:cubicBezTo>
                  <a:pt x="281068" y="259645"/>
                  <a:pt x="281427" y="257841"/>
                  <a:pt x="281427" y="256038"/>
                </a:cubicBezTo>
                <a:cubicBezTo>
                  <a:pt x="281427" y="254235"/>
                  <a:pt x="281068" y="252072"/>
                  <a:pt x="279273" y="250629"/>
                </a:cubicBezTo>
                <a:lnTo>
                  <a:pt x="227566" y="198700"/>
                </a:lnTo>
                <a:close/>
                <a:moveTo>
                  <a:pt x="195967" y="182112"/>
                </a:moveTo>
                <a:cubicBezTo>
                  <a:pt x="194171" y="184997"/>
                  <a:pt x="191658" y="187160"/>
                  <a:pt x="189144" y="190045"/>
                </a:cubicBezTo>
                <a:cubicBezTo>
                  <a:pt x="186631" y="192570"/>
                  <a:pt x="184117" y="194733"/>
                  <a:pt x="181245" y="196897"/>
                </a:cubicBezTo>
                <a:lnTo>
                  <a:pt x="198839" y="214567"/>
                </a:lnTo>
                <a:lnTo>
                  <a:pt x="213921" y="199782"/>
                </a:lnTo>
                <a:lnTo>
                  <a:pt x="195967" y="182112"/>
                </a:lnTo>
                <a:close/>
                <a:moveTo>
                  <a:pt x="111093" y="57150"/>
                </a:moveTo>
                <a:cubicBezTo>
                  <a:pt x="113976" y="57150"/>
                  <a:pt x="115778" y="59299"/>
                  <a:pt x="115778" y="61806"/>
                </a:cubicBezTo>
                <a:cubicBezTo>
                  <a:pt x="115778" y="63955"/>
                  <a:pt x="113976" y="66104"/>
                  <a:pt x="111093" y="66104"/>
                </a:cubicBezTo>
                <a:cubicBezTo>
                  <a:pt x="86229" y="66104"/>
                  <a:pt x="66050" y="86160"/>
                  <a:pt x="66050" y="110873"/>
                </a:cubicBezTo>
                <a:cubicBezTo>
                  <a:pt x="66050" y="113380"/>
                  <a:pt x="63887" y="115529"/>
                  <a:pt x="61725" y="115529"/>
                </a:cubicBezTo>
                <a:cubicBezTo>
                  <a:pt x="59203" y="115529"/>
                  <a:pt x="57401" y="113380"/>
                  <a:pt x="57401" y="110873"/>
                </a:cubicBezTo>
                <a:cubicBezTo>
                  <a:pt x="57401" y="81504"/>
                  <a:pt x="81545" y="57150"/>
                  <a:pt x="111093" y="57150"/>
                </a:cubicBezTo>
                <a:close/>
                <a:moveTo>
                  <a:pt x="111796" y="40717"/>
                </a:moveTo>
                <a:cubicBezTo>
                  <a:pt x="93099" y="40717"/>
                  <a:pt x="75121" y="48250"/>
                  <a:pt x="61458" y="61522"/>
                </a:cubicBezTo>
                <a:cubicBezTo>
                  <a:pt x="33771" y="89141"/>
                  <a:pt x="33771" y="134696"/>
                  <a:pt x="61458" y="161957"/>
                </a:cubicBezTo>
                <a:cubicBezTo>
                  <a:pt x="75121" y="175587"/>
                  <a:pt x="93099" y="183120"/>
                  <a:pt x="111796" y="183120"/>
                </a:cubicBezTo>
                <a:cubicBezTo>
                  <a:pt x="130853" y="183120"/>
                  <a:pt x="148831" y="175587"/>
                  <a:pt x="162494" y="161957"/>
                </a:cubicBezTo>
                <a:cubicBezTo>
                  <a:pt x="176158" y="149044"/>
                  <a:pt x="183349" y="131109"/>
                  <a:pt x="183349" y="111739"/>
                </a:cubicBezTo>
                <a:cubicBezTo>
                  <a:pt x="183349" y="92728"/>
                  <a:pt x="176158" y="74794"/>
                  <a:pt x="162494" y="61522"/>
                </a:cubicBezTo>
                <a:cubicBezTo>
                  <a:pt x="148831" y="48250"/>
                  <a:pt x="130853" y="40717"/>
                  <a:pt x="111796" y="40717"/>
                </a:cubicBezTo>
                <a:close/>
                <a:moveTo>
                  <a:pt x="111796" y="31750"/>
                </a:moveTo>
                <a:cubicBezTo>
                  <a:pt x="133370" y="31750"/>
                  <a:pt x="153505" y="40359"/>
                  <a:pt x="168607" y="55424"/>
                </a:cubicBezTo>
                <a:cubicBezTo>
                  <a:pt x="183709" y="70489"/>
                  <a:pt x="191979" y="90576"/>
                  <a:pt x="191979" y="111739"/>
                </a:cubicBezTo>
                <a:cubicBezTo>
                  <a:pt x="191979" y="133261"/>
                  <a:pt x="183709" y="153348"/>
                  <a:pt x="168607" y="168413"/>
                </a:cubicBezTo>
                <a:cubicBezTo>
                  <a:pt x="153505" y="183478"/>
                  <a:pt x="133370" y="191728"/>
                  <a:pt x="111796" y="191728"/>
                </a:cubicBezTo>
                <a:cubicBezTo>
                  <a:pt x="90582" y="191728"/>
                  <a:pt x="70447" y="183478"/>
                  <a:pt x="55345" y="168413"/>
                </a:cubicBezTo>
                <a:cubicBezTo>
                  <a:pt x="24063" y="137207"/>
                  <a:pt x="24063" y="86631"/>
                  <a:pt x="55345" y="55424"/>
                </a:cubicBezTo>
                <a:cubicBezTo>
                  <a:pt x="70447" y="40359"/>
                  <a:pt x="90582" y="31750"/>
                  <a:pt x="111796" y="31750"/>
                </a:cubicBezTo>
                <a:close/>
                <a:moveTo>
                  <a:pt x="110506" y="8655"/>
                </a:moveTo>
                <a:cubicBezTo>
                  <a:pt x="83575" y="8655"/>
                  <a:pt x="57722" y="19473"/>
                  <a:pt x="38691" y="38586"/>
                </a:cubicBezTo>
                <a:cubicBezTo>
                  <a:pt x="-1167" y="78615"/>
                  <a:pt x="-1167" y="143526"/>
                  <a:pt x="38691" y="183554"/>
                </a:cubicBezTo>
                <a:cubicBezTo>
                  <a:pt x="78548" y="223583"/>
                  <a:pt x="143182" y="223583"/>
                  <a:pt x="183040" y="183554"/>
                </a:cubicBezTo>
                <a:cubicBezTo>
                  <a:pt x="202071" y="164442"/>
                  <a:pt x="212843" y="138477"/>
                  <a:pt x="212843" y="111070"/>
                </a:cubicBezTo>
                <a:cubicBezTo>
                  <a:pt x="212843" y="83663"/>
                  <a:pt x="202071" y="58059"/>
                  <a:pt x="183040" y="38586"/>
                </a:cubicBezTo>
                <a:cubicBezTo>
                  <a:pt x="163650" y="19473"/>
                  <a:pt x="138155" y="8655"/>
                  <a:pt x="110506" y="8655"/>
                </a:cubicBezTo>
                <a:close/>
                <a:moveTo>
                  <a:pt x="110506" y="0"/>
                </a:moveTo>
                <a:cubicBezTo>
                  <a:pt x="140310" y="0"/>
                  <a:pt x="168318" y="11540"/>
                  <a:pt x="189144" y="32455"/>
                </a:cubicBezTo>
                <a:cubicBezTo>
                  <a:pt x="209971" y="53371"/>
                  <a:pt x="221461" y="81500"/>
                  <a:pt x="221461" y="111070"/>
                </a:cubicBezTo>
                <a:cubicBezTo>
                  <a:pt x="221461" y="134510"/>
                  <a:pt x="214280" y="156508"/>
                  <a:pt x="201353" y="174899"/>
                </a:cubicBezTo>
                <a:lnTo>
                  <a:pt x="220025" y="193652"/>
                </a:lnTo>
                <a:lnTo>
                  <a:pt x="224334" y="189324"/>
                </a:lnTo>
                <a:cubicBezTo>
                  <a:pt x="226129" y="187521"/>
                  <a:pt x="228643" y="187521"/>
                  <a:pt x="230797" y="189324"/>
                </a:cubicBezTo>
                <a:lnTo>
                  <a:pt x="285736" y="244499"/>
                </a:lnTo>
                <a:cubicBezTo>
                  <a:pt x="288609" y="247744"/>
                  <a:pt x="290404" y="251711"/>
                  <a:pt x="290404" y="256038"/>
                </a:cubicBezTo>
                <a:cubicBezTo>
                  <a:pt x="290404" y="260005"/>
                  <a:pt x="288609" y="264333"/>
                  <a:pt x="285736" y="267217"/>
                </a:cubicBezTo>
                <a:lnTo>
                  <a:pt x="265987" y="287051"/>
                </a:lnTo>
                <a:cubicBezTo>
                  <a:pt x="263114" y="289936"/>
                  <a:pt x="258805" y="291739"/>
                  <a:pt x="254855" y="291739"/>
                </a:cubicBezTo>
                <a:cubicBezTo>
                  <a:pt x="250546" y="291739"/>
                  <a:pt x="246597" y="289936"/>
                  <a:pt x="243724" y="287051"/>
                </a:cubicBezTo>
                <a:lnTo>
                  <a:pt x="188426" y="231516"/>
                </a:lnTo>
                <a:cubicBezTo>
                  <a:pt x="187708" y="230795"/>
                  <a:pt x="187349" y="229713"/>
                  <a:pt x="187349" y="228271"/>
                </a:cubicBezTo>
                <a:cubicBezTo>
                  <a:pt x="187349" y="227189"/>
                  <a:pt x="187708" y="226107"/>
                  <a:pt x="188426" y="225386"/>
                </a:cubicBezTo>
                <a:lnTo>
                  <a:pt x="193094" y="221058"/>
                </a:lnTo>
                <a:lnTo>
                  <a:pt x="174063" y="202306"/>
                </a:lnTo>
                <a:cubicBezTo>
                  <a:pt x="155032" y="215649"/>
                  <a:pt x="133128" y="222501"/>
                  <a:pt x="110506" y="222501"/>
                </a:cubicBezTo>
                <a:cubicBezTo>
                  <a:pt x="82498" y="222501"/>
                  <a:pt x="53772" y="211682"/>
                  <a:pt x="32586" y="190045"/>
                </a:cubicBezTo>
                <a:cubicBezTo>
                  <a:pt x="-10862" y="146411"/>
                  <a:pt x="-10862" y="76090"/>
                  <a:pt x="32586" y="32455"/>
                </a:cubicBezTo>
                <a:cubicBezTo>
                  <a:pt x="53413" y="11540"/>
                  <a:pt x="81062" y="0"/>
                  <a:pt x="11050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/>
          </a:p>
        </p:txBody>
      </p:sp>
      <p:sp>
        <p:nvSpPr>
          <p:cNvPr id="19" name="Freeform 949">
            <a:extLst>
              <a:ext uri="{FF2B5EF4-FFF2-40B4-BE49-F238E27FC236}">
                <a16:creationId xmlns:a16="http://schemas.microsoft.com/office/drawing/2014/main" id="{81C3AF3D-A3C8-46B0-A0D4-D25811703DF0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0800000">
            <a:off x="6808578" y="4723021"/>
            <a:ext cx="508661" cy="510189"/>
          </a:xfrm>
          <a:custGeom>
            <a:avLst/>
            <a:gdLst>
              <a:gd name="T0" fmla="*/ 1584479 w 291288"/>
              <a:gd name="T1" fmla="*/ 5081546 h 291739"/>
              <a:gd name="T2" fmla="*/ 1497482 w 291288"/>
              <a:gd name="T3" fmla="*/ 5650958 h 291739"/>
              <a:gd name="T4" fmla="*/ 2845342 w 291288"/>
              <a:gd name="T5" fmla="*/ 5650958 h 291739"/>
              <a:gd name="T6" fmla="*/ 2845342 w 291288"/>
              <a:gd name="T7" fmla="*/ 5081546 h 291739"/>
              <a:gd name="T8" fmla="*/ 1693171 w 291288"/>
              <a:gd name="T9" fmla="*/ 4411191 h 291739"/>
              <a:gd name="T10" fmla="*/ 1613438 w 291288"/>
              <a:gd name="T11" fmla="*/ 4901341 h 291739"/>
              <a:gd name="T12" fmla="*/ 2932303 w 291288"/>
              <a:gd name="T13" fmla="*/ 4901341 h 291739"/>
              <a:gd name="T14" fmla="*/ 3019233 w 291288"/>
              <a:gd name="T15" fmla="*/ 4995057 h 291739"/>
              <a:gd name="T16" fmla="*/ 3019233 w 291288"/>
              <a:gd name="T17" fmla="*/ 5650958 h 291739"/>
              <a:gd name="T18" fmla="*/ 5396083 w 291288"/>
              <a:gd name="T19" fmla="*/ 5650958 h 291739"/>
              <a:gd name="T20" fmla="*/ 2910585 w 291288"/>
              <a:gd name="T21" fmla="*/ 4411191 h 291739"/>
              <a:gd name="T22" fmla="*/ 584454 w 291288"/>
              <a:gd name="T23" fmla="*/ 4411191 h 291739"/>
              <a:gd name="T24" fmla="*/ 207645 w 291288"/>
              <a:gd name="T25" fmla="*/ 5650958 h 291739"/>
              <a:gd name="T26" fmla="*/ 1316308 w 291288"/>
              <a:gd name="T27" fmla="*/ 5650958 h 291739"/>
              <a:gd name="T28" fmla="*/ 1519225 w 291288"/>
              <a:gd name="T29" fmla="*/ 4411191 h 291739"/>
              <a:gd name="T30" fmla="*/ 5193231 w 291288"/>
              <a:gd name="T31" fmla="*/ 4122900 h 291739"/>
              <a:gd name="T32" fmla="*/ 3954030 w 291288"/>
              <a:gd name="T33" fmla="*/ 4742764 h 291739"/>
              <a:gd name="T34" fmla="*/ 5627966 w 291288"/>
              <a:gd name="T35" fmla="*/ 5571682 h 291739"/>
              <a:gd name="T36" fmla="*/ 3794641 w 291288"/>
              <a:gd name="T37" fmla="*/ 3474189 h 291739"/>
              <a:gd name="T38" fmla="*/ 3077250 w 291288"/>
              <a:gd name="T39" fmla="*/ 4303085 h 291739"/>
              <a:gd name="T40" fmla="*/ 3758425 w 291288"/>
              <a:gd name="T41" fmla="*/ 4634659 h 291739"/>
              <a:gd name="T42" fmla="*/ 5142442 w 291288"/>
              <a:gd name="T43" fmla="*/ 3949899 h 291739"/>
              <a:gd name="T44" fmla="*/ 4997488 w 291288"/>
              <a:gd name="T45" fmla="*/ 3474189 h 291739"/>
              <a:gd name="T46" fmla="*/ 1852580 w 291288"/>
              <a:gd name="T47" fmla="*/ 3474189 h 291739"/>
              <a:gd name="T48" fmla="*/ 1729406 w 291288"/>
              <a:gd name="T49" fmla="*/ 4238207 h 291739"/>
              <a:gd name="T50" fmla="*/ 2714865 w 291288"/>
              <a:gd name="T51" fmla="*/ 4238207 h 291739"/>
              <a:gd name="T52" fmla="*/ 2069980 w 291288"/>
              <a:gd name="T53" fmla="*/ 3474189 h 291739"/>
              <a:gd name="T54" fmla="*/ 867039 w 291288"/>
              <a:gd name="T55" fmla="*/ 3474189 h 291739"/>
              <a:gd name="T56" fmla="*/ 635160 w 291288"/>
              <a:gd name="T57" fmla="*/ 4238207 h 291739"/>
              <a:gd name="T58" fmla="*/ 1548259 w 291288"/>
              <a:gd name="T59" fmla="*/ 4238207 h 291739"/>
              <a:gd name="T60" fmla="*/ 1671433 w 291288"/>
              <a:gd name="T61" fmla="*/ 3474189 h 291739"/>
              <a:gd name="T62" fmla="*/ 2932303 w 291288"/>
              <a:gd name="T63" fmla="*/ 1029775 h 291739"/>
              <a:gd name="T64" fmla="*/ 2318097 w 291288"/>
              <a:gd name="T65" fmla="*/ 1649975 h 291739"/>
              <a:gd name="T66" fmla="*/ 2932303 w 291288"/>
              <a:gd name="T67" fmla="*/ 2262922 h 291739"/>
              <a:gd name="T68" fmla="*/ 3546535 w 291288"/>
              <a:gd name="T69" fmla="*/ 1649975 h 291739"/>
              <a:gd name="T70" fmla="*/ 2932303 w 291288"/>
              <a:gd name="T71" fmla="*/ 1029775 h 291739"/>
              <a:gd name="T72" fmla="*/ 2932303 w 291288"/>
              <a:gd name="T73" fmla="*/ 856672 h 291739"/>
              <a:gd name="T74" fmla="*/ 3727168 w 291288"/>
              <a:gd name="T75" fmla="*/ 1649975 h 291739"/>
              <a:gd name="T76" fmla="*/ 2932303 w 291288"/>
              <a:gd name="T77" fmla="*/ 2436012 h 291739"/>
              <a:gd name="T78" fmla="*/ 2137424 w 291288"/>
              <a:gd name="T79" fmla="*/ 1649975 h 291739"/>
              <a:gd name="T80" fmla="*/ 2932303 w 291288"/>
              <a:gd name="T81" fmla="*/ 856672 h 291739"/>
              <a:gd name="T82" fmla="*/ 2932303 w 291288"/>
              <a:gd name="T83" fmla="*/ 173024 h 291739"/>
              <a:gd name="T84" fmla="*/ 1468514 w 291288"/>
              <a:gd name="T85" fmla="*/ 1628973 h 291739"/>
              <a:gd name="T86" fmla="*/ 2932303 w 291288"/>
              <a:gd name="T87" fmla="*/ 4202168 h 291739"/>
              <a:gd name="T88" fmla="*/ 4388832 w 291288"/>
              <a:gd name="T89" fmla="*/ 1628973 h 291739"/>
              <a:gd name="T90" fmla="*/ 2932303 w 291288"/>
              <a:gd name="T91" fmla="*/ 173024 h 291739"/>
              <a:gd name="T92" fmla="*/ 2932303 w 291288"/>
              <a:gd name="T93" fmla="*/ 0 h 291739"/>
              <a:gd name="T94" fmla="*/ 4562730 w 291288"/>
              <a:gd name="T95" fmla="*/ 1628973 h 291739"/>
              <a:gd name="T96" fmla="*/ 3910540 w 291288"/>
              <a:gd name="T97" fmla="*/ 3293975 h 291739"/>
              <a:gd name="T98" fmla="*/ 5062700 w 291288"/>
              <a:gd name="T99" fmla="*/ 3293975 h 291739"/>
              <a:gd name="T100" fmla="*/ 5142442 w 291288"/>
              <a:gd name="T101" fmla="*/ 3358853 h 291739"/>
              <a:gd name="T102" fmla="*/ 5852599 w 291288"/>
              <a:gd name="T103" fmla="*/ 5708624 h 291739"/>
              <a:gd name="T104" fmla="*/ 5845367 w 291288"/>
              <a:gd name="T105" fmla="*/ 5795115 h 291739"/>
              <a:gd name="T106" fmla="*/ 5772890 w 291288"/>
              <a:gd name="T107" fmla="*/ 5831143 h 291739"/>
              <a:gd name="T108" fmla="*/ 84495 w 291288"/>
              <a:gd name="T109" fmla="*/ 5831143 h 291739"/>
              <a:gd name="T110" fmla="*/ 12038 w 291288"/>
              <a:gd name="T111" fmla="*/ 5795115 h 291739"/>
              <a:gd name="T112" fmla="*/ 4793 w 291288"/>
              <a:gd name="T113" fmla="*/ 5708624 h 291739"/>
              <a:gd name="T114" fmla="*/ 714891 w 291288"/>
              <a:gd name="T115" fmla="*/ 3358853 h 291739"/>
              <a:gd name="T116" fmla="*/ 801841 w 291288"/>
              <a:gd name="T117" fmla="*/ 3293975 h 291739"/>
              <a:gd name="T118" fmla="*/ 1939515 w 291288"/>
              <a:gd name="T119" fmla="*/ 3293975 h 291739"/>
              <a:gd name="T120" fmla="*/ 1294593 w 291288"/>
              <a:gd name="T121" fmla="*/ 1628973 h 291739"/>
              <a:gd name="T122" fmla="*/ 2932303 w 291288"/>
              <a:gd name="T123" fmla="*/ 0 h 29173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91288" h="291739">
                <a:moveTo>
                  <a:pt x="78754" y="254235"/>
                </a:moveTo>
                <a:lnTo>
                  <a:pt x="74431" y="282724"/>
                </a:lnTo>
                <a:lnTo>
                  <a:pt x="141424" y="282724"/>
                </a:lnTo>
                <a:lnTo>
                  <a:pt x="141424" y="254235"/>
                </a:lnTo>
                <a:lnTo>
                  <a:pt x="78754" y="254235"/>
                </a:lnTo>
                <a:close/>
                <a:moveTo>
                  <a:pt x="84156" y="220698"/>
                </a:moveTo>
                <a:lnTo>
                  <a:pt x="80194" y="245220"/>
                </a:lnTo>
                <a:lnTo>
                  <a:pt x="145746" y="245220"/>
                </a:lnTo>
                <a:cubicBezTo>
                  <a:pt x="147907" y="245220"/>
                  <a:pt x="150068" y="247384"/>
                  <a:pt x="150068" y="249908"/>
                </a:cubicBezTo>
                <a:lnTo>
                  <a:pt x="150068" y="282724"/>
                </a:lnTo>
                <a:lnTo>
                  <a:pt x="268205" y="282724"/>
                </a:lnTo>
                <a:lnTo>
                  <a:pt x="144666" y="220698"/>
                </a:lnTo>
                <a:lnTo>
                  <a:pt x="84156" y="220698"/>
                </a:lnTo>
                <a:close/>
                <a:moveTo>
                  <a:pt x="29050" y="220698"/>
                </a:moveTo>
                <a:lnTo>
                  <a:pt x="10321" y="282724"/>
                </a:lnTo>
                <a:lnTo>
                  <a:pt x="65427" y="282724"/>
                </a:lnTo>
                <a:lnTo>
                  <a:pt x="75512" y="220698"/>
                </a:lnTo>
                <a:lnTo>
                  <a:pt x="29050" y="220698"/>
                </a:lnTo>
                <a:close/>
                <a:moveTo>
                  <a:pt x="258120" y="206273"/>
                </a:moveTo>
                <a:lnTo>
                  <a:pt x="196530" y="237286"/>
                </a:lnTo>
                <a:lnTo>
                  <a:pt x="279730" y="278757"/>
                </a:lnTo>
                <a:lnTo>
                  <a:pt x="258120" y="206273"/>
                </a:lnTo>
                <a:close/>
                <a:moveTo>
                  <a:pt x="188607" y="173818"/>
                </a:moveTo>
                <a:cubicBezTo>
                  <a:pt x="174200" y="192930"/>
                  <a:pt x="160153" y="208076"/>
                  <a:pt x="152950" y="215289"/>
                </a:cubicBezTo>
                <a:lnTo>
                  <a:pt x="186806" y="231877"/>
                </a:lnTo>
                <a:lnTo>
                  <a:pt x="255599" y="197618"/>
                </a:lnTo>
                <a:lnTo>
                  <a:pt x="248395" y="173818"/>
                </a:lnTo>
                <a:lnTo>
                  <a:pt x="188607" y="173818"/>
                </a:lnTo>
                <a:close/>
                <a:moveTo>
                  <a:pt x="92080" y="173818"/>
                </a:moveTo>
                <a:lnTo>
                  <a:pt x="85957" y="212043"/>
                </a:lnTo>
                <a:lnTo>
                  <a:pt x="134941" y="212043"/>
                </a:lnTo>
                <a:cubicBezTo>
                  <a:pt x="127377" y="204109"/>
                  <a:pt x="115131" y="190406"/>
                  <a:pt x="102885" y="173818"/>
                </a:cubicBezTo>
                <a:lnTo>
                  <a:pt x="92080" y="173818"/>
                </a:lnTo>
                <a:close/>
                <a:moveTo>
                  <a:pt x="43096" y="173818"/>
                </a:moveTo>
                <a:lnTo>
                  <a:pt x="31571" y="212043"/>
                </a:lnTo>
                <a:lnTo>
                  <a:pt x="76953" y="212043"/>
                </a:lnTo>
                <a:lnTo>
                  <a:pt x="83076" y="173818"/>
                </a:lnTo>
                <a:lnTo>
                  <a:pt x="43096" y="173818"/>
                </a:lnTo>
                <a:close/>
                <a:moveTo>
                  <a:pt x="145746" y="51521"/>
                </a:moveTo>
                <a:cubicBezTo>
                  <a:pt x="128866" y="51521"/>
                  <a:pt x="115217" y="65592"/>
                  <a:pt x="115217" y="82550"/>
                </a:cubicBezTo>
                <a:cubicBezTo>
                  <a:pt x="115217" y="99507"/>
                  <a:pt x="128866" y="113217"/>
                  <a:pt x="145746" y="113217"/>
                </a:cubicBezTo>
                <a:cubicBezTo>
                  <a:pt x="162627" y="113217"/>
                  <a:pt x="176275" y="99507"/>
                  <a:pt x="176275" y="82550"/>
                </a:cubicBezTo>
                <a:cubicBezTo>
                  <a:pt x="176275" y="65592"/>
                  <a:pt x="162627" y="51521"/>
                  <a:pt x="145746" y="51521"/>
                </a:cubicBezTo>
                <a:close/>
                <a:moveTo>
                  <a:pt x="145746" y="42862"/>
                </a:moveTo>
                <a:cubicBezTo>
                  <a:pt x="167296" y="42862"/>
                  <a:pt x="185254" y="60541"/>
                  <a:pt x="185254" y="82550"/>
                </a:cubicBezTo>
                <a:cubicBezTo>
                  <a:pt x="185254" y="104197"/>
                  <a:pt x="167296" y="121876"/>
                  <a:pt x="145746" y="121876"/>
                </a:cubicBezTo>
                <a:cubicBezTo>
                  <a:pt x="123837" y="121876"/>
                  <a:pt x="106238" y="104197"/>
                  <a:pt x="106238" y="82550"/>
                </a:cubicBezTo>
                <a:cubicBezTo>
                  <a:pt x="106238" y="60541"/>
                  <a:pt x="123837" y="42862"/>
                  <a:pt x="145746" y="42862"/>
                </a:cubicBezTo>
                <a:close/>
                <a:moveTo>
                  <a:pt x="145746" y="8655"/>
                </a:moveTo>
                <a:cubicBezTo>
                  <a:pt x="105767" y="8655"/>
                  <a:pt x="72991" y="41471"/>
                  <a:pt x="72991" y="81500"/>
                </a:cubicBezTo>
                <a:cubicBezTo>
                  <a:pt x="72991" y="133428"/>
                  <a:pt x="131339" y="195815"/>
                  <a:pt x="145746" y="210240"/>
                </a:cubicBezTo>
                <a:cubicBezTo>
                  <a:pt x="159793" y="195815"/>
                  <a:pt x="218141" y="133068"/>
                  <a:pt x="218141" y="81500"/>
                </a:cubicBezTo>
                <a:cubicBezTo>
                  <a:pt x="218141" y="41471"/>
                  <a:pt x="185725" y="8655"/>
                  <a:pt x="145746" y="8655"/>
                </a:cubicBezTo>
                <a:close/>
                <a:moveTo>
                  <a:pt x="145746" y="0"/>
                </a:moveTo>
                <a:cubicBezTo>
                  <a:pt x="190408" y="0"/>
                  <a:pt x="226785" y="36422"/>
                  <a:pt x="226785" y="81500"/>
                </a:cubicBezTo>
                <a:cubicBezTo>
                  <a:pt x="226785" y="109628"/>
                  <a:pt x="211658" y="139920"/>
                  <a:pt x="194369" y="164802"/>
                </a:cubicBezTo>
                <a:lnTo>
                  <a:pt x="251637" y="164802"/>
                </a:lnTo>
                <a:cubicBezTo>
                  <a:pt x="253438" y="164802"/>
                  <a:pt x="255239" y="166245"/>
                  <a:pt x="255599" y="168048"/>
                </a:cubicBezTo>
                <a:lnTo>
                  <a:pt x="290896" y="285609"/>
                </a:lnTo>
                <a:cubicBezTo>
                  <a:pt x="291616" y="287051"/>
                  <a:pt x="291256" y="288494"/>
                  <a:pt x="290536" y="289936"/>
                </a:cubicBezTo>
                <a:cubicBezTo>
                  <a:pt x="289455" y="291018"/>
                  <a:pt x="288375" y="291739"/>
                  <a:pt x="286934" y="291739"/>
                </a:cubicBezTo>
                <a:lnTo>
                  <a:pt x="4198" y="291739"/>
                </a:lnTo>
                <a:cubicBezTo>
                  <a:pt x="3117" y="291739"/>
                  <a:pt x="1677" y="291018"/>
                  <a:pt x="596" y="289936"/>
                </a:cubicBezTo>
                <a:cubicBezTo>
                  <a:pt x="-124" y="288494"/>
                  <a:pt x="-124" y="287051"/>
                  <a:pt x="236" y="285609"/>
                </a:cubicBezTo>
                <a:lnTo>
                  <a:pt x="35533" y="168048"/>
                </a:lnTo>
                <a:cubicBezTo>
                  <a:pt x="36253" y="166245"/>
                  <a:pt x="37694" y="164802"/>
                  <a:pt x="39855" y="164802"/>
                </a:cubicBezTo>
                <a:lnTo>
                  <a:pt x="96402" y="164802"/>
                </a:lnTo>
                <a:cubicBezTo>
                  <a:pt x="79834" y="139920"/>
                  <a:pt x="64347" y="109628"/>
                  <a:pt x="64347" y="81500"/>
                </a:cubicBezTo>
                <a:cubicBezTo>
                  <a:pt x="64347" y="36422"/>
                  <a:pt x="100724" y="0"/>
                  <a:pt x="14574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0DF3152-78FC-411C-8616-3F2F3AD10A8F}"/>
              </a:ext>
            </a:extLst>
          </p:cNvPr>
          <p:cNvSpPr/>
          <p:nvPr/>
        </p:nvSpPr>
        <p:spPr>
          <a:xfrm rot="10800000">
            <a:off x="5273874" y="2532756"/>
            <a:ext cx="2021346" cy="202134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2E847A87-97AC-4BBB-8C53-B17B81C3602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1E1044-7F47-7379-0CE4-A7B6BA2ADD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183" y="351002"/>
            <a:ext cx="7275519" cy="2963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B78867-A200-6786-C794-CF0F50BFE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3783" y="3429000"/>
            <a:ext cx="7736321" cy="2419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5BBA96-6D15-0ACF-2C4C-ECCF6CC453D0}"/>
              </a:ext>
            </a:extLst>
          </p:cNvPr>
          <p:cNvSpPr txBox="1"/>
          <p:nvPr/>
        </p:nvSpPr>
        <p:spPr>
          <a:xfrm>
            <a:off x="3026733" y="586066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hlinkClick r:id="rId5"/>
              </a:rPr>
              <a:t>ICYMI | The Accounting Profession Is in Crisis - The CPA Journal</a:t>
            </a:r>
            <a:r>
              <a:rPr lang="en-GB" dirty="0"/>
              <a:t> </a:t>
            </a:r>
            <a:r>
              <a:rPr lang="en-GB" b="1" dirty="0"/>
              <a:t>August 2025</a:t>
            </a:r>
            <a:endParaRPr lang="en-IN" b="1" dirty="0"/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A4F79770-514F-CDBB-659D-D1F30C868131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417279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58A6-29A9-6A1E-FAC2-2C3BE6F5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0FA90D-7988-4BDC-8ABD-EE35F721F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73A9698-A307-48AB-B337-4D532149D161}"/>
              </a:ext>
            </a:extLst>
          </p:cNvPr>
          <p:cNvSpPr txBox="1"/>
          <p:nvPr/>
        </p:nvSpPr>
        <p:spPr>
          <a:xfrm>
            <a:off x="683678" y="2413338"/>
            <a:ext cx="1082464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spc="119" dirty="0">
                <a:solidFill>
                  <a:schemeClr val="bg1"/>
                </a:solidFill>
                <a:latin typeface="Poppins" panose="00000500000000000000" pitchFamily="2" charset="0"/>
                <a:ea typeface="Allrounder Monument Medium"/>
                <a:cs typeface="Poppins" panose="00000500000000000000" pitchFamily="2" charset="0"/>
                <a:sym typeface="Allrounder Monument Medium"/>
              </a:rPr>
              <a:t>GEOPOLICTCAL AND ECONOMIC LANDSCAPE</a:t>
            </a:r>
          </a:p>
        </p:txBody>
      </p:sp>
      <p:sp>
        <p:nvSpPr>
          <p:cNvPr id="4" name="Shape 47626">
            <a:extLst>
              <a:ext uri="{FF2B5EF4-FFF2-40B4-BE49-F238E27FC236}">
                <a16:creationId xmlns:a16="http://schemas.microsoft.com/office/drawing/2014/main" id="{87CA2D36-9840-4BA7-ABA4-B6A29556F1FD}"/>
              </a:ext>
            </a:extLst>
          </p:cNvPr>
          <p:cNvSpPr/>
          <p:nvPr/>
        </p:nvSpPr>
        <p:spPr>
          <a:xfrm rot="10800000" flipH="1">
            <a:off x="-1770940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47627">
            <a:extLst>
              <a:ext uri="{FF2B5EF4-FFF2-40B4-BE49-F238E27FC236}">
                <a16:creationId xmlns:a16="http://schemas.microsoft.com/office/drawing/2014/main" id="{0C9559FF-B2EB-4A48-B0EC-D90B0931A3E8}"/>
              </a:ext>
            </a:extLst>
          </p:cNvPr>
          <p:cNvSpPr/>
          <p:nvPr/>
        </p:nvSpPr>
        <p:spPr>
          <a:xfrm rot="10800000">
            <a:off x="-7005595" y="2970198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7644">
            <a:extLst>
              <a:ext uri="{FF2B5EF4-FFF2-40B4-BE49-F238E27FC236}">
                <a16:creationId xmlns:a16="http://schemas.microsoft.com/office/drawing/2014/main" id="{48627DE3-A8B8-40C5-BD6D-E8EB668A9CB2}"/>
              </a:ext>
            </a:extLst>
          </p:cNvPr>
          <p:cNvSpPr/>
          <p:nvPr/>
        </p:nvSpPr>
        <p:spPr>
          <a:xfrm rot="10800000" flipH="1">
            <a:off x="-1770940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7645">
            <a:extLst>
              <a:ext uri="{FF2B5EF4-FFF2-40B4-BE49-F238E27FC236}">
                <a16:creationId xmlns:a16="http://schemas.microsoft.com/office/drawing/2014/main" id="{1447F893-C51F-40AC-8CD0-CC0590295DB0}"/>
              </a:ext>
            </a:extLst>
          </p:cNvPr>
          <p:cNvSpPr/>
          <p:nvPr/>
        </p:nvSpPr>
        <p:spPr>
          <a:xfrm rot="10800000">
            <a:off x="-7005595" y="1009651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7617">
            <a:extLst>
              <a:ext uri="{FF2B5EF4-FFF2-40B4-BE49-F238E27FC236}">
                <a16:creationId xmlns:a16="http://schemas.microsoft.com/office/drawing/2014/main" id="{E4E9DA60-D9C7-44D4-A2D0-4EF757D5CEAA}"/>
              </a:ext>
            </a:extLst>
          </p:cNvPr>
          <p:cNvSpPr/>
          <p:nvPr/>
        </p:nvSpPr>
        <p:spPr>
          <a:xfrm rot="10800000" flipH="1">
            <a:off x="-1770940" y="6313582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47618">
            <a:extLst>
              <a:ext uri="{FF2B5EF4-FFF2-40B4-BE49-F238E27FC236}">
                <a16:creationId xmlns:a16="http://schemas.microsoft.com/office/drawing/2014/main" id="{7C8B38A5-FF5D-460B-B3B0-54A2D621F01E}"/>
              </a:ext>
            </a:extLst>
          </p:cNvPr>
          <p:cNvSpPr/>
          <p:nvPr/>
        </p:nvSpPr>
        <p:spPr>
          <a:xfrm rot="10800000">
            <a:off x="-7005595" y="4930741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47635">
            <a:extLst>
              <a:ext uri="{FF2B5EF4-FFF2-40B4-BE49-F238E27FC236}">
                <a16:creationId xmlns:a16="http://schemas.microsoft.com/office/drawing/2014/main" id="{73C1D5E9-A73D-486B-9D1A-128664482238}"/>
              </a:ext>
            </a:extLst>
          </p:cNvPr>
          <p:cNvSpPr/>
          <p:nvPr/>
        </p:nvSpPr>
        <p:spPr>
          <a:xfrm rot="10800000">
            <a:off x="12933956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47636">
            <a:extLst>
              <a:ext uri="{FF2B5EF4-FFF2-40B4-BE49-F238E27FC236}">
                <a16:creationId xmlns:a16="http://schemas.microsoft.com/office/drawing/2014/main" id="{30CD8867-38F9-44FF-B6D9-1BC72415A4A7}"/>
              </a:ext>
            </a:extLst>
          </p:cNvPr>
          <p:cNvSpPr/>
          <p:nvPr/>
        </p:nvSpPr>
        <p:spPr>
          <a:xfrm>
            <a:off x="12933956" y="2970199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47653">
            <a:extLst>
              <a:ext uri="{FF2B5EF4-FFF2-40B4-BE49-F238E27FC236}">
                <a16:creationId xmlns:a16="http://schemas.microsoft.com/office/drawing/2014/main" id="{6D8EB920-5DDC-4D69-894C-96F931600F55}"/>
              </a:ext>
            </a:extLst>
          </p:cNvPr>
          <p:cNvSpPr/>
          <p:nvPr/>
        </p:nvSpPr>
        <p:spPr>
          <a:xfrm rot="10800000">
            <a:off x="12933956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47654">
            <a:extLst>
              <a:ext uri="{FF2B5EF4-FFF2-40B4-BE49-F238E27FC236}">
                <a16:creationId xmlns:a16="http://schemas.microsoft.com/office/drawing/2014/main" id="{5416029B-0BF4-402F-BD5D-7B530BA5D172}"/>
              </a:ext>
            </a:extLst>
          </p:cNvPr>
          <p:cNvSpPr/>
          <p:nvPr/>
        </p:nvSpPr>
        <p:spPr>
          <a:xfrm>
            <a:off x="12933956" y="100965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47662">
            <a:extLst>
              <a:ext uri="{FF2B5EF4-FFF2-40B4-BE49-F238E27FC236}">
                <a16:creationId xmlns:a16="http://schemas.microsoft.com/office/drawing/2014/main" id="{2FBFA35D-BF86-45F4-8507-35F0CCDCA38F}"/>
              </a:ext>
            </a:extLst>
          </p:cNvPr>
          <p:cNvSpPr/>
          <p:nvPr/>
        </p:nvSpPr>
        <p:spPr>
          <a:xfrm rot="10800000">
            <a:off x="12933956" y="6313580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7B9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663">
            <a:extLst>
              <a:ext uri="{FF2B5EF4-FFF2-40B4-BE49-F238E27FC236}">
                <a16:creationId xmlns:a16="http://schemas.microsoft.com/office/drawing/2014/main" id="{20C378A1-1449-401A-B4B0-386EBB4C1D6E}"/>
              </a:ext>
            </a:extLst>
          </p:cNvPr>
          <p:cNvSpPr/>
          <p:nvPr/>
        </p:nvSpPr>
        <p:spPr>
          <a:xfrm>
            <a:off x="12933956" y="493074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CC2D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1D0D4-7AE2-4B7E-8472-281972B3639C}"/>
              </a:ext>
            </a:extLst>
          </p:cNvPr>
          <p:cNvSpPr txBox="1"/>
          <p:nvPr/>
        </p:nvSpPr>
        <p:spPr>
          <a:xfrm>
            <a:off x="-5976206" y="1226527"/>
            <a:ext cx="4005476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Russia–Ukraine conflict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3B0943-4350-428B-8A13-1DA318687E0E}"/>
              </a:ext>
            </a:extLst>
          </p:cNvPr>
          <p:cNvSpPr txBox="1"/>
          <p:nvPr/>
        </p:nvSpPr>
        <p:spPr>
          <a:xfrm>
            <a:off x="-5501597" y="1604498"/>
            <a:ext cx="3531099" cy="58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750"/>
              </a:lnSpc>
            </a:pPr>
            <a:r>
              <a:rPr lang="en-US" sz="12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Sanctions checks, FX/commodity sensitivity, deal DD add-ons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959B76-DF03-448A-836B-EA80FF2BC0B2}"/>
              </a:ext>
            </a:extLst>
          </p:cNvPr>
          <p:cNvSpPr txBox="1"/>
          <p:nvPr/>
        </p:nvSpPr>
        <p:spPr>
          <a:xfrm>
            <a:off x="-5976207" y="3182190"/>
            <a:ext cx="4008343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GCC e-invoicing rollouts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D611BF9-9F46-4339-B065-A13C3C37783D}"/>
              </a:ext>
            </a:extLst>
          </p:cNvPr>
          <p:cNvSpPr txBox="1"/>
          <p:nvPr/>
        </p:nvSpPr>
        <p:spPr>
          <a:xfrm>
            <a:off x="-5973804" y="3560162"/>
            <a:ext cx="4005940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“E-invoicing readiness”: GAP → vendor → UAT → go-live → controls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92C575-EE74-4952-B31A-400106FE44B5}"/>
              </a:ext>
            </a:extLst>
          </p:cNvPr>
          <p:cNvSpPr txBox="1"/>
          <p:nvPr/>
        </p:nvSpPr>
        <p:spPr>
          <a:xfrm>
            <a:off x="-6003916" y="5140269"/>
            <a:ext cx="4033418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India–GCC corridor surge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3054568-3C3D-4982-BBB5-D9D1458C25A6}"/>
              </a:ext>
            </a:extLst>
          </p:cNvPr>
          <p:cNvSpPr txBox="1"/>
          <p:nvPr/>
        </p:nvSpPr>
        <p:spPr>
          <a:xfrm>
            <a:off x="-6001282" y="5518240"/>
            <a:ext cx="4033418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Cross-border structuring, payroll/VAT, Virtual CFO for GCC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19B20C-608B-4F04-A0D2-C93FAB3364BB}"/>
              </a:ext>
            </a:extLst>
          </p:cNvPr>
          <p:cNvSpPr txBox="1"/>
          <p:nvPr/>
        </p:nvSpPr>
        <p:spPr>
          <a:xfrm>
            <a:off x="13908004" y="1045656"/>
            <a:ext cx="4028969" cy="6432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Tariff wars &amp; supply-chain realignment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6C7662-4B48-4784-AB6F-02D8138612E4}"/>
              </a:ext>
            </a:extLst>
          </p:cNvPr>
          <p:cNvSpPr txBox="1"/>
          <p:nvPr/>
        </p:nvSpPr>
        <p:spPr>
          <a:xfrm>
            <a:off x="13905205" y="1604498"/>
            <a:ext cx="4032001" cy="5819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2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Trade-impact modelling, TP redesign, landed-cost analytics, customs advisory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E726D46-DDD1-4C7E-8E26-FC270BFB4508}"/>
              </a:ext>
            </a:extLst>
          </p:cNvPr>
          <p:cNvSpPr txBox="1"/>
          <p:nvPr/>
        </p:nvSpPr>
        <p:spPr>
          <a:xfrm>
            <a:off x="13908237" y="3187823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UAE corporate tax (9%)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D12BE7-B2D6-4B93-A78F-D87993826505}"/>
              </a:ext>
            </a:extLst>
          </p:cNvPr>
          <p:cNvSpPr txBox="1"/>
          <p:nvPr/>
        </p:nvSpPr>
        <p:spPr>
          <a:xfrm>
            <a:off x="13905205" y="3565794"/>
            <a:ext cx="4034174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CT registration, group relief, TP documentation, </a:t>
            </a:r>
            <a:r>
              <a:rPr lang="en-I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CbCR</a:t>
            </a:r>
            <a:endParaRPr lang="en-IN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0510E23-DFF9-431B-976D-DE300E2F0E1C}"/>
              </a:ext>
            </a:extLst>
          </p:cNvPr>
          <p:cNvSpPr txBox="1"/>
          <p:nvPr/>
        </p:nvSpPr>
        <p:spPr>
          <a:xfrm>
            <a:off x="13908237" y="5148367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 fontAlgn="ctr"/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Digital tax &amp; OECD Pillar Two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EA83E3-55E9-45DE-ADF4-23C1E9068AD9}"/>
              </a:ext>
            </a:extLst>
          </p:cNvPr>
          <p:cNvSpPr txBox="1"/>
          <p:nvPr/>
        </p:nvSpPr>
        <p:spPr>
          <a:xfrm>
            <a:off x="13905205" y="5526338"/>
            <a:ext cx="4034174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Pillar-Two modelling, entity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rationalisation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disclosure packs</a:t>
            </a:r>
          </a:p>
        </p:txBody>
      </p:sp>
      <p:sp>
        <p:nvSpPr>
          <p:cNvPr id="29" name="Freeform 41">
            <a:extLst>
              <a:ext uri="{FF2B5EF4-FFF2-40B4-BE49-F238E27FC236}">
                <a16:creationId xmlns:a16="http://schemas.microsoft.com/office/drawing/2014/main" id="{34E257F4-2A41-419E-807F-103B79EECD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2266" y="1453541"/>
            <a:ext cx="464503" cy="495063"/>
          </a:xfrm>
          <a:custGeom>
            <a:avLst/>
            <a:gdLst>
              <a:gd name="T0" fmla="*/ 450379 w 2344"/>
              <a:gd name="T1" fmla="*/ 478140 h 2500"/>
              <a:gd name="T2" fmla="*/ 731775 w 2344"/>
              <a:gd name="T3" fmla="*/ 421973 h 2500"/>
              <a:gd name="T4" fmla="*/ 731775 w 2344"/>
              <a:gd name="T5" fmla="*/ 703168 h 2500"/>
              <a:gd name="T6" fmla="*/ 450379 w 2344"/>
              <a:gd name="T7" fmla="*/ 646641 h 2500"/>
              <a:gd name="T8" fmla="*/ 731775 w 2344"/>
              <a:gd name="T9" fmla="*/ 703168 h 2500"/>
              <a:gd name="T10" fmla="*/ 366068 w 2344"/>
              <a:gd name="T11" fmla="*/ 365446 h 2500"/>
              <a:gd name="T12" fmla="*/ 337964 w 2344"/>
              <a:gd name="T13" fmla="*/ 337362 h 2500"/>
              <a:gd name="T14" fmla="*/ 366068 w 2344"/>
              <a:gd name="T15" fmla="*/ 309279 h 2500"/>
              <a:gd name="T16" fmla="*/ 394171 w 2344"/>
              <a:gd name="T17" fmla="*/ 337362 h 2500"/>
              <a:gd name="T18" fmla="*/ 366068 w 2344"/>
              <a:gd name="T19" fmla="*/ 478140 h 2500"/>
              <a:gd name="T20" fmla="*/ 337964 w 2344"/>
              <a:gd name="T21" fmla="*/ 449696 h 2500"/>
              <a:gd name="T22" fmla="*/ 366068 w 2344"/>
              <a:gd name="T23" fmla="*/ 421973 h 2500"/>
              <a:gd name="T24" fmla="*/ 394171 w 2344"/>
              <a:gd name="T25" fmla="*/ 449696 h 2500"/>
              <a:gd name="T26" fmla="*/ 366068 w 2344"/>
              <a:gd name="T27" fmla="*/ 478140 h 2500"/>
              <a:gd name="T28" fmla="*/ 366068 w 2344"/>
              <a:gd name="T29" fmla="*/ 590474 h 2500"/>
              <a:gd name="T30" fmla="*/ 337964 w 2344"/>
              <a:gd name="T31" fmla="*/ 562391 h 2500"/>
              <a:gd name="T32" fmla="*/ 366068 w 2344"/>
              <a:gd name="T33" fmla="*/ 534307 h 2500"/>
              <a:gd name="T34" fmla="*/ 394171 w 2344"/>
              <a:gd name="T35" fmla="*/ 562391 h 2500"/>
              <a:gd name="T36" fmla="*/ 366068 w 2344"/>
              <a:gd name="T37" fmla="*/ 703168 h 2500"/>
              <a:gd name="T38" fmla="*/ 337964 w 2344"/>
              <a:gd name="T39" fmla="*/ 674725 h 2500"/>
              <a:gd name="T40" fmla="*/ 366068 w 2344"/>
              <a:gd name="T41" fmla="*/ 646641 h 2500"/>
              <a:gd name="T42" fmla="*/ 394171 w 2344"/>
              <a:gd name="T43" fmla="*/ 674725 h 2500"/>
              <a:gd name="T44" fmla="*/ 366068 w 2344"/>
              <a:gd name="T45" fmla="*/ 703168 h 2500"/>
              <a:gd name="T46" fmla="*/ 619000 w 2344"/>
              <a:gd name="T47" fmla="*/ 534307 h 2500"/>
              <a:gd name="T48" fmla="*/ 450379 w 2344"/>
              <a:gd name="T49" fmla="*/ 590474 h 2500"/>
              <a:gd name="T50" fmla="*/ 450379 w 2344"/>
              <a:gd name="T51" fmla="*/ 309279 h 2500"/>
              <a:gd name="T52" fmla="*/ 703311 w 2344"/>
              <a:gd name="T53" fmla="*/ 365446 h 2500"/>
              <a:gd name="T54" fmla="*/ 450379 w 2344"/>
              <a:gd name="T55" fmla="*/ 309279 h 2500"/>
              <a:gd name="T56" fmla="*/ 647104 w 2344"/>
              <a:gd name="T57" fmla="*/ 140418 h 2500"/>
              <a:gd name="T58" fmla="*/ 450379 w 2344"/>
              <a:gd name="T59" fmla="*/ 196585 h 2500"/>
              <a:gd name="T60" fmla="*/ 225189 w 2344"/>
              <a:gd name="T61" fmla="*/ 815502 h 2500"/>
              <a:gd name="T62" fmla="*/ 197086 w 2344"/>
              <a:gd name="T63" fmla="*/ 843586 h 2500"/>
              <a:gd name="T64" fmla="*/ 168982 w 2344"/>
              <a:gd name="T65" fmla="*/ 815502 h 2500"/>
              <a:gd name="T66" fmla="*/ 168982 w 2344"/>
              <a:gd name="T67" fmla="*/ 309279 h 2500"/>
              <a:gd name="T68" fmla="*/ 225189 w 2344"/>
              <a:gd name="T69" fmla="*/ 281195 h 2500"/>
              <a:gd name="T70" fmla="*/ 112775 w 2344"/>
              <a:gd name="T71" fmla="*/ 590474 h 2500"/>
              <a:gd name="T72" fmla="*/ 56568 w 2344"/>
              <a:gd name="T73" fmla="*/ 309279 h 2500"/>
              <a:gd name="T74" fmla="*/ 84311 w 2344"/>
              <a:gd name="T75" fmla="*/ 281195 h 2500"/>
              <a:gd name="T76" fmla="*/ 112775 w 2344"/>
              <a:gd name="T77" fmla="*/ 309279 h 2500"/>
              <a:gd name="T78" fmla="*/ 225189 w 2344"/>
              <a:gd name="T79" fmla="*/ 0 h 2500"/>
              <a:gd name="T80" fmla="*/ 84311 w 2344"/>
              <a:gd name="T81" fmla="*/ 225028 h 2500"/>
              <a:gd name="T82" fmla="*/ 0 w 2344"/>
              <a:gd name="T83" fmla="*/ 309279 h 2500"/>
              <a:gd name="T84" fmla="*/ 112775 w 2344"/>
              <a:gd name="T85" fmla="*/ 646641 h 2500"/>
              <a:gd name="T86" fmla="*/ 112775 w 2344"/>
              <a:gd name="T87" fmla="*/ 815502 h 2500"/>
              <a:gd name="T88" fmla="*/ 759879 w 2344"/>
              <a:gd name="T89" fmla="*/ 899753 h 2500"/>
              <a:gd name="T90" fmla="*/ 844190 w 2344"/>
              <a:gd name="T91" fmla="*/ 815502 h 2500"/>
              <a:gd name="T92" fmla="*/ 225189 w 2344"/>
              <a:gd name="T93" fmla="*/ 0 h 25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44" h="2500">
                <a:moveTo>
                  <a:pt x="2031" y="1328"/>
                </a:moveTo>
                <a:lnTo>
                  <a:pt x="1250" y="1328"/>
                </a:lnTo>
                <a:lnTo>
                  <a:pt x="1250" y="1172"/>
                </a:lnTo>
                <a:lnTo>
                  <a:pt x="2031" y="1172"/>
                </a:lnTo>
                <a:lnTo>
                  <a:pt x="2031" y="1328"/>
                </a:lnTo>
                <a:close/>
                <a:moveTo>
                  <a:pt x="2031" y="1953"/>
                </a:moveTo>
                <a:lnTo>
                  <a:pt x="1250" y="1953"/>
                </a:lnTo>
                <a:lnTo>
                  <a:pt x="1250" y="1796"/>
                </a:lnTo>
                <a:lnTo>
                  <a:pt x="2031" y="1796"/>
                </a:lnTo>
                <a:lnTo>
                  <a:pt x="2031" y="1953"/>
                </a:lnTo>
                <a:close/>
                <a:moveTo>
                  <a:pt x="1016" y="1015"/>
                </a:moveTo>
                <a:lnTo>
                  <a:pt x="1016" y="1015"/>
                </a:lnTo>
                <a:cubicBezTo>
                  <a:pt x="972" y="1015"/>
                  <a:pt x="938" y="980"/>
                  <a:pt x="938" y="937"/>
                </a:cubicBezTo>
                <a:cubicBezTo>
                  <a:pt x="938" y="893"/>
                  <a:pt x="972" y="859"/>
                  <a:pt x="1016" y="859"/>
                </a:cubicBezTo>
                <a:cubicBezTo>
                  <a:pt x="1059" y="859"/>
                  <a:pt x="1094" y="893"/>
                  <a:pt x="1094" y="937"/>
                </a:cubicBezTo>
                <a:cubicBezTo>
                  <a:pt x="1094" y="980"/>
                  <a:pt x="1059" y="1015"/>
                  <a:pt x="1016" y="1015"/>
                </a:cubicBezTo>
                <a:close/>
                <a:moveTo>
                  <a:pt x="1016" y="1328"/>
                </a:moveTo>
                <a:lnTo>
                  <a:pt x="1016" y="1328"/>
                </a:lnTo>
                <a:cubicBezTo>
                  <a:pt x="972" y="1328"/>
                  <a:pt x="938" y="1293"/>
                  <a:pt x="938" y="1249"/>
                </a:cubicBezTo>
                <a:cubicBezTo>
                  <a:pt x="938" y="1206"/>
                  <a:pt x="972" y="1172"/>
                  <a:pt x="1016" y="1172"/>
                </a:cubicBezTo>
                <a:cubicBezTo>
                  <a:pt x="1059" y="1172"/>
                  <a:pt x="1094" y="1206"/>
                  <a:pt x="1094" y="1249"/>
                </a:cubicBezTo>
                <a:cubicBezTo>
                  <a:pt x="1094" y="1293"/>
                  <a:pt x="1059" y="1328"/>
                  <a:pt x="1016" y="1328"/>
                </a:cubicBezTo>
                <a:close/>
                <a:moveTo>
                  <a:pt x="1016" y="1640"/>
                </a:moveTo>
                <a:lnTo>
                  <a:pt x="1016" y="1640"/>
                </a:lnTo>
                <a:cubicBezTo>
                  <a:pt x="972" y="1640"/>
                  <a:pt x="938" y="1605"/>
                  <a:pt x="938" y="1562"/>
                </a:cubicBezTo>
                <a:cubicBezTo>
                  <a:pt x="938" y="1519"/>
                  <a:pt x="972" y="1484"/>
                  <a:pt x="1016" y="1484"/>
                </a:cubicBezTo>
                <a:cubicBezTo>
                  <a:pt x="1059" y="1484"/>
                  <a:pt x="1094" y="1519"/>
                  <a:pt x="1094" y="1562"/>
                </a:cubicBezTo>
                <a:cubicBezTo>
                  <a:pt x="1094" y="1605"/>
                  <a:pt x="1059" y="1640"/>
                  <a:pt x="1016" y="1640"/>
                </a:cubicBezTo>
                <a:close/>
                <a:moveTo>
                  <a:pt x="1016" y="1953"/>
                </a:moveTo>
                <a:lnTo>
                  <a:pt x="1016" y="1953"/>
                </a:lnTo>
                <a:cubicBezTo>
                  <a:pt x="972" y="1953"/>
                  <a:pt x="938" y="1917"/>
                  <a:pt x="938" y="1874"/>
                </a:cubicBezTo>
                <a:cubicBezTo>
                  <a:pt x="938" y="1831"/>
                  <a:pt x="972" y="1796"/>
                  <a:pt x="1016" y="1796"/>
                </a:cubicBezTo>
                <a:cubicBezTo>
                  <a:pt x="1059" y="1796"/>
                  <a:pt x="1094" y="1831"/>
                  <a:pt x="1094" y="1874"/>
                </a:cubicBezTo>
                <a:cubicBezTo>
                  <a:pt x="1094" y="1917"/>
                  <a:pt x="1059" y="1953"/>
                  <a:pt x="1016" y="1953"/>
                </a:cubicBezTo>
                <a:close/>
                <a:moveTo>
                  <a:pt x="1250" y="1484"/>
                </a:moveTo>
                <a:lnTo>
                  <a:pt x="1718" y="1484"/>
                </a:lnTo>
                <a:lnTo>
                  <a:pt x="1718" y="1640"/>
                </a:lnTo>
                <a:lnTo>
                  <a:pt x="1250" y="1640"/>
                </a:lnTo>
                <a:lnTo>
                  <a:pt x="1250" y="1484"/>
                </a:lnTo>
                <a:close/>
                <a:moveTo>
                  <a:pt x="1250" y="859"/>
                </a:moveTo>
                <a:lnTo>
                  <a:pt x="1952" y="859"/>
                </a:lnTo>
                <a:lnTo>
                  <a:pt x="1952" y="1015"/>
                </a:lnTo>
                <a:lnTo>
                  <a:pt x="1250" y="1015"/>
                </a:lnTo>
                <a:lnTo>
                  <a:pt x="1250" y="859"/>
                </a:lnTo>
                <a:close/>
                <a:moveTo>
                  <a:pt x="1250" y="390"/>
                </a:moveTo>
                <a:lnTo>
                  <a:pt x="1796" y="390"/>
                </a:lnTo>
                <a:lnTo>
                  <a:pt x="1796" y="546"/>
                </a:lnTo>
                <a:lnTo>
                  <a:pt x="1250" y="546"/>
                </a:lnTo>
                <a:lnTo>
                  <a:pt x="1250" y="390"/>
                </a:lnTo>
                <a:close/>
                <a:moveTo>
                  <a:pt x="625" y="2265"/>
                </a:moveTo>
                <a:lnTo>
                  <a:pt x="625" y="2265"/>
                </a:lnTo>
                <a:cubicBezTo>
                  <a:pt x="625" y="2308"/>
                  <a:pt x="590" y="2343"/>
                  <a:pt x="547" y="2343"/>
                </a:cubicBezTo>
                <a:cubicBezTo>
                  <a:pt x="504" y="2343"/>
                  <a:pt x="469" y="2308"/>
                  <a:pt x="469" y="2265"/>
                </a:cubicBezTo>
                <a:lnTo>
                  <a:pt x="469" y="859"/>
                </a:lnTo>
                <a:cubicBezTo>
                  <a:pt x="469" y="831"/>
                  <a:pt x="463" y="806"/>
                  <a:pt x="454" y="781"/>
                </a:cubicBezTo>
                <a:lnTo>
                  <a:pt x="625" y="781"/>
                </a:lnTo>
                <a:lnTo>
                  <a:pt x="625" y="2265"/>
                </a:lnTo>
                <a:close/>
                <a:moveTo>
                  <a:pt x="313" y="1640"/>
                </a:moveTo>
                <a:lnTo>
                  <a:pt x="157" y="1640"/>
                </a:lnTo>
                <a:lnTo>
                  <a:pt x="157" y="859"/>
                </a:lnTo>
                <a:cubicBezTo>
                  <a:pt x="157" y="816"/>
                  <a:pt x="191" y="781"/>
                  <a:pt x="234" y="781"/>
                </a:cubicBezTo>
                <a:cubicBezTo>
                  <a:pt x="277" y="781"/>
                  <a:pt x="313" y="816"/>
                  <a:pt x="313" y="859"/>
                </a:cubicBezTo>
                <a:lnTo>
                  <a:pt x="313" y="1640"/>
                </a:lnTo>
                <a:close/>
                <a:moveTo>
                  <a:pt x="625" y="0"/>
                </a:moveTo>
                <a:lnTo>
                  <a:pt x="625" y="625"/>
                </a:lnTo>
                <a:lnTo>
                  <a:pt x="234" y="625"/>
                </a:lnTo>
                <a:cubicBezTo>
                  <a:pt x="105" y="625"/>
                  <a:pt x="0" y="730"/>
                  <a:pt x="0" y="859"/>
                </a:cubicBezTo>
                <a:lnTo>
                  <a:pt x="0" y="1796"/>
                </a:lnTo>
                <a:lnTo>
                  <a:pt x="313" y="1796"/>
                </a:lnTo>
                <a:lnTo>
                  <a:pt x="313" y="2265"/>
                </a:lnTo>
                <a:cubicBezTo>
                  <a:pt x="313" y="2394"/>
                  <a:pt x="418" y="2499"/>
                  <a:pt x="547" y="2499"/>
                </a:cubicBezTo>
                <a:lnTo>
                  <a:pt x="2109" y="2499"/>
                </a:lnTo>
                <a:cubicBezTo>
                  <a:pt x="2238" y="2499"/>
                  <a:pt x="2343" y="2394"/>
                  <a:pt x="2343" y="2265"/>
                </a:cubicBezTo>
                <a:lnTo>
                  <a:pt x="2343" y="0"/>
                </a:lnTo>
                <a:lnTo>
                  <a:pt x="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91">
            <a:extLst>
              <a:ext uri="{FF2B5EF4-FFF2-40B4-BE49-F238E27FC236}">
                <a16:creationId xmlns:a16="http://schemas.microsoft.com/office/drawing/2014/main" id="{D57DF896-15C7-41B3-854A-F14D2FC28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2266" y="3433287"/>
            <a:ext cx="495063" cy="463629"/>
          </a:xfrm>
          <a:custGeom>
            <a:avLst/>
            <a:gdLst>
              <a:gd name="T0" fmla="*/ 642085 w 899753"/>
              <a:gd name="T1" fmla="*/ 505575 h 842602"/>
              <a:gd name="T2" fmla="*/ 781355 w 899753"/>
              <a:gd name="T3" fmla="*/ 645275 h 842602"/>
              <a:gd name="T4" fmla="*/ 838935 w 899753"/>
              <a:gd name="T5" fmla="*/ 505575 h 842602"/>
              <a:gd name="T6" fmla="*/ 506413 w 899753"/>
              <a:gd name="T7" fmla="*/ 449262 h 842602"/>
              <a:gd name="T8" fmla="*/ 899753 w 899753"/>
              <a:gd name="T9" fmla="*/ 449262 h 842602"/>
              <a:gd name="T10" fmla="*/ 784594 w 899753"/>
              <a:gd name="T11" fmla="*/ 728301 h 842602"/>
              <a:gd name="T12" fmla="*/ 506990 w 899753"/>
              <a:gd name="T13" fmla="*/ 61123 h 842602"/>
              <a:gd name="T14" fmla="*/ 506990 w 899753"/>
              <a:gd name="T15" fmla="*/ 336892 h 842602"/>
              <a:gd name="T16" fmla="*/ 783372 w 899753"/>
              <a:gd name="T17" fmla="*/ 336892 h 842602"/>
              <a:gd name="T18" fmla="*/ 506990 w 899753"/>
              <a:gd name="T19" fmla="*/ 61123 h 842602"/>
              <a:gd name="T20" fmla="*/ 394203 w 899753"/>
              <a:gd name="T21" fmla="*/ 55562 h 842602"/>
              <a:gd name="T22" fmla="*/ 394203 w 899753"/>
              <a:gd name="T23" fmla="*/ 449082 h 842602"/>
              <a:gd name="T24" fmla="*/ 672740 w 899753"/>
              <a:gd name="T25" fmla="*/ 727390 h 842602"/>
              <a:gd name="T26" fmla="*/ 394203 w 899753"/>
              <a:gd name="T27" fmla="*/ 842602 h 842602"/>
              <a:gd name="T28" fmla="*/ 0 w 899753"/>
              <a:gd name="T29" fmla="*/ 449082 h 842602"/>
              <a:gd name="T30" fmla="*/ 394203 w 899753"/>
              <a:gd name="T31" fmla="*/ 55562 h 842602"/>
              <a:gd name="T32" fmla="*/ 450850 w 899753"/>
              <a:gd name="T33" fmla="*/ 0 h 842602"/>
              <a:gd name="T34" fmla="*/ 844190 w 899753"/>
              <a:gd name="T35" fmla="*/ 393341 h 842602"/>
              <a:gd name="T36" fmla="*/ 450850 w 899753"/>
              <a:gd name="T37" fmla="*/ 393341 h 8426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99753" h="842602">
                <a:moveTo>
                  <a:pt x="642085" y="505575"/>
                </a:moveTo>
                <a:lnTo>
                  <a:pt x="781355" y="645275"/>
                </a:lnTo>
                <a:cubicBezTo>
                  <a:pt x="810865" y="603763"/>
                  <a:pt x="830658" y="556113"/>
                  <a:pt x="838935" y="505575"/>
                </a:cubicBezTo>
                <a:lnTo>
                  <a:pt x="642085" y="505575"/>
                </a:lnTo>
                <a:close/>
                <a:moveTo>
                  <a:pt x="506413" y="449262"/>
                </a:moveTo>
                <a:lnTo>
                  <a:pt x="899753" y="449262"/>
                </a:lnTo>
                <a:cubicBezTo>
                  <a:pt x="899753" y="558279"/>
                  <a:pt x="855849" y="656827"/>
                  <a:pt x="784594" y="728301"/>
                </a:cubicBezTo>
                <a:lnTo>
                  <a:pt x="506413" y="449262"/>
                </a:lnTo>
                <a:close/>
                <a:moveTo>
                  <a:pt x="506990" y="61123"/>
                </a:moveTo>
                <a:lnTo>
                  <a:pt x="506990" y="336892"/>
                </a:lnTo>
                <a:lnTo>
                  <a:pt x="783372" y="336892"/>
                </a:lnTo>
                <a:cubicBezTo>
                  <a:pt x="759620" y="195951"/>
                  <a:pt x="648060" y="84493"/>
                  <a:pt x="506990" y="61123"/>
                </a:cubicBezTo>
                <a:close/>
                <a:moveTo>
                  <a:pt x="394203" y="55562"/>
                </a:moveTo>
                <a:lnTo>
                  <a:pt x="394203" y="449082"/>
                </a:lnTo>
                <a:lnTo>
                  <a:pt x="672740" y="727390"/>
                </a:lnTo>
                <a:cubicBezTo>
                  <a:pt x="601394" y="798678"/>
                  <a:pt x="502663" y="842602"/>
                  <a:pt x="394203" y="842602"/>
                </a:cubicBezTo>
                <a:cubicBezTo>
                  <a:pt x="176203" y="842602"/>
                  <a:pt x="0" y="666544"/>
                  <a:pt x="0" y="449082"/>
                </a:cubicBezTo>
                <a:cubicBezTo>
                  <a:pt x="0" y="231620"/>
                  <a:pt x="176203" y="55562"/>
                  <a:pt x="394203" y="55562"/>
                </a:cubicBezTo>
                <a:close/>
                <a:moveTo>
                  <a:pt x="450850" y="0"/>
                </a:moveTo>
                <a:cubicBezTo>
                  <a:pt x="668213" y="0"/>
                  <a:pt x="844190" y="176176"/>
                  <a:pt x="844190" y="393341"/>
                </a:cubicBezTo>
                <a:lnTo>
                  <a:pt x="450850" y="393341"/>
                </a:lnTo>
                <a:lnTo>
                  <a:pt x="4508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89">
            <a:extLst>
              <a:ext uri="{FF2B5EF4-FFF2-40B4-BE49-F238E27FC236}">
                <a16:creationId xmlns:a16="http://schemas.microsoft.com/office/drawing/2014/main" id="{AA32A315-5510-44F9-8314-09544E36C2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6550" y="5439644"/>
            <a:ext cx="495935" cy="371078"/>
          </a:xfrm>
          <a:custGeom>
            <a:avLst/>
            <a:gdLst>
              <a:gd name="T0" fmla="*/ 573956 w 901340"/>
              <a:gd name="T1" fmla="*/ 561975 h 674329"/>
              <a:gd name="T2" fmla="*/ 901340 w 901340"/>
              <a:gd name="T3" fmla="*/ 561975 h 674329"/>
              <a:gd name="T4" fmla="*/ 901340 w 901340"/>
              <a:gd name="T5" fmla="*/ 674329 h 674329"/>
              <a:gd name="T6" fmla="*/ 468313 w 901340"/>
              <a:gd name="T7" fmla="*/ 674329 h 674329"/>
              <a:gd name="T8" fmla="*/ 573956 w 901340"/>
              <a:gd name="T9" fmla="*/ 561975 h 674329"/>
              <a:gd name="T10" fmla="*/ 616811 w 901340"/>
              <a:gd name="T11" fmla="*/ 420688 h 674329"/>
              <a:gd name="T12" fmla="*/ 842604 w 901340"/>
              <a:gd name="T13" fmla="*/ 420688 h 674329"/>
              <a:gd name="T14" fmla="*/ 842604 w 901340"/>
              <a:gd name="T15" fmla="*/ 533040 h 674329"/>
              <a:gd name="T16" fmla="*/ 587375 w 901340"/>
              <a:gd name="T17" fmla="*/ 533040 h 674329"/>
              <a:gd name="T18" fmla="*/ 616811 w 901340"/>
              <a:gd name="T19" fmla="*/ 420688 h 674329"/>
              <a:gd name="T20" fmla="*/ 600075 w 901340"/>
              <a:gd name="T21" fmla="*/ 280988 h 674329"/>
              <a:gd name="T22" fmla="*/ 901339 w 901340"/>
              <a:gd name="T23" fmla="*/ 280988 h 674329"/>
              <a:gd name="T24" fmla="*/ 901339 w 901340"/>
              <a:gd name="T25" fmla="*/ 393341 h 674329"/>
              <a:gd name="T26" fmla="*/ 619919 w 901340"/>
              <a:gd name="T27" fmla="*/ 393341 h 674329"/>
              <a:gd name="T28" fmla="*/ 600075 w 901340"/>
              <a:gd name="T29" fmla="*/ 280988 h 674329"/>
              <a:gd name="T30" fmla="*/ 196799 w 901340"/>
              <a:gd name="T31" fmla="*/ 280982 h 674329"/>
              <a:gd name="T32" fmla="*/ 196799 w 901340"/>
              <a:gd name="T33" fmla="*/ 337072 h 674329"/>
              <a:gd name="T34" fmla="*/ 252925 w 901340"/>
              <a:gd name="T35" fmla="*/ 337072 h 674329"/>
              <a:gd name="T36" fmla="*/ 252925 w 901340"/>
              <a:gd name="T37" fmla="*/ 449611 h 674329"/>
              <a:gd name="T38" fmla="*/ 196799 w 901340"/>
              <a:gd name="T39" fmla="*/ 449611 h 674329"/>
              <a:gd name="T40" fmla="*/ 196799 w 901340"/>
              <a:gd name="T41" fmla="*/ 505700 h 674329"/>
              <a:gd name="T42" fmla="*/ 365176 w 901340"/>
              <a:gd name="T43" fmla="*/ 505700 h 674329"/>
              <a:gd name="T44" fmla="*/ 365176 w 901340"/>
              <a:gd name="T45" fmla="*/ 449611 h 674329"/>
              <a:gd name="T46" fmla="*/ 309051 w 901340"/>
              <a:gd name="T47" fmla="*/ 449611 h 674329"/>
              <a:gd name="T48" fmla="*/ 309051 w 901340"/>
              <a:gd name="T49" fmla="*/ 280982 h 674329"/>
              <a:gd name="T50" fmla="*/ 503238 w 901340"/>
              <a:gd name="T51" fmla="*/ 139700 h 674329"/>
              <a:gd name="T52" fmla="*/ 787040 w 901340"/>
              <a:gd name="T53" fmla="*/ 139700 h 674329"/>
              <a:gd name="T54" fmla="*/ 787040 w 901340"/>
              <a:gd name="T55" fmla="*/ 252053 h 674329"/>
              <a:gd name="T56" fmla="*/ 587154 w 901340"/>
              <a:gd name="T57" fmla="*/ 252053 h 674329"/>
              <a:gd name="T58" fmla="*/ 503238 w 901340"/>
              <a:gd name="T59" fmla="*/ 139700 h 674329"/>
              <a:gd name="T60" fmla="*/ 280988 w 901340"/>
              <a:gd name="T61" fmla="*/ 112713 h 674329"/>
              <a:gd name="T62" fmla="*/ 561615 w 901340"/>
              <a:gd name="T63" fmla="*/ 393521 h 674329"/>
              <a:gd name="T64" fmla="*/ 280988 w 901340"/>
              <a:gd name="T65" fmla="*/ 674329 h 674329"/>
              <a:gd name="T66" fmla="*/ 0 w 901340"/>
              <a:gd name="T67" fmla="*/ 393521 h 674329"/>
              <a:gd name="T68" fmla="*/ 280988 w 901340"/>
              <a:gd name="T69" fmla="*/ 112713 h 674329"/>
              <a:gd name="T70" fmla="*/ 282575 w 901340"/>
              <a:gd name="T71" fmla="*/ 0 h 674329"/>
              <a:gd name="T72" fmla="*/ 844190 w 901340"/>
              <a:gd name="T73" fmla="*/ 0 h 674329"/>
              <a:gd name="T74" fmla="*/ 844190 w 901340"/>
              <a:gd name="T75" fmla="*/ 112353 h 674329"/>
              <a:gd name="T76" fmla="*/ 468221 w 901340"/>
              <a:gd name="T77" fmla="*/ 112353 h 674329"/>
              <a:gd name="T78" fmla="*/ 282575 w 901340"/>
              <a:gd name="T79" fmla="*/ 55816 h 6743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01340" h="674329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lnTo>
                  <a:pt x="196799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lnTo>
                  <a:pt x="2825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92">
            <a:extLst>
              <a:ext uri="{FF2B5EF4-FFF2-40B4-BE49-F238E27FC236}">
                <a16:creationId xmlns:a16="http://schemas.microsoft.com/office/drawing/2014/main" id="{10456C24-F006-42CB-B0DB-6BE46C5C64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19375" y="5374630"/>
            <a:ext cx="495063" cy="495063"/>
          </a:xfrm>
          <a:custGeom>
            <a:avLst/>
            <a:gdLst>
              <a:gd name="T0" fmla="*/ 0 w 899754"/>
              <a:gd name="T1" fmla="*/ 619125 h 899754"/>
              <a:gd name="T2" fmla="*/ 112108 w 899754"/>
              <a:gd name="T3" fmla="*/ 619125 h 899754"/>
              <a:gd name="T4" fmla="*/ 112108 w 899754"/>
              <a:gd name="T5" fmla="*/ 675179 h 899754"/>
              <a:gd name="T6" fmla="*/ 57850 w 899754"/>
              <a:gd name="T7" fmla="*/ 675179 h 899754"/>
              <a:gd name="T8" fmla="*/ 252602 w 899754"/>
              <a:gd name="T9" fmla="*/ 843700 h 899754"/>
              <a:gd name="T10" fmla="*/ 280629 w 899754"/>
              <a:gd name="T11" fmla="*/ 843700 h 899754"/>
              <a:gd name="T12" fmla="*/ 280629 w 899754"/>
              <a:gd name="T13" fmla="*/ 899754 h 899754"/>
              <a:gd name="T14" fmla="*/ 252602 w 899754"/>
              <a:gd name="T15" fmla="*/ 899754 h 899754"/>
              <a:gd name="T16" fmla="*/ 0 w 899754"/>
              <a:gd name="T17" fmla="*/ 647152 h 899754"/>
              <a:gd name="T18" fmla="*/ 618946 w 899754"/>
              <a:gd name="T19" fmla="*/ 338138 h 899754"/>
              <a:gd name="T20" fmla="*/ 899754 w 899754"/>
              <a:gd name="T21" fmla="*/ 618946 h 899754"/>
              <a:gd name="T22" fmla="*/ 618946 w 899754"/>
              <a:gd name="T23" fmla="*/ 899754 h 899754"/>
              <a:gd name="T24" fmla="*/ 338138 w 899754"/>
              <a:gd name="T25" fmla="*/ 618946 h 899754"/>
              <a:gd name="T26" fmla="*/ 340295 w 899754"/>
              <a:gd name="T27" fmla="*/ 585148 h 899754"/>
              <a:gd name="T28" fmla="*/ 585148 w 899754"/>
              <a:gd name="T29" fmla="*/ 340296 h 899754"/>
              <a:gd name="T30" fmla="*/ 618946 w 899754"/>
              <a:gd name="T31" fmla="*/ 338138 h 899754"/>
              <a:gd name="T32" fmla="*/ 254262 w 899754"/>
              <a:gd name="T33" fmla="*/ 112713 h 899754"/>
              <a:gd name="T34" fmla="*/ 310528 w 899754"/>
              <a:gd name="T35" fmla="*/ 112713 h 899754"/>
              <a:gd name="T36" fmla="*/ 310528 w 899754"/>
              <a:gd name="T37" fmla="*/ 140831 h 899754"/>
              <a:gd name="T38" fmla="*/ 338661 w 899754"/>
              <a:gd name="T39" fmla="*/ 140831 h 899754"/>
              <a:gd name="T40" fmla="*/ 366794 w 899754"/>
              <a:gd name="T41" fmla="*/ 140831 h 899754"/>
              <a:gd name="T42" fmla="*/ 366794 w 899754"/>
              <a:gd name="T43" fmla="*/ 197067 h 899754"/>
              <a:gd name="T44" fmla="*/ 338661 w 899754"/>
              <a:gd name="T45" fmla="*/ 197067 h 899754"/>
              <a:gd name="T46" fmla="*/ 310528 w 899754"/>
              <a:gd name="T47" fmla="*/ 197067 h 899754"/>
              <a:gd name="T48" fmla="*/ 254262 w 899754"/>
              <a:gd name="T49" fmla="*/ 197067 h 899754"/>
              <a:gd name="T50" fmla="*/ 226129 w 899754"/>
              <a:gd name="T51" fmla="*/ 225545 h 899754"/>
              <a:gd name="T52" fmla="*/ 254262 w 899754"/>
              <a:gd name="T53" fmla="*/ 253663 h 899754"/>
              <a:gd name="T54" fmla="*/ 310528 w 899754"/>
              <a:gd name="T55" fmla="*/ 253663 h 899754"/>
              <a:gd name="T56" fmla="*/ 394927 w 899754"/>
              <a:gd name="T57" fmla="*/ 338017 h 899754"/>
              <a:gd name="T58" fmla="*/ 310528 w 899754"/>
              <a:gd name="T59" fmla="*/ 422732 h 899754"/>
              <a:gd name="T60" fmla="*/ 310528 w 899754"/>
              <a:gd name="T61" fmla="*/ 450490 h 899754"/>
              <a:gd name="T62" fmla="*/ 254262 w 899754"/>
              <a:gd name="T63" fmla="*/ 450490 h 899754"/>
              <a:gd name="T64" fmla="*/ 254262 w 899754"/>
              <a:gd name="T65" fmla="*/ 422732 h 899754"/>
              <a:gd name="T66" fmla="*/ 226129 w 899754"/>
              <a:gd name="T67" fmla="*/ 422732 h 899754"/>
              <a:gd name="T68" fmla="*/ 197996 w 899754"/>
              <a:gd name="T69" fmla="*/ 422732 h 899754"/>
              <a:gd name="T70" fmla="*/ 197996 w 899754"/>
              <a:gd name="T71" fmla="*/ 366136 h 899754"/>
              <a:gd name="T72" fmla="*/ 226129 w 899754"/>
              <a:gd name="T73" fmla="*/ 366136 h 899754"/>
              <a:gd name="T74" fmla="*/ 254262 w 899754"/>
              <a:gd name="T75" fmla="*/ 366136 h 899754"/>
              <a:gd name="T76" fmla="*/ 310528 w 899754"/>
              <a:gd name="T77" fmla="*/ 366136 h 899754"/>
              <a:gd name="T78" fmla="*/ 338661 w 899754"/>
              <a:gd name="T79" fmla="*/ 338017 h 899754"/>
              <a:gd name="T80" fmla="*/ 310528 w 899754"/>
              <a:gd name="T81" fmla="*/ 309899 h 899754"/>
              <a:gd name="T82" fmla="*/ 254262 w 899754"/>
              <a:gd name="T83" fmla="*/ 309899 h 899754"/>
              <a:gd name="T84" fmla="*/ 169863 w 899754"/>
              <a:gd name="T85" fmla="*/ 225545 h 899754"/>
              <a:gd name="T86" fmla="*/ 254262 w 899754"/>
              <a:gd name="T87" fmla="*/ 140831 h 899754"/>
              <a:gd name="T88" fmla="*/ 280808 w 899754"/>
              <a:gd name="T89" fmla="*/ 56089 h 899754"/>
              <a:gd name="T90" fmla="*/ 56090 w 899754"/>
              <a:gd name="T91" fmla="*/ 280807 h 899754"/>
              <a:gd name="T92" fmla="*/ 280808 w 899754"/>
              <a:gd name="T93" fmla="*/ 505526 h 899754"/>
              <a:gd name="T94" fmla="*/ 505526 w 899754"/>
              <a:gd name="T95" fmla="*/ 280807 h 899754"/>
              <a:gd name="T96" fmla="*/ 280808 w 899754"/>
              <a:gd name="T97" fmla="*/ 56089 h 899754"/>
              <a:gd name="T98" fmla="*/ 619125 w 899754"/>
              <a:gd name="T99" fmla="*/ 0 h 899754"/>
              <a:gd name="T100" fmla="*/ 647152 w 899754"/>
              <a:gd name="T101" fmla="*/ 0 h 899754"/>
              <a:gd name="T102" fmla="*/ 899754 w 899754"/>
              <a:gd name="T103" fmla="*/ 252602 h 899754"/>
              <a:gd name="T104" fmla="*/ 899754 w 899754"/>
              <a:gd name="T105" fmla="*/ 280628 h 899754"/>
              <a:gd name="T106" fmla="*/ 787646 w 899754"/>
              <a:gd name="T107" fmla="*/ 280628 h 899754"/>
              <a:gd name="T108" fmla="*/ 787646 w 899754"/>
              <a:gd name="T109" fmla="*/ 224575 h 899754"/>
              <a:gd name="T110" fmla="*/ 841544 w 899754"/>
              <a:gd name="T111" fmla="*/ 224575 h 899754"/>
              <a:gd name="T112" fmla="*/ 647152 w 899754"/>
              <a:gd name="T113" fmla="*/ 56054 h 899754"/>
              <a:gd name="T114" fmla="*/ 619125 w 899754"/>
              <a:gd name="T115" fmla="*/ 56054 h 899754"/>
              <a:gd name="T116" fmla="*/ 280808 w 899754"/>
              <a:gd name="T117" fmla="*/ 0 h 899754"/>
              <a:gd name="T118" fmla="*/ 561616 w 899754"/>
              <a:gd name="T119" fmla="*/ 280807 h 899754"/>
              <a:gd name="T120" fmla="*/ 280808 w 899754"/>
              <a:gd name="T121" fmla="*/ 561616 h 899754"/>
              <a:gd name="T122" fmla="*/ 0 w 899754"/>
              <a:gd name="T123" fmla="*/ 280807 h 899754"/>
              <a:gd name="T124" fmla="*/ 280808 w 899754"/>
              <a:gd name="T125" fmla="*/ 0 h 8997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99754" h="899754">
                <a:moveTo>
                  <a:pt x="0" y="619125"/>
                </a:moveTo>
                <a:lnTo>
                  <a:pt x="112108" y="619125"/>
                </a:lnTo>
                <a:lnTo>
                  <a:pt x="112108" y="675179"/>
                </a:lnTo>
                <a:lnTo>
                  <a:pt x="57850" y="675179"/>
                </a:lnTo>
                <a:cubicBezTo>
                  <a:pt x="71505" y="770399"/>
                  <a:pt x="153789" y="843700"/>
                  <a:pt x="252602" y="843700"/>
                </a:cubicBezTo>
                <a:lnTo>
                  <a:pt x="280629" y="843700"/>
                </a:lnTo>
                <a:lnTo>
                  <a:pt x="280629" y="899754"/>
                </a:lnTo>
                <a:lnTo>
                  <a:pt x="252602" y="899754"/>
                </a:lnTo>
                <a:cubicBezTo>
                  <a:pt x="113186" y="899754"/>
                  <a:pt x="0" y="786568"/>
                  <a:pt x="0" y="647152"/>
                </a:cubicBezTo>
                <a:lnTo>
                  <a:pt x="0" y="619125"/>
                </a:lnTo>
                <a:close/>
                <a:moveTo>
                  <a:pt x="618946" y="338138"/>
                </a:moveTo>
                <a:cubicBezTo>
                  <a:pt x="773911" y="338138"/>
                  <a:pt x="899754" y="463621"/>
                  <a:pt x="899754" y="618946"/>
                </a:cubicBezTo>
                <a:cubicBezTo>
                  <a:pt x="899754" y="773912"/>
                  <a:pt x="773911" y="899754"/>
                  <a:pt x="618946" y="899754"/>
                </a:cubicBezTo>
                <a:cubicBezTo>
                  <a:pt x="463980" y="899754"/>
                  <a:pt x="338138" y="773912"/>
                  <a:pt x="338138" y="618946"/>
                </a:cubicBezTo>
                <a:cubicBezTo>
                  <a:pt x="338138" y="607800"/>
                  <a:pt x="338857" y="596294"/>
                  <a:pt x="340295" y="585148"/>
                </a:cubicBezTo>
                <a:cubicBezTo>
                  <a:pt x="463980" y="561418"/>
                  <a:pt x="561778" y="463980"/>
                  <a:pt x="585148" y="340296"/>
                </a:cubicBezTo>
                <a:cubicBezTo>
                  <a:pt x="596294" y="339217"/>
                  <a:pt x="607440" y="338138"/>
                  <a:pt x="618946" y="338138"/>
                </a:cubicBezTo>
                <a:close/>
                <a:moveTo>
                  <a:pt x="254262" y="112713"/>
                </a:moveTo>
                <a:lnTo>
                  <a:pt x="310528" y="112713"/>
                </a:lnTo>
                <a:lnTo>
                  <a:pt x="310528" y="140831"/>
                </a:lnTo>
                <a:lnTo>
                  <a:pt x="338661" y="140831"/>
                </a:lnTo>
                <a:lnTo>
                  <a:pt x="366794" y="140831"/>
                </a:lnTo>
                <a:lnTo>
                  <a:pt x="366794" y="197067"/>
                </a:lnTo>
                <a:lnTo>
                  <a:pt x="338661" y="197067"/>
                </a:lnTo>
                <a:lnTo>
                  <a:pt x="310528" y="197067"/>
                </a:lnTo>
                <a:lnTo>
                  <a:pt x="254262" y="197067"/>
                </a:lnTo>
                <a:cubicBezTo>
                  <a:pt x="238753" y="197067"/>
                  <a:pt x="226129" y="210044"/>
                  <a:pt x="226129" y="225545"/>
                </a:cubicBezTo>
                <a:cubicBezTo>
                  <a:pt x="226129" y="240686"/>
                  <a:pt x="238753" y="253663"/>
                  <a:pt x="254262" y="253663"/>
                </a:cubicBezTo>
                <a:lnTo>
                  <a:pt x="310528" y="253663"/>
                </a:lnTo>
                <a:cubicBezTo>
                  <a:pt x="357056" y="253663"/>
                  <a:pt x="394927" y="291514"/>
                  <a:pt x="394927" y="338017"/>
                </a:cubicBezTo>
                <a:cubicBezTo>
                  <a:pt x="394927" y="384521"/>
                  <a:pt x="357056" y="422732"/>
                  <a:pt x="310528" y="422732"/>
                </a:cubicBezTo>
                <a:lnTo>
                  <a:pt x="310528" y="450490"/>
                </a:lnTo>
                <a:lnTo>
                  <a:pt x="254262" y="450490"/>
                </a:lnTo>
                <a:lnTo>
                  <a:pt x="254262" y="422732"/>
                </a:lnTo>
                <a:lnTo>
                  <a:pt x="226129" y="422732"/>
                </a:lnTo>
                <a:lnTo>
                  <a:pt x="197996" y="422732"/>
                </a:lnTo>
                <a:lnTo>
                  <a:pt x="197996" y="366136"/>
                </a:lnTo>
                <a:lnTo>
                  <a:pt x="226129" y="366136"/>
                </a:lnTo>
                <a:lnTo>
                  <a:pt x="254262" y="366136"/>
                </a:lnTo>
                <a:lnTo>
                  <a:pt x="310528" y="366136"/>
                </a:lnTo>
                <a:cubicBezTo>
                  <a:pt x="326037" y="366136"/>
                  <a:pt x="338661" y="353519"/>
                  <a:pt x="338661" y="338017"/>
                </a:cubicBezTo>
                <a:cubicBezTo>
                  <a:pt x="338661" y="322516"/>
                  <a:pt x="326037" y="309899"/>
                  <a:pt x="310528" y="309899"/>
                </a:cubicBezTo>
                <a:lnTo>
                  <a:pt x="254262" y="309899"/>
                </a:lnTo>
                <a:cubicBezTo>
                  <a:pt x="207374" y="309899"/>
                  <a:pt x="169863" y="272048"/>
                  <a:pt x="169863" y="225545"/>
                </a:cubicBezTo>
                <a:cubicBezTo>
                  <a:pt x="169863" y="178682"/>
                  <a:pt x="207374" y="140831"/>
                  <a:pt x="254262" y="140831"/>
                </a:cubicBezTo>
                <a:lnTo>
                  <a:pt x="254262" y="112713"/>
                </a:lnTo>
                <a:close/>
                <a:moveTo>
                  <a:pt x="280808" y="56089"/>
                </a:moveTo>
                <a:cubicBezTo>
                  <a:pt x="156763" y="56089"/>
                  <a:pt x="56090" y="156763"/>
                  <a:pt x="56090" y="280807"/>
                </a:cubicBezTo>
                <a:cubicBezTo>
                  <a:pt x="56090" y="404493"/>
                  <a:pt x="156763" y="505526"/>
                  <a:pt x="280808" y="505526"/>
                </a:cubicBezTo>
                <a:cubicBezTo>
                  <a:pt x="404493" y="505526"/>
                  <a:pt x="505526" y="404493"/>
                  <a:pt x="505526" y="280807"/>
                </a:cubicBezTo>
                <a:cubicBezTo>
                  <a:pt x="505526" y="156763"/>
                  <a:pt x="404493" y="56089"/>
                  <a:pt x="280808" y="56089"/>
                </a:cubicBezTo>
                <a:close/>
                <a:moveTo>
                  <a:pt x="619125" y="0"/>
                </a:moveTo>
                <a:lnTo>
                  <a:pt x="647152" y="0"/>
                </a:lnTo>
                <a:cubicBezTo>
                  <a:pt x="786568" y="0"/>
                  <a:pt x="899754" y="113185"/>
                  <a:pt x="899754" y="252602"/>
                </a:cubicBezTo>
                <a:lnTo>
                  <a:pt x="899754" y="280628"/>
                </a:lnTo>
                <a:lnTo>
                  <a:pt x="787646" y="280628"/>
                </a:lnTo>
                <a:lnTo>
                  <a:pt x="787646" y="224575"/>
                </a:lnTo>
                <a:lnTo>
                  <a:pt x="841544" y="224575"/>
                </a:lnTo>
                <a:cubicBezTo>
                  <a:pt x="827890" y="129355"/>
                  <a:pt x="745965" y="56054"/>
                  <a:pt x="647152" y="56054"/>
                </a:cubicBezTo>
                <a:lnTo>
                  <a:pt x="619125" y="56054"/>
                </a:lnTo>
                <a:lnTo>
                  <a:pt x="619125" y="0"/>
                </a:lnTo>
                <a:close/>
                <a:moveTo>
                  <a:pt x="280808" y="0"/>
                </a:moveTo>
                <a:cubicBezTo>
                  <a:pt x="435773" y="0"/>
                  <a:pt x="561616" y="125482"/>
                  <a:pt x="561616" y="280807"/>
                </a:cubicBezTo>
                <a:cubicBezTo>
                  <a:pt x="561616" y="435774"/>
                  <a:pt x="435773" y="561616"/>
                  <a:pt x="280808" y="561616"/>
                </a:cubicBezTo>
                <a:cubicBezTo>
                  <a:pt x="125483" y="561616"/>
                  <a:pt x="0" y="435774"/>
                  <a:pt x="0" y="280807"/>
                </a:cubicBezTo>
                <a:cubicBezTo>
                  <a:pt x="0" y="125482"/>
                  <a:pt x="125483" y="0"/>
                  <a:pt x="2808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90">
            <a:extLst>
              <a:ext uri="{FF2B5EF4-FFF2-40B4-BE49-F238E27FC236}">
                <a16:creationId xmlns:a16="http://schemas.microsoft.com/office/drawing/2014/main" id="{D60E1F8F-DAC6-45C4-A992-D173527EE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20247" y="3429804"/>
            <a:ext cx="495935" cy="463629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 82">
            <a:extLst>
              <a:ext uri="{FF2B5EF4-FFF2-40B4-BE49-F238E27FC236}">
                <a16:creationId xmlns:a16="http://schemas.microsoft.com/office/drawing/2014/main" id="{63F0D873-B7BD-4C41-B3F3-7785FBB7C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720247" y="1467243"/>
            <a:ext cx="495063" cy="463630"/>
          </a:xfrm>
          <a:custGeom>
            <a:avLst/>
            <a:gdLst>
              <a:gd name="T0" fmla="*/ 28575 w 899753"/>
              <a:gd name="T1" fmla="*/ 444500 h 842603"/>
              <a:gd name="T2" fmla="*/ 65686 w 899753"/>
              <a:gd name="T3" fmla="*/ 449899 h 842603"/>
              <a:gd name="T4" fmla="*/ 366179 w 899753"/>
              <a:gd name="T5" fmla="*/ 475816 h 842603"/>
              <a:gd name="T6" fmla="*/ 366179 w 899753"/>
              <a:gd name="T7" fmla="*/ 533047 h 842603"/>
              <a:gd name="T8" fmla="*/ 535161 w 899753"/>
              <a:gd name="T9" fmla="*/ 533047 h 842603"/>
              <a:gd name="T10" fmla="*/ 535161 w 899753"/>
              <a:gd name="T11" fmla="*/ 475816 h 842603"/>
              <a:gd name="T12" fmla="*/ 835293 w 899753"/>
              <a:gd name="T13" fmla="*/ 449899 h 842603"/>
              <a:gd name="T14" fmla="*/ 872765 w 899753"/>
              <a:gd name="T15" fmla="*/ 444500 h 842603"/>
              <a:gd name="T16" fmla="*/ 872765 w 899753"/>
              <a:gd name="T17" fmla="*/ 769894 h 842603"/>
              <a:gd name="T18" fmla="*/ 799984 w 899753"/>
              <a:gd name="T19" fmla="*/ 842603 h 842603"/>
              <a:gd name="T20" fmla="*/ 101356 w 899753"/>
              <a:gd name="T21" fmla="*/ 842603 h 842603"/>
              <a:gd name="T22" fmla="*/ 28575 w 899753"/>
              <a:gd name="T23" fmla="*/ 769894 h 842603"/>
              <a:gd name="T24" fmla="*/ 348884 w 899753"/>
              <a:gd name="T25" fmla="*/ 56606 h 842603"/>
              <a:gd name="T26" fmla="*/ 337362 w 899753"/>
              <a:gd name="T27" fmla="*/ 68144 h 842603"/>
              <a:gd name="T28" fmla="*/ 337362 w 899753"/>
              <a:gd name="T29" fmla="*/ 112852 h 842603"/>
              <a:gd name="T30" fmla="*/ 562391 w 899753"/>
              <a:gd name="T31" fmla="*/ 112852 h 842603"/>
              <a:gd name="T32" fmla="*/ 562391 w 899753"/>
              <a:gd name="T33" fmla="*/ 68144 h 842603"/>
              <a:gd name="T34" fmla="*/ 550869 w 899753"/>
              <a:gd name="T35" fmla="*/ 56606 h 842603"/>
              <a:gd name="T36" fmla="*/ 325841 w 899753"/>
              <a:gd name="T37" fmla="*/ 0 h 842603"/>
              <a:gd name="T38" fmla="*/ 573912 w 899753"/>
              <a:gd name="T39" fmla="*/ 0 h 842603"/>
              <a:gd name="T40" fmla="*/ 618558 w 899753"/>
              <a:gd name="T41" fmla="*/ 44708 h 842603"/>
              <a:gd name="T42" fmla="*/ 618558 w 899753"/>
              <a:gd name="T43" fmla="*/ 112852 h 842603"/>
              <a:gd name="T44" fmla="*/ 855108 w 899753"/>
              <a:gd name="T45" fmla="*/ 112852 h 842603"/>
              <a:gd name="T46" fmla="*/ 899753 w 899753"/>
              <a:gd name="T47" fmla="*/ 157561 h 842603"/>
              <a:gd name="T48" fmla="*/ 899753 w 899753"/>
              <a:gd name="T49" fmla="*/ 390837 h 842603"/>
              <a:gd name="T50" fmla="*/ 816943 w 899753"/>
              <a:gd name="T51" fmla="*/ 402014 h 842603"/>
              <a:gd name="T52" fmla="*/ 534307 w 899753"/>
              <a:gd name="T53" fmla="*/ 425089 h 842603"/>
              <a:gd name="T54" fmla="*/ 534307 w 899753"/>
              <a:gd name="T55" fmla="*/ 366320 h 842603"/>
              <a:gd name="T56" fmla="*/ 365446 w 899753"/>
              <a:gd name="T57" fmla="*/ 366320 h 842603"/>
              <a:gd name="T58" fmla="*/ 365446 w 899753"/>
              <a:gd name="T59" fmla="*/ 425089 h 842603"/>
              <a:gd name="T60" fmla="*/ 83171 w 899753"/>
              <a:gd name="T61" fmla="*/ 402014 h 842603"/>
              <a:gd name="T62" fmla="*/ 0 w 899753"/>
              <a:gd name="T63" fmla="*/ 390837 h 842603"/>
              <a:gd name="T64" fmla="*/ 0 w 899753"/>
              <a:gd name="T65" fmla="*/ 157561 h 842603"/>
              <a:gd name="T66" fmla="*/ 44646 w 899753"/>
              <a:gd name="T67" fmla="*/ 112852 h 842603"/>
              <a:gd name="T68" fmla="*/ 281195 w 899753"/>
              <a:gd name="T69" fmla="*/ 112852 h 842603"/>
              <a:gd name="T70" fmla="*/ 281195 w 899753"/>
              <a:gd name="T71" fmla="*/ 44708 h 84260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9753" h="842603">
                <a:moveTo>
                  <a:pt x="28575" y="444500"/>
                </a:moveTo>
                <a:lnTo>
                  <a:pt x="65686" y="449899"/>
                </a:lnTo>
                <a:cubicBezTo>
                  <a:pt x="165490" y="463937"/>
                  <a:pt x="265654" y="472576"/>
                  <a:pt x="366179" y="475816"/>
                </a:cubicBezTo>
                <a:lnTo>
                  <a:pt x="366179" y="533047"/>
                </a:lnTo>
                <a:lnTo>
                  <a:pt x="535161" y="533047"/>
                </a:lnTo>
                <a:lnTo>
                  <a:pt x="535161" y="475816"/>
                </a:lnTo>
                <a:cubicBezTo>
                  <a:pt x="635325" y="472576"/>
                  <a:pt x="735850" y="463937"/>
                  <a:pt x="835293" y="449899"/>
                </a:cubicBezTo>
                <a:lnTo>
                  <a:pt x="872765" y="444500"/>
                </a:lnTo>
                <a:lnTo>
                  <a:pt x="872765" y="769894"/>
                </a:lnTo>
                <a:lnTo>
                  <a:pt x="799984" y="842603"/>
                </a:lnTo>
                <a:lnTo>
                  <a:pt x="101356" y="842603"/>
                </a:lnTo>
                <a:lnTo>
                  <a:pt x="28575" y="769894"/>
                </a:lnTo>
                <a:lnTo>
                  <a:pt x="28575" y="444500"/>
                </a:lnTo>
                <a:close/>
                <a:moveTo>
                  <a:pt x="348884" y="56606"/>
                </a:moveTo>
                <a:lnTo>
                  <a:pt x="337362" y="68144"/>
                </a:lnTo>
                <a:lnTo>
                  <a:pt x="337362" y="112852"/>
                </a:lnTo>
                <a:lnTo>
                  <a:pt x="562391" y="112852"/>
                </a:lnTo>
                <a:lnTo>
                  <a:pt x="562391" y="68144"/>
                </a:lnTo>
                <a:lnTo>
                  <a:pt x="550869" y="56606"/>
                </a:lnTo>
                <a:lnTo>
                  <a:pt x="348884" y="56606"/>
                </a:lnTo>
                <a:close/>
                <a:moveTo>
                  <a:pt x="325841" y="0"/>
                </a:moveTo>
                <a:lnTo>
                  <a:pt x="573912" y="0"/>
                </a:lnTo>
                <a:lnTo>
                  <a:pt x="618558" y="44708"/>
                </a:lnTo>
                <a:lnTo>
                  <a:pt x="618558" y="112852"/>
                </a:lnTo>
                <a:lnTo>
                  <a:pt x="855108" y="112852"/>
                </a:lnTo>
                <a:lnTo>
                  <a:pt x="899753" y="157561"/>
                </a:lnTo>
                <a:lnTo>
                  <a:pt x="899753" y="390837"/>
                </a:lnTo>
                <a:lnTo>
                  <a:pt x="816943" y="402014"/>
                </a:lnTo>
                <a:cubicBezTo>
                  <a:pt x="722971" y="414633"/>
                  <a:pt x="628639" y="422205"/>
                  <a:pt x="534307" y="425089"/>
                </a:cubicBezTo>
                <a:lnTo>
                  <a:pt x="534307" y="366320"/>
                </a:lnTo>
                <a:lnTo>
                  <a:pt x="365446" y="366320"/>
                </a:lnTo>
                <a:lnTo>
                  <a:pt x="365446" y="425089"/>
                </a:lnTo>
                <a:cubicBezTo>
                  <a:pt x="271114" y="422205"/>
                  <a:pt x="176782" y="414633"/>
                  <a:pt x="83171" y="402014"/>
                </a:cubicBezTo>
                <a:lnTo>
                  <a:pt x="0" y="390837"/>
                </a:lnTo>
                <a:lnTo>
                  <a:pt x="0" y="157561"/>
                </a:lnTo>
                <a:lnTo>
                  <a:pt x="44646" y="112852"/>
                </a:lnTo>
                <a:lnTo>
                  <a:pt x="281195" y="112852"/>
                </a:lnTo>
                <a:lnTo>
                  <a:pt x="281195" y="44708"/>
                </a:lnTo>
                <a:lnTo>
                  <a:pt x="3258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759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626">
            <a:extLst>
              <a:ext uri="{FF2B5EF4-FFF2-40B4-BE49-F238E27FC236}">
                <a16:creationId xmlns:a16="http://schemas.microsoft.com/office/drawing/2014/main" id="{B5C2AE74-E7A0-F840-9351-5A849AB1B918}"/>
              </a:ext>
            </a:extLst>
          </p:cNvPr>
          <p:cNvSpPr/>
          <p:nvPr/>
        </p:nvSpPr>
        <p:spPr>
          <a:xfrm rot="10800000" flipH="1">
            <a:off x="10827460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Shape 47627">
            <a:extLst>
              <a:ext uri="{FF2B5EF4-FFF2-40B4-BE49-F238E27FC236}">
                <a16:creationId xmlns:a16="http://schemas.microsoft.com/office/drawing/2014/main" id="{A255F2CA-76B1-434E-A0A5-FC3235841E12}"/>
              </a:ext>
            </a:extLst>
          </p:cNvPr>
          <p:cNvSpPr/>
          <p:nvPr/>
        </p:nvSpPr>
        <p:spPr>
          <a:xfrm rot="10800000">
            <a:off x="5592805" y="2970198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47644">
            <a:extLst>
              <a:ext uri="{FF2B5EF4-FFF2-40B4-BE49-F238E27FC236}">
                <a16:creationId xmlns:a16="http://schemas.microsoft.com/office/drawing/2014/main" id="{10BE30CF-DF7C-6D47-AC18-3BB49174F48D}"/>
              </a:ext>
            </a:extLst>
          </p:cNvPr>
          <p:cNvSpPr/>
          <p:nvPr/>
        </p:nvSpPr>
        <p:spPr>
          <a:xfrm rot="10800000" flipH="1">
            <a:off x="10827460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Shape 47645">
            <a:extLst>
              <a:ext uri="{FF2B5EF4-FFF2-40B4-BE49-F238E27FC236}">
                <a16:creationId xmlns:a16="http://schemas.microsoft.com/office/drawing/2014/main" id="{A1DD19AF-4437-F84E-BD6E-B912B2411350}"/>
              </a:ext>
            </a:extLst>
          </p:cNvPr>
          <p:cNvSpPr/>
          <p:nvPr/>
        </p:nvSpPr>
        <p:spPr>
          <a:xfrm rot="10800000">
            <a:off x="5592805" y="1009651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Shape 47617">
            <a:extLst>
              <a:ext uri="{FF2B5EF4-FFF2-40B4-BE49-F238E27FC236}">
                <a16:creationId xmlns:a16="http://schemas.microsoft.com/office/drawing/2014/main" id="{52951C90-2F1E-534A-B72A-5E202AE06651}"/>
              </a:ext>
            </a:extLst>
          </p:cNvPr>
          <p:cNvSpPr/>
          <p:nvPr/>
        </p:nvSpPr>
        <p:spPr>
          <a:xfrm rot="10800000" flipH="1">
            <a:off x="10827460" y="6313582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algn="r"/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Shape 47618">
            <a:extLst>
              <a:ext uri="{FF2B5EF4-FFF2-40B4-BE49-F238E27FC236}">
                <a16:creationId xmlns:a16="http://schemas.microsoft.com/office/drawing/2014/main" id="{684BB475-57BB-0843-B7CA-C4B4DB0868E4}"/>
              </a:ext>
            </a:extLst>
          </p:cNvPr>
          <p:cNvSpPr/>
          <p:nvPr/>
        </p:nvSpPr>
        <p:spPr>
          <a:xfrm rot="10800000">
            <a:off x="5592805" y="4930741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Shape 47635">
            <a:extLst>
              <a:ext uri="{FF2B5EF4-FFF2-40B4-BE49-F238E27FC236}">
                <a16:creationId xmlns:a16="http://schemas.microsoft.com/office/drawing/2014/main" id="{6EF70BEF-5D54-F043-8120-3FC14CD638FC}"/>
              </a:ext>
            </a:extLst>
          </p:cNvPr>
          <p:cNvSpPr/>
          <p:nvPr/>
        </p:nvSpPr>
        <p:spPr>
          <a:xfrm rot="10800000">
            <a:off x="589556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47636">
            <a:extLst>
              <a:ext uri="{FF2B5EF4-FFF2-40B4-BE49-F238E27FC236}">
                <a16:creationId xmlns:a16="http://schemas.microsoft.com/office/drawing/2014/main" id="{4CB975F5-4D10-D141-A509-240DA56DD5CC}"/>
              </a:ext>
            </a:extLst>
          </p:cNvPr>
          <p:cNvSpPr/>
          <p:nvPr/>
        </p:nvSpPr>
        <p:spPr>
          <a:xfrm>
            <a:off x="589556" y="2970199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Shape 47653">
            <a:extLst>
              <a:ext uri="{FF2B5EF4-FFF2-40B4-BE49-F238E27FC236}">
                <a16:creationId xmlns:a16="http://schemas.microsoft.com/office/drawing/2014/main" id="{63E81952-23E5-2C4F-BD60-1F62CB868D53}"/>
              </a:ext>
            </a:extLst>
          </p:cNvPr>
          <p:cNvSpPr/>
          <p:nvPr/>
        </p:nvSpPr>
        <p:spPr>
          <a:xfrm rot="10800000">
            <a:off x="589556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47654">
            <a:extLst>
              <a:ext uri="{FF2B5EF4-FFF2-40B4-BE49-F238E27FC236}">
                <a16:creationId xmlns:a16="http://schemas.microsoft.com/office/drawing/2014/main" id="{9D100863-AEED-0949-8C4A-80F23469D587}"/>
              </a:ext>
            </a:extLst>
          </p:cNvPr>
          <p:cNvSpPr/>
          <p:nvPr/>
        </p:nvSpPr>
        <p:spPr>
          <a:xfrm>
            <a:off x="589556" y="100965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7662">
            <a:extLst>
              <a:ext uri="{FF2B5EF4-FFF2-40B4-BE49-F238E27FC236}">
                <a16:creationId xmlns:a16="http://schemas.microsoft.com/office/drawing/2014/main" id="{3492D11A-2482-D047-ABEB-1B8F96E86234}"/>
              </a:ext>
            </a:extLst>
          </p:cNvPr>
          <p:cNvSpPr/>
          <p:nvPr/>
        </p:nvSpPr>
        <p:spPr>
          <a:xfrm rot="10800000">
            <a:off x="589556" y="6313580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27B99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47663">
            <a:extLst>
              <a:ext uri="{FF2B5EF4-FFF2-40B4-BE49-F238E27FC236}">
                <a16:creationId xmlns:a16="http://schemas.microsoft.com/office/drawing/2014/main" id="{CA53F45F-6145-094C-AD82-16EA4A02969C}"/>
              </a:ext>
            </a:extLst>
          </p:cNvPr>
          <p:cNvSpPr/>
          <p:nvPr/>
        </p:nvSpPr>
        <p:spPr>
          <a:xfrm>
            <a:off x="589556" y="493074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CC2D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9135E2-B656-974C-A77D-0225C398E2D7}"/>
              </a:ext>
            </a:extLst>
          </p:cNvPr>
          <p:cNvSpPr txBox="1"/>
          <p:nvPr/>
        </p:nvSpPr>
        <p:spPr>
          <a:xfrm>
            <a:off x="6622194" y="1226527"/>
            <a:ext cx="4005476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Russia–Ukraine conflict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CAC8DC7-FE54-394E-93BB-D4444DF97796}"/>
              </a:ext>
            </a:extLst>
          </p:cNvPr>
          <p:cNvSpPr txBox="1"/>
          <p:nvPr/>
        </p:nvSpPr>
        <p:spPr>
          <a:xfrm>
            <a:off x="7096803" y="1604498"/>
            <a:ext cx="3531099" cy="5845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ts val="1750"/>
              </a:lnSpc>
            </a:pPr>
            <a:r>
              <a:rPr lang="en-US" sz="12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Sanctions checks, FX/commodity sensitivity, deal DD add-ons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C519031-24DF-974C-B6FE-D1CD1960B098}"/>
              </a:ext>
            </a:extLst>
          </p:cNvPr>
          <p:cNvSpPr txBox="1"/>
          <p:nvPr/>
        </p:nvSpPr>
        <p:spPr>
          <a:xfrm>
            <a:off x="6622193" y="3216045"/>
            <a:ext cx="4008343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GIFT City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829170F-FEFE-D047-97AF-14B2703FB0DC}"/>
              </a:ext>
            </a:extLst>
          </p:cNvPr>
          <p:cNvSpPr txBox="1"/>
          <p:nvPr/>
        </p:nvSpPr>
        <p:spPr>
          <a:xfrm>
            <a:off x="6624596" y="3560162"/>
            <a:ext cx="40059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Fund/FO structures, FEMA/IFSC compliance, audit</a:t>
            </a:r>
          </a:p>
          <a:p>
            <a:pPr algn="r" fontAlgn="ctr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3A640F6-2316-0340-B580-59CA72CC6A1A}"/>
              </a:ext>
            </a:extLst>
          </p:cNvPr>
          <p:cNvSpPr txBox="1"/>
          <p:nvPr/>
        </p:nvSpPr>
        <p:spPr>
          <a:xfrm>
            <a:off x="6594484" y="5174124"/>
            <a:ext cx="4033418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 Bord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 taxation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00313E7-121F-C244-B3AE-8869F460808B}"/>
              </a:ext>
            </a:extLst>
          </p:cNvPr>
          <p:cNvSpPr txBox="1"/>
          <p:nvPr/>
        </p:nvSpPr>
        <p:spPr>
          <a:xfrm>
            <a:off x="6597118" y="5518240"/>
            <a:ext cx="4033418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Cross-border structuring, payroll/VAT, Virtual CFO 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5A9EE4B-B8D7-4749-BA83-DB94A43F265A}"/>
              </a:ext>
            </a:extLst>
          </p:cNvPr>
          <p:cNvSpPr txBox="1"/>
          <p:nvPr/>
        </p:nvSpPr>
        <p:spPr>
          <a:xfrm>
            <a:off x="1563604" y="1045656"/>
            <a:ext cx="4028969" cy="6432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Tariff wars &amp; supply-chain realignment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CB1D6BA-0483-D441-99C7-5E76FE313E23}"/>
              </a:ext>
            </a:extLst>
          </p:cNvPr>
          <p:cNvSpPr txBox="1"/>
          <p:nvPr/>
        </p:nvSpPr>
        <p:spPr>
          <a:xfrm>
            <a:off x="1560805" y="1604498"/>
            <a:ext cx="4032001" cy="5819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50"/>
              </a:lnSpc>
            </a:pPr>
            <a:r>
              <a:rPr lang="en-US" sz="1200" dirty="0">
                <a:latin typeface="Arial" panose="020B0604020202020204" pitchFamily="34" charset="0"/>
                <a:ea typeface="Lato Light" panose="020F0502020204030203" pitchFamily="34" charset="0"/>
                <a:cs typeface="Arial" panose="020B0604020202020204" pitchFamily="34" charset="0"/>
              </a:rPr>
              <a:t>Trade-impact modelling, TP redesign, landed-cost analytics, customs advisory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5799A95-ED25-B34F-80C5-E34877278D13}"/>
              </a:ext>
            </a:extLst>
          </p:cNvPr>
          <p:cNvSpPr txBox="1"/>
          <p:nvPr/>
        </p:nvSpPr>
        <p:spPr>
          <a:xfrm>
            <a:off x="1563837" y="3187823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UAE corporate tax (9%)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26BAD6D-B1C6-8749-8C79-E3DA610E2855}"/>
              </a:ext>
            </a:extLst>
          </p:cNvPr>
          <p:cNvSpPr txBox="1"/>
          <p:nvPr/>
        </p:nvSpPr>
        <p:spPr>
          <a:xfrm>
            <a:off x="1560805" y="3565794"/>
            <a:ext cx="4034174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IN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CT registration, group relief, TP documentation, </a:t>
            </a:r>
            <a:r>
              <a:rPr lang="en-IN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CbCR</a:t>
            </a:r>
            <a:endParaRPr lang="en-IN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641FF23-D896-6F4C-8E7C-CC2A5E73E4A9}"/>
              </a:ext>
            </a:extLst>
          </p:cNvPr>
          <p:cNvSpPr txBox="1"/>
          <p:nvPr/>
        </p:nvSpPr>
        <p:spPr>
          <a:xfrm>
            <a:off x="1563837" y="5148367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 fontAlgn="ctr"/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Digital tax &amp; OECD Pillar Two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18B9EEB-36ED-9C47-ABAA-B6391DD20E67}"/>
              </a:ext>
            </a:extLst>
          </p:cNvPr>
          <p:cNvSpPr txBox="1"/>
          <p:nvPr/>
        </p:nvSpPr>
        <p:spPr>
          <a:xfrm>
            <a:off x="1560805" y="5526338"/>
            <a:ext cx="4034174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Pillar-Two modelling, entity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rationalisation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disclosure packs</a:t>
            </a:r>
          </a:p>
        </p:txBody>
      </p:sp>
      <p:sp>
        <p:nvSpPr>
          <p:cNvPr id="91" name="Freeform 41">
            <a:extLst>
              <a:ext uri="{FF2B5EF4-FFF2-40B4-BE49-F238E27FC236}">
                <a16:creationId xmlns:a16="http://schemas.microsoft.com/office/drawing/2014/main" id="{FC611B36-F247-AD43-B72F-C084553ED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66" y="1453541"/>
            <a:ext cx="464503" cy="495063"/>
          </a:xfrm>
          <a:custGeom>
            <a:avLst/>
            <a:gdLst>
              <a:gd name="T0" fmla="*/ 450379 w 2344"/>
              <a:gd name="T1" fmla="*/ 478140 h 2500"/>
              <a:gd name="T2" fmla="*/ 731775 w 2344"/>
              <a:gd name="T3" fmla="*/ 421973 h 2500"/>
              <a:gd name="T4" fmla="*/ 731775 w 2344"/>
              <a:gd name="T5" fmla="*/ 703168 h 2500"/>
              <a:gd name="T6" fmla="*/ 450379 w 2344"/>
              <a:gd name="T7" fmla="*/ 646641 h 2500"/>
              <a:gd name="T8" fmla="*/ 731775 w 2344"/>
              <a:gd name="T9" fmla="*/ 703168 h 2500"/>
              <a:gd name="T10" fmla="*/ 366068 w 2344"/>
              <a:gd name="T11" fmla="*/ 365446 h 2500"/>
              <a:gd name="T12" fmla="*/ 337964 w 2344"/>
              <a:gd name="T13" fmla="*/ 337362 h 2500"/>
              <a:gd name="T14" fmla="*/ 366068 w 2344"/>
              <a:gd name="T15" fmla="*/ 309279 h 2500"/>
              <a:gd name="T16" fmla="*/ 394171 w 2344"/>
              <a:gd name="T17" fmla="*/ 337362 h 2500"/>
              <a:gd name="T18" fmla="*/ 366068 w 2344"/>
              <a:gd name="T19" fmla="*/ 478140 h 2500"/>
              <a:gd name="T20" fmla="*/ 337964 w 2344"/>
              <a:gd name="T21" fmla="*/ 449696 h 2500"/>
              <a:gd name="T22" fmla="*/ 366068 w 2344"/>
              <a:gd name="T23" fmla="*/ 421973 h 2500"/>
              <a:gd name="T24" fmla="*/ 394171 w 2344"/>
              <a:gd name="T25" fmla="*/ 449696 h 2500"/>
              <a:gd name="T26" fmla="*/ 366068 w 2344"/>
              <a:gd name="T27" fmla="*/ 478140 h 2500"/>
              <a:gd name="T28" fmla="*/ 366068 w 2344"/>
              <a:gd name="T29" fmla="*/ 590474 h 2500"/>
              <a:gd name="T30" fmla="*/ 337964 w 2344"/>
              <a:gd name="T31" fmla="*/ 562391 h 2500"/>
              <a:gd name="T32" fmla="*/ 366068 w 2344"/>
              <a:gd name="T33" fmla="*/ 534307 h 2500"/>
              <a:gd name="T34" fmla="*/ 394171 w 2344"/>
              <a:gd name="T35" fmla="*/ 562391 h 2500"/>
              <a:gd name="T36" fmla="*/ 366068 w 2344"/>
              <a:gd name="T37" fmla="*/ 703168 h 2500"/>
              <a:gd name="T38" fmla="*/ 337964 w 2344"/>
              <a:gd name="T39" fmla="*/ 674725 h 2500"/>
              <a:gd name="T40" fmla="*/ 366068 w 2344"/>
              <a:gd name="T41" fmla="*/ 646641 h 2500"/>
              <a:gd name="T42" fmla="*/ 394171 w 2344"/>
              <a:gd name="T43" fmla="*/ 674725 h 2500"/>
              <a:gd name="T44" fmla="*/ 366068 w 2344"/>
              <a:gd name="T45" fmla="*/ 703168 h 2500"/>
              <a:gd name="T46" fmla="*/ 619000 w 2344"/>
              <a:gd name="T47" fmla="*/ 534307 h 2500"/>
              <a:gd name="T48" fmla="*/ 450379 w 2344"/>
              <a:gd name="T49" fmla="*/ 590474 h 2500"/>
              <a:gd name="T50" fmla="*/ 450379 w 2344"/>
              <a:gd name="T51" fmla="*/ 309279 h 2500"/>
              <a:gd name="T52" fmla="*/ 703311 w 2344"/>
              <a:gd name="T53" fmla="*/ 365446 h 2500"/>
              <a:gd name="T54" fmla="*/ 450379 w 2344"/>
              <a:gd name="T55" fmla="*/ 309279 h 2500"/>
              <a:gd name="T56" fmla="*/ 647104 w 2344"/>
              <a:gd name="T57" fmla="*/ 140418 h 2500"/>
              <a:gd name="T58" fmla="*/ 450379 w 2344"/>
              <a:gd name="T59" fmla="*/ 196585 h 2500"/>
              <a:gd name="T60" fmla="*/ 225189 w 2344"/>
              <a:gd name="T61" fmla="*/ 815502 h 2500"/>
              <a:gd name="T62" fmla="*/ 197086 w 2344"/>
              <a:gd name="T63" fmla="*/ 843586 h 2500"/>
              <a:gd name="T64" fmla="*/ 168982 w 2344"/>
              <a:gd name="T65" fmla="*/ 815502 h 2500"/>
              <a:gd name="T66" fmla="*/ 168982 w 2344"/>
              <a:gd name="T67" fmla="*/ 309279 h 2500"/>
              <a:gd name="T68" fmla="*/ 225189 w 2344"/>
              <a:gd name="T69" fmla="*/ 281195 h 2500"/>
              <a:gd name="T70" fmla="*/ 112775 w 2344"/>
              <a:gd name="T71" fmla="*/ 590474 h 2500"/>
              <a:gd name="T72" fmla="*/ 56568 w 2344"/>
              <a:gd name="T73" fmla="*/ 309279 h 2500"/>
              <a:gd name="T74" fmla="*/ 84311 w 2344"/>
              <a:gd name="T75" fmla="*/ 281195 h 2500"/>
              <a:gd name="T76" fmla="*/ 112775 w 2344"/>
              <a:gd name="T77" fmla="*/ 309279 h 2500"/>
              <a:gd name="T78" fmla="*/ 225189 w 2344"/>
              <a:gd name="T79" fmla="*/ 0 h 2500"/>
              <a:gd name="T80" fmla="*/ 84311 w 2344"/>
              <a:gd name="T81" fmla="*/ 225028 h 2500"/>
              <a:gd name="T82" fmla="*/ 0 w 2344"/>
              <a:gd name="T83" fmla="*/ 309279 h 2500"/>
              <a:gd name="T84" fmla="*/ 112775 w 2344"/>
              <a:gd name="T85" fmla="*/ 646641 h 2500"/>
              <a:gd name="T86" fmla="*/ 112775 w 2344"/>
              <a:gd name="T87" fmla="*/ 815502 h 2500"/>
              <a:gd name="T88" fmla="*/ 759879 w 2344"/>
              <a:gd name="T89" fmla="*/ 899753 h 2500"/>
              <a:gd name="T90" fmla="*/ 844190 w 2344"/>
              <a:gd name="T91" fmla="*/ 815502 h 2500"/>
              <a:gd name="T92" fmla="*/ 225189 w 2344"/>
              <a:gd name="T93" fmla="*/ 0 h 25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44" h="2500">
                <a:moveTo>
                  <a:pt x="2031" y="1328"/>
                </a:moveTo>
                <a:lnTo>
                  <a:pt x="1250" y="1328"/>
                </a:lnTo>
                <a:lnTo>
                  <a:pt x="1250" y="1172"/>
                </a:lnTo>
                <a:lnTo>
                  <a:pt x="2031" y="1172"/>
                </a:lnTo>
                <a:lnTo>
                  <a:pt x="2031" y="1328"/>
                </a:lnTo>
                <a:close/>
                <a:moveTo>
                  <a:pt x="2031" y="1953"/>
                </a:moveTo>
                <a:lnTo>
                  <a:pt x="1250" y="1953"/>
                </a:lnTo>
                <a:lnTo>
                  <a:pt x="1250" y="1796"/>
                </a:lnTo>
                <a:lnTo>
                  <a:pt x="2031" y="1796"/>
                </a:lnTo>
                <a:lnTo>
                  <a:pt x="2031" y="1953"/>
                </a:lnTo>
                <a:close/>
                <a:moveTo>
                  <a:pt x="1016" y="1015"/>
                </a:moveTo>
                <a:lnTo>
                  <a:pt x="1016" y="1015"/>
                </a:lnTo>
                <a:cubicBezTo>
                  <a:pt x="972" y="1015"/>
                  <a:pt x="938" y="980"/>
                  <a:pt x="938" y="937"/>
                </a:cubicBezTo>
                <a:cubicBezTo>
                  <a:pt x="938" y="893"/>
                  <a:pt x="972" y="859"/>
                  <a:pt x="1016" y="859"/>
                </a:cubicBezTo>
                <a:cubicBezTo>
                  <a:pt x="1059" y="859"/>
                  <a:pt x="1094" y="893"/>
                  <a:pt x="1094" y="937"/>
                </a:cubicBezTo>
                <a:cubicBezTo>
                  <a:pt x="1094" y="980"/>
                  <a:pt x="1059" y="1015"/>
                  <a:pt x="1016" y="1015"/>
                </a:cubicBezTo>
                <a:close/>
                <a:moveTo>
                  <a:pt x="1016" y="1328"/>
                </a:moveTo>
                <a:lnTo>
                  <a:pt x="1016" y="1328"/>
                </a:lnTo>
                <a:cubicBezTo>
                  <a:pt x="972" y="1328"/>
                  <a:pt x="938" y="1293"/>
                  <a:pt x="938" y="1249"/>
                </a:cubicBezTo>
                <a:cubicBezTo>
                  <a:pt x="938" y="1206"/>
                  <a:pt x="972" y="1172"/>
                  <a:pt x="1016" y="1172"/>
                </a:cubicBezTo>
                <a:cubicBezTo>
                  <a:pt x="1059" y="1172"/>
                  <a:pt x="1094" y="1206"/>
                  <a:pt x="1094" y="1249"/>
                </a:cubicBezTo>
                <a:cubicBezTo>
                  <a:pt x="1094" y="1293"/>
                  <a:pt x="1059" y="1328"/>
                  <a:pt x="1016" y="1328"/>
                </a:cubicBezTo>
                <a:close/>
                <a:moveTo>
                  <a:pt x="1016" y="1640"/>
                </a:moveTo>
                <a:lnTo>
                  <a:pt x="1016" y="1640"/>
                </a:lnTo>
                <a:cubicBezTo>
                  <a:pt x="972" y="1640"/>
                  <a:pt x="938" y="1605"/>
                  <a:pt x="938" y="1562"/>
                </a:cubicBezTo>
                <a:cubicBezTo>
                  <a:pt x="938" y="1519"/>
                  <a:pt x="972" y="1484"/>
                  <a:pt x="1016" y="1484"/>
                </a:cubicBezTo>
                <a:cubicBezTo>
                  <a:pt x="1059" y="1484"/>
                  <a:pt x="1094" y="1519"/>
                  <a:pt x="1094" y="1562"/>
                </a:cubicBezTo>
                <a:cubicBezTo>
                  <a:pt x="1094" y="1605"/>
                  <a:pt x="1059" y="1640"/>
                  <a:pt x="1016" y="1640"/>
                </a:cubicBezTo>
                <a:close/>
                <a:moveTo>
                  <a:pt x="1016" y="1953"/>
                </a:moveTo>
                <a:lnTo>
                  <a:pt x="1016" y="1953"/>
                </a:lnTo>
                <a:cubicBezTo>
                  <a:pt x="972" y="1953"/>
                  <a:pt x="938" y="1917"/>
                  <a:pt x="938" y="1874"/>
                </a:cubicBezTo>
                <a:cubicBezTo>
                  <a:pt x="938" y="1831"/>
                  <a:pt x="972" y="1796"/>
                  <a:pt x="1016" y="1796"/>
                </a:cubicBezTo>
                <a:cubicBezTo>
                  <a:pt x="1059" y="1796"/>
                  <a:pt x="1094" y="1831"/>
                  <a:pt x="1094" y="1874"/>
                </a:cubicBezTo>
                <a:cubicBezTo>
                  <a:pt x="1094" y="1917"/>
                  <a:pt x="1059" y="1953"/>
                  <a:pt x="1016" y="1953"/>
                </a:cubicBezTo>
                <a:close/>
                <a:moveTo>
                  <a:pt x="1250" y="1484"/>
                </a:moveTo>
                <a:lnTo>
                  <a:pt x="1718" y="1484"/>
                </a:lnTo>
                <a:lnTo>
                  <a:pt x="1718" y="1640"/>
                </a:lnTo>
                <a:lnTo>
                  <a:pt x="1250" y="1640"/>
                </a:lnTo>
                <a:lnTo>
                  <a:pt x="1250" y="1484"/>
                </a:lnTo>
                <a:close/>
                <a:moveTo>
                  <a:pt x="1250" y="859"/>
                </a:moveTo>
                <a:lnTo>
                  <a:pt x="1952" y="859"/>
                </a:lnTo>
                <a:lnTo>
                  <a:pt x="1952" y="1015"/>
                </a:lnTo>
                <a:lnTo>
                  <a:pt x="1250" y="1015"/>
                </a:lnTo>
                <a:lnTo>
                  <a:pt x="1250" y="859"/>
                </a:lnTo>
                <a:close/>
                <a:moveTo>
                  <a:pt x="1250" y="390"/>
                </a:moveTo>
                <a:lnTo>
                  <a:pt x="1796" y="390"/>
                </a:lnTo>
                <a:lnTo>
                  <a:pt x="1796" y="546"/>
                </a:lnTo>
                <a:lnTo>
                  <a:pt x="1250" y="546"/>
                </a:lnTo>
                <a:lnTo>
                  <a:pt x="1250" y="390"/>
                </a:lnTo>
                <a:close/>
                <a:moveTo>
                  <a:pt x="625" y="2265"/>
                </a:moveTo>
                <a:lnTo>
                  <a:pt x="625" y="2265"/>
                </a:lnTo>
                <a:cubicBezTo>
                  <a:pt x="625" y="2308"/>
                  <a:pt x="590" y="2343"/>
                  <a:pt x="547" y="2343"/>
                </a:cubicBezTo>
                <a:cubicBezTo>
                  <a:pt x="504" y="2343"/>
                  <a:pt x="469" y="2308"/>
                  <a:pt x="469" y="2265"/>
                </a:cubicBezTo>
                <a:lnTo>
                  <a:pt x="469" y="859"/>
                </a:lnTo>
                <a:cubicBezTo>
                  <a:pt x="469" y="831"/>
                  <a:pt x="463" y="806"/>
                  <a:pt x="454" y="781"/>
                </a:cubicBezTo>
                <a:lnTo>
                  <a:pt x="625" y="781"/>
                </a:lnTo>
                <a:lnTo>
                  <a:pt x="625" y="2265"/>
                </a:lnTo>
                <a:close/>
                <a:moveTo>
                  <a:pt x="313" y="1640"/>
                </a:moveTo>
                <a:lnTo>
                  <a:pt x="157" y="1640"/>
                </a:lnTo>
                <a:lnTo>
                  <a:pt x="157" y="859"/>
                </a:lnTo>
                <a:cubicBezTo>
                  <a:pt x="157" y="816"/>
                  <a:pt x="191" y="781"/>
                  <a:pt x="234" y="781"/>
                </a:cubicBezTo>
                <a:cubicBezTo>
                  <a:pt x="277" y="781"/>
                  <a:pt x="313" y="816"/>
                  <a:pt x="313" y="859"/>
                </a:cubicBezTo>
                <a:lnTo>
                  <a:pt x="313" y="1640"/>
                </a:lnTo>
                <a:close/>
                <a:moveTo>
                  <a:pt x="625" y="0"/>
                </a:moveTo>
                <a:lnTo>
                  <a:pt x="625" y="625"/>
                </a:lnTo>
                <a:lnTo>
                  <a:pt x="234" y="625"/>
                </a:lnTo>
                <a:cubicBezTo>
                  <a:pt x="105" y="625"/>
                  <a:pt x="0" y="730"/>
                  <a:pt x="0" y="859"/>
                </a:cubicBezTo>
                <a:lnTo>
                  <a:pt x="0" y="1796"/>
                </a:lnTo>
                <a:lnTo>
                  <a:pt x="313" y="1796"/>
                </a:lnTo>
                <a:lnTo>
                  <a:pt x="313" y="2265"/>
                </a:lnTo>
                <a:cubicBezTo>
                  <a:pt x="313" y="2394"/>
                  <a:pt x="418" y="2499"/>
                  <a:pt x="547" y="2499"/>
                </a:cubicBezTo>
                <a:lnTo>
                  <a:pt x="2109" y="2499"/>
                </a:lnTo>
                <a:cubicBezTo>
                  <a:pt x="2238" y="2499"/>
                  <a:pt x="2343" y="2394"/>
                  <a:pt x="2343" y="2265"/>
                </a:cubicBezTo>
                <a:lnTo>
                  <a:pt x="2343" y="0"/>
                </a:lnTo>
                <a:lnTo>
                  <a:pt x="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25A4FD87-AB48-494A-BD70-C0CCFCB82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866" y="3433287"/>
            <a:ext cx="495063" cy="463629"/>
          </a:xfrm>
          <a:custGeom>
            <a:avLst/>
            <a:gdLst>
              <a:gd name="T0" fmla="*/ 642085 w 899753"/>
              <a:gd name="T1" fmla="*/ 505575 h 842602"/>
              <a:gd name="T2" fmla="*/ 781355 w 899753"/>
              <a:gd name="T3" fmla="*/ 645275 h 842602"/>
              <a:gd name="T4" fmla="*/ 838935 w 899753"/>
              <a:gd name="T5" fmla="*/ 505575 h 842602"/>
              <a:gd name="T6" fmla="*/ 506413 w 899753"/>
              <a:gd name="T7" fmla="*/ 449262 h 842602"/>
              <a:gd name="T8" fmla="*/ 899753 w 899753"/>
              <a:gd name="T9" fmla="*/ 449262 h 842602"/>
              <a:gd name="T10" fmla="*/ 784594 w 899753"/>
              <a:gd name="T11" fmla="*/ 728301 h 842602"/>
              <a:gd name="T12" fmla="*/ 506990 w 899753"/>
              <a:gd name="T13" fmla="*/ 61123 h 842602"/>
              <a:gd name="T14" fmla="*/ 506990 w 899753"/>
              <a:gd name="T15" fmla="*/ 336892 h 842602"/>
              <a:gd name="T16" fmla="*/ 783372 w 899753"/>
              <a:gd name="T17" fmla="*/ 336892 h 842602"/>
              <a:gd name="T18" fmla="*/ 506990 w 899753"/>
              <a:gd name="T19" fmla="*/ 61123 h 842602"/>
              <a:gd name="T20" fmla="*/ 394203 w 899753"/>
              <a:gd name="T21" fmla="*/ 55562 h 842602"/>
              <a:gd name="T22" fmla="*/ 394203 w 899753"/>
              <a:gd name="T23" fmla="*/ 449082 h 842602"/>
              <a:gd name="T24" fmla="*/ 672740 w 899753"/>
              <a:gd name="T25" fmla="*/ 727390 h 842602"/>
              <a:gd name="T26" fmla="*/ 394203 w 899753"/>
              <a:gd name="T27" fmla="*/ 842602 h 842602"/>
              <a:gd name="T28" fmla="*/ 0 w 899753"/>
              <a:gd name="T29" fmla="*/ 449082 h 842602"/>
              <a:gd name="T30" fmla="*/ 394203 w 899753"/>
              <a:gd name="T31" fmla="*/ 55562 h 842602"/>
              <a:gd name="T32" fmla="*/ 450850 w 899753"/>
              <a:gd name="T33" fmla="*/ 0 h 842602"/>
              <a:gd name="T34" fmla="*/ 844190 w 899753"/>
              <a:gd name="T35" fmla="*/ 393341 h 842602"/>
              <a:gd name="T36" fmla="*/ 450850 w 899753"/>
              <a:gd name="T37" fmla="*/ 393341 h 8426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99753" h="842602">
                <a:moveTo>
                  <a:pt x="642085" y="505575"/>
                </a:moveTo>
                <a:lnTo>
                  <a:pt x="781355" y="645275"/>
                </a:lnTo>
                <a:cubicBezTo>
                  <a:pt x="810865" y="603763"/>
                  <a:pt x="830658" y="556113"/>
                  <a:pt x="838935" y="505575"/>
                </a:cubicBezTo>
                <a:lnTo>
                  <a:pt x="642085" y="505575"/>
                </a:lnTo>
                <a:close/>
                <a:moveTo>
                  <a:pt x="506413" y="449262"/>
                </a:moveTo>
                <a:lnTo>
                  <a:pt x="899753" y="449262"/>
                </a:lnTo>
                <a:cubicBezTo>
                  <a:pt x="899753" y="558279"/>
                  <a:pt x="855849" y="656827"/>
                  <a:pt x="784594" y="728301"/>
                </a:cubicBezTo>
                <a:lnTo>
                  <a:pt x="506413" y="449262"/>
                </a:lnTo>
                <a:close/>
                <a:moveTo>
                  <a:pt x="506990" y="61123"/>
                </a:moveTo>
                <a:lnTo>
                  <a:pt x="506990" y="336892"/>
                </a:lnTo>
                <a:lnTo>
                  <a:pt x="783372" y="336892"/>
                </a:lnTo>
                <a:cubicBezTo>
                  <a:pt x="759620" y="195951"/>
                  <a:pt x="648060" y="84493"/>
                  <a:pt x="506990" y="61123"/>
                </a:cubicBezTo>
                <a:close/>
                <a:moveTo>
                  <a:pt x="394203" y="55562"/>
                </a:moveTo>
                <a:lnTo>
                  <a:pt x="394203" y="449082"/>
                </a:lnTo>
                <a:lnTo>
                  <a:pt x="672740" y="727390"/>
                </a:lnTo>
                <a:cubicBezTo>
                  <a:pt x="601394" y="798678"/>
                  <a:pt x="502663" y="842602"/>
                  <a:pt x="394203" y="842602"/>
                </a:cubicBezTo>
                <a:cubicBezTo>
                  <a:pt x="176203" y="842602"/>
                  <a:pt x="0" y="666544"/>
                  <a:pt x="0" y="449082"/>
                </a:cubicBezTo>
                <a:cubicBezTo>
                  <a:pt x="0" y="231620"/>
                  <a:pt x="176203" y="55562"/>
                  <a:pt x="394203" y="55562"/>
                </a:cubicBezTo>
                <a:close/>
                <a:moveTo>
                  <a:pt x="450850" y="0"/>
                </a:moveTo>
                <a:cubicBezTo>
                  <a:pt x="668213" y="0"/>
                  <a:pt x="844190" y="176176"/>
                  <a:pt x="844190" y="393341"/>
                </a:cubicBezTo>
                <a:lnTo>
                  <a:pt x="450850" y="393341"/>
                </a:lnTo>
                <a:lnTo>
                  <a:pt x="4508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Freeform 89">
            <a:extLst>
              <a:ext uri="{FF2B5EF4-FFF2-40B4-BE49-F238E27FC236}">
                <a16:creationId xmlns:a16="http://schemas.microsoft.com/office/drawing/2014/main" id="{A766C009-6401-0547-9967-24C590E158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150" y="5439644"/>
            <a:ext cx="495935" cy="371078"/>
          </a:xfrm>
          <a:custGeom>
            <a:avLst/>
            <a:gdLst>
              <a:gd name="T0" fmla="*/ 573956 w 901340"/>
              <a:gd name="T1" fmla="*/ 561975 h 674329"/>
              <a:gd name="T2" fmla="*/ 901340 w 901340"/>
              <a:gd name="T3" fmla="*/ 561975 h 674329"/>
              <a:gd name="T4" fmla="*/ 901340 w 901340"/>
              <a:gd name="T5" fmla="*/ 674329 h 674329"/>
              <a:gd name="T6" fmla="*/ 468313 w 901340"/>
              <a:gd name="T7" fmla="*/ 674329 h 674329"/>
              <a:gd name="T8" fmla="*/ 573956 w 901340"/>
              <a:gd name="T9" fmla="*/ 561975 h 674329"/>
              <a:gd name="T10" fmla="*/ 616811 w 901340"/>
              <a:gd name="T11" fmla="*/ 420688 h 674329"/>
              <a:gd name="T12" fmla="*/ 842604 w 901340"/>
              <a:gd name="T13" fmla="*/ 420688 h 674329"/>
              <a:gd name="T14" fmla="*/ 842604 w 901340"/>
              <a:gd name="T15" fmla="*/ 533040 h 674329"/>
              <a:gd name="T16" fmla="*/ 587375 w 901340"/>
              <a:gd name="T17" fmla="*/ 533040 h 674329"/>
              <a:gd name="T18" fmla="*/ 616811 w 901340"/>
              <a:gd name="T19" fmla="*/ 420688 h 674329"/>
              <a:gd name="T20" fmla="*/ 600075 w 901340"/>
              <a:gd name="T21" fmla="*/ 280988 h 674329"/>
              <a:gd name="T22" fmla="*/ 901339 w 901340"/>
              <a:gd name="T23" fmla="*/ 280988 h 674329"/>
              <a:gd name="T24" fmla="*/ 901339 w 901340"/>
              <a:gd name="T25" fmla="*/ 393341 h 674329"/>
              <a:gd name="T26" fmla="*/ 619919 w 901340"/>
              <a:gd name="T27" fmla="*/ 393341 h 674329"/>
              <a:gd name="T28" fmla="*/ 600075 w 901340"/>
              <a:gd name="T29" fmla="*/ 280988 h 674329"/>
              <a:gd name="T30" fmla="*/ 196799 w 901340"/>
              <a:gd name="T31" fmla="*/ 280982 h 674329"/>
              <a:gd name="T32" fmla="*/ 196799 w 901340"/>
              <a:gd name="T33" fmla="*/ 337072 h 674329"/>
              <a:gd name="T34" fmla="*/ 252925 w 901340"/>
              <a:gd name="T35" fmla="*/ 337072 h 674329"/>
              <a:gd name="T36" fmla="*/ 252925 w 901340"/>
              <a:gd name="T37" fmla="*/ 449611 h 674329"/>
              <a:gd name="T38" fmla="*/ 196799 w 901340"/>
              <a:gd name="T39" fmla="*/ 449611 h 674329"/>
              <a:gd name="T40" fmla="*/ 196799 w 901340"/>
              <a:gd name="T41" fmla="*/ 505700 h 674329"/>
              <a:gd name="T42" fmla="*/ 365176 w 901340"/>
              <a:gd name="T43" fmla="*/ 505700 h 674329"/>
              <a:gd name="T44" fmla="*/ 365176 w 901340"/>
              <a:gd name="T45" fmla="*/ 449611 h 674329"/>
              <a:gd name="T46" fmla="*/ 309051 w 901340"/>
              <a:gd name="T47" fmla="*/ 449611 h 674329"/>
              <a:gd name="T48" fmla="*/ 309051 w 901340"/>
              <a:gd name="T49" fmla="*/ 280982 h 674329"/>
              <a:gd name="T50" fmla="*/ 503238 w 901340"/>
              <a:gd name="T51" fmla="*/ 139700 h 674329"/>
              <a:gd name="T52" fmla="*/ 787040 w 901340"/>
              <a:gd name="T53" fmla="*/ 139700 h 674329"/>
              <a:gd name="T54" fmla="*/ 787040 w 901340"/>
              <a:gd name="T55" fmla="*/ 252053 h 674329"/>
              <a:gd name="T56" fmla="*/ 587154 w 901340"/>
              <a:gd name="T57" fmla="*/ 252053 h 674329"/>
              <a:gd name="T58" fmla="*/ 503238 w 901340"/>
              <a:gd name="T59" fmla="*/ 139700 h 674329"/>
              <a:gd name="T60" fmla="*/ 280988 w 901340"/>
              <a:gd name="T61" fmla="*/ 112713 h 674329"/>
              <a:gd name="T62" fmla="*/ 561615 w 901340"/>
              <a:gd name="T63" fmla="*/ 393521 h 674329"/>
              <a:gd name="T64" fmla="*/ 280988 w 901340"/>
              <a:gd name="T65" fmla="*/ 674329 h 674329"/>
              <a:gd name="T66" fmla="*/ 0 w 901340"/>
              <a:gd name="T67" fmla="*/ 393521 h 674329"/>
              <a:gd name="T68" fmla="*/ 280988 w 901340"/>
              <a:gd name="T69" fmla="*/ 112713 h 674329"/>
              <a:gd name="T70" fmla="*/ 282575 w 901340"/>
              <a:gd name="T71" fmla="*/ 0 h 674329"/>
              <a:gd name="T72" fmla="*/ 844190 w 901340"/>
              <a:gd name="T73" fmla="*/ 0 h 674329"/>
              <a:gd name="T74" fmla="*/ 844190 w 901340"/>
              <a:gd name="T75" fmla="*/ 112353 h 674329"/>
              <a:gd name="T76" fmla="*/ 468221 w 901340"/>
              <a:gd name="T77" fmla="*/ 112353 h 674329"/>
              <a:gd name="T78" fmla="*/ 282575 w 901340"/>
              <a:gd name="T79" fmla="*/ 55816 h 6743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01340" h="674329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lnTo>
                  <a:pt x="196799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lnTo>
                  <a:pt x="2825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 92">
            <a:extLst>
              <a:ext uri="{FF2B5EF4-FFF2-40B4-BE49-F238E27FC236}">
                <a16:creationId xmlns:a16="http://schemas.microsoft.com/office/drawing/2014/main" id="{E65C760A-88DF-DA48-B2A9-5E1039D4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9025" y="5374630"/>
            <a:ext cx="495063" cy="495063"/>
          </a:xfrm>
          <a:custGeom>
            <a:avLst/>
            <a:gdLst>
              <a:gd name="T0" fmla="*/ 0 w 899754"/>
              <a:gd name="T1" fmla="*/ 619125 h 899754"/>
              <a:gd name="T2" fmla="*/ 112108 w 899754"/>
              <a:gd name="T3" fmla="*/ 619125 h 899754"/>
              <a:gd name="T4" fmla="*/ 112108 w 899754"/>
              <a:gd name="T5" fmla="*/ 675179 h 899754"/>
              <a:gd name="T6" fmla="*/ 57850 w 899754"/>
              <a:gd name="T7" fmla="*/ 675179 h 899754"/>
              <a:gd name="T8" fmla="*/ 252602 w 899754"/>
              <a:gd name="T9" fmla="*/ 843700 h 899754"/>
              <a:gd name="T10" fmla="*/ 280629 w 899754"/>
              <a:gd name="T11" fmla="*/ 843700 h 899754"/>
              <a:gd name="T12" fmla="*/ 280629 w 899754"/>
              <a:gd name="T13" fmla="*/ 899754 h 899754"/>
              <a:gd name="T14" fmla="*/ 252602 w 899754"/>
              <a:gd name="T15" fmla="*/ 899754 h 899754"/>
              <a:gd name="T16" fmla="*/ 0 w 899754"/>
              <a:gd name="T17" fmla="*/ 647152 h 899754"/>
              <a:gd name="T18" fmla="*/ 618946 w 899754"/>
              <a:gd name="T19" fmla="*/ 338138 h 899754"/>
              <a:gd name="T20" fmla="*/ 899754 w 899754"/>
              <a:gd name="T21" fmla="*/ 618946 h 899754"/>
              <a:gd name="T22" fmla="*/ 618946 w 899754"/>
              <a:gd name="T23" fmla="*/ 899754 h 899754"/>
              <a:gd name="T24" fmla="*/ 338138 w 899754"/>
              <a:gd name="T25" fmla="*/ 618946 h 899754"/>
              <a:gd name="T26" fmla="*/ 340295 w 899754"/>
              <a:gd name="T27" fmla="*/ 585148 h 899754"/>
              <a:gd name="T28" fmla="*/ 585148 w 899754"/>
              <a:gd name="T29" fmla="*/ 340296 h 899754"/>
              <a:gd name="T30" fmla="*/ 618946 w 899754"/>
              <a:gd name="T31" fmla="*/ 338138 h 899754"/>
              <a:gd name="T32" fmla="*/ 254262 w 899754"/>
              <a:gd name="T33" fmla="*/ 112713 h 899754"/>
              <a:gd name="T34" fmla="*/ 310528 w 899754"/>
              <a:gd name="T35" fmla="*/ 112713 h 899754"/>
              <a:gd name="T36" fmla="*/ 310528 w 899754"/>
              <a:gd name="T37" fmla="*/ 140831 h 899754"/>
              <a:gd name="T38" fmla="*/ 338661 w 899754"/>
              <a:gd name="T39" fmla="*/ 140831 h 899754"/>
              <a:gd name="T40" fmla="*/ 366794 w 899754"/>
              <a:gd name="T41" fmla="*/ 140831 h 899754"/>
              <a:gd name="T42" fmla="*/ 366794 w 899754"/>
              <a:gd name="T43" fmla="*/ 197067 h 899754"/>
              <a:gd name="T44" fmla="*/ 338661 w 899754"/>
              <a:gd name="T45" fmla="*/ 197067 h 899754"/>
              <a:gd name="T46" fmla="*/ 310528 w 899754"/>
              <a:gd name="T47" fmla="*/ 197067 h 899754"/>
              <a:gd name="T48" fmla="*/ 254262 w 899754"/>
              <a:gd name="T49" fmla="*/ 197067 h 899754"/>
              <a:gd name="T50" fmla="*/ 226129 w 899754"/>
              <a:gd name="T51" fmla="*/ 225545 h 899754"/>
              <a:gd name="T52" fmla="*/ 254262 w 899754"/>
              <a:gd name="T53" fmla="*/ 253663 h 899754"/>
              <a:gd name="T54" fmla="*/ 310528 w 899754"/>
              <a:gd name="T55" fmla="*/ 253663 h 899754"/>
              <a:gd name="T56" fmla="*/ 394927 w 899754"/>
              <a:gd name="T57" fmla="*/ 338017 h 899754"/>
              <a:gd name="T58" fmla="*/ 310528 w 899754"/>
              <a:gd name="T59" fmla="*/ 422732 h 899754"/>
              <a:gd name="T60" fmla="*/ 310528 w 899754"/>
              <a:gd name="T61" fmla="*/ 450490 h 899754"/>
              <a:gd name="T62" fmla="*/ 254262 w 899754"/>
              <a:gd name="T63" fmla="*/ 450490 h 899754"/>
              <a:gd name="T64" fmla="*/ 254262 w 899754"/>
              <a:gd name="T65" fmla="*/ 422732 h 899754"/>
              <a:gd name="T66" fmla="*/ 226129 w 899754"/>
              <a:gd name="T67" fmla="*/ 422732 h 899754"/>
              <a:gd name="T68" fmla="*/ 197996 w 899754"/>
              <a:gd name="T69" fmla="*/ 422732 h 899754"/>
              <a:gd name="T70" fmla="*/ 197996 w 899754"/>
              <a:gd name="T71" fmla="*/ 366136 h 899754"/>
              <a:gd name="T72" fmla="*/ 226129 w 899754"/>
              <a:gd name="T73" fmla="*/ 366136 h 899754"/>
              <a:gd name="T74" fmla="*/ 254262 w 899754"/>
              <a:gd name="T75" fmla="*/ 366136 h 899754"/>
              <a:gd name="T76" fmla="*/ 310528 w 899754"/>
              <a:gd name="T77" fmla="*/ 366136 h 899754"/>
              <a:gd name="T78" fmla="*/ 338661 w 899754"/>
              <a:gd name="T79" fmla="*/ 338017 h 899754"/>
              <a:gd name="T80" fmla="*/ 310528 w 899754"/>
              <a:gd name="T81" fmla="*/ 309899 h 899754"/>
              <a:gd name="T82" fmla="*/ 254262 w 899754"/>
              <a:gd name="T83" fmla="*/ 309899 h 899754"/>
              <a:gd name="T84" fmla="*/ 169863 w 899754"/>
              <a:gd name="T85" fmla="*/ 225545 h 899754"/>
              <a:gd name="T86" fmla="*/ 254262 w 899754"/>
              <a:gd name="T87" fmla="*/ 140831 h 899754"/>
              <a:gd name="T88" fmla="*/ 280808 w 899754"/>
              <a:gd name="T89" fmla="*/ 56089 h 899754"/>
              <a:gd name="T90" fmla="*/ 56090 w 899754"/>
              <a:gd name="T91" fmla="*/ 280807 h 899754"/>
              <a:gd name="T92" fmla="*/ 280808 w 899754"/>
              <a:gd name="T93" fmla="*/ 505526 h 899754"/>
              <a:gd name="T94" fmla="*/ 505526 w 899754"/>
              <a:gd name="T95" fmla="*/ 280807 h 899754"/>
              <a:gd name="T96" fmla="*/ 280808 w 899754"/>
              <a:gd name="T97" fmla="*/ 56089 h 899754"/>
              <a:gd name="T98" fmla="*/ 619125 w 899754"/>
              <a:gd name="T99" fmla="*/ 0 h 899754"/>
              <a:gd name="T100" fmla="*/ 647152 w 899754"/>
              <a:gd name="T101" fmla="*/ 0 h 899754"/>
              <a:gd name="T102" fmla="*/ 899754 w 899754"/>
              <a:gd name="T103" fmla="*/ 252602 h 899754"/>
              <a:gd name="T104" fmla="*/ 899754 w 899754"/>
              <a:gd name="T105" fmla="*/ 280628 h 899754"/>
              <a:gd name="T106" fmla="*/ 787646 w 899754"/>
              <a:gd name="T107" fmla="*/ 280628 h 899754"/>
              <a:gd name="T108" fmla="*/ 787646 w 899754"/>
              <a:gd name="T109" fmla="*/ 224575 h 899754"/>
              <a:gd name="T110" fmla="*/ 841544 w 899754"/>
              <a:gd name="T111" fmla="*/ 224575 h 899754"/>
              <a:gd name="T112" fmla="*/ 647152 w 899754"/>
              <a:gd name="T113" fmla="*/ 56054 h 899754"/>
              <a:gd name="T114" fmla="*/ 619125 w 899754"/>
              <a:gd name="T115" fmla="*/ 56054 h 899754"/>
              <a:gd name="T116" fmla="*/ 280808 w 899754"/>
              <a:gd name="T117" fmla="*/ 0 h 899754"/>
              <a:gd name="T118" fmla="*/ 561616 w 899754"/>
              <a:gd name="T119" fmla="*/ 280807 h 899754"/>
              <a:gd name="T120" fmla="*/ 280808 w 899754"/>
              <a:gd name="T121" fmla="*/ 561616 h 899754"/>
              <a:gd name="T122" fmla="*/ 0 w 899754"/>
              <a:gd name="T123" fmla="*/ 280807 h 899754"/>
              <a:gd name="T124" fmla="*/ 280808 w 899754"/>
              <a:gd name="T125" fmla="*/ 0 h 89975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899754" h="899754">
                <a:moveTo>
                  <a:pt x="0" y="619125"/>
                </a:moveTo>
                <a:lnTo>
                  <a:pt x="112108" y="619125"/>
                </a:lnTo>
                <a:lnTo>
                  <a:pt x="112108" y="675179"/>
                </a:lnTo>
                <a:lnTo>
                  <a:pt x="57850" y="675179"/>
                </a:lnTo>
                <a:cubicBezTo>
                  <a:pt x="71505" y="770399"/>
                  <a:pt x="153789" y="843700"/>
                  <a:pt x="252602" y="843700"/>
                </a:cubicBezTo>
                <a:lnTo>
                  <a:pt x="280629" y="843700"/>
                </a:lnTo>
                <a:lnTo>
                  <a:pt x="280629" y="899754"/>
                </a:lnTo>
                <a:lnTo>
                  <a:pt x="252602" y="899754"/>
                </a:lnTo>
                <a:cubicBezTo>
                  <a:pt x="113186" y="899754"/>
                  <a:pt x="0" y="786568"/>
                  <a:pt x="0" y="647152"/>
                </a:cubicBezTo>
                <a:lnTo>
                  <a:pt x="0" y="619125"/>
                </a:lnTo>
                <a:close/>
                <a:moveTo>
                  <a:pt x="618946" y="338138"/>
                </a:moveTo>
                <a:cubicBezTo>
                  <a:pt x="773911" y="338138"/>
                  <a:pt x="899754" y="463621"/>
                  <a:pt x="899754" y="618946"/>
                </a:cubicBezTo>
                <a:cubicBezTo>
                  <a:pt x="899754" y="773912"/>
                  <a:pt x="773911" y="899754"/>
                  <a:pt x="618946" y="899754"/>
                </a:cubicBezTo>
                <a:cubicBezTo>
                  <a:pt x="463980" y="899754"/>
                  <a:pt x="338138" y="773912"/>
                  <a:pt x="338138" y="618946"/>
                </a:cubicBezTo>
                <a:cubicBezTo>
                  <a:pt x="338138" y="607800"/>
                  <a:pt x="338857" y="596294"/>
                  <a:pt x="340295" y="585148"/>
                </a:cubicBezTo>
                <a:cubicBezTo>
                  <a:pt x="463980" y="561418"/>
                  <a:pt x="561778" y="463980"/>
                  <a:pt x="585148" y="340296"/>
                </a:cubicBezTo>
                <a:cubicBezTo>
                  <a:pt x="596294" y="339217"/>
                  <a:pt x="607440" y="338138"/>
                  <a:pt x="618946" y="338138"/>
                </a:cubicBezTo>
                <a:close/>
                <a:moveTo>
                  <a:pt x="254262" y="112713"/>
                </a:moveTo>
                <a:lnTo>
                  <a:pt x="310528" y="112713"/>
                </a:lnTo>
                <a:lnTo>
                  <a:pt x="310528" y="140831"/>
                </a:lnTo>
                <a:lnTo>
                  <a:pt x="338661" y="140831"/>
                </a:lnTo>
                <a:lnTo>
                  <a:pt x="366794" y="140831"/>
                </a:lnTo>
                <a:lnTo>
                  <a:pt x="366794" y="197067"/>
                </a:lnTo>
                <a:lnTo>
                  <a:pt x="338661" y="197067"/>
                </a:lnTo>
                <a:lnTo>
                  <a:pt x="310528" y="197067"/>
                </a:lnTo>
                <a:lnTo>
                  <a:pt x="254262" y="197067"/>
                </a:lnTo>
                <a:cubicBezTo>
                  <a:pt x="238753" y="197067"/>
                  <a:pt x="226129" y="210044"/>
                  <a:pt x="226129" y="225545"/>
                </a:cubicBezTo>
                <a:cubicBezTo>
                  <a:pt x="226129" y="240686"/>
                  <a:pt x="238753" y="253663"/>
                  <a:pt x="254262" y="253663"/>
                </a:cubicBezTo>
                <a:lnTo>
                  <a:pt x="310528" y="253663"/>
                </a:lnTo>
                <a:cubicBezTo>
                  <a:pt x="357056" y="253663"/>
                  <a:pt x="394927" y="291514"/>
                  <a:pt x="394927" y="338017"/>
                </a:cubicBezTo>
                <a:cubicBezTo>
                  <a:pt x="394927" y="384521"/>
                  <a:pt x="357056" y="422732"/>
                  <a:pt x="310528" y="422732"/>
                </a:cubicBezTo>
                <a:lnTo>
                  <a:pt x="310528" y="450490"/>
                </a:lnTo>
                <a:lnTo>
                  <a:pt x="254262" y="450490"/>
                </a:lnTo>
                <a:lnTo>
                  <a:pt x="254262" y="422732"/>
                </a:lnTo>
                <a:lnTo>
                  <a:pt x="226129" y="422732"/>
                </a:lnTo>
                <a:lnTo>
                  <a:pt x="197996" y="422732"/>
                </a:lnTo>
                <a:lnTo>
                  <a:pt x="197996" y="366136"/>
                </a:lnTo>
                <a:lnTo>
                  <a:pt x="226129" y="366136"/>
                </a:lnTo>
                <a:lnTo>
                  <a:pt x="254262" y="366136"/>
                </a:lnTo>
                <a:lnTo>
                  <a:pt x="310528" y="366136"/>
                </a:lnTo>
                <a:cubicBezTo>
                  <a:pt x="326037" y="366136"/>
                  <a:pt x="338661" y="353519"/>
                  <a:pt x="338661" y="338017"/>
                </a:cubicBezTo>
                <a:cubicBezTo>
                  <a:pt x="338661" y="322516"/>
                  <a:pt x="326037" y="309899"/>
                  <a:pt x="310528" y="309899"/>
                </a:cubicBezTo>
                <a:lnTo>
                  <a:pt x="254262" y="309899"/>
                </a:lnTo>
                <a:cubicBezTo>
                  <a:pt x="207374" y="309899"/>
                  <a:pt x="169863" y="272048"/>
                  <a:pt x="169863" y="225545"/>
                </a:cubicBezTo>
                <a:cubicBezTo>
                  <a:pt x="169863" y="178682"/>
                  <a:pt x="207374" y="140831"/>
                  <a:pt x="254262" y="140831"/>
                </a:cubicBezTo>
                <a:lnTo>
                  <a:pt x="254262" y="112713"/>
                </a:lnTo>
                <a:close/>
                <a:moveTo>
                  <a:pt x="280808" y="56089"/>
                </a:moveTo>
                <a:cubicBezTo>
                  <a:pt x="156763" y="56089"/>
                  <a:pt x="56090" y="156763"/>
                  <a:pt x="56090" y="280807"/>
                </a:cubicBezTo>
                <a:cubicBezTo>
                  <a:pt x="56090" y="404493"/>
                  <a:pt x="156763" y="505526"/>
                  <a:pt x="280808" y="505526"/>
                </a:cubicBezTo>
                <a:cubicBezTo>
                  <a:pt x="404493" y="505526"/>
                  <a:pt x="505526" y="404493"/>
                  <a:pt x="505526" y="280807"/>
                </a:cubicBezTo>
                <a:cubicBezTo>
                  <a:pt x="505526" y="156763"/>
                  <a:pt x="404493" y="56089"/>
                  <a:pt x="280808" y="56089"/>
                </a:cubicBezTo>
                <a:close/>
                <a:moveTo>
                  <a:pt x="619125" y="0"/>
                </a:moveTo>
                <a:lnTo>
                  <a:pt x="647152" y="0"/>
                </a:lnTo>
                <a:cubicBezTo>
                  <a:pt x="786568" y="0"/>
                  <a:pt x="899754" y="113185"/>
                  <a:pt x="899754" y="252602"/>
                </a:cubicBezTo>
                <a:lnTo>
                  <a:pt x="899754" y="280628"/>
                </a:lnTo>
                <a:lnTo>
                  <a:pt x="787646" y="280628"/>
                </a:lnTo>
                <a:lnTo>
                  <a:pt x="787646" y="224575"/>
                </a:lnTo>
                <a:lnTo>
                  <a:pt x="841544" y="224575"/>
                </a:lnTo>
                <a:cubicBezTo>
                  <a:pt x="827890" y="129355"/>
                  <a:pt x="745965" y="56054"/>
                  <a:pt x="647152" y="56054"/>
                </a:cubicBezTo>
                <a:lnTo>
                  <a:pt x="619125" y="56054"/>
                </a:lnTo>
                <a:lnTo>
                  <a:pt x="619125" y="0"/>
                </a:lnTo>
                <a:close/>
                <a:moveTo>
                  <a:pt x="280808" y="0"/>
                </a:moveTo>
                <a:cubicBezTo>
                  <a:pt x="435773" y="0"/>
                  <a:pt x="561616" y="125482"/>
                  <a:pt x="561616" y="280807"/>
                </a:cubicBezTo>
                <a:cubicBezTo>
                  <a:pt x="561616" y="435774"/>
                  <a:pt x="435773" y="561616"/>
                  <a:pt x="280808" y="561616"/>
                </a:cubicBezTo>
                <a:cubicBezTo>
                  <a:pt x="125483" y="561616"/>
                  <a:pt x="0" y="435774"/>
                  <a:pt x="0" y="280807"/>
                </a:cubicBezTo>
                <a:cubicBezTo>
                  <a:pt x="0" y="125482"/>
                  <a:pt x="125483" y="0"/>
                  <a:pt x="28080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Freeform 90">
            <a:extLst>
              <a:ext uri="{FF2B5EF4-FFF2-40B4-BE49-F238E27FC236}">
                <a16:creationId xmlns:a16="http://schemas.microsoft.com/office/drawing/2014/main" id="{8EBEF519-E5B2-1144-938E-69A5C4CF2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153" y="3429804"/>
            <a:ext cx="495935" cy="463629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 82">
            <a:extLst>
              <a:ext uri="{FF2B5EF4-FFF2-40B4-BE49-F238E27FC236}">
                <a16:creationId xmlns:a16="http://schemas.microsoft.com/office/drawing/2014/main" id="{C01B331E-7737-3D4B-B3E2-F6331A921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8153" y="1467243"/>
            <a:ext cx="495063" cy="463630"/>
          </a:xfrm>
          <a:custGeom>
            <a:avLst/>
            <a:gdLst>
              <a:gd name="T0" fmla="*/ 28575 w 899753"/>
              <a:gd name="T1" fmla="*/ 444500 h 842603"/>
              <a:gd name="T2" fmla="*/ 65686 w 899753"/>
              <a:gd name="T3" fmla="*/ 449899 h 842603"/>
              <a:gd name="T4" fmla="*/ 366179 w 899753"/>
              <a:gd name="T5" fmla="*/ 475816 h 842603"/>
              <a:gd name="T6" fmla="*/ 366179 w 899753"/>
              <a:gd name="T7" fmla="*/ 533047 h 842603"/>
              <a:gd name="T8" fmla="*/ 535161 w 899753"/>
              <a:gd name="T9" fmla="*/ 533047 h 842603"/>
              <a:gd name="T10" fmla="*/ 535161 w 899753"/>
              <a:gd name="T11" fmla="*/ 475816 h 842603"/>
              <a:gd name="T12" fmla="*/ 835293 w 899753"/>
              <a:gd name="T13" fmla="*/ 449899 h 842603"/>
              <a:gd name="T14" fmla="*/ 872765 w 899753"/>
              <a:gd name="T15" fmla="*/ 444500 h 842603"/>
              <a:gd name="T16" fmla="*/ 872765 w 899753"/>
              <a:gd name="T17" fmla="*/ 769894 h 842603"/>
              <a:gd name="T18" fmla="*/ 799984 w 899753"/>
              <a:gd name="T19" fmla="*/ 842603 h 842603"/>
              <a:gd name="T20" fmla="*/ 101356 w 899753"/>
              <a:gd name="T21" fmla="*/ 842603 h 842603"/>
              <a:gd name="T22" fmla="*/ 28575 w 899753"/>
              <a:gd name="T23" fmla="*/ 769894 h 842603"/>
              <a:gd name="T24" fmla="*/ 348884 w 899753"/>
              <a:gd name="T25" fmla="*/ 56606 h 842603"/>
              <a:gd name="T26" fmla="*/ 337362 w 899753"/>
              <a:gd name="T27" fmla="*/ 68144 h 842603"/>
              <a:gd name="T28" fmla="*/ 337362 w 899753"/>
              <a:gd name="T29" fmla="*/ 112852 h 842603"/>
              <a:gd name="T30" fmla="*/ 562391 w 899753"/>
              <a:gd name="T31" fmla="*/ 112852 h 842603"/>
              <a:gd name="T32" fmla="*/ 562391 w 899753"/>
              <a:gd name="T33" fmla="*/ 68144 h 842603"/>
              <a:gd name="T34" fmla="*/ 550869 w 899753"/>
              <a:gd name="T35" fmla="*/ 56606 h 842603"/>
              <a:gd name="T36" fmla="*/ 325841 w 899753"/>
              <a:gd name="T37" fmla="*/ 0 h 842603"/>
              <a:gd name="T38" fmla="*/ 573912 w 899753"/>
              <a:gd name="T39" fmla="*/ 0 h 842603"/>
              <a:gd name="T40" fmla="*/ 618558 w 899753"/>
              <a:gd name="T41" fmla="*/ 44708 h 842603"/>
              <a:gd name="T42" fmla="*/ 618558 w 899753"/>
              <a:gd name="T43" fmla="*/ 112852 h 842603"/>
              <a:gd name="T44" fmla="*/ 855108 w 899753"/>
              <a:gd name="T45" fmla="*/ 112852 h 842603"/>
              <a:gd name="T46" fmla="*/ 899753 w 899753"/>
              <a:gd name="T47" fmla="*/ 157561 h 842603"/>
              <a:gd name="T48" fmla="*/ 899753 w 899753"/>
              <a:gd name="T49" fmla="*/ 390837 h 842603"/>
              <a:gd name="T50" fmla="*/ 816943 w 899753"/>
              <a:gd name="T51" fmla="*/ 402014 h 842603"/>
              <a:gd name="T52" fmla="*/ 534307 w 899753"/>
              <a:gd name="T53" fmla="*/ 425089 h 842603"/>
              <a:gd name="T54" fmla="*/ 534307 w 899753"/>
              <a:gd name="T55" fmla="*/ 366320 h 842603"/>
              <a:gd name="T56" fmla="*/ 365446 w 899753"/>
              <a:gd name="T57" fmla="*/ 366320 h 842603"/>
              <a:gd name="T58" fmla="*/ 365446 w 899753"/>
              <a:gd name="T59" fmla="*/ 425089 h 842603"/>
              <a:gd name="T60" fmla="*/ 83171 w 899753"/>
              <a:gd name="T61" fmla="*/ 402014 h 842603"/>
              <a:gd name="T62" fmla="*/ 0 w 899753"/>
              <a:gd name="T63" fmla="*/ 390837 h 842603"/>
              <a:gd name="T64" fmla="*/ 0 w 899753"/>
              <a:gd name="T65" fmla="*/ 157561 h 842603"/>
              <a:gd name="T66" fmla="*/ 44646 w 899753"/>
              <a:gd name="T67" fmla="*/ 112852 h 842603"/>
              <a:gd name="T68" fmla="*/ 281195 w 899753"/>
              <a:gd name="T69" fmla="*/ 112852 h 842603"/>
              <a:gd name="T70" fmla="*/ 281195 w 899753"/>
              <a:gd name="T71" fmla="*/ 44708 h 84260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9753" h="842603">
                <a:moveTo>
                  <a:pt x="28575" y="444500"/>
                </a:moveTo>
                <a:lnTo>
                  <a:pt x="65686" y="449899"/>
                </a:lnTo>
                <a:cubicBezTo>
                  <a:pt x="165490" y="463937"/>
                  <a:pt x="265654" y="472576"/>
                  <a:pt x="366179" y="475816"/>
                </a:cubicBezTo>
                <a:lnTo>
                  <a:pt x="366179" y="533047"/>
                </a:lnTo>
                <a:lnTo>
                  <a:pt x="535161" y="533047"/>
                </a:lnTo>
                <a:lnTo>
                  <a:pt x="535161" y="475816"/>
                </a:lnTo>
                <a:cubicBezTo>
                  <a:pt x="635325" y="472576"/>
                  <a:pt x="735850" y="463937"/>
                  <a:pt x="835293" y="449899"/>
                </a:cubicBezTo>
                <a:lnTo>
                  <a:pt x="872765" y="444500"/>
                </a:lnTo>
                <a:lnTo>
                  <a:pt x="872765" y="769894"/>
                </a:lnTo>
                <a:lnTo>
                  <a:pt x="799984" y="842603"/>
                </a:lnTo>
                <a:lnTo>
                  <a:pt x="101356" y="842603"/>
                </a:lnTo>
                <a:lnTo>
                  <a:pt x="28575" y="769894"/>
                </a:lnTo>
                <a:lnTo>
                  <a:pt x="28575" y="444500"/>
                </a:lnTo>
                <a:close/>
                <a:moveTo>
                  <a:pt x="348884" y="56606"/>
                </a:moveTo>
                <a:lnTo>
                  <a:pt x="337362" y="68144"/>
                </a:lnTo>
                <a:lnTo>
                  <a:pt x="337362" y="112852"/>
                </a:lnTo>
                <a:lnTo>
                  <a:pt x="562391" y="112852"/>
                </a:lnTo>
                <a:lnTo>
                  <a:pt x="562391" y="68144"/>
                </a:lnTo>
                <a:lnTo>
                  <a:pt x="550869" y="56606"/>
                </a:lnTo>
                <a:lnTo>
                  <a:pt x="348884" y="56606"/>
                </a:lnTo>
                <a:close/>
                <a:moveTo>
                  <a:pt x="325841" y="0"/>
                </a:moveTo>
                <a:lnTo>
                  <a:pt x="573912" y="0"/>
                </a:lnTo>
                <a:lnTo>
                  <a:pt x="618558" y="44708"/>
                </a:lnTo>
                <a:lnTo>
                  <a:pt x="618558" y="112852"/>
                </a:lnTo>
                <a:lnTo>
                  <a:pt x="855108" y="112852"/>
                </a:lnTo>
                <a:lnTo>
                  <a:pt x="899753" y="157561"/>
                </a:lnTo>
                <a:lnTo>
                  <a:pt x="899753" y="390837"/>
                </a:lnTo>
                <a:lnTo>
                  <a:pt x="816943" y="402014"/>
                </a:lnTo>
                <a:cubicBezTo>
                  <a:pt x="722971" y="414633"/>
                  <a:pt x="628639" y="422205"/>
                  <a:pt x="534307" y="425089"/>
                </a:cubicBezTo>
                <a:lnTo>
                  <a:pt x="534307" y="366320"/>
                </a:lnTo>
                <a:lnTo>
                  <a:pt x="365446" y="366320"/>
                </a:lnTo>
                <a:lnTo>
                  <a:pt x="365446" y="425089"/>
                </a:lnTo>
                <a:cubicBezTo>
                  <a:pt x="271114" y="422205"/>
                  <a:pt x="176782" y="414633"/>
                  <a:pt x="83171" y="402014"/>
                </a:cubicBezTo>
                <a:lnTo>
                  <a:pt x="0" y="390837"/>
                </a:lnTo>
                <a:lnTo>
                  <a:pt x="0" y="157561"/>
                </a:lnTo>
                <a:lnTo>
                  <a:pt x="44646" y="112852"/>
                </a:lnTo>
                <a:lnTo>
                  <a:pt x="281195" y="112852"/>
                </a:lnTo>
                <a:lnTo>
                  <a:pt x="281195" y="44708"/>
                </a:lnTo>
                <a:lnTo>
                  <a:pt x="3258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pPr algn="r"/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5B424F-924B-7B90-0E33-9A1243BAB11D}"/>
              </a:ext>
            </a:extLst>
          </p:cNvPr>
          <p:cNvSpPr txBox="1"/>
          <p:nvPr/>
        </p:nvSpPr>
        <p:spPr>
          <a:xfrm>
            <a:off x="589555" y="216092"/>
            <a:ext cx="109006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A3780"/>
                </a:solidFill>
                <a:latin typeface="Agrandir Bold"/>
                <a:sym typeface="Recoleta"/>
              </a:rPr>
              <a:t>Geopolitical</a:t>
            </a:r>
            <a:endParaRPr lang="en-IN" sz="3600" b="1" dirty="0">
              <a:solidFill>
                <a:srgbClr val="0A3780"/>
              </a:solidFill>
              <a:latin typeface="Agrandir Bold"/>
            </a:endParaRPr>
          </a:p>
        </p:txBody>
      </p:sp>
      <p:sp>
        <p:nvSpPr>
          <p:cNvPr id="74" name="Shape 47626">
            <a:extLst>
              <a:ext uri="{FF2B5EF4-FFF2-40B4-BE49-F238E27FC236}">
                <a16:creationId xmlns:a16="http://schemas.microsoft.com/office/drawing/2014/main" id="{145F46BC-0EC7-45DA-8A5A-7CFBEF67BA60}"/>
              </a:ext>
            </a:extLst>
          </p:cNvPr>
          <p:cNvSpPr/>
          <p:nvPr/>
        </p:nvSpPr>
        <p:spPr>
          <a:xfrm rot="10800000" flipH="1">
            <a:off x="-1647571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6B47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Shape 47627">
            <a:extLst>
              <a:ext uri="{FF2B5EF4-FFF2-40B4-BE49-F238E27FC236}">
                <a16:creationId xmlns:a16="http://schemas.microsoft.com/office/drawing/2014/main" id="{9CB5B6E8-D098-4457-9520-8C4D93D18F60}"/>
              </a:ext>
            </a:extLst>
          </p:cNvPr>
          <p:cNvSpPr/>
          <p:nvPr/>
        </p:nvSpPr>
        <p:spPr>
          <a:xfrm rot="10800000">
            <a:off x="-6882226" y="2970198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BCFAA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Shape 47644">
            <a:extLst>
              <a:ext uri="{FF2B5EF4-FFF2-40B4-BE49-F238E27FC236}">
                <a16:creationId xmlns:a16="http://schemas.microsoft.com/office/drawing/2014/main" id="{A91CC9B1-ABEE-456E-8DAC-9DF5B880FB3A}"/>
              </a:ext>
            </a:extLst>
          </p:cNvPr>
          <p:cNvSpPr/>
          <p:nvPr/>
        </p:nvSpPr>
        <p:spPr>
          <a:xfrm rot="10800000" flipH="1">
            <a:off x="-1647571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1EF8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Shape 47645">
            <a:extLst>
              <a:ext uri="{FF2B5EF4-FFF2-40B4-BE49-F238E27FC236}">
                <a16:creationId xmlns:a16="http://schemas.microsoft.com/office/drawing/2014/main" id="{98CB6F6B-7FFB-4B3D-BF9B-44E420FCB6DF}"/>
              </a:ext>
            </a:extLst>
          </p:cNvPr>
          <p:cNvSpPr/>
          <p:nvPr/>
        </p:nvSpPr>
        <p:spPr>
          <a:xfrm rot="10800000">
            <a:off x="-6882226" y="1009651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AF5B1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Shape 47635">
            <a:extLst>
              <a:ext uri="{FF2B5EF4-FFF2-40B4-BE49-F238E27FC236}">
                <a16:creationId xmlns:a16="http://schemas.microsoft.com/office/drawing/2014/main" id="{521B9B36-CB97-42C4-A11B-D99EF3137891}"/>
              </a:ext>
            </a:extLst>
          </p:cNvPr>
          <p:cNvSpPr/>
          <p:nvPr/>
        </p:nvSpPr>
        <p:spPr>
          <a:xfrm rot="10800000">
            <a:off x="12933956" y="4353037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98CB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Shape 47636">
            <a:extLst>
              <a:ext uri="{FF2B5EF4-FFF2-40B4-BE49-F238E27FC236}">
                <a16:creationId xmlns:a16="http://schemas.microsoft.com/office/drawing/2014/main" id="{9AE6CA5E-C5E0-43E6-BEA6-E4CE2A9294B8}"/>
              </a:ext>
            </a:extLst>
          </p:cNvPr>
          <p:cNvSpPr/>
          <p:nvPr/>
        </p:nvSpPr>
        <p:spPr>
          <a:xfrm>
            <a:off x="12933956" y="2970199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D2A8CC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Shape 47653">
            <a:extLst>
              <a:ext uri="{FF2B5EF4-FFF2-40B4-BE49-F238E27FC236}">
                <a16:creationId xmlns:a16="http://schemas.microsoft.com/office/drawing/2014/main" id="{32FEE014-754E-489E-9059-8203CD8C1B44}"/>
              </a:ext>
            </a:extLst>
          </p:cNvPr>
          <p:cNvSpPr/>
          <p:nvPr/>
        </p:nvSpPr>
        <p:spPr>
          <a:xfrm rot="10800000">
            <a:off x="12933956" y="2392491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A9D37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Shape 47654">
            <a:extLst>
              <a:ext uri="{FF2B5EF4-FFF2-40B4-BE49-F238E27FC236}">
                <a16:creationId xmlns:a16="http://schemas.microsoft.com/office/drawing/2014/main" id="{4CDDCB1F-DFD5-47C4-B7FE-4CD140C51123}"/>
              </a:ext>
            </a:extLst>
          </p:cNvPr>
          <p:cNvSpPr/>
          <p:nvPr/>
        </p:nvSpPr>
        <p:spPr>
          <a:xfrm>
            <a:off x="12933956" y="100965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CAE1AB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Shape 47662">
            <a:extLst>
              <a:ext uri="{FF2B5EF4-FFF2-40B4-BE49-F238E27FC236}">
                <a16:creationId xmlns:a16="http://schemas.microsoft.com/office/drawing/2014/main" id="{7005A635-DB09-4345-B268-9CD3EA698E15}"/>
              </a:ext>
            </a:extLst>
          </p:cNvPr>
          <p:cNvSpPr/>
          <p:nvPr/>
        </p:nvSpPr>
        <p:spPr>
          <a:xfrm rot="10800000">
            <a:off x="12933956" y="6313580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8FD6D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Shape 47663">
            <a:extLst>
              <a:ext uri="{FF2B5EF4-FFF2-40B4-BE49-F238E27FC236}">
                <a16:creationId xmlns:a16="http://schemas.microsoft.com/office/drawing/2014/main" id="{E5D70646-B933-46E4-9094-4866693DAB81}"/>
              </a:ext>
            </a:extLst>
          </p:cNvPr>
          <p:cNvSpPr/>
          <p:nvPr/>
        </p:nvSpPr>
        <p:spPr>
          <a:xfrm>
            <a:off x="12933956" y="4930742"/>
            <a:ext cx="6035040" cy="13828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A4DDE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7CDA7E1-EEC7-47E2-BD69-23064333CD1A}"/>
              </a:ext>
            </a:extLst>
          </p:cNvPr>
          <p:cNvSpPr txBox="1"/>
          <p:nvPr/>
        </p:nvSpPr>
        <p:spPr>
          <a:xfrm>
            <a:off x="-5852837" y="1226527"/>
            <a:ext cx="4005476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SEBI BRSR for top-1000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2D957B7D-933B-4C39-BDBA-35C501BDF2A6}"/>
              </a:ext>
            </a:extLst>
          </p:cNvPr>
          <p:cNvSpPr txBox="1"/>
          <p:nvPr/>
        </p:nvSpPr>
        <p:spPr>
          <a:xfrm>
            <a:off x="-5378228" y="1604498"/>
            <a:ext cx="3531099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BRSR readiness, data pipes, limited assurance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39F2DE56-88C2-42F4-8757-E046D95AF863}"/>
              </a:ext>
            </a:extLst>
          </p:cNvPr>
          <p:cNvSpPr txBox="1"/>
          <p:nvPr/>
        </p:nvSpPr>
        <p:spPr>
          <a:xfrm>
            <a:off x="-5852838" y="3182190"/>
            <a:ext cx="4008343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India Carbon-Credit Trading (CCTS)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2E84A18A-7E31-4286-9B7B-F26737326A32}"/>
              </a:ext>
            </a:extLst>
          </p:cNvPr>
          <p:cNvSpPr txBox="1"/>
          <p:nvPr/>
        </p:nvSpPr>
        <p:spPr>
          <a:xfrm>
            <a:off x="-5850435" y="3560162"/>
            <a:ext cx="4005940" cy="507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Project origination, MRV, registry onboarding, accounting &amp; audit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0E3A00F1-2498-403C-A762-1A3ECAF39854}"/>
              </a:ext>
            </a:extLst>
          </p:cNvPr>
          <p:cNvSpPr txBox="1"/>
          <p:nvPr/>
        </p:nvSpPr>
        <p:spPr>
          <a:xfrm>
            <a:off x="13908004" y="1316499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 fontAlgn="ctr"/>
            <a:r>
              <a:rPr lang="en-IN" sz="16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 in finance &amp; audit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68E2AEF-17AC-4682-8C0B-61B5F40E7737}"/>
              </a:ext>
            </a:extLst>
          </p:cNvPr>
          <p:cNvSpPr txBox="1"/>
          <p:nvPr/>
        </p:nvSpPr>
        <p:spPr>
          <a:xfrm>
            <a:off x="13905205" y="1604498"/>
            <a:ext cx="4032001" cy="3046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AI-enabled close, anomaly detection, dashboarding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A092F3E-4337-4498-9761-C2D678799D83}"/>
              </a:ext>
            </a:extLst>
          </p:cNvPr>
          <p:cNvSpPr txBox="1"/>
          <p:nvPr/>
        </p:nvSpPr>
        <p:spPr>
          <a:xfrm>
            <a:off x="13908238" y="2962185"/>
            <a:ext cx="3679507" cy="64325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 fontAlgn="ctr"/>
            <a:r>
              <a:rPr lang="en-US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Clean/Green steel transition and  EU CBAM (steel, cement, etc.)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EF822148-CA3B-4F7F-95C5-49ED72B711D7}"/>
              </a:ext>
            </a:extLst>
          </p:cNvPr>
          <p:cNvSpPr txBox="1"/>
          <p:nvPr/>
        </p:nvSpPr>
        <p:spPr>
          <a:xfrm>
            <a:off x="13905205" y="3565794"/>
            <a:ext cx="4034174" cy="7109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Product-level emissions accounting, capex/ROI decarb models. CBAM readiness: data, verifier liaison, pricing strategy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7760D05-3972-4774-825B-A3C1C06E7606}"/>
              </a:ext>
            </a:extLst>
          </p:cNvPr>
          <p:cNvSpPr txBox="1"/>
          <p:nvPr/>
        </p:nvSpPr>
        <p:spPr>
          <a:xfrm>
            <a:off x="13908237" y="5148367"/>
            <a:ext cx="4028969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l" fontAlgn="ctr"/>
            <a:r>
              <a:rPr lang="en-IN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GIFT City &amp; “mirror firms”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483CCEC-9526-4F56-8666-E9CD7650C578}"/>
              </a:ext>
            </a:extLst>
          </p:cNvPr>
          <p:cNvSpPr txBox="1"/>
          <p:nvPr/>
        </p:nvSpPr>
        <p:spPr>
          <a:xfrm>
            <a:off x="13905205" y="5526338"/>
            <a:ext cx="4034174" cy="3046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 fontAlgn="ctr"/>
            <a:r>
              <a:rPr lang="en-IN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Fund/FO structures, FEMA/IFSC compliance, audit</a:t>
            </a:r>
          </a:p>
        </p:txBody>
      </p:sp>
      <p:sp>
        <p:nvSpPr>
          <p:cNvPr id="110" name="Freeform 41">
            <a:extLst>
              <a:ext uri="{FF2B5EF4-FFF2-40B4-BE49-F238E27FC236}">
                <a16:creationId xmlns:a16="http://schemas.microsoft.com/office/drawing/2014/main" id="{467156AF-85EC-4CDB-9A3C-F9B611548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2266" y="1453541"/>
            <a:ext cx="464503" cy="495063"/>
          </a:xfrm>
          <a:custGeom>
            <a:avLst/>
            <a:gdLst>
              <a:gd name="T0" fmla="*/ 450379 w 2344"/>
              <a:gd name="T1" fmla="*/ 478140 h 2500"/>
              <a:gd name="T2" fmla="*/ 731775 w 2344"/>
              <a:gd name="T3" fmla="*/ 421973 h 2500"/>
              <a:gd name="T4" fmla="*/ 731775 w 2344"/>
              <a:gd name="T5" fmla="*/ 703168 h 2500"/>
              <a:gd name="T6" fmla="*/ 450379 w 2344"/>
              <a:gd name="T7" fmla="*/ 646641 h 2500"/>
              <a:gd name="T8" fmla="*/ 731775 w 2344"/>
              <a:gd name="T9" fmla="*/ 703168 h 2500"/>
              <a:gd name="T10" fmla="*/ 366068 w 2344"/>
              <a:gd name="T11" fmla="*/ 365446 h 2500"/>
              <a:gd name="T12" fmla="*/ 337964 w 2344"/>
              <a:gd name="T13" fmla="*/ 337362 h 2500"/>
              <a:gd name="T14" fmla="*/ 366068 w 2344"/>
              <a:gd name="T15" fmla="*/ 309279 h 2500"/>
              <a:gd name="T16" fmla="*/ 394171 w 2344"/>
              <a:gd name="T17" fmla="*/ 337362 h 2500"/>
              <a:gd name="T18" fmla="*/ 366068 w 2344"/>
              <a:gd name="T19" fmla="*/ 478140 h 2500"/>
              <a:gd name="T20" fmla="*/ 337964 w 2344"/>
              <a:gd name="T21" fmla="*/ 449696 h 2500"/>
              <a:gd name="T22" fmla="*/ 366068 w 2344"/>
              <a:gd name="T23" fmla="*/ 421973 h 2500"/>
              <a:gd name="T24" fmla="*/ 394171 w 2344"/>
              <a:gd name="T25" fmla="*/ 449696 h 2500"/>
              <a:gd name="T26" fmla="*/ 366068 w 2344"/>
              <a:gd name="T27" fmla="*/ 478140 h 2500"/>
              <a:gd name="T28" fmla="*/ 366068 w 2344"/>
              <a:gd name="T29" fmla="*/ 590474 h 2500"/>
              <a:gd name="T30" fmla="*/ 337964 w 2344"/>
              <a:gd name="T31" fmla="*/ 562391 h 2500"/>
              <a:gd name="T32" fmla="*/ 366068 w 2344"/>
              <a:gd name="T33" fmla="*/ 534307 h 2500"/>
              <a:gd name="T34" fmla="*/ 394171 w 2344"/>
              <a:gd name="T35" fmla="*/ 562391 h 2500"/>
              <a:gd name="T36" fmla="*/ 366068 w 2344"/>
              <a:gd name="T37" fmla="*/ 703168 h 2500"/>
              <a:gd name="T38" fmla="*/ 337964 w 2344"/>
              <a:gd name="T39" fmla="*/ 674725 h 2500"/>
              <a:gd name="T40" fmla="*/ 366068 w 2344"/>
              <a:gd name="T41" fmla="*/ 646641 h 2500"/>
              <a:gd name="T42" fmla="*/ 394171 w 2344"/>
              <a:gd name="T43" fmla="*/ 674725 h 2500"/>
              <a:gd name="T44" fmla="*/ 366068 w 2344"/>
              <a:gd name="T45" fmla="*/ 703168 h 2500"/>
              <a:gd name="T46" fmla="*/ 619000 w 2344"/>
              <a:gd name="T47" fmla="*/ 534307 h 2500"/>
              <a:gd name="T48" fmla="*/ 450379 w 2344"/>
              <a:gd name="T49" fmla="*/ 590474 h 2500"/>
              <a:gd name="T50" fmla="*/ 450379 w 2344"/>
              <a:gd name="T51" fmla="*/ 309279 h 2500"/>
              <a:gd name="T52" fmla="*/ 703311 w 2344"/>
              <a:gd name="T53" fmla="*/ 365446 h 2500"/>
              <a:gd name="T54" fmla="*/ 450379 w 2344"/>
              <a:gd name="T55" fmla="*/ 309279 h 2500"/>
              <a:gd name="T56" fmla="*/ 647104 w 2344"/>
              <a:gd name="T57" fmla="*/ 140418 h 2500"/>
              <a:gd name="T58" fmla="*/ 450379 w 2344"/>
              <a:gd name="T59" fmla="*/ 196585 h 2500"/>
              <a:gd name="T60" fmla="*/ 225189 w 2344"/>
              <a:gd name="T61" fmla="*/ 815502 h 2500"/>
              <a:gd name="T62" fmla="*/ 197086 w 2344"/>
              <a:gd name="T63" fmla="*/ 843586 h 2500"/>
              <a:gd name="T64" fmla="*/ 168982 w 2344"/>
              <a:gd name="T65" fmla="*/ 815502 h 2500"/>
              <a:gd name="T66" fmla="*/ 168982 w 2344"/>
              <a:gd name="T67" fmla="*/ 309279 h 2500"/>
              <a:gd name="T68" fmla="*/ 225189 w 2344"/>
              <a:gd name="T69" fmla="*/ 281195 h 2500"/>
              <a:gd name="T70" fmla="*/ 112775 w 2344"/>
              <a:gd name="T71" fmla="*/ 590474 h 2500"/>
              <a:gd name="T72" fmla="*/ 56568 w 2344"/>
              <a:gd name="T73" fmla="*/ 309279 h 2500"/>
              <a:gd name="T74" fmla="*/ 84311 w 2344"/>
              <a:gd name="T75" fmla="*/ 281195 h 2500"/>
              <a:gd name="T76" fmla="*/ 112775 w 2344"/>
              <a:gd name="T77" fmla="*/ 309279 h 2500"/>
              <a:gd name="T78" fmla="*/ 225189 w 2344"/>
              <a:gd name="T79" fmla="*/ 0 h 2500"/>
              <a:gd name="T80" fmla="*/ 84311 w 2344"/>
              <a:gd name="T81" fmla="*/ 225028 h 2500"/>
              <a:gd name="T82" fmla="*/ 0 w 2344"/>
              <a:gd name="T83" fmla="*/ 309279 h 2500"/>
              <a:gd name="T84" fmla="*/ 112775 w 2344"/>
              <a:gd name="T85" fmla="*/ 646641 h 2500"/>
              <a:gd name="T86" fmla="*/ 112775 w 2344"/>
              <a:gd name="T87" fmla="*/ 815502 h 2500"/>
              <a:gd name="T88" fmla="*/ 759879 w 2344"/>
              <a:gd name="T89" fmla="*/ 899753 h 2500"/>
              <a:gd name="T90" fmla="*/ 844190 w 2344"/>
              <a:gd name="T91" fmla="*/ 815502 h 2500"/>
              <a:gd name="T92" fmla="*/ 225189 w 2344"/>
              <a:gd name="T93" fmla="*/ 0 h 2500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344" h="2500">
                <a:moveTo>
                  <a:pt x="2031" y="1328"/>
                </a:moveTo>
                <a:lnTo>
                  <a:pt x="1250" y="1328"/>
                </a:lnTo>
                <a:lnTo>
                  <a:pt x="1250" y="1172"/>
                </a:lnTo>
                <a:lnTo>
                  <a:pt x="2031" y="1172"/>
                </a:lnTo>
                <a:lnTo>
                  <a:pt x="2031" y="1328"/>
                </a:lnTo>
                <a:close/>
                <a:moveTo>
                  <a:pt x="2031" y="1953"/>
                </a:moveTo>
                <a:lnTo>
                  <a:pt x="1250" y="1953"/>
                </a:lnTo>
                <a:lnTo>
                  <a:pt x="1250" y="1796"/>
                </a:lnTo>
                <a:lnTo>
                  <a:pt x="2031" y="1796"/>
                </a:lnTo>
                <a:lnTo>
                  <a:pt x="2031" y="1953"/>
                </a:lnTo>
                <a:close/>
                <a:moveTo>
                  <a:pt x="1016" y="1015"/>
                </a:moveTo>
                <a:lnTo>
                  <a:pt x="1016" y="1015"/>
                </a:lnTo>
                <a:cubicBezTo>
                  <a:pt x="972" y="1015"/>
                  <a:pt x="938" y="980"/>
                  <a:pt x="938" y="937"/>
                </a:cubicBezTo>
                <a:cubicBezTo>
                  <a:pt x="938" y="893"/>
                  <a:pt x="972" y="859"/>
                  <a:pt x="1016" y="859"/>
                </a:cubicBezTo>
                <a:cubicBezTo>
                  <a:pt x="1059" y="859"/>
                  <a:pt x="1094" y="893"/>
                  <a:pt x="1094" y="937"/>
                </a:cubicBezTo>
                <a:cubicBezTo>
                  <a:pt x="1094" y="980"/>
                  <a:pt x="1059" y="1015"/>
                  <a:pt x="1016" y="1015"/>
                </a:cubicBezTo>
                <a:close/>
                <a:moveTo>
                  <a:pt x="1016" y="1328"/>
                </a:moveTo>
                <a:lnTo>
                  <a:pt x="1016" y="1328"/>
                </a:lnTo>
                <a:cubicBezTo>
                  <a:pt x="972" y="1328"/>
                  <a:pt x="938" y="1293"/>
                  <a:pt x="938" y="1249"/>
                </a:cubicBezTo>
                <a:cubicBezTo>
                  <a:pt x="938" y="1206"/>
                  <a:pt x="972" y="1172"/>
                  <a:pt x="1016" y="1172"/>
                </a:cubicBezTo>
                <a:cubicBezTo>
                  <a:pt x="1059" y="1172"/>
                  <a:pt x="1094" y="1206"/>
                  <a:pt x="1094" y="1249"/>
                </a:cubicBezTo>
                <a:cubicBezTo>
                  <a:pt x="1094" y="1293"/>
                  <a:pt x="1059" y="1328"/>
                  <a:pt x="1016" y="1328"/>
                </a:cubicBezTo>
                <a:close/>
                <a:moveTo>
                  <a:pt x="1016" y="1640"/>
                </a:moveTo>
                <a:lnTo>
                  <a:pt x="1016" y="1640"/>
                </a:lnTo>
                <a:cubicBezTo>
                  <a:pt x="972" y="1640"/>
                  <a:pt x="938" y="1605"/>
                  <a:pt x="938" y="1562"/>
                </a:cubicBezTo>
                <a:cubicBezTo>
                  <a:pt x="938" y="1519"/>
                  <a:pt x="972" y="1484"/>
                  <a:pt x="1016" y="1484"/>
                </a:cubicBezTo>
                <a:cubicBezTo>
                  <a:pt x="1059" y="1484"/>
                  <a:pt x="1094" y="1519"/>
                  <a:pt x="1094" y="1562"/>
                </a:cubicBezTo>
                <a:cubicBezTo>
                  <a:pt x="1094" y="1605"/>
                  <a:pt x="1059" y="1640"/>
                  <a:pt x="1016" y="1640"/>
                </a:cubicBezTo>
                <a:close/>
                <a:moveTo>
                  <a:pt x="1016" y="1953"/>
                </a:moveTo>
                <a:lnTo>
                  <a:pt x="1016" y="1953"/>
                </a:lnTo>
                <a:cubicBezTo>
                  <a:pt x="972" y="1953"/>
                  <a:pt x="938" y="1917"/>
                  <a:pt x="938" y="1874"/>
                </a:cubicBezTo>
                <a:cubicBezTo>
                  <a:pt x="938" y="1831"/>
                  <a:pt x="972" y="1796"/>
                  <a:pt x="1016" y="1796"/>
                </a:cubicBezTo>
                <a:cubicBezTo>
                  <a:pt x="1059" y="1796"/>
                  <a:pt x="1094" y="1831"/>
                  <a:pt x="1094" y="1874"/>
                </a:cubicBezTo>
                <a:cubicBezTo>
                  <a:pt x="1094" y="1917"/>
                  <a:pt x="1059" y="1953"/>
                  <a:pt x="1016" y="1953"/>
                </a:cubicBezTo>
                <a:close/>
                <a:moveTo>
                  <a:pt x="1250" y="1484"/>
                </a:moveTo>
                <a:lnTo>
                  <a:pt x="1718" y="1484"/>
                </a:lnTo>
                <a:lnTo>
                  <a:pt x="1718" y="1640"/>
                </a:lnTo>
                <a:lnTo>
                  <a:pt x="1250" y="1640"/>
                </a:lnTo>
                <a:lnTo>
                  <a:pt x="1250" y="1484"/>
                </a:lnTo>
                <a:close/>
                <a:moveTo>
                  <a:pt x="1250" y="859"/>
                </a:moveTo>
                <a:lnTo>
                  <a:pt x="1952" y="859"/>
                </a:lnTo>
                <a:lnTo>
                  <a:pt x="1952" y="1015"/>
                </a:lnTo>
                <a:lnTo>
                  <a:pt x="1250" y="1015"/>
                </a:lnTo>
                <a:lnTo>
                  <a:pt x="1250" y="859"/>
                </a:lnTo>
                <a:close/>
                <a:moveTo>
                  <a:pt x="1250" y="390"/>
                </a:moveTo>
                <a:lnTo>
                  <a:pt x="1796" y="390"/>
                </a:lnTo>
                <a:lnTo>
                  <a:pt x="1796" y="546"/>
                </a:lnTo>
                <a:lnTo>
                  <a:pt x="1250" y="546"/>
                </a:lnTo>
                <a:lnTo>
                  <a:pt x="1250" y="390"/>
                </a:lnTo>
                <a:close/>
                <a:moveTo>
                  <a:pt x="625" y="2265"/>
                </a:moveTo>
                <a:lnTo>
                  <a:pt x="625" y="2265"/>
                </a:lnTo>
                <a:cubicBezTo>
                  <a:pt x="625" y="2308"/>
                  <a:pt x="590" y="2343"/>
                  <a:pt x="547" y="2343"/>
                </a:cubicBezTo>
                <a:cubicBezTo>
                  <a:pt x="504" y="2343"/>
                  <a:pt x="469" y="2308"/>
                  <a:pt x="469" y="2265"/>
                </a:cubicBezTo>
                <a:lnTo>
                  <a:pt x="469" y="859"/>
                </a:lnTo>
                <a:cubicBezTo>
                  <a:pt x="469" y="831"/>
                  <a:pt x="463" y="806"/>
                  <a:pt x="454" y="781"/>
                </a:cubicBezTo>
                <a:lnTo>
                  <a:pt x="625" y="781"/>
                </a:lnTo>
                <a:lnTo>
                  <a:pt x="625" y="2265"/>
                </a:lnTo>
                <a:close/>
                <a:moveTo>
                  <a:pt x="313" y="1640"/>
                </a:moveTo>
                <a:lnTo>
                  <a:pt x="157" y="1640"/>
                </a:lnTo>
                <a:lnTo>
                  <a:pt x="157" y="859"/>
                </a:lnTo>
                <a:cubicBezTo>
                  <a:pt x="157" y="816"/>
                  <a:pt x="191" y="781"/>
                  <a:pt x="234" y="781"/>
                </a:cubicBezTo>
                <a:cubicBezTo>
                  <a:pt x="277" y="781"/>
                  <a:pt x="313" y="816"/>
                  <a:pt x="313" y="859"/>
                </a:cubicBezTo>
                <a:lnTo>
                  <a:pt x="313" y="1640"/>
                </a:lnTo>
                <a:close/>
                <a:moveTo>
                  <a:pt x="625" y="0"/>
                </a:moveTo>
                <a:lnTo>
                  <a:pt x="625" y="625"/>
                </a:lnTo>
                <a:lnTo>
                  <a:pt x="234" y="625"/>
                </a:lnTo>
                <a:cubicBezTo>
                  <a:pt x="105" y="625"/>
                  <a:pt x="0" y="730"/>
                  <a:pt x="0" y="859"/>
                </a:cubicBezTo>
                <a:lnTo>
                  <a:pt x="0" y="1796"/>
                </a:lnTo>
                <a:lnTo>
                  <a:pt x="313" y="1796"/>
                </a:lnTo>
                <a:lnTo>
                  <a:pt x="313" y="2265"/>
                </a:lnTo>
                <a:cubicBezTo>
                  <a:pt x="313" y="2394"/>
                  <a:pt x="418" y="2499"/>
                  <a:pt x="547" y="2499"/>
                </a:cubicBezTo>
                <a:lnTo>
                  <a:pt x="2109" y="2499"/>
                </a:lnTo>
                <a:cubicBezTo>
                  <a:pt x="2238" y="2499"/>
                  <a:pt x="2343" y="2394"/>
                  <a:pt x="2343" y="2265"/>
                </a:cubicBezTo>
                <a:lnTo>
                  <a:pt x="2343" y="0"/>
                </a:lnTo>
                <a:lnTo>
                  <a:pt x="62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Freeform 91">
            <a:extLst>
              <a:ext uri="{FF2B5EF4-FFF2-40B4-BE49-F238E27FC236}">
                <a16:creationId xmlns:a16="http://schemas.microsoft.com/office/drawing/2014/main" id="{935FD813-1050-4341-BAF9-68C386D98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82266" y="3433287"/>
            <a:ext cx="495063" cy="463629"/>
          </a:xfrm>
          <a:custGeom>
            <a:avLst/>
            <a:gdLst>
              <a:gd name="T0" fmla="*/ 642085 w 899753"/>
              <a:gd name="T1" fmla="*/ 505575 h 842602"/>
              <a:gd name="T2" fmla="*/ 781355 w 899753"/>
              <a:gd name="T3" fmla="*/ 645275 h 842602"/>
              <a:gd name="T4" fmla="*/ 838935 w 899753"/>
              <a:gd name="T5" fmla="*/ 505575 h 842602"/>
              <a:gd name="T6" fmla="*/ 506413 w 899753"/>
              <a:gd name="T7" fmla="*/ 449262 h 842602"/>
              <a:gd name="T8" fmla="*/ 899753 w 899753"/>
              <a:gd name="T9" fmla="*/ 449262 h 842602"/>
              <a:gd name="T10" fmla="*/ 784594 w 899753"/>
              <a:gd name="T11" fmla="*/ 728301 h 842602"/>
              <a:gd name="T12" fmla="*/ 506990 w 899753"/>
              <a:gd name="T13" fmla="*/ 61123 h 842602"/>
              <a:gd name="T14" fmla="*/ 506990 w 899753"/>
              <a:gd name="T15" fmla="*/ 336892 h 842602"/>
              <a:gd name="T16" fmla="*/ 783372 w 899753"/>
              <a:gd name="T17" fmla="*/ 336892 h 842602"/>
              <a:gd name="T18" fmla="*/ 506990 w 899753"/>
              <a:gd name="T19" fmla="*/ 61123 h 842602"/>
              <a:gd name="T20" fmla="*/ 394203 w 899753"/>
              <a:gd name="T21" fmla="*/ 55562 h 842602"/>
              <a:gd name="T22" fmla="*/ 394203 w 899753"/>
              <a:gd name="T23" fmla="*/ 449082 h 842602"/>
              <a:gd name="T24" fmla="*/ 672740 w 899753"/>
              <a:gd name="T25" fmla="*/ 727390 h 842602"/>
              <a:gd name="T26" fmla="*/ 394203 w 899753"/>
              <a:gd name="T27" fmla="*/ 842602 h 842602"/>
              <a:gd name="T28" fmla="*/ 0 w 899753"/>
              <a:gd name="T29" fmla="*/ 449082 h 842602"/>
              <a:gd name="T30" fmla="*/ 394203 w 899753"/>
              <a:gd name="T31" fmla="*/ 55562 h 842602"/>
              <a:gd name="T32" fmla="*/ 450850 w 899753"/>
              <a:gd name="T33" fmla="*/ 0 h 842602"/>
              <a:gd name="T34" fmla="*/ 844190 w 899753"/>
              <a:gd name="T35" fmla="*/ 393341 h 842602"/>
              <a:gd name="T36" fmla="*/ 450850 w 899753"/>
              <a:gd name="T37" fmla="*/ 393341 h 84260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899753" h="842602">
                <a:moveTo>
                  <a:pt x="642085" y="505575"/>
                </a:moveTo>
                <a:lnTo>
                  <a:pt x="781355" y="645275"/>
                </a:lnTo>
                <a:cubicBezTo>
                  <a:pt x="810865" y="603763"/>
                  <a:pt x="830658" y="556113"/>
                  <a:pt x="838935" y="505575"/>
                </a:cubicBezTo>
                <a:lnTo>
                  <a:pt x="642085" y="505575"/>
                </a:lnTo>
                <a:close/>
                <a:moveTo>
                  <a:pt x="506413" y="449262"/>
                </a:moveTo>
                <a:lnTo>
                  <a:pt x="899753" y="449262"/>
                </a:lnTo>
                <a:cubicBezTo>
                  <a:pt x="899753" y="558279"/>
                  <a:pt x="855849" y="656827"/>
                  <a:pt x="784594" y="728301"/>
                </a:cubicBezTo>
                <a:lnTo>
                  <a:pt x="506413" y="449262"/>
                </a:lnTo>
                <a:close/>
                <a:moveTo>
                  <a:pt x="506990" y="61123"/>
                </a:moveTo>
                <a:lnTo>
                  <a:pt x="506990" y="336892"/>
                </a:lnTo>
                <a:lnTo>
                  <a:pt x="783372" y="336892"/>
                </a:lnTo>
                <a:cubicBezTo>
                  <a:pt x="759620" y="195951"/>
                  <a:pt x="648060" y="84493"/>
                  <a:pt x="506990" y="61123"/>
                </a:cubicBezTo>
                <a:close/>
                <a:moveTo>
                  <a:pt x="394203" y="55562"/>
                </a:moveTo>
                <a:lnTo>
                  <a:pt x="394203" y="449082"/>
                </a:lnTo>
                <a:lnTo>
                  <a:pt x="672740" y="727390"/>
                </a:lnTo>
                <a:cubicBezTo>
                  <a:pt x="601394" y="798678"/>
                  <a:pt x="502663" y="842602"/>
                  <a:pt x="394203" y="842602"/>
                </a:cubicBezTo>
                <a:cubicBezTo>
                  <a:pt x="176203" y="842602"/>
                  <a:pt x="0" y="666544"/>
                  <a:pt x="0" y="449082"/>
                </a:cubicBezTo>
                <a:cubicBezTo>
                  <a:pt x="0" y="231620"/>
                  <a:pt x="176203" y="55562"/>
                  <a:pt x="394203" y="55562"/>
                </a:cubicBezTo>
                <a:close/>
                <a:moveTo>
                  <a:pt x="450850" y="0"/>
                </a:moveTo>
                <a:cubicBezTo>
                  <a:pt x="668213" y="0"/>
                  <a:pt x="844190" y="176176"/>
                  <a:pt x="844190" y="393341"/>
                </a:cubicBezTo>
                <a:lnTo>
                  <a:pt x="450850" y="393341"/>
                </a:lnTo>
                <a:lnTo>
                  <a:pt x="45085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Freeform 89">
            <a:extLst>
              <a:ext uri="{FF2B5EF4-FFF2-40B4-BE49-F238E27FC236}">
                <a16:creationId xmlns:a16="http://schemas.microsoft.com/office/drawing/2014/main" id="{A9341B63-5A6E-40E1-A717-A836DA21E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66550" y="5439644"/>
            <a:ext cx="495935" cy="371078"/>
          </a:xfrm>
          <a:custGeom>
            <a:avLst/>
            <a:gdLst>
              <a:gd name="T0" fmla="*/ 573956 w 901340"/>
              <a:gd name="T1" fmla="*/ 561975 h 674329"/>
              <a:gd name="T2" fmla="*/ 901340 w 901340"/>
              <a:gd name="T3" fmla="*/ 561975 h 674329"/>
              <a:gd name="T4" fmla="*/ 901340 w 901340"/>
              <a:gd name="T5" fmla="*/ 674329 h 674329"/>
              <a:gd name="T6" fmla="*/ 468313 w 901340"/>
              <a:gd name="T7" fmla="*/ 674329 h 674329"/>
              <a:gd name="T8" fmla="*/ 573956 w 901340"/>
              <a:gd name="T9" fmla="*/ 561975 h 674329"/>
              <a:gd name="T10" fmla="*/ 616811 w 901340"/>
              <a:gd name="T11" fmla="*/ 420688 h 674329"/>
              <a:gd name="T12" fmla="*/ 842604 w 901340"/>
              <a:gd name="T13" fmla="*/ 420688 h 674329"/>
              <a:gd name="T14" fmla="*/ 842604 w 901340"/>
              <a:gd name="T15" fmla="*/ 533040 h 674329"/>
              <a:gd name="T16" fmla="*/ 587375 w 901340"/>
              <a:gd name="T17" fmla="*/ 533040 h 674329"/>
              <a:gd name="T18" fmla="*/ 616811 w 901340"/>
              <a:gd name="T19" fmla="*/ 420688 h 674329"/>
              <a:gd name="T20" fmla="*/ 600075 w 901340"/>
              <a:gd name="T21" fmla="*/ 280988 h 674329"/>
              <a:gd name="T22" fmla="*/ 901339 w 901340"/>
              <a:gd name="T23" fmla="*/ 280988 h 674329"/>
              <a:gd name="T24" fmla="*/ 901339 w 901340"/>
              <a:gd name="T25" fmla="*/ 393341 h 674329"/>
              <a:gd name="T26" fmla="*/ 619919 w 901340"/>
              <a:gd name="T27" fmla="*/ 393341 h 674329"/>
              <a:gd name="T28" fmla="*/ 600075 w 901340"/>
              <a:gd name="T29" fmla="*/ 280988 h 674329"/>
              <a:gd name="T30" fmla="*/ 196799 w 901340"/>
              <a:gd name="T31" fmla="*/ 280982 h 674329"/>
              <a:gd name="T32" fmla="*/ 196799 w 901340"/>
              <a:gd name="T33" fmla="*/ 337072 h 674329"/>
              <a:gd name="T34" fmla="*/ 252925 w 901340"/>
              <a:gd name="T35" fmla="*/ 337072 h 674329"/>
              <a:gd name="T36" fmla="*/ 252925 w 901340"/>
              <a:gd name="T37" fmla="*/ 449611 h 674329"/>
              <a:gd name="T38" fmla="*/ 196799 w 901340"/>
              <a:gd name="T39" fmla="*/ 449611 h 674329"/>
              <a:gd name="T40" fmla="*/ 196799 w 901340"/>
              <a:gd name="T41" fmla="*/ 505700 h 674329"/>
              <a:gd name="T42" fmla="*/ 365176 w 901340"/>
              <a:gd name="T43" fmla="*/ 505700 h 674329"/>
              <a:gd name="T44" fmla="*/ 365176 w 901340"/>
              <a:gd name="T45" fmla="*/ 449611 h 674329"/>
              <a:gd name="T46" fmla="*/ 309051 w 901340"/>
              <a:gd name="T47" fmla="*/ 449611 h 674329"/>
              <a:gd name="T48" fmla="*/ 309051 w 901340"/>
              <a:gd name="T49" fmla="*/ 280982 h 674329"/>
              <a:gd name="T50" fmla="*/ 503238 w 901340"/>
              <a:gd name="T51" fmla="*/ 139700 h 674329"/>
              <a:gd name="T52" fmla="*/ 787040 w 901340"/>
              <a:gd name="T53" fmla="*/ 139700 h 674329"/>
              <a:gd name="T54" fmla="*/ 787040 w 901340"/>
              <a:gd name="T55" fmla="*/ 252053 h 674329"/>
              <a:gd name="T56" fmla="*/ 587154 w 901340"/>
              <a:gd name="T57" fmla="*/ 252053 h 674329"/>
              <a:gd name="T58" fmla="*/ 503238 w 901340"/>
              <a:gd name="T59" fmla="*/ 139700 h 674329"/>
              <a:gd name="T60" fmla="*/ 280988 w 901340"/>
              <a:gd name="T61" fmla="*/ 112713 h 674329"/>
              <a:gd name="T62" fmla="*/ 561615 w 901340"/>
              <a:gd name="T63" fmla="*/ 393521 h 674329"/>
              <a:gd name="T64" fmla="*/ 280988 w 901340"/>
              <a:gd name="T65" fmla="*/ 674329 h 674329"/>
              <a:gd name="T66" fmla="*/ 0 w 901340"/>
              <a:gd name="T67" fmla="*/ 393521 h 674329"/>
              <a:gd name="T68" fmla="*/ 280988 w 901340"/>
              <a:gd name="T69" fmla="*/ 112713 h 674329"/>
              <a:gd name="T70" fmla="*/ 282575 w 901340"/>
              <a:gd name="T71" fmla="*/ 0 h 674329"/>
              <a:gd name="T72" fmla="*/ 844190 w 901340"/>
              <a:gd name="T73" fmla="*/ 0 h 674329"/>
              <a:gd name="T74" fmla="*/ 844190 w 901340"/>
              <a:gd name="T75" fmla="*/ 112353 h 674329"/>
              <a:gd name="T76" fmla="*/ 468221 w 901340"/>
              <a:gd name="T77" fmla="*/ 112353 h 674329"/>
              <a:gd name="T78" fmla="*/ 282575 w 901340"/>
              <a:gd name="T79" fmla="*/ 55816 h 6743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901340" h="674329">
                <a:moveTo>
                  <a:pt x="573956" y="561975"/>
                </a:moveTo>
                <a:lnTo>
                  <a:pt x="901340" y="561975"/>
                </a:lnTo>
                <a:lnTo>
                  <a:pt x="901340" y="674329"/>
                </a:lnTo>
                <a:lnTo>
                  <a:pt x="468313" y="674329"/>
                </a:lnTo>
                <a:cubicBezTo>
                  <a:pt x="511940" y="645613"/>
                  <a:pt x="547996" y="607204"/>
                  <a:pt x="573956" y="561975"/>
                </a:cubicBezTo>
                <a:close/>
                <a:moveTo>
                  <a:pt x="616811" y="420688"/>
                </a:moveTo>
                <a:lnTo>
                  <a:pt x="842604" y="420688"/>
                </a:lnTo>
                <a:lnTo>
                  <a:pt x="842604" y="533040"/>
                </a:lnTo>
                <a:lnTo>
                  <a:pt x="587375" y="533040"/>
                </a:lnTo>
                <a:cubicBezTo>
                  <a:pt x="603529" y="498470"/>
                  <a:pt x="613580" y="460660"/>
                  <a:pt x="616811" y="420688"/>
                </a:cubicBezTo>
                <a:close/>
                <a:moveTo>
                  <a:pt x="600075" y="280988"/>
                </a:moveTo>
                <a:lnTo>
                  <a:pt x="901339" y="280988"/>
                </a:lnTo>
                <a:lnTo>
                  <a:pt x="901339" y="393341"/>
                </a:lnTo>
                <a:lnTo>
                  <a:pt x="619919" y="393341"/>
                </a:lnTo>
                <a:cubicBezTo>
                  <a:pt x="619919" y="353856"/>
                  <a:pt x="612703" y="316166"/>
                  <a:pt x="600075" y="280988"/>
                </a:cubicBezTo>
                <a:close/>
                <a:moveTo>
                  <a:pt x="196799" y="280982"/>
                </a:moveTo>
                <a:lnTo>
                  <a:pt x="196799" y="337072"/>
                </a:lnTo>
                <a:lnTo>
                  <a:pt x="252925" y="337072"/>
                </a:lnTo>
                <a:lnTo>
                  <a:pt x="252925" y="449611"/>
                </a:lnTo>
                <a:lnTo>
                  <a:pt x="196799" y="449611"/>
                </a:lnTo>
                <a:lnTo>
                  <a:pt x="196799" y="505700"/>
                </a:lnTo>
                <a:lnTo>
                  <a:pt x="365176" y="505700"/>
                </a:lnTo>
                <a:lnTo>
                  <a:pt x="365176" y="449611"/>
                </a:lnTo>
                <a:lnTo>
                  <a:pt x="309051" y="449611"/>
                </a:lnTo>
                <a:lnTo>
                  <a:pt x="309051" y="280982"/>
                </a:lnTo>
                <a:lnTo>
                  <a:pt x="196799" y="280982"/>
                </a:lnTo>
                <a:close/>
                <a:moveTo>
                  <a:pt x="503238" y="139700"/>
                </a:moveTo>
                <a:lnTo>
                  <a:pt x="787040" y="139700"/>
                </a:lnTo>
                <a:lnTo>
                  <a:pt x="787040" y="252053"/>
                </a:lnTo>
                <a:lnTo>
                  <a:pt x="587154" y="252053"/>
                </a:lnTo>
                <a:cubicBezTo>
                  <a:pt x="567346" y="208840"/>
                  <a:pt x="538894" y="170669"/>
                  <a:pt x="503238" y="139700"/>
                </a:cubicBezTo>
                <a:close/>
                <a:moveTo>
                  <a:pt x="280988" y="112713"/>
                </a:moveTo>
                <a:cubicBezTo>
                  <a:pt x="436053" y="112713"/>
                  <a:pt x="561615" y="238555"/>
                  <a:pt x="561615" y="393521"/>
                </a:cubicBezTo>
                <a:cubicBezTo>
                  <a:pt x="561615" y="548487"/>
                  <a:pt x="436053" y="674329"/>
                  <a:pt x="280988" y="674329"/>
                </a:cubicBezTo>
                <a:cubicBezTo>
                  <a:pt x="125923" y="674329"/>
                  <a:pt x="0" y="548487"/>
                  <a:pt x="0" y="393521"/>
                </a:cubicBezTo>
                <a:cubicBezTo>
                  <a:pt x="0" y="238555"/>
                  <a:pt x="125923" y="112713"/>
                  <a:pt x="280988" y="112713"/>
                </a:cubicBezTo>
                <a:close/>
                <a:moveTo>
                  <a:pt x="282575" y="0"/>
                </a:moveTo>
                <a:lnTo>
                  <a:pt x="844190" y="0"/>
                </a:lnTo>
                <a:lnTo>
                  <a:pt x="844190" y="112353"/>
                </a:lnTo>
                <a:lnTo>
                  <a:pt x="468221" y="112353"/>
                </a:lnTo>
                <a:cubicBezTo>
                  <a:pt x="415694" y="76702"/>
                  <a:pt x="351293" y="55816"/>
                  <a:pt x="282575" y="55816"/>
                </a:cubicBezTo>
                <a:lnTo>
                  <a:pt x="282575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reeform 90">
            <a:extLst>
              <a:ext uri="{FF2B5EF4-FFF2-40B4-BE49-F238E27FC236}">
                <a16:creationId xmlns:a16="http://schemas.microsoft.com/office/drawing/2014/main" id="{D43BE9F0-5175-4465-9B86-B97FEA166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96878" y="3429804"/>
            <a:ext cx="495935" cy="463629"/>
          </a:xfrm>
          <a:custGeom>
            <a:avLst/>
            <a:gdLst>
              <a:gd name="T0" fmla="*/ 619798 w 901340"/>
              <a:gd name="T1" fmla="*/ 730250 h 842602"/>
              <a:gd name="T2" fmla="*/ 845104 w 901340"/>
              <a:gd name="T3" fmla="*/ 730250 h 842602"/>
              <a:gd name="T4" fmla="*/ 901340 w 901340"/>
              <a:gd name="T5" fmla="*/ 786426 h 842602"/>
              <a:gd name="T6" fmla="*/ 901340 w 901340"/>
              <a:gd name="T7" fmla="*/ 842602 h 842602"/>
              <a:gd name="T8" fmla="*/ 563562 w 901340"/>
              <a:gd name="T9" fmla="*/ 842602 h 842602"/>
              <a:gd name="T10" fmla="*/ 563562 w 901340"/>
              <a:gd name="T11" fmla="*/ 786426 h 842602"/>
              <a:gd name="T12" fmla="*/ 56536 w 901340"/>
              <a:gd name="T13" fmla="*/ 730250 h 842602"/>
              <a:gd name="T14" fmla="*/ 281241 w 901340"/>
              <a:gd name="T15" fmla="*/ 730250 h 842602"/>
              <a:gd name="T16" fmla="*/ 337777 w 901340"/>
              <a:gd name="T17" fmla="*/ 786426 h 842602"/>
              <a:gd name="T18" fmla="*/ 337777 w 901340"/>
              <a:gd name="T19" fmla="*/ 842602 h 842602"/>
              <a:gd name="T20" fmla="*/ 0 w 901340"/>
              <a:gd name="T21" fmla="*/ 842602 h 842602"/>
              <a:gd name="T22" fmla="*/ 0 w 901340"/>
              <a:gd name="T23" fmla="*/ 786426 h 842602"/>
              <a:gd name="T24" fmla="*/ 318349 w 901340"/>
              <a:gd name="T25" fmla="*/ 612775 h 842602"/>
              <a:gd name="T26" fmla="*/ 582992 w 901340"/>
              <a:gd name="T27" fmla="*/ 612775 h 842602"/>
              <a:gd name="T28" fmla="*/ 609241 w 901340"/>
              <a:gd name="T29" fmla="*/ 662402 h 842602"/>
              <a:gd name="T30" fmla="*/ 450670 w 901340"/>
              <a:gd name="T31" fmla="*/ 701318 h 842602"/>
              <a:gd name="T32" fmla="*/ 292100 w 901340"/>
              <a:gd name="T33" fmla="*/ 662402 h 842602"/>
              <a:gd name="T34" fmla="*/ 732270 w 901340"/>
              <a:gd name="T35" fmla="*/ 504825 h 842602"/>
              <a:gd name="T36" fmla="*/ 817201 w 901340"/>
              <a:gd name="T37" fmla="*/ 588881 h 842602"/>
              <a:gd name="T38" fmla="*/ 817201 w 901340"/>
              <a:gd name="T39" fmla="*/ 616900 h 842602"/>
              <a:gd name="T40" fmla="*/ 732270 w 901340"/>
              <a:gd name="T41" fmla="*/ 701316 h 842602"/>
              <a:gd name="T42" fmla="*/ 647700 w 901340"/>
              <a:gd name="T43" fmla="*/ 616900 h 842602"/>
              <a:gd name="T44" fmla="*/ 647700 w 901340"/>
              <a:gd name="T45" fmla="*/ 588881 h 842602"/>
              <a:gd name="T46" fmla="*/ 732270 w 901340"/>
              <a:gd name="T47" fmla="*/ 504825 h 842602"/>
              <a:gd name="T48" fmla="*/ 168095 w 901340"/>
              <a:gd name="T49" fmla="*/ 504825 h 842602"/>
              <a:gd name="T50" fmla="*/ 252053 w 901340"/>
              <a:gd name="T51" fmla="*/ 588881 h 842602"/>
              <a:gd name="T52" fmla="*/ 252053 w 901340"/>
              <a:gd name="T53" fmla="*/ 616900 h 842602"/>
              <a:gd name="T54" fmla="*/ 168095 w 901340"/>
              <a:gd name="T55" fmla="*/ 701316 h 842602"/>
              <a:gd name="T56" fmla="*/ 84137 w 901340"/>
              <a:gd name="T57" fmla="*/ 616900 h 842602"/>
              <a:gd name="T58" fmla="*/ 84137 w 901340"/>
              <a:gd name="T59" fmla="*/ 588881 h 842602"/>
              <a:gd name="T60" fmla="*/ 168095 w 901340"/>
              <a:gd name="T61" fmla="*/ 504825 h 842602"/>
              <a:gd name="T62" fmla="*/ 337524 w 901340"/>
              <a:gd name="T63" fmla="*/ 223837 h 842602"/>
              <a:gd name="T64" fmla="*/ 562589 w 901340"/>
              <a:gd name="T65" fmla="*/ 223837 h 842602"/>
              <a:gd name="T66" fmla="*/ 618765 w 901340"/>
              <a:gd name="T67" fmla="*/ 280013 h 842602"/>
              <a:gd name="T68" fmla="*/ 618765 w 901340"/>
              <a:gd name="T69" fmla="*/ 336190 h 842602"/>
              <a:gd name="T70" fmla="*/ 280987 w 901340"/>
              <a:gd name="T71" fmla="*/ 336190 h 842602"/>
              <a:gd name="T72" fmla="*/ 280987 w 901340"/>
              <a:gd name="T73" fmla="*/ 280013 h 842602"/>
              <a:gd name="T74" fmla="*/ 337524 w 901340"/>
              <a:gd name="T75" fmla="*/ 223837 h 842602"/>
              <a:gd name="T76" fmla="*/ 637877 w 901340"/>
              <a:gd name="T77" fmla="*/ 142875 h 842602"/>
              <a:gd name="T78" fmla="*/ 788626 w 901340"/>
              <a:gd name="T79" fmla="*/ 421914 h 842602"/>
              <a:gd name="T80" fmla="*/ 732230 w 901340"/>
              <a:gd name="T81" fmla="*/ 421914 h 842602"/>
              <a:gd name="T82" fmla="*/ 606425 w 901340"/>
              <a:gd name="T83" fmla="*/ 189742 h 842602"/>
              <a:gd name="T84" fmla="*/ 261899 w 901340"/>
              <a:gd name="T85" fmla="*/ 142875 h 842602"/>
              <a:gd name="T86" fmla="*/ 293326 w 901340"/>
              <a:gd name="T87" fmla="*/ 189657 h 842602"/>
              <a:gd name="T88" fmla="*/ 169064 w 901340"/>
              <a:gd name="T89" fmla="*/ 420327 h 842602"/>
              <a:gd name="T90" fmla="*/ 112712 w 901340"/>
              <a:gd name="T91" fmla="*/ 420327 h 842602"/>
              <a:gd name="T92" fmla="*/ 261899 w 901340"/>
              <a:gd name="T93" fmla="*/ 142875 h 842602"/>
              <a:gd name="T94" fmla="*/ 450670 w 901340"/>
              <a:gd name="T95" fmla="*/ 0 h 842602"/>
              <a:gd name="T96" fmla="*/ 534628 w 901340"/>
              <a:gd name="T97" fmla="*/ 84415 h 842602"/>
              <a:gd name="T98" fmla="*/ 534628 w 901340"/>
              <a:gd name="T99" fmla="*/ 112434 h 842602"/>
              <a:gd name="T100" fmla="*/ 450670 w 901340"/>
              <a:gd name="T101" fmla="*/ 196491 h 842602"/>
              <a:gd name="T102" fmla="*/ 366712 w 901340"/>
              <a:gd name="T103" fmla="*/ 112434 h 842602"/>
              <a:gd name="T104" fmla="*/ 366712 w 901340"/>
              <a:gd name="T105" fmla="*/ 84415 h 842602"/>
              <a:gd name="T106" fmla="*/ 450670 w 901340"/>
              <a:gd name="T107" fmla="*/ 0 h 842602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901340" h="842602">
                <a:moveTo>
                  <a:pt x="619798" y="730250"/>
                </a:moveTo>
                <a:lnTo>
                  <a:pt x="845104" y="730250"/>
                </a:lnTo>
                <a:cubicBezTo>
                  <a:pt x="867093" y="752216"/>
                  <a:pt x="879350" y="764460"/>
                  <a:pt x="901340" y="786426"/>
                </a:cubicBezTo>
                <a:lnTo>
                  <a:pt x="901340" y="842602"/>
                </a:lnTo>
                <a:lnTo>
                  <a:pt x="563562" y="842602"/>
                </a:lnTo>
                <a:lnTo>
                  <a:pt x="563562" y="786426"/>
                </a:lnTo>
                <a:lnTo>
                  <a:pt x="619798" y="730250"/>
                </a:lnTo>
                <a:close/>
                <a:moveTo>
                  <a:pt x="56536" y="730250"/>
                </a:moveTo>
                <a:lnTo>
                  <a:pt x="281241" y="730250"/>
                </a:lnTo>
                <a:lnTo>
                  <a:pt x="337777" y="786426"/>
                </a:lnTo>
                <a:lnTo>
                  <a:pt x="337777" y="842602"/>
                </a:lnTo>
                <a:lnTo>
                  <a:pt x="0" y="842602"/>
                </a:lnTo>
                <a:lnTo>
                  <a:pt x="0" y="786426"/>
                </a:lnTo>
                <a:lnTo>
                  <a:pt x="56536" y="730250"/>
                </a:lnTo>
                <a:close/>
                <a:moveTo>
                  <a:pt x="318349" y="612775"/>
                </a:moveTo>
                <a:cubicBezTo>
                  <a:pt x="399252" y="655618"/>
                  <a:pt x="502089" y="655618"/>
                  <a:pt x="582992" y="612775"/>
                </a:cubicBezTo>
                <a:lnTo>
                  <a:pt x="609241" y="662402"/>
                </a:lnTo>
                <a:cubicBezTo>
                  <a:pt x="561058" y="687751"/>
                  <a:pt x="506044" y="701318"/>
                  <a:pt x="450670" y="701318"/>
                </a:cubicBezTo>
                <a:cubicBezTo>
                  <a:pt x="395297" y="701318"/>
                  <a:pt x="340642" y="687751"/>
                  <a:pt x="292100" y="662402"/>
                </a:cubicBezTo>
                <a:lnTo>
                  <a:pt x="318349" y="612775"/>
                </a:lnTo>
                <a:close/>
                <a:moveTo>
                  <a:pt x="732270" y="504825"/>
                </a:moveTo>
                <a:cubicBezTo>
                  <a:pt x="778892" y="504825"/>
                  <a:pt x="817201" y="542542"/>
                  <a:pt x="817201" y="588881"/>
                </a:cubicBezTo>
                <a:lnTo>
                  <a:pt x="817201" y="616900"/>
                </a:lnTo>
                <a:cubicBezTo>
                  <a:pt x="817201" y="663598"/>
                  <a:pt x="778892" y="701316"/>
                  <a:pt x="732270" y="701316"/>
                </a:cubicBezTo>
                <a:cubicBezTo>
                  <a:pt x="685648" y="701316"/>
                  <a:pt x="647700" y="663598"/>
                  <a:pt x="647700" y="616900"/>
                </a:cubicBezTo>
                <a:lnTo>
                  <a:pt x="647700" y="588881"/>
                </a:lnTo>
                <a:cubicBezTo>
                  <a:pt x="647700" y="542542"/>
                  <a:pt x="685648" y="504825"/>
                  <a:pt x="732270" y="504825"/>
                </a:cubicBezTo>
                <a:close/>
                <a:moveTo>
                  <a:pt x="168095" y="504825"/>
                </a:moveTo>
                <a:cubicBezTo>
                  <a:pt x="214739" y="504825"/>
                  <a:pt x="252053" y="542542"/>
                  <a:pt x="252053" y="588881"/>
                </a:cubicBezTo>
                <a:lnTo>
                  <a:pt x="252053" y="616900"/>
                </a:lnTo>
                <a:cubicBezTo>
                  <a:pt x="252053" y="663598"/>
                  <a:pt x="214739" y="701316"/>
                  <a:pt x="168095" y="701316"/>
                </a:cubicBezTo>
                <a:cubicBezTo>
                  <a:pt x="121811" y="701316"/>
                  <a:pt x="84137" y="663598"/>
                  <a:pt x="84137" y="616900"/>
                </a:cubicBezTo>
                <a:lnTo>
                  <a:pt x="84137" y="588881"/>
                </a:lnTo>
                <a:cubicBezTo>
                  <a:pt x="84137" y="542542"/>
                  <a:pt x="121811" y="504825"/>
                  <a:pt x="168095" y="504825"/>
                </a:cubicBezTo>
                <a:close/>
                <a:moveTo>
                  <a:pt x="337524" y="223837"/>
                </a:moveTo>
                <a:lnTo>
                  <a:pt x="562589" y="223837"/>
                </a:lnTo>
                <a:cubicBezTo>
                  <a:pt x="584555" y="245803"/>
                  <a:pt x="596799" y="258407"/>
                  <a:pt x="618765" y="280013"/>
                </a:cubicBezTo>
                <a:lnTo>
                  <a:pt x="618765" y="336190"/>
                </a:lnTo>
                <a:lnTo>
                  <a:pt x="280987" y="336190"/>
                </a:lnTo>
                <a:lnTo>
                  <a:pt x="280987" y="280013"/>
                </a:lnTo>
                <a:cubicBezTo>
                  <a:pt x="302954" y="258407"/>
                  <a:pt x="315557" y="245803"/>
                  <a:pt x="337524" y="223837"/>
                </a:cubicBezTo>
                <a:close/>
                <a:moveTo>
                  <a:pt x="637877" y="142875"/>
                </a:moveTo>
                <a:cubicBezTo>
                  <a:pt x="732230" y="205605"/>
                  <a:pt x="788626" y="309794"/>
                  <a:pt x="788626" y="421914"/>
                </a:cubicBezTo>
                <a:lnTo>
                  <a:pt x="732230" y="421914"/>
                </a:lnTo>
                <a:cubicBezTo>
                  <a:pt x="732230" y="328901"/>
                  <a:pt x="685234" y="242017"/>
                  <a:pt x="606425" y="189742"/>
                </a:cubicBezTo>
                <a:lnTo>
                  <a:pt x="637877" y="142875"/>
                </a:lnTo>
                <a:close/>
                <a:moveTo>
                  <a:pt x="261899" y="142875"/>
                </a:moveTo>
                <a:lnTo>
                  <a:pt x="293326" y="189657"/>
                </a:lnTo>
                <a:cubicBezTo>
                  <a:pt x="215301" y="241477"/>
                  <a:pt x="169064" y="327843"/>
                  <a:pt x="169064" y="420327"/>
                </a:cubicBezTo>
                <a:lnTo>
                  <a:pt x="112712" y="420327"/>
                </a:lnTo>
                <a:cubicBezTo>
                  <a:pt x="112712" y="309130"/>
                  <a:pt x="168341" y="205491"/>
                  <a:pt x="261899" y="142875"/>
                </a:cubicBezTo>
                <a:close/>
                <a:moveTo>
                  <a:pt x="450670" y="0"/>
                </a:moveTo>
                <a:cubicBezTo>
                  <a:pt x="496955" y="0"/>
                  <a:pt x="534628" y="37717"/>
                  <a:pt x="534628" y="84415"/>
                </a:cubicBezTo>
                <a:lnTo>
                  <a:pt x="534628" y="112434"/>
                </a:lnTo>
                <a:cubicBezTo>
                  <a:pt x="534628" y="158773"/>
                  <a:pt x="496955" y="196491"/>
                  <a:pt x="450670" y="196491"/>
                </a:cubicBezTo>
                <a:cubicBezTo>
                  <a:pt x="404386" y="196491"/>
                  <a:pt x="366712" y="158773"/>
                  <a:pt x="366712" y="112434"/>
                </a:cubicBezTo>
                <a:lnTo>
                  <a:pt x="366712" y="84415"/>
                </a:lnTo>
                <a:cubicBezTo>
                  <a:pt x="366712" y="37717"/>
                  <a:pt x="404386" y="0"/>
                  <a:pt x="45067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Freeform 82">
            <a:extLst>
              <a:ext uri="{FF2B5EF4-FFF2-40B4-BE49-F238E27FC236}">
                <a16:creationId xmlns:a16="http://schemas.microsoft.com/office/drawing/2014/main" id="{72CA25C1-B84C-4471-876F-2B699B86F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96878" y="1467243"/>
            <a:ext cx="495063" cy="463630"/>
          </a:xfrm>
          <a:custGeom>
            <a:avLst/>
            <a:gdLst>
              <a:gd name="T0" fmla="*/ 28575 w 899753"/>
              <a:gd name="T1" fmla="*/ 444500 h 842603"/>
              <a:gd name="T2" fmla="*/ 65686 w 899753"/>
              <a:gd name="T3" fmla="*/ 449899 h 842603"/>
              <a:gd name="T4" fmla="*/ 366179 w 899753"/>
              <a:gd name="T5" fmla="*/ 475816 h 842603"/>
              <a:gd name="T6" fmla="*/ 366179 w 899753"/>
              <a:gd name="T7" fmla="*/ 533047 h 842603"/>
              <a:gd name="T8" fmla="*/ 535161 w 899753"/>
              <a:gd name="T9" fmla="*/ 533047 h 842603"/>
              <a:gd name="T10" fmla="*/ 535161 w 899753"/>
              <a:gd name="T11" fmla="*/ 475816 h 842603"/>
              <a:gd name="T12" fmla="*/ 835293 w 899753"/>
              <a:gd name="T13" fmla="*/ 449899 h 842603"/>
              <a:gd name="T14" fmla="*/ 872765 w 899753"/>
              <a:gd name="T15" fmla="*/ 444500 h 842603"/>
              <a:gd name="T16" fmla="*/ 872765 w 899753"/>
              <a:gd name="T17" fmla="*/ 769894 h 842603"/>
              <a:gd name="T18" fmla="*/ 799984 w 899753"/>
              <a:gd name="T19" fmla="*/ 842603 h 842603"/>
              <a:gd name="T20" fmla="*/ 101356 w 899753"/>
              <a:gd name="T21" fmla="*/ 842603 h 842603"/>
              <a:gd name="T22" fmla="*/ 28575 w 899753"/>
              <a:gd name="T23" fmla="*/ 769894 h 842603"/>
              <a:gd name="T24" fmla="*/ 348884 w 899753"/>
              <a:gd name="T25" fmla="*/ 56606 h 842603"/>
              <a:gd name="T26" fmla="*/ 337362 w 899753"/>
              <a:gd name="T27" fmla="*/ 68144 h 842603"/>
              <a:gd name="T28" fmla="*/ 337362 w 899753"/>
              <a:gd name="T29" fmla="*/ 112852 h 842603"/>
              <a:gd name="T30" fmla="*/ 562391 w 899753"/>
              <a:gd name="T31" fmla="*/ 112852 h 842603"/>
              <a:gd name="T32" fmla="*/ 562391 w 899753"/>
              <a:gd name="T33" fmla="*/ 68144 h 842603"/>
              <a:gd name="T34" fmla="*/ 550869 w 899753"/>
              <a:gd name="T35" fmla="*/ 56606 h 842603"/>
              <a:gd name="T36" fmla="*/ 325841 w 899753"/>
              <a:gd name="T37" fmla="*/ 0 h 842603"/>
              <a:gd name="T38" fmla="*/ 573912 w 899753"/>
              <a:gd name="T39" fmla="*/ 0 h 842603"/>
              <a:gd name="T40" fmla="*/ 618558 w 899753"/>
              <a:gd name="T41" fmla="*/ 44708 h 842603"/>
              <a:gd name="T42" fmla="*/ 618558 w 899753"/>
              <a:gd name="T43" fmla="*/ 112852 h 842603"/>
              <a:gd name="T44" fmla="*/ 855108 w 899753"/>
              <a:gd name="T45" fmla="*/ 112852 h 842603"/>
              <a:gd name="T46" fmla="*/ 899753 w 899753"/>
              <a:gd name="T47" fmla="*/ 157561 h 842603"/>
              <a:gd name="T48" fmla="*/ 899753 w 899753"/>
              <a:gd name="T49" fmla="*/ 390837 h 842603"/>
              <a:gd name="T50" fmla="*/ 816943 w 899753"/>
              <a:gd name="T51" fmla="*/ 402014 h 842603"/>
              <a:gd name="T52" fmla="*/ 534307 w 899753"/>
              <a:gd name="T53" fmla="*/ 425089 h 842603"/>
              <a:gd name="T54" fmla="*/ 534307 w 899753"/>
              <a:gd name="T55" fmla="*/ 366320 h 842603"/>
              <a:gd name="T56" fmla="*/ 365446 w 899753"/>
              <a:gd name="T57" fmla="*/ 366320 h 842603"/>
              <a:gd name="T58" fmla="*/ 365446 w 899753"/>
              <a:gd name="T59" fmla="*/ 425089 h 842603"/>
              <a:gd name="T60" fmla="*/ 83171 w 899753"/>
              <a:gd name="T61" fmla="*/ 402014 h 842603"/>
              <a:gd name="T62" fmla="*/ 0 w 899753"/>
              <a:gd name="T63" fmla="*/ 390837 h 842603"/>
              <a:gd name="T64" fmla="*/ 0 w 899753"/>
              <a:gd name="T65" fmla="*/ 157561 h 842603"/>
              <a:gd name="T66" fmla="*/ 44646 w 899753"/>
              <a:gd name="T67" fmla="*/ 112852 h 842603"/>
              <a:gd name="T68" fmla="*/ 281195 w 899753"/>
              <a:gd name="T69" fmla="*/ 112852 h 842603"/>
              <a:gd name="T70" fmla="*/ 281195 w 899753"/>
              <a:gd name="T71" fmla="*/ 44708 h 842603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99753" h="842603">
                <a:moveTo>
                  <a:pt x="28575" y="444500"/>
                </a:moveTo>
                <a:lnTo>
                  <a:pt x="65686" y="449899"/>
                </a:lnTo>
                <a:cubicBezTo>
                  <a:pt x="165490" y="463937"/>
                  <a:pt x="265654" y="472576"/>
                  <a:pt x="366179" y="475816"/>
                </a:cubicBezTo>
                <a:lnTo>
                  <a:pt x="366179" y="533047"/>
                </a:lnTo>
                <a:lnTo>
                  <a:pt x="535161" y="533047"/>
                </a:lnTo>
                <a:lnTo>
                  <a:pt x="535161" y="475816"/>
                </a:lnTo>
                <a:cubicBezTo>
                  <a:pt x="635325" y="472576"/>
                  <a:pt x="735850" y="463937"/>
                  <a:pt x="835293" y="449899"/>
                </a:cubicBezTo>
                <a:lnTo>
                  <a:pt x="872765" y="444500"/>
                </a:lnTo>
                <a:lnTo>
                  <a:pt x="872765" y="769894"/>
                </a:lnTo>
                <a:lnTo>
                  <a:pt x="799984" y="842603"/>
                </a:lnTo>
                <a:lnTo>
                  <a:pt x="101356" y="842603"/>
                </a:lnTo>
                <a:lnTo>
                  <a:pt x="28575" y="769894"/>
                </a:lnTo>
                <a:lnTo>
                  <a:pt x="28575" y="444500"/>
                </a:lnTo>
                <a:close/>
                <a:moveTo>
                  <a:pt x="348884" y="56606"/>
                </a:moveTo>
                <a:lnTo>
                  <a:pt x="337362" y="68144"/>
                </a:lnTo>
                <a:lnTo>
                  <a:pt x="337362" y="112852"/>
                </a:lnTo>
                <a:lnTo>
                  <a:pt x="562391" y="112852"/>
                </a:lnTo>
                <a:lnTo>
                  <a:pt x="562391" y="68144"/>
                </a:lnTo>
                <a:lnTo>
                  <a:pt x="550869" y="56606"/>
                </a:lnTo>
                <a:lnTo>
                  <a:pt x="348884" y="56606"/>
                </a:lnTo>
                <a:close/>
                <a:moveTo>
                  <a:pt x="325841" y="0"/>
                </a:moveTo>
                <a:lnTo>
                  <a:pt x="573912" y="0"/>
                </a:lnTo>
                <a:lnTo>
                  <a:pt x="618558" y="44708"/>
                </a:lnTo>
                <a:lnTo>
                  <a:pt x="618558" y="112852"/>
                </a:lnTo>
                <a:lnTo>
                  <a:pt x="855108" y="112852"/>
                </a:lnTo>
                <a:lnTo>
                  <a:pt x="899753" y="157561"/>
                </a:lnTo>
                <a:lnTo>
                  <a:pt x="899753" y="390837"/>
                </a:lnTo>
                <a:lnTo>
                  <a:pt x="816943" y="402014"/>
                </a:lnTo>
                <a:cubicBezTo>
                  <a:pt x="722971" y="414633"/>
                  <a:pt x="628639" y="422205"/>
                  <a:pt x="534307" y="425089"/>
                </a:cubicBezTo>
                <a:lnTo>
                  <a:pt x="534307" y="366320"/>
                </a:lnTo>
                <a:lnTo>
                  <a:pt x="365446" y="366320"/>
                </a:lnTo>
                <a:lnTo>
                  <a:pt x="365446" y="425089"/>
                </a:lnTo>
                <a:cubicBezTo>
                  <a:pt x="271114" y="422205"/>
                  <a:pt x="176782" y="414633"/>
                  <a:pt x="83171" y="402014"/>
                </a:cubicBezTo>
                <a:lnTo>
                  <a:pt x="0" y="390837"/>
                </a:lnTo>
                <a:lnTo>
                  <a:pt x="0" y="157561"/>
                </a:lnTo>
                <a:lnTo>
                  <a:pt x="44646" y="112852"/>
                </a:lnTo>
                <a:lnTo>
                  <a:pt x="281195" y="112852"/>
                </a:lnTo>
                <a:lnTo>
                  <a:pt x="281195" y="44708"/>
                </a:lnTo>
                <a:lnTo>
                  <a:pt x="32584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Shape 47626">
            <a:extLst>
              <a:ext uri="{FF2B5EF4-FFF2-40B4-BE49-F238E27FC236}">
                <a16:creationId xmlns:a16="http://schemas.microsoft.com/office/drawing/2014/main" id="{919208DE-A7D2-4317-8809-F2D0B16783CC}"/>
              </a:ext>
            </a:extLst>
          </p:cNvPr>
          <p:cNvSpPr/>
          <p:nvPr/>
        </p:nvSpPr>
        <p:spPr>
          <a:xfrm rot="10800000" flipH="1">
            <a:off x="-1660754" y="6283718"/>
            <a:ext cx="800385" cy="423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88B5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Shape 47627">
            <a:extLst>
              <a:ext uri="{FF2B5EF4-FFF2-40B4-BE49-F238E27FC236}">
                <a16:creationId xmlns:a16="http://schemas.microsoft.com/office/drawing/2014/main" id="{696278B6-E96B-4103-905A-1C035A9D908E}"/>
              </a:ext>
            </a:extLst>
          </p:cNvPr>
          <p:cNvSpPr/>
          <p:nvPr/>
        </p:nvSpPr>
        <p:spPr>
          <a:xfrm rot="10800000">
            <a:off x="-6895409" y="4900878"/>
            <a:ext cx="6035040" cy="13828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61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5BCCD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endParaRPr sz="25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A2D372A2-4D6F-4026-AB1F-1C7A638647C4}"/>
              </a:ext>
            </a:extLst>
          </p:cNvPr>
          <p:cNvSpPr txBox="1"/>
          <p:nvPr/>
        </p:nvSpPr>
        <p:spPr>
          <a:xfrm>
            <a:off x="-6166880" y="5112870"/>
            <a:ext cx="4309202" cy="37240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r" fontAlgn="ctr"/>
            <a:r>
              <a:rPr lang="en-IN" sz="1600" b="1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E-governance &amp; real-time compliance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65FFF3A6-C303-4006-8496-A84ED9BEBCA1}"/>
              </a:ext>
            </a:extLst>
          </p:cNvPr>
          <p:cNvSpPr txBox="1"/>
          <p:nvPr/>
        </p:nvSpPr>
        <p:spPr>
          <a:xfrm>
            <a:off x="-5863617" y="5490842"/>
            <a:ext cx="400594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 fontAlgn="ctr"/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Reg-tech process design,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Cyber Security, </a:t>
            </a:r>
            <a:r>
              <a:rPr lang="en-US" sz="12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SOC-style controls</a:t>
            </a:r>
          </a:p>
        </p:txBody>
      </p:sp>
      <p:pic>
        <p:nvPicPr>
          <p:cNvPr id="119" name="Graphic 118" descr="Atom with solid fill">
            <a:extLst>
              <a:ext uri="{FF2B5EF4-FFF2-40B4-BE49-F238E27FC236}">
                <a16:creationId xmlns:a16="http://schemas.microsoft.com/office/drawing/2014/main" id="{28AC6750-B2D7-4B68-81C8-0BC16F78B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692848" y="5238613"/>
            <a:ext cx="687003" cy="687003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281D9AF1-6EDA-5782-7CBB-2249812BEDE8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01356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B58A6-29A9-6A1E-FAC2-2C3BE6F5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0FA90D-7988-4BDC-8ABD-EE35F721F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73A9698-A307-48AB-B337-4D532149D161}"/>
              </a:ext>
            </a:extLst>
          </p:cNvPr>
          <p:cNvSpPr txBox="1"/>
          <p:nvPr/>
        </p:nvSpPr>
        <p:spPr>
          <a:xfrm>
            <a:off x="683678" y="2921169"/>
            <a:ext cx="1082464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spc="119" dirty="0">
                <a:solidFill>
                  <a:schemeClr val="bg1"/>
                </a:solidFill>
                <a:latin typeface="Poppins" panose="00000500000000000000" pitchFamily="2" charset="0"/>
                <a:ea typeface="Allrounder Monument Medium"/>
                <a:cs typeface="Poppins" panose="00000500000000000000" pitchFamily="2" charset="0"/>
                <a:sym typeface="Allrounder Monument Medium"/>
              </a:rPr>
              <a:t>OTHERS</a:t>
            </a:r>
          </a:p>
        </p:txBody>
      </p:sp>
    </p:spTree>
    <p:extLst>
      <p:ext uri="{BB962C8B-B14F-4D97-AF65-F5344CB8AC3E}">
        <p14:creationId xmlns:p14="http://schemas.microsoft.com/office/powerpoint/2010/main" val="1814279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8443AC6-7C31-DDF4-63A4-4CD0173B1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11" y="687573"/>
            <a:ext cx="5623659" cy="3312052"/>
          </a:xfrm>
          <a:prstGeom prst="rect">
            <a:avLst/>
          </a:prstGeom>
        </p:spPr>
      </p:pic>
      <p:pic>
        <p:nvPicPr>
          <p:cNvPr id="5" name="Picture 4" descr="A screenshot of a graph&#10;&#10;AI-generated content may be incorrect.">
            <a:extLst>
              <a:ext uri="{FF2B5EF4-FFF2-40B4-BE49-F238E27FC236}">
                <a16:creationId xmlns:a16="http://schemas.microsoft.com/office/drawing/2014/main" id="{4EEE9642-AB1A-E109-6724-462B755AE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46" y="770642"/>
            <a:ext cx="5662643" cy="31459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93A885-9B4E-4495-91F5-D4E6148C33CF}"/>
              </a:ext>
            </a:extLst>
          </p:cNvPr>
          <p:cNvSpPr txBox="1"/>
          <p:nvPr/>
        </p:nvSpPr>
        <p:spPr>
          <a:xfrm>
            <a:off x="128811" y="101197"/>
            <a:ext cx="11750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A3780"/>
                </a:solidFill>
                <a:latin typeface="Agrandir Bold"/>
              </a:rPr>
              <a:t>Migration of the World’s Millionaires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C8C159-D360-2EF4-9E93-ACB2BED57909}"/>
              </a:ext>
            </a:extLst>
          </p:cNvPr>
          <p:cNvSpPr txBox="1"/>
          <p:nvPr/>
        </p:nvSpPr>
        <p:spPr>
          <a:xfrm>
            <a:off x="128811" y="4450577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B4B4B"/>
                </a:solidFill>
                <a:effectLst/>
                <a:latin typeface="Roboto Regular"/>
              </a:rPr>
              <a:t>This dataset represents the Top 10 countries or territories globally in terms of projected </a:t>
            </a:r>
            <a:r>
              <a:rPr lang="en-GB" b="1" i="0" dirty="0">
                <a:solidFill>
                  <a:srgbClr val="4B4B4B"/>
                </a:solidFill>
                <a:effectLst/>
                <a:latin typeface="Roboto Regular"/>
              </a:rPr>
              <a:t>net outflows of millionaires </a:t>
            </a:r>
            <a:r>
              <a:rPr lang="en-GB" b="0" i="0" dirty="0">
                <a:solidFill>
                  <a:srgbClr val="4B4B4B"/>
                </a:solidFill>
                <a:effectLst/>
                <a:latin typeface="Roboto Regular"/>
              </a:rPr>
              <a:t>for 2024. </a:t>
            </a:r>
            <a:endParaRPr lang="en-I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54CB94-3AFF-EDF1-58B9-A87BB7447858}"/>
              </a:ext>
            </a:extLst>
          </p:cNvPr>
          <p:cNvSpPr txBox="1"/>
          <p:nvPr/>
        </p:nvSpPr>
        <p:spPr>
          <a:xfrm>
            <a:off x="6299746" y="4450577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4B4B4B"/>
                </a:solidFill>
                <a:effectLst/>
                <a:latin typeface="Roboto Regular"/>
              </a:rPr>
              <a:t>This dataset represents the Top 10 countries globally in terms of projected </a:t>
            </a:r>
            <a:r>
              <a:rPr lang="en-GB" b="1" i="0" dirty="0">
                <a:solidFill>
                  <a:srgbClr val="4B4B4B"/>
                </a:solidFill>
                <a:effectLst/>
                <a:latin typeface="Roboto Regular"/>
              </a:rPr>
              <a:t>net inflows of millionaires </a:t>
            </a:r>
            <a:r>
              <a:rPr lang="en-GB" b="0" i="0" dirty="0">
                <a:solidFill>
                  <a:srgbClr val="4B4B4B"/>
                </a:solidFill>
                <a:effectLst/>
                <a:latin typeface="Roboto Regular"/>
              </a:rPr>
              <a:t>for 2024. </a:t>
            </a:r>
            <a:endParaRPr lang="en-I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900857-C545-FEEF-D33C-A961633F1856}"/>
              </a:ext>
            </a:extLst>
          </p:cNvPr>
          <p:cNvSpPr txBox="1"/>
          <p:nvPr/>
        </p:nvSpPr>
        <p:spPr>
          <a:xfrm>
            <a:off x="229611" y="5758784"/>
            <a:ext cx="8659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>
                <a:solidFill>
                  <a:srgbClr val="4B4B4B"/>
                </a:solidFill>
                <a:latin typeface="Roboto Regular"/>
              </a:rPr>
              <a:t>Source: New World Wealth and </a:t>
            </a:r>
            <a:r>
              <a:rPr lang="en-GB" i="1" dirty="0">
                <a:solidFill>
                  <a:srgbClr val="4B4B4B"/>
                </a:solidFill>
                <a:latin typeface="Roboto Regular"/>
              </a:rPr>
              <a:t>Henley Private Wealth Migration Report 2024</a:t>
            </a:r>
          </a:p>
          <a:p>
            <a:endParaRPr lang="en-IN" i="1" dirty="0"/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EEB30A0-4FA0-D877-73C7-49EC2061D28D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0377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website&#10;&#10;AI-generated content may be incorrect.">
            <a:extLst>
              <a:ext uri="{FF2B5EF4-FFF2-40B4-BE49-F238E27FC236}">
                <a16:creationId xmlns:a16="http://schemas.microsoft.com/office/drawing/2014/main" id="{A49E5194-65E0-01A1-F01C-7ABBBBCB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189" y="643467"/>
            <a:ext cx="4693621" cy="5571065"/>
          </a:xfrm>
          <a:prstGeom prst="rect">
            <a:avLst/>
          </a:prstGeom>
          <a:ln>
            <a:noFill/>
          </a:ln>
        </p:spPr>
      </p:pic>
      <p:sp>
        <p:nvSpPr>
          <p:cNvPr id="3" name="Freeform 13">
            <a:extLst>
              <a:ext uri="{FF2B5EF4-FFF2-40B4-BE49-F238E27FC236}">
                <a16:creationId xmlns:a16="http://schemas.microsoft.com/office/drawing/2014/main" id="{7D250A87-9747-459D-245F-1BB804030B69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3159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6D3F734F-E972-4A65-91E1-0EAED21971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3" name="Picture 2" descr="Statues of monkeys sitting on a shelf&#10;&#10;AI-generated content may be incorrect.">
            <a:extLst>
              <a:ext uri="{FF2B5EF4-FFF2-40B4-BE49-F238E27FC236}">
                <a16:creationId xmlns:a16="http://schemas.microsoft.com/office/drawing/2014/main" id="{0C5DF6B7-FCA8-939D-15A0-EB01E79BB3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7" b="10937"/>
          <a:stretch/>
        </p:blipFill>
        <p:spPr>
          <a:xfrm>
            <a:off x="564747" y="1399887"/>
            <a:ext cx="11073575" cy="3867727"/>
          </a:xfrm>
          <a:prstGeom prst="rect">
            <a:avLst/>
          </a:prstGeom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3B00EF57-6209-C884-272C-312078FCAD13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78941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EB58A6-29A9-6A1E-FAC2-2C3BE6F5A4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70FA90D-7988-4BDC-8ABD-EE35F721F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73A9698-A307-48AB-B337-4D532149D161}"/>
              </a:ext>
            </a:extLst>
          </p:cNvPr>
          <p:cNvSpPr txBox="1"/>
          <p:nvPr/>
        </p:nvSpPr>
        <p:spPr>
          <a:xfrm>
            <a:off x="1175708" y="2413338"/>
            <a:ext cx="9840585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6600" b="1" spc="119" dirty="0">
                <a:solidFill>
                  <a:schemeClr val="bg1"/>
                </a:solidFill>
                <a:latin typeface="Poppins" panose="00000500000000000000" pitchFamily="2" charset="0"/>
                <a:ea typeface="Allrounder Monument Medium"/>
                <a:cs typeface="Poppins" panose="00000500000000000000" pitchFamily="2" charset="0"/>
                <a:sym typeface="Allrounder Monument Medium"/>
              </a:rPr>
              <a:t>STARTUP AND UNCIRORNS</a:t>
            </a:r>
          </a:p>
        </p:txBody>
      </p:sp>
    </p:spTree>
    <p:extLst>
      <p:ext uri="{BB962C8B-B14F-4D97-AF65-F5344CB8AC3E}">
        <p14:creationId xmlns:p14="http://schemas.microsoft.com/office/powerpoint/2010/main" val="3758525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8F5D48E-C05D-431E-A627-A4FC55DAE0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3AB36B-C6FE-4322-8F99-58340D75D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64" b="97273" l="1961" r="97255">
                        <a14:foregroundMark x1="80392" y1="47273" x2="90196" y2="26818"/>
                        <a14:foregroundMark x1="90196" y1="26818" x2="80392" y2="45000"/>
                        <a14:foregroundMark x1="98039" y1="34545" x2="93333" y2="35909"/>
                        <a14:foregroundMark x1="64706" y1="74091" x2="58824" y2="97273"/>
                        <a14:foregroundMark x1="58824" y1="97273" x2="13725" y2="95909"/>
                        <a14:foregroundMark x1="13725" y1="95909" x2="3137" y2="72273"/>
                        <a14:foregroundMark x1="3137" y1="72273" x2="1961" y2="12727"/>
                        <a14:foregroundMark x1="1961" y1="12727" x2="20000" y2="1818"/>
                        <a14:foregroundMark x1="20000" y1="1818" x2="43137" y2="5455"/>
                        <a14:foregroundMark x1="43137" y1="5455" x2="62745" y2="21364"/>
                        <a14:foregroundMark x1="62745" y1="21364" x2="58431" y2="50455"/>
                        <a14:foregroundMark x1="58431" y1="50455" x2="32549" y2="42273"/>
                        <a14:foregroundMark x1="32549" y1="42273" x2="12941" y2="46818"/>
                        <a14:foregroundMark x1="12941" y1="46818" x2="41176" y2="60000"/>
                        <a14:foregroundMark x1="41176" y1="60000" x2="10588" y2="63636"/>
                        <a14:foregroundMark x1="10588" y1="63636" x2="31765" y2="81364"/>
                        <a14:foregroundMark x1="31765" y1="81364" x2="61961" y2="73636"/>
                        <a14:foregroundMark x1="47843" y1="38636" x2="28235" y2="31818"/>
                        <a14:foregroundMark x1="28235" y1="31818" x2="38431" y2="27727"/>
                        <a14:foregroundMark x1="20784" y1="11364" x2="11765" y2="32273"/>
                        <a14:foregroundMark x1="11765" y1="32273" x2="10588" y2="87727"/>
                        <a14:foregroundMark x1="10588" y1="87727" x2="10588" y2="87727"/>
                        <a14:foregroundMark x1="14118" y1="5455" x2="5098" y2="72273"/>
                        <a14:foregroundMark x1="27843" y1="26818" x2="7843" y2="22273"/>
                        <a14:foregroundMark x1="7843" y1="22273" x2="30196" y2="28182"/>
                        <a14:foregroundMark x1="30196" y1="28182" x2="54118" y2="13636"/>
                        <a14:foregroundMark x1="54118" y1="13636" x2="51765" y2="9545"/>
                        <a14:foregroundMark x1="10980" y1="4545" x2="25490" y2="2273"/>
                        <a14:foregroundMark x1="59216" y1="96364" x2="9804" y2="99091"/>
                        <a14:foregroundMark x1="9804" y1="99091" x2="37255" y2="84545"/>
                        <a14:foregroundMark x1="37255" y1="84545" x2="61176" y2="95000"/>
                        <a14:foregroundMark x1="61176" y1="95000" x2="35686" y2="97727"/>
                        <a14:foregroundMark x1="35686" y1="97727" x2="38039" y2="94091"/>
                        <a14:foregroundMark x1="34118" y1="34091" x2="36863" y2="42727"/>
                        <a14:foregroundMark x1="47843" y1="31364" x2="55686" y2="43182"/>
                        <a14:foregroundMark x1="54118" y1="27273" x2="37255" y2="27273"/>
                        <a14:foregroundMark x1="43137" y1="15455" x2="26667" y2="33636"/>
                        <a14:foregroundMark x1="26667" y1="33636" x2="26667" y2="34545"/>
                        <a14:foregroundMark x1="29804" y1="20000" x2="35686" y2="53182"/>
                        <a14:foregroundMark x1="35686" y1="53182" x2="56863" y2="52273"/>
                        <a14:foregroundMark x1="56863" y1="52273" x2="59608" y2="49545"/>
                        <a14:foregroundMark x1="27451" y1="13636" x2="18431" y2="37273"/>
                        <a14:foregroundMark x1="18431" y1="37273" x2="20784" y2="48636"/>
                        <a14:foregroundMark x1="20392" y1="59545" x2="20392" y2="59545"/>
                        <a14:foregroundMark x1="20392" y1="59545" x2="25098" y2="56364"/>
                        <a14:foregroundMark x1="21569" y1="5455" x2="19608" y2="7273"/>
                        <a14:foregroundMark x1="47843" y1="15455" x2="46667" y2="11364"/>
                        <a14:foregroundMark x1="46667" y1="11364" x2="25098" y2="22273"/>
                        <a14:foregroundMark x1="25098" y1="22273" x2="40784" y2="16818"/>
                        <a14:foregroundMark x1="18039" y1="1364" x2="25098" y2="3182"/>
                        <a14:foregroundMark x1="18431" y1="4545" x2="1961" y2="9545"/>
                      </a14:backgroundRemoval>
                    </a14:imgEffect>
                  </a14:imgLayer>
                </a14:imgProps>
              </a:ext>
            </a:extLst>
          </a:blip>
          <a:srcRect l="1379"/>
          <a:stretch/>
        </p:blipFill>
        <p:spPr>
          <a:xfrm>
            <a:off x="4852" y="1913643"/>
            <a:ext cx="2898806" cy="2535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330D0-FA85-409E-B97B-53C4A264E813}"/>
              </a:ext>
            </a:extLst>
          </p:cNvPr>
          <p:cNvSpPr txBox="1"/>
          <p:nvPr/>
        </p:nvSpPr>
        <p:spPr>
          <a:xfrm>
            <a:off x="2903658" y="3181597"/>
            <a:ext cx="8267087" cy="8963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857250">
              <a:lnSpc>
                <a:spcPts val="5774"/>
              </a:lnSpc>
            </a:pPr>
            <a:r>
              <a:rPr lang="en-US" sz="10000" b="1" dirty="0">
                <a:solidFill>
                  <a:srgbClr val="0A3780"/>
                </a:solidFill>
                <a:latin typeface="Agrandir Bold"/>
                <a:ea typeface="Agrandir Bold"/>
                <a:cs typeface="Agrandir Bold"/>
                <a:sym typeface="Agrandir Bold"/>
              </a:rPr>
              <a:t>Any Questions?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B777EADD-1BC4-4248-AC06-09527EB82A27}"/>
              </a:ext>
            </a:extLst>
          </p:cNvPr>
          <p:cNvSpPr/>
          <p:nvPr/>
        </p:nvSpPr>
        <p:spPr>
          <a:xfrm>
            <a:off x="0" y="1473200"/>
            <a:ext cx="12192000" cy="5384801"/>
          </a:xfrm>
          <a:custGeom>
            <a:avLst/>
            <a:gdLst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97361 h 5397361"/>
              <a:gd name="connsiteX1" fmla="*/ 0 w 12192000"/>
              <a:gd name="connsiteY1" fmla="*/ 12560 h 5397361"/>
              <a:gd name="connsiteX2" fmla="*/ 12192000 w 12192000"/>
              <a:gd name="connsiteY2" fmla="*/ 5397361 h 5397361"/>
              <a:gd name="connsiteX3" fmla="*/ 0 w 12192000"/>
              <a:gd name="connsiteY3" fmla="*/ 5397361 h 539736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84801">
                <a:moveTo>
                  <a:pt x="0" y="5384801"/>
                </a:moveTo>
                <a:lnTo>
                  <a:pt x="0" y="0"/>
                </a:lnTo>
                <a:cubicBezTo>
                  <a:pt x="4444244" y="76164"/>
                  <a:pt x="7772400" y="4646507"/>
                  <a:pt x="12192000" y="5384801"/>
                </a:cubicBezTo>
                <a:lnTo>
                  <a:pt x="0" y="53848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Isosceles Triangle 6">
            <a:extLst>
              <a:ext uri="{FF2B5EF4-FFF2-40B4-BE49-F238E27FC236}">
                <a16:creationId xmlns:a16="http://schemas.microsoft.com/office/drawing/2014/main" id="{2B82EA18-58E2-40B4-9AB1-217BB3645910}"/>
              </a:ext>
            </a:extLst>
          </p:cNvPr>
          <p:cNvSpPr/>
          <p:nvPr/>
        </p:nvSpPr>
        <p:spPr>
          <a:xfrm rot="10800000">
            <a:off x="-25400" y="17805"/>
            <a:ext cx="12192000" cy="5384801"/>
          </a:xfrm>
          <a:custGeom>
            <a:avLst/>
            <a:gdLst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  <a:gd name="connsiteX0" fmla="*/ 0 w 12192000"/>
              <a:gd name="connsiteY0" fmla="*/ 5397361 h 5397361"/>
              <a:gd name="connsiteX1" fmla="*/ 0 w 12192000"/>
              <a:gd name="connsiteY1" fmla="*/ 12560 h 5397361"/>
              <a:gd name="connsiteX2" fmla="*/ 12192000 w 12192000"/>
              <a:gd name="connsiteY2" fmla="*/ 5397361 h 5397361"/>
              <a:gd name="connsiteX3" fmla="*/ 0 w 12192000"/>
              <a:gd name="connsiteY3" fmla="*/ 5397361 h 5397361"/>
              <a:gd name="connsiteX0" fmla="*/ 0 w 12192000"/>
              <a:gd name="connsiteY0" fmla="*/ 5384801 h 5384801"/>
              <a:gd name="connsiteX1" fmla="*/ 0 w 12192000"/>
              <a:gd name="connsiteY1" fmla="*/ 0 h 5384801"/>
              <a:gd name="connsiteX2" fmla="*/ 12192000 w 12192000"/>
              <a:gd name="connsiteY2" fmla="*/ 5384801 h 5384801"/>
              <a:gd name="connsiteX3" fmla="*/ 0 w 12192000"/>
              <a:gd name="connsiteY3" fmla="*/ 5384801 h 538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384801">
                <a:moveTo>
                  <a:pt x="0" y="5384801"/>
                </a:moveTo>
                <a:lnTo>
                  <a:pt x="0" y="0"/>
                </a:lnTo>
                <a:cubicBezTo>
                  <a:pt x="4444244" y="76164"/>
                  <a:pt x="7772400" y="4646507"/>
                  <a:pt x="12192000" y="5384801"/>
                </a:cubicBezTo>
                <a:lnTo>
                  <a:pt x="0" y="538480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5400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Freeform 13">
            <a:extLst>
              <a:ext uri="{FF2B5EF4-FFF2-40B4-BE49-F238E27FC236}">
                <a16:creationId xmlns:a16="http://schemas.microsoft.com/office/drawing/2014/main" id="{A62DC2AC-96C2-2EB9-7780-2E5CC4AAA231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4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3.33333E-6 -0.3914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5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0 0.39259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1C7F-BCFC-8650-6443-D29038FE7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3">
            <a:extLst>
              <a:ext uri="{FF2B5EF4-FFF2-40B4-BE49-F238E27FC236}">
                <a16:creationId xmlns:a16="http://schemas.microsoft.com/office/drawing/2014/main" id="{2814610F-92F4-14DA-9CDF-4F9EBDA7F5B0}"/>
              </a:ext>
            </a:extLst>
          </p:cNvPr>
          <p:cNvSpPr/>
          <p:nvPr/>
        </p:nvSpPr>
        <p:spPr>
          <a:xfrm>
            <a:off x="-4064" y="-31202"/>
            <a:ext cx="7975600" cy="6858000"/>
          </a:xfrm>
          <a:prstGeom prst="rect">
            <a:avLst/>
          </a:prstGeom>
          <a:solidFill>
            <a:srgbClr val="003D6B"/>
          </a:solidFill>
        </p:spPr>
        <p:txBody>
          <a:bodyPr/>
          <a:lstStyle/>
          <a:p>
            <a:endParaRPr lang="en-IN" sz="1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188787-7A57-33F8-4011-E8057B0862A0}"/>
              </a:ext>
            </a:extLst>
          </p:cNvPr>
          <p:cNvSpPr txBox="1"/>
          <p:nvPr/>
        </p:nvSpPr>
        <p:spPr>
          <a:xfrm>
            <a:off x="1304370" y="375458"/>
            <a:ext cx="3979315" cy="1272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667" dirty="0">
                <a:solidFill>
                  <a:schemeClr val="bg1"/>
                </a:solidFill>
                <a:latin typeface="Brush Script MT" panose="03060802040406070304" pitchFamily="66" charset="0"/>
              </a:rPr>
              <a:t>Thank You</a:t>
            </a:r>
            <a:endParaRPr lang="en-IN" sz="7667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id="{FD7DE229-74E1-EF02-65BB-F421CFF844B7}"/>
              </a:ext>
            </a:extLst>
          </p:cNvPr>
          <p:cNvSpPr/>
          <p:nvPr/>
        </p:nvSpPr>
        <p:spPr>
          <a:xfrm flipH="1">
            <a:off x="-4064" y="6509187"/>
            <a:ext cx="6404864" cy="348813"/>
          </a:xfrm>
          <a:custGeom>
            <a:avLst/>
            <a:gdLst>
              <a:gd name="connsiteX0" fmla="*/ 0 w 6466114"/>
              <a:gd name="connsiteY0" fmla="*/ 0 h 382276"/>
              <a:gd name="connsiteX1" fmla="*/ 6466114 w 6466114"/>
              <a:gd name="connsiteY1" fmla="*/ 0 h 382276"/>
              <a:gd name="connsiteX2" fmla="*/ 6466114 w 6466114"/>
              <a:gd name="connsiteY2" fmla="*/ 382276 h 382276"/>
              <a:gd name="connsiteX3" fmla="*/ 0 w 6466114"/>
              <a:gd name="connsiteY3" fmla="*/ 382276 h 382276"/>
              <a:gd name="connsiteX4" fmla="*/ 0 w 6466114"/>
              <a:gd name="connsiteY4" fmla="*/ 0 h 382276"/>
              <a:gd name="connsiteX0" fmla="*/ 315685 w 6466114"/>
              <a:gd name="connsiteY0" fmla="*/ 0 h 382276"/>
              <a:gd name="connsiteX1" fmla="*/ 6466114 w 6466114"/>
              <a:gd name="connsiteY1" fmla="*/ 0 h 382276"/>
              <a:gd name="connsiteX2" fmla="*/ 6466114 w 6466114"/>
              <a:gd name="connsiteY2" fmla="*/ 382276 h 382276"/>
              <a:gd name="connsiteX3" fmla="*/ 0 w 6466114"/>
              <a:gd name="connsiteY3" fmla="*/ 382276 h 382276"/>
              <a:gd name="connsiteX4" fmla="*/ 315685 w 6466114"/>
              <a:gd name="connsiteY4" fmla="*/ 0 h 38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6114" h="382276">
                <a:moveTo>
                  <a:pt x="315685" y="0"/>
                </a:moveTo>
                <a:lnTo>
                  <a:pt x="6466114" y="0"/>
                </a:lnTo>
                <a:lnTo>
                  <a:pt x="6466114" y="382276"/>
                </a:lnTo>
                <a:lnTo>
                  <a:pt x="0" y="382276"/>
                </a:lnTo>
                <a:lnTo>
                  <a:pt x="31568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F8BCC7-950C-4564-8859-9BE1A314019F}"/>
              </a:ext>
            </a:extLst>
          </p:cNvPr>
          <p:cNvSpPr txBox="1"/>
          <p:nvPr/>
        </p:nvSpPr>
        <p:spPr>
          <a:xfrm>
            <a:off x="67169" y="6595596"/>
            <a:ext cx="5978588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>
              <a:defRPr/>
            </a:pPr>
            <a:r>
              <a:rPr lang="en-US" sz="1067" dirty="0">
                <a:latin typeface="Canva Sans Bold"/>
              </a:rPr>
              <a:t>Pune | Bengaluru | Hyderabad | Delhi  | Belagavi | Ahmedabad  | Surat | Kolkata | Jaipur</a:t>
            </a:r>
          </a:p>
        </p:txBody>
      </p:sp>
      <p:sp>
        <p:nvSpPr>
          <p:cNvPr id="3" name="Freeform 11">
            <a:extLst>
              <a:ext uri="{FF2B5EF4-FFF2-40B4-BE49-F238E27FC236}">
                <a16:creationId xmlns:a16="http://schemas.microsoft.com/office/drawing/2014/main" id="{A854B722-067E-269A-C506-0F346F906C01}"/>
              </a:ext>
            </a:extLst>
          </p:cNvPr>
          <p:cNvSpPr/>
          <p:nvPr/>
        </p:nvSpPr>
        <p:spPr>
          <a:xfrm>
            <a:off x="1357980" y="3891178"/>
            <a:ext cx="187202" cy="187202"/>
          </a:xfrm>
          <a:custGeom>
            <a:avLst/>
            <a:gdLst/>
            <a:ahLst/>
            <a:cxnLst/>
            <a:rect l="l" t="t" r="r" b="b"/>
            <a:pathLst>
              <a:path w="280803" h="280803">
                <a:moveTo>
                  <a:pt x="0" y="0"/>
                </a:moveTo>
                <a:lnTo>
                  <a:pt x="280803" y="0"/>
                </a:lnTo>
                <a:lnTo>
                  <a:pt x="280803" y="280803"/>
                </a:lnTo>
                <a:lnTo>
                  <a:pt x="0" y="2808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sz="1200" dirty="0"/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BEC81B3C-E106-3E14-A5A6-84C64B98185B}"/>
              </a:ext>
            </a:extLst>
          </p:cNvPr>
          <p:cNvSpPr/>
          <p:nvPr/>
        </p:nvSpPr>
        <p:spPr>
          <a:xfrm>
            <a:off x="1357979" y="4348788"/>
            <a:ext cx="225260" cy="144448"/>
          </a:xfrm>
          <a:custGeom>
            <a:avLst/>
            <a:gdLst/>
            <a:ahLst/>
            <a:cxnLst/>
            <a:rect l="l" t="t" r="r" b="b"/>
            <a:pathLst>
              <a:path w="337890" h="216672">
                <a:moveTo>
                  <a:pt x="0" y="0"/>
                </a:moveTo>
                <a:lnTo>
                  <a:pt x="337890" y="0"/>
                </a:lnTo>
                <a:lnTo>
                  <a:pt x="337890" y="216672"/>
                </a:lnTo>
                <a:lnTo>
                  <a:pt x="0" y="2166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IN" sz="1200" dirty="0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8A4B841A-7C6E-C638-F8DE-F4A109324FBD}"/>
              </a:ext>
            </a:extLst>
          </p:cNvPr>
          <p:cNvSpPr/>
          <p:nvPr/>
        </p:nvSpPr>
        <p:spPr>
          <a:xfrm>
            <a:off x="1396038" y="4879289"/>
            <a:ext cx="187202" cy="272789"/>
          </a:xfrm>
          <a:custGeom>
            <a:avLst/>
            <a:gdLst/>
            <a:ahLst/>
            <a:cxnLst/>
            <a:rect l="l" t="t" r="r" b="b"/>
            <a:pathLst>
              <a:path w="280803" h="409184">
                <a:moveTo>
                  <a:pt x="0" y="0"/>
                </a:moveTo>
                <a:lnTo>
                  <a:pt x="280803" y="0"/>
                </a:lnTo>
                <a:lnTo>
                  <a:pt x="280803" y="409185"/>
                </a:lnTo>
                <a:lnTo>
                  <a:pt x="0" y="4091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 sz="1200" dirty="0"/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93528A6E-8F88-748B-C07D-18800B44BD01}"/>
              </a:ext>
            </a:extLst>
          </p:cNvPr>
          <p:cNvSpPr txBox="1"/>
          <p:nvPr/>
        </p:nvSpPr>
        <p:spPr>
          <a:xfrm>
            <a:off x="2992082" y="2212036"/>
            <a:ext cx="3718858" cy="336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91"/>
              </a:lnSpc>
            </a:pPr>
            <a:r>
              <a:rPr lang="en-US" sz="1867" dirty="0">
                <a:solidFill>
                  <a:schemeClr val="bg1"/>
                </a:solidFill>
                <a:latin typeface="Poppins Bold"/>
              </a:rPr>
              <a:t>CA LALIT VALECHA</a:t>
            </a:r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F9516762-E686-98E3-3DA4-3407B2F5F9DD}"/>
              </a:ext>
            </a:extLst>
          </p:cNvPr>
          <p:cNvSpPr txBox="1"/>
          <p:nvPr/>
        </p:nvSpPr>
        <p:spPr>
          <a:xfrm>
            <a:off x="1711169" y="3891178"/>
            <a:ext cx="4560091" cy="24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1"/>
              </a:lnSpc>
            </a:pPr>
            <a:r>
              <a:rPr lang="en-US" sz="2133" dirty="0">
                <a:solidFill>
                  <a:schemeClr val="bg1"/>
                </a:solidFill>
                <a:latin typeface="Barlow SemiCondensed"/>
              </a:rPr>
              <a:t>+91- 9422024019</a:t>
            </a: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1593D7F4-4218-098E-6485-C81C62220848}"/>
              </a:ext>
            </a:extLst>
          </p:cNvPr>
          <p:cNvSpPr txBox="1"/>
          <p:nvPr/>
        </p:nvSpPr>
        <p:spPr>
          <a:xfrm>
            <a:off x="1716294" y="4326571"/>
            <a:ext cx="4315843" cy="245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1"/>
              </a:lnSpc>
            </a:pPr>
            <a:r>
              <a:rPr lang="en-US" sz="2133" dirty="0">
                <a:solidFill>
                  <a:schemeClr val="bg1"/>
                </a:solidFill>
                <a:latin typeface="Barlow SemiCondensed"/>
              </a:rPr>
              <a:t>lalit.valecha@avallp.in </a:t>
            </a:r>
          </a:p>
        </p:txBody>
      </p:sp>
      <p:sp>
        <p:nvSpPr>
          <p:cNvPr id="15" name="TextBox 22">
            <a:extLst>
              <a:ext uri="{FF2B5EF4-FFF2-40B4-BE49-F238E27FC236}">
                <a16:creationId xmlns:a16="http://schemas.microsoft.com/office/drawing/2014/main" id="{262DD306-475C-AA05-ED4F-D45BB999C19C}"/>
              </a:ext>
            </a:extLst>
          </p:cNvPr>
          <p:cNvSpPr txBox="1"/>
          <p:nvPr/>
        </p:nvSpPr>
        <p:spPr>
          <a:xfrm>
            <a:off x="1711170" y="4740239"/>
            <a:ext cx="5364286" cy="4761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1"/>
              </a:lnSpc>
              <a:spcBef>
                <a:spcPct val="0"/>
              </a:spcBef>
            </a:pPr>
            <a:r>
              <a:rPr lang="en-IN" sz="2133" dirty="0">
                <a:solidFill>
                  <a:schemeClr val="bg1"/>
                </a:solidFill>
                <a:latin typeface="Barlow SemiCondensed"/>
              </a:rPr>
              <a:t>Meera Madhav, 38, Sainik Vihar , Cloud 9Estate, Off NIBM Road Pune 411060, India</a:t>
            </a:r>
            <a:endParaRPr lang="en-US" sz="2133" dirty="0">
              <a:solidFill>
                <a:schemeClr val="bg1"/>
              </a:solidFill>
              <a:latin typeface="Barlow SemiCondensed"/>
              <a:hlinkClick r:id="rId8" tooltip="mailto:lalit.valecha@avallp.i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6" name="TextBox 18">
            <a:extLst>
              <a:ext uri="{FF2B5EF4-FFF2-40B4-BE49-F238E27FC236}">
                <a16:creationId xmlns:a16="http://schemas.microsoft.com/office/drawing/2014/main" id="{B8CD7B9A-EDD4-5BFE-A605-315E4F4BE304}"/>
              </a:ext>
            </a:extLst>
          </p:cNvPr>
          <p:cNvSpPr txBox="1"/>
          <p:nvPr/>
        </p:nvSpPr>
        <p:spPr>
          <a:xfrm>
            <a:off x="3012387" y="2588670"/>
            <a:ext cx="4063069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1"/>
              </a:lnSpc>
            </a:pPr>
            <a:r>
              <a:rPr lang="en-US" sz="1501" dirty="0">
                <a:solidFill>
                  <a:schemeClr val="bg1"/>
                </a:solidFill>
                <a:latin typeface="Barlow SemiCondensed"/>
              </a:rPr>
              <a:t>Founder Partner</a:t>
            </a:r>
          </a:p>
          <a:p>
            <a:pPr>
              <a:lnSpc>
                <a:spcPts val="1801"/>
              </a:lnSpc>
            </a:pPr>
            <a:r>
              <a:rPr lang="en-US" sz="1501" dirty="0">
                <a:solidFill>
                  <a:schemeClr val="bg1"/>
                </a:solidFill>
                <a:latin typeface="Barlow SemiCondensed"/>
              </a:rPr>
              <a:t>Ahuja Valecha and Associates LLP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358EAD97-60D8-7D6A-A078-513DB0FF0979}"/>
              </a:ext>
            </a:extLst>
          </p:cNvPr>
          <p:cNvSpPr txBox="1"/>
          <p:nvPr/>
        </p:nvSpPr>
        <p:spPr>
          <a:xfrm>
            <a:off x="8449077" y="2260374"/>
            <a:ext cx="3178845" cy="328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133" dirty="0">
                <a:latin typeface="Barlow SemiCondensed"/>
              </a:rPr>
              <a:t>Let’s Connect on LinkedIn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9FF287-8E0B-8014-584D-B20EC625734E}"/>
              </a:ext>
            </a:extLst>
          </p:cNvPr>
          <p:cNvSpPr txBox="1"/>
          <p:nvPr/>
        </p:nvSpPr>
        <p:spPr>
          <a:xfrm>
            <a:off x="1722406" y="5356778"/>
            <a:ext cx="15519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867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www.avallp.in</a:t>
            </a:r>
            <a:endParaRPr lang="en-IN" sz="1867" dirty="0">
              <a:solidFill>
                <a:schemeClr val="bg1"/>
              </a:solidFill>
            </a:endParaRPr>
          </a:p>
        </p:txBody>
      </p:sp>
      <p:pic>
        <p:nvPicPr>
          <p:cNvPr id="18" name="Graphic 17" descr="Internet with solid fill">
            <a:extLst>
              <a:ext uri="{FF2B5EF4-FFF2-40B4-BE49-F238E27FC236}">
                <a16:creationId xmlns:a16="http://schemas.microsoft.com/office/drawing/2014/main" id="{A88B2292-DE2D-E78B-CF02-4D222B8AFB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87072" y="5315489"/>
            <a:ext cx="445283" cy="44528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3763C2-7E9C-B59C-977D-DC52579330CC}"/>
              </a:ext>
            </a:extLst>
          </p:cNvPr>
          <p:cNvSpPr/>
          <p:nvPr/>
        </p:nvSpPr>
        <p:spPr>
          <a:xfrm>
            <a:off x="9804400" y="6018894"/>
            <a:ext cx="2387600" cy="83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200" dirty="0"/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C9ACC97A-09C3-001A-6569-FDEF64347EE5}"/>
              </a:ext>
            </a:extLst>
          </p:cNvPr>
          <p:cNvGrpSpPr/>
          <p:nvPr/>
        </p:nvGrpSpPr>
        <p:grpSpPr>
          <a:xfrm>
            <a:off x="8620458" y="2798399"/>
            <a:ext cx="2743200" cy="2743200"/>
            <a:chOff x="0" y="0"/>
            <a:chExt cx="5486400" cy="5486400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BFD945A2-4FD6-27EA-C1DF-6660978D7BEC}"/>
                </a:ext>
              </a:extLst>
            </p:cNvPr>
            <p:cNvSpPr/>
            <p:nvPr/>
          </p:nvSpPr>
          <p:spPr>
            <a:xfrm>
              <a:off x="0" y="0"/>
              <a:ext cx="5486400" cy="5486400"/>
            </a:xfrm>
            <a:custGeom>
              <a:avLst/>
              <a:gdLst/>
              <a:ahLst/>
              <a:cxnLst/>
              <a:rect l="l" t="t" r="r" b="b"/>
              <a:pathLst>
                <a:path w="5486400" h="5486400">
                  <a:moveTo>
                    <a:pt x="0" y="0"/>
                  </a:moveTo>
                  <a:lnTo>
                    <a:pt x="5486400" y="0"/>
                  </a:lnTo>
                  <a:lnTo>
                    <a:pt x="548640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 sz="1200" dirty="0"/>
            </a:p>
          </p:txBody>
        </p:sp>
      </p:grpSp>
      <p:grpSp>
        <p:nvGrpSpPr>
          <p:cNvPr id="24" name="Group 2">
            <a:extLst>
              <a:ext uri="{FF2B5EF4-FFF2-40B4-BE49-F238E27FC236}">
                <a16:creationId xmlns:a16="http://schemas.microsoft.com/office/drawing/2014/main" id="{54C54AD4-1CC2-3A36-2A45-800E5D05A73E}"/>
              </a:ext>
            </a:extLst>
          </p:cNvPr>
          <p:cNvGrpSpPr/>
          <p:nvPr/>
        </p:nvGrpSpPr>
        <p:grpSpPr>
          <a:xfrm>
            <a:off x="1409658" y="1673784"/>
            <a:ext cx="1363870" cy="1779806"/>
            <a:chOff x="0" y="0"/>
            <a:chExt cx="6536098" cy="8529394"/>
          </a:xfrm>
        </p:grpSpPr>
        <p:grpSp>
          <p:nvGrpSpPr>
            <p:cNvPr id="26" name="Group 3">
              <a:extLst>
                <a:ext uri="{FF2B5EF4-FFF2-40B4-BE49-F238E27FC236}">
                  <a16:creationId xmlns:a16="http://schemas.microsoft.com/office/drawing/2014/main" id="{7CD146B1-C0B7-64E7-8248-A0C7DBD2E117}"/>
                </a:ext>
              </a:extLst>
            </p:cNvPr>
            <p:cNvGrpSpPr/>
            <p:nvPr/>
          </p:nvGrpSpPr>
          <p:grpSpPr>
            <a:xfrm>
              <a:off x="53755" y="0"/>
              <a:ext cx="6482342" cy="8529394"/>
              <a:chOff x="0" y="0"/>
              <a:chExt cx="2573871" cy="3386671"/>
            </a:xfrm>
          </p:grpSpPr>
          <p:sp>
            <p:nvSpPr>
              <p:cNvPr id="29" name="Freeform 4">
                <a:extLst>
                  <a:ext uri="{FF2B5EF4-FFF2-40B4-BE49-F238E27FC236}">
                    <a16:creationId xmlns:a16="http://schemas.microsoft.com/office/drawing/2014/main" id="{FF5DEC3A-27E7-BE8C-33B9-1EE8043D94F2}"/>
                  </a:ext>
                </a:extLst>
              </p:cNvPr>
              <p:cNvSpPr/>
              <p:nvPr/>
            </p:nvSpPr>
            <p:spPr>
              <a:xfrm flipV="1">
                <a:off x="0" y="0"/>
                <a:ext cx="2573909" cy="3386709"/>
              </a:xfrm>
              <a:custGeom>
                <a:avLst/>
                <a:gdLst/>
                <a:ahLst/>
                <a:cxnLst/>
                <a:rect l="l" t="t" r="r" b="b"/>
                <a:pathLst>
                  <a:path w="2573909" h="3386709">
                    <a:moveTo>
                      <a:pt x="547243" y="3386709"/>
                    </a:moveTo>
                    <a:cubicBezTo>
                      <a:pt x="244983" y="3386709"/>
                      <a:pt x="0" y="3141726"/>
                      <a:pt x="0" y="2839466"/>
                    </a:cubicBezTo>
                    <a:lnTo>
                      <a:pt x="0" y="551942"/>
                    </a:lnTo>
                    <a:cubicBezTo>
                      <a:pt x="0" y="247142"/>
                      <a:pt x="247142" y="0"/>
                      <a:pt x="551942" y="0"/>
                    </a:cubicBezTo>
                    <a:lnTo>
                      <a:pt x="2511171" y="0"/>
                    </a:lnTo>
                    <a:cubicBezTo>
                      <a:pt x="2545842" y="0"/>
                      <a:pt x="2573909" y="28067"/>
                      <a:pt x="2573909" y="62738"/>
                    </a:cubicBezTo>
                    <a:lnTo>
                      <a:pt x="2573909" y="2833497"/>
                    </a:lnTo>
                    <a:cubicBezTo>
                      <a:pt x="2573909" y="3139059"/>
                      <a:pt x="2326259" y="3386709"/>
                      <a:pt x="2020697" y="3386709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48683" r="-48683"/>
                </a:stretch>
              </a:blipFill>
            </p:spPr>
            <p:txBody>
              <a:bodyPr/>
              <a:lstStyle/>
              <a:p>
                <a:endParaRPr lang="en-IN" sz="1200" dirty="0"/>
              </a:p>
            </p:txBody>
          </p:sp>
        </p:grpSp>
        <p:grpSp>
          <p:nvGrpSpPr>
            <p:cNvPr id="27" name="Group 5">
              <a:extLst>
                <a:ext uri="{FF2B5EF4-FFF2-40B4-BE49-F238E27FC236}">
                  <a16:creationId xmlns:a16="http://schemas.microsoft.com/office/drawing/2014/main" id="{B0802234-A988-AD68-7D65-1911346CE671}"/>
                </a:ext>
              </a:extLst>
            </p:cNvPr>
            <p:cNvGrpSpPr/>
            <p:nvPr/>
          </p:nvGrpSpPr>
          <p:grpSpPr>
            <a:xfrm>
              <a:off x="0" y="0"/>
              <a:ext cx="6482342" cy="8529394"/>
              <a:chOff x="0" y="0"/>
              <a:chExt cx="2573871" cy="3386671"/>
            </a:xfrm>
          </p:grpSpPr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502FA298-87E9-EA7C-97BE-926450398848}"/>
                  </a:ext>
                </a:extLst>
              </p:cNvPr>
              <p:cNvSpPr/>
              <p:nvPr/>
            </p:nvSpPr>
            <p:spPr>
              <a:xfrm>
                <a:off x="0" y="0"/>
                <a:ext cx="2573909" cy="3386709"/>
              </a:xfrm>
              <a:custGeom>
                <a:avLst/>
                <a:gdLst/>
                <a:ahLst/>
                <a:cxnLst/>
                <a:rect l="l" t="t" r="r" b="b"/>
                <a:pathLst>
                  <a:path w="2573909" h="3386709">
                    <a:moveTo>
                      <a:pt x="547243" y="0"/>
                    </a:moveTo>
                    <a:cubicBezTo>
                      <a:pt x="244983" y="0"/>
                      <a:pt x="0" y="244983"/>
                      <a:pt x="0" y="547243"/>
                    </a:cubicBezTo>
                    <a:lnTo>
                      <a:pt x="0" y="2834767"/>
                    </a:lnTo>
                    <a:cubicBezTo>
                      <a:pt x="0" y="3139567"/>
                      <a:pt x="247142" y="3386709"/>
                      <a:pt x="551942" y="3386709"/>
                    </a:cubicBezTo>
                    <a:lnTo>
                      <a:pt x="2511171" y="3386709"/>
                    </a:lnTo>
                    <a:cubicBezTo>
                      <a:pt x="2545842" y="3386709"/>
                      <a:pt x="2573909" y="3358642"/>
                      <a:pt x="2573909" y="3323971"/>
                    </a:cubicBezTo>
                    <a:lnTo>
                      <a:pt x="2573909" y="553212"/>
                    </a:lnTo>
                    <a:cubicBezTo>
                      <a:pt x="2573909" y="247650"/>
                      <a:pt x="2326259" y="0"/>
                      <a:pt x="2020697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11613" r="-19964"/>
                </a:stretch>
              </a:blipFill>
            </p:spPr>
            <p:txBody>
              <a:bodyPr/>
              <a:lstStyle/>
              <a:p>
                <a:endParaRPr lang="en-IN" sz="1200" dirty="0"/>
              </a:p>
            </p:txBody>
          </p:sp>
        </p:grp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83E893-4F8F-D6B3-1E1D-25DCCFE23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77" y="736715"/>
            <a:ext cx="3263222" cy="7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14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905E-B45D-BB04-91F4-C575051A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">
            <a:extLst>
              <a:ext uri="{FF2B5EF4-FFF2-40B4-BE49-F238E27FC236}">
                <a16:creationId xmlns:a16="http://schemas.microsoft.com/office/drawing/2014/main" id="{56AD51AC-06C9-416B-81FC-23A22F4B16D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30DE29-F57A-4AA5-9FA4-4FBA2EAFE372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F96606-4238-422A-A74C-410EB5D2D181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6D9E02-48FC-4FC7-99B6-B279C5361AD5}"/>
              </a:ext>
            </a:extLst>
          </p:cNvPr>
          <p:cNvSpPr/>
          <p:nvPr/>
        </p:nvSpPr>
        <p:spPr>
          <a:xfrm>
            <a:off x="5209136" y="2559611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12C25E-9A07-46C7-857C-235FA01BA57B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F13EC-0642-473C-9ACA-4BE8CA7DB5BE}"/>
              </a:ext>
            </a:extLst>
          </p:cNvPr>
          <p:cNvGrpSpPr/>
          <p:nvPr/>
        </p:nvGrpSpPr>
        <p:grpSpPr>
          <a:xfrm>
            <a:off x="4800373" y="2260622"/>
            <a:ext cx="2642734" cy="2642734"/>
            <a:chOff x="6544327" y="-68149"/>
            <a:chExt cx="2642734" cy="26427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9EE808-71BD-CE5E-20B2-D8B0C7089AA0}"/>
                </a:ext>
              </a:extLst>
            </p:cNvPr>
            <p:cNvSpPr/>
            <p:nvPr/>
          </p:nvSpPr>
          <p:spPr>
            <a:xfrm>
              <a:off x="6544327" y="-68149"/>
              <a:ext cx="2642734" cy="264273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524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N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Post – Transformer (AI-Native)</a:t>
              </a:r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7" name="Graphic 36" descr="Business Growth with solid fill">
              <a:extLst>
                <a:ext uri="{FF2B5EF4-FFF2-40B4-BE49-F238E27FC236}">
                  <a16:creationId xmlns:a16="http://schemas.microsoft.com/office/drawing/2014/main" id="{1FE304BC-D4F4-46C8-B274-E0744E7C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6213" y="465203"/>
              <a:ext cx="725609" cy="725609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DA5D08E-499D-3EC3-856F-47B7DD436EB7}"/>
              </a:ext>
            </a:extLst>
          </p:cNvPr>
          <p:cNvSpPr/>
          <p:nvPr/>
        </p:nvSpPr>
        <p:spPr>
          <a:xfrm>
            <a:off x="5128556" y="2625300"/>
            <a:ext cx="1986369" cy="19133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has 123 unicorns 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73E53C-6963-2C1B-B2B6-A15F0C6F93A5}"/>
              </a:ext>
            </a:extLst>
          </p:cNvPr>
          <p:cNvSpPr/>
          <p:nvPr/>
        </p:nvSpPr>
        <p:spPr>
          <a:xfrm>
            <a:off x="4833697" y="2319326"/>
            <a:ext cx="2576087" cy="25253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E7C49-1B43-EF34-171E-5F285ADCA470}"/>
              </a:ext>
            </a:extLst>
          </p:cNvPr>
          <p:cNvSpPr/>
          <p:nvPr/>
        </p:nvSpPr>
        <p:spPr>
          <a:xfrm>
            <a:off x="5192025" y="2652274"/>
            <a:ext cx="1859431" cy="185943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Ghar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Wapsi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D5163-ADD5-DCFB-C776-5217972F1D13}"/>
              </a:ext>
            </a:extLst>
          </p:cNvPr>
          <p:cNvSpPr/>
          <p:nvPr/>
        </p:nvSpPr>
        <p:spPr>
          <a:xfrm>
            <a:off x="4891068" y="2351317"/>
            <a:ext cx="2461344" cy="24613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3rd largest startup ecosystem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35AE0-FBE9-7D37-F1E7-A79BEE215D81}"/>
              </a:ext>
            </a:extLst>
          </p:cNvPr>
          <p:cNvSpPr/>
          <p:nvPr/>
        </p:nvSpPr>
        <p:spPr>
          <a:xfrm>
            <a:off x="4891069" y="2351318"/>
            <a:ext cx="2461343" cy="24613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Startup India and </a:t>
            </a:r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MSM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benefits</a:t>
            </a: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677390-307C-841C-0188-C007C741976E}"/>
              </a:ext>
            </a:extLst>
          </p:cNvPr>
          <p:cNvSpPr/>
          <p:nvPr/>
        </p:nvSpPr>
        <p:spPr>
          <a:xfrm>
            <a:off x="5079341" y="2539590"/>
            <a:ext cx="2084798" cy="20847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IPO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226FFA-D8AA-0541-877A-D91761A6A179}"/>
              </a:ext>
            </a:extLst>
          </p:cNvPr>
          <p:cNvSpPr/>
          <p:nvPr/>
        </p:nvSpPr>
        <p:spPr>
          <a:xfrm>
            <a:off x="5119706" y="2539590"/>
            <a:ext cx="2004068" cy="20847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IN" b="1" dirty="0" err="1">
                <a:solidFill>
                  <a:schemeClr val="tx1"/>
                </a:solidFill>
              </a:rPr>
              <a:t>ectors</a:t>
            </a:r>
            <a:r>
              <a:rPr lang="en-IN" b="1" dirty="0">
                <a:solidFill>
                  <a:schemeClr val="tx1"/>
                </a:solidFill>
              </a:rPr>
              <a:t>: D2C, </a:t>
            </a:r>
            <a:r>
              <a:rPr lang="en-IN" b="1" dirty="0" err="1">
                <a:solidFill>
                  <a:schemeClr val="tx1"/>
                </a:solidFill>
              </a:rPr>
              <a:t>Qcomm</a:t>
            </a:r>
            <a:r>
              <a:rPr lang="en-IN" b="1" dirty="0">
                <a:solidFill>
                  <a:schemeClr val="tx1"/>
                </a:solidFill>
              </a:rPr>
              <a:t>, Fintech SaaS and AI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B04ED9-E650-76DD-53C7-D78D884A4481}"/>
              </a:ext>
            </a:extLst>
          </p:cNvPr>
          <p:cNvSpPr/>
          <p:nvPr/>
        </p:nvSpPr>
        <p:spPr>
          <a:xfrm>
            <a:off x="4782646" y="2234117"/>
            <a:ext cx="2678188" cy="26957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Fund Rais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$12 Bn+ across 1,000 d</a:t>
            </a:r>
            <a:r>
              <a:rPr lang="en-IN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eals</a:t>
            </a:r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F57F22-3A97-2D68-61EA-A76DAF59E88A}"/>
              </a:ext>
            </a:extLst>
          </p:cNvPr>
          <p:cNvSpPr/>
          <p:nvPr/>
        </p:nvSpPr>
        <p:spPr>
          <a:xfrm>
            <a:off x="4657877" y="2146265"/>
            <a:ext cx="2927726" cy="28714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Global startups with 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entities in US, Singapore, UK and UAE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1051B6-99B6-3758-CF7A-BE8A8BC6AC2C}"/>
              </a:ext>
            </a:extLst>
          </p:cNvPr>
          <p:cNvSpPr/>
          <p:nvPr/>
        </p:nvSpPr>
        <p:spPr>
          <a:xfrm>
            <a:off x="4847701" y="2307950"/>
            <a:ext cx="2548078" cy="25480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Emergence of VC ecosystem in India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pic>
        <p:nvPicPr>
          <p:cNvPr id="35" name="Graphic 34" descr="Brain in head with solid fill">
            <a:extLst>
              <a:ext uri="{FF2B5EF4-FFF2-40B4-BE49-F238E27FC236}">
                <a16:creationId xmlns:a16="http://schemas.microsoft.com/office/drawing/2014/main" id="{289B3C3A-03B7-42D5-AE86-C0025BA9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239" y="3238488"/>
            <a:ext cx="687003" cy="687003"/>
          </a:xfrm>
          <a:prstGeom prst="rect">
            <a:avLst/>
          </a:prstGeom>
        </p:spPr>
      </p:pic>
      <p:pic>
        <p:nvPicPr>
          <p:cNvPr id="47" name="Graphic 46" descr="Gears with solid fill">
            <a:extLst>
              <a:ext uri="{FF2B5EF4-FFF2-40B4-BE49-F238E27FC236}">
                <a16:creationId xmlns:a16="http://schemas.microsoft.com/office/drawing/2014/main" id="{4D09D8CA-351D-4D07-9552-520EFE25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6104" y="3166353"/>
            <a:ext cx="831273" cy="831273"/>
          </a:xfrm>
          <a:prstGeom prst="rect">
            <a:avLst/>
          </a:prstGeom>
        </p:spPr>
      </p:pic>
      <p:pic>
        <p:nvPicPr>
          <p:cNvPr id="3" name="Graphic 2" descr="Coins with solid fill">
            <a:extLst>
              <a:ext uri="{FF2B5EF4-FFF2-40B4-BE49-F238E27FC236}">
                <a16:creationId xmlns:a16="http://schemas.microsoft.com/office/drawing/2014/main" id="{23A6A68F-0B8B-4A60-A6A6-A8D5356AD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06104" y="3166353"/>
            <a:ext cx="831273" cy="831273"/>
          </a:xfrm>
          <a:prstGeom prst="rect">
            <a:avLst/>
          </a:prstGeom>
        </p:spPr>
      </p:pic>
      <p:pic>
        <p:nvPicPr>
          <p:cNvPr id="20" name="Graphic 19" descr="Group brainstorm with solid fill">
            <a:extLst>
              <a:ext uri="{FF2B5EF4-FFF2-40B4-BE49-F238E27FC236}">
                <a16:creationId xmlns:a16="http://schemas.microsoft.com/office/drawing/2014/main" id="{254B74EF-E258-4E60-BD0B-C258874BED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540" y="3124789"/>
            <a:ext cx="914400" cy="914400"/>
          </a:xfrm>
          <a:prstGeom prst="rect">
            <a:avLst/>
          </a:prstGeom>
        </p:spPr>
      </p:pic>
      <p:sp>
        <p:nvSpPr>
          <p:cNvPr id="36" name="Freeform 13">
            <a:extLst>
              <a:ext uri="{FF2B5EF4-FFF2-40B4-BE49-F238E27FC236}">
                <a16:creationId xmlns:a16="http://schemas.microsoft.com/office/drawing/2014/main" id="{B7D0A6CD-1AE3-446F-9E2C-B70F6C14F6CA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25" name="Picture 24" descr="A black and white logo&#10;&#10;AI-generated content may be incorrect.">
            <a:extLst>
              <a:ext uri="{FF2B5EF4-FFF2-40B4-BE49-F238E27FC236}">
                <a16:creationId xmlns:a16="http://schemas.microsoft.com/office/drawing/2014/main" id="{575F227E-D622-91F4-3ACE-2BEF4EF9A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78" y="2811727"/>
            <a:ext cx="1540524" cy="1540524"/>
          </a:xfrm>
          <a:prstGeom prst="rect">
            <a:avLst/>
          </a:prstGeom>
        </p:spPr>
      </p:pic>
      <p:pic>
        <p:nvPicPr>
          <p:cNvPr id="27" name="Picture 26" descr="A bull and graph with arrow&#10;&#10;AI-generated content may be incorrect.">
            <a:extLst>
              <a:ext uri="{FF2B5EF4-FFF2-40B4-BE49-F238E27FC236}">
                <a16:creationId xmlns:a16="http://schemas.microsoft.com/office/drawing/2014/main" id="{F9BD53E4-45CC-A153-4A4B-ACEBBB83CA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6" y="2945815"/>
            <a:ext cx="1272348" cy="1272348"/>
          </a:xfrm>
          <a:prstGeom prst="rect">
            <a:avLst/>
          </a:prstGeom>
        </p:spPr>
      </p:pic>
      <p:pic>
        <p:nvPicPr>
          <p:cNvPr id="34" name="Picture 33" descr="A black silhouette of a unicorn and graph&#10;&#10;AI-generated content may be incorrect.">
            <a:extLst>
              <a:ext uri="{FF2B5EF4-FFF2-40B4-BE49-F238E27FC236}">
                <a16:creationId xmlns:a16="http://schemas.microsoft.com/office/drawing/2014/main" id="{72418974-0043-EE0A-5934-2A70EE2114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03" y="3140852"/>
            <a:ext cx="882275" cy="882275"/>
          </a:xfrm>
          <a:prstGeom prst="rect">
            <a:avLst/>
          </a:prstGeom>
        </p:spPr>
      </p:pic>
      <p:pic>
        <p:nvPicPr>
          <p:cNvPr id="40" name="Picture 39" descr="A silhouette of a person holding a rope&#10;&#10;AI-generated content may be incorrect.">
            <a:extLst>
              <a:ext uri="{FF2B5EF4-FFF2-40B4-BE49-F238E27FC236}">
                <a16:creationId xmlns:a16="http://schemas.microsoft.com/office/drawing/2014/main" id="{7B7DC3BE-4433-975E-7FF1-43C698239A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81" y="3112030"/>
            <a:ext cx="939919" cy="939919"/>
          </a:xfrm>
          <a:prstGeom prst="rect">
            <a:avLst/>
          </a:prstGeom>
        </p:spPr>
      </p:pic>
      <p:pic>
        <p:nvPicPr>
          <p:cNvPr id="43" name="Picture 42" descr="A hand holding a bag and a building&#10;&#10;AI-generated content may be incorrect.">
            <a:extLst>
              <a:ext uri="{FF2B5EF4-FFF2-40B4-BE49-F238E27FC236}">
                <a16:creationId xmlns:a16="http://schemas.microsoft.com/office/drawing/2014/main" id="{A2F1CD82-C254-CBAD-8F1D-99D041A8F0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28" y="3113777"/>
            <a:ext cx="936425" cy="936425"/>
          </a:xfrm>
          <a:prstGeom prst="rect">
            <a:avLst/>
          </a:prstGeom>
        </p:spPr>
      </p:pic>
      <p:pic>
        <p:nvPicPr>
          <p:cNvPr id="46" name="Picture 45" descr="A blue and black triangle&#10;&#10;AI-generated content may be incorrect.">
            <a:extLst>
              <a:ext uri="{FF2B5EF4-FFF2-40B4-BE49-F238E27FC236}">
                <a16:creationId xmlns:a16="http://schemas.microsoft.com/office/drawing/2014/main" id="{98E3B3E7-5D54-083D-B3D6-61A9E68652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07" y="3093256"/>
            <a:ext cx="977466" cy="9774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34F0D-DD91-9D03-A7F1-6A7DFE6ABC34}"/>
              </a:ext>
            </a:extLst>
          </p:cNvPr>
          <p:cNvSpPr/>
          <p:nvPr/>
        </p:nvSpPr>
        <p:spPr>
          <a:xfrm>
            <a:off x="4391286" y="1851535"/>
            <a:ext cx="3460908" cy="346090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  <a:sym typeface="Recoleta"/>
              </a:rPr>
              <a:t>Startup trends </a:t>
            </a:r>
          </a:p>
        </p:txBody>
      </p:sp>
    </p:spTree>
    <p:extLst>
      <p:ext uri="{BB962C8B-B14F-4D97-AF65-F5344CB8AC3E}">
        <p14:creationId xmlns:p14="http://schemas.microsoft.com/office/powerpoint/2010/main" val="3881993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905E-B45D-BB04-91F4-C575051A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">
            <a:extLst>
              <a:ext uri="{FF2B5EF4-FFF2-40B4-BE49-F238E27FC236}">
                <a16:creationId xmlns:a16="http://schemas.microsoft.com/office/drawing/2014/main" id="{1E16F91C-21DE-453F-8D76-2C01E601A2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30DE29-F57A-4AA5-9FA4-4FBA2EAFE372}"/>
              </a:ext>
            </a:extLst>
          </p:cNvPr>
          <p:cNvSpPr/>
          <p:nvPr/>
        </p:nvSpPr>
        <p:spPr>
          <a:xfrm>
            <a:off x="8438597" y="329668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F96606-4238-422A-A74C-410EB5D2D181}"/>
              </a:ext>
            </a:extLst>
          </p:cNvPr>
          <p:cNvSpPr/>
          <p:nvPr/>
        </p:nvSpPr>
        <p:spPr>
          <a:xfrm>
            <a:off x="6390811" y="5429561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6D9E02-48FC-4FC7-99B6-B279C5361AD5}"/>
              </a:ext>
            </a:extLst>
          </p:cNvPr>
          <p:cNvSpPr/>
          <p:nvPr/>
        </p:nvSpPr>
        <p:spPr>
          <a:xfrm>
            <a:off x="5873597" y="-435327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12C25E-9A07-46C7-857C-235FA01BA57B}"/>
              </a:ext>
            </a:extLst>
          </p:cNvPr>
          <p:cNvSpPr/>
          <p:nvPr/>
        </p:nvSpPr>
        <p:spPr>
          <a:xfrm>
            <a:off x="1499926" y="1795346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F13EC-0642-473C-9ACA-4BE8CA7DB5BE}"/>
              </a:ext>
            </a:extLst>
          </p:cNvPr>
          <p:cNvGrpSpPr/>
          <p:nvPr/>
        </p:nvGrpSpPr>
        <p:grpSpPr>
          <a:xfrm>
            <a:off x="7039427" y="4533405"/>
            <a:ext cx="2642734" cy="2642734"/>
            <a:chOff x="6544327" y="-68149"/>
            <a:chExt cx="2642734" cy="26427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9EE808-71BD-CE5E-20B2-D8B0C7089AA0}"/>
                </a:ext>
              </a:extLst>
            </p:cNvPr>
            <p:cNvSpPr/>
            <p:nvPr/>
          </p:nvSpPr>
          <p:spPr>
            <a:xfrm>
              <a:off x="6544327" y="-68149"/>
              <a:ext cx="2642734" cy="264273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524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N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Post – Transformer (AI-Native)</a:t>
              </a:r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7" name="Graphic 36" descr="Business Growth with solid fill">
              <a:extLst>
                <a:ext uri="{FF2B5EF4-FFF2-40B4-BE49-F238E27FC236}">
                  <a16:creationId xmlns:a16="http://schemas.microsoft.com/office/drawing/2014/main" id="{1FE304BC-D4F4-46C8-B274-E0744E7C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6213" y="465203"/>
              <a:ext cx="725609" cy="725609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DA5D08E-499D-3EC3-856F-47B7DD436EB7}"/>
              </a:ext>
            </a:extLst>
          </p:cNvPr>
          <p:cNvSpPr/>
          <p:nvPr/>
        </p:nvSpPr>
        <p:spPr>
          <a:xfrm>
            <a:off x="1092739" y="4835677"/>
            <a:ext cx="1986369" cy="19133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has 123 unicorns 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73E53C-6963-2C1B-B2B6-A15F0C6F93A5}"/>
              </a:ext>
            </a:extLst>
          </p:cNvPr>
          <p:cNvSpPr/>
          <p:nvPr/>
        </p:nvSpPr>
        <p:spPr>
          <a:xfrm>
            <a:off x="3484504" y="4776165"/>
            <a:ext cx="2576087" cy="25253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E7C49-1B43-EF34-171E-5F285ADCA470}"/>
              </a:ext>
            </a:extLst>
          </p:cNvPr>
          <p:cNvSpPr/>
          <p:nvPr/>
        </p:nvSpPr>
        <p:spPr>
          <a:xfrm>
            <a:off x="279428" y="1046162"/>
            <a:ext cx="1859431" cy="185943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Ghar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Wapsi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D5163-ADD5-DCFB-C776-5217972F1D13}"/>
              </a:ext>
            </a:extLst>
          </p:cNvPr>
          <p:cNvSpPr/>
          <p:nvPr/>
        </p:nvSpPr>
        <p:spPr>
          <a:xfrm>
            <a:off x="6238744" y="167264"/>
            <a:ext cx="2461344" cy="24613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3rd largest startup ecosystem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35AE0-FBE9-7D37-F1E7-A79BEE215D81}"/>
              </a:ext>
            </a:extLst>
          </p:cNvPr>
          <p:cNvSpPr/>
          <p:nvPr/>
        </p:nvSpPr>
        <p:spPr>
          <a:xfrm>
            <a:off x="2305300" y="-82640"/>
            <a:ext cx="2461343" cy="24613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Startup India and </a:t>
            </a:r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MSM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benefits</a:t>
            </a: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677390-307C-841C-0188-C007C741976E}"/>
              </a:ext>
            </a:extLst>
          </p:cNvPr>
          <p:cNvSpPr/>
          <p:nvPr/>
        </p:nvSpPr>
        <p:spPr>
          <a:xfrm>
            <a:off x="-105124" y="2979530"/>
            <a:ext cx="2084798" cy="20847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IPO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226FFA-D8AA-0541-877A-D91761A6A179}"/>
              </a:ext>
            </a:extLst>
          </p:cNvPr>
          <p:cNvSpPr/>
          <p:nvPr/>
        </p:nvSpPr>
        <p:spPr>
          <a:xfrm>
            <a:off x="2037015" y="3177724"/>
            <a:ext cx="2004068" cy="20847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IN" b="1" dirty="0" err="1">
                <a:solidFill>
                  <a:schemeClr val="tx1"/>
                </a:solidFill>
              </a:rPr>
              <a:t>ectors</a:t>
            </a:r>
            <a:r>
              <a:rPr lang="en-IN" b="1" dirty="0">
                <a:solidFill>
                  <a:schemeClr val="tx1"/>
                </a:solidFill>
              </a:rPr>
              <a:t>: D2C, </a:t>
            </a:r>
            <a:r>
              <a:rPr lang="en-IN" b="1" dirty="0" err="1">
                <a:solidFill>
                  <a:schemeClr val="tx1"/>
                </a:solidFill>
              </a:rPr>
              <a:t>Qcomm</a:t>
            </a:r>
            <a:r>
              <a:rPr lang="en-IN" b="1" dirty="0">
                <a:solidFill>
                  <a:schemeClr val="tx1"/>
                </a:solidFill>
              </a:rPr>
              <a:t>, Fintech SaaS and AI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B04ED9-E650-76DD-53C7-D78D884A4481}"/>
              </a:ext>
            </a:extLst>
          </p:cNvPr>
          <p:cNvSpPr/>
          <p:nvPr/>
        </p:nvSpPr>
        <p:spPr>
          <a:xfrm>
            <a:off x="7891150" y="1375183"/>
            <a:ext cx="2678188" cy="26957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Fund Rais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$12 Bn+ across 1,000 d</a:t>
            </a:r>
            <a:r>
              <a:rPr lang="en-IN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eals</a:t>
            </a:r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F57F22-3A97-2D68-61EA-A76DAF59E88A}"/>
              </a:ext>
            </a:extLst>
          </p:cNvPr>
          <p:cNvSpPr/>
          <p:nvPr/>
        </p:nvSpPr>
        <p:spPr>
          <a:xfrm>
            <a:off x="9338939" y="3468654"/>
            <a:ext cx="2927726" cy="28714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Global startups with 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entities in US, Singapore, UK and UAE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1051B6-99B6-3758-CF7A-BE8A8BC6AC2C}"/>
              </a:ext>
            </a:extLst>
          </p:cNvPr>
          <p:cNvSpPr/>
          <p:nvPr/>
        </p:nvSpPr>
        <p:spPr>
          <a:xfrm>
            <a:off x="9800526" y="-137514"/>
            <a:ext cx="2548078" cy="25480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Emergence of VC ecosystem in India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pic>
        <p:nvPicPr>
          <p:cNvPr id="35" name="Graphic 34" descr="Brain in head with solid fill">
            <a:extLst>
              <a:ext uri="{FF2B5EF4-FFF2-40B4-BE49-F238E27FC236}">
                <a16:creationId xmlns:a16="http://schemas.microsoft.com/office/drawing/2014/main" id="{289B3C3A-03B7-42D5-AE86-C0025BA9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5914" y="140283"/>
            <a:ext cx="687003" cy="687003"/>
          </a:xfrm>
          <a:prstGeom prst="rect">
            <a:avLst/>
          </a:prstGeom>
        </p:spPr>
      </p:pic>
      <p:pic>
        <p:nvPicPr>
          <p:cNvPr id="47" name="Graphic 46" descr="Gears with solid fill">
            <a:extLst>
              <a:ext uri="{FF2B5EF4-FFF2-40B4-BE49-F238E27FC236}">
                <a16:creationId xmlns:a16="http://schemas.microsoft.com/office/drawing/2014/main" id="{4D09D8CA-351D-4D07-9552-520EFE25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386160" y="3989427"/>
            <a:ext cx="831273" cy="831273"/>
          </a:xfrm>
          <a:prstGeom prst="rect">
            <a:avLst/>
          </a:prstGeom>
        </p:spPr>
      </p:pic>
      <p:pic>
        <p:nvPicPr>
          <p:cNvPr id="3" name="Graphic 2" descr="Coins with solid fill">
            <a:extLst>
              <a:ext uri="{FF2B5EF4-FFF2-40B4-BE49-F238E27FC236}">
                <a16:creationId xmlns:a16="http://schemas.microsoft.com/office/drawing/2014/main" id="{23A6A68F-0B8B-4A60-A6A6-A8D5356AD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850888" y="1419672"/>
            <a:ext cx="831273" cy="831273"/>
          </a:xfrm>
          <a:prstGeom prst="rect">
            <a:avLst/>
          </a:prstGeom>
        </p:spPr>
      </p:pic>
      <p:pic>
        <p:nvPicPr>
          <p:cNvPr id="20" name="Graphic 19" descr="Group brainstorm with solid fill">
            <a:extLst>
              <a:ext uri="{FF2B5EF4-FFF2-40B4-BE49-F238E27FC236}">
                <a16:creationId xmlns:a16="http://schemas.microsoft.com/office/drawing/2014/main" id="{254B74EF-E258-4E60-BD0B-C258874BED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7365" y="193804"/>
            <a:ext cx="914400" cy="914400"/>
          </a:xfrm>
          <a:prstGeom prst="rect">
            <a:avLst/>
          </a:prstGeom>
        </p:spPr>
      </p:pic>
      <p:sp>
        <p:nvSpPr>
          <p:cNvPr id="36" name="Freeform 13">
            <a:extLst>
              <a:ext uri="{FF2B5EF4-FFF2-40B4-BE49-F238E27FC236}">
                <a16:creationId xmlns:a16="http://schemas.microsoft.com/office/drawing/2014/main" id="{B7D0A6CD-1AE3-446F-9E2C-B70F6C14F6CA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25" name="Picture 24" descr="A black and white logo&#10;&#10;AI-generated content may be incorrect.">
            <a:extLst>
              <a:ext uri="{FF2B5EF4-FFF2-40B4-BE49-F238E27FC236}">
                <a16:creationId xmlns:a16="http://schemas.microsoft.com/office/drawing/2014/main" id="{575F227E-D622-91F4-3ACE-2BEF4EF9A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944" y="5317476"/>
            <a:ext cx="1540524" cy="1540524"/>
          </a:xfrm>
          <a:prstGeom prst="rect">
            <a:avLst/>
          </a:prstGeom>
        </p:spPr>
      </p:pic>
      <p:pic>
        <p:nvPicPr>
          <p:cNvPr id="27" name="Picture 26" descr="A bull and graph with arrow&#10;&#10;AI-generated content may be incorrect.">
            <a:extLst>
              <a:ext uri="{FF2B5EF4-FFF2-40B4-BE49-F238E27FC236}">
                <a16:creationId xmlns:a16="http://schemas.microsoft.com/office/drawing/2014/main" id="{F9BD53E4-45CC-A153-4A4B-ACEBBB83CA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" y="3047172"/>
            <a:ext cx="1272348" cy="1272348"/>
          </a:xfrm>
          <a:prstGeom prst="rect">
            <a:avLst/>
          </a:prstGeom>
        </p:spPr>
      </p:pic>
      <p:pic>
        <p:nvPicPr>
          <p:cNvPr id="34" name="Picture 33" descr="A black silhouette of a unicorn and graph&#10;&#10;AI-generated content may be incorrect.">
            <a:extLst>
              <a:ext uri="{FF2B5EF4-FFF2-40B4-BE49-F238E27FC236}">
                <a16:creationId xmlns:a16="http://schemas.microsoft.com/office/drawing/2014/main" id="{72418974-0043-EE0A-5934-2A70EE2114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402" y="4998259"/>
            <a:ext cx="882275" cy="882275"/>
          </a:xfrm>
          <a:prstGeom prst="rect">
            <a:avLst/>
          </a:prstGeom>
        </p:spPr>
      </p:pic>
      <p:pic>
        <p:nvPicPr>
          <p:cNvPr id="40" name="Picture 39" descr="A silhouette of a person holding a rope&#10;&#10;AI-generated content may be incorrect.">
            <a:extLst>
              <a:ext uri="{FF2B5EF4-FFF2-40B4-BE49-F238E27FC236}">
                <a16:creationId xmlns:a16="http://schemas.microsoft.com/office/drawing/2014/main" id="{7B7DC3BE-4433-975E-7FF1-43C698239A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08" y="1100618"/>
            <a:ext cx="939919" cy="939919"/>
          </a:xfrm>
          <a:prstGeom prst="rect">
            <a:avLst/>
          </a:prstGeom>
        </p:spPr>
      </p:pic>
      <p:pic>
        <p:nvPicPr>
          <p:cNvPr id="43" name="Picture 42" descr="A hand holding a bag and a building&#10;&#10;AI-generated content may be incorrect.">
            <a:extLst>
              <a:ext uri="{FF2B5EF4-FFF2-40B4-BE49-F238E27FC236}">
                <a16:creationId xmlns:a16="http://schemas.microsoft.com/office/drawing/2014/main" id="{A2F1CD82-C254-CBAD-8F1D-99D041A8F0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758" y="154701"/>
            <a:ext cx="936425" cy="936425"/>
          </a:xfrm>
          <a:prstGeom prst="rect">
            <a:avLst/>
          </a:prstGeom>
        </p:spPr>
      </p:pic>
      <p:pic>
        <p:nvPicPr>
          <p:cNvPr id="46" name="Picture 45" descr="A blue and black triangle&#10;&#10;AI-generated content may be incorrect.">
            <a:extLst>
              <a:ext uri="{FF2B5EF4-FFF2-40B4-BE49-F238E27FC236}">
                <a16:creationId xmlns:a16="http://schemas.microsoft.com/office/drawing/2014/main" id="{98E3B3E7-5D54-083D-B3D6-61A9E68652C5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340" y="2932124"/>
            <a:ext cx="977466" cy="9774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34F0D-DD91-9D03-A7F1-6A7DFE6ABC34}"/>
              </a:ext>
            </a:extLst>
          </p:cNvPr>
          <p:cNvSpPr/>
          <p:nvPr/>
        </p:nvSpPr>
        <p:spPr>
          <a:xfrm>
            <a:off x="3950868" y="1779685"/>
            <a:ext cx="3460908" cy="346090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  <a:sym typeface="Recoleta"/>
              </a:rPr>
              <a:t>Startup trends </a:t>
            </a:r>
          </a:p>
        </p:txBody>
      </p:sp>
    </p:spTree>
    <p:extLst>
      <p:ext uri="{BB962C8B-B14F-4D97-AF65-F5344CB8AC3E}">
        <p14:creationId xmlns:p14="http://schemas.microsoft.com/office/powerpoint/2010/main" val="23800860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905E-B45D-BB04-91F4-C575051A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2">
            <a:extLst>
              <a:ext uri="{FF2B5EF4-FFF2-40B4-BE49-F238E27FC236}">
                <a16:creationId xmlns:a16="http://schemas.microsoft.com/office/drawing/2014/main" id="{248A5E57-C885-42DE-BF42-3F0F206170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30DE29-F57A-4AA5-9FA4-4FBA2EAFE372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9F96606-4238-422A-A74C-410EB5D2D181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76D9E02-48FC-4FC7-99B6-B279C5361AD5}"/>
              </a:ext>
            </a:extLst>
          </p:cNvPr>
          <p:cNvSpPr/>
          <p:nvPr/>
        </p:nvSpPr>
        <p:spPr>
          <a:xfrm>
            <a:off x="5209136" y="2559611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512C25E-9A07-46C7-857C-235FA01BA57B}"/>
              </a:ext>
            </a:extLst>
          </p:cNvPr>
          <p:cNvSpPr/>
          <p:nvPr/>
        </p:nvSpPr>
        <p:spPr>
          <a:xfrm>
            <a:off x="5234876" y="2712600"/>
            <a:ext cx="1773729" cy="173877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29F13EC-0642-473C-9ACA-4BE8CA7DB5BE}"/>
              </a:ext>
            </a:extLst>
          </p:cNvPr>
          <p:cNvGrpSpPr/>
          <p:nvPr/>
        </p:nvGrpSpPr>
        <p:grpSpPr>
          <a:xfrm>
            <a:off x="4800373" y="2260622"/>
            <a:ext cx="2642734" cy="2642734"/>
            <a:chOff x="6544327" y="-68149"/>
            <a:chExt cx="2642734" cy="264273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99EE808-71BD-CE5E-20B2-D8B0C7089AA0}"/>
                </a:ext>
              </a:extLst>
            </p:cNvPr>
            <p:cNvSpPr/>
            <p:nvPr/>
          </p:nvSpPr>
          <p:spPr>
            <a:xfrm>
              <a:off x="6544327" y="-68149"/>
              <a:ext cx="2642734" cy="264273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152400" dist="38100" dir="8100000" sx="103000" sy="103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endParaRPr>
            </a:p>
            <a:p>
              <a:pPr algn="ctr"/>
              <a:r>
                <a:rPr lang="en-IN" b="1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Post – Transformer (AI-Native)</a:t>
              </a:r>
              <a:endPara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7" name="Graphic 36" descr="Business Growth with solid fill">
              <a:extLst>
                <a:ext uri="{FF2B5EF4-FFF2-40B4-BE49-F238E27FC236}">
                  <a16:creationId xmlns:a16="http://schemas.microsoft.com/office/drawing/2014/main" id="{1FE304BC-D4F4-46C8-B274-E0744E7C66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556213" y="465203"/>
              <a:ext cx="725609" cy="725609"/>
            </a:xfrm>
            <a:prstGeom prst="rect">
              <a:avLst/>
            </a:prstGeom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DA5D08E-499D-3EC3-856F-47B7DD436EB7}"/>
              </a:ext>
            </a:extLst>
          </p:cNvPr>
          <p:cNvSpPr/>
          <p:nvPr/>
        </p:nvSpPr>
        <p:spPr>
          <a:xfrm>
            <a:off x="5128556" y="2625300"/>
            <a:ext cx="1986369" cy="19133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has 123 unicorns 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73E53C-6963-2C1B-B2B6-A15F0C6F93A5}"/>
              </a:ext>
            </a:extLst>
          </p:cNvPr>
          <p:cNvSpPr/>
          <p:nvPr/>
        </p:nvSpPr>
        <p:spPr>
          <a:xfrm>
            <a:off x="4833697" y="2319326"/>
            <a:ext cx="2576087" cy="252532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BE7C49-1B43-EF34-171E-5F285ADCA470}"/>
              </a:ext>
            </a:extLst>
          </p:cNvPr>
          <p:cNvSpPr/>
          <p:nvPr/>
        </p:nvSpPr>
        <p:spPr>
          <a:xfrm>
            <a:off x="5192025" y="2652274"/>
            <a:ext cx="1859431" cy="1859431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Ghar</a:t>
            </a:r>
          </a:p>
          <a:p>
            <a:pPr algn="ctr"/>
            <a:r>
              <a:rPr lang="en-US" b="1" dirty="0" err="1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Wapsi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80D5163-ADD5-DCFB-C776-5217972F1D13}"/>
              </a:ext>
            </a:extLst>
          </p:cNvPr>
          <p:cNvSpPr/>
          <p:nvPr/>
        </p:nvSpPr>
        <p:spPr>
          <a:xfrm>
            <a:off x="4891068" y="2351317"/>
            <a:ext cx="2461344" cy="246134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India 3rd largest startup ecosystem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E35AE0-FBE9-7D37-F1E7-A79BEE215D81}"/>
              </a:ext>
            </a:extLst>
          </p:cNvPr>
          <p:cNvSpPr/>
          <p:nvPr/>
        </p:nvSpPr>
        <p:spPr>
          <a:xfrm>
            <a:off x="4891069" y="2351318"/>
            <a:ext cx="2461343" cy="246134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Startup India and </a:t>
            </a:r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MSM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benefits</a:t>
            </a: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1677390-307C-841C-0188-C007C741976E}"/>
              </a:ext>
            </a:extLst>
          </p:cNvPr>
          <p:cNvSpPr/>
          <p:nvPr/>
        </p:nvSpPr>
        <p:spPr>
          <a:xfrm>
            <a:off x="5079341" y="2539590"/>
            <a:ext cx="2084798" cy="208479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IPO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0226FFA-D8AA-0541-877A-D91761A6A179}"/>
              </a:ext>
            </a:extLst>
          </p:cNvPr>
          <p:cNvSpPr/>
          <p:nvPr/>
        </p:nvSpPr>
        <p:spPr>
          <a:xfrm>
            <a:off x="5119706" y="2539590"/>
            <a:ext cx="2004068" cy="208479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</a:t>
            </a:r>
            <a:r>
              <a:rPr lang="en-IN" b="1" dirty="0" err="1">
                <a:solidFill>
                  <a:schemeClr val="tx1"/>
                </a:solidFill>
              </a:rPr>
              <a:t>ectors</a:t>
            </a:r>
            <a:r>
              <a:rPr lang="en-IN" b="1" dirty="0">
                <a:solidFill>
                  <a:schemeClr val="tx1"/>
                </a:solidFill>
              </a:rPr>
              <a:t>: D2C, </a:t>
            </a:r>
            <a:r>
              <a:rPr lang="en-IN" b="1" dirty="0" err="1">
                <a:solidFill>
                  <a:schemeClr val="tx1"/>
                </a:solidFill>
              </a:rPr>
              <a:t>Qcomm</a:t>
            </a:r>
            <a:r>
              <a:rPr lang="en-IN" b="1" dirty="0">
                <a:solidFill>
                  <a:schemeClr val="tx1"/>
                </a:solidFill>
              </a:rPr>
              <a:t>, Fintech SaaS and AI</a:t>
            </a:r>
            <a:endParaRPr lang="en-US" b="1" dirty="0">
              <a:solidFill>
                <a:schemeClr val="tx1"/>
              </a:solidFill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7B04ED9-E650-76DD-53C7-D78D884A4481}"/>
              </a:ext>
            </a:extLst>
          </p:cNvPr>
          <p:cNvSpPr/>
          <p:nvPr/>
        </p:nvSpPr>
        <p:spPr>
          <a:xfrm>
            <a:off x="4782646" y="2234117"/>
            <a:ext cx="2678188" cy="269574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Fund Rais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 </a:t>
            </a: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2024 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$12 Bn+ across 1,000 d</a:t>
            </a:r>
            <a:r>
              <a:rPr lang="en-IN" b="1" dirty="0" err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eals</a:t>
            </a:r>
            <a:endParaRPr lang="en-IN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FF57F22-3A97-2D68-61EA-A76DAF59E88A}"/>
              </a:ext>
            </a:extLst>
          </p:cNvPr>
          <p:cNvSpPr/>
          <p:nvPr/>
        </p:nvSpPr>
        <p:spPr>
          <a:xfrm>
            <a:off x="4657877" y="2146265"/>
            <a:ext cx="2927726" cy="287144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Poppins" panose="00000500000000000000" pitchFamily="2" charset="0"/>
                <a:ea typeface="League Spartan" charset="0"/>
                <a:cs typeface="Poppins" panose="00000500000000000000" pitchFamily="2" charset="0"/>
              </a:rPr>
              <a:t>Global startups with </a:t>
            </a:r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entities in US, Singapore, UK and UAE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51051B6-99B6-3758-CF7A-BE8A8BC6AC2C}"/>
              </a:ext>
            </a:extLst>
          </p:cNvPr>
          <p:cNvSpPr/>
          <p:nvPr/>
        </p:nvSpPr>
        <p:spPr>
          <a:xfrm>
            <a:off x="4847701" y="2307950"/>
            <a:ext cx="2548078" cy="254807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Emergence of VC ecosystem in India</a:t>
            </a:r>
            <a:endParaRPr lang="en-US" b="1" dirty="0">
              <a:solidFill>
                <a:schemeClr val="tx1"/>
              </a:solidFill>
              <a:latin typeface="Poppins" panose="00000500000000000000" pitchFamily="2" charset="0"/>
              <a:ea typeface="League Spartan" charset="0"/>
              <a:cs typeface="Poppins" panose="00000500000000000000" pitchFamily="2" charset="0"/>
            </a:endParaRPr>
          </a:p>
        </p:txBody>
      </p:sp>
      <p:pic>
        <p:nvPicPr>
          <p:cNvPr id="35" name="Graphic 34" descr="Brain in head with solid fill">
            <a:extLst>
              <a:ext uri="{FF2B5EF4-FFF2-40B4-BE49-F238E27FC236}">
                <a16:creationId xmlns:a16="http://schemas.microsoft.com/office/drawing/2014/main" id="{289B3C3A-03B7-42D5-AE86-C0025BA9F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239" y="3238488"/>
            <a:ext cx="687003" cy="687003"/>
          </a:xfrm>
          <a:prstGeom prst="rect">
            <a:avLst/>
          </a:prstGeom>
        </p:spPr>
      </p:pic>
      <p:pic>
        <p:nvPicPr>
          <p:cNvPr id="47" name="Graphic 46" descr="Gears with solid fill">
            <a:extLst>
              <a:ext uri="{FF2B5EF4-FFF2-40B4-BE49-F238E27FC236}">
                <a16:creationId xmlns:a16="http://schemas.microsoft.com/office/drawing/2014/main" id="{4D09D8CA-351D-4D07-9552-520EFE258C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6104" y="3166353"/>
            <a:ext cx="831273" cy="831273"/>
          </a:xfrm>
          <a:prstGeom prst="rect">
            <a:avLst/>
          </a:prstGeom>
        </p:spPr>
      </p:pic>
      <p:pic>
        <p:nvPicPr>
          <p:cNvPr id="3" name="Graphic 2" descr="Coins with solid fill">
            <a:extLst>
              <a:ext uri="{FF2B5EF4-FFF2-40B4-BE49-F238E27FC236}">
                <a16:creationId xmlns:a16="http://schemas.microsoft.com/office/drawing/2014/main" id="{23A6A68F-0B8B-4A60-A6A6-A8D5356ADB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06104" y="3166353"/>
            <a:ext cx="831273" cy="831273"/>
          </a:xfrm>
          <a:prstGeom prst="rect">
            <a:avLst/>
          </a:prstGeom>
        </p:spPr>
      </p:pic>
      <p:pic>
        <p:nvPicPr>
          <p:cNvPr id="20" name="Graphic 19" descr="Group brainstorm with solid fill">
            <a:extLst>
              <a:ext uri="{FF2B5EF4-FFF2-40B4-BE49-F238E27FC236}">
                <a16:creationId xmlns:a16="http://schemas.microsoft.com/office/drawing/2014/main" id="{254B74EF-E258-4E60-BD0B-C258874BEDC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64540" y="3124789"/>
            <a:ext cx="914400" cy="914400"/>
          </a:xfrm>
          <a:prstGeom prst="rect">
            <a:avLst/>
          </a:prstGeom>
        </p:spPr>
      </p:pic>
      <p:sp>
        <p:nvSpPr>
          <p:cNvPr id="36" name="Freeform 13">
            <a:extLst>
              <a:ext uri="{FF2B5EF4-FFF2-40B4-BE49-F238E27FC236}">
                <a16:creationId xmlns:a16="http://schemas.microsoft.com/office/drawing/2014/main" id="{B7D0A6CD-1AE3-446F-9E2C-B70F6C14F6CA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pic>
        <p:nvPicPr>
          <p:cNvPr id="25" name="Picture 24" descr="A black and white logo&#10;&#10;AI-generated content may be incorrect.">
            <a:extLst>
              <a:ext uri="{FF2B5EF4-FFF2-40B4-BE49-F238E27FC236}">
                <a16:creationId xmlns:a16="http://schemas.microsoft.com/office/drawing/2014/main" id="{575F227E-D622-91F4-3ACE-2BEF4EF9AC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478" y="2811727"/>
            <a:ext cx="1540524" cy="1540524"/>
          </a:xfrm>
          <a:prstGeom prst="rect">
            <a:avLst/>
          </a:prstGeom>
        </p:spPr>
      </p:pic>
      <p:pic>
        <p:nvPicPr>
          <p:cNvPr id="27" name="Picture 26" descr="A bull and graph with arrow&#10;&#10;AI-generated content may be incorrect.">
            <a:extLst>
              <a:ext uri="{FF2B5EF4-FFF2-40B4-BE49-F238E27FC236}">
                <a16:creationId xmlns:a16="http://schemas.microsoft.com/office/drawing/2014/main" id="{F9BD53E4-45CC-A153-4A4B-ACEBBB83CAB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66" y="2945815"/>
            <a:ext cx="1272348" cy="1272348"/>
          </a:xfrm>
          <a:prstGeom prst="rect">
            <a:avLst/>
          </a:prstGeom>
        </p:spPr>
      </p:pic>
      <p:pic>
        <p:nvPicPr>
          <p:cNvPr id="34" name="Picture 33" descr="A black silhouette of a unicorn and graph&#10;&#10;AI-generated content may be incorrect.">
            <a:extLst>
              <a:ext uri="{FF2B5EF4-FFF2-40B4-BE49-F238E27FC236}">
                <a16:creationId xmlns:a16="http://schemas.microsoft.com/office/drawing/2014/main" id="{72418974-0043-EE0A-5934-2A70EE2114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03" y="3140852"/>
            <a:ext cx="882275" cy="882275"/>
          </a:xfrm>
          <a:prstGeom prst="rect">
            <a:avLst/>
          </a:prstGeom>
        </p:spPr>
      </p:pic>
      <p:pic>
        <p:nvPicPr>
          <p:cNvPr id="40" name="Picture 39" descr="A silhouette of a person holding a rope&#10;&#10;AI-generated content may be incorrect.">
            <a:extLst>
              <a:ext uri="{FF2B5EF4-FFF2-40B4-BE49-F238E27FC236}">
                <a16:creationId xmlns:a16="http://schemas.microsoft.com/office/drawing/2014/main" id="{7B7DC3BE-4433-975E-7FF1-43C698239A1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781" y="3112030"/>
            <a:ext cx="939919" cy="939919"/>
          </a:xfrm>
          <a:prstGeom prst="rect">
            <a:avLst/>
          </a:prstGeom>
        </p:spPr>
      </p:pic>
      <p:pic>
        <p:nvPicPr>
          <p:cNvPr id="43" name="Picture 42" descr="A hand holding a bag and a building&#10;&#10;AI-generated content may be incorrect.">
            <a:extLst>
              <a:ext uri="{FF2B5EF4-FFF2-40B4-BE49-F238E27FC236}">
                <a16:creationId xmlns:a16="http://schemas.microsoft.com/office/drawing/2014/main" id="{A2F1CD82-C254-CBAD-8F1D-99D041A8F01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28" y="3113777"/>
            <a:ext cx="936425" cy="936425"/>
          </a:xfrm>
          <a:prstGeom prst="rect">
            <a:avLst/>
          </a:prstGeom>
        </p:spPr>
      </p:pic>
      <p:pic>
        <p:nvPicPr>
          <p:cNvPr id="46" name="Picture 45" descr="A blue and black triangle&#10;&#10;AI-generated content may be incorrect.">
            <a:extLst>
              <a:ext uri="{FF2B5EF4-FFF2-40B4-BE49-F238E27FC236}">
                <a16:creationId xmlns:a16="http://schemas.microsoft.com/office/drawing/2014/main" id="{98E3B3E7-5D54-083D-B3D6-61A9E68652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007" y="3093256"/>
            <a:ext cx="977466" cy="97746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BC34F0D-DD91-9D03-A7F1-6A7DFE6ABC34}"/>
              </a:ext>
            </a:extLst>
          </p:cNvPr>
          <p:cNvSpPr/>
          <p:nvPr/>
        </p:nvSpPr>
        <p:spPr>
          <a:xfrm>
            <a:off x="4391286" y="1851535"/>
            <a:ext cx="3460908" cy="3460908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152400" dist="38100" dir="8100000" sx="103000" sy="103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  <a:sym typeface="Recoleta"/>
              </a:rPr>
              <a:t>Unicorn</a:t>
            </a:r>
            <a:r>
              <a:rPr lang="en-US" sz="4000" b="1" dirty="0">
                <a:solidFill>
                  <a:schemeClr val="bg1"/>
                </a:solidFill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  <a:sym typeface="Recoleta"/>
              </a:rPr>
              <a:t> Boom</a:t>
            </a:r>
          </a:p>
        </p:txBody>
      </p:sp>
    </p:spTree>
    <p:extLst>
      <p:ext uri="{BB962C8B-B14F-4D97-AF65-F5344CB8AC3E}">
        <p14:creationId xmlns:p14="http://schemas.microsoft.com/office/powerpoint/2010/main" val="544550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97905E-B45D-BB04-91F4-C575051A89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3265ED6A-4B2F-4A73-9FAA-999AC892D3AD}"/>
              </a:ext>
            </a:extLst>
          </p:cNvPr>
          <p:cNvSpPr txBox="1"/>
          <p:nvPr/>
        </p:nvSpPr>
        <p:spPr>
          <a:xfrm>
            <a:off x="626206" y="383401"/>
            <a:ext cx="10741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Agrandir Bold"/>
                <a:cs typeface="Arial" panose="020B0604020202020204" pitchFamily="34" charset="0"/>
              </a:rPr>
              <a:t>Unicorn Boom: India’s Rise on the Global Startup Map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8665E4-C9FA-4791-BE5E-E33A1C46CC9F}"/>
              </a:ext>
            </a:extLst>
          </p:cNvPr>
          <p:cNvSpPr txBox="1"/>
          <p:nvPr/>
        </p:nvSpPr>
        <p:spPr>
          <a:xfrm>
            <a:off x="6296058" y="5889812"/>
            <a:ext cx="5753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Indian Startup Ecosystem Added Six New Unicorns In 2024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B18381-051A-4FCD-8FBA-F3241F22637A}"/>
              </a:ext>
            </a:extLst>
          </p:cNvPr>
          <p:cNvSpPr/>
          <p:nvPr/>
        </p:nvSpPr>
        <p:spPr>
          <a:xfrm>
            <a:off x="790295" y="2769862"/>
            <a:ext cx="491217" cy="187360"/>
          </a:xfrm>
          <a:prstGeom prst="roundRect">
            <a:avLst>
              <a:gd name="adj" fmla="val 21751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A6D5FA55-77AF-4363-AD19-8B3407646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8566830"/>
              </p:ext>
            </p:extLst>
          </p:nvPr>
        </p:nvGraphicFramePr>
        <p:xfrm>
          <a:off x="382976" y="1851110"/>
          <a:ext cx="5583143" cy="3768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22BD96F3-039C-4A52-8F78-F0E756D31BDE}"/>
              </a:ext>
            </a:extLst>
          </p:cNvPr>
          <p:cNvSpPr txBox="1"/>
          <p:nvPr/>
        </p:nvSpPr>
        <p:spPr>
          <a:xfrm>
            <a:off x="626205" y="1288169"/>
            <a:ext cx="4586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u="none" strike="noStrike" baseline="0" dirty="0">
                <a:solidFill>
                  <a:srgbClr val="AC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wise Unicorn count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22B30E1-815D-418C-B5B4-2C9605531104}"/>
              </a:ext>
            </a:extLst>
          </p:cNvPr>
          <p:cNvSpPr txBox="1"/>
          <p:nvPr/>
        </p:nvSpPr>
        <p:spPr>
          <a:xfrm>
            <a:off x="6780730" y="1287479"/>
            <a:ext cx="45868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Indian Unicorns Y-o-Y</a:t>
            </a:r>
            <a:endParaRPr lang="en-US" sz="2000" b="1" i="1" u="none" strike="noStrike" baseline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CE7FD5D-7A2F-4028-B8EC-1151E231C5B4}"/>
              </a:ext>
            </a:extLst>
          </p:cNvPr>
          <p:cNvSpPr txBox="1"/>
          <p:nvPr/>
        </p:nvSpPr>
        <p:spPr>
          <a:xfrm>
            <a:off x="542958" y="5889812"/>
            <a:ext cx="57531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i="1" u="none" strike="noStrike" baseline="0" dirty="0">
                <a:solidFill>
                  <a:srgbClr val="AC24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India Has the Third Highest Number of Unicorns Globally</a:t>
            </a:r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0DA4EE46-2928-4018-854F-42D5B5338192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9BA15-4C91-44C1-AFB6-F8327CF35980}"/>
              </a:ext>
            </a:extLst>
          </p:cNvPr>
          <p:cNvSpPr txBox="1"/>
          <p:nvPr/>
        </p:nvSpPr>
        <p:spPr>
          <a:xfrm>
            <a:off x="213019" y="6474599"/>
            <a:ext cx="57531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Inc42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F3CD3-65D3-B06B-DDE4-2E0CE4D73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4475" y="1784527"/>
            <a:ext cx="5624549" cy="3843663"/>
          </a:xfrm>
          <a:prstGeom prst="rect">
            <a:avLst/>
          </a:prstGeom>
          <a:effectLst>
            <a:outerShdw blurRad="190500" algn="ctr" rotWithShape="0">
              <a:schemeClr val="accent2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60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99AB-344F-2234-FC7D-B1F4369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3F9D306-2CFE-4EAA-A2D2-B5786BB0CBA7}"/>
              </a:ext>
            </a:extLst>
          </p:cNvPr>
          <p:cNvGrpSpPr/>
          <p:nvPr/>
        </p:nvGrpSpPr>
        <p:grpSpPr>
          <a:xfrm>
            <a:off x="2022761" y="2713725"/>
            <a:ext cx="3947943" cy="1848224"/>
            <a:chOff x="2022761" y="2721040"/>
            <a:chExt cx="3947943" cy="1848224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149E61-3815-4307-A2AD-0D31AF74CAEC}"/>
                </a:ext>
              </a:extLst>
            </p:cNvPr>
            <p:cNvSpPr/>
            <p:nvPr/>
          </p:nvSpPr>
          <p:spPr>
            <a:xfrm>
              <a:off x="2022761" y="2721040"/>
              <a:ext cx="3947943" cy="1848224"/>
            </a:xfrm>
            <a:custGeom>
              <a:avLst/>
              <a:gdLst>
                <a:gd name="connsiteX0" fmla="*/ 0 w 2676821"/>
                <a:gd name="connsiteY0" fmla="*/ 173397 h 1733973"/>
                <a:gd name="connsiteX1" fmla="*/ 173397 w 2676821"/>
                <a:gd name="connsiteY1" fmla="*/ 0 h 1733973"/>
                <a:gd name="connsiteX2" fmla="*/ 2503424 w 2676821"/>
                <a:gd name="connsiteY2" fmla="*/ 0 h 1733973"/>
                <a:gd name="connsiteX3" fmla="*/ 2676821 w 2676821"/>
                <a:gd name="connsiteY3" fmla="*/ 173397 h 1733973"/>
                <a:gd name="connsiteX4" fmla="*/ 2676821 w 2676821"/>
                <a:gd name="connsiteY4" fmla="*/ 1560576 h 1733973"/>
                <a:gd name="connsiteX5" fmla="*/ 2503424 w 2676821"/>
                <a:gd name="connsiteY5" fmla="*/ 1733973 h 1733973"/>
                <a:gd name="connsiteX6" fmla="*/ 173397 w 2676821"/>
                <a:gd name="connsiteY6" fmla="*/ 1733973 h 1733973"/>
                <a:gd name="connsiteX7" fmla="*/ 0 w 2676821"/>
                <a:gd name="connsiteY7" fmla="*/ 1560576 h 1733973"/>
                <a:gd name="connsiteX8" fmla="*/ 0 w 2676821"/>
                <a:gd name="connsiteY8" fmla="*/ 173397 h 17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6821" h="1733973">
                  <a:moveTo>
                    <a:pt x="0" y="173397"/>
                  </a:moveTo>
                  <a:cubicBezTo>
                    <a:pt x="0" y="77632"/>
                    <a:pt x="77632" y="0"/>
                    <a:pt x="173397" y="0"/>
                  </a:cubicBezTo>
                  <a:lnTo>
                    <a:pt x="2503424" y="0"/>
                  </a:lnTo>
                  <a:cubicBezTo>
                    <a:pt x="2599189" y="0"/>
                    <a:pt x="2676821" y="77632"/>
                    <a:pt x="2676821" y="173397"/>
                  </a:cubicBezTo>
                  <a:lnTo>
                    <a:pt x="2676821" y="1560576"/>
                  </a:lnTo>
                  <a:cubicBezTo>
                    <a:pt x="2676821" y="1656341"/>
                    <a:pt x="2599189" y="1733973"/>
                    <a:pt x="2503424" y="1733973"/>
                  </a:cubicBezTo>
                  <a:lnTo>
                    <a:pt x="173397" y="1733973"/>
                  </a:lnTo>
                  <a:cubicBezTo>
                    <a:pt x="77632" y="1733973"/>
                    <a:pt x="0" y="1656341"/>
                    <a:pt x="0" y="1560576"/>
                  </a:cubicBezTo>
                  <a:lnTo>
                    <a:pt x="0" y="173397"/>
                  </a:lnTo>
                  <a:close/>
                </a:path>
              </a:pathLst>
            </a:cu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1636" tIns="228590" rIns="228590" bIns="662083" numCol="1" spcCol="1270" anchor="t" anchorCtr="0">
              <a:noAutofit/>
            </a:bodyPr>
            <a:lstStyle/>
            <a:p>
              <a:pPr marL="0" lvl="1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900" kern="1200" dirty="0">
                <a:solidFill>
                  <a:schemeClr val="accent4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F27CC65-F9ED-438B-8245-346C69CDD96D}"/>
                </a:ext>
              </a:extLst>
            </p:cNvPr>
            <p:cNvSpPr txBox="1"/>
            <p:nvPr/>
          </p:nvSpPr>
          <p:spPr>
            <a:xfrm>
              <a:off x="3069440" y="3088981"/>
              <a:ext cx="279748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privately held startup company with a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valuation of $1 billion or more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typically before going public.</a:t>
              </a:r>
              <a:endPara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353CF6-4AFF-44AB-A063-494A9869A4CF}"/>
              </a:ext>
            </a:extLst>
          </p:cNvPr>
          <p:cNvGrpSpPr/>
          <p:nvPr/>
        </p:nvGrpSpPr>
        <p:grpSpPr>
          <a:xfrm rot="10430346">
            <a:off x="-3680367" y="-127296"/>
            <a:ext cx="7315786" cy="7315789"/>
            <a:chOff x="-3023184" y="277791"/>
            <a:chExt cx="6046367" cy="6046368"/>
          </a:xfrm>
          <a:gradFill>
            <a:gsLst>
              <a:gs pos="89000">
                <a:srgbClr val="002060"/>
              </a:gs>
              <a:gs pos="0">
                <a:srgbClr val="0070C0"/>
              </a:gs>
            </a:gsLst>
            <a:path path="circle">
              <a:fillToRect l="50000" t="130000" r="50000" b="-30000"/>
            </a:path>
          </a:gradFill>
          <a:effectLst>
            <a:outerShdw blurRad="152400" dist="25400" sx="102000" sy="102000" algn="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C6355B-4B6C-42AB-B42E-0FDEED9B059D}"/>
                </a:ext>
              </a:extLst>
            </p:cNvPr>
            <p:cNvSpPr/>
            <p:nvPr/>
          </p:nvSpPr>
          <p:spPr>
            <a:xfrm rot="19466243">
              <a:off x="-3023184" y="1773596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2346282"/>
                  </a:moveTo>
                  <a:cubicBezTo>
                    <a:pt x="0" y="1050466"/>
                    <a:pt x="1050466" y="0"/>
                    <a:pt x="2346282" y="0"/>
                  </a:cubicBezTo>
                  <a:lnTo>
                    <a:pt x="2346282" y="2346282"/>
                  </a:lnTo>
                  <a:lnTo>
                    <a:pt x="0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957466" rIns="27025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A27BBF5-D22F-440A-A442-8EDC71F89233}"/>
                </a:ext>
              </a:extLst>
            </p:cNvPr>
            <p:cNvSpPr/>
            <p:nvPr/>
          </p:nvSpPr>
          <p:spPr>
            <a:xfrm rot="19466243">
              <a:off x="-930984" y="277791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0"/>
                  </a:moveTo>
                  <a:cubicBezTo>
                    <a:pt x="1295816" y="0"/>
                    <a:pt x="2346282" y="1050466"/>
                    <a:pt x="2346282" y="2346282"/>
                  </a:cubicBezTo>
                  <a:lnTo>
                    <a:pt x="0" y="234628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957466" rIns="95746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EAF33E3-99C0-4F3D-90F4-C29C05924954}"/>
                </a:ext>
              </a:extLst>
            </p:cNvPr>
            <p:cNvSpPr/>
            <p:nvPr/>
          </p:nvSpPr>
          <p:spPr>
            <a:xfrm rot="19466243">
              <a:off x="564821" y="2369991"/>
              <a:ext cx="2458362" cy="2458363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0"/>
                  </a:moveTo>
                  <a:cubicBezTo>
                    <a:pt x="2346282" y="1295816"/>
                    <a:pt x="1295816" y="2346282"/>
                    <a:pt x="0" y="2346282"/>
                  </a:cubicBezTo>
                  <a:lnTo>
                    <a:pt x="0" y="0"/>
                  </a:lnTo>
                  <a:lnTo>
                    <a:pt x="234628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270257" rIns="95746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93C055-BD02-4BBD-9A28-A951F2DF23A5}"/>
                </a:ext>
              </a:extLst>
            </p:cNvPr>
            <p:cNvSpPr/>
            <p:nvPr/>
          </p:nvSpPr>
          <p:spPr>
            <a:xfrm rot="19466243">
              <a:off x="-1527379" y="3865797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2346282"/>
                  </a:moveTo>
                  <a:cubicBezTo>
                    <a:pt x="1050466" y="2346282"/>
                    <a:pt x="0" y="1295816"/>
                    <a:pt x="0" y="0"/>
                  </a:cubicBezTo>
                  <a:lnTo>
                    <a:pt x="2346282" y="0"/>
                  </a:lnTo>
                  <a:lnTo>
                    <a:pt x="2346282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270256" rIns="27025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B9B050A-497E-44C9-913E-9CC9735E5E7B}"/>
              </a:ext>
            </a:extLst>
          </p:cNvPr>
          <p:cNvSpPr txBox="1"/>
          <p:nvPr/>
        </p:nvSpPr>
        <p:spPr>
          <a:xfrm>
            <a:off x="287987" y="3304456"/>
            <a:ext cx="2976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rPr>
              <a:t>Unicorn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7" name="Freeform 13">
            <a:extLst>
              <a:ext uri="{FF2B5EF4-FFF2-40B4-BE49-F238E27FC236}">
                <a16:creationId xmlns:a16="http://schemas.microsoft.com/office/drawing/2014/main" id="{9FBCD4F9-4AEC-44B5-BA2F-F5FA9A56CA56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7008765-E7B0-4BD5-A988-1DE2D344CBFC}"/>
              </a:ext>
            </a:extLst>
          </p:cNvPr>
          <p:cNvSpPr txBox="1"/>
          <p:nvPr/>
        </p:nvSpPr>
        <p:spPr>
          <a:xfrm>
            <a:off x="1303533" y="10437"/>
            <a:ext cx="10625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randir Bold"/>
                <a:ea typeface="Ebrima" panose="02000000000000000000" pitchFamily="2" charset="0"/>
                <a:cs typeface="Poppins" panose="00000500000000000000" pitchFamily="2" charset="0"/>
              </a:rPr>
              <a:t>Indian Startup Landscape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andir Bold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88FA53-A5F0-49C5-BC9B-4E4B406735E2}"/>
              </a:ext>
            </a:extLst>
          </p:cNvPr>
          <p:cNvSpPr txBox="1"/>
          <p:nvPr/>
        </p:nvSpPr>
        <p:spPr>
          <a:xfrm>
            <a:off x="771251" y="6518632"/>
            <a:ext cx="174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Inc42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29A2A89-C42C-4317-472F-1B64CDD81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97600"/>
            <a:ext cx="5934025" cy="4451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35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99AB-344F-2234-FC7D-B1F4369C56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2">
            <a:extLst>
              <a:ext uri="{FF2B5EF4-FFF2-40B4-BE49-F238E27FC236}">
                <a16:creationId xmlns:a16="http://schemas.microsoft.com/office/drawing/2014/main" id="{C576EF37-4875-4E8F-B9A3-5B313842AA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5000"/>
            </a:blip>
            <a:stretch>
              <a:fillRect l="-20312" r="-20312"/>
            </a:stretch>
          </a:blipFill>
        </p:spPr>
        <p:txBody>
          <a:bodyPr/>
          <a:lstStyle/>
          <a:p>
            <a:endParaRPr lang="en-IN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00FB1C-B252-420D-A57B-8DB0EB289C59}"/>
              </a:ext>
            </a:extLst>
          </p:cNvPr>
          <p:cNvGrpSpPr/>
          <p:nvPr/>
        </p:nvGrpSpPr>
        <p:grpSpPr>
          <a:xfrm>
            <a:off x="1971961" y="2691780"/>
            <a:ext cx="3947943" cy="1848224"/>
            <a:chOff x="2022761" y="2721040"/>
            <a:chExt cx="3947943" cy="18482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1B16E41-A0B4-4068-8D80-3C520BDCBAB2}"/>
                </a:ext>
              </a:extLst>
            </p:cNvPr>
            <p:cNvSpPr/>
            <p:nvPr/>
          </p:nvSpPr>
          <p:spPr>
            <a:xfrm>
              <a:off x="2022761" y="2721040"/>
              <a:ext cx="3947943" cy="1848224"/>
            </a:xfrm>
            <a:custGeom>
              <a:avLst/>
              <a:gdLst>
                <a:gd name="connsiteX0" fmla="*/ 0 w 2676821"/>
                <a:gd name="connsiteY0" fmla="*/ 173397 h 1733973"/>
                <a:gd name="connsiteX1" fmla="*/ 173397 w 2676821"/>
                <a:gd name="connsiteY1" fmla="*/ 0 h 1733973"/>
                <a:gd name="connsiteX2" fmla="*/ 2503424 w 2676821"/>
                <a:gd name="connsiteY2" fmla="*/ 0 h 1733973"/>
                <a:gd name="connsiteX3" fmla="*/ 2676821 w 2676821"/>
                <a:gd name="connsiteY3" fmla="*/ 173397 h 1733973"/>
                <a:gd name="connsiteX4" fmla="*/ 2676821 w 2676821"/>
                <a:gd name="connsiteY4" fmla="*/ 1560576 h 1733973"/>
                <a:gd name="connsiteX5" fmla="*/ 2503424 w 2676821"/>
                <a:gd name="connsiteY5" fmla="*/ 1733973 h 1733973"/>
                <a:gd name="connsiteX6" fmla="*/ 173397 w 2676821"/>
                <a:gd name="connsiteY6" fmla="*/ 1733973 h 1733973"/>
                <a:gd name="connsiteX7" fmla="*/ 0 w 2676821"/>
                <a:gd name="connsiteY7" fmla="*/ 1560576 h 1733973"/>
                <a:gd name="connsiteX8" fmla="*/ 0 w 2676821"/>
                <a:gd name="connsiteY8" fmla="*/ 173397 h 173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6821" h="1733973">
                  <a:moveTo>
                    <a:pt x="0" y="173397"/>
                  </a:moveTo>
                  <a:cubicBezTo>
                    <a:pt x="0" y="77632"/>
                    <a:pt x="77632" y="0"/>
                    <a:pt x="173397" y="0"/>
                  </a:cubicBezTo>
                  <a:lnTo>
                    <a:pt x="2503424" y="0"/>
                  </a:lnTo>
                  <a:cubicBezTo>
                    <a:pt x="2599189" y="0"/>
                    <a:pt x="2676821" y="77632"/>
                    <a:pt x="2676821" y="173397"/>
                  </a:cubicBezTo>
                  <a:lnTo>
                    <a:pt x="2676821" y="1560576"/>
                  </a:lnTo>
                  <a:cubicBezTo>
                    <a:pt x="2676821" y="1656341"/>
                    <a:pt x="2599189" y="1733973"/>
                    <a:pt x="2503424" y="1733973"/>
                  </a:cubicBezTo>
                  <a:lnTo>
                    <a:pt x="173397" y="1733973"/>
                  </a:lnTo>
                  <a:cubicBezTo>
                    <a:pt x="77632" y="1733973"/>
                    <a:pt x="0" y="1656341"/>
                    <a:pt x="0" y="1560576"/>
                  </a:cubicBezTo>
                  <a:lnTo>
                    <a:pt x="0" y="173397"/>
                  </a:lnTo>
                  <a:close/>
                </a:path>
              </a:pathLst>
            </a:custGeom>
            <a:solidFill>
              <a:schemeClr val="bg1">
                <a:lumMod val="95000"/>
                <a:alpha val="9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31636" tIns="228590" rIns="228590" bIns="662083" numCol="1" spcCol="1270" anchor="t" anchorCtr="0">
              <a:noAutofit/>
            </a:bodyPr>
            <a:lstStyle/>
            <a:p>
              <a:pPr marL="0" lvl="1" algn="l" defTabSz="17335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n-US" sz="3900" kern="1200" dirty="0">
                <a:solidFill>
                  <a:schemeClr val="accent4">
                    <a:lumMod val="7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EBDC92-34B4-4253-B382-87A1CE015E36}"/>
                </a:ext>
              </a:extLst>
            </p:cNvPr>
            <p:cNvSpPr txBox="1"/>
            <p:nvPr/>
          </p:nvSpPr>
          <p:spPr>
            <a:xfrm>
              <a:off x="3139460" y="2895983"/>
              <a:ext cx="283124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startup that hasn't yet reached a $1 billion valuation but is on track to become a </a:t>
              </a:r>
              <a:r>
                <a:rPr 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unicorn soon </a:t>
              </a:r>
              <a:r>
                <a:rPr lang="en-US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based on its growth, funding, and market potential</a:t>
              </a:r>
              <a:endParaRPr lang="en-IN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BECBC59-5666-4D4F-9886-807FB7E66441}"/>
              </a:ext>
            </a:extLst>
          </p:cNvPr>
          <p:cNvGrpSpPr/>
          <p:nvPr/>
        </p:nvGrpSpPr>
        <p:grpSpPr>
          <a:xfrm rot="15647363">
            <a:off x="-3680366" y="-127296"/>
            <a:ext cx="7315786" cy="7315789"/>
            <a:chOff x="-3023184" y="277791"/>
            <a:chExt cx="6046367" cy="6046368"/>
          </a:xfrm>
          <a:gradFill>
            <a:gsLst>
              <a:gs pos="89000">
                <a:srgbClr val="002060"/>
              </a:gs>
              <a:gs pos="0">
                <a:srgbClr val="0070C0"/>
              </a:gs>
            </a:gsLst>
            <a:path path="circle">
              <a:fillToRect l="50000" t="130000" r="50000" b="-30000"/>
            </a:path>
          </a:gradFill>
          <a:effectLst>
            <a:outerShdw blurRad="152400" dist="25400" sx="102000" sy="102000" algn="l" rotWithShape="0">
              <a:schemeClr val="tx1">
                <a:lumMod val="50000"/>
                <a:lumOff val="50000"/>
                <a:alpha val="40000"/>
              </a:schemeClr>
            </a:outerShdw>
          </a:effectLst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2992CD5-BEA1-401A-B1DE-50D6201EA193}"/>
                </a:ext>
              </a:extLst>
            </p:cNvPr>
            <p:cNvSpPr/>
            <p:nvPr/>
          </p:nvSpPr>
          <p:spPr>
            <a:xfrm rot="19466243">
              <a:off x="-3023184" y="1773596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2346282"/>
                  </a:moveTo>
                  <a:cubicBezTo>
                    <a:pt x="0" y="1050466"/>
                    <a:pt x="1050466" y="0"/>
                    <a:pt x="2346282" y="0"/>
                  </a:cubicBezTo>
                  <a:lnTo>
                    <a:pt x="2346282" y="2346282"/>
                  </a:lnTo>
                  <a:lnTo>
                    <a:pt x="0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957466" rIns="27025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CCEAB4F-1411-44B6-80F0-B01605932E27}"/>
                </a:ext>
              </a:extLst>
            </p:cNvPr>
            <p:cNvSpPr/>
            <p:nvPr/>
          </p:nvSpPr>
          <p:spPr>
            <a:xfrm rot="19466243">
              <a:off x="-930984" y="277791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0" y="0"/>
                  </a:moveTo>
                  <a:cubicBezTo>
                    <a:pt x="1295816" y="0"/>
                    <a:pt x="2346282" y="1050466"/>
                    <a:pt x="2346282" y="2346282"/>
                  </a:cubicBezTo>
                  <a:lnTo>
                    <a:pt x="0" y="2346282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957466" rIns="957466" bIns="27025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2345AD3-29FB-44DE-8E57-A0A4D8FF24A8}"/>
                </a:ext>
              </a:extLst>
            </p:cNvPr>
            <p:cNvSpPr/>
            <p:nvPr/>
          </p:nvSpPr>
          <p:spPr>
            <a:xfrm rot="19466243">
              <a:off x="564821" y="2369991"/>
              <a:ext cx="2458362" cy="2458363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0"/>
                  </a:moveTo>
                  <a:cubicBezTo>
                    <a:pt x="2346282" y="1295816"/>
                    <a:pt x="1295816" y="2346282"/>
                    <a:pt x="0" y="2346282"/>
                  </a:cubicBezTo>
                  <a:lnTo>
                    <a:pt x="0" y="0"/>
                  </a:lnTo>
                  <a:lnTo>
                    <a:pt x="2346282" y="0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70256" tIns="270257" rIns="95746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973CF3-844F-4F7B-80CA-74E17BC5B7C2}"/>
                </a:ext>
              </a:extLst>
            </p:cNvPr>
            <p:cNvSpPr/>
            <p:nvPr/>
          </p:nvSpPr>
          <p:spPr>
            <a:xfrm rot="19466243">
              <a:off x="-1527379" y="3865797"/>
              <a:ext cx="2458362" cy="2458362"/>
            </a:xfrm>
            <a:custGeom>
              <a:avLst/>
              <a:gdLst>
                <a:gd name="connsiteX0" fmla="*/ 0 w 2346282"/>
                <a:gd name="connsiteY0" fmla="*/ 2346282 h 2346282"/>
                <a:gd name="connsiteX1" fmla="*/ 2346282 w 2346282"/>
                <a:gd name="connsiteY1" fmla="*/ 0 h 2346282"/>
                <a:gd name="connsiteX2" fmla="*/ 2346282 w 2346282"/>
                <a:gd name="connsiteY2" fmla="*/ 2346282 h 2346282"/>
                <a:gd name="connsiteX3" fmla="*/ 0 w 2346282"/>
                <a:gd name="connsiteY3" fmla="*/ 2346282 h 2346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6282" h="2346282">
                  <a:moveTo>
                    <a:pt x="2346282" y="2346282"/>
                  </a:moveTo>
                  <a:cubicBezTo>
                    <a:pt x="1050466" y="2346282"/>
                    <a:pt x="0" y="1295816"/>
                    <a:pt x="0" y="0"/>
                  </a:cubicBezTo>
                  <a:lnTo>
                    <a:pt x="2346282" y="0"/>
                  </a:lnTo>
                  <a:lnTo>
                    <a:pt x="2346282" y="2346282"/>
                  </a:lnTo>
                  <a:close/>
                </a:path>
              </a:pathLst>
            </a:cu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7466" tIns="270256" rIns="270256" bIns="957466" numCol="1" spcCol="1270" anchor="ctr" anchorCtr="0">
              <a:noAutofit/>
            </a:bodyPr>
            <a:lstStyle/>
            <a:p>
              <a:pPr marL="0" marR="0" lvl="0" indent="0" algn="ctr" defTabSz="16891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Poppins" panose="00000500000000000000" pitchFamily="2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B9B050A-497E-44C9-913E-9CC9735E5E7B}"/>
              </a:ext>
            </a:extLst>
          </p:cNvPr>
          <p:cNvSpPr txBox="1"/>
          <p:nvPr/>
        </p:nvSpPr>
        <p:spPr>
          <a:xfrm>
            <a:off x="329763" y="3216141"/>
            <a:ext cx="29767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 panose="00000500000000000000" pitchFamily="2" charset="0"/>
                <a:ea typeface="Ebrima" panose="02000000000000000000" pitchFamily="2" charset="0"/>
                <a:cs typeface="Poppins" panose="00000500000000000000" pitchFamily="2" charset="0"/>
              </a:rPr>
              <a:t>Soonicorn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oppins" panose="00000500000000000000" pitchFamily="2" charset="0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1F9421-5681-42B0-803A-652C4CFFC2D5}"/>
              </a:ext>
            </a:extLst>
          </p:cNvPr>
          <p:cNvGrpSpPr/>
          <p:nvPr/>
        </p:nvGrpSpPr>
        <p:grpSpPr>
          <a:xfrm>
            <a:off x="6090925" y="1045996"/>
            <a:ext cx="5853955" cy="5292139"/>
            <a:chOff x="5786507" y="1204818"/>
            <a:chExt cx="5853955" cy="52921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7E2F97-B7FF-45E3-AD23-691D798CF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6507" y="1204818"/>
              <a:ext cx="5853953" cy="48934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472B6F-10CD-47EF-93F5-96FB7C45C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6508" y="1694729"/>
              <a:ext cx="5853954" cy="4802227"/>
            </a:xfrm>
            <a:prstGeom prst="rect">
              <a:avLst/>
            </a:prstGeom>
          </p:spPr>
        </p:pic>
      </p:grpSp>
      <p:sp>
        <p:nvSpPr>
          <p:cNvPr id="19" name="Freeform 13">
            <a:extLst>
              <a:ext uri="{FF2B5EF4-FFF2-40B4-BE49-F238E27FC236}">
                <a16:creationId xmlns:a16="http://schemas.microsoft.com/office/drawing/2014/main" id="{F468F4CA-18BB-440D-A010-917F5E73BC73}"/>
              </a:ext>
            </a:extLst>
          </p:cNvPr>
          <p:cNvSpPr/>
          <p:nvPr/>
        </p:nvSpPr>
        <p:spPr>
          <a:xfrm>
            <a:off x="11328400" y="28903"/>
            <a:ext cx="852642" cy="287323"/>
          </a:xfrm>
          <a:custGeom>
            <a:avLst/>
            <a:gdLst/>
            <a:ahLst/>
            <a:cxnLst/>
            <a:rect l="l" t="t" r="r" b="b"/>
            <a:pathLst>
              <a:path w="3361084" h="976377">
                <a:moveTo>
                  <a:pt x="0" y="0"/>
                </a:moveTo>
                <a:lnTo>
                  <a:pt x="3361084" y="0"/>
                </a:lnTo>
                <a:lnTo>
                  <a:pt x="3361084" y="976377"/>
                </a:lnTo>
                <a:lnTo>
                  <a:pt x="0" y="9763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7991" b="-116248"/>
            </a:stretch>
          </a:blipFill>
        </p:spPr>
        <p:txBody>
          <a:bodyPr/>
          <a:lstStyle/>
          <a:p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D55975-099D-44C1-BD1D-14E5369074C1}"/>
              </a:ext>
            </a:extLst>
          </p:cNvPr>
          <p:cNvSpPr txBox="1"/>
          <p:nvPr/>
        </p:nvSpPr>
        <p:spPr>
          <a:xfrm>
            <a:off x="1303533" y="10437"/>
            <a:ext cx="10625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grandir Bold"/>
                <a:ea typeface="Ebrima" panose="02000000000000000000" pitchFamily="2" charset="0"/>
                <a:cs typeface="Poppins" panose="00000500000000000000" pitchFamily="2" charset="0"/>
              </a:rPr>
              <a:t>Indian Startup Landscape</a:t>
            </a:r>
            <a:endParaRPr kumimoji="0" lang="en-I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grandir Bold"/>
              <a:ea typeface="Ebrima" panose="020000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C09006-F181-4427-A249-0D82137A5904}"/>
              </a:ext>
            </a:extLst>
          </p:cNvPr>
          <p:cNvSpPr txBox="1"/>
          <p:nvPr/>
        </p:nvSpPr>
        <p:spPr>
          <a:xfrm>
            <a:off x="771251" y="6518632"/>
            <a:ext cx="174329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Inc42</a:t>
            </a:r>
          </a:p>
        </p:txBody>
      </p:sp>
    </p:spTree>
    <p:extLst>
      <p:ext uri="{BB962C8B-B14F-4D97-AF65-F5344CB8AC3E}">
        <p14:creationId xmlns:p14="http://schemas.microsoft.com/office/powerpoint/2010/main" val="2871000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 - 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Custom Design">
  <a:themeElements>
    <a:clrScheme name="2_Custom Design 16">
      <a:dk1>
        <a:srgbClr val="000000"/>
      </a:dk1>
      <a:lt1>
        <a:srgbClr val="FFFFFF"/>
      </a:lt1>
      <a:dk2>
        <a:srgbClr val="6EBB1F"/>
      </a:dk2>
      <a:lt2>
        <a:srgbClr val="808080"/>
      </a:lt2>
      <a:accent1>
        <a:srgbClr val="0768A9"/>
      </a:accent1>
      <a:accent2>
        <a:srgbClr val="6EBB1F"/>
      </a:accent2>
      <a:accent3>
        <a:srgbClr val="FFFFFF"/>
      </a:accent3>
      <a:accent4>
        <a:srgbClr val="000000"/>
      </a:accent4>
      <a:accent5>
        <a:srgbClr val="AAB9D1"/>
      </a:accent5>
      <a:accent6>
        <a:srgbClr val="63A91B"/>
      </a:accent6>
      <a:hlink>
        <a:srgbClr val="EE014C"/>
      </a:hlink>
      <a:folHlink>
        <a:srgbClr val="FFD100"/>
      </a:folHlink>
    </a:clrScheme>
    <a:fontScheme name="2_Custom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EE014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768A9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B9D1"/>
        </a:accent5>
        <a:accent6>
          <a:srgbClr val="2D2D8A"/>
        </a:accent6>
        <a:hlink>
          <a:srgbClr val="EE014C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5">
        <a:dk1>
          <a:srgbClr val="000000"/>
        </a:dk1>
        <a:lt1>
          <a:srgbClr val="FFFFFF"/>
        </a:lt1>
        <a:dk2>
          <a:srgbClr val="99CC00"/>
        </a:dk2>
        <a:lt2>
          <a:srgbClr val="808080"/>
        </a:lt2>
        <a:accent1>
          <a:srgbClr val="0768A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B9D1"/>
        </a:accent5>
        <a:accent6>
          <a:srgbClr val="8AB900"/>
        </a:accent6>
        <a:hlink>
          <a:srgbClr val="EE014C"/>
        </a:hlink>
        <a:folHlink>
          <a:srgbClr val="FFD1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16">
        <a:dk1>
          <a:srgbClr val="000000"/>
        </a:dk1>
        <a:lt1>
          <a:srgbClr val="FFFFFF"/>
        </a:lt1>
        <a:dk2>
          <a:srgbClr val="6EBB1F"/>
        </a:dk2>
        <a:lt2>
          <a:srgbClr val="808080"/>
        </a:lt2>
        <a:accent1>
          <a:srgbClr val="0768A9"/>
        </a:accent1>
        <a:accent2>
          <a:srgbClr val="6EBB1F"/>
        </a:accent2>
        <a:accent3>
          <a:srgbClr val="FFFFFF"/>
        </a:accent3>
        <a:accent4>
          <a:srgbClr val="000000"/>
        </a:accent4>
        <a:accent5>
          <a:srgbClr val="AAB9D1"/>
        </a:accent5>
        <a:accent6>
          <a:srgbClr val="63A91B"/>
        </a:accent6>
        <a:hlink>
          <a:srgbClr val="EE014C"/>
        </a:hlink>
        <a:folHlink>
          <a:srgbClr val="FFD1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DD0DA271E1A847A1B3BA18330AB8BC" ma:contentTypeVersion="16" ma:contentTypeDescription="Create a new document." ma:contentTypeScope="" ma:versionID="b7cfae480645210b1fa0cda849fe8964">
  <xsd:schema xmlns:xsd="http://www.w3.org/2001/XMLSchema" xmlns:xs="http://www.w3.org/2001/XMLSchema" xmlns:p="http://schemas.microsoft.com/office/2006/metadata/properties" xmlns:ns2="112c3d00-945e-4b5d-bebe-30d394aa8cd2" xmlns:ns3="23e28922-4cc6-4944-816e-26fb65c5287f" targetNamespace="http://schemas.microsoft.com/office/2006/metadata/properties" ma:root="true" ma:fieldsID="76e60909ae80c8ba78b81c3f75152ed2" ns2:_="" ns3:_="">
    <xsd:import namespace="112c3d00-945e-4b5d-bebe-30d394aa8cd2"/>
    <xsd:import namespace="23e28922-4cc6-4944-816e-26fb65c528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2c3d00-945e-4b5d-bebe-30d394aa8c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f986406-3419-4706-8d97-9506bde530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e28922-4cc6-4944-816e-26fb65c5287f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db6612e-d649-49d5-ac27-580692a26739}" ma:internalName="TaxCatchAll" ma:showField="CatchAllData" ma:web="23e28922-4cc6-4944-816e-26fb65c528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3e28922-4cc6-4944-816e-26fb65c5287f" xsi:nil="true"/>
    <lcf76f155ced4ddcb4097134ff3c332f xmlns="112c3d00-945e-4b5d-bebe-30d394aa8cd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DA64C9-CEDB-4B58-802A-C4658C43B2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2c3d00-945e-4b5d-bebe-30d394aa8cd2"/>
    <ds:schemaRef ds:uri="23e28922-4cc6-4944-816e-26fb65c528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B21249-0D99-456C-ADFD-EBDF24030734}">
  <ds:schemaRefs>
    <ds:schemaRef ds:uri="http://schemas.microsoft.com/office/2006/metadata/properties"/>
    <ds:schemaRef ds:uri="http://schemas.microsoft.com/office/infopath/2007/PartnerControls"/>
    <ds:schemaRef ds:uri="23e28922-4cc6-4944-816e-26fb65c5287f"/>
    <ds:schemaRef ds:uri="112c3d00-945e-4b5d-bebe-30d394aa8cd2"/>
  </ds:schemaRefs>
</ds:datastoreItem>
</file>

<file path=customXml/itemProps3.xml><?xml version="1.0" encoding="utf-8"?>
<ds:datastoreItem xmlns:ds="http://schemas.openxmlformats.org/officeDocument/2006/customXml" ds:itemID="{F1062FAB-9EE2-4DBB-A8E7-77934C4503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1685</Words>
  <Application>Microsoft Office PowerPoint</Application>
  <PresentationFormat>Widescreen</PresentationFormat>
  <Paragraphs>392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54" baseType="lpstr">
      <vt:lpstr>Agrandir Bold</vt:lpstr>
      <vt:lpstr>Barlow SemiCondensed</vt:lpstr>
      <vt:lpstr>Canva Sans Bold</vt:lpstr>
      <vt:lpstr>Montserrat Semi-Bold</vt:lpstr>
      <vt:lpstr>Roboto Regular</vt:lpstr>
      <vt:lpstr>Aptos</vt:lpstr>
      <vt:lpstr>Aptos Display</vt:lpstr>
      <vt:lpstr>Arial</vt:lpstr>
      <vt:lpstr>Brush Script MT</vt:lpstr>
      <vt:lpstr>Calibri</vt:lpstr>
      <vt:lpstr>Calibri Light</vt:lpstr>
      <vt:lpstr>Lato Light</vt:lpstr>
      <vt:lpstr>Montserrat</vt:lpstr>
      <vt:lpstr>Poppins</vt:lpstr>
      <vt:lpstr>Poppins Bold</vt:lpstr>
      <vt:lpstr>Source Sans Pro</vt:lpstr>
      <vt:lpstr>Trebuchet MS</vt:lpstr>
      <vt:lpstr>Wingdings</vt:lpstr>
      <vt:lpstr>Office Theme</vt:lpstr>
      <vt:lpstr>1_Office Theme</vt:lpstr>
      <vt:lpstr>2_Office Theme</vt:lpstr>
      <vt:lpstr>3_Office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Exit Tax in 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AVA</dc:creator>
  <cp:lastModifiedBy>AG</cp:lastModifiedBy>
  <cp:revision>211</cp:revision>
  <dcterms:created xsi:type="dcterms:W3CDTF">2025-06-03T10:32:11Z</dcterms:created>
  <dcterms:modified xsi:type="dcterms:W3CDTF">2025-12-17T08:37:41Z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0x010100DDDD0DA271E1A847A1B3BA18330AB8BC</vt:lpwstr>
  </property>
  <property fmtid="{D5CDD505-2E9C-101B-9397-08002B2CF9AE}" pid="3" name="MediaServiceImageTags">
    <vt:lpwstr/>
  </property>
</Properties>
</file>